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Staatliches"/>
      <p:regular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FFB920-7468-4B77-BCD5-2CFC0135A006}">
  <a:tblStyle styleId="{19FFB920-7468-4B77-BCD5-2CFC0135A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Staatliche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12465b23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12465b2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Presentazione del gruppo a tullio / ci presentiamo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dobbiamo fare in questa slide?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12465b23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12465b23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VICTOR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In particolare sono linguaggi usati da react  in cui un elemento xml viene convertito in un react component, tsx. La x semplifica e aiuta l’utente alla stesura del codice javascript e typescript(JavaScript tipizzato), ma lo abbiamo utilizzato perché Grafana suporta  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12465b23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12465b23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OLLY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Qui vediamo alcune alcune delle tecnologie che il team ha individuato per la realizzazione del progetto. 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È possibile vedere che sono state suddivise in tecnologie di: sviluppo, supporto, hosting 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Tra le tecnologie di sviluppo ci sono NodeJS, dove vive la nostra piattaforma visto che è un ambiente di sviluppo per il back-end; React ci permette di gestire un’interfaccia grafica; EsLint è un tool per l’analisi statica e ci ha permesso di verificare la corretta sintassi del codice e grazie ad un’opportuna configurazione  ci è anche stato possibile garantire il rispetto delle norme.  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Tra gli strumenti di supporto abbiamo NPM, ovvero il gestore dei pacchetti di NodeJS; InfluxDB è il database con cui interagisce Grafana; TravisCI è un servizio per la Continuous Integration ovvero da la possibilità di </a:t>
            </a:r>
            <a:r>
              <a:rPr lang="it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verificare la corretta integrazione dei moduli tramite il processo di build.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Invece Grafana è la piattaforma utilizzata dal plug-in su cui vengono ospitate tutte le sue funzionalità. (Per ex il i risultati delle previsioni sono memorizzate in InfluxDB, oppure grafi ed avvisi )  </a:t>
            </a:r>
            <a:r>
              <a:rPr lang="it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12465b2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12465b2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Il sistema è diviso in due parti tool di addestramento e plug-in.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l’addestramento avviene nel seguente modo: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l’utente deve essere in possesso del file CSV contenente i dati di addestramento(le X e la Y) e poter caricarli nel tool. 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Una volta caricati in base alla struttura del file viene applicato il corretto algoritmo (RL o SVM).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Completato l’addestramento si potrà scaricare il file JSON contenente i predittori.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Finita questa operazione l’utente si può spostare su grafana per poter iniziare le previsioni. Premessa: prima di iniziare è importante che abbia collegato un Database influxdb a grafana tramite l’apposita sezione Data sources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1300">
                <a:latin typeface="Ubuntu"/>
                <a:ea typeface="Ubuntu"/>
                <a:cs typeface="Ubuntu"/>
                <a:sym typeface="Ubuntu"/>
              </a:rPr>
              <a:t> Selezionando il nostro pannello sarà possibile accedere alle relative opzioni con possibilità di caricare i predittori e associarli al flusso dati di influxdb attraverso l’uso di Query. Fatto questo i dati provenienti dal db saranno usati insieme ai</a:t>
            </a:r>
            <a:r>
              <a:rPr lang="it" sz="1300">
                <a:latin typeface="Ubuntu"/>
                <a:ea typeface="Ubuntu"/>
                <a:cs typeface="Ubuntu"/>
                <a:sym typeface="Ubuntu"/>
              </a:rPr>
              <a:t> predittori nel calcolo della previsione. Il risultato di tale calcolo sarà visualizzato in una Dashboard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12465b23_1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12465b23_1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ALESSANDRO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Sono state realizzate soprattutto le funzionalità legate agli use case riguardanti il tool di addestramento, mentre le funzionalità pertinenti al plug-in sono ancora in fase di sviluppo o in un stato più preliminare.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Le funzionalità legate allo use case 1, che permettono la creazione del file JSON a partire da un file di addestramento in formato CSV sono state completate e necessitano solamente di qualche modifica.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I requisiti individuati dagli use case 2 e 3 riguardano invece il plug-in e come menzionato in precedenza stanno ancora venendo sviluppati o analizzati.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Abbiamo individuato le funzionalità fondamentali del prodotto negli use case 1, 2, 3, e 6, che insieme riescono a fornire capacità soddisfacenti di predizione.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Lo use case 6, che descrive il calcolo di predizione, si trova ancora in fase embrionale, e verrà sviluppato nei giorni a venire.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12465b23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712465b23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SIMONE MENE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Prediction Tool è stato sviluppato come pagina web, dallo screen è possibile riconoscere il caricamento del file,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la selezione dell’algoritmo e il pulsante di download per l’ottenimento del file json processato, mentre il messaggio d'errore che si vede sotto 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è quello che si visualizza se con lo stesso csv si dovesse scegliere l’algoritmo di regressione lineare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A destra è possibile osservare la schermata di grafana in cui è stato caricato il nostro plugin, in particolare quella è la schermata in cui verranno impostati i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settaggi per effettuare la predizione, ovvero l'inserimento del file json contenente i predittori, la selezione dei predittori, la selezione del flusso di dati, e la selezione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della politica temporale, ovvero ogni quanto si deve aggiornare la previsione. l'impostazione del flusso di dati avviene semplicemente effettuando una query su un database,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database che deve essere di influxdb. Nel grafico verranno visualizzati i valori ottenuti dalla predizione, al momento sono dei semplici valori statici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selezione algoritmo -&gt; </a:t>
            </a:r>
            <a:r>
              <a:rPr i="1" lang="it" sz="1300">
                <a:latin typeface="Ubuntu"/>
                <a:ea typeface="Ubuntu"/>
                <a:cs typeface="Ubuntu"/>
                <a:sym typeface="Ubuntu"/>
              </a:rPr>
              <a:t>chooseAlgorithm.js:  </a:t>
            </a:r>
            <a:r>
              <a:rPr lang="it" sz="1300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it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ontrolla se il file inserito (csv) è per la RL (ha l’ultima colonna denominata “y”)  o SVM (ha l’ultima colonna denominata “Label”) </a:t>
            </a:r>
            <a:endParaRPr sz="13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 ora è cosi, è giusto un controllo “di sicurezza”, poi in futuro dovrebbe essere più “preciso” </a:t>
            </a:r>
            <a:endParaRPr i="1"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download -&gt; funzione </a:t>
            </a:r>
            <a:r>
              <a:rPr i="1" lang="it" sz="1300">
                <a:latin typeface="Ubuntu"/>
                <a:ea typeface="Ubuntu"/>
                <a:cs typeface="Ubuntu"/>
                <a:sym typeface="Ubuntu"/>
              </a:rPr>
              <a:t>download() </a:t>
            </a:r>
            <a:r>
              <a:rPr lang="it" sz="1300">
                <a:latin typeface="Ubuntu"/>
                <a:ea typeface="Ubuntu"/>
                <a:cs typeface="Ubuntu"/>
                <a:sym typeface="Ubuntu"/>
              </a:rPr>
              <a:t>contenuta in trainSVM e trainRL -&gt; salva il file json nel pc (nome: “</a:t>
            </a:r>
            <a:r>
              <a:rPr i="1" lang="it" sz="1300">
                <a:latin typeface="Ubuntu"/>
                <a:ea typeface="Ubuntu"/>
                <a:cs typeface="Ubuntu"/>
                <a:sym typeface="Ubuntu"/>
              </a:rPr>
              <a:t>dati.json</a:t>
            </a:r>
            <a:r>
              <a:rPr lang="it" sz="1300">
                <a:latin typeface="Ubuntu"/>
                <a:ea typeface="Ubuntu"/>
                <a:cs typeface="Ubuntu"/>
                <a:sym typeface="Ubuntu"/>
              </a:rPr>
              <a:t>”)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12465b23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712465b23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DAVIDE o SIMONE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12465b23_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712465b23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Ubuntu"/>
                <a:ea typeface="Ubuntu"/>
                <a:cs typeface="Ubuntu"/>
                <a:sym typeface="Ubuntu"/>
              </a:rPr>
              <a:t>SIMONE o DAVIDE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hyperlink" Target="mailto:gruppoafk15@gmail.com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11.png"/><Relationship Id="rId13" Type="http://schemas.openxmlformats.org/officeDocument/2006/relationships/image" Target="../media/image8.png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13" Type="http://schemas.openxmlformats.org/officeDocument/2006/relationships/image" Target="../media/image2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15" Type="http://schemas.openxmlformats.org/officeDocument/2006/relationships/image" Target="../media/image23.png"/><Relationship Id="rId14" Type="http://schemas.openxmlformats.org/officeDocument/2006/relationships/image" Target="../media/image9.png"/><Relationship Id="rId5" Type="http://schemas.openxmlformats.org/officeDocument/2006/relationships/image" Target="../media/image21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2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Relationship Id="rId8" Type="http://schemas.openxmlformats.org/officeDocument/2006/relationships/image" Target="../media/image2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Relationship Id="rId5" Type="http://schemas.openxmlformats.org/officeDocument/2006/relationships/image" Target="../media/image35.png"/><Relationship Id="rId6" Type="http://schemas.openxmlformats.org/officeDocument/2006/relationships/image" Target="../media/image8.png"/><Relationship Id="rId7" Type="http://schemas.openxmlformats.org/officeDocument/2006/relationships/image" Target="../media/image34.png"/><Relationship Id="rId8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37.png"/><Relationship Id="rId5" Type="http://schemas.openxmlformats.org/officeDocument/2006/relationships/image" Target="../media/image8.png"/><Relationship Id="rId6" Type="http://schemas.openxmlformats.org/officeDocument/2006/relationships/image" Target="../media/image27.png"/><Relationship Id="rId7" Type="http://schemas.openxmlformats.org/officeDocument/2006/relationships/image" Target="../media/image36.png"/><Relationship Id="rId8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50" y="2738825"/>
            <a:ext cx="2475199" cy="24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8850" y="3182725"/>
            <a:ext cx="1544751" cy="179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50" y="100150"/>
            <a:ext cx="2216549" cy="23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4294967295" type="ctrTitle"/>
          </p:nvPr>
        </p:nvSpPr>
        <p:spPr>
          <a:xfrm>
            <a:off x="1987500" y="1409988"/>
            <a:ext cx="5169000" cy="17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rPr>
              <a:t>Predire in grafana</a:t>
            </a:r>
            <a:endParaRPr sz="6000">
              <a:solidFill>
                <a:srgbClr val="F3F3F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8" name="Google Shape;58;p13"/>
          <p:cNvSpPr txBox="1"/>
          <p:nvPr>
            <p:ph idx="4294967295" type="subTitle"/>
          </p:nvPr>
        </p:nvSpPr>
        <p:spPr>
          <a:xfrm>
            <a:off x="2557795" y="3280737"/>
            <a:ext cx="40284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FFFFFF"/>
                </a:solidFill>
              </a:rPr>
              <a:t>Where your predictions come true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rgbClr val="000000"/>
                </a:solidFill>
              </a:rPr>
              <a:t>‹#›</a:t>
            </a:fld>
            <a:r>
              <a:rPr lang="it">
                <a:solidFill>
                  <a:srgbClr val="000000"/>
                </a:solidFill>
              </a:rPr>
              <a:t>/8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5619" y="59825"/>
            <a:ext cx="2615631" cy="25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24500" y="4415800"/>
            <a:ext cx="2895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gruppoafk15@gmail.com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205200" y="100150"/>
            <a:ext cx="43368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TECHNOLOGY BASELINE</a:t>
            </a:r>
            <a:endParaRPr sz="42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rgbClr val="000000"/>
                </a:solidFill>
              </a:rPr>
              <a:t>‹#›</a:t>
            </a:fld>
            <a:r>
              <a:rPr lang="it">
                <a:solidFill>
                  <a:srgbClr val="000000"/>
                </a:solidFill>
              </a:rPr>
              <a:t>/8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0" y="3482875"/>
            <a:ext cx="1557224" cy="153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950" y="100150"/>
            <a:ext cx="1624200" cy="156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8950" y="2044800"/>
            <a:ext cx="1053899" cy="10538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52700" y="0"/>
            <a:ext cx="69468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LINGUAGGI UTILIZZATI</a:t>
            </a:r>
            <a:endParaRPr sz="48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8038" y="1897012"/>
            <a:ext cx="957450" cy="1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8488" y="1897488"/>
            <a:ext cx="957450" cy="134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65900" y="4215225"/>
            <a:ext cx="290875" cy="2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0775" y="3521863"/>
            <a:ext cx="2216549" cy="23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625700"/>
            <a:ext cx="1216799" cy="10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216800" y="2426250"/>
            <a:ext cx="7386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TOOL</a:t>
            </a:r>
            <a:endParaRPr sz="18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215850" y="2426250"/>
            <a:ext cx="999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PLUG-IN</a:t>
            </a:r>
            <a:endParaRPr sz="18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80950" y="3482885"/>
            <a:ext cx="1712574" cy="68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50275" y="3521873"/>
            <a:ext cx="1712574" cy="687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80938" y="2044800"/>
            <a:ext cx="1081575" cy="10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25" y="697825"/>
            <a:ext cx="5819401" cy="43367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rgbClr val="000000"/>
                </a:solidFill>
              </a:rPr>
              <a:t>‹#›</a:t>
            </a:fld>
            <a:r>
              <a:rPr lang="it">
                <a:solidFill>
                  <a:srgbClr val="000000"/>
                </a:solidFill>
              </a:rPr>
              <a:t>/8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650" y="697825"/>
            <a:ext cx="1938875" cy="19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6950" y="100150"/>
            <a:ext cx="1624200" cy="156888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1202350" y="-76200"/>
            <a:ext cx="5819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TECNOLOGIE UTILIZZATE</a:t>
            </a:r>
            <a:endParaRPr sz="48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5826" y="1450624"/>
            <a:ext cx="724207" cy="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1250" y="2362525"/>
            <a:ext cx="781886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9083" y="3079461"/>
            <a:ext cx="94463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3725" y="4103588"/>
            <a:ext cx="825950" cy="72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44940" y="4055125"/>
            <a:ext cx="825950" cy="734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65475" y="4201800"/>
            <a:ext cx="993875" cy="6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40662" y="2740937"/>
            <a:ext cx="781874" cy="77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39300" y="3628613"/>
            <a:ext cx="1624199" cy="125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19500" y="3628625"/>
            <a:ext cx="1624199" cy="1256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>
            <a:off x="1742850" y="2249625"/>
            <a:ext cx="371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2544775" y="3572588"/>
            <a:ext cx="5811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5"/>
          <p:cNvSpPr txBox="1"/>
          <p:nvPr/>
        </p:nvSpPr>
        <p:spPr>
          <a:xfrm>
            <a:off x="1818350" y="1854450"/>
            <a:ext cx="1688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Piattaforma host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364225" y="3179925"/>
            <a:ext cx="1938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di supporto</a:t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485125" y="4884975"/>
            <a:ext cx="6750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451950" y="4289150"/>
            <a:ext cx="1244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di sviluppo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038400" y="2104187"/>
            <a:ext cx="290875" cy="2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503850" y="3715900"/>
            <a:ext cx="1776550" cy="169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5032400" y="1734700"/>
            <a:ext cx="2662200" cy="285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900" y="4215225"/>
            <a:ext cx="290875" cy="2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rgbClr val="000000"/>
                </a:solidFill>
              </a:rPr>
              <a:t>‹#›</a:t>
            </a:fld>
            <a:r>
              <a:rPr lang="it">
                <a:solidFill>
                  <a:srgbClr val="000000"/>
                </a:solidFill>
              </a:rPr>
              <a:t>/8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950" y="100150"/>
            <a:ext cx="1624200" cy="156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56075" y="-280599"/>
            <a:ext cx="1259600" cy="146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389400" y="50150"/>
            <a:ext cx="7027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Funzionamento generale</a:t>
            </a:r>
            <a:endParaRPr sz="4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1401" y="2209649"/>
            <a:ext cx="724207" cy="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43150" y="2128659"/>
            <a:ext cx="886200" cy="88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6"/>
          <p:cNvGrpSpPr/>
          <p:nvPr/>
        </p:nvGrpSpPr>
        <p:grpSpPr>
          <a:xfrm>
            <a:off x="5164661" y="3444747"/>
            <a:ext cx="2440407" cy="1014645"/>
            <a:chOff x="5159450" y="1919950"/>
            <a:chExt cx="1541050" cy="862500"/>
          </a:xfrm>
        </p:grpSpPr>
        <p:sp>
          <p:nvSpPr>
            <p:cNvPr id="121" name="Google Shape;121;p16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oval"/>
              <a:tailEnd len="med" w="med" type="oval"/>
            </a:ln>
          </p:spPr>
        </p:sp>
        <p:grpSp>
          <p:nvGrpSpPr>
            <p:cNvPr id="122" name="Google Shape;122;p16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23" name="Google Shape;123;p16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none"/>
              </a:ln>
            </p:spPr>
          </p:cxnSp>
          <p:cxnSp>
            <p:nvCxnSpPr>
              <p:cNvPr id="124" name="Google Shape;124;p16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</p:grpSp>
      <p:pic>
        <p:nvPicPr>
          <p:cNvPr id="125" name="Google Shape;12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600" y="1755688"/>
            <a:ext cx="4133476" cy="163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6"/>
          <p:cNvCxnSpPr/>
          <p:nvPr/>
        </p:nvCxnSpPr>
        <p:spPr>
          <a:xfrm>
            <a:off x="4868176" y="2623150"/>
            <a:ext cx="971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 rot="10800000">
            <a:off x="6882575" y="2628550"/>
            <a:ext cx="1362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>
            <a:off x="1386150" y="1712050"/>
            <a:ext cx="2662200" cy="182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156525" y="1734700"/>
            <a:ext cx="987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latin typeface="Staatliches"/>
                <a:ea typeface="Staatliches"/>
                <a:cs typeface="Staatliches"/>
                <a:sym typeface="Staatliches"/>
              </a:rPr>
              <a:t>TOOL</a:t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 flipH="1">
            <a:off x="6361705" y="3014861"/>
            <a:ext cx="3600" cy="58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>
            <a:off x="5032400" y="1658489"/>
            <a:ext cx="108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Staatliches"/>
                <a:ea typeface="Staatliches"/>
                <a:cs typeface="Staatliches"/>
                <a:sym typeface="Staatliches"/>
              </a:rPr>
              <a:t>PLUG-IN</a:t>
            </a:r>
            <a:endParaRPr sz="1600"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56075" y="235150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201100" y="3513963"/>
            <a:ext cx="2216549" cy="239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6"/>
          <p:cNvCxnSpPr/>
          <p:nvPr/>
        </p:nvCxnSpPr>
        <p:spPr>
          <a:xfrm>
            <a:off x="406776" y="2625850"/>
            <a:ext cx="33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rgbClr val="000000"/>
                </a:solidFill>
              </a:rPr>
              <a:t>‹#›</a:t>
            </a:fld>
            <a:r>
              <a:rPr lang="it">
                <a:solidFill>
                  <a:srgbClr val="000000"/>
                </a:solidFill>
              </a:rPr>
              <a:t>/8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950" y="100150"/>
            <a:ext cx="1624200" cy="156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43851" y="100151"/>
            <a:ext cx="936273" cy="108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5900" y="4215225"/>
            <a:ext cx="290875" cy="2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389450" y="50150"/>
            <a:ext cx="7027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CASI D’USO AFFRONTATI</a:t>
            </a:r>
            <a:endParaRPr sz="4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aphicFrame>
        <p:nvGraphicFramePr>
          <p:cNvPr id="144" name="Google Shape;144;p17"/>
          <p:cNvGraphicFramePr/>
          <p:nvPr/>
        </p:nvGraphicFramePr>
        <p:xfrm>
          <a:off x="1203688" y="984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{19FFB920-7468-4B77-BCD5-2CFC0135A006}</a:tableStyleId>
              </a:tblPr>
              <a:tblGrid>
                <a:gridCol w="1040575"/>
                <a:gridCol w="1596275"/>
                <a:gridCol w="3691050"/>
              </a:tblGrid>
              <a:tr h="27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CODICE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dk1"/>
                          </a:solidFill>
                        </a:rPr>
                        <a:t>IDENTIFICATIVO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chemeClr val="dk1"/>
                          </a:solidFill>
                        </a:rPr>
                        <a:t>CASO D’USO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4229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UC1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UC1.1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Selezione dati di addestramento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282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UC1.2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Selezione dell’algoritmo di previsione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282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UC1.3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Conferma procedura addestramento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282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UC1.4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Salvataggio file JSON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27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UC2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UC2.1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Selezione del file JSON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302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UC3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UC3.1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Selezione database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2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UC3.2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Selezione del flusso dati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UC9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Estensione UC1.3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Visualizzazione messaggio di errore "File CSV incompatibile"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900" y="4215225"/>
            <a:ext cx="290875" cy="2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rgbClr val="000000"/>
                </a:solidFill>
              </a:rPr>
              <a:t>‹#›</a:t>
            </a:fld>
            <a:r>
              <a:rPr lang="it">
                <a:solidFill>
                  <a:srgbClr val="000000"/>
                </a:solidFill>
              </a:rPr>
              <a:t>/8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50" y="2586425"/>
            <a:ext cx="2475199" cy="24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6950" y="100150"/>
            <a:ext cx="1624200" cy="156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38950" y="192125"/>
            <a:ext cx="1544751" cy="179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575" y="1013683"/>
            <a:ext cx="2274450" cy="270359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1770475" y="0"/>
            <a:ext cx="4881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TOOL &amp; PLUG-IN</a:t>
            </a:r>
            <a:endParaRPr sz="48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3025" y="1302455"/>
            <a:ext cx="3310650" cy="3504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8"/>
          <p:cNvCxnSpPr/>
          <p:nvPr/>
        </p:nvCxnSpPr>
        <p:spPr>
          <a:xfrm rot="10800000">
            <a:off x="5021150" y="1812725"/>
            <a:ext cx="570000" cy="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3955550" y="1595975"/>
            <a:ext cx="1094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visualizzazione previsione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59" name="Google Shape;159;p18"/>
          <p:cNvCxnSpPr/>
          <p:nvPr/>
        </p:nvCxnSpPr>
        <p:spPr>
          <a:xfrm>
            <a:off x="2282225" y="2644575"/>
            <a:ext cx="457500" cy="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 txBox="1"/>
          <p:nvPr/>
        </p:nvSpPr>
        <p:spPr>
          <a:xfrm>
            <a:off x="2706100" y="2428113"/>
            <a:ext cx="1094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selezione algoritmo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 rot="10800000">
            <a:off x="5035525" y="3113000"/>
            <a:ext cx="401700" cy="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3800200" y="2895800"/>
            <a:ext cx="1221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impostazione database e flusso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>
            <a:off x="2161925" y="2030375"/>
            <a:ext cx="577800" cy="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 txBox="1"/>
          <p:nvPr/>
        </p:nvSpPr>
        <p:spPr>
          <a:xfrm>
            <a:off x="2739725" y="1812725"/>
            <a:ext cx="1094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input csv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65" name="Google Shape;165;p18"/>
          <p:cNvCxnSpPr/>
          <p:nvPr/>
        </p:nvCxnSpPr>
        <p:spPr>
          <a:xfrm flipH="1" rot="10800000">
            <a:off x="5116525" y="3466250"/>
            <a:ext cx="356100" cy="30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/>
          <p:nvPr/>
        </p:nvCxnSpPr>
        <p:spPr>
          <a:xfrm rot="10800000">
            <a:off x="4969550" y="3769100"/>
            <a:ext cx="147900" cy="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 txBox="1"/>
          <p:nvPr/>
        </p:nvSpPr>
        <p:spPr>
          <a:xfrm>
            <a:off x="3875450" y="3551450"/>
            <a:ext cx="1094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settaggio predizione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>
            <a:off x="2161925" y="3443725"/>
            <a:ext cx="577800" cy="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8"/>
          <p:cNvSpPr txBox="1"/>
          <p:nvPr/>
        </p:nvSpPr>
        <p:spPr>
          <a:xfrm>
            <a:off x="2706100" y="3226075"/>
            <a:ext cx="1094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output json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575" y="3956602"/>
            <a:ext cx="3230050" cy="96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8"/>
          <p:cNvCxnSpPr/>
          <p:nvPr/>
        </p:nvCxnSpPr>
        <p:spPr>
          <a:xfrm>
            <a:off x="3150325" y="4346638"/>
            <a:ext cx="577800" cy="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8"/>
          <p:cNvSpPr txBox="1"/>
          <p:nvPr/>
        </p:nvSpPr>
        <p:spPr>
          <a:xfrm>
            <a:off x="3694500" y="4128988"/>
            <a:ext cx="1094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</a:rPr>
              <a:t>avviso file csv non compatibile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950" y="100150"/>
            <a:ext cx="1624200" cy="156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50" y="3380525"/>
            <a:ext cx="1668625" cy="16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rgbClr val="000000"/>
                </a:solidFill>
              </a:rPr>
              <a:t>‹#›</a:t>
            </a:fld>
            <a:r>
              <a:rPr lang="it">
                <a:solidFill>
                  <a:srgbClr val="000000"/>
                </a:solidFill>
              </a:rPr>
              <a:t>/8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825" y="899450"/>
            <a:ext cx="4467499" cy="31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352700" y="0"/>
            <a:ext cx="69468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SUPPORT VECTOR MACHINE</a:t>
            </a:r>
            <a:endParaRPr sz="48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4019" y="1046382"/>
            <a:ext cx="483900" cy="4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7650" y="899437"/>
            <a:ext cx="3614016" cy="1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4842288" y="1487075"/>
            <a:ext cx="4839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26750" y="9815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92912" y="3052500"/>
            <a:ext cx="1183500" cy="19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/>
          <p:nvPr/>
        </p:nvSpPr>
        <p:spPr>
          <a:xfrm rot="5400000">
            <a:off x="6926525" y="2591350"/>
            <a:ext cx="460500" cy="33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rgbClr val="000000"/>
                </a:solidFill>
              </a:rPr>
              <a:t>‹#›</a:t>
            </a:fld>
            <a:r>
              <a:rPr lang="it">
                <a:solidFill>
                  <a:srgbClr val="000000"/>
                </a:solidFill>
              </a:rPr>
              <a:t>/8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300" y="33975"/>
            <a:ext cx="1624200" cy="156888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367425" y="-70800"/>
            <a:ext cx="69468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REGRESSIONE LINEARE</a:t>
            </a:r>
            <a:endParaRPr sz="4800">
              <a:solidFill>
                <a:srgbClr val="FFFFF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763276" y="1486200"/>
            <a:ext cx="548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25" y="902425"/>
            <a:ext cx="4204574" cy="4061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319" y="1002307"/>
            <a:ext cx="483900" cy="4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5175" y="902425"/>
            <a:ext cx="3517125" cy="16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04750" y="100230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1275" y="3147150"/>
            <a:ext cx="1384925" cy="1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 rot="5400000">
            <a:off x="6993488" y="2695450"/>
            <a:ext cx="460500" cy="33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