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comments+xml" PartName="/ppt/comments/comment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commentAuthors+xml" PartName="/ppt/commentAuthor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Keyur Patel"/>
  <p:cmAuthor clrIdx="1" id="1" initials="" lastIdx="2" name="Brandon De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94BE5CF-F68F-4912-9BFE-F15BBF7A7C54}">
  <a:tblStyle styleId="{194BE5CF-F68F-4912-9BFE-F15BBF7A7C54}" styleName="Table_0">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AE52AB24-7DA9-47C7-9BDA-255AA5A9F705}" styleName="Table_1">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FC18C6F7-7534-4815-A302-2D3F814A1E20}" styleName="Table_2">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19CE2B66-0ADC-4D5D-8F00-DC742C4E5F11}" styleName="Table_3">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714C776B-85E0-4BC8-A00D-1186500E5C12}" styleName="Table_4">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994E37DB-D19F-4BA6-86B9-E5EB1D4BB33C}" styleName="Table_5">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EF5A11D3-788D-419F-A683-6C3EB9D13E19}" styleName="Table_6">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092E17AC-3E48-474A-87C9-55960D8192FE}" styleName="Table_7">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4F264E99-FF70-4A9D-A1E6-6C719A6982CE}" styleName="Table_8">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3545E758-E126-4313-9454-9FF5A7ACFDCE}" styleName="Table_9">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0D18DA31-E068-4EC6-96C4-78E7D16E06CD}" styleName="Table_10">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463B810B-7B4F-4569-B727-36A8D7C962D5}" styleName="Table_11">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6A5387A3-C289-46ED-ACF2-34849C13E235}" styleName="Table_12">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2F7465B7-73CE-40B9-B0AE-BD3F319792E2}" styleName="Table_13">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F1E840B6-8238-47A2-84EF-1065BA15F54C}" styleName="Table_14">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FD9204F7-BED9-4F08-B5DC-69E32FFB94BB}" styleName="Table_15"/>
  <a:tblStyle styleId="{BC11E42E-E4CC-465D-BF19-1F48F78B0BDC}" styleName="Table_16"/>
  <a:tblStyle styleId="{1190019B-25AD-427C-B53B-30C6193831FF}" styleName="Table_17"/>
  <a:tblStyle styleId="{5D7D3B1B-F61C-42C7-97B4-B909BBD30E40}" styleName="Table_18"/>
  <a:tblStyle styleId="{C4A32DF4-159E-4E2A-92FE-7B0B0F91BF8B}" styleName="Table_19"/>
  <a:tblStyle styleId="{3014D14D-9FF6-4201-9A05-F2503AE44A36}" styleName="Table_20"/>
</a:tblStyleLst>
</file>

<file path=ppt/_rels/presentation.xml.rels><?xml version="1.0" encoding="UTF-8" standalone="yes"?><Relationships xmlns="http://schemas.openxmlformats.org/package/2006/relationships"><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19" Type="http://schemas.openxmlformats.org/officeDocument/2006/relationships/slide" Target="slides/slide12.xml"/><Relationship Id="rId36" Type="http://schemas.openxmlformats.org/officeDocument/2006/relationships/slide" Target="slides/slide29.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30" Type="http://schemas.openxmlformats.org/officeDocument/2006/relationships/slide" Target="slides/slide23.xml"/><Relationship Id="rId12" Type="http://schemas.openxmlformats.org/officeDocument/2006/relationships/slide" Target="slides/slide5.xml"/><Relationship Id="rId31" Type="http://schemas.openxmlformats.org/officeDocument/2006/relationships/slide" Target="slides/slide24.xml"/><Relationship Id="rId13" Type="http://schemas.openxmlformats.org/officeDocument/2006/relationships/slide" Target="slides/slide6.xml"/><Relationship Id="rId10" Type="http://schemas.openxmlformats.org/officeDocument/2006/relationships/slide" Target="slides/slide3.xml"/><Relationship Id="rId11" Type="http://schemas.openxmlformats.org/officeDocument/2006/relationships/slide" Target="slides/slide4.xml"/><Relationship Id="rId34" Type="http://schemas.openxmlformats.org/officeDocument/2006/relationships/slide" Target="slides/slide27.xml"/><Relationship Id="rId35" Type="http://schemas.openxmlformats.org/officeDocument/2006/relationships/slide" Target="slides/slide28.xml"/><Relationship Id="rId32" Type="http://schemas.openxmlformats.org/officeDocument/2006/relationships/slide" Target="slides/slide25.xml"/><Relationship Id="rId33" Type="http://schemas.openxmlformats.org/officeDocument/2006/relationships/slide" Target="slides/slide26.xml"/><Relationship Id="rId29" Type="http://schemas.openxmlformats.org/officeDocument/2006/relationships/slide" Target="slides/slide2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 Type="http://schemas.openxmlformats.org/officeDocument/2006/relationships/presProps" Target="presProps.xml"/><Relationship Id="rId21" Type="http://schemas.openxmlformats.org/officeDocument/2006/relationships/slide" Target="slides/slide14.xml"/><Relationship Id="rId40" Type="http://schemas.openxmlformats.org/officeDocument/2006/relationships/slide" Target="slides/slide33.xml"/><Relationship Id="rId1" Type="http://schemas.openxmlformats.org/officeDocument/2006/relationships/theme" Target="theme/theme1.xml"/><Relationship Id="rId22" Type="http://schemas.openxmlformats.org/officeDocument/2006/relationships/slide" Target="slides/slide15.xml"/><Relationship Id="rId41" Type="http://schemas.openxmlformats.org/officeDocument/2006/relationships/slide" Target="slides/slide34.xml"/><Relationship Id="rId4" Type="http://schemas.openxmlformats.org/officeDocument/2006/relationships/commentAuthors" Target="commentAuthors.xml"/><Relationship Id="rId23" Type="http://schemas.openxmlformats.org/officeDocument/2006/relationships/slide" Target="slides/slide16.xml"/><Relationship Id="rId42" Type="http://schemas.openxmlformats.org/officeDocument/2006/relationships/slide" Target="slides/slide35.xml"/><Relationship Id="rId3" Type="http://schemas.openxmlformats.org/officeDocument/2006/relationships/tableStyles" Target="tableStyles.xml"/><Relationship Id="rId24" Type="http://schemas.openxmlformats.org/officeDocument/2006/relationships/slide" Target="slides/slide17.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20" Type="http://schemas.openxmlformats.org/officeDocument/2006/relationships/slide" Target="slides/slide13.xml"/><Relationship Id="rId9" Type="http://schemas.openxmlformats.org/officeDocument/2006/relationships/slide" Target="slides/slide2.xml"/><Relationship Id="rId6" Type="http://schemas.openxmlformats.org/officeDocument/2006/relationships/slideMaster" Target="slideMasters/slideMaster2.xml"/><Relationship Id="rId5" Type="http://schemas.openxmlformats.org/officeDocument/2006/relationships/slideMaster" Target="slideMasters/slideMaster1.xml"/><Relationship Id="rId8" Type="http://schemas.openxmlformats.org/officeDocument/2006/relationships/slide" Target="slides/slide1.xml"/><Relationship Id="rId7"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hey brandon, are we creating slides per layer? or per subsystem?</p:text>
  </p:cm>
  <p:cm authorId="1" idx="1">
    <p:pos x="6000" y="100"/>
    <p:text>_Marked as resolved_</p:text>
  </p:cm>
  <p:cm authorId="0" idx="2">
    <p:pos x="6000" y="200"/>
    <p:text>_Re-opened_
i was asking...</p:text>
  </p:cm>
  <p:cm authorId="1" idx="2">
    <p:pos x="6000" y="300"/>
    <p:text>I thought we were, but both you and Shamikul have one slide per subsystem, so I'm changing mine to that now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5" name="Shape 2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2" name="Shape 3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0" name="Shape 3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9" name="Shape 3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7" name="Shape 3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5" name="Shape 3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9" name="Shape 3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6" name="Shape 3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83" name="Shape 3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0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0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0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0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0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0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0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pic>
        <p:nvPicPr>
          <p:cNvPr id="10" name="Shape 10"/>
          <p:cNvPicPr preferRelativeResize="0"/>
          <p:nvPr/>
        </p:nvPicPr>
        <p:blipFill>
          <a:blip r:embed="rId2">
            <a:alphaModFix amt="5000"/>
          </a:blip>
          <a:stretch>
            <a:fillRect/>
          </a:stretch>
        </p:blipFill>
        <p:spPr>
          <a:xfrm>
            <a:off x="2176136" y="517625"/>
            <a:ext cx="4791719" cy="3009600"/>
          </a:xfrm>
          <a:prstGeom prst="rect">
            <a:avLst/>
          </a:prstGeom>
          <a:noFill/>
          <a:ln>
            <a:noFill/>
          </a:ln>
        </p:spPr>
      </p:pic>
      <p:sp>
        <p:nvSpPr>
          <p:cNvPr id="11" name="Shape 11"/>
          <p:cNvSpPr txBox="1"/>
          <p:nvPr>
            <p:ph type="ctrTitle"/>
          </p:nvPr>
        </p:nvSpPr>
        <p:spPr>
          <a:xfrm>
            <a:off x="457200" y="563749"/>
            <a:ext cx="8229600" cy="2536499"/>
          </a:xfrm>
          <a:prstGeom prst="rect">
            <a:avLst/>
          </a:prstGeom>
        </p:spPr>
        <p:txBody>
          <a:bodyPr anchorCtr="0" anchor="t" bIns="91425" lIns="91425" rIns="91425" tIns="91425"/>
          <a:lstStyle>
            <a:lvl1pPr rtl="0">
              <a:spcBef>
                <a:spcPts val="0"/>
              </a:spcBef>
              <a:buSzPct val="100000"/>
              <a:defRPr sz="7200"/>
            </a:lvl1pPr>
            <a:lvl2pPr rtl="0">
              <a:spcBef>
                <a:spcPts val="0"/>
              </a:spcBef>
              <a:buSzPct val="100000"/>
              <a:defRPr sz="7200"/>
            </a:lvl2pPr>
            <a:lvl3pPr rtl="0">
              <a:spcBef>
                <a:spcPts val="0"/>
              </a:spcBef>
              <a:buSzPct val="100000"/>
              <a:defRPr sz="7200"/>
            </a:lvl3pPr>
            <a:lvl4pPr rtl="0">
              <a:spcBef>
                <a:spcPts val="0"/>
              </a:spcBef>
              <a:buSzPct val="100000"/>
              <a:defRPr sz="7200"/>
            </a:lvl4pPr>
            <a:lvl5pPr rtl="0">
              <a:spcBef>
                <a:spcPts val="0"/>
              </a:spcBef>
              <a:buSzPct val="100000"/>
              <a:defRPr sz="7200"/>
            </a:lvl5pPr>
            <a:lvl6pPr rtl="0">
              <a:spcBef>
                <a:spcPts val="0"/>
              </a:spcBef>
              <a:buSzPct val="100000"/>
              <a:defRPr sz="7200"/>
            </a:lvl6pPr>
            <a:lvl7pPr rtl="0">
              <a:spcBef>
                <a:spcPts val="0"/>
              </a:spcBef>
              <a:buSzPct val="100000"/>
              <a:defRPr sz="7200"/>
            </a:lvl7pPr>
            <a:lvl8pPr rtl="0">
              <a:spcBef>
                <a:spcPts val="0"/>
              </a:spcBef>
              <a:buSzPct val="100000"/>
              <a:defRPr sz="7200"/>
            </a:lvl8pPr>
            <a:lvl9pPr rtl="0">
              <a:spcBef>
                <a:spcPts val="0"/>
              </a:spcBef>
              <a:buSzPct val="100000"/>
              <a:defRPr sz="7200"/>
            </a:lvl9pPr>
          </a:lstStyle>
          <a:p/>
        </p:txBody>
      </p:sp>
      <p:sp>
        <p:nvSpPr>
          <p:cNvPr id="12" name="Shape 12"/>
          <p:cNvSpPr txBox="1"/>
          <p:nvPr>
            <p:ph idx="1" type="subTitle"/>
          </p:nvPr>
        </p:nvSpPr>
        <p:spPr>
          <a:xfrm>
            <a:off x="560825" y="3716400"/>
            <a:ext cx="8125800" cy="1232699"/>
          </a:xfrm>
          <a:prstGeom prst="rect">
            <a:avLst/>
          </a:prstGeom>
        </p:spPr>
        <p:txBody>
          <a:bodyPr anchorCtr="0" anchor="t" bIns="91425" lIns="91425" rIns="91425" tIns="91425"/>
          <a:lstStyle>
            <a:lvl1pPr rtl="0">
              <a:spcBef>
                <a:spcPts val="0"/>
              </a:spcBef>
              <a:buClr>
                <a:schemeClr val="dk2"/>
              </a:buClr>
              <a:buSzPct val="100000"/>
              <a:buNone/>
              <a:defRPr sz="4800">
                <a:solidFill>
                  <a:schemeClr val="dk2"/>
                </a:solidFill>
              </a:defRPr>
            </a:lvl1pPr>
            <a:lvl2pPr rtl="0">
              <a:spcBef>
                <a:spcPts val="0"/>
              </a:spcBef>
              <a:buClr>
                <a:schemeClr val="dk2"/>
              </a:buClr>
              <a:buSzPct val="100000"/>
              <a:buNone/>
              <a:defRPr sz="4800">
                <a:solidFill>
                  <a:schemeClr val="dk2"/>
                </a:solidFill>
              </a:defRPr>
            </a:lvl2pPr>
            <a:lvl3pPr rtl="0">
              <a:spcBef>
                <a:spcPts val="0"/>
              </a:spcBef>
              <a:buClr>
                <a:schemeClr val="dk2"/>
              </a:buClr>
              <a:buSzPct val="100000"/>
              <a:buNone/>
              <a:defRPr sz="4800">
                <a:solidFill>
                  <a:schemeClr val="dk2"/>
                </a:solidFill>
              </a:defRPr>
            </a:lvl3pPr>
            <a:lvl4pPr rtl="0">
              <a:spcBef>
                <a:spcPts val="0"/>
              </a:spcBef>
              <a:buClr>
                <a:schemeClr val="dk2"/>
              </a:buClr>
              <a:buSzPct val="100000"/>
              <a:buNone/>
              <a:defRPr sz="4800">
                <a:solidFill>
                  <a:schemeClr val="dk2"/>
                </a:solidFill>
              </a:defRPr>
            </a:lvl4pPr>
            <a:lvl5pPr rtl="0">
              <a:spcBef>
                <a:spcPts val="0"/>
              </a:spcBef>
              <a:buClr>
                <a:schemeClr val="dk2"/>
              </a:buClr>
              <a:buSzPct val="100000"/>
              <a:buNone/>
              <a:defRPr sz="4800">
                <a:solidFill>
                  <a:schemeClr val="dk2"/>
                </a:solidFill>
              </a:defRPr>
            </a:lvl5pPr>
            <a:lvl6pPr rtl="0">
              <a:spcBef>
                <a:spcPts val="0"/>
              </a:spcBef>
              <a:buClr>
                <a:schemeClr val="dk2"/>
              </a:buClr>
              <a:buSzPct val="100000"/>
              <a:buNone/>
              <a:defRPr sz="4800">
                <a:solidFill>
                  <a:schemeClr val="dk2"/>
                </a:solidFill>
              </a:defRPr>
            </a:lvl6pPr>
            <a:lvl7pPr rtl="0">
              <a:spcBef>
                <a:spcPts val="0"/>
              </a:spcBef>
              <a:buClr>
                <a:schemeClr val="dk2"/>
              </a:buClr>
              <a:buSzPct val="100000"/>
              <a:buNone/>
              <a:defRPr sz="4800">
                <a:solidFill>
                  <a:schemeClr val="dk2"/>
                </a:solidFill>
              </a:defRPr>
            </a:lvl7pPr>
            <a:lvl8pPr rtl="0">
              <a:spcBef>
                <a:spcPts val="0"/>
              </a:spcBef>
              <a:buClr>
                <a:schemeClr val="dk2"/>
              </a:buClr>
              <a:buSzPct val="100000"/>
              <a:buNone/>
              <a:defRPr sz="4800">
                <a:solidFill>
                  <a:schemeClr val="dk2"/>
                </a:solidFill>
              </a:defRPr>
            </a:lvl8pPr>
            <a:lvl9pPr rtl="0">
              <a:spcBef>
                <a:spcPts val="0"/>
              </a:spcBef>
              <a:buClr>
                <a:schemeClr val="dk2"/>
              </a:buClr>
              <a:buSzPct val="100000"/>
              <a:buNone/>
              <a:defRPr sz="4800">
                <a:solidFill>
                  <a:schemeClr val="dk2"/>
                </a:solidFill>
              </a:defRPr>
            </a:lvl9pPr>
          </a:lstStyle>
          <a:p/>
        </p:txBody>
      </p:sp>
      <p:cxnSp>
        <p:nvCxnSpPr>
          <p:cNvPr id="13" name="Shape 13"/>
          <p:cNvCxnSpPr/>
          <p:nvPr/>
        </p:nvCxnSpPr>
        <p:spPr>
          <a:xfrm>
            <a:off x="457200" y="411479"/>
            <a:ext cx="8229600" cy="0"/>
          </a:xfrm>
          <a:prstGeom prst="straightConnector1">
            <a:avLst/>
          </a:prstGeom>
          <a:noFill/>
          <a:ln cap="flat" w="57150">
            <a:solidFill>
              <a:schemeClr val="accent1"/>
            </a:solidFill>
            <a:prstDash val="solid"/>
            <a:round/>
            <a:headEnd len="med" w="med" type="none"/>
            <a:tailEnd len="med" w="med" type="none"/>
          </a:ln>
        </p:spPr>
      </p:cxnSp>
      <p:cxnSp>
        <p:nvCxnSpPr>
          <p:cNvPr id="14" name="Shape 14"/>
          <p:cNvCxnSpPr/>
          <p:nvPr/>
        </p:nvCxnSpPr>
        <p:spPr>
          <a:xfrm>
            <a:off x="457200" y="3633382"/>
            <a:ext cx="8229600" cy="0"/>
          </a:xfrm>
          <a:prstGeom prst="straightConnector1">
            <a:avLst/>
          </a:prstGeom>
          <a:noFill/>
          <a:ln cap="flat" w="57150">
            <a:solidFill>
              <a:schemeClr val="accen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3" name="Shape 63"/>
        <p:cNvGrpSpPr/>
        <p:nvPr/>
      </p:nvGrpSpPr>
      <p:grpSpPr>
        <a:xfrm>
          <a:off x="0" y="0"/>
          <a:ext cx="0" cy="0"/>
          <a:chOff x="0" y="0"/>
          <a:chExt cx="0" cy="0"/>
        </a:xfrm>
      </p:grpSpPr>
      <p:sp>
        <p:nvSpPr>
          <p:cNvPr id="64" name="Shape 64"/>
          <p:cNvSpPr txBox="1"/>
          <p:nvPr>
            <p:ph idx="1" type="body"/>
          </p:nvPr>
        </p:nvSpPr>
        <p:spPr>
          <a:xfrm>
            <a:off x="457200" y="4406308"/>
            <a:ext cx="8229600" cy="519599"/>
          </a:xfrm>
          <a:prstGeom prst="rect">
            <a:avLst/>
          </a:prstGeom>
          <a:noFill/>
          <a:ln>
            <a:noFill/>
          </a:ln>
        </p:spPr>
        <p:txBody>
          <a:bodyPr anchorCtr="0" anchor="t" bIns="91425" lIns="91425" rIns="91425" tIns="91425"/>
          <a:lstStyle>
            <a:lvl1pPr rtl="0" algn="ctr">
              <a:spcBef>
                <a:spcPts val="0"/>
              </a:spcBef>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65" name="Shape 65"/>
          <p:cNvCxnSpPr/>
          <p:nvPr/>
        </p:nvCxnSpPr>
        <p:spPr>
          <a:xfrm>
            <a:off x="457200" y="4317760"/>
            <a:ext cx="8229600" cy="0"/>
          </a:xfrm>
          <a:prstGeom prst="straightConnector1">
            <a:avLst/>
          </a:prstGeom>
          <a:noFill/>
          <a:ln cap="flat" w="50800">
            <a:solidFill>
              <a:schemeClr val="lt2"/>
            </a:solidFill>
            <a:prstDash val="solid"/>
            <a:round/>
            <a:headEnd len="med" w="med" type="none"/>
            <a:tailEnd len="med" w="med" type="none"/>
          </a:ln>
        </p:spPr>
      </p:cxnSp>
      <p:sp>
        <p:nvSpPr>
          <p:cNvPr id="66" name="Shape 66"/>
          <p:cNvSpPr txBox="1"/>
          <p:nvPr>
            <p:ph idx="12" type="sldNum"/>
          </p:nvPr>
        </p:nvSpPr>
        <p:spPr>
          <a:xfrm>
            <a:off x="8556783"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x="0" y="0"/>
          <a:ext cx="0" cy="0"/>
          <a:chOff x="0" y="0"/>
          <a:chExt cx="0" cy="0"/>
        </a:xfrm>
      </p:grpSpPr>
      <p:cxnSp>
        <p:nvCxnSpPr>
          <p:cNvPr id="68" name="Shape 68"/>
          <p:cNvCxnSpPr/>
          <p:nvPr/>
        </p:nvCxnSpPr>
        <p:spPr>
          <a:xfrm>
            <a:off x="457200" y="113139"/>
            <a:ext cx="8229600" cy="0"/>
          </a:xfrm>
          <a:prstGeom prst="straightConnector1">
            <a:avLst/>
          </a:prstGeom>
          <a:noFill/>
          <a:ln cap="flat" w="50800">
            <a:solidFill>
              <a:schemeClr val="lt2"/>
            </a:solidFill>
            <a:prstDash val="solid"/>
            <a:round/>
            <a:headEnd len="med" w="med" type="none"/>
            <a:tailEnd len="med" w="med" type="none"/>
          </a:ln>
        </p:spPr>
      </p:cxnSp>
      <p:sp>
        <p:nvSpPr>
          <p:cNvPr id="69" name="Shape 69"/>
          <p:cNvSpPr txBox="1"/>
          <p:nvPr>
            <p:ph idx="12" type="sldNum"/>
          </p:nvPr>
        </p:nvSpPr>
        <p:spPr>
          <a:xfrm>
            <a:off x="8556783"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457200" y="205978"/>
            <a:ext cx="8229600" cy="857400"/>
          </a:xfrm>
          <a:prstGeom prst="rect">
            <a:avLst/>
          </a:prstGeom>
        </p:spPr>
        <p:txBody>
          <a:bodyPr anchorCtr="0" anchor="b" bIns="91425" lIns="91425" rIns="91425" tIns="91425"/>
          <a:lstStyle>
            <a:lvl1pPr rtl="0">
              <a:spcBef>
                <a:spcPts val="0"/>
              </a:spcBef>
              <a:defRPr>
                <a:solidFill>
                  <a:srgbClr val="DA0002"/>
                </a:solidFill>
              </a:defRPr>
            </a:lvl1pPr>
            <a:lvl2pPr rtl="0">
              <a:spcBef>
                <a:spcPts val="0"/>
              </a:spcBef>
              <a:defRPr>
                <a:solidFill>
                  <a:srgbClr val="DA0002"/>
                </a:solidFill>
              </a:defRPr>
            </a:lvl2pPr>
            <a:lvl3pPr rtl="0">
              <a:spcBef>
                <a:spcPts val="0"/>
              </a:spcBef>
              <a:defRPr>
                <a:solidFill>
                  <a:srgbClr val="DA0002"/>
                </a:solidFill>
              </a:defRPr>
            </a:lvl3pPr>
            <a:lvl4pPr rtl="0">
              <a:spcBef>
                <a:spcPts val="0"/>
              </a:spcBef>
              <a:defRPr>
                <a:solidFill>
                  <a:srgbClr val="DA0002"/>
                </a:solidFill>
              </a:defRPr>
            </a:lvl4pPr>
            <a:lvl5pPr rtl="0">
              <a:spcBef>
                <a:spcPts val="0"/>
              </a:spcBef>
              <a:defRPr>
                <a:solidFill>
                  <a:srgbClr val="DA0002"/>
                </a:solidFill>
              </a:defRPr>
            </a:lvl5pPr>
            <a:lvl6pPr rtl="0">
              <a:spcBef>
                <a:spcPts val="0"/>
              </a:spcBef>
              <a:defRPr>
                <a:solidFill>
                  <a:srgbClr val="DA0002"/>
                </a:solidFill>
              </a:defRPr>
            </a:lvl6pPr>
            <a:lvl7pPr rtl="0">
              <a:spcBef>
                <a:spcPts val="0"/>
              </a:spcBef>
              <a:defRPr>
                <a:solidFill>
                  <a:srgbClr val="DA0002"/>
                </a:solidFill>
              </a:defRPr>
            </a:lvl7pPr>
            <a:lvl8pPr rtl="0">
              <a:spcBef>
                <a:spcPts val="0"/>
              </a:spcBef>
              <a:defRPr>
                <a:solidFill>
                  <a:srgbClr val="DA0002"/>
                </a:solidFill>
              </a:defRPr>
            </a:lvl8pPr>
            <a:lvl9pPr rtl="0">
              <a:spcBef>
                <a:spcPts val="0"/>
              </a:spcBef>
              <a:defRPr>
                <a:solidFill>
                  <a:srgbClr val="DA0002"/>
                </a:solidFill>
              </a:defRPr>
            </a:lvl9pPr>
          </a:lstStyle>
          <a:p/>
        </p:txBody>
      </p:sp>
      <p:sp>
        <p:nvSpPr>
          <p:cNvPr id="17" name="Shape 17"/>
          <p:cNvSpPr txBox="1"/>
          <p:nvPr>
            <p:ph idx="1" type="body"/>
          </p:nvPr>
        </p:nvSpPr>
        <p:spPr>
          <a:xfrm>
            <a:off x="457200" y="1200150"/>
            <a:ext cx="82296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18" name="Shape 18"/>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pic>
        <p:nvPicPr>
          <p:cNvPr id="19" name="Shape 19"/>
          <p:cNvPicPr preferRelativeResize="0"/>
          <p:nvPr/>
        </p:nvPicPr>
        <p:blipFill>
          <a:blip r:embed="rId2">
            <a:alphaModFix amt="5000"/>
          </a:blip>
          <a:stretch>
            <a:fillRect/>
          </a:stretch>
        </p:blipFill>
        <p:spPr>
          <a:xfrm>
            <a:off x="2062150" y="1486600"/>
            <a:ext cx="5019675" cy="3152775"/>
          </a:xfrm>
          <a:prstGeom prst="rect">
            <a:avLst/>
          </a:prstGeom>
          <a:noFill/>
          <a:ln>
            <a:noFill/>
          </a:ln>
        </p:spPr>
      </p:pic>
      <p:sp>
        <p:nvSpPr>
          <p:cNvPr id="20" name="Shape 20"/>
          <p:cNvSpPr txBox="1"/>
          <p:nvPr>
            <p:ph idx="12" type="sldNum"/>
          </p:nvPr>
        </p:nvSpPr>
        <p:spPr>
          <a:xfrm>
            <a:off x="8556783" y="4749850"/>
            <a:ext cx="548699" cy="393600"/>
          </a:xfrm>
          <a:prstGeom prst="rect">
            <a:avLst/>
          </a:prstGeom>
        </p:spPr>
        <p:txBody>
          <a:bodyPr anchorCtr="0" anchor="ctr" bIns="91425" lIns="91425" rIns="91425" tIns="91425">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rtl="0">
              <a:spcBef>
                <a:spcPts val="0"/>
              </a:spcBef>
              <a:defRPr>
                <a:solidFill>
                  <a:srgbClr val="DA0002"/>
                </a:solidFill>
              </a:defRPr>
            </a:lvl1pPr>
            <a:lvl2pPr rtl="0">
              <a:spcBef>
                <a:spcPts val="0"/>
              </a:spcBef>
              <a:defRPr>
                <a:solidFill>
                  <a:srgbClr val="DA0002"/>
                </a:solidFill>
              </a:defRPr>
            </a:lvl2pPr>
            <a:lvl3pPr rtl="0">
              <a:spcBef>
                <a:spcPts val="0"/>
              </a:spcBef>
              <a:defRPr>
                <a:solidFill>
                  <a:srgbClr val="DA0002"/>
                </a:solidFill>
              </a:defRPr>
            </a:lvl3pPr>
            <a:lvl4pPr rtl="0">
              <a:spcBef>
                <a:spcPts val="0"/>
              </a:spcBef>
              <a:defRPr>
                <a:solidFill>
                  <a:srgbClr val="DA0002"/>
                </a:solidFill>
              </a:defRPr>
            </a:lvl4pPr>
            <a:lvl5pPr rtl="0">
              <a:spcBef>
                <a:spcPts val="0"/>
              </a:spcBef>
              <a:defRPr>
                <a:solidFill>
                  <a:srgbClr val="DA0002"/>
                </a:solidFill>
              </a:defRPr>
            </a:lvl5pPr>
            <a:lvl6pPr rtl="0">
              <a:spcBef>
                <a:spcPts val="0"/>
              </a:spcBef>
              <a:defRPr>
                <a:solidFill>
                  <a:srgbClr val="DA0002"/>
                </a:solidFill>
              </a:defRPr>
            </a:lvl6pPr>
            <a:lvl7pPr rtl="0">
              <a:spcBef>
                <a:spcPts val="0"/>
              </a:spcBef>
              <a:defRPr>
                <a:solidFill>
                  <a:srgbClr val="DA0002"/>
                </a:solidFill>
              </a:defRPr>
            </a:lvl7pPr>
            <a:lvl8pPr rtl="0">
              <a:spcBef>
                <a:spcPts val="0"/>
              </a:spcBef>
              <a:defRPr>
                <a:solidFill>
                  <a:srgbClr val="DA0002"/>
                </a:solidFill>
              </a:defRPr>
            </a:lvl8pPr>
            <a:lvl9pPr rtl="0">
              <a:spcBef>
                <a:spcPts val="0"/>
              </a:spcBef>
              <a:defRPr>
                <a:solidFill>
                  <a:srgbClr val="DA0002"/>
                </a:solidFill>
              </a:defRPr>
            </a:lvl9pPr>
          </a:lstStyle>
          <a:p/>
        </p:txBody>
      </p:sp>
      <p:sp>
        <p:nvSpPr>
          <p:cNvPr id="23" name="Shape 23"/>
          <p:cNvSpPr txBox="1"/>
          <p:nvPr>
            <p:ph idx="1" type="body"/>
          </p:nvPr>
        </p:nvSpPr>
        <p:spPr>
          <a:xfrm>
            <a:off x="457200" y="1200150"/>
            <a:ext cx="39945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2" type="body"/>
          </p:nvPr>
        </p:nvSpPr>
        <p:spPr>
          <a:xfrm>
            <a:off x="4692273" y="1200150"/>
            <a:ext cx="39945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25" name="Shape 25"/>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pic>
        <p:nvPicPr>
          <p:cNvPr id="26" name="Shape 26"/>
          <p:cNvPicPr preferRelativeResize="0"/>
          <p:nvPr/>
        </p:nvPicPr>
        <p:blipFill>
          <a:blip r:embed="rId2">
            <a:alphaModFix amt="5000"/>
          </a:blip>
          <a:stretch>
            <a:fillRect/>
          </a:stretch>
        </p:blipFill>
        <p:spPr>
          <a:xfrm>
            <a:off x="2062150" y="1486600"/>
            <a:ext cx="5019675" cy="3152775"/>
          </a:xfrm>
          <a:prstGeom prst="rect">
            <a:avLst/>
          </a:prstGeom>
          <a:noFill/>
          <a:ln>
            <a:noFill/>
          </a:ln>
        </p:spPr>
      </p:pic>
      <p:sp>
        <p:nvSpPr>
          <p:cNvPr id="27" name="Shape 27"/>
          <p:cNvSpPr txBox="1"/>
          <p:nvPr>
            <p:ph idx="12" type="sldNum"/>
          </p:nvPr>
        </p:nvSpPr>
        <p:spPr>
          <a:xfrm>
            <a:off x="8556783" y="4749850"/>
            <a:ext cx="548699" cy="393600"/>
          </a:xfrm>
          <a:prstGeom prst="rect">
            <a:avLst/>
          </a:prstGeom>
        </p:spPr>
        <p:txBody>
          <a:bodyPr anchorCtr="0" anchor="ctr" bIns="91425" lIns="91425" rIns="91425" tIns="91425">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457200" y="205978"/>
            <a:ext cx="8229600" cy="857400"/>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30" name="Shape 30"/>
          <p:cNvCxnSpPr/>
          <p:nvPr/>
        </p:nvCxnSpPr>
        <p:spPr>
          <a:xfrm>
            <a:off x="457200" y="1143000"/>
            <a:ext cx="8229600" cy="0"/>
          </a:xfrm>
          <a:prstGeom prst="straightConnector1">
            <a:avLst/>
          </a:prstGeom>
          <a:noFill/>
          <a:ln cap="flat" w="50800">
            <a:solidFill>
              <a:schemeClr val="accent1"/>
            </a:solidFill>
            <a:prstDash val="solid"/>
            <a:round/>
            <a:headEnd len="med" w="med" type="none"/>
            <a:tailEnd len="med" w="med" type="none"/>
          </a:ln>
        </p:spPr>
      </p:cxnSp>
      <p:pic>
        <p:nvPicPr>
          <p:cNvPr id="31" name="Shape 31"/>
          <p:cNvPicPr preferRelativeResize="0"/>
          <p:nvPr/>
        </p:nvPicPr>
        <p:blipFill>
          <a:blip r:embed="rId2">
            <a:alphaModFix amt="5000"/>
          </a:blip>
          <a:stretch>
            <a:fillRect/>
          </a:stretch>
        </p:blipFill>
        <p:spPr>
          <a:xfrm>
            <a:off x="2062150" y="1486600"/>
            <a:ext cx="5019675" cy="3152775"/>
          </a:xfrm>
          <a:prstGeom prst="rect">
            <a:avLst/>
          </a:prstGeom>
          <a:noFill/>
          <a:ln>
            <a:noFill/>
          </a:ln>
        </p:spPr>
      </p:pic>
      <p:sp>
        <p:nvSpPr>
          <p:cNvPr id="32" name="Shape 32"/>
          <p:cNvSpPr txBox="1"/>
          <p:nvPr>
            <p:ph idx="12" type="sldNum"/>
          </p:nvPr>
        </p:nvSpPr>
        <p:spPr>
          <a:xfrm>
            <a:off x="8556783" y="4749850"/>
            <a:ext cx="548699" cy="393600"/>
          </a:xfrm>
          <a:prstGeom prst="rect">
            <a:avLst/>
          </a:prstGeom>
        </p:spPr>
        <p:txBody>
          <a:bodyPr anchorCtr="0" anchor="ctr" bIns="91425" lIns="91425" rIns="91425" tIns="91425">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4406309"/>
            <a:ext cx="8229600" cy="519599"/>
          </a:xfrm>
          <a:prstGeom prst="rect">
            <a:avLst/>
          </a:prstGeom>
        </p:spPr>
        <p:txBody>
          <a:bodyPr anchorCtr="0" anchor="t" bIns="91425" lIns="91425" rIns="91425" tIns="91425"/>
          <a:lstStyle>
            <a:lvl1pPr rtl="0" algn="ctr">
              <a:spcBef>
                <a:spcPts val="0"/>
              </a:spcBef>
              <a:buSzPct val="100000"/>
              <a:buNone/>
              <a:defRPr sz="1800"/>
            </a:lvl1pPr>
          </a:lstStyle>
          <a:p/>
        </p:txBody>
      </p:sp>
      <p:cxnSp>
        <p:nvCxnSpPr>
          <p:cNvPr id="35" name="Shape 35"/>
          <p:cNvCxnSpPr/>
          <p:nvPr/>
        </p:nvCxnSpPr>
        <p:spPr>
          <a:xfrm>
            <a:off x="457200" y="4317760"/>
            <a:ext cx="8229600" cy="0"/>
          </a:xfrm>
          <a:prstGeom prst="straightConnector1">
            <a:avLst/>
          </a:prstGeom>
          <a:noFill/>
          <a:ln cap="flat" w="50800">
            <a:solidFill>
              <a:schemeClr val="lt2"/>
            </a:solidFill>
            <a:prstDash val="solid"/>
            <a:round/>
            <a:headEnd len="med" w="med" type="none"/>
            <a:tailEnd len="med" w="med" type="none"/>
          </a:ln>
        </p:spPr>
      </p:cxnSp>
      <p:pic>
        <p:nvPicPr>
          <p:cNvPr id="36" name="Shape 36"/>
          <p:cNvPicPr preferRelativeResize="0"/>
          <p:nvPr/>
        </p:nvPicPr>
        <p:blipFill>
          <a:blip r:embed="rId2">
            <a:alphaModFix amt="5000"/>
          </a:blip>
          <a:stretch>
            <a:fillRect/>
          </a:stretch>
        </p:blipFill>
        <p:spPr>
          <a:xfrm>
            <a:off x="2062162" y="995362"/>
            <a:ext cx="5019675" cy="3152775"/>
          </a:xfrm>
          <a:prstGeom prst="rect">
            <a:avLst/>
          </a:prstGeom>
          <a:noFill/>
          <a:ln>
            <a:noFill/>
          </a:ln>
        </p:spPr>
      </p:pic>
      <p:sp>
        <p:nvSpPr>
          <p:cNvPr id="37" name="Shape 37"/>
          <p:cNvSpPr txBox="1"/>
          <p:nvPr>
            <p:ph idx="12" type="sldNum"/>
          </p:nvPr>
        </p:nvSpPr>
        <p:spPr>
          <a:xfrm>
            <a:off x="8556783" y="4749850"/>
            <a:ext cx="548699" cy="393600"/>
          </a:xfrm>
          <a:prstGeom prst="rect">
            <a:avLst/>
          </a:prstGeom>
        </p:spPr>
        <p:txBody>
          <a:bodyPr anchorCtr="0" anchor="ctr" bIns="91425" lIns="91425" rIns="91425" tIns="91425">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8" name="Shape 38"/>
        <p:cNvGrpSpPr/>
        <p:nvPr/>
      </p:nvGrpSpPr>
      <p:grpSpPr>
        <a:xfrm>
          <a:off x="0" y="0"/>
          <a:ext cx="0" cy="0"/>
          <a:chOff x="0" y="0"/>
          <a:chExt cx="0" cy="0"/>
        </a:xfrm>
      </p:grpSpPr>
      <p:cxnSp>
        <p:nvCxnSpPr>
          <p:cNvPr id="39" name="Shape 39"/>
          <p:cNvCxnSpPr/>
          <p:nvPr/>
        </p:nvCxnSpPr>
        <p:spPr>
          <a:xfrm>
            <a:off x="457200" y="113139"/>
            <a:ext cx="8229600" cy="0"/>
          </a:xfrm>
          <a:prstGeom prst="straightConnector1">
            <a:avLst/>
          </a:prstGeom>
          <a:noFill/>
          <a:ln cap="flat" w="50800">
            <a:solidFill>
              <a:schemeClr val="lt2"/>
            </a:solidFill>
            <a:prstDash val="solid"/>
            <a:round/>
            <a:headEnd len="med" w="med" type="none"/>
            <a:tailEnd len="med" w="med" type="none"/>
          </a:ln>
        </p:spPr>
      </p:cxnSp>
      <p:pic>
        <p:nvPicPr>
          <p:cNvPr id="40" name="Shape 40"/>
          <p:cNvPicPr preferRelativeResize="0"/>
          <p:nvPr/>
        </p:nvPicPr>
        <p:blipFill>
          <a:blip r:embed="rId2">
            <a:alphaModFix amt="5000"/>
          </a:blip>
          <a:stretch>
            <a:fillRect/>
          </a:stretch>
        </p:blipFill>
        <p:spPr>
          <a:xfrm>
            <a:off x="2062150" y="995350"/>
            <a:ext cx="5019675" cy="3152775"/>
          </a:xfrm>
          <a:prstGeom prst="rect">
            <a:avLst/>
          </a:prstGeom>
          <a:noFill/>
          <a:ln>
            <a:noFill/>
          </a:ln>
        </p:spPr>
      </p:pic>
      <p:sp>
        <p:nvSpPr>
          <p:cNvPr id="41" name="Shape 41"/>
          <p:cNvSpPr txBox="1"/>
          <p:nvPr>
            <p:ph idx="12" type="sldNum"/>
          </p:nvPr>
        </p:nvSpPr>
        <p:spPr>
          <a:xfrm>
            <a:off x="8556783" y="4749850"/>
            <a:ext cx="548699" cy="393600"/>
          </a:xfrm>
          <a:prstGeom prst="rect">
            <a:avLst/>
          </a:prstGeom>
        </p:spPr>
        <p:txBody>
          <a:bodyPr anchorCtr="0" anchor="ctr" bIns="91425" lIns="91425" rIns="91425" tIns="91425">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9" name="Shape 49"/>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50" name="Shape 50"/>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pic>
        <p:nvPicPr>
          <p:cNvPr id="51" name="Shape 51"/>
          <p:cNvPicPr preferRelativeResize="0"/>
          <p:nvPr/>
        </p:nvPicPr>
        <p:blipFill>
          <a:blip r:embed="rId2">
            <a:alphaModFix amt="20000"/>
          </a:blip>
          <a:stretch>
            <a:fillRect/>
          </a:stretch>
        </p:blipFill>
        <p:spPr>
          <a:xfrm>
            <a:off x="2062150" y="1486600"/>
            <a:ext cx="5019675" cy="3152775"/>
          </a:xfrm>
          <a:prstGeom prst="rect">
            <a:avLst/>
          </a:prstGeom>
          <a:noFill/>
          <a:ln>
            <a:noFill/>
          </a:ln>
        </p:spPr>
      </p:pic>
      <p:sp>
        <p:nvSpPr>
          <p:cNvPr id="52" name="Shape 52"/>
          <p:cNvSpPr txBox="1"/>
          <p:nvPr>
            <p:ph idx="12" type="sldNum"/>
          </p:nvPr>
        </p:nvSpPr>
        <p:spPr>
          <a:xfrm>
            <a:off x="8556783"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3" name="Shape 53"/>
        <p:cNvGrpSpPr/>
        <p:nvPr/>
      </p:nvGrpSpPr>
      <p:grpSpPr>
        <a:xfrm>
          <a:off x="0" y="0"/>
          <a:ext cx="0" cy="0"/>
          <a:chOff x="0" y="0"/>
          <a:chExt cx="0" cy="0"/>
        </a:xfrm>
      </p:grpSpPr>
      <p:sp>
        <p:nvSpPr>
          <p:cNvPr id="54" name="Shape 54"/>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457200" y="1200150"/>
            <a:ext cx="3994500" cy="37256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6" name="Shape 56"/>
          <p:cNvSpPr txBox="1"/>
          <p:nvPr>
            <p:ph idx="2" type="body"/>
          </p:nvPr>
        </p:nvSpPr>
        <p:spPr>
          <a:xfrm>
            <a:off x="4692273" y="1200150"/>
            <a:ext cx="3994500" cy="37256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57" name="Shape 57"/>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58" name="Shape 58"/>
          <p:cNvSpPr txBox="1"/>
          <p:nvPr>
            <p:ph idx="12" type="sldNum"/>
          </p:nvPr>
        </p:nvSpPr>
        <p:spPr>
          <a:xfrm>
            <a:off x="8556783"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61" name="Shape 61"/>
          <p:cNvCxnSpPr/>
          <p:nvPr/>
        </p:nvCxnSpPr>
        <p:spPr>
          <a:xfrm>
            <a:off x="457200" y="1143000"/>
            <a:ext cx="8229600" cy="0"/>
          </a:xfrm>
          <a:prstGeom prst="straightConnector1">
            <a:avLst/>
          </a:prstGeom>
          <a:noFill/>
          <a:ln cap="flat" w="50800">
            <a:solidFill>
              <a:schemeClr val="accent1"/>
            </a:solidFill>
            <a:prstDash val="solid"/>
            <a:round/>
            <a:headEnd len="med" w="med" type="none"/>
            <a:tailEnd len="med" w="med" type="none"/>
          </a:ln>
        </p:spPr>
      </p:cxnSp>
      <p:sp>
        <p:nvSpPr>
          <p:cNvPr id="62" name="Shape 62"/>
          <p:cNvSpPr txBox="1"/>
          <p:nvPr>
            <p:ph idx="12" type="sldNum"/>
          </p:nvPr>
        </p:nvSpPr>
        <p:spPr>
          <a:xfrm>
            <a:off x="8556783"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slideLayout" Target="../slideLayouts/slideLayout10.xml"/><Relationship Id="rId3" Type="http://schemas.openxmlformats.org/officeDocument/2006/relationships/slideLayout" Target="../slideLayouts/slideLayout9.xml"/><Relationship Id="rId6" Type="http://schemas.openxmlformats.org/officeDocument/2006/relationships/theme" Target="../theme/theme4.xml"/><Relationship Id="rId5"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spcBef>
                <a:spcPts val="0"/>
              </a:spcBef>
              <a:buClr>
                <a:schemeClr val="accent1"/>
              </a:buClr>
              <a:buSzPct val="100000"/>
              <a:buNone/>
              <a:defRPr b="1" sz="3600">
                <a:solidFill>
                  <a:schemeClr val="accent1"/>
                </a:solidFill>
              </a:defRPr>
            </a:lvl1pPr>
            <a:lvl2pPr rtl="0">
              <a:spcBef>
                <a:spcPts val="0"/>
              </a:spcBef>
              <a:buClr>
                <a:schemeClr val="accent1"/>
              </a:buClr>
              <a:buSzPct val="100000"/>
              <a:buNone/>
              <a:defRPr b="1" sz="3600">
                <a:solidFill>
                  <a:schemeClr val="accent1"/>
                </a:solidFill>
              </a:defRPr>
            </a:lvl2pPr>
            <a:lvl3pPr rtl="0">
              <a:spcBef>
                <a:spcPts val="0"/>
              </a:spcBef>
              <a:buClr>
                <a:schemeClr val="accent1"/>
              </a:buClr>
              <a:buSzPct val="100000"/>
              <a:buNone/>
              <a:defRPr b="1" sz="3600">
                <a:solidFill>
                  <a:schemeClr val="accent1"/>
                </a:solidFill>
              </a:defRPr>
            </a:lvl3pPr>
            <a:lvl4pPr rtl="0">
              <a:spcBef>
                <a:spcPts val="0"/>
              </a:spcBef>
              <a:buClr>
                <a:schemeClr val="accent1"/>
              </a:buClr>
              <a:buSzPct val="100000"/>
              <a:buNone/>
              <a:defRPr b="1" sz="3600">
                <a:solidFill>
                  <a:schemeClr val="accent1"/>
                </a:solidFill>
              </a:defRPr>
            </a:lvl4pPr>
            <a:lvl5pPr rtl="0">
              <a:spcBef>
                <a:spcPts val="0"/>
              </a:spcBef>
              <a:buClr>
                <a:schemeClr val="accent1"/>
              </a:buClr>
              <a:buSzPct val="100000"/>
              <a:buNone/>
              <a:defRPr b="1" sz="3600">
                <a:solidFill>
                  <a:schemeClr val="accent1"/>
                </a:solidFill>
              </a:defRPr>
            </a:lvl5pPr>
            <a:lvl6pPr rtl="0">
              <a:spcBef>
                <a:spcPts val="0"/>
              </a:spcBef>
              <a:buClr>
                <a:schemeClr val="accent1"/>
              </a:buClr>
              <a:buSzPct val="100000"/>
              <a:buNone/>
              <a:defRPr b="1" sz="3600">
                <a:solidFill>
                  <a:schemeClr val="accent1"/>
                </a:solidFill>
              </a:defRPr>
            </a:lvl6pPr>
            <a:lvl7pPr rtl="0">
              <a:spcBef>
                <a:spcPts val="0"/>
              </a:spcBef>
              <a:buClr>
                <a:schemeClr val="accent1"/>
              </a:buClr>
              <a:buSzPct val="100000"/>
              <a:buNone/>
              <a:defRPr b="1" sz="3600">
                <a:solidFill>
                  <a:schemeClr val="accent1"/>
                </a:solidFill>
              </a:defRPr>
            </a:lvl7pPr>
            <a:lvl8pPr rtl="0">
              <a:spcBef>
                <a:spcPts val="0"/>
              </a:spcBef>
              <a:buClr>
                <a:schemeClr val="accent1"/>
              </a:buClr>
              <a:buSzPct val="100000"/>
              <a:buNone/>
              <a:defRPr b="1" sz="3600">
                <a:solidFill>
                  <a:schemeClr val="accent1"/>
                </a:solidFill>
              </a:defRPr>
            </a:lvl8pPr>
            <a:lvl9pPr rtl="0">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p:txBody>
      </p:sp>
      <p:cxnSp>
        <p:nvCxnSpPr>
          <p:cNvPr id="7" name="Shape 7"/>
          <p:cNvCxnSpPr/>
          <p:nvPr/>
        </p:nvCxnSpPr>
        <p:spPr>
          <a:xfrm>
            <a:off x="457200" y="5023259"/>
            <a:ext cx="8229600" cy="0"/>
          </a:xfrm>
          <a:prstGeom prst="straightConnector1">
            <a:avLst/>
          </a:prstGeom>
          <a:noFill/>
          <a:ln cap="flat" w="50800">
            <a:solidFill>
              <a:schemeClr val="lt2"/>
            </a:solidFill>
            <a:prstDash val="solid"/>
            <a:round/>
            <a:headEnd len="med" w="med" type="none"/>
            <a:tailEnd len="med" w="med" type="none"/>
          </a:ln>
        </p:spPr>
      </p:cxnSp>
      <p:sp>
        <p:nvSpPr>
          <p:cNvPr id="8" name="Shape 8"/>
          <p:cNvSpPr txBox="1"/>
          <p:nvPr>
            <p:ph idx="12" type="sldNum"/>
          </p:nvPr>
        </p:nvSpPr>
        <p:spPr>
          <a:xfrm>
            <a:off x="8556783" y="4749850"/>
            <a:ext cx="548699" cy="393600"/>
          </a:xfrm>
          <a:prstGeom prst="rect">
            <a:avLst/>
          </a:prstGeom>
          <a:noFill/>
          <a:ln>
            <a:noFill/>
          </a:ln>
        </p:spPr>
        <p:txBody>
          <a:bodyPr anchorCtr="0" anchor="ctr" bIns="91425" lIns="91425" rIns="91425" tIns="91425">
            <a:noAutofit/>
          </a:bodyPr>
          <a:lstStyle>
            <a:lvl1pPr rtl="0" algn="r">
              <a:spcBef>
                <a:spcPts val="0"/>
              </a:spcBef>
              <a:buNone/>
              <a:defRPr sz="1300">
                <a:solidFill>
                  <a:schemeClr val="dk1"/>
                </a:solidFill>
              </a:defRPr>
            </a:lvl1pPr>
          </a:lstStyle>
          <a:p>
            <a:pPr lvl="0">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chemeClr val="accent1"/>
              </a:buClr>
              <a:buFont typeface="Arial"/>
              <a:buNone/>
              <a:defRPr/>
            </a:lvl1pPr>
            <a:lvl2pPr indent="0" marL="0" marR="0" rtl="0" algn="l">
              <a:lnSpc>
                <a:spcPct val="100000"/>
              </a:lnSpc>
              <a:spcBef>
                <a:spcPts val="0"/>
              </a:spcBef>
              <a:spcAft>
                <a:spcPts val="0"/>
              </a:spcAft>
              <a:buClr>
                <a:schemeClr val="accent1"/>
              </a:buClr>
              <a:buFont typeface="Arial"/>
              <a:buNone/>
              <a:defRPr/>
            </a:lvl2pPr>
            <a:lvl3pPr indent="0" marL="0" marR="0" rtl="0" algn="l">
              <a:spcBef>
                <a:spcPts val="0"/>
              </a:spcBef>
              <a:buClr>
                <a:schemeClr val="accent1"/>
              </a:buClr>
              <a:buFont typeface="Arial"/>
              <a:buNone/>
              <a:defRPr/>
            </a:lvl3pPr>
            <a:lvl4pPr indent="0" marL="0" marR="0" rtl="0" algn="l">
              <a:spcBef>
                <a:spcPts val="0"/>
              </a:spcBef>
              <a:buClr>
                <a:schemeClr val="accent1"/>
              </a:buClr>
              <a:buFont typeface="Arial"/>
              <a:buNone/>
              <a:defRPr/>
            </a:lvl4pPr>
            <a:lvl5pPr indent="0" marL="0" marR="0" rtl="0" algn="l">
              <a:spcBef>
                <a:spcPts val="0"/>
              </a:spcBef>
              <a:buClr>
                <a:schemeClr val="accent1"/>
              </a:buClr>
              <a:buFont typeface="Arial"/>
              <a:buNone/>
              <a:defRPr/>
            </a:lvl5pPr>
            <a:lvl6pPr indent="0" marL="0" marR="0" rtl="0" algn="l">
              <a:spcBef>
                <a:spcPts val="0"/>
              </a:spcBef>
              <a:buClr>
                <a:schemeClr val="accent1"/>
              </a:buClr>
              <a:buFont typeface="Arial"/>
              <a:buNone/>
              <a:defRPr/>
            </a:lvl6pPr>
            <a:lvl7pPr indent="0" marL="0" marR="0" rtl="0" algn="l">
              <a:spcBef>
                <a:spcPts val="0"/>
              </a:spcBef>
              <a:buClr>
                <a:schemeClr val="accent1"/>
              </a:buClr>
              <a:buFont typeface="Arial"/>
              <a:buNone/>
              <a:defRPr/>
            </a:lvl7pPr>
            <a:lvl8pPr indent="0" marL="0" marR="0" rtl="0" algn="l">
              <a:spcBef>
                <a:spcPts val="0"/>
              </a:spcBef>
              <a:buClr>
                <a:schemeClr val="accent1"/>
              </a:buClr>
              <a:buFont typeface="Arial"/>
              <a:buNone/>
              <a:defRPr/>
            </a:lvl8pPr>
            <a:lvl9pPr indent="0" marL="0" marR="0" rtl="0" algn="l">
              <a:spcBef>
                <a:spcPts val="0"/>
              </a:spcBef>
              <a:buClr>
                <a:schemeClr val="accent1"/>
              </a:buClr>
              <a:buFont typeface="Arial"/>
              <a:buNone/>
              <a:defRPr/>
            </a:lvl9pPr>
          </a:lstStyle>
          <a:p/>
        </p:txBody>
      </p:sp>
      <p:sp>
        <p:nvSpPr>
          <p:cNvPr id="44" name="Shape 44"/>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indent="0" marL="0" marR="0" rtl="0" algn="l">
              <a:lnSpc>
                <a:spcPct val="100000"/>
              </a:lnSpc>
              <a:spcBef>
                <a:spcPts val="600"/>
              </a:spcBef>
              <a:spcAft>
                <a:spcPts val="0"/>
              </a:spcAft>
              <a:buClr>
                <a:schemeClr val="dk1"/>
              </a:buClr>
              <a:buFont typeface="Arial"/>
              <a:buNone/>
              <a:defRPr/>
            </a:lvl1pPr>
            <a:lvl2pPr indent="0" marL="0" marR="0" rtl="0" algn="l">
              <a:lnSpc>
                <a:spcPct val="100000"/>
              </a:lnSpc>
              <a:spcBef>
                <a:spcPts val="480"/>
              </a:spcBef>
              <a:spcAft>
                <a:spcPts val="0"/>
              </a:spcAft>
              <a:buClr>
                <a:schemeClr val="dk1"/>
              </a:buClr>
              <a:buFont typeface="Arial"/>
              <a:buNone/>
              <a:defRPr/>
            </a:lvl2pPr>
            <a:lvl3pPr indent="0" marL="0" marR="0" rtl="0" algn="l">
              <a:lnSpc>
                <a:spcPct val="100000"/>
              </a:lnSpc>
              <a:spcBef>
                <a:spcPts val="480"/>
              </a:spcBef>
              <a:spcAft>
                <a:spcPts val="0"/>
              </a:spcAft>
              <a:buClr>
                <a:schemeClr val="dk1"/>
              </a:buClr>
              <a:buFont typeface="Arial"/>
              <a:buNone/>
              <a:defRPr/>
            </a:lvl3pPr>
            <a:lvl4pPr indent="0" marL="0" marR="0" rtl="0" algn="l">
              <a:lnSpc>
                <a:spcPct val="100000"/>
              </a:lnSpc>
              <a:spcBef>
                <a:spcPts val="360"/>
              </a:spcBef>
              <a:spcAft>
                <a:spcPts val="0"/>
              </a:spcAft>
              <a:buClr>
                <a:schemeClr val="dk1"/>
              </a:buClr>
              <a:buFont typeface="Arial"/>
              <a:buNone/>
              <a:defRPr/>
            </a:lvl4pPr>
            <a:lvl5pPr indent="0" marL="0" marR="0" rtl="0" algn="l">
              <a:lnSpc>
                <a:spcPct val="100000"/>
              </a:lnSpc>
              <a:spcBef>
                <a:spcPts val="360"/>
              </a:spcBef>
              <a:spcAft>
                <a:spcPts val="0"/>
              </a:spcAft>
              <a:buClr>
                <a:schemeClr val="dk1"/>
              </a:buClr>
              <a:buFont typeface="Arial"/>
              <a:buNone/>
              <a:defRPr/>
            </a:lvl5pPr>
            <a:lvl6pPr indent="0" marL="0" marR="0" rtl="0" algn="l">
              <a:lnSpc>
                <a:spcPct val="100000"/>
              </a:lnSpc>
              <a:spcBef>
                <a:spcPts val="360"/>
              </a:spcBef>
              <a:spcAft>
                <a:spcPts val="0"/>
              </a:spcAft>
              <a:buClr>
                <a:schemeClr val="dk1"/>
              </a:buClr>
              <a:buFont typeface="Arial"/>
              <a:buNone/>
              <a:defRPr/>
            </a:lvl6pPr>
            <a:lvl7pPr indent="0" marL="0" marR="0" rtl="0" algn="l">
              <a:lnSpc>
                <a:spcPct val="100000"/>
              </a:lnSpc>
              <a:spcBef>
                <a:spcPts val="360"/>
              </a:spcBef>
              <a:spcAft>
                <a:spcPts val="0"/>
              </a:spcAft>
              <a:buClr>
                <a:schemeClr val="dk1"/>
              </a:buClr>
              <a:buFont typeface="Arial"/>
              <a:buNone/>
              <a:defRPr/>
            </a:lvl7pPr>
            <a:lvl8pPr indent="0" marL="0" marR="0" rtl="0" algn="l">
              <a:lnSpc>
                <a:spcPct val="100000"/>
              </a:lnSpc>
              <a:spcBef>
                <a:spcPts val="360"/>
              </a:spcBef>
              <a:spcAft>
                <a:spcPts val="0"/>
              </a:spcAft>
              <a:buClr>
                <a:schemeClr val="dk1"/>
              </a:buClr>
              <a:buFont typeface="Arial"/>
              <a:buNone/>
              <a:defRPr/>
            </a:lvl8pPr>
            <a:lvl9pPr indent="0" marL="0" marR="0" rtl="0" algn="l">
              <a:lnSpc>
                <a:spcPct val="100000"/>
              </a:lnSpc>
              <a:spcBef>
                <a:spcPts val="360"/>
              </a:spcBef>
              <a:spcAft>
                <a:spcPts val="0"/>
              </a:spcAft>
              <a:buClr>
                <a:schemeClr val="dk1"/>
              </a:buClr>
              <a:buFont typeface="Arial"/>
              <a:buNone/>
              <a:defRPr/>
            </a:lvl9pPr>
          </a:lstStyle>
          <a:p/>
        </p:txBody>
      </p:sp>
      <p:cxnSp>
        <p:nvCxnSpPr>
          <p:cNvPr id="45" name="Shape 45"/>
          <p:cNvCxnSpPr/>
          <p:nvPr/>
        </p:nvCxnSpPr>
        <p:spPr>
          <a:xfrm>
            <a:off x="457200" y="5023258"/>
            <a:ext cx="8229600" cy="0"/>
          </a:xfrm>
          <a:prstGeom prst="straightConnector1">
            <a:avLst/>
          </a:prstGeom>
          <a:noFill/>
          <a:ln cap="flat" w="50800">
            <a:solidFill>
              <a:schemeClr val="lt2"/>
            </a:solidFill>
            <a:prstDash val="solid"/>
            <a:round/>
            <a:headEnd len="med" w="med" type="none"/>
            <a:tailEnd len="med" w="med" type="none"/>
          </a:ln>
        </p:spPr>
      </p:cxnSp>
      <p:sp>
        <p:nvSpPr>
          <p:cNvPr id="46" name="Shape 46"/>
          <p:cNvSpPr txBox="1"/>
          <p:nvPr>
            <p:ph idx="12" type="sldNum"/>
          </p:nvPr>
        </p:nvSpPr>
        <p:spPr>
          <a:xfrm>
            <a:off x="8556783" y="4749850"/>
            <a:ext cx="548699" cy="393600"/>
          </a:xfrm>
          <a:prstGeom prst="rect">
            <a:avLst/>
          </a:prstGeom>
          <a:noFill/>
          <a:ln>
            <a:noFill/>
          </a:ln>
        </p:spPr>
        <p:txBody>
          <a:bodyPr anchorCtr="0" anchor="ctr" bIns="91425" lIns="91425" rIns="91425" tIns="91425">
            <a:noAutofit/>
          </a:bodyPr>
          <a:lstStyle>
            <a:lvl1pPr algn="r">
              <a:spcBef>
                <a:spcPts val="0"/>
              </a:spcBef>
              <a:buNone/>
              <a:defRPr sz="1300"/>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 Id="rId3" Type="http://schemas.openxmlformats.org/officeDocument/2006/relationships/image" Target="../media/image0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 Id="rId3" Type="http://schemas.openxmlformats.org/officeDocument/2006/relationships/image" Target="../media/image2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03.png"/><Relationship Id="rId3" Type="http://schemas.openxmlformats.org/officeDocument/2006/relationships/image" Target="../media/image0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ctrTitle"/>
          </p:nvPr>
        </p:nvSpPr>
        <p:spPr>
          <a:xfrm>
            <a:off x="457200" y="563749"/>
            <a:ext cx="8229600" cy="2536499"/>
          </a:xfrm>
          <a:prstGeom prst="rect">
            <a:avLst/>
          </a:prstGeom>
        </p:spPr>
        <p:txBody>
          <a:bodyPr anchorCtr="0" anchor="t" bIns="91425" lIns="91425" rIns="91425" tIns="91425">
            <a:noAutofit/>
          </a:bodyPr>
          <a:lstStyle/>
          <a:p>
            <a:pPr>
              <a:spcBef>
                <a:spcPts val="0"/>
              </a:spcBef>
              <a:buNone/>
            </a:pPr>
            <a:r>
              <a:rPr lang="en" sz="6000"/>
              <a:t>ADS Draft</a:t>
            </a:r>
          </a:p>
        </p:txBody>
      </p:sp>
      <p:sp>
        <p:nvSpPr>
          <p:cNvPr id="72" name="Shape 72"/>
          <p:cNvSpPr txBox="1"/>
          <p:nvPr>
            <p:ph idx="1" type="subTitle"/>
          </p:nvPr>
        </p:nvSpPr>
        <p:spPr>
          <a:xfrm>
            <a:off x="457275" y="3716400"/>
            <a:ext cx="8229600" cy="1232699"/>
          </a:xfrm>
          <a:prstGeom prst="rect">
            <a:avLst/>
          </a:prstGeom>
        </p:spPr>
        <p:txBody>
          <a:bodyPr anchorCtr="0" anchor="t" bIns="91425" lIns="91425" rIns="91425" tIns="91425">
            <a:noAutofit/>
          </a:bodyPr>
          <a:lstStyle/>
          <a:p>
            <a:pPr>
              <a:spcBef>
                <a:spcPts val="0"/>
              </a:spcBef>
              <a:buNone/>
            </a:pPr>
            <a:r>
              <a:rPr lang="en"/>
              <a:t>Team Argus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PixelSense Presentation Subsystems</a:t>
            </a:r>
          </a:p>
        </p:txBody>
      </p:sp>
      <p:sp>
        <p:nvSpPr>
          <p:cNvPr id="138" name="Shape 138"/>
          <p:cNvSpPr txBox="1"/>
          <p:nvPr>
            <p:ph idx="1" type="body"/>
          </p:nvPr>
        </p:nvSpPr>
        <p:spPr>
          <a:xfrm>
            <a:off x="457200" y="1028475"/>
            <a:ext cx="4316399" cy="3725699"/>
          </a:xfrm>
          <a:prstGeom prst="rect">
            <a:avLst/>
          </a:prstGeom>
        </p:spPr>
        <p:txBody>
          <a:bodyPr anchorCtr="0" anchor="t" bIns="91425" lIns="91425" rIns="91425" tIns="91425">
            <a:noAutofit/>
          </a:bodyPr>
          <a:lstStyle/>
          <a:p>
            <a:pPr lvl="0" rtl="0">
              <a:spcBef>
                <a:spcPts val="0"/>
              </a:spcBef>
              <a:buNone/>
            </a:pPr>
            <a:r>
              <a:rPr b="1" lang="en" sz="1800"/>
              <a:t>PixelSense Event Handler</a:t>
            </a:r>
          </a:p>
          <a:p>
            <a:pPr indent="-298450" lvl="0" marL="457200" rtl="0">
              <a:lnSpc>
                <a:spcPct val="115000"/>
              </a:lnSpc>
              <a:spcBef>
                <a:spcPts val="1200"/>
              </a:spcBef>
              <a:spcAft>
                <a:spcPts val="200"/>
              </a:spcAft>
              <a:buClr>
                <a:schemeClr val="dk1"/>
              </a:buClr>
              <a:buSzPct val="100000"/>
              <a:buFont typeface="Arial"/>
              <a:buChar char="●"/>
            </a:pPr>
            <a:r>
              <a:rPr b="1" lang="en" sz="1100"/>
              <a:t>General Description:</a:t>
            </a:r>
          </a:p>
          <a:p>
            <a:pPr indent="0" lvl="0" marL="914400" rtl="0">
              <a:lnSpc>
                <a:spcPct val="115000"/>
              </a:lnSpc>
              <a:spcBef>
                <a:spcPts val="0"/>
              </a:spcBef>
              <a:buNone/>
            </a:pPr>
            <a:r>
              <a:rPr lang="en" sz="1600"/>
              <a:t>Handles user input from table</a:t>
            </a:r>
            <a:r>
              <a:rPr lang="en" sz="1400"/>
              <a:t>.</a:t>
            </a:r>
          </a:p>
          <a:p>
            <a:pPr indent="-298450" lvl="0" marL="457200" rtl="0">
              <a:lnSpc>
                <a:spcPct val="115000"/>
              </a:lnSpc>
              <a:spcBef>
                <a:spcPts val="1200"/>
              </a:spcBef>
              <a:spcAft>
                <a:spcPts val="200"/>
              </a:spcAft>
              <a:buClr>
                <a:schemeClr val="dk1"/>
              </a:buClr>
              <a:buSzPct val="100000"/>
              <a:buFont typeface="Arial"/>
              <a:buChar char="●"/>
            </a:pPr>
            <a:r>
              <a:rPr b="1" lang="en" sz="1100"/>
              <a:t>Responsibilities:</a:t>
            </a:r>
          </a:p>
          <a:p>
            <a:pPr indent="-228600" lvl="0" marL="914400" rtl="0">
              <a:spcBef>
                <a:spcPts val="0"/>
              </a:spcBef>
              <a:buClr>
                <a:schemeClr val="dk1"/>
              </a:buClr>
              <a:buSzPct val="100000"/>
              <a:buFont typeface="Arial"/>
              <a:buNone/>
            </a:pPr>
            <a:r>
              <a:rPr lang="en" sz="1600"/>
              <a:t>Receive input from user from PixelSense Table</a:t>
            </a:r>
          </a:p>
          <a:p>
            <a:pPr indent="-228600" lvl="0" marL="914400" rtl="0">
              <a:spcBef>
                <a:spcPts val="0"/>
              </a:spcBef>
              <a:buClr>
                <a:schemeClr val="dk1"/>
              </a:buClr>
              <a:buSzPct val="100000"/>
              <a:buFont typeface="Arial"/>
              <a:buNone/>
            </a:pPr>
            <a:r>
              <a:rPr lang="en" sz="1600"/>
              <a:t>Send input data to Data Formatter</a:t>
            </a:r>
          </a:p>
          <a:p>
            <a:pPr indent="0" marL="914400" rtl="0">
              <a:lnSpc>
                <a:spcPct val="115000"/>
              </a:lnSpc>
              <a:spcBef>
                <a:spcPts val="0"/>
              </a:spcBef>
              <a:buNone/>
            </a:pPr>
            <a:r>
              <a:t/>
            </a:r>
            <a:endParaRPr sz="1400"/>
          </a:p>
          <a:p>
            <a:pPr indent="0" lvl="0" marL="914400" rtl="0">
              <a:lnSpc>
                <a:spcPct val="115000"/>
              </a:lnSpc>
              <a:spcBef>
                <a:spcPts val="0"/>
              </a:spcBef>
              <a:buNone/>
            </a:pPr>
            <a:r>
              <a:t/>
            </a:r>
            <a:endParaRPr sz="1400"/>
          </a:p>
          <a:p>
            <a:pPr indent="-298450" lvl="0" marL="457200" rtl="0">
              <a:lnSpc>
                <a:spcPct val="115000"/>
              </a:lnSpc>
              <a:spcBef>
                <a:spcPts val="0"/>
              </a:spcBef>
              <a:buClr>
                <a:schemeClr val="dk1"/>
              </a:buClr>
              <a:buSzPct val="100000"/>
              <a:buFont typeface="Arial"/>
              <a:buChar char="●"/>
            </a:pPr>
            <a:r>
              <a:rPr b="1" lang="en" sz="1100"/>
              <a:t>Public Interfaces:</a:t>
            </a:r>
          </a:p>
          <a:p>
            <a:pPr indent="0" lvl="0" marL="0" rtl="0">
              <a:lnSpc>
                <a:spcPct val="115000"/>
              </a:lnSpc>
              <a:spcBef>
                <a:spcPts val="0"/>
              </a:spcBef>
              <a:buNone/>
            </a:pPr>
            <a:r>
              <a:rPr b="1" lang="en" sz="1100"/>
              <a:t>		</a:t>
            </a:r>
          </a:p>
        </p:txBody>
      </p:sp>
      <p:sp>
        <p:nvSpPr>
          <p:cNvPr id="139" name="Shape 139"/>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graphicFrame>
        <p:nvGraphicFramePr>
          <p:cNvPr id="140" name="Shape 140"/>
          <p:cNvGraphicFramePr/>
          <p:nvPr/>
        </p:nvGraphicFramePr>
        <p:xfrm>
          <a:off x="1093500" y="4263875"/>
          <a:ext cx="3000000" cy="3000000"/>
        </p:xfrm>
        <a:graphic>
          <a:graphicData uri="http://schemas.openxmlformats.org/drawingml/2006/table">
            <a:tbl>
              <a:tblPr>
                <a:noFill/>
                <a:tableStyleId>{AE52AB24-7DA9-47C7-9BDA-255AA5A9F705}</a:tableStyleId>
              </a:tblPr>
              <a:tblGrid>
                <a:gridCol w="920025"/>
                <a:gridCol w="946450"/>
                <a:gridCol w="893600"/>
                <a:gridCol w="920025"/>
              </a:tblGrid>
              <a:tr h="246150">
                <a:tc>
                  <a:txBody>
                    <a:bodyPr>
                      <a:noAutofit/>
                    </a:bodyPr>
                    <a:lstStyle/>
                    <a:p>
                      <a:pPr lvl="0" rtl="0">
                        <a:spcBef>
                          <a:spcPts val="0"/>
                        </a:spcBef>
                        <a:buNone/>
                      </a:pPr>
                      <a:r>
                        <a:rPr lang="en" sz="600"/>
                        <a:t>Method</a:t>
                      </a:r>
                    </a:p>
                  </a:txBody>
                  <a:tcPr marT="91425" marB="91425" marR="91425" marL="91425"/>
                </a:tc>
                <a:tc>
                  <a:txBody>
                    <a:bodyPr>
                      <a:noAutofit/>
                    </a:bodyPr>
                    <a:lstStyle/>
                    <a:p>
                      <a:pPr lvl="0" rtl="0">
                        <a:spcBef>
                          <a:spcPts val="0"/>
                        </a:spcBef>
                        <a:buNone/>
                      </a:pPr>
                      <a:r>
                        <a:rPr lang="en" sz="600"/>
                        <a:t>Description</a:t>
                      </a:r>
                    </a:p>
                  </a:txBody>
                  <a:tcPr marT="91425" marB="91425" marR="91425" marL="91425"/>
                </a:tc>
                <a:tc>
                  <a:txBody>
                    <a:bodyPr>
                      <a:noAutofit/>
                    </a:bodyPr>
                    <a:lstStyle/>
                    <a:p>
                      <a:pPr lvl="0" rtl="0">
                        <a:spcBef>
                          <a:spcPts val="0"/>
                        </a:spcBef>
                        <a:buNone/>
                      </a:pPr>
                      <a:r>
                        <a:rPr lang="en" sz="600"/>
                        <a:t>Information Required</a:t>
                      </a:r>
                    </a:p>
                  </a:txBody>
                  <a:tcPr marT="91425" marB="91425" marR="91425" marL="91425"/>
                </a:tc>
                <a:tc>
                  <a:txBody>
                    <a:bodyPr>
                      <a:noAutofit/>
                    </a:bodyPr>
                    <a:lstStyle/>
                    <a:p>
                      <a:pPr lvl="0" rtl="0">
                        <a:spcBef>
                          <a:spcPts val="0"/>
                        </a:spcBef>
                        <a:buNone/>
                      </a:pPr>
                      <a:r>
                        <a:rPr lang="en" sz="600"/>
                        <a:t>Information Returned</a:t>
                      </a:r>
                    </a:p>
                  </a:txBody>
                  <a:tcPr marT="91425" marB="91425" marR="91425" marL="91425"/>
                </a:tc>
              </a:tr>
              <a:tr h="347300">
                <a:tc>
                  <a:txBody>
                    <a:bodyPr>
                      <a:noAutofit/>
                    </a:bodyPr>
                    <a:lstStyle/>
                    <a:p>
                      <a:pPr indent="0" lvl="0" marL="0" rtl="0">
                        <a:lnSpc>
                          <a:spcPct val="115000"/>
                        </a:lnSpc>
                        <a:spcBef>
                          <a:spcPts val="0"/>
                        </a:spcBef>
                        <a:buNone/>
                      </a:pPr>
                      <a:r>
                        <a:rPr lang="en" sz="600"/>
                        <a:t>getData</a:t>
                      </a:r>
                    </a:p>
                  </a:txBody>
                  <a:tcPr marT="91425" marB="91425" marR="68575" marL="68575">
                    <a:solidFill>
                      <a:srgbClr val="A6A6A6"/>
                    </a:solidFill>
                  </a:tcPr>
                </a:tc>
                <a:tc>
                  <a:txBody>
                    <a:bodyPr>
                      <a:noAutofit/>
                    </a:bodyPr>
                    <a:lstStyle/>
                    <a:p>
                      <a:pPr indent="0" lvl="0" marL="0" rtl="0">
                        <a:lnSpc>
                          <a:spcPct val="115000"/>
                        </a:lnSpc>
                        <a:spcBef>
                          <a:spcPts val="0"/>
                        </a:spcBef>
                        <a:buNone/>
                      </a:pPr>
                      <a:r>
                        <a:rPr lang="en" sz="600"/>
                        <a:t>receievs raw input from user</a:t>
                      </a:r>
                    </a:p>
                  </a:txBody>
                  <a:tcPr marT="91425" marB="91425" marR="68575" marL="68575">
                    <a:solidFill>
                      <a:srgbClr val="A6A6A6"/>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A6A6A6"/>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A6A6A6"/>
                    </a:solidFill>
                  </a:tcPr>
                </a:tc>
              </a:tr>
            </a:tbl>
          </a:graphicData>
        </a:graphic>
      </p:graphicFrame>
      <p:pic>
        <p:nvPicPr>
          <p:cNvPr id="141" name="Shape 141"/>
          <p:cNvPicPr preferRelativeResize="0"/>
          <p:nvPr/>
        </p:nvPicPr>
        <p:blipFill>
          <a:blip r:embed="rId3">
            <a:alphaModFix/>
          </a:blip>
          <a:stretch>
            <a:fillRect/>
          </a:stretch>
        </p:blipFill>
        <p:spPr>
          <a:xfrm>
            <a:off x="6119049" y="0"/>
            <a:ext cx="2926325" cy="497577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PixelSense Presentation Subsystems</a:t>
            </a:r>
          </a:p>
        </p:txBody>
      </p:sp>
      <p:sp>
        <p:nvSpPr>
          <p:cNvPr id="147" name="Shape 147"/>
          <p:cNvSpPr txBox="1"/>
          <p:nvPr>
            <p:ph idx="1" type="body"/>
          </p:nvPr>
        </p:nvSpPr>
        <p:spPr>
          <a:xfrm>
            <a:off x="457200" y="1028475"/>
            <a:ext cx="4316399" cy="3725699"/>
          </a:xfrm>
          <a:prstGeom prst="rect">
            <a:avLst/>
          </a:prstGeom>
        </p:spPr>
        <p:txBody>
          <a:bodyPr anchorCtr="0" anchor="t" bIns="91425" lIns="91425" rIns="91425" tIns="91425">
            <a:noAutofit/>
          </a:bodyPr>
          <a:lstStyle/>
          <a:p>
            <a:pPr lvl="0" rtl="0">
              <a:spcBef>
                <a:spcPts val="0"/>
              </a:spcBef>
              <a:buNone/>
            </a:pPr>
            <a:r>
              <a:rPr b="1" lang="en" sz="1800"/>
              <a:t>PixelSense Data Formatter</a:t>
            </a:r>
          </a:p>
          <a:p>
            <a:pPr indent="-298450" lvl="0" marL="457200" rtl="0">
              <a:lnSpc>
                <a:spcPct val="115000"/>
              </a:lnSpc>
              <a:spcBef>
                <a:spcPts val="1200"/>
              </a:spcBef>
              <a:spcAft>
                <a:spcPts val="200"/>
              </a:spcAft>
              <a:buClr>
                <a:schemeClr val="dk1"/>
              </a:buClr>
              <a:buSzPct val="100000"/>
              <a:buFont typeface="Arial"/>
              <a:buChar char="●"/>
            </a:pPr>
            <a:r>
              <a:rPr b="1" lang="en" sz="1100"/>
              <a:t>General Description:</a:t>
            </a:r>
          </a:p>
          <a:p>
            <a:pPr indent="0" lvl="0" marL="914400" rtl="0">
              <a:lnSpc>
                <a:spcPct val="115000"/>
              </a:lnSpc>
              <a:spcBef>
                <a:spcPts val="0"/>
              </a:spcBef>
              <a:buNone/>
            </a:pPr>
            <a:r>
              <a:rPr lang="en" sz="800"/>
              <a:t>PixelSense Data Formatter subsystem will accept the input from the Event Handler subsystem. The formatter will then pre-process the data and translate it into a form that is acceptable for Data process Layer.</a:t>
            </a:r>
          </a:p>
          <a:p>
            <a:pPr indent="-298450" lvl="0" marL="457200" rtl="0">
              <a:lnSpc>
                <a:spcPct val="115000"/>
              </a:lnSpc>
              <a:spcBef>
                <a:spcPts val="1200"/>
              </a:spcBef>
              <a:spcAft>
                <a:spcPts val="200"/>
              </a:spcAft>
              <a:buClr>
                <a:schemeClr val="dk1"/>
              </a:buClr>
              <a:buSzPct val="100000"/>
              <a:buFont typeface="Arial"/>
              <a:buChar char="●"/>
            </a:pPr>
            <a:r>
              <a:rPr b="1" lang="en" sz="1100"/>
              <a:t>Responsibilities:</a:t>
            </a:r>
          </a:p>
          <a:p>
            <a:pPr indent="0" lvl="0" marL="914400" rtl="0">
              <a:lnSpc>
                <a:spcPct val="115000"/>
              </a:lnSpc>
              <a:spcBef>
                <a:spcPts val="0"/>
              </a:spcBef>
              <a:buNone/>
            </a:pPr>
            <a:r>
              <a:rPr lang="en" sz="800"/>
              <a:t>The responsibility of PixelSense Data Formatter subsystem is to accept the input in various forms and translate it into acceptable form. The formatter should structure the data in such a way that it is easy to process.</a:t>
            </a:r>
          </a:p>
          <a:p>
            <a:pPr indent="0" lvl="0" marL="914400" rtl="0">
              <a:lnSpc>
                <a:spcPct val="115000"/>
              </a:lnSpc>
              <a:spcBef>
                <a:spcPts val="0"/>
              </a:spcBef>
              <a:buNone/>
            </a:pPr>
            <a:r>
              <a:t/>
            </a:r>
            <a:endParaRPr sz="1000"/>
          </a:p>
          <a:p>
            <a:pPr indent="-298450" lvl="0" marL="457200" rtl="0">
              <a:lnSpc>
                <a:spcPct val="115000"/>
              </a:lnSpc>
              <a:spcBef>
                <a:spcPts val="0"/>
              </a:spcBef>
              <a:buClr>
                <a:schemeClr val="dk1"/>
              </a:buClr>
              <a:buSzPct val="100000"/>
              <a:buFont typeface="Arial"/>
              <a:buChar char="●"/>
            </a:pPr>
            <a:r>
              <a:rPr b="1" lang="en" sz="1100"/>
              <a:t>Inter-Layer Interfaces:</a:t>
            </a:r>
          </a:p>
        </p:txBody>
      </p:sp>
      <p:graphicFrame>
        <p:nvGraphicFramePr>
          <p:cNvPr id="148" name="Shape 148"/>
          <p:cNvGraphicFramePr/>
          <p:nvPr/>
        </p:nvGraphicFramePr>
        <p:xfrm>
          <a:off x="624875" y="3697850"/>
          <a:ext cx="3000000" cy="3000000"/>
        </p:xfrm>
        <a:graphic>
          <a:graphicData uri="http://schemas.openxmlformats.org/drawingml/2006/table">
            <a:tbl>
              <a:tblPr>
                <a:noFill/>
                <a:tableStyleId>{FC18C6F7-7534-4815-A302-2D3F814A1E20}</a:tableStyleId>
              </a:tblPr>
              <a:tblGrid>
                <a:gridCol w="818975"/>
                <a:gridCol w="1524525"/>
                <a:gridCol w="895850"/>
                <a:gridCol w="988750"/>
              </a:tblGrid>
              <a:tr h="350750">
                <a:tc>
                  <a:txBody>
                    <a:bodyPr>
                      <a:noAutofit/>
                    </a:bodyPr>
                    <a:lstStyle/>
                    <a:p>
                      <a:pPr lvl="0" rtl="0">
                        <a:spcBef>
                          <a:spcPts val="0"/>
                        </a:spcBef>
                        <a:buNone/>
                      </a:pPr>
                      <a:r>
                        <a:rPr lang="en" sz="600"/>
                        <a:t>Method</a:t>
                      </a:r>
                    </a:p>
                  </a:txBody>
                  <a:tcPr marT="91425" marB="91425" marR="91425" marL="91425"/>
                </a:tc>
                <a:tc>
                  <a:txBody>
                    <a:bodyPr>
                      <a:noAutofit/>
                    </a:bodyPr>
                    <a:lstStyle/>
                    <a:p>
                      <a:pPr lvl="0" rtl="0">
                        <a:spcBef>
                          <a:spcPts val="0"/>
                        </a:spcBef>
                        <a:buNone/>
                      </a:pPr>
                      <a:r>
                        <a:rPr lang="en" sz="600"/>
                        <a:t>Description</a:t>
                      </a:r>
                    </a:p>
                  </a:txBody>
                  <a:tcPr marT="91425" marB="91425" marR="91425" marL="91425"/>
                </a:tc>
                <a:tc>
                  <a:txBody>
                    <a:bodyPr>
                      <a:noAutofit/>
                    </a:bodyPr>
                    <a:lstStyle/>
                    <a:p>
                      <a:pPr lvl="0" rtl="0">
                        <a:spcBef>
                          <a:spcPts val="0"/>
                        </a:spcBef>
                        <a:buNone/>
                      </a:pPr>
                      <a:r>
                        <a:rPr lang="en" sz="600"/>
                        <a:t>Information Required</a:t>
                      </a:r>
                    </a:p>
                  </a:txBody>
                  <a:tcPr marT="91425" marB="91425" marR="91425" marL="91425"/>
                </a:tc>
                <a:tc>
                  <a:txBody>
                    <a:bodyPr>
                      <a:noAutofit/>
                    </a:bodyPr>
                    <a:lstStyle/>
                    <a:p>
                      <a:pPr lvl="0" rtl="0">
                        <a:spcBef>
                          <a:spcPts val="0"/>
                        </a:spcBef>
                        <a:buNone/>
                      </a:pPr>
                      <a:r>
                        <a:rPr lang="en" sz="600"/>
                        <a:t>Information Returned</a:t>
                      </a:r>
                    </a:p>
                  </a:txBody>
                  <a:tcPr marT="91425" marB="91425" marR="91425" marL="91425"/>
                </a:tc>
              </a:tr>
              <a:tr h="403875">
                <a:tc>
                  <a:txBody>
                    <a:bodyPr>
                      <a:noAutofit/>
                    </a:bodyPr>
                    <a:lstStyle/>
                    <a:p>
                      <a:pPr indent="0" lvl="0" marL="0" rtl="0">
                        <a:lnSpc>
                          <a:spcPct val="115000"/>
                        </a:lnSpc>
                        <a:spcBef>
                          <a:spcPts val="0"/>
                        </a:spcBef>
                        <a:buNone/>
                      </a:pPr>
                      <a:r>
                        <a:rPr lang="en" sz="600"/>
                        <a:t>getAnalyzedData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Gets Analyzed data from Data Analyzer subsystem in Data Processing Layer for display purposes.</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analyzed 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r h="467075">
                <a:tc>
                  <a:txBody>
                    <a:bodyPr>
                      <a:noAutofit/>
                    </a:bodyPr>
                    <a:lstStyle/>
                    <a:p>
                      <a:pPr indent="0" lvl="0" marL="0" rtl="0">
                        <a:lnSpc>
                          <a:spcPct val="115000"/>
                        </a:lnSpc>
                        <a:spcBef>
                          <a:spcPts val="0"/>
                        </a:spcBef>
                        <a:buNone/>
                      </a:pPr>
                      <a:r>
                        <a:rPr lang="en" sz="600"/>
                        <a:t>sendFormattedData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Sends formatted data to Data Analyzer for further data process.</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Formatted data</a:t>
                      </a:r>
                    </a:p>
                  </a:txBody>
                  <a:tcPr marT="91425" marB="91425" marR="68575" marL="68575">
                    <a:solidFill>
                      <a:srgbClr val="BFBFBF"/>
                    </a:solidFill>
                  </a:tcPr>
                </a:tc>
              </a:tr>
            </a:tbl>
          </a:graphicData>
        </a:graphic>
      </p:graphicFrame>
      <p:sp>
        <p:nvSpPr>
          <p:cNvPr id="149" name="Shape 149"/>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150" name="Shape 150"/>
          <p:cNvPicPr preferRelativeResize="0"/>
          <p:nvPr/>
        </p:nvPicPr>
        <p:blipFill>
          <a:blip r:embed="rId3">
            <a:alphaModFix/>
          </a:blip>
          <a:stretch>
            <a:fillRect/>
          </a:stretch>
        </p:blipFill>
        <p:spPr>
          <a:xfrm>
            <a:off x="6119049" y="0"/>
            <a:ext cx="2926325" cy="49757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PixelSense Presentation Subsystems</a:t>
            </a:r>
          </a:p>
        </p:txBody>
      </p:sp>
      <p:sp>
        <p:nvSpPr>
          <p:cNvPr id="156" name="Shape 156"/>
          <p:cNvSpPr txBox="1"/>
          <p:nvPr>
            <p:ph idx="1" type="body"/>
          </p:nvPr>
        </p:nvSpPr>
        <p:spPr>
          <a:xfrm>
            <a:off x="457200" y="1028475"/>
            <a:ext cx="4316399" cy="3725699"/>
          </a:xfrm>
          <a:prstGeom prst="rect">
            <a:avLst/>
          </a:prstGeom>
        </p:spPr>
        <p:txBody>
          <a:bodyPr anchorCtr="0" anchor="t" bIns="91425" lIns="91425" rIns="91425" tIns="91425">
            <a:noAutofit/>
          </a:bodyPr>
          <a:lstStyle/>
          <a:p>
            <a:pPr lvl="0" rtl="0">
              <a:spcBef>
                <a:spcPts val="0"/>
              </a:spcBef>
              <a:buNone/>
            </a:pPr>
            <a:r>
              <a:rPr b="1" lang="en" sz="1800"/>
              <a:t>PixelSense Data Analyzer</a:t>
            </a:r>
          </a:p>
          <a:p>
            <a:pPr indent="-298450" lvl="0" marL="457200" rtl="0">
              <a:lnSpc>
                <a:spcPct val="115000"/>
              </a:lnSpc>
              <a:spcBef>
                <a:spcPts val="1200"/>
              </a:spcBef>
              <a:spcAft>
                <a:spcPts val="200"/>
              </a:spcAft>
              <a:buClr>
                <a:schemeClr val="dk1"/>
              </a:buClr>
              <a:buSzPct val="100000"/>
              <a:buFont typeface="Arial"/>
              <a:buChar char="●"/>
            </a:pPr>
            <a:r>
              <a:rPr b="1" lang="en" sz="1100"/>
              <a:t>General Description:</a:t>
            </a:r>
          </a:p>
          <a:p>
            <a:pPr indent="0" lvl="0" marL="914400" rtl="0">
              <a:lnSpc>
                <a:spcPct val="115000"/>
              </a:lnSpc>
              <a:spcBef>
                <a:spcPts val="0"/>
              </a:spcBef>
              <a:buNone/>
            </a:pPr>
            <a:r>
              <a:rPr lang="en" sz="800"/>
              <a:t>PixelSense Data Formatter subsystem analyzes the formatted data and identifies if it is graphical data or computational data. After separation of data, graphical data will be sent to graphical data processor and computational data will be sent to computational data processing. It also sends back the analyzed data to data formatter in presentation layer.</a:t>
            </a:r>
          </a:p>
          <a:p>
            <a:pPr indent="-298450" lvl="0" marL="457200" rtl="0">
              <a:lnSpc>
                <a:spcPct val="115000"/>
              </a:lnSpc>
              <a:spcBef>
                <a:spcPts val="1200"/>
              </a:spcBef>
              <a:spcAft>
                <a:spcPts val="200"/>
              </a:spcAft>
              <a:buClr>
                <a:schemeClr val="dk1"/>
              </a:buClr>
              <a:buSzPct val="100000"/>
              <a:buFont typeface="Arial"/>
              <a:buChar char="●"/>
            </a:pPr>
            <a:r>
              <a:rPr b="1" lang="en" sz="1100"/>
              <a:t>Responsibilities:</a:t>
            </a:r>
          </a:p>
          <a:p>
            <a:pPr indent="0" lvl="0" marL="914400" rtl="0">
              <a:lnSpc>
                <a:spcPct val="115000"/>
              </a:lnSpc>
              <a:spcBef>
                <a:spcPts val="0"/>
              </a:spcBef>
              <a:buClr>
                <a:schemeClr val="dk1"/>
              </a:buClr>
              <a:buSzPct val="137500"/>
              <a:buFont typeface="Arial"/>
              <a:buNone/>
            </a:pPr>
            <a:r>
              <a:rPr lang="en" sz="800"/>
              <a:t>The Responsibility of PixelSense Data Analyzer is to separate graphical and computational input and send it to respective subsystems.</a:t>
            </a:r>
          </a:p>
          <a:p>
            <a:pPr indent="0" lvl="0" marL="0" rtl="0">
              <a:lnSpc>
                <a:spcPct val="115000"/>
              </a:lnSpc>
              <a:spcBef>
                <a:spcPts val="0"/>
              </a:spcBef>
              <a:buNone/>
            </a:pPr>
            <a:r>
              <a:rPr lang="en" sz="800"/>
              <a:t>.</a:t>
            </a:r>
            <a:r>
              <a:rPr lang="en" sz="1000"/>
              <a:t>	</a:t>
            </a:r>
            <a:r>
              <a:rPr b="1" lang="en" sz="1100"/>
              <a:t>Inter-Layer Interfaces:</a:t>
            </a:r>
          </a:p>
        </p:txBody>
      </p:sp>
      <p:graphicFrame>
        <p:nvGraphicFramePr>
          <p:cNvPr id="157" name="Shape 157"/>
          <p:cNvGraphicFramePr/>
          <p:nvPr/>
        </p:nvGraphicFramePr>
        <p:xfrm>
          <a:off x="624875" y="3697850"/>
          <a:ext cx="3000000" cy="3000000"/>
        </p:xfrm>
        <a:graphic>
          <a:graphicData uri="http://schemas.openxmlformats.org/drawingml/2006/table">
            <a:tbl>
              <a:tblPr>
                <a:noFill/>
                <a:tableStyleId>{19CE2B66-0ADC-4D5D-8F00-DC742C4E5F11}</a:tableStyleId>
              </a:tblPr>
              <a:tblGrid>
                <a:gridCol w="818975"/>
                <a:gridCol w="1524525"/>
                <a:gridCol w="895850"/>
                <a:gridCol w="988750"/>
              </a:tblGrid>
              <a:tr h="350750">
                <a:tc>
                  <a:txBody>
                    <a:bodyPr>
                      <a:noAutofit/>
                    </a:bodyPr>
                    <a:lstStyle/>
                    <a:p>
                      <a:pPr lvl="0" rtl="0">
                        <a:spcBef>
                          <a:spcPts val="0"/>
                        </a:spcBef>
                        <a:buNone/>
                      </a:pPr>
                      <a:r>
                        <a:rPr lang="en" sz="600"/>
                        <a:t>Method</a:t>
                      </a:r>
                    </a:p>
                  </a:txBody>
                  <a:tcPr marT="91425" marB="91425" marR="91425" marL="91425"/>
                </a:tc>
                <a:tc>
                  <a:txBody>
                    <a:bodyPr>
                      <a:noAutofit/>
                    </a:bodyPr>
                    <a:lstStyle/>
                    <a:p>
                      <a:pPr lvl="0" rtl="0">
                        <a:spcBef>
                          <a:spcPts val="0"/>
                        </a:spcBef>
                        <a:buNone/>
                      </a:pPr>
                      <a:r>
                        <a:rPr lang="en" sz="600"/>
                        <a:t>Description</a:t>
                      </a:r>
                    </a:p>
                  </a:txBody>
                  <a:tcPr marT="91425" marB="91425" marR="91425" marL="91425"/>
                </a:tc>
                <a:tc>
                  <a:txBody>
                    <a:bodyPr>
                      <a:noAutofit/>
                    </a:bodyPr>
                    <a:lstStyle/>
                    <a:p>
                      <a:pPr lvl="0" rtl="0">
                        <a:spcBef>
                          <a:spcPts val="0"/>
                        </a:spcBef>
                        <a:buNone/>
                      </a:pPr>
                      <a:r>
                        <a:rPr lang="en" sz="600"/>
                        <a:t>Information Required</a:t>
                      </a:r>
                    </a:p>
                  </a:txBody>
                  <a:tcPr marT="91425" marB="91425" marR="91425" marL="91425"/>
                </a:tc>
                <a:tc>
                  <a:txBody>
                    <a:bodyPr>
                      <a:noAutofit/>
                    </a:bodyPr>
                    <a:lstStyle/>
                    <a:p>
                      <a:pPr lvl="0" rtl="0">
                        <a:spcBef>
                          <a:spcPts val="0"/>
                        </a:spcBef>
                        <a:buNone/>
                      </a:pPr>
                      <a:r>
                        <a:rPr lang="en" sz="600"/>
                        <a:t>Information Returned</a:t>
                      </a:r>
                    </a:p>
                  </a:txBody>
                  <a:tcPr marT="91425" marB="91425" marR="91425" marL="91425"/>
                </a:tc>
              </a:tr>
              <a:tr h="403875">
                <a:tc>
                  <a:txBody>
                    <a:bodyPr>
                      <a:noAutofit/>
                    </a:bodyPr>
                    <a:lstStyle/>
                    <a:p>
                      <a:pPr indent="0" lvl="0" marL="0" rtl="0">
                        <a:lnSpc>
                          <a:spcPct val="115000"/>
                        </a:lnSpc>
                        <a:spcBef>
                          <a:spcPts val="0"/>
                        </a:spcBef>
                        <a:buNone/>
                      </a:pPr>
                      <a:r>
                        <a:rPr lang="en" sz="600"/>
                        <a:t>getFormattedData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Gets formatted data from Data formatter subsystem in presentation Layer for further process.</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formatted 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r h="467075">
                <a:tc>
                  <a:txBody>
                    <a:bodyPr>
                      <a:noAutofit/>
                    </a:bodyPr>
                    <a:lstStyle/>
                    <a:p>
                      <a:pPr indent="0" lvl="0" marL="0" rtl="0">
                        <a:lnSpc>
                          <a:spcPct val="115000"/>
                        </a:lnSpc>
                        <a:spcBef>
                          <a:spcPts val="0"/>
                        </a:spcBef>
                        <a:buNone/>
                      </a:pPr>
                      <a:r>
                        <a:rPr lang="en" sz="600"/>
                        <a:t>sendAnalyzedData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Sends analyzed data to Data formatter  for display purposes.</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analyzed data</a:t>
                      </a:r>
                    </a:p>
                  </a:txBody>
                  <a:tcPr marT="91425" marB="91425" marR="68575" marL="68575">
                    <a:solidFill>
                      <a:srgbClr val="BFBFBF"/>
                    </a:solidFill>
                  </a:tcPr>
                </a:tc>
              </a:tr>
            </a:tbl>
          </a:graphicData>
        </a:graphic>
      </p:graphicFrame>
      <p:sp>
        <p:nvSpPr>
          <p:cNvPr id="158" name="Shape 158"/>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159" name="Shape 159"/>
          <p:cNvPicPr preferRelativeResize="0"/>
          <p:nvPr/>
        </p:nvPicPr>
        <p:blipFill>
          <a:blip r:embed="rId3">
            <a:alphaModFix/>
          </a:blip>
          <a:stretch>
            <a:fillRect/>
          </a:stretch>
        </p:blipFill>
        <p:spPr>
          <a:xfrm>
            <a:off x="6182250" y="0"/>
            <a:ext cx="2869199" cy="49827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PixelSense Presentation Subsystems</a:t>
            </a:r>
          </a:p>
        </p:txBody>
      </p:sp>
      <p:sp>
        <p:nvSpPr>
          <p:cNvPr id="165" name="Shape 165"/>
          <p:cNvSpPr txBox="1"/>
          <p:nvPr>
            <p:ph idx="1" type="body"/>
          </p:nvPr>
        </p:nvSpPr>
        <p:spPr>
          <a:xfrm>
            <a:off x="457200" y="1028475"/>
            <a:ext cx="4831499" cy="3725699"/>
          </a:xfrm>
          <a:prstGeom prst="rect">
            <a:avLst/>
          </a:prstGeom>
        </p:spPr>
        <p:txBody>
          <a:bodyPr anchorCtr="0" anchor="t" bIns="91425" lIns="91425" rIns="91425" tIns="91425">
            <a:noAutofit/>
          </a:bodyPr>
          <a:lstStyle/>
          <a:p>
            <a:pPr lvl="0" rtl="0">
              <a:spcBef>
                <a:spcPts val="0"/>
              </a:spcBef>
              <a:buNone/>
            </a:pPr>
            <a:r>
              <a:rPr b="1" lang="en" sz="1800"/>
              <a:t>PixelSense Graphical Data Processing</a:t>
            </a:r>
          </a:p>
          <a:p>
            <a:pPr indent="-298450" lvl="0" marL="457200" rtl="0">
              <a:lnSpc>
                <a:spcPct val="115000"/>
              </a:lnSpc>
              <a:spcBef>
                <a:spcPts val="1200"/>
              </a:spcBef>
              <a:spcAft>
                <a:spcPts val="200"/>
              </a:spcAft>
              <a:buClr>
                <a:schemeClr val="dk1"/>
              </a:buClr>
              <a:buSzPct val="100000"/>
              <a:buFont typeface="Arial"/>
              <a:buChar char="●"/>
            </a:pPr>
            <a:r>
              <a:rPr b="1" lang="en" sz="1100"/>
              <a:t>General Description:</a:t>
            </a:r>
          </a:p>
          <a:p>
            <a:pPr indent="0" lvl="0" marL="914400" rtl="0">
              <a:lnSpc>
                <a:spcPct val="115000"/>
              </a:lnSpc>
              <a:spcBef>
                <a:spcPts val="0"/>
              </a:spcBef>
              <a:buNone/>
            </a:pPr>
            <a:r>
              <a:rPr lang="en" sz="800"/>
              <a:t>This subsystem will receive data from the PixelSense Data Analyzer Subsystem, it processes that information, and then returns the processed information to the PixelSense Data Analyzer subsystem as relevant graphical data.</a:t>
            </a:r>
          </a:p>
          <a:p>
            <a:pPr indent="-298450" lvl="0" marL="457200" rtl="0">
              <a:lnSpc>
                <a:spcPct val="115000"/>
              </a:lnSpc>
              <a:spcBef>
                <a:spcPts val="1200"/>
              </a:spcBef>
              <a:spcAft>
                <a:spcPts val="200"/>
              </a:spcAft>
              <a:buClr>
                <a:schemeClr val="dk1"/>
              </a:buClr>
              <a:buSzPct val="100000"/>
              <a:buFont typeface="Arial"/>
              <a:buChar char="●"/>
            </a:pPr>
            <a:r>
              <a:rPr b="1" lang="en" sz="1100"/>
              <a:t>Responsibilities:</a:t>
            </a:r>
          </a:p>
          <a:p>
            <a:pPr indent="0" lvl="0" marL="914400" rtl="0">
              <a:lnSpc>
                <a:spcPct val="115000"/>
              </a:lnSpc>
              <a:spcBef>
                <a:spcPts val="0"/>
              </a:spcBef>
              <a:buNone/>
            </a:pPr>
            <a:r>
              <a:rPr lang="en" sz="800"/>
              <a:t>This subsystem is responsible for receiving data from the PixelSense Data Analyzer subsystem. Then it processes the data needed for any graphical operations and then sends the processed data back to the PixelSense Data Analyzer subsystem.</a:t>
            </a:r>
          </a:p>
          <a:p>
            <a:pPr indent="0" marL="0" rtl="0">
              <a:lnSpc>
                <a:spcPct val="115000"/>
              </a:lnSpc>
              <a:spcBef>
                <a:spcPts val="0"/>
              </a:spcBef>
              <a:buNone/>
            </a:pPr>
            <a:r>
              <a:rPr lang="en" sz="800"/>
              <a:t>.</a:t>
            </a:r>
          </a:p>
          <a:p>
            <a:pPr indent="-298450" lvl="0" marL="457200" rtl="0">
              <a:lnSpc>
                <a:spcPct val="115000"/>
              </a:lnSpc>
              <a:spcBef>
                <a:spcPts val="0"/>
              </a:spcBef>
              <a:buClr>
                <a:schemeClr val="dk1"/>
              </a:buClr>
              <a:buSzPct val="100000"/>
              <a:buFont typeface="Arial"/>
              <a:buChar char="●"/>
            </a:pPr>
            <a:r>
              <a:rPr b="1" lang="en" sz="1100"/>
              <a:t>Interfaces:</a:t>
            </a:r>
          </a:p>
          <a:p>
            <a:pPr lvl="0" rtl="0">
              <a:lnSpc>
                <a:spcPct val="115000"/>
              </a:lnSpc>
              <a:spcBef>
                <a:spcPts val="0"/>
              </a:spcBef>
              <a:buClr>
                <a:schemeClr val="dk1"/>
              </a:buClr>
              <a:buSzPct val="100000"/>
              <a:buFont typeface="Arial"/>
              <a:buNone/>
            </a:pPr>
            <a:r>
              <a:rPr b="1" lang="en" sz="1100"/>
              <a:t>		</a:t>
            </a:r>
            <a:r>
              <a:rPr lang="en" sz="1000"/>
              <a:t>None</a:t>
            </a:r>
          </a:p>
        </p:txBody>
      </p:sp>
      <p:sp>
        <p:nvSpPr>
          <p:cNvPr id="166" name="Shape 166"/>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167" name="Shape 167"/>
          <p:cNvPicPr preferRelativeResize="0"/>
          <p:nvPr/>
        </p:nvPicPr>
        <p:blipFill>
          <a:blip r:embed="rId3">
            <a:alphaModFix/>
          </a:blip>
          <a:stretch>
            <a:fillRect/>
          </a:stretch>
        </p:blipFill>
        <p:spPr>
          <a:xfrm>
            <a:off x="6274787" y="0"/>
            <a:ext cx="2869199" cy="498277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PixelSense Presentation Subsystems</a:t>
            </a:r>
          </a:p>
        </p:txBody>
      </p:sp>
      <p:sp>
        <p:nvSpPr>
          <p:cNvPr id="173" name="Shape 173"/>
          <p:cNvSpPr txBox="1"/>
          <p:nvPr>
            <p:ph idx="1" type="body"/>
          </p:nvPr>
        </p:nvSpPr>
        <p:spPr>
          <a:xfrm>
            <a:off x="457200" y="1028475"/>
            <a:ext cx="5181600" cy="3725699"/>
          </a:xfrm>
          <a:prstGeom prst="rect">
            <a:avLst/>
          </a:prstGeom>
        </p:spPr>
        <p:txBody>
          <a:bodyPr anchorCtr="0" anchor="t" bIns="91425" lIns="91425" rIns="91425" tIns="91425">
            <a:noAutofit/>
          </a:bodyPr>
          <a:lstStyle/>
          <a:p>
            <a:pPr lvl="0" rtl="0">
              <a:spcBef>
                <a:spcPts val="0"/>
              </a:spcBef>
              <a:buNone/>
            </a:pPr>
            <a:r>
              <a:rPr b="1" lang="en" sz="1800"/>
              <a:t>PixelSense Computational Data Processing</a:t>
            </a:r>
          </a:p>
          <a:p>
            <a:pPr indent="-298450" lvl="0" marL="457200" rtl="0">
              <a:lnSpc>
                <a:spcPct val="115000"/>
              </a:lnSpc>
              <a:spcBef>
                <a:spcPts val="1200"/>
              </a:spcBef>
              <a:spcAft>
                <a:spcPts val="200"/>
              </a:spcAft>
              <a:buClr>
                <a:schemeClr val="dk1"/>
              </a:buClr>
              <a:buSzPct val="100000"/>
              <a:buFont typeface="Arial"/>
              <a:buChar char="●"/>
            </a:pPr>
            <a:r>
              <a:rPr b="1" lang="en" sz="1100"/>
              <a:t>General Description:</a:t>
            </a:r>
          </a:p>
          <a:p>
            <a:pPr indent="0" lvl="0" marL="914400" rtl="0">
              <a:lnSpc>
                <a:spcPct val="115000"/>
              </a:lnSpc>
              <a:spcBef>
                <a:spcPts val="0"/>
              </a:spcBef>
              <a:buNone/>
            </a:pPr>
            <a:r>
              <a:rPr lang="en" sz="800"/>
              <a:t>This subsystem will receive data from the PixelSense Data Analyzer subsystem, process that information, and then forwards the processed information to the PixelSense Transfer Controller subsystem in SDK layer as relevant computational (non-graphical) data.</a:t>
            </a:r>
          </a:p>
          <a:p>
            <a:pPr indent="-298450" lvl="0" marL="457200" rtl="0">
              <a:lnSpc>
                <a:spcPct val="115000"/>
              </a:lnSpc>
              <a:spcBef>
                <a:spcPts val="1200"/>
              </a:spcBef>
              <a:spcAft>
                <a:spcPts val="200"/>
              </a:spcAft>
              <a:buClr>
                <a:schemeClr val="dk1"/>
              </a:buClr>
              <a:buSzPct val="100000"/>
              <a:buFont typeface="Arial"/>
              <a:buChar char="●"/>
            </a:pPr>
            <a:r>
              <a:rPr b="1" lang="en" sz="1100"/>
              <a:t>Responsibilities:</a:t>
            </a:r>
          </a:p>
          <a:p>
            <a:pPr indent="0" lvl="0" marL="914400" rtl="0">
              <a:lnSpc>
                <a:spcPct val="115000"/>
              </a:lnSpc>
              <a:spcBef>
                <a:spcPts val="0"/>
              </a:spcBef>
              <a:buNone/>
            </a:pPr>
            <a:r>
              <a:rPr lang="en" sz="800"/>
              <a:t>This subsystem processes the data needed for any computational operations and then sending the processed data back to the PixelSense Data Analyzer subsystem or the PixelSense  Transfer Controller in SDK layer subsystem depending on where the data is coming.</a:t>
            </a:r>
          </a:p>
          <a:p>
            <a:pPr indent="0" lvl="0" marL="0" rtl="0">
              <a:lnSpc>
                <a:spcPct val="115000"/>
              </a:lnSpc>
              <a:spcBef>
                <a:spcPts val="0"/>
              </a:spcBef>
              <a:buNone/>
            </a:pPr>
            <a:r>
              <a:rPr lang="en" sz="800"/>
              <a:t>.</a:t>
            </a:r>
          </a:p>
          <a:p>
            <a:pPr indent="-298450" lvl="0" marL="457200" rtl="0">
              <a:lnSpc>
                <a:spcPct val="115000"/>
              </a:lnSpc>
              <a:spcBef>
                <a:spcPts val="0"/>
              </a:spcBef>
              <a:buClr>
                <a:schemeClr val="dk1"/>
              </a:buClr>
              <a:buSzPct val="100000"/>
              <a:buFont typeface="Arial"/>
              <a:buChar char="●"/>
            </a:pPr>
            <a:r>
              <a:rPr b="1" lang="en" sz="1100"/>
              <a:t>Inter-Layer Interfaces:</a:t>
            </a:r>
          </a:p>
          <a:p>
            <a:pPr lvl="0" rtl="0">
              <a:lnSpc>
                <a:spcPct val="115000"/>
              </a:lnSpc>
              <a:spcBef>
                <a:spcPts val="0"/>
              </a:spcBef>
              <a:buNone/>
            </a:pPr>
            <a:r>
              <a:t/>
            </a:r>
            <a:endParaRPr sz="1000"/>
          </a:p>
        </p:txBody>
      </p:sp>
      <p:graphicFrame>
        <p:nvGraphicFramePr>
          <p:cNvPr id="174" name="Shape 174"/>
          <p:cNvGraphicFramePr/>
          <p:nvPr/>
        </p:nvGraphicFramePr>
        <p:xfrm>
          <a:off x="1172900" y="3790300"/>
          <a:ext cx="3000000" cy="3000000"/>
        </p:xfrm>
        <a:graphic>
          <a:graphicData uri="http://schemas.openxmlformats.org/drawingml/2006/table">
            <a:tbl>
              <a:tblPr>
                <a:noFill/>
                <a:tableStyleId>{714C776B-85E0-4BC8-A00D-1186500E5C12}</a:tableStyleId>
              </a:tblPr>
              <a:tblGrid>
                <a:gridCol w="818975"/>
                <a:gridCol w="1524525"/>
                <a:gridCol w="895850"/>
                <a:gridCol w="988750"/>
              </a:tblGrid>
              <a:tr h="355350">
                <a:tc>
                  <a:txBody>
                    <a:bodyPr>
                      <a:noAutofit/>
                    </a:bodyPr>
                    <a:lstStyle/>
                    <a:p>
                      <a:pPr lvl="0" rtl="0">
                        <a:spcBef>
                          <a:spcPts val="0"/>
                        </a:spcBef>
                        <a:buNone/>
                      </a:pPr>
                      <a:r>
                        <a:rPr lang="en" sz="600"/>
                        <a:t>Method</a:t>
                      </a:r>
                    </a:p>
                  </a:txBody>
                  <a:tcPr marT="91425" marB="91425" marR="91425" marL="91425"/>
                </a:tc>
                <a:tc>
                  <a:txBody>
                    <a:bodyPr>
                      <a:noAutofit/>
                    </a:bodyPr>
                    <a:lstStyle/>
                    <a:p>
                      <a:pPr lvl="0" rtl="0">
                        <a:spcBef>
                          <a:spcPts val="0"/>
                        </a:spcBef>
                        <a:buNone/>
                      </a:pPr>
                      <a:r>
                        <a:rPr lang="en" sz="600"/>
                        <a:t>Description</a:t>
                      </a:r>
                    </a:p>
                  </a:txBody>
                  <a:tcPr marT="91425" marB="91425" marR="91425" marL="91425"/>
                </a:tc>
                <a:tc>
                  <a:txBody>
                    <a:bodyPr>
                      <a:noAutofit/>
                    </a:bodyPr>
                    <a:lstStyle/>
                    <a:p>
                      <a:pPr lvl="0" rtl="0">
                        <a:spcBef>
                          <a:spcPts val="0"/>
                        </a:spcBef>
                        <a:buNone/>
                      </a:pPr>
                      <a:r>
                        <a:rPr lang="en" sz="600"/>
                        <a:t>Information Required</a:t>
                      </a:r>
                    </a:p>
                  </a:txBody>
                  <a:tcPr marT="91425" marB="91425" marR="91425" marL="91425"/>
                </a:tc>
                <a:tc>
                  <a:txBody>
                    <a:bodyPr>
                      <a:noAutofit/>
                    </a:bodyPr>
                    <a:lstStyle/>
                    <a:p>
                      <a:pPr lvl="0" rtl="0">
                        <a:spcBef>
                          <a:spcPts val="0"/>
                        </a:spcBef>
                        <a:buNone/>
                      </a:pPr>
                      <a:r>
                        <a:rPr lang="en" sz="600"/>
                        <a:t>Information Returned</a:t>
                      </a:r>
                    </a:p>
                  </a:txBody>
                  <a:tcPr marT="91425" marB="91425" marR="91425" marL="91425"/>
                </a:tc>
              </a:tr>
              <a:tr h="409175">
                <a:tc>
                  <a:txBody>
                    <a:bodyPr>
                      <a:noAutofit/>
                    </a:bodyPr>
                    <a:lstStyle/>
                    <a:p>
                      <a:pPr indent="0" lvl="0" marL="0" rtl="0">
                        <a:lnSpc>
                          <a:spcPct val="115000"/>
                        </a:lnSpc>
                        <a:spcBef>
                          <a:spcPts val="0"/>
                        </a:spcBef>
                        <a:buNone/>
                      </a:pPr>
                      <a:r>
                        <a:rPr lang="en" sz="600"/>
                        <a:t>sendData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solidFill>
                            <a:schemeClr val="dk1"/>
                          </a:solidFill>
                        </a:rPr>
                        <a:t>Sends computation data to PixelSense Transfer Layer</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binary data</a:t>
                      </a:r>
                    </a:p>
                  </a:txBody>
                  <a:tcPr marT="91425" marB="91425" marR="68575" marL="68575">
                    <a:solidFill>
                      <a:srgbClr val="BFBFBF"/>
                    </a:solidFill>
                  </a:tcPr>
                </a:tc>
              </a:tr>
            </a:tbl>
          </a:graphicData>
        </a:graphic>
      </p:graphicFrame>
      <p:sp>
        <p:nvSpPr>
          <p:cNvPr id="175" name="Shape 175"/>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176" name="Shape 176"/>
          <p:cNvPicPr preferRelativeResize="0"/>
          <p:nvPr/>
        </p:nvPicPr>
        <p:blipFill>
          <a:blip r:embed="rId3">
            <a:alphaModFix/>
          </a:blip>
          <a:stretch>
            <a:fillRect/>
          </a:stretch>
        </p:blipFill>
        <p:spPr>
          <a:xfrm>
            <a:off x="6472400" y="205975"/>
            <a:ext cx="2491614" cy="4797001"/>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Transfer SDK Subsystems</a:t>
            </a:r>
          </a:p>
        </p:txBody>
      </p:sp>
      <p:sp>
        <p:nvSpPr>
          <p:cNvPr id="182" name="Shape 182"/>
          <p:cNvSpPr txBox="1"/>
          <p:nvPr>
            <p:ph idx="1" type="body"/>
          </p:nvPr>
        </p:nvSpPr>
        <p:spPr>
          <a:xfrm>
            <a:off x="457200" y="952275"/>
            <a:ext cx="4316399" cy="3725699"/>
          </a:xfrm>
          <a:prstGeom prst="rect">
            <a:avLst/>
          </a:prstGeom>
        </p:spPr>
        <p:txBody>
          <a:bodyPr anchorCtr="0" anchor="t" bIns="91425" lIns="91425" rIns="91425" tIns="91425">
            <a:noAutofit/>
          </a:bodyPr>
          <a:lstStyle/>
          <a:p>
            <a:pPr lvl="0" rtl="0">
              <a:spcBef>
                <a:spcPts val="0"/>
              </a:spcBef>
              <a:buNone/>
            </a:pPr>
            <a:r>
              <a:rPr b="1" lang="en" sz="1800"/>
              <a:t>PixelSense Transfer Manager</a:t>
            </a:r>
          </a:p>
          <a:p>
            <a:pPr indent="-298450" lvl="0" marL="457200" rtl="0">
              <a:lnSpc>
                <a:spcPct val="115000"/>
              </a:lnSpc>
              <a:spcBef>
                <a:spcPts val="1200"/>
              </a:spcBef>
              <a:spcAft>
                <a:spcPts val="200"/>
              </a:spcAft>
              <a:buClr>
                <a:schemeClr val="dk1"/>
              </a:buClr>
              <a:buSzPct val="100000"/>
              <a:buFont typeface="Arial"/>
              <a:buChar char="●"/>
            </a:pPr>
            <a:r>
              <a:rPr b="1" lang="en" sz="1100"/>
              <a:t>General Description:</a:t>
            </a:r>
          </a:p>
          <a:p>
            <a:pPr indent="0" lvl="0" marL="914400" rtl="0">
              <a:lnSpc>
                <a:spcPct val="115000"/>
              </a:lnSpc>
              <a:spcBef>
                <a:spcPts val="0"/>
              </a:spcBef>
              <a:buNone/>
            </a:pPr>
            <a:r>
              <a:rPr lang="en" sz="800"/>
              <a:t>The PixelSense Transfer Manager will accept data and send it off for transfer over light.</a:t>
            </a:r>
          </a:p>
          <a:p>
            <a:pPr indent="-298450" lvl="0" marL="457200" rtl="0">
              <a:lnSpc>
                <a:spcPct val="115000"/>
              </a:lnSpc>
              <a:spcBef>
                <a:spcPts val="1200"/>
              </a:spcBef>
              <a:spcAft>
                <a:spcPts val="200"/>
              </a:spcAft>
              <a:buClr>
                <a:schemeClr val="dk1"/>
              </a:buClr>
              <a:buSzPct val="100000"/>
              <a:buFont typeface="Arial"/>
              <a:buChar char="●"/>
            </a:pPr>
            <a:r>
              <a:rPr b="1" lang="en" sz="1100"/>
              <a:t>Responsibilities:</a:t>
            </a:r>
          </a:p>
          <a:p>
            <a:pPr indent="0" lvl="0" marL="914400" rtl="0">
              <a:lnSpc>
                <a:spcPct val="115000"/>
              </a:lnSpc>
              <a:spcBef>
                <a:spcPts val="0"/>
              </a:spcBef>
              <a:buNone/>
            </a:pPr>
            <a:r>
              <a:rPr lang="en" sz="800"/>
              <a:t>PixelSense Transfer Manager is responsible for taking in the data from the processing layer and then formatted it to be sent to the transfer layer</a:t>
            </a:r>
          </a:p>
          <a:p>
            <a:pPr indent="0" lvl="0" marL="914400" rtl="0">
              <a:lnSpc>
                <a:spcPct val="115000"/>
              </a:lnSpc>
              <a:spcBef>
                <a:spcPts val="0"/>
              </a:spcBef>
              <a:buNone/>
            </a:pPr>
            <a:r>
              <a:t/>
            </a:r>
            <a:endParaRPr sz="1000"/>
          </a:p>
          <a:p>
            <a:pPr indent="-298450" lvl="0" marL="457200" rtl="0">
              <a:lnSpc>
                <a:spcPct val="115000"/>
              </a:lnSpc>
              <a:spcBef>
                <a:spcPts val="0"/>
              </a:spcBef>
              <a:buClr>
                <a:schemeClr val="dk1"/>
              </a:buClr>
              <a:buSzPct val="100000"/>
              <a:buFont typeface="Arial"/>
              <a:buChar char="●"/>
            </a:pPr>
            <a:r>
              <a:rPr b="1" lang="en" sz="1100"/>
              <a:t>Inter-Layer Interfaces:</a:t>
            </a:r>
          </a:p>
        </p:txBody>
      </p:sp>
      <p:graphicFrame>
        <p:nvGraphicFramePr>
          <p:cNvPr id="183" name="Shape 183"/>
          <p:cNvGraphicFramePr/>
          <p:nvPr/>
        </p:nvGraphicFramePr>
        <p:xfrm>
          <a:off x="536675" y="3170750"/>
          <a:ext cx="3000000" cy="3000000"/>
        </p:xfrm>
        <a:graphic>
          <a:graphicData uri="http://schemas.openxmlformats.org/drawingml/2006/table">
            <a:tbl>
              <a:tblPr>
                <a:noFill/>
                <a:tableStyleId>{994E37DB-D19F-4BA6-86B9-E5EB1D4BB33C}</a:tableStyleId>
              </a:tblPr>
              <a:tblGrid>
                <a:gridCol w="855325"/>
                <a:gridCol w="2144025"/>
                <a:gridCol w="932125"/>
                <a:gridCol w="1052050"/>
              </a:tblGrid>
              <a:tr h="300700">
                <a:tc>
                  <a:txBody>
                    <a:bodyPr>
                      <a:noAutofit/>
                    </a:bodyPr>
                    <a:lstStyle/>
                    <a:p>
                      <a:pPr lvl="0" rtl="0">
                        <a:spcBef>
                          <a:spcPts val="0"/>
                        </a:spcBef>
                        <a:buNone/>
                      </a:pPr>
                      <a:r>
                        <a:rPr lang="en" sz="600"/>
                        <a:t>Method</a:t>
                      </a:r>
                    </a:p>
                  </a:txBody>
                  <a:tcPr marT="91425" marB="91425" marR="91425" marL="91425"/>
                </a:tc>
                <a:tc>
                  <a:txBody>
                    <a:bodyPr>
                      <a:noAutofit/>
                    </a:bodyPr>
                    <a:lstStyle/>
                    <a:p>
                      <a:pPr lvl="0" rtl="0">
                        <a:spcBef>
                          <a:spcPts val="0"/>
                        </a:spcBef>
                        <a:buNone/>
                      </a:pPr>
                      <a:r>
                        <a:rPr lang="en" sz="600"/>
                        <a:t>Description</a:t>
                      </a:r>
                    </a:p>
                  </a:txBody>
                  <a:tcPr marT="91425" marB="91425" marR="91425" marL="91425"/>
                </a:tc>
                <a:tc>
                  <a:txBody>
                    <a:bodyPr>
                      <a:noAutofit/>
                    </a:bodyPr>
                    <a:lstStyle/>
                    <a:p>
                      <a:pPr lvl="0" rtl="0">
                        <a:spcBef>
                          <a:spcPts val="0"/>
                        </a:spcBef>
                        <a:buNone/>
                      </a:pPr>
                      <a:r>
                        <a:rPr lang="en" sz="600"/>
                        <a:t>Information Required</a:t>
                      </a:r>
                    </a:p>
                  </a:txBody>
                  <a:tcPr marT="91425" marB="91425" marR="91425" marL="91425"/>
                </a:tc>
                <a:tc>
                  <a:txBody>
                    <a:bodyPr>
                      <a:noAutofit/>
                    </a:bodyPr>
                    <a:lstStyle/>
                    <a:p>
                      <a:pPr lvl="0" rtl="0">
                        <a:spcBef>
                          <a:spcPts val="0"/>
                        </a:spcBef>
                        <a:buNone/>
                      </a:pPr>
                      <a:r>
                        <a:rPr lang="en" sz="600"/>
                        <a:t>Information Returned</a:t>
                      </a:r>
                    </a:p>
                  </a:txBody>
                  <a:tcPr marT="91425" marB="91425" marR="91425" marL="91425"/>
                </a:tc>
              </a:tr>
              <a:tr h="316050">
                <a:tc>
                  <a:txBody>
                    <a:bodyPr>
                      <a:noAutofit/>
                    </a:bodyPr>
                    <a:lstStyle/>
                    <a:p>
                      <a:pPr indent="0" lvl="0" marL="0" rtl="0">
                        <a:lnSpc>
                          <a:spcPct val="115000"/>
                        </a:lnSpc>
                        <a:spcBef>
                          <a:spcPts val="0"/>
                        </a:spcBef>
                        <a:buNone/>
                      </a:pPr>
                      <a:r>
                        <a:rPr lang="en" sz="600"/>
                        <a:t>sendSDKData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Sends the data processed by the SDK to the formatter</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r h="316050">
                <a:tc>
                  <a:txBody>
                    <a:bodyPr>
                      <a:noAutofit/>
                    </a:bodyPr>
                    <a:lstStyle/>
                    <a:p>
                      <a:pPr indent="0" lvl="0" marL="0" rtl="0">
                        <a:lnSpc>
                          <a:spcPct val="115000"/>
                        </a:lnSpc>
                        <a:spcBef>
                          <a:spcPts val="0"/>
                        </a:spcBef>
                        <a:buNone/>
                      </a:pPr>
                      <a:r>
                        <a:rPr lang="en" sz="600"/>
                        <a:t>receiveSDKData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Receive formatted data for processing to digital data by the SDK.</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r h="316050">
                <a:tc>
                  <a:txBody>
                    <a:bodyPr>
                      <a:noAutofit/>
                    </a:bodyPr>
                    <a:lstStyle/>
                    <a:p>
                      <a:pPr indent="0" lvl="0" marL="0" rtl="0">
                        <a:lnSpc>
                          <a:spcPct val="115000"/>
                        </a:lnSpc>
                        <a:spcBef>
                          <a:spcPts val="0"/>
                        </a:spcBef>
                        <a:buNone/>
                      </a:pPr>
                      <a:r>
                        <a:rPr lang="en" sz="600"/>
                        <a:t>getProcessedData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Gets processed data from the Data Processing Layer in the PixelSense Super Layer</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computational 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r h="316050">
                <a:tc>
                  <a:txBody>
                    <a:bodyPr>
                      <a:noAutofit/>
                    </a:bodyPr>
                    <a:lstStyle/>
                    <a:p>
                      <a:pPr indent="0" lvl="0" marL="0" rtl="0">
                        <a:lnSpc>
                          <a:spcPct val="115000"/>
                        </a:lnSpc>
                        <a:spcBef>
                          <a:spcPts val="0"/>
                        </a:spcBef>
                        <a:buNone/>
                      </a:pPr>
                      <a:r>
                        <a:rPr lang="en" sz="600"/>
                        <a:t>sendDataToProcessed</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Sends received data back to the Data Processing Layer in the PixelSense Super Layer</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bl>
          </a:graphicData>
        </a:graphic>
      </p:graphicFrame>
      <p:pic>
        <p:nvPicPr>
          <p:cNvPr id="184" name="Shape 184"/>
          <p:cNvPicPr preferRelativeResize="0"/>
          <p:nvPr/>
        </p:nvPicPr>
        <p:blipFill>
          <a:blip r:embed="rId3">
            <a:alphaModFix/>
          </a:blip>
          <a:stretch>
            <a:fillRect/>
          </a:stretch>
        </p:blipFill>
        <p:spPr>
          <a:xfrm>
            <a:off x="5671225" y="1246400"/>
            <a:ext cx="3016300" cy="3661375"/>
          </a:xfrm>
          <a:prstGeom prst="rect">
            <a:avLst/>
          </a:prstGeom>
          <a:noFill/>
          <a:ln>
            <a:noFill/>
          </a:ln>
        </p:spPr>
      </p:pic>
      <p:sp>
        <p:nvSpPr>
          <p:cNvPr id="185" name="Shape 185"/>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Transfer SDK Subsystems</a:t>
            </a:r>
          </a:p>
        </p:txBody>
      </p:sp>
      <p:sp>
        <p:nvSpPr>
          <p:cNvPr id="191" name="Shape 191"/>
          <p:cNvSpPr txBox="1"/>
          <p:nvPr>
            <p:ph idx="1" type="body"/>
          </p:nvPr>
        </p:nvSpPr>
        <p:spPr>
          <a:xfrm>
            <a:off x="457200" y="1028475"/>
            <a:ext cx="4316399" cy="3725699"/>
          </a:xfrm>
          <a:prstGeom prst="rect">
            <a:avLst/>
          </a:prstGeom>
        </p:spPr>
        <p:txBody>
          <a:bodyPr anchorCtr="0" anchor="t" bIns="91425" lIns="91425" rIns="91425" tIns="91425">
            <a:noAutofit/>
          </a:bodyPr>
          <a:lstStyle/>
          <a:p>
            <a:pPr lvl="0" rtl="0">
              <a:spcBef>
                <a:spcPts val="0"/>
              </a:spcBef>
              <a:buNone/>
            </a:pPr>
            <a:r>
              <a:rPr b="1" lang="en" sz="1800"/>
              <a:t>Lynx Transfer Manager</a:t>
            </a:r>
          </a:p>
          <a:p>
            <a:pPr indent="-298450" lvl="0" marL="457200" rtl="0">
              <a:lnSpc>
                <a:spcPct val="115000"/>
              </a:lnSpc>
              <a:spcBef>
                <a:spcPts val="1200"/>
              </a:spcBef>
              <a:spcAft>
                <a:spcPts val="200"/>
              </a:spcAft>
              <a:buClr>
                <a:schemeClr val="dk1"/>
              </a:buClr>
              <a:buSzPct val="100000"/>
              <a:buFont typeface="Arial"/>
              <a:buChar char="●"/>
            </a:pPr>
            <a:r>
              <a:rPr b="1" lang="en" sz="1100"/>
              <a:t>General Description:</a:t>
            </a:r>
          </a:p>
          <a:p>
            <a:pPr indent="0" lvl="0" marL="914400" rtl="0">
              <a:lnSpc>
                <a:spcPct val="115000"/>
              </a:lnSpc>
              <a:spcBef>
                <a:spcPts val="0"/>
              </a:spcBef>
              <a:buNone/>
            </a:pPr>
            <a:r>
              <a:rPr lang="en" sz="800"/>
              <a:t>The Lynx Transfer Manager will accept data and send it off for transfer over light.</a:t>
            </a:r>
          </a:p>
          <a:p>
            <a:pPr indent="-298450" lvl="0" marL="457200" rtl="0">
              <a:lnSpc>
                <a:spcPct val="115000"/>
              </a:lnSpc>
              <a:spcBef>
                <a:spcPts val="1200"/>
              </a:spcBef>
              <a:spcAft>
                <a:spcPts val="200"/>
              </a:spcAft>
              <a:buClr>
                <a:schemeClr val="dk1"/>
              </a:buClr>
              <a:buSzPct val="100000"/>
              <a:buFont typeface="Arial"/>
              <a:buChar char="●"/>
            </a:pPr>
            <a:r>
              <a:rPr b="1" lang="en" sz="1100"/>
              <a:t>Responsibilities:</a:t>
            </a:r>
          </a:p>
          <a:p>
            <a:pPr indent="0" lvl="0" marL="914400" rtl="0">
              <a:lnSpc>
                <a:spcPct val="115000"/>
              </a:lnSpc>
              <a:spcBef>
                <a:spcPts val="0"/>
              </a:spcBef>
              <a:buNone/>
            </a:pPr>
            <a:r>
              <a:rPr lang="en" sz="800"/>
              <a:t>Lynx Transfer Manager is responsible for taking in the data from the processing layer and then formatted it to be sent to the transfer layer</a:t>
            </a:r>
          </a:p>
          <a:p>
            <a:pPr indent="0" lvl="0" marL="914400" rtl="0">
              <a:lnSpc>
                <a:spcPct val="115000"/>
              </a:lnSpc>
              <a:spcBef>
                <a:spcPts val="0"/>
              </a:spcBef>
              <a:buNone/>
            </a:pPr>
            <a:r>
              <a:t/>
            </a:r>
            <a:endParaRPr sz="1000"/>
          </a:p>
          <a:p>
            <a:pPr indent="-298450" lvl="0" marL="457200" rtl="0">
              <a:lnSpc>
                <a:spcPct val="115000"/>
              </a:lnSpc>
              <a:spcBef>
                <a:spcPts val="0"/>
              </a:spcBef>
              <a:buClr>
                <a:schemeClr val="dk1"/>
              </a:buClr>
              <a:buSzPct val="100000"/>
              <a:buFont typeface="Arial"/>
              <a:buChar char="●"/>
            </a:pPr>
            <a:r>
              <a:rPr b="1" lang="en" sz="1100"/>
              <a:t>Inter-Layer Interfaces:</a:t>
            </a:r>
          </a:p>
        </p:txBody>
      </p:sp>
      <p:graphicFrame>
        <p:nvGraphicFramePr>
          <p:cNvPr id="192" name="Shape 192"/>
          <p:cNvGraphicFramePr/>
          <p:nvPr/>
        </p:nvGraphicFramePr>
        <p:xfrm>
          <a:off x="333725" y="3157875"/>
          <a:ext cx="3000000" cy="3000000"/>
        </p:xfrm>
        <a:graphic>
          <a:graphicData uri="http://schemas.openxmlformats.org/drawingml/2006/table">
            <a:tbl>
              <a:tblPr>
                <a:noFill/>
                <a:tableStyleId>{EF5A11D3-788D-419F-A683-6C3EB9D13E19}</a:tableStyleId>
              </a:tblPr>
              <a:tblGrid>
                <a:gridCol w="964350"/>
                <a:gridCol w="2180575"/>
                <a:gridCol w="984925"/>
                <a:gridCol w="660700"/>
              </a:tblGrid>
              <a:tr h="219125">
                <a:tc>
                  <a:txBody>
                    <a:bodyPr>
                      <a:noAutofit/>
                    </a:bodyPr>
                    <a:lstStyle/>
                    <a:p>
                      <a:pPr lvl="0" rtl="0">
                        <a:spcBef>
                          <a:spcPts val="0"/>
                        </a:spcBef>
                        <a:buNone/>
                      </a:pPr>
                      <a:r>
                        <a:rPr lang="en" sz="600"/>
                        <a:t>Method</a:t>
                      </a:r>
                    </a:p>
                  </a:txBody>
                  <a:tcPr marT="91425" marB="91425" marR="91425" marL="91425"/>
                </a:tc>
                <a:tc>
                  <a:txBody>
                    <a:bodyPr>
                      <a:noAutofit/>
                    </a:bodyPr>
                    <a:lstStyle/>
                    <a:p>
                      <a:pPr lvl="0" rtl="0">
                        <a:spcBef>
                          <a:spcPts val="0"/>
                        </a:spcBef>
                        <a:buNone/>
                      </a:pPr>
                      <a:r>
                        <a:rPr lang="en" sz="600"/>
                        <a:t>Description</a:t>
                      </a:r>
                    </a:p>
                  </a:txBody>
                  <a:tcPr marT="91425" marB="91425" marR="91425" marL="91425"/>
                </a:tc>
                <a:tc>
                  <a:txBody>
                    <a:bodyPr>
                      <a:noAutofit/>
                    </a:bodyPr>
                    <a:lstStyle/>
                    <a:p>
                      <a:pPr lvl="0" rtl="0">
                        <a:spcBef>
                          <a:spcPts val="0"/>
                        </a:spcBef>
                        <a:buNone/>
                      </a:pPr>
                      <a:r>
                        <a:rPr lang="en" sz="600"/>
                        <a:t>Information Required</a:t>
                      </a:r>
                    </a:p>
                  </a:txBody>
                  <a:tcPr marT="91425" marB="91425" marR="91425" marL="91425"/>
                </a:tc>
                <a:tc>
                  <a:txBody>
                    <a:bodyPr>
                      <a:noAutofit/>
                    </a:bodyPr>
                    <a:lstStyle/>
                    <a:p>
                      <a:pPr lvl="0" rtl="0">
                        <a:spcBef>
                          <a:spcPts val="0"/>
                        </a:spcBef>
                        <a:buNone/>
                      </a:pPr>
                      <a:r>
                        <a:rPr lang="en" sz="600"/>
                        <a:t>Information Returned</a:t>
                      </a:r>
                    </a:p>
                  </a:txBody>
                  <a:tcPr marT="91425" marB="91425" marR="91425" marL="91425"/>
                </a:tc>
              </a:tr>
              <a:tr h="391750">
                <a:tc>
                  <a:txBody>
                    <a:bodyPr>
                      <a:noAutofit/>
                    </a:bodyPr>
                    <a:lstStyle/>
                    <a:p>
                      <a:pPr indent="0" lvl="0" marL="0" rtl="0">
                        <a:lnSpc>
                          <a:spcPct val="115000"/>
                        </a:lnSpc>
                        <a:spcBef>
                          <a:spcPts val="0"/>
                        </a:spcBef>
                        <a:buNone/>
                      </a:pPr>
                      <a:r>
                        <a:rPr lang="en" sz="600"/>
                        <a:t>getProcessedData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Gets processed data from the Data Processing Layer in the PixelSense Super Layer</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computational 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r h="391750">
                <a:tc>
                  <a:txBody>
                    <a:bodyPr>
                      <a:noAutofit/>
                    </a:bodyPr>
                    <a:lstStyle/>
                    <a:p>
                      <a:pPr indent="0" lvl="0" marL="0" rtl="0">
                        <a:lnSpc>
                          <a:spcPct val="115000"/>
                        </a:lnSpc>
                        <a:spcBef>
                          <a:spcPts val="0"/>
                        </a:spcBef>
                        <a:buNone/>
                      </a:pPr>
                      <a:r>
                        <a:rPr lang="en" sz="600"/>
                        <a:t>sendDataToProcessed</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Sends received data back to the Data Processing Layer in the PixelSense Super Layer</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r h="309200">
                <a:tc>
                  <a:txBody>
                    <a:bodyPr>
                      <a:noAutofit/>
                    </a:bodyPr>
                    <a:lstStyle/>
                    <a:p>
                      <a:pPr indent="0" lvl="0" marL="0" rtl="0">
                        <a:lnSpc>
                          <a:spcPct val="115000"/>
                        </a:lnSpc>
                        <a:spcBef>
                          <a:spcPts val="0"/>
                        </a:spcBef>
                        <a:buNone/>
                      </a:pPr>
                      <a:r>
                        <a:rPr lang="en" sz="600"/>
                        <a:t>sendSDKData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Sends the data processed by the SDK to the formatter</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r h="309200">
                <a:tc>
                  <a:txBody>
                    <a:bodyPr>
                      <a:noAutofit/>
                    </a:bodyPr>
                    <a:lstStyle/>
                    <a:p>
                      <a:pPr indent="0" lvl="0" marL="0" rtl="0">
                        <a:lnSpc>
                          <a:spcPct val="115000"/>
                        </a:lnSpc>
                        <a:spcBef>
                          <a:spcPts val="0"/>
                        </a:spcBef>
                        <a:buNone/>
                      </a:pPr>
                      <a:r>
                        <a:rPr lang="en" sz="600"/>
                        <a:t>receiveSDKData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Receive formatted data for processing to digital data by the SDK.</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bl>
          </a:graphicData>
        </a:graphic>
      </p:graphicFrame>
      <p:pic>
        <p:nvPicPr>
          <p:cNvPr id="193" name="Shape 193"/>
          <p:cNvPicPr preferRelativeResize="0"/>
          <p:nvPr/>
        </p:nvPicPr>
        <p:blipFill>
          <a:blip r:embed="rId3">
            <a:alphaModFix/>
          </a:blip>
          <a:stretch>
            <a:fillRect/>
          </a:stretch>
        </p:blipFill>
        <p:spPr>
          <a:xfrm>
            <a:off x="5276675" y="1731200"/>
            <a:ext cx="3617174" cy="2251024"/>
          </a:xfrm>
          <a:prstGeom prst="rect">
            <a:avLst/>
          </a:prstGeom>
          <a:noFill/>
          <a:ln>
            <a:noFill/>
          </a:ln>
        </p:spPr>
      </p:pic>
      <p:sp>
        <p:nvSpPr>
          <p:cNvPr id="194" name="Shape 194"/>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PixelSense Transfer Subsystems</a:t>
            </a:r>
          </a:p>
        </p:txBody>
      </p:sp>
      <p:sp>
        <p:nvSpPr>
          <p:cNvPr id="200" name="Shape 200"/>
          <p:cNvSpPr txBox="1"/>
          <p:nvPr>
            <p:ph idx="1" type="body"/>
          </p:nvPr>
        </p:nvSpPr>
        <p:spPr>
          <a:xfrm>
            <a:off x="457200" y="1028475"/>
            <a:ext cx="4316399" cy="3725699"/>
          </a:xfrm>
          <a:prstGeom prst="rect">
            <a:avLst/>
          </a:prstGeom>
        </p:spPr>
        <p:txBody>
          <a:bodyPr anchorCtr="0" anchor="t" bIns="91425" lIns="91425" rIns="91425" tIns="91425">
            <a:noAutofit/>
          </a:bodyPr>
          <a:lstStyle/>
          <a:p>
            <a:pPr lvl="0" rtl="0">
              <a:spcBef>
                <a:spcPts val="0"/>
              </a:spcBef>
              <a:buNone/>
            </a:pPr>
            <a:r>
              <a:rPr b="1" lang="en" sz="1800"/>
              <a:t>IR Receiver</a:t>
            </a:r>
          </a:p>
          <a:p>
            <a:pPr indent="-298450" lvl="0" marL="457200" rtl="0">
              <a:lnSpc>
                <a:spcPct val="115000"/>
              </a:lnSpc>
              <a:spcBef>
                <a:spcPts val="1200"/>
              </a:spcBef>
              <a:spcAft>
                <a:spcPts val="200"/>
              </a:spcAft>
              <a:buClr>
                <a:schemeClr val="dk1"/>
              </a:buClr>
              <a:buSzPct val="100000"/>
              <a:buFont typeface="Arial"/>
              <a:buChar char="●"/>
            </a:pPr>
            <a:r>
              <a:rPr b="1" lang="en" sz="1100"/>
              <a:t>General Description:</a:t>
            </a:r>
          </a:p>
          <a:p>
            <a:pPr indent="0" lvl="0" marL="914400" rtl="0">
              <a:lnSpc>
                <a:spcPct val="115000"/>
              </a:lnSpc>
              <a:spcBef>
                <a:spcPts val="0"/>
              </a:spcBef>
              <a:buNone/>
            </a:pPr>
            <a:r>
              <a:rPr lang="en" sz="800"/>
              <a:t>The IR receiver detects raw light and sends it off to the PixelSense Data Formatter.</a:t>
            </a:r>
          </a:p>
          <a:p>
            <a:pPr indent="-298450" lvl="0" marL="457200" rtl="0">
              <a:lnSpc>
                <a:spcPct val="115000"/>
              </a:lnSpc>
              <a:spcBef>
                <a:spcPts val="1200"/>
              </a:spcBef>
              <a:spcAft>
                <a:spcPts val="200"/>
              </a:spcAft>
              <a:buClr>
                <a:schemeClr val="dk1"/>
              </a:buClr>
              <a:buSzPct val="100000"/>
              <a:buFont typeface="Arial"/>
              <a:buChar char="●"/>
            </a:pPr>
            <a:r>
              <a:rPr b="1" lang="en" sz="1100"/>
              <a:t>Responsibilities:</a:t>
            </a:r>
          </a:p>
          <a:p>
            <a:pPr indent="0" lvl="0" marL="914400" rtl="0">
              <a:lnSpc>
                <a:spcPct val="115000"/>
              </a:lnSpc>
              <a:spcBef>
                <a:spcPts val="0"/>
              </a:spcBef>
              <a:buNone/>
            </a:pPr>
            <a:r>
              <a:rPr lang="en" sz="800"/>
              <a:t>This is responsible for detecting any light that is transmitted over between the table and Lynx device</a:t>
            </a:r>
          </a:p>
          <a:p>
            <a:pPr indent="0" lvl="0" marL="914400" rtl="0">
              <a:lnSpc>
                <a:spcPct val="115000"/>
              </a:lnSpc>
              <a:spcBef>
                <a:spcPts val="0"/>
              </a:spcBef>
              <a:buNone/>
            </a:pPr>
            <a:r>
              <a:t/>
            </a:r>
            <a:endParaRPr sz="1000"/>
          </a:p>
          <a:p>
            <a:pPr indent="-298450" lvl="0" marL="457200" rtl="0">
              <a:lnSpc>
                <a:spcPct val="115000"/>
              </a:lnSpc>
              <a:spcBef>
                <a:spcPts val="0"/>
              </a:spcBef>
              <a:buClr>
                <a:schemeClr val="dk1"/>
              </a:buClr>
              <a:buSzPct val="100000"/>
              <a:buFont typeface="Arial"/>
              <a:buChar char="●"/>
            </a:pPr>
            <a:r>
              <a:rPr b="1" lang="en" sz="1100"/>
              <a:t>Inter-Layer Interfaces:</a:t>
            </a:r>
          </a:p>
        </p:txBody>
      </p:sp>
      <p:graphicFrame>
        <p:nvGraphicFramePr>
          <p:cNvPr id="201" name="Shape 201"/>
          <p:cNvGraphicFramePr/>
          <p:nvPr/>
        </p:nvGraphicFramePr>
        <p:xfrm>
          <a:off x="611225" y="3295375"/>
          <a:ext cx="3000000" cy="3000000"/>
        </p:xfrm>
        <a:graphic>
          <a:graphicData uri="http://schemas.openxmlformats.org/drawingml/2006/table">
            <a:tbl>
              <a:tblPr>
                <a:noFill/>
                <a:tableStyleId>{092E17AC-3E48-474A-87C9-55960D8192FE}</a:tableStyleId>
              </a:tblPr>
              <a:tblGrid>
                <a:gridCol w="818975"/>
                <a:gridCol w="1524525"/>
                <a:gridCol w="895850"/>
                <a:gridCol w="988750"/>
              </a:tblGrid>
              <a:tr h="350750">
                <a:tc>
                  <a:txBody>
                    <a:bodyPr>
                      <a:noAutofit/>
                    </a:bodyPr>
                    <a:lstStyle/>
                    <a:p>
                      <a:pPr lvl="0" rtl="0">
                        <a:spcBef>
                          <a:spcPts val="0"/>
                        </a:spcBef>
                        <a:buNone/>
                      </a:pPr>
                      <a:r>
                        <a:rPr lang="en" sz="600"/>
                        <a:t>Method</a:t>
                      </a:r>
                    </a:p>
                  </a:txBody>
                  <a:tcPr marT="91425" marB="91425" marR="91425" marL="91425"/>
                </a:tc>
                <a:tc>
                  <a:txBody>
                    <a:bodyPr>
                      <a:noAutofit/>
                    </a:bodyPr>
                    <a:lstStyle/>
                    <a:p>
                      <a:pPr lvl="0" rtl="0">
                        <a:spcBef>
                          <a:spcPts val="0"/>
                        </a:spcBef>
                        <a:buNone/>
                      </a:pPr>
                      <a:r>
                        <a:rPr lang="en" sz="600"/>
                        <a:t>Description</a:t>
                      </a:r>
                    </a:p>
                  </a:txBody>
                  <a:tcPr marT="91425" marB="91425" marR="91425" marL="91425"/>
                </a:tc>
                <a:tc>
                  <a:txBody>
                    <a:bodyPr>
                      <a:noAutofit/>
                    </a:bodyPr>
                    <a:lstStyle/>
                    <a:p>
                      <a:pPr lvl="0" rtl="0">
                        <a:spcBef>
                          <a:spcPts val="0"/>
                        </a:spcBef>
                        <a:buNone/>
                      </a:pPr>
                      <a:r>
                        <a:rPr lang="en" sz="600"/>
                        <a:t>Information Required</a:t>
                      </a:r>
                    </a:p>
                  </a:txBody>
                  <a:tcPr marT="91425" marB="91425" marR="91425" marL="91425"/>
                </a:tc>
                <a:tc>
                  <a:txBody>
                    <a:bodyPr>
                      <a:noAutofit/>
                    </a:bodyPr>
                    <a:lstStyle/>
                    <a:p>
                      <a:pPr lvl="0" rtl="0">
                        <a:spcBef>
                          <a:spcPts val="0"/>
                        </a:spcBef>
                        <a:buNone/>
                      </a:pPr>
                      <a:r>
                        <a:rPr lang="en" sz="600"/>
                        <a:t>Information Returned</a:t>
                      </a:r>
                    </a:p>
                  </a:txBody>
                  <a:tcPr marT="91425" marB="91425" marR="91425" marL="91425"/>
                </a:tc>
              </a:tr>
              <a:tr h="403875">
                <a:tc>
                  <a:txBody>
                    <a:bodyPr>
                      <a:noAutofit/>
                    </a:bodyPr>
                    <a:lstStyle/>
                    <a:p>
                      <a:pPr indent="0" lvl="0" marL="0" rtl="0">
                        <a:lnSpc>
                          <a:spcPct val="115000"/>
                        </a:lnSpc>
                        <a:spcBef>
                          <a:spcPts val="0"/>
                        </a:spcBef>
                        <a:buNone/>
                      </a:pPr>
                      <a:r>
                        <a:rPr lang="en" sz="600"/>
                        <a:t>detectLight</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This detects any light transmitted from the Lynx device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bl>
          </a:graphicData>
        </a:graphic>
      </p:graphicFrame>
      <p:pic>
        <p:nvPicPr>
          <p:cNvPr id="202" name="Shape 202"/>
          <p:cNvPicPr preferRelativeResize="0"/>
          <p:nvPr/>
        </p:nvPicPr>
        <p:blipFill>
          <a:blip r:embed="rId3">
            <a:alphaModFix/>
          </a:blip>
          <a:stretch>
            <a:fillRect/>
          </a:stretch>
        </p:blipFill>
        <p:spPr>
          <a:xfrm>
            <a:off x="5268600" y="1696012"/>
            <a:ext cx="3565400" cy="2390624"/>
          </a:xfrm>
          <a:prstGeom prst="rect">
            <a:avLst/>
          </a:prstGeom>
          <a:noFill/>
          <a:ln>
            <a:noFill/>
          </a:ln>
        </p:spPr>
      </p:pic>
      <p:sp>
        <p:nvSpPr>
          <p:cNvPr id="203" name="Shape 203"/>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PixelSense Transfer Subsystems</a:t>
            </a:r>
          </a:p>
        </p:txBody>
      </p:sp>
      <p:sp>
        <p:nvSpPr>
          <p:cNvPr id="209" name="Shape 209"/>
          <p:cNvSpPr txBox="1"/>
          <p:nvPr>
            <p:ph idx="1" type="body"/>
          </p:nvPr>
        </p:nvSpPr>
        <p:spPr>
          <a:xfrm>
            <a:off x="457200" y="1028475"/>
            <a:ext cx="4316399" cy="3725699"/>
          </a:xfrm>
          <a:prstGeom prst="rect">
            <a:avLst/>
          </a:prstGeom>
        </p:spPr>
        <p:txBody>
          <a:bodyPr anchorCtr="0" anchor="t" bIns="91425" lIns="91425" rIns="91425" tIns="91425">
            <a:noAutofit/>
          </a:bodyPr>
          <a:lstStyle/>
          <a:p>
            <a:pPr lvl="0" rtl="0">
              <a:spcBef>
                <a:spcPts val="0"/>
              </a:spcBef>
              <a:buNone/>
            </a:pPr>
            <a:r>
              <a:rPr b="1" lang="en" sz="1800"/>
              <a:t>Pixel Cluster Emitter</a:t>
            </a:r>
          </a:p>
          <a:p>
            <a:pPr indent="-298450" lvl="0" marL="457200" rtl="0">
              <a:lnSpc>
                <a:spcPct val="115000"/>
              </a:lnSpc>
              <a:spcBef>
                <a:spcPts val="1200"/>
              </a:spcBef>
              <a:spcAft>
                <a:spcPts val="200"/>
              </a:spcAft>
              <a:buClr>
                <a:schemeClr val="dk1"/>
              </a:buClr>
              <a:buSzPct val="100000"/>
              <a:buFont typeface="Arial"/>
              <a:buChar char="●"/>
            </a:pPr>
            <a:r>
              <a:rPr b="1" lang="en" sz="1100"/>
              <a:t>General Description:</a:t>
            </a:r>
          </a:p>
          <a:p>
            <a:pPr indent="0" lvl="0" marL="914400" rtl="0">
              <a:lnSpc>
                <a:spcPct val="115000"/>
              </a:lnSpc>
              <a:spcBef>
                <a:spcPts val="0"/>
              </a:spcBef>
              <a:buNone/>
            </a:pPr>
            <a:r>
              <a:rPr lang="en" sz="800"/>
              <a:t>The Pixel Cluster Emitter replicates an LED to emit light</a:t>
            </a:r>
          </a:p>
          <a:p>
            <a:pPr indent="-298450" lvl="0" marL="457200" rtl="0">
              <a:lnSpc>
                <a:spcPct val="115000"/>
              </a:lnSpc>
              <a:spcBef>
                <a:spcPts val="1200"/>
              </a:spcBef>
              <a:spcAft>
                <a:spcPts val="200"/>
              </a:spcAft>
              <a:buClr>
                <a:schemeClr val="dk1"/>
              </a:buClr>
              <a:buSzPct val="100000"/>
              <a:buFont typeface="Arial"/>
              <a:buChar char="●"/>
            </a:pPr>
            <a:r>
              <a:rPr b="1" lang="en" sz="1100"/>
              <a:t>Responsibilities:</a:t>
            </a:r>
          </a:p>
          <a:p>
            <a:pPr indent="0" lvl="0" marL="914400" rtl="0">
              <a:lnSpc>
                <a:spcPct val="115000"/>
              </a:lnSpc>
              <a:spcBef>
                <a:spcPts val="0"/>
              </a:spcBef>
              <a:buNone/>
            </a:pPr>
            <a:r>
              <a:rPr lang="en" sz="800"/>
              <a:t>This is responsible for emitting the data over light through a group of pixels.</a:t>
            </a:r>
          </a:p>
          <a:p>
            <a:pPr indent="0" lvl="0" marL="914400" rtl="0">
              <a:lnSpc>
                <a:spcPct val="115000"/>
              </a:lnSpc>
              <a:spcBef>
                <a:spcPts val="0"/>
              </a:spcBef>
              <a:buNone/>
            </a:pPr>
            <a:r>
              <a:t/>
            </a:r>
            <a:endParaRPr sz="1000"/>
          </a:p>
          <a:p>
            <a:pPr indent="-298450" lvl="0" marL="457200" rtl="0">
              <a:lnSpc>
                <a:spcPct val="115000"/>
              </a:lnSpc>
              <a:spcBef>
                <a:spcPts val="0"/>
              </a:spcBef>
              <a:buClr>
                <a:schemeClr val="dk1"/>
              </a:buClr>
              <a:buSzPct val="100000"/>
              <a:buFont typeface="Arial"/>
              <a:buChar char="●"/>
            </a:pPr>
            <a:r>
              <a:rPr b="1" lang="en" sz="1100"/>
              <a:t>Inter-Layer Interfaces:</a:t>
            </a:r>
          </a:p>
        </p:txBody>
      </p:sp>
      <p:graphicFrame>
        <p:nvGraphicFramePr>
          <p:cNvPr id="210" name="Shape 210"/>
          <p:cNvGraphicFramePr/>
          <p:nvPr/>
        </p:nvGraphicFramePr>
        <p:xfrm>
          <a:off x="611225" y="3295375"/>
          <a:ext cx="3000000" cy="3000000"/>
        </p:xfrm>
        <a:graphic>
          <a:graphicData uri="http://schemas.openxmlformats.org/drawingml/2006/table">
            <a:tbl>
              <a:tblPr>
                <a:noFill/>
                <a:tableStyleId>{4F264E99-FF70-4A9D-A1E6-6C719A6982CE}</a:tableStyleId>
              </a:tblPr>
              <a:tblGrid>
                <a:gridCol w="818975"/>
                <a:gridCol w="1524525"/>
                <a:gridCol w="895850"/>
                <a:gridCol w="988750"/>
              </a:tblGrid>
              <a:tr h="350750">
                <a:tc>
                  <a:txBody>
                    <a:bodyPr>
                      <a:noAutofit/>
                    </a:bodyPr>
                    <a:lstStyle/>
                    <a:p>
                      <a:pPr lvl="0" rtl="0">
                        <a:spcBef>
                          <a:spcPts val="0"/>
                        </a:spcBef>
                        <a:buNone/>
                      </a:pPr>
                      <a:r>
                        <a:rPr lang="en" sz="600"/>
                        <a:t>Method</a:t>
                      </a:r>
                    </a:p>
                  </a:txBody>
                  <a:tcPr marT="91425" marB="91425" marR="91425" marL="91425"/>
                </a:tc>
                <a:tc>
                  <a:txBody>
                    <a:bodyPr>
                      <a:noAutofit/>
                    </a:bodyPr>
                    <a:lstStyle/>
                    <a:p>
                      <a:pPr lvl="0" rtl="0">
                        <a:spcBef>
                          <a:spcPts val="0"/>
                        </a:spcBef>
                        <a:buNone/>
                      </a:pPr>
                      <a:r>
                        <a:rPr lang="en" sz="600"/>
                        <a:t>Description</a:t>
                      </a:r>
                    </a:p>
                  </a:txBody>
                  <a:tcPr marT="91425" marB="91425" marR="91425" marL="91425"/>
                </a:tc>
                <a:tc>
                  <a:txBody>
                    <a:bodyPr>
                      <a:noAutofit/>
                    </a:bodyPr>
                    <a:lstStyle/>
                    <a:p>
                      <a:pPr lvl="0" rtl="0">
                        <a:spcBef>
                          <a:spcPts val="0"/>
                        </a:spcBef>
                        <a:buNone/>
                      </a:pPr>
                      <a:r>
                        <a:rPr lang="en" sz="600"/>
                        <a:t>Information Required</a:t>
                      </a:r>
                    </a:p>
                  </a:txBody>
                  <a:tcPr marT="91425" marB="91425" marR="91425" marL="91425"/>
                </a:tc>
                <a:tc>
                  <a:txBody>
                    <a:bodyPr>
                      <a:noAutofit/>
                    </a:bodyPr>
                    <a:lstStyle/>
                    <a:p>
                      <a:pPr lvl="0" rtl="0">
                        <a:spcBef>
                          <a:spcPts val="0"/>
                        </a:spcBef>
                        <a:buNone/>
                      </a:pPr>
                      <a:r>
                        <a:rPr lang="en" sz="600"/>
                        <a:t>Information Returned</a:t>
                      </a:r>
                    </a:p>
                  </a:txBody>
                  <a:tcPr marT="91425" marB="91425" marR="91425" marL="91425"/>
                </a:tc>
              </a:tr>
              <a:tr h="403875">
                <a:tc>
                  <a:txBody>
                    <a:bodyPr>
                      <a:noAutofit/>
                    </a:bodyPr>
                    <a:lstStyle/>
                    <a:p>
                      <a:pPr indent="0" lvl="0" marL="0" rtl="0">
                        <a:lnSpc>
                          <a:spcPct val="115000"/>
                        </a:lnSpc>
                        <a:spcBef>
                          <a:spcPts val="0"/>
                        </a:spcBef>
                        <a:buNone/>
                      </a:pPr>
                      <a:r>
                        <a:rPr lang="en" sz="600"/>
                        <a:t>sendLight</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This sends the data over light through clustered pixels</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bl>
          </a:graphicData>
        </a:graphic>
      </p:graphicFrame>
      <p:pic>
        <p:nvPicPr>
          <p:cNvPr id="211" name="Shape 211"/>
          <p:cNvPicPr preferRelativeResize="0"/>
          <p:nvPr/>
        </p:nvPicPr>
        <p:blipFill>
          <a:blip r:embed="rId3">
            <a:alphaModFix/>
          </a:blip>
          <a:stretch>
            <a:fillRect/>
          </a:stretch>
        </p:blipFill>
        <p:spPr>
          <a:xfrm>
            <a:off x="4948000" y="1774150"/>
            <a:ext cx="3810974" cy="2555274"/>
          </a:xfrm>
          <a:prstGeom prst="rect">
            <a:avLst/>
          </a:prstGeom>
          <a:noFill/>
          <a:ln>
            <a:noFill/>
          </a:ln>
        </p:spPr>
      </p:pic>
      <p:sp>
        <p:nvSpPr>
          <p:cNvPr id="212" name="Shape 212"/>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PixelSense Transfer Subsystems</a:t>
            </a:r>
          </a:p>
        </p:txBody>
      </p:sp>
      <p:sp>
        <p:nvSpPr>
          <p:cNvPr id="218" name="Shape 218"/>
          <p:cNvSpPr txBox="1"/>
          <p:nvPr>
            <p:ph idx="1" type="body"/>
          </p:nvPr>
        </p:nvSpPr>
        <p:spPr>
          <a:xfrm>
            <a:off x="457200" y="1028475"/>
            <a:ext cx="4316399" cy="3725699"/>
          </a:xfrm>
          <a:prstGeom prst="rect">
            <a:avLst/>
          </a:prstGeom>
        </p:spPr>
        <p:txBody>
          <a:bodyPr anchorCtr="0" anchor="t" bIns="91425" lIns="91425" rIns="91425" tIns="91425">
            <a:noAutofit/>
          </a:bodyPr>
          <a:lstStyle/>
          <a:p>
            <a:pPr lvl="0" rtl="0">
              <a:spcBef>
                <a:spcPts val="0"/>
              </a:spcBef>
              <a:buNone/>
            </a:pPr>
            <a:r>
              <a:rPr b="1" lang="en" sz="1800"/>
              <a:t>Pixel Transfer Data Formatter</a:t>
            </a:r>
          </a:p>
          <a:p>
            <a:pPr indent="-298450" lvl="0" marL="457200" rtl="0">
              <a:lnSpc>
                <a:spcPct val="115000"/>
              </a:lnSpc>
              <a:spcBef>
                <a:spcPts val="1200"/>
              </a:spcBef>
              <a:spcAft>
                <a:spcPts val="200"/>
              </a:spcAft>
              <a:buClr>
                <a:schemeClr val="dk1"/>
              </a:buClr>
              <a:buSzPct val="100000"/>
              <a:buFont typeface="Arial"/>
              <a:buChar char="●"/>
            </a:pPr>
            <a:r>
              <a:rPr b="1" lang="en" sz="1100"/>
              <a:t>General Description:</a:t>
            </a:r>
          </a:p>
          <a:p>
            <a:pPr indent="0" lvl="0" marL="914400" rtl="0">
              <a:lnSpc>
                <a:spcPct val="115000"/>
              </a:lnSpc>
              <a:spcBef>
                <a:spcPts val="0"/>
              </a:spcBef>
              <a:buNone/>
            </a:pPr>
            <a:r>
              <a:rPr lang="en" sz="800"/>
              <a:t>Converts SDK data to raw data and vice versa</a:t>
            </a:r>
          </a:p>
          <a:p>
            <a:pPr indent="-298450" lvl="0" marL="457200" rtl="0">
              <a:lnSpc>
                <a:spcPct val="115000"/>
              </a:lnSpc>
              <a:spcBef>
                <a:spcPts val="1200"/>
              </a:spcBef>
              <a:spcAft>
                <a:spcPts val="200"/>
              </a:spcAft>
              <a:buClr>
                <a:schemeClr val="dk1"/>
              </a:buClr>
              <a:buSzPct val="100000"/>
              <a:buFont typeface="Arial"/>
              <a:buChar char="●"/>
            </a:pPr>
            <a:r>
              <a:rPr b="1" lang="en" sz="1100"/>
              <a:t>Responsibilities:</a:t>
            </a:r>
          </a:p>
          <a:p>
            <a:pPr indent="0" lvl="0" marL="914400" rtl="0">
              <a:lnSpc>
                <a:spcPct val="115000"/>
              </a:lnSpc>
              <a:spcBef>
                <a:spcPts val="0"/>
              </a:spcBef>
              <a:buNone/>
            </a:pPr>
            <a:r>
              <a:rPr lang="en" sz="800"/>
              <a:t>This is responsible for formatting the data appropriately so the emitters and the SDK can understand</a:t>
            </a:r>
          </a:p>
          <a:p>
            <a:pPr indent="0" lvl="0" marL="914400" rtl="0">
              <a:lnSpc>
                <a:spcPct val="115000"/>
              </a:lnSpc>
              <a:spcBef>
                <a:spcPts val="0"/>
              </a:spcBef>
              <a:buNone/>
            </a:pPr>
            <a:r>
              <a:t/>
            </a:r>
            <a:endParaRPr sz="1000"/>
          </a:p>
          <a:p>
            <a:pPr indent="-298450" lvl="0" marL="457200" rtl="0">
              <a:lnSpc>
                <a:spcPct val="115000"/>
              </a:lnSpc>
              <a:spcBef>
                <a:spcPts val="0"/>
              </a:spcBef>
              <a:buClr>
                <a:schemeClr val="dk1"/>
              </a:buClr>
              <a:buSzPct val="100000"/>
              <a:buFont typeface="Arial"/>
              <a:buChar char="●"/>
            </a:pPr>
            <a:r>
              <a:rPr b="1" lang="en" sz="1100"/>
              <a:t>Inter-Layer Interfaces:</a:t>
            </a:r>
          </a:p>
        </p:txBody>
      </p:sp>
      <p:graphicFrame>
        <p:nvGraphicFramePr>
          <p:cNvPr id="219" name="Shape 219"/>
          <p:cNvGraphicFramePr/>
          <p:nvPr/>
        </p:nvGraphicFramePr>
        <p:xfrm>
          <a:off x="597575" y="3157800"/>
          <a:ext cx="3000000" cy="3000000"/>
        </p:xfrm>
        <a:graphic>
          <a:graphicData uri="http://schemas.openxmlformats.org/drawingml/2006/table">
            <a:tbl>
              <a:tblPr>
                <a:noFill/>
                <a:tableStyleId>{3545E758-E126-4313-9454-9FF5A7ACFDCE}</a:tableStyleId>
              </a:tblPr>
              <a:tblGrid>
                <a:gridCol w="666350"/>
                <a:gridCol w="1240425"/>
                <a:gridCol w="728900"/>
                <a:gridCol w="804500"/>
              </a:tblGrid>
              <a:tr h="350750">
                <a:tc>
                  <a:txBody>
                    <a:bodyPr>
                      <a:noAutofit/>
                    </a:bodyPr>
                    <a:lstStyle/>
                    <a:p>
                      <a:pPr lvl="0" rtl="0">
                        <a:spcBef>
                          <a:spcPts val="0"/>
                        </a:spcBef>
                        <a:buNone/>
                      </a:pPr>
                      <a:r>
                        <a:rPr lang="en" sz="600"/>
                        <a:t>Method</a:t>
                      </a:r>
                    </a:p>
                  </a:txBody>
                  <a:tcPr marT="91425" marB="91425" marR="91425" marL="91425"/>
                </a:tc>
                <a:tc>
                  <a:txBody>
                    <a:bodyPr>
                      <a:noAutofit/>
                    </a:bodyPr>
                    <a:lstStyle/>
                    <a:p>
                      <a:pPr lvl="0" rtl="0">
                        <a:spcBef>
                          <a:spcPts val="0"/>
                        </a:spcBef>
                        <a:buNone/>
                      </a:pPr>
                      <a:r>
                        <a:rPr lang="en" sz="600"/>
                        <a:t>Description</a:t>
                      </a:r>
                    </a:p>
                  </a:txBody>
                  <a:tcPr marT="91425" marB="91425" marR="91425" marL="91425"/>
                </a:tc>
                <a:tc>
                  <a:txBody>
                    <a:bodyPr>
                      <a:noAutofit/>
                    </a:bodyPr>
                    <a:lstStyle/>
                    <a:p>
                      <a:pPr lvl="0" rtl="0">
                        <a:spcBef>
                          <a:spcPts val="0"/>
                        </a:spcBef>
                        <a:buNone/>
                      </a:pPr>
                      <a:r>
                        <a:rPr lang="en" sz="600"/>
                        <a:t>Information Required</a:t>
                      </a:r>
                    </a:p>
                  </a:txBody>
                  <a:tcPr marT="91425" marB="91425" marR="91425" marL="91425"/>
                </a:tc>
                <a:tc>
                  <a:txBody>
                    <a:bodyPr>
                      <a:noAutofit/>
                    </a:bodyPr>
                    <a:lstStyle/>
                    <a:p>
                      <a:pPr lvl="0" rtl="0">
                        <a:spcBef>
                          <a:spcPts val="0"/>
                        </a:spcBef>
                        <a:buNone/>
                      </a:pPr>
                      <a:r>
                        <a:rPr lang="en" sz="600"/>
                        <a:t>Information Returned</a:t>
                      </a:r>
                    </a:p>
                  </a:txBody>
                  <a:tcPr marT="91425" marB="91425" marR="91425" marL="91425"/>
                </a:tc>
              </a:tr>
              <a:tr h="403875">
                <a:tc>
                  <a:txBody>
                    <a:bodyPr>
                      <a:noAutofit/>
                    </a:bodyPr>
                    <a:lstStyle/>
                    <a:p>
                      <a:pPr indent="0" lvl="0" marL="0" rtl="0">
                        <a:lnSpc>
                          <a:spcPct val="115000"/>
                        </a:lnSpc>
                        <a:spcBef>
                          <a:spcPts val="0"/>
                        </a:spcBef>
                        <a:buNone/>
                      </a:pPr>
                      <a:r>
                        <a:rPr lang="en" sz="600"/>
                        <a:t>sendSDKData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Sends the data processed by the SDK to the formatter</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r h="467075">
                <a:tc>
                  <a:txBody>
                    <a:bodyPr>
                      <a:noAutofit/>
                    </a:bodyPr>
                    <a:lstStyle/>
                    <a:p>
                      <a:pPr indent="0" lvl="0" marL="0" rtl="0">
                        <a:lnSpc>
                          <a:spcPct val="115000"/>
                        </a:lnSpc>
                        <a:spcBef>
                          <a:spcPts val="0"/>
                        </a:spcBef>
                        <a:buNone/>
                      </a:pPr>
                      <a:r>
                        <a:rPr lang="en" sz="600"/>
                        <a:t>receiveSDKData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Receive formatted data for processing to digital data by the SDK.</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bl>
          </a:graphicData>
        </a:graphic>
      </p:graphicFrame>
      <p:pic>
        <p:nvPicPr>
          <p:cNvPr id="220" name="Shape 220"/>
          <p:cNvPicPr preferRelativeResize="0"/>
          <p:nvPr/>
        </p:nvPicPr>
        <p:blipFill>
          <a:blip r:embed="rId3">
            <a:alphaModFix/>
          </a:blip>
          <a:stretch>
            <a:fillRect/>
          </a:stretch>
        </p:blipFill>
        <p:spPr>
          <a:xfrm>
            <a:off x="5330000" y="1392125"/>
            <a:ext cx="2248799" cy="2998399"/>
          </a:xfrm>
          <a:prstGeom prst="rect">
            <a:avLst/>
          </a:prstGeom>
          <a:noFill/>
          <a:ln>
            <a:noFill/>
          </a:ln>
        </p:spPr>
      </p:pic>
      <p:sp>
        <p:nvSpPr>
          <p:cNvPr id="221" name="Shape 221"/>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t>Key Requirements</a:t>
            </a:r>
          </a:p>
          <a:p>
            <a:pPr indent="-342900" lvl="0" marL="457200" rtl="0">
              <a:spcBef>
                <a:spcPts val="0"/>
              </a:spcBef>
              <a:buClr>
                <a:schemeClr val="dk1"/>
              </a:buClr>
              <a:buSzPct val="100000"/>
              <a:buFont typeface="Arial"/>
              <a:buChar char="●"/>
            </a:pPr>
            <a:r>
              <a:rPr lang="en" sz="1800"/>
              <a:t>Meta Architecture</a:t>
            </a:r>
          </a:p>
          <a:p>
            <a:pPr indent="-342900" lvl="0" marL="457200" rtl="0">
              <a:spcBef>
                <a:spcPts val="0"/>
              </a:spcBef>
              <a:buClr>
                <a:schemeClr val="dk1"/>
              </a:buClr>
              <a:buSzPct val="100000"/>
              <a:buFont typeface="Arial"/>
              <a:buChar char="●"/>
            </a:pPr>
            <a:r>
              <a:rPr lang="en" sz="1800"/>
              <a:t>Super Layer Design</a:t>
            </a:r>
          </a:p>
          <a:p>
            <a:pPr indent="-342900" lvl="1" marL="914400" rtl="0">
              <a:spcBef>
                <a:spcPts val="0"/>
              </a:spcBef>
              <a:buClr>
                <a:schemeClr val="dk1"/>
              </a:buClr>
              <a:buSzPct val="100000"/>
              <a:buFont typeface="Courier New"/>
              <a:buChar char="o"/>
            </a:pPr>
            <a:r>
              <a:rPr lang="en" sz="1800"/>
              <a:t>PixelSense</a:t>
            </a:r>
          </a:p>
          <a:p>
            <a:pPr indent="-342900" lvl="1" marL="914400" rtl="0">
              <a:spcBef>
                <a:spcPts val="0"/>
              </a:spcBef>
              <a:buClr>
                <a:schemeClr val="dk1"/>
              </a:buClr>
              <a:buSzPct val="100000"/>
              <a:buFont typeface="Courier New"/>
              <a:buChar char="o"/>
            </a:pPr>
            <a:r>
              <a:rPr lang="en" sz="1800"/>
              <a:t>Transfer</a:t>
            </a:r>
          </a:p>
          <a:p>
            <a:pPr indent="-342900" lvl="1" marL="914400" rtl="0">
              <a:spcBef>
                <a:spcPts val="0"/>
              </a:spcBef>
              <a:buClr>
                <a:schemeClr val="dk1"/>
              </a:buClr>
              <a:buSzPct val="100000"/>
              <a:buFont typeface="Courier New"/>
              <a:buChar char="o"/>
            </a:pPr>
            <a:r>
              <a:rPr lang="en" sz="1800"/>
              <a:t>Tablet/Lynx</a:t>
            </a:r>
          </a:p>
          <a:p>
            <a:pPr indent="-342900" lvl="0" marL="457200" rtl="0">
              <a:spcBef>
                <a:spcPts val="0"/>
              </a:spcBef>
              <a:buClr>
                <a:schemeClr val="dk1"/>
              </a:buClr>
              <a:buSzPct val="100000"/>
              <a:buFont typeface="Arial"/>
              <a:buChar char="●"/>
            </a:pPr>
            <a:r>
              <a:rPr lang="en" sz="1800"/>
              <a:t>Requirements Mapping</a:t>
            </a:r>
          </a:p>
          <a:p>
            <a:pPr indent="-342900" lvl="0" marL="457200" rtl="0">
              <a:spcBef>
                <a:spcPts val="0"/>
              </a:spcBef>
              <a:buClr>
                <a:schemeClr val="dk1"/>
              </a:buClr>
              <a:buSzPct val="100000"/>
              <a:buFont typeface="Arial"/>
              <a:buChar char="●"/>
            </a:pPr>
            <a:r>
              <a:rPr lang="en" sz="1800"/>
              <a:t>OS Dependencies</a:t>
            </a:r>
          </a:p>
          <a:p>
            <a:pPr indent="-342900" lvl="0" marL="457200" rtl="0">
              <a:spcBef>
                <a:spcPts val="0"/>
              </a:spcBef>
              <a:buClr>
                <a:schemeClr val="dk1"/>
              </a:buClr>
              <a:buSzPct val="100000"/>
              <a:buFont typeface="Arial"/>
              <a:buChar char="●"/>
            </a:pPr>
            <a:r>
              <a:rPr lang="en" sz="1800"/>
              <a:t>Testing Considerations</a:t>
            </a:r>
          </a:p>
        </p:txBody>
      </p:sp>
      <p:sp>
        <p:nvSpPr>
          <p:cNvPr id="78" name="Shape 7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Overview</a:t>
            </a:r>
          </a:p>
        </p:txBody>
      </p:sp>
      <p:sp>
        <p:nvSpPr>
          <p:cNvPr id="79" name="Shape 79"/>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Lynx Transfer Subsystems</a:t>
            </a:r>
          </a:p>
        </p:txBody>
      </p:sp>
      <p:sp>
        <p:nvSpPr>
          <p:cNvPr id="227" name="Shape 227"/>
          <p:cNvSpPr txBox="1"/>
          <p:nvPr>
            <p:ph idx="1" type="body"/>
          </p:nvPr>
        </p:nvSpPr>
        <p:spPr>
          <a:xfrm>
            <a:off x="457200" y="1028475"/>
            <a:ext cx="4316399" cy="3725699"/>
          </a:xfrm>
          <a:prstGeom prst="rect">
            <a:avLst/>
          </a:prstGeom>
        </p:spPr>
        <p:txBody>
          <a:bodyPr anchorCtr="0" anchor="t" bIns="91425" lIns="91425" rIns="91425" tIns="91425">
            <a:noAutofit/>
          </a:bodyPr>
          <a:lstStyle/>
          <a:p>
            <a:pPr lvl="0" rtl="0">
              <a:spcBef>
                <a:spcPts val="0"/>
              </a:spcBef>
              <a:buNone/>
            </a:pPr>
            <a:r>
              <a:rPr b="1" lang="en" sz="1800"/>
              <a:t>LED Receiver</a:t>
            </a:r>
          </a:p>
          <a:p>
            <a:pPr indent="-298450" lvl="0" marL="457200" rtl="0">
              <a:lnSpc>
                <a:spcPct val="115000"/>
              </a:lnSpc>
              <a:spcBef>
                <a:spcPts val="1200"/>
              </a:spcBef>
              <a:spcAft>
                <a:spcPts val="200"/>
              </a:spcAft>
              <a:buClr>
                <a:schemeClr val="dk1"/>
              </a:buClr>
              <a:buSzPct val="100000"/>
              <a:buFont typeface="Arial"/>
              <a:buChar char="●"/>
            </a:pPr>
            <a:r>
              <a:rPr b="1" lang="en" sz="1100"/>
              <a:t>General Description:</a:t>
            </a:r>
          </a:p>
          <a:p>
            <a:pPr indent="0" lvl="0" marL="914400" rtl="0">
              <a:lnSpc>
                <a:spcPct val="115000"/>
              </a:lnSpc>
              <a:spcBef>
                <a:spcPts val="0"/>
              </a:spcBef>
              <a:buNone/>
            </a:pPr>
            <a:r>
              <a:rPr lang="en" sz="800"/>
              <a:t>The LED receiver detects raw light and sends it off to the PixelSense Data Formatter.</a:t>
            </a:r>
          </a:p>
          <a:p>
            <a:pPr indent="-298450" lvl="0" marL="457200" rtl="0">
              <a:lnSpc>
                <a:spcPct val="115000"/>
              </a:lnSpc>
              <a:spcBef>
                <a:spcPts val="1200"/>
              </a:spcBef>
              <a:spcAft>
                <a:spcPts val="200"/>
              </a:spcAft>
              <a:buClr>
                <a:schemeClr val="dk1"/>
              </a:buClr>
              <a:buSzPct val="100000"/>
              <a:buFont typeface="Arial"/>
              <a:buChar char="●"/>
            </a:pPr>
            <a:r>
              <a:rPr b="1" lang="en" sz="1100"/>
              <a:t>Responsibilities:</a:t>
            </a:r>
          </a:p>
          <a:p>
            <a:pPr indent="0" lvl="0" marL="914400" rtl="0">
              <a:lnSpc>
                <a:spcPct val="115000"/>
              </a:lnSpc>
              <a:spcBef>
                <a:spcPts val="0"/>
              </a:spcBef>
              <a:buNone/>
            </a:pPr>
            <a:r>
              <a:rPr lang="en" sz="800"/>
              <a:t>This is responsible for detecting any light that is transmitted over between the table and Lynx device</a:t>
            </a:r>
          </a:p>
          <a:p>
            <a:pPr indent="0" lvl="0" marL="914400" rtl="0">
              <a:lnSpc>
                <a:spcPct val="115000"/>
              </a:lnSpc>
              <a:spcBef>
                <a:spcPts val="0"/>
              </a:spcBef>
              <a:buNone/>
            </a:pPr>
            <a:r>
              <a:t/>
            </a:r>
            <a:endParaRPr sz="1000"/>
          </a:p>
          <a:p>
            <a:pPr indent="-298450" lvl="0" marL="457200" rtl="0">
              <a:lnSpc>
                <a:spcPct val="115000"/>
              </a:lnSpc>
              <a:spcBef>
                <a:spcPts val="0"/>
              </a:spcBef>
              <a:buClr>
                <a:schemeClr val="dk1"/>
              </a:buClr>
              <a:buSzPct val="100000"/>
              <a:buFont typeface="Arial"/>
              <a:buChar char="●"/>
            </a:pPr>
            <a:r>
              <a:rPr b="1" lang="en" sz="1100"/>
              <a:t>Inter-Layer Interfaces:</a:t>
            </a:r>
          </a:p>
        </p:txBody>
      </p:sp>
      <p:graphicFrame>
        <p:nvGraphicFramePr>
          <p:cNvPr id="228" name="Shape 228"/>
          <p:cNvGraphicFramePr/>
          <p:nvPr/>
        </p:nvGraphicFramePr>
        <p:xfrm>
          <a:off x="611225" y="3295375"/>
          <a:ext cx="3000000" cy="3000000"/>
        </p:xfrm>
        <a:graphic>
          <a:graphicData uri="http://schemas.openxmlformats.org/drawingml/2006/table">
            <a:tbl>
              <a:tblPr>
                <a:noFill/>
                <a:tableStyleId>{0D18DA31-E068-4EC6-96C4-78E7D16E06CD}</a:tableStyleId>
              </a:tblPr>
              <a:tblGrid>
                <a:gridCol w="818975"/>
                <a:gridCol w="1524525"/>
                <a:gridCol w="895850"/>
                <a:gridCol w="988750"/>
              </a:tblGrid>
              <a:tr h="350750">
                <a:tc>
                  <a:txBody>
                    <a:bodyPr>
                      <a:noAutofit/>
                    </a:bodyPr>
                    <a:lstStyle/>
                    <a:p>
                      <a:pPr lvl="0" rtl="0">
                        <a:spcBef>
                          <a:spcPts val="0"/>
                        </a:spcBef>
                        <a:buNone/>
                      </a:pPr>
                      <a:r>
                        <a:rPr lang="en" sz="600"/>
                        <a:t>Method</a:t>
                      </a:r>
                    </a:p>
                  </a:txBody>
                  <a:tcPr marT="91425" marB="91425" marR="91425" marL="91425"/>
                </a:tc>
                <a:tc>
                  <a:txBody>
                    <a:bodyPr>
                      <a:noAutofit/>
                    </a:bodyPr>
                    <a:lstStyle/>
                    <a:p>
                      <a:pPr lvl="0" rtl="0">
                        <a:spcBef>
                          <a:spcPts val="0"/>
                        </a:spcBef>
                        <a:buNone/>
                      </a:pPr>
                      <a:r>
                        <a:rPr lang="en" sz="600"/>
                        <a:t>Description</a:t>
                      </a:r>
                    </a:p>
                  </a:txBody>
                  <a:tcPr marT="91425" marB="91425" marR="91425" marL="91425"/>
                </a:tc>
                <a:tc>
                  <a:txBody>
                    <a:bodyPr>
                      <a:noAutofit/>
                    </a:bodyPr>
                    <a:lstStyle/>
                    <a:p>
                      <a:pPr lvl="0" rtl="0">
                        <a:spcBef>
                          <a:spcPts val="0"/>
                        </a:spcBef>
                        <a:buNone/>
                      </a:pPr>
                      <a:r>
                        <a:rPr lang="en" sz="600"/>
                        <a:t>Information Required</a:t>
                      </a:r>
                    </a:p>
                  </a:txBody>
                  <a:tcPr marT="91425" marB="91425" marR="91425" marL="91425"/>
                </a:tc>
                <a:tc>
                  <a:txBody>
                    <a:bodyPr>
                      <a:noAutofit/>
                    </a:bodyPr>
                    <a:lstStyle/>
                    <a:p>
                      <a:pPr lvl="0" rtl="0">
                        <a:spcBef>
                          <a:spcPts val="0"/>
                        </a:spcBef>
                        <a:buNone/>
                      </a:pPr>
                      <a:r>
                        <a:rPr lang="en" sz="600"/>
                        <a:t>Information Returned</a:t>
                      </a:r>
                    </a:p>
                  </a:txBody>
                  <a:tcPr marT="91425" marB="91425" marR="91425" marL="91425"/>
                </a:tc>
              </a:tr>
              <a:tr h="403875">
                <a:tc>
                  <a:txBody>
                    <a:bodyPr>
                      <a:noAutofit/>
                    </a:bodyPr>
                    <a:lstStyle/>
                    <a:p>
                      <a:pPr indent="0" lvl="0" marL="0" rtl="0">
                        <a:lnSpc>
                          <a:spcPct val="115000"/>
                        </a:lnSpc>
                        <a:spcBef>
                          <a:spcPts val="0"/>
                        </a:spcBef>
                        <a:buNone/>
                      </a:pPr>
                      <a:r>
                        <a:rPr lang="en" sz="600"/>
                        <a:t>detectLight</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This detects any light transmitted from the PixelSense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bl>
          </a:graphicData>
        </a:graphic>
      </p:graphicFrame>
      <p:pic>
        <p:nvPicPr>
          <p:cNvPr id="229" name="Shape 229"/>
          <p:cNvPicPr preferRelativeResize="0"/>
          <p:nvPr/>
        </p:nvPicPr>
        <p:blipFill>
          <a:blip r:embed="rId3">
            <a:alphaModFix/>
          </a:blip>
          <a:stretch>
            <a:fillRect/>
          </a:stretch>
        </p:blipFill>
        <p:spPr>
          <a:xfrm>
            <a:off x="4911550" y="1851825"/>
            <a:ext cx="3715475" cy="2491250"/>
          </a:xfrm>
          <a:prstGeom prst="rect">
            <a:avLst/>
          </a:prstGeom>
          <a:noFill/>
          <a:ln>
            <a:noFill/>
          </a:ln>
        </p:spPr>
      </p:pic>
      <p:sp>
        <p:nvSpPr>
          <p:cNvPr id="230" name="Shape 230"/>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Lynx Transfer Subsystems</a:t>
            </a:r>
          </a:p>
        </p:txBody>
      </p:sp>
      <p:sp>
        <p:nvSpPr>
          <p:cNvPr id="236" name="Shape 236"/>
          <p:cNvSpPr txBox="1"/>
          <p:nvPr>
            <p:ph idx="1" type="body"/>
          </p:nvPr>
        </p:nvSpPr>
        <p:spPr>
          <a:xfrm>
            <a:off x="457200" y="1028475"/>
            <a:ext cx="4316399" cy="3725699"/>
          </a:xfrm>
          <a:prstGeom prst="rect">
            <a:avLst/>
          </a:prstGeom>
        </p:spPr>
        <p:txBody>
          <a:bodyPr anchorCtr="0" anchor="t" bIns="91425" lIns="91425" rIns="91425" tIns="91425">
            <a:noAutofit/>
          </a:bodyPr>
          <a:lstStyle/>
          <a:p>
            <a:pPr lvl="0" rtl="0">
              <a:spcBef>
                <a:spcPts val="0"/>
              </a:spcBef>
              <a:buNone/>
            </a:pPr>
            <a:r>
              <a:rPr b="1" lang="en" sz="1800"/>
              <a:t>LED Emitter</a:t>
            </a:r>
          </a:p>
          <a:p>
            <a:pPr indent="-298450" lvl="0" marL="457200" rtl="0">
              <a:lnSpc>
                <a:spcPct val="115000"/>
              </a:lnSpc>
              <a:spcBef>
                <a:spcPts val="1200"/>
              </a:spcBef>
              <a:spcAft>
                <a:spcPts val="200"/>
              </a:spcAft>
              <a:buClr>
                <a:schemeClr val="dk1"/>
              </a:buClr>
              <a:buSzPct val="100000"/>
              <a:buFont typeface="Arial"/>
              <a:buChar char="●"/>
            </a:pPr>
            <a:r>
              <a:rPr b="1" lang="en" sz="1100"/>
              <a:t>General Description:</a:t>
            </a:r>
          </a:p>
          <a:p>
            <a:pPr indent="0" lvl="0" marL="914400" rtl="0">
              <a:lnSpc>
                <a:spcPct val="115000"/>
              </a:lnSpc>
              <a:spcBef>
                <a:spcPts val="0"/>
              </a:spcBef>
              <a:buNone/>
            </a:pPr>
            <a:r>
              <a:rPr lang="en" sz="800"/>
              <a:t>The LED Emitter emits the data over some light sequences through LEDs</a:t>
            </a:r>
          </a:p>
          <a:p>
            <a:pPr indent="-298450" lvl="0" marL="457200" rtl="0">
              <a:lnSpc>
                <a:spcPct val="115000"/>
              </a:lnSpc>
              <a:spcBef>
                <a:spcPts val="1200"/>
              </a:spcBef>
              <a:spcAft>
                <a:spcPts val="200"/>
              </a:spcAft>
              <a:buClr>
                <a:schemeClr val="dk1"/>
              </a:buClr>
              <a:buSzPct val="100000"/>
              <a:buFont typeface="Arial"/>
              <a:buChar char="●"/>
            </a:pPr>
            <a:r>
              <a:rPr b="1" lang="en" sz="1100"/>
              <a:t>Responsibilities:</a:t>
            </a:r>
          </a:p>
          <a:p>
            <a:pPr indent="0" lvl="0" marL="914400" rtl="0">
              <a:lnSpc>
                <a:spcPct val="115000"/>
              </a:lnSpc>
              <a:spcBef>
                <a:spcPts val="0"/>
              </a:spcBef>
              <a:buNone/>
            </a:pPr>
            <a:r>
              <a:rPr lang="en" sz="800"/>
              <a:t>This is responsible for emitting the data over light through a group of LEDS</a:t>
            </a:r>
          </a:p>
          <a:p>
            <a:pPr indent="0" lvl="0" marL="914400" rtl="0">
              <a:lnSpc>
                <a:spcPct val="115000"/>
              </a:lnSpc>
              <a:spcBef>
                <a:spcPts val="0"/>
              </a:spcBef>
              <a:buNone/>
            </a:pPr>
            <a:r>
              <a:t/>
            </a:r>
            <a:endParaRPr sz="1000"/>
          </a:p>
          <a:p>
            <a:pPr indent="-298450" lvl="0" marL="457200" rtl="0">
              <a:lnSpc>
                <a:spcPct val="115000"/>
              </a:lnSpc>
              <a:spcBef>
                <a:spcPts val="0"/>
              </a:spcBef>
              <a:buClr>
                <a:schemeClr val="dk1"/>
              </a:buClr>
              <a:buSzPct val="100000"/>
              <a:buFont typeface="Arial"/>
              <a:buChar char="●"/>
            </a:pPr>
            <a:r>
              <a:rPr b="1" lang="en" sz="1100"/>
              <a:t>Inter-Layer Interfaces:</a:t>
            </a:r>
          </a:p>
        </p:txBody>
      </p:sp>
      <p:graphicFrame>
        <p:nvGraphicFramePr>
          <p:cNvPr id="237" name="Shape 237"/>
          <p:cNvGraphicFramePr/>
          <p:nvPr/>
        </p:nvGraphicFramePr>
        <p:xfrm>
          <a:off x="611225" y="3295375"/>
          <a:ext cx="3000000" cy="3000000"/>
        </p:xfrm>
        <a:graphic>
          <a:graphicData uri="http://schemas.openxmlformats.org/drawingml/2006/table">
            <a:tbl>
              <a:tblPr>
                <a:noFill/>
                <a:tableStyleId>{463B810B-7B4F-4569-B727-36A8D7C962D5}</a:tableStyleId>
              </a:tblPr>
              <a:tblGrid>
                <a:gridCol w="818975"/>
                <a:gridCol w="1524525"/>
                <a:gridCol w="895850"/>
                <a:gridCol w="988750"/>
              </a:tblGrid>
              <a:tr h="350750">
                <a:tc>
                  <a:txBody>
                    <a:bodyPr>
                      <a:noAutofit/>
                    </a:bodyPr>
                    <a:lstStyle/>
                    <a:p>
                      <a:pPr lvl="0" rtl="0">
                        <a:spcBef>
                          <a:spcPts val="0"/>
                        </a:spcBef>
                        <a:buNone/>
                      </a:pPr>
                      <a:r>
                        <a:rPr lang="en" sz="600"/>
                        <a:t>Method</a:t>
                      </a:r>
                    </a:p>
                  </a:txBody>
                  <a:tcPr marT="91425" marB="91425" marR="91425" marL="91425"/>
                </a:tc>
                <a:tc>
                  <a:txBody>
                    <a:bodyPr>
                      <a:noAutofit/>
                    </a:bodyPr>
                    <a:lstStyle/>
                    <a:p>
                      <a:pPr lvl="0" rtl="0">
                        <a:spcBef>
                          <a:spcPts val="0"/>
                        </a:spcBef>
                        <a:buNone/>
                      </a:pPr>
                      <a:r>
                        <a:rPr lang="en" sz="600"/>
                        <a:t>Description</a:t>
                      </a:r>
                    </a:p>
                  </a:txBody>
                  <a:tcPr marT="91425" marB="91425" marR="91425" marL="91425"/>
                </a:tc>
                <a:tc>
                  <a:txBody>
                    <a:bodyPr>
                      <a:noAutofit/>
                    </a:bodyPr>
                    <a:lstStyle/>
                    <a:p>
                      <a:pPr lvl="0" rtl="0">
                        <a:spcBef>
                          <a:spcPts val="0"/>
                        </a:spcBef>
                        <a:buNone/>
                      </a:pPr>
                      <a:r>
                        <a:rPr lang="en" sz="600"/>
                        <a:t>Information Required</a:t>
                      </a:r>
                    </a:p>
                  </a:txBody>
                  <a:tcPr marT="91425" marB="91425" marR="91425" marL="91425"/>
                </a:tc>
                <a:tc>
                  <a:txBody>
                    <a:bodyPr>
                      <a:noAutofit/>
                    </a:bodyPr>
                    <a:lstStyle/>
                    <a:p>
                      <a:pPr lvl="0" rtl="0">
                        <a:spcBef>
                          <a:spcPts val="0"/>
                        </a:spcBef>
                        <a:buNone/>
                      </a:pPr>
                      <a:r>
                        <a:rPr lang="en" sz="600"/>
                        <a:t>Information Returned</a:t>
                      </a:r>
                    </a:p>
                  </a:txBody>
                  <a:tcPr marT="91425" marB="91425" marR="91425" marL="91425"/>
                </a:tc>
              </a:tr>
              <a:tr h="403875">
                <a:tc>
                  <a:txBody>
                    <a:bodyPr>
                      <a:noAutofit/>
                    </a:bodyPr>
                    <a:lstStyle/>
                    <a:p>
                      <a:pPr indent="0" lvl="0" marL="0" rtl="0">
                        <a:lnSpc>
                          <a:spcPct val="115000"/>
                        </a:lnSpc>
                        <a:spcBef>
                          <a:spcPts val="0"/>
                        </a:spcBef>
                        <a:buNone/>
                      </a:pPr>
                      <a:r>
                        <a:rPr lang="en" sz="600"/>
                        <a:t>sendLight</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This sends the data over light through an array of LEDs</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bl>
          </a:graphicData>
        </a:graphic>
      </p:graphicFrame>
      <p:pic>
        <p:nvPicPr>
          <p:cNvPr id="238" name="Shape 238"/>
          <p:cNvPicPr preferRelativeResize="0"/>
          <p:nvPr/>
        </p:nvPicPr>
        <p:blipFill>
          <a:blip r:embed="rId3">
            <a:alphaModFix/>
          </a:blip>
          <a:stretch>
            <a:fillRect/>
          </a:stretch>
        </p:blipFill>
        <p:spPr>
          <a:xfrm>
            <a:off x="5020700" y="1884950"/>
            <a:ext cx="3394850" cy="2276274"/>
          </a:xfrm>
          <a:prstGeom prst="rect">
            <a:avLst/>
          </a:prstGeom>
          <a:noFill/>
          <a:ln>
            <a:noFill/>
          </a:ln>
        </p:spPr>
      </p:pic>
      <p:sp>
        <p:nvSpPr>
          <p:cNvPr id="239" name="Shape 239"/>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Lynx Transfer Subsystems</a:t>
            </a:r>
          </a:p>
        </p:txBody>
      </p:sp>
      <p:sp>
        <p:nvSpPr>
          <p:cNvPr id="245" name="Shape 245"/>
          <p:cNvSpPr txBox="1"/>
          <p:nvPr>
            <p:ph idx="1" type="body"/>
          </p:nvPr>
        </p:nvSpPr>
        <p:spPr>
          <a:xfrm>
            <a:off x="457200" y="1028475"/>
            <a:ext cx="4316399" cy="3725699"/>
          </a:xfrm>
          <a:prstGeom prst="rect">
            <a:avLst/>
          </a:prstGeom>
        </p:spPr>
        <p:txBody>
          <a:bodyPr anchorCtr="0" anchor="t" bIns="91425" lIns="91425" rIns="91425" tIns="91425">
            <a:noAutofit/>
          </a:bodyPr>
          <a:lstStyle/>
          <a:p>
            <a:pPr lvl="0" rtl="0">
              <a:spcBef>
                <a:spcPts val="0"/>
              </a:spcBef>
              <a:buNone/>
            </a:pPr>
            <a:r>
              <a:rPr b="1" lang="en" sz="1800"/>
              <a:t>Lynx Data Formatter</a:t>
            </a:r>
          </a:p>
          <a:p>
            <a:pPr indent="-298450" lvl="0" marL="457200" rtl="0">
              <a:lnSpc>
                <a:spcPct val="115000"/>
              </a:lnSpc>
              <a:spcBef>
                <a:spcPts val="1200"/>
              </a:spcBef>
              <a:spcAft>
                <a:spcPts val="200"/>
              </a:spcAft>
              <a:buClr>
                <a:schemeClr val="dk1"/>
              </a:buClr>
              <a:buSzPct val="100000"/>
              <a:buFont typeface="Arial"/>
              <a:buChar char="●"/>
            </a:pPr>
            <a:r>
              <a:rPr b="1" lang="en" sz="1100"/>
              <a:t>General Description:</a:t>
            </a:r>
          </a:p>
          <a:p>
            <a:pPr indent="0" lvl="0" marL="914400" rtl="0">
              <a:lnSpc>
                <a:spcPct val="115000"/>
              </a:lnSpc>
              <a:spcBef>
                <a:spcPts val="0"/>
              </a:spcBef>
              <a:buNone/>
            </a:pPr>
            <a:r>
              <a:rPr lang="en" sz="800"/>
              <a:t>Converts SDK data to raw data and vice versa</a:t>
            </a:r>
          </a:p>
          <a:p>
            <a:pPr indent="-298450" lvl="0" marL="457200" rtl="0">
              <a:lnSpc>
                <a:spcPct val="115000"/>
              </a:lnSpc>
              <a:spcBef>
                <a:spcPts val="1200"/>
              </a:spcBef>
              <a:spcAft>
                <a:spcPts val="200"/>
              </a:spcAft>
              <a:buClr>
                <a:schemeClr val="dk1"/>
              </a:buClr>
              <a:buSzPct val="100000"/>
              <a:buFont typeface="Arial"/>
              <a:buChar char="●"/>
            </a:pPr>
            <a:r>
              <a:rPr b="1" lang="en" sz="1100"/>
              <a:t>Responsibilities:</a:t>
            </a:r>
          </a:p>
          <a:p>
            <a:pPr indent="0" lvl="0" marL="914400" rtl="0">
              <a:lnSpc>
                <a:spcPct val="115000"/>
              </a:lnSpc>
              <a:spcBef>
                <a:spcPts val="0"/>
              </a:spcBef>
              <a:buNone/>
            </a:pPr>
            <a:r>
              <a:rPr lang="en" sz="800"/>
              <a:t>This is responsible for formatting the data appropriately so the emitters and the SDK can understand</a:t>
            </a:r>
          </a:p>
          <a:p>
            <a:pPr indent="0" lvl="0" marL="914400" rtl="0">
              <a:lnSpc>
                <a:spcPct val="115000"/>
              </a:lnSpc>
              <a:spcBef>
                <a:spcPts val="0"/>
              </a:spcBef>
              <a:buNone/>
            </a:pPr>
            <a:r>
              <a:t/>
            </a:r>
            <a:endParaRPr sz="1000"/>
          </a:p>
          <a:p>
            <a:pPr indent="-298450" lvl="0" marL="457200" rtl="0">
              <a:lnSpc>
                <a:spcPct val="115000"/>
              </a:lnSpc>
              <a:spcBef>
                <a:spcPts val="0"/>
              </a:spcBef>
              <a:buClr>
                <a:schemeClr val="dk1"/>
              </a:buClr>
              <a:buSzPct val="100000"/>
              <a:buFont typeface="Arial"/>
              <a:buChar char="●"/>
            </a:pPr>
            <a:r>
              <a:rPr b="1" lang="en" sz="1100"/>
              <a:t>Inter-Layer Interfaces:</a:t>
            </a:r>
          </a:p>
        </p:txBody>
      </p:sp>
      <p:graphicFrame>
        <p:nvGraphicFramePr>
          <p:cNvPr id="246" name="Shape 246"/>
          <p:cNvGraphicFramePr/>
          <p:nvPr/>
        </p:nvGraphicFramePr>
        <p:xfrm>
          <a:off x="597575" y="3157800"/>
          <a:ext cx="3000000" cy="3000000"/>
        </p:xfrm>
        <a:graphic>
          <a:graphicData uri="http://schemas.openxmlformats.org/drawingml/2006/table">
            <a:tbl>
              <a:tblPr>
                <a:noFill/>
                <a:tableStyleId>{6A5387A3-C289-46ED-ACF2-34849C13E235}</a:tableStyleId>
              </a:tblPr>
              <a:tblGrid>
                <a:gridCol w="666350"/>
                <a:gridCol w="1240425"/>
                <a:gridCol w="728900"/>
                <a:gridCol w="804500"/>
              </a:tblGrid>
              <a:tr h="350750">
                <a:tc>
                  <a:txBody>
                    <a:bodyPr>
                      <a:noAutofit/>
                    </a:bodyPr>
                    <a:lstStyle/>
                    <a:p>
                      <a:pPr lvl="0" rtl="0">
                        <a:spcBef>
                          <a:spcPts val="0"/>
                        </a:spcBef>
                        <a:buNone/>
                      </a:pPr>
                      <a:r>
                        <a:rPr lang="en" sz="600"/>
                        <a:t>Method</a:t>
                      </a:r>
                    </a:p>
                  </a:txBody>
                  <a:tcPr marT="91425" marB="91425" marR="91425" marL="91425"/>
                </a:tc>
                <a:tc>
                  <a:txBody>
                    <a:bodyPr>
                      <a:noAutofit/>
                    </a:bodyPr>
                    <a:lstStyle/>
                    <a:p>
                      <a:pPr lvl="0" rtl="0">
                        <a:spcBef>
                          <a:spcPts val="0"/>
                        </a:spcBef>
                        <a:buNone/>
                      </a:pPr>
                      <a:r>
                        <a:rPr lang="en" sz="600"/>
                        <a:t>Description</a:t>
                      </a:r>
                    </a:p>
                  </a:txBody>
                  <a:tcPr marT="91425" marB="91425" marR="91425" marL="91425"/>
                </a:tc>
                <a:tc>
                  <a:txBody>
                    <a:bodyPr>
                      <a:noAutofit/>
                    </a:bodyPr>
                    <a:lstStyle/>
                    <a:p>
                      <a:pPr lvl="0" rtl="0">
                        <a:spcBef>
                          <a:spcPts val="0"/>
                        </a:spcBef>
                        <a:buNone/>
                      </a:pPr>
                      <a:r>
                        <a:rPr lang="en" sz="600"/>
                        <a:t>Information Required</a:t>
                      </a:r>
                    </a:p>
                  </a:txBody>
                  <a:tcPr marT="91425" marB="91425" marR="91425" marL="91425"/>
                </a:tc>
                <a:tc>
                  <a:txBody>
                    <a:bodyPr>
                      <a:noAutofit/>
                    </a:bodyPr>
                    <a:lstStyle/>
                    <a:p>
                      <a:pPr lvl="0" rtl="0">
                        <a:spcBef>
                          <a:spcPts val="0"/>
                        </a:spcBef>
                        <a:buNone/>
                      </a:pPr>
                      <a:r>
                        <a:rPr lang="en" sz="600"/>
                        <a:t>Information Returned</a:t>
                      </a:r>
                    </a:p>
                  </a:txBody>
                  <a:tcPr marT="91425" marB="91425" marR="91425" marL="91425"/>
                </a:tc>
              </a:tr>
              <a:tr h="403875">
                <a:tc>
                  <a:txBody>
                    <a:bodyPr>
                      <a:noAutofit/>
                    </a:bodyPr>
                    <a:lstStyle/>
                    <a:p>
                      <a:pPr indent="0" lvl="0" marL="0" rtl="0">
                        <a:lnSpc>
                          <a:spcPct val="115000"/>
                        </a:lnSpc>
                        <a:spcBef>
                          <a:spcPts val="0"/>
                        </a:spcBef>
                        <a:buNone/>
                      </a:pPr>
                      <a:r>
                        <a:rPr lang="en" sz="600"/>
                        <a:t>sendSDKData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Sends the data processed by the SDK to the formatter</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r h="467075">
                <a:tc>
                  <a:txBody>
                    <a:bodyPr>
                      <a:noAutofit/>
                    </a:bodyPr>
                    <a:lstStyle/>
                    <a:p>
                      <a:pPr indent="0" lvl="0" marL="0" rtl="0">
                        <a:lnSpc>
                          <a:spcPct val="115000"/>
                        </a:lnSpc>
                        <a:spcBef>
                          <a:spcPts val="0"/>
                        </a:spcBef>
                        <a:buNone/>
                      </a:pPr>
                      <a:r>
                        <a:rPr lang="en" sz="600"/>
                        <a:t>receiveSDKData</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Receive formatted data for processing to digital data by the SDK.</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BFBFBF"/>
                    </a:solidFill>
                  </a:tcPr>
                </a:tc>
              </a:tr>
            </a:tbl>
          </a:graphicData>
        </a:graphic>
      </p:graphicFrame>
      <p:pic>
        <p:nvPicPr>
          <p:cNvPr id="247" name="Shape 247"/>
          <p:cNvPicPr preferRelativeResize="0"/>
          <p:nvPr/>
        </p:nvPicPr>
        <p:blipFill>
          <a:blip r:embed="rId3">
            <a:alphaModFix/>
          </a:blip>
          <a:stretch>
            <a:fillRect/>
          </a:stretch>
        </p:blipFill>
        <p:spPr>
          <a:xfrm>
            <a:off x="4552350" y="1814550"/>
            <a:ext cx="2947475" cy="3204150"/>
          </a:xfrm>
          <a:prstGeom prst="rect">
            <a:avLst/>
          </a:prstGeom>
          <a:noFill/>
          <a:ln>
            <a:noFill/>
          </a:ln>
        </p:spPr>
      </p:pic>
      <p:sp>
        <p:nvSpPr>
          <p:cNvPr id="248" name="Shape 248"/>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Calibri"/>
                <a:ea typeface="Calibri"/>
                <a:cs typeface="Calibri"/>
                <a:sym typeface="Calibri"/>
              </a:rPr>
              <a:t>Tablet/Lynx Superlayer</a:t>
            </a:r>
          </a:p>
        </p:txBody>
      </p:sp>
      <p:sp>
        <p:nvSpPr>
          <p:cNvPr id="254" name="Shape 254"/>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
        <p:nvSpPr>
          <p:cNvPr id="255" name="Shape 255"/>
          <p:cNvSpPr txBox="1"/>
          <p:nvPr>
            <p:ph idx="1" type="body"/>
          </p:nvPr>
        </p:nvSpPr>
        <p:spPr>
          <a:xfrm>
            <a:off x="0" y="1063375"/>
            <a:ext cx="4953000" cy="4076999"/>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chemeClr val="dk1"/>
              </a:buClr>
              <a:buSzPct val="100000"/>
              <a:buFont typeface="Arial"/>
              <a:buChar char="●"/>
            </a:pPr>
            <a:r>
              <a:rPr b="1" baseline="0" i="0" lang="en" sz="2400" u="none" cap="none" strike="noStrike">
                <a:solidFill>
                  <a:schemeClr val="dk1"/>
                </a:solidFill>
              </a:rPr>
              <a:t>Presentation Layer</a:t>
            </a:r>
          </a:p>
          <a:p>
            <a:pPr indent="-342900" lvl="1" marL="914400" marR="0" rtl="0" algn="l">
              <a:lnSpc>
                <a:spcPct val="100000"/>
              </a:lnSpc>
              <a:spcBef>
                <a:spcPts val="0"/>
              </a:spcBef>
              <a:spcAft>
                <a:spcPts val="0"/>
              </a:spcAft>
              <a:buClr>
                <a:schemeClr val="dk1"/>
              </a:buClr>
              <a:buSzPct val="100000"/>
              <a:buFont typeface="Courier New"/>
              <a:buChar char="o"/>
            </a:pPr>
            <a:r>
              <a:rPr b="1" baseline="0" i="0" lang="en" sz="1800" u="none" cap="none" strike="noStrike">
                <a:solidFill>
                  <a:schemeClr val="dk1"/>
                </a:solidFill>
              </a:rPr>
              <a:t>Purpose</a:t>
            </a:r>
            <a:r>
              <a:rPr b="0" baseline="0" i="0" lang="en" sz="1800" u="none" cap="none" strike="noStrike">
                <a:solidFill>
                  <a:schemeClr val="dk1"/>
                </a:solidFill>
              </a:rPr>
              <a:t>: present data on the Lynx to the user via Android tablet</a:t>
            </a:r>
          </a:p>
          <a:p>
            <a:pPr indent="0" lvl="0" marL="457200" marR="0" rtl="0" algn="l">
              <a:lnSpc>
                <a:spcPct val="100000"/>
              </a:lnSpc>
              <a:spcBef>
                <a:spcPts val="0"/>
              </a:spcBef>
              <a:spcAft>
                <a:spcPts val="0"/>
              </a:spcAft>
              <a:buNone/>
            </a:pPr>
            <a:r>
              <a:t/>
            </a:r>
            <a:endParaRPr b="0" baseline="0" i="0" sz="1800" u="none" cap="none" strike="noStrike">
              <a:solidFill>
                <a:schemeClr val="dk1"/>
              </a:solidFill>
            </a:endParaRPr>
          </a:p>
          <a:p>
            <a:pPr indent="-381000" lvl="0" marL="457200" marR="0" rtl="0" algn="l">
              <a:lnSpc>
                <a:spcPct val="100000"/>
              </a:lnSpc>
              <a:spcBef>
                <a:spcPts val="0"/>
              </a:spcBef>
              <a:spcAft>
                <a:spcPts val="0"/>
              </a:spcAft>
              <a:buClr>
                <a:schemeClr val="dk1"/>
              </a:buClr>
              <a:buSzPct val="100000"/>
              <a:buFont typeface="Arial"/>
              <a:buChar char="●"/>
            </a:pPr>
            <a:r>
              <a:rPr b="1" baseline="0" i="0" lang="en" sz="2400" u="none" cap="none" strike="noStrike">
                <a:solidFill>
                  <a:schemeClr val="dk1"/>
                </a:solidFill>
              </a:rPr>
              <a:t>Data Processing Layer</a:t>
            </a:r>
          </a:p>
          <a:p>
            <a:pPr indent="-342900" lvl="1" marL="914400" marR="0" rtl="0" algn="l">
              <a:lnSpc>
                <a:spcPct val="100000"/>
              </a:lnSpc>
              <a:spcBef>
                <a:spcPts val="0"/>
              </a:spcBef>
              <a:spcAft>
                <a:spcPts val="0"/>
              </a:spcAft>
              <a:buClr>
                <a:schemeClr val="dk1"/>
              </a:buClr>
              <a:buSzPct val="100000"/>
              <a:buFont typeface="Courier New"/>
              <a:buChar char="o"/>
            </a:pPr>
            <a:r>
              <a:rPr b="1" baseline="0" i="0" lang="en" sz="1800" u="none" cap="none" strike="noStrike">
                <a:solidFill>
                  <a:schemeClr val="dk1"/>
                </a:solidFill>
              </a:rPr>
              <a:t>Purpose</a:t>
            </a:r>
            <a:r>
              <a:rPr b="0" baseline="0" i="0" lang="en" sz="1800" u="none" cap="none" strike="noStrike">
                <a:solidFill>
                  <a:schemeClr val="dk1"/>
                </a:solidFill>
              </a:rPr>
              <a:t>: process data, request stored data, and send data to the Transfer Superlayer</a:t>
            </a:r>
          </a:p>
          <a:p>
            <a:pPr indent="0" lvl="0" marL="457200" marR="0" rtl="0" algn="l">
              <a:lnSpc>
                <a:spcPct val="100000"/>
              </a:lnSpc>
              <a:spcBef>
                <a:spcPts val="0"/>
              </a:spcBef>
              <a:spcAft>
                <a:spcPts val="0"/>
              </a:spcAft>
              <a:buNone/>
            </a:pPr>
            <a:r>
              <a:t/>
            </a:r>
            <a:endParaRPr b="0" baseline="0" i="0" sz="1800" u="none" cap="none" strike="noStrike">
              <a:solidFill>
                <a:schemeClr val="dk1"/>
              </a:solidFill>
            </a:endParaRPr>
          </a:p>
          <a:p>
            <a:pPr indent="-381000" lvl="0" marL="457200" marR="0" rtl="0" algn="l">
              <a:lnSpc>
                <a:spcPct val="100000"/>
              </a:lnSpc>
              <a:spcBef>
                <a:spcPts val="0"/>
              </a:spcBef>
              <a:spcAft>
                <a:spcPts val="0"/>
              </a:spcAft>
              <a:buClr>
                <a:schemeClr val="dk1"/>
              </a:buClr>
              <a:buSzPct val="100000"/>
              <a:buFont typeface="Arial"/>
              <a:buChar char="●"/>
            </a:pPr>
            <a:r>
              <a:rPr b="1" baseline="0" i="0" lang="en" sz="2400" u="none" cap="none" strike="noStrike">
                <a:solidFill>
                  <a:schemeClr val="dk1"/>
                </a:solidFill>
              </a:rPr>
              <a:t>Data Storage Layer</a:t>
            </a:r>
          </a:p>
          <a:p>
            <a:pPr indent="-342900" lvl="1" marL="914400" marR="0" rtl="0" algn="l">
              <a:lnSpc>
                <a:spcPct val="100000"/>
              </a:lnSpc>
              <a:spcBef>
                <a:spcPts val="0"/>
              </a:spcBef>
              <a:spcAft>
                <a:spcPts val="0"/>
              </a:spcAft>
              <a:buClr>
                <a:schemeClr val="dk1"/>
              </a:buClr>
              <a:buSzPct val="100000"/>
              <a:buFont typeface="Courier New"/>
              <a:buChar char="o"/>
            </a:pPr>
            <a:r>
              <a:rPr b="1" baseline="0" i="0" lang="en" sz="1800" u="none" cap="none" strike="noStrike">
                <a:solidFill>
                  <a:schemeClr val="dk1"/>
                </a:solidFill>
              </a:rPr>
              <a:t>Purpose</a:t>
            </a:r>
            <a:r>
              <a:rPr b="0" baseline="0" i="0" lang="en" sz="1800" u="none" cap="none" strike="noStrike">
                <a:solidFill>
                  <a:schemeClr val="dk1"/>
                </a:solidFill>
              </a:rPr>
              <a:t>: store relevant data (such as transaction logs)</a:t>
            </a:r>
          </a:p>
        </p:txBody>
      </p:sp>
      <p:pic>
        <p:nvPicPr>
          <p:cNvPr id="256" name="Shape 256"/>
          <p:cNvPicPr preferRelativeResize="0"/>
          <p:nvPr/>
        </p:nvPicPr>
        <p:blipFill rotWithShape="1">
          <a:blip r:embed="rId3">
            <a:alphaModFix/>
          </a:blip>
          <a:srcRect b="0" l="0" r="0" t="0"/>
          <a:stretch/>
        </p:blipFill>
        <p:spPr>
          <a:xfrm>
            <a:off x="5029201" y="702675"/>
            <a:ext cx="4114800" cy="409560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Tablet/Lynx Presentation Layer</a:t>
            </a:r>
          </a:p>
        </p:txBody>
      </p:sp>
      <p:sp>
        <p:nvSpPr>
          <p:cNvPr id="262" name="Shape 262"/>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
        <p:nvSpPr>
          <p:cNvPr id="263" name="Shape 263"/>
          <p:cNvSpPr txBox="1"/>
          <p:nvPr>
            <p:ph idx="1" type="body"/>
          </p:nvPr>
        </p:nvSpPr>
        <p:spPr>
          <a:xfrm>
            <a:off x="0" y="1175300"/>
            <a:ext cx="4899000" cy="3968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None/>
            </a:pPr>
            <a:r>
              <a:rPr b="1" baseline="0" i="0" lang="en" sz="2400" u="none" cap="none" strike="noStrike">
                <a:solidFill>
                  <a:schemeClr val="dk1"/>
                </a:solidFill>
                <a:latin typeface="Arial"/>
                <a:ea typeface="Arial"/>
                <a:cs typeface="Arial"/>
                <a:sym typeface="Arial"/>
              </a:rPr>
              <a:t>Android App UI</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General Description</a:t>
            </a:r>
            <a:r>
              <a:rPr b="0" baseline="0" i="0" lang="en" sz="1800" u="none" cap="none" strike="noStrike">
                <a:solidFill>
                  <a:schemeClr val="dk1"/>
                </a:solidFill>
              </a:rPr>
              <a:t>: </a:t>
            </a:r>
          </a:p>
          <a:p>
            <a:pPr indent="-330200" lvl="1" marL="914400" marR="0" rtl="0" algn="l">
              <a:lnSpc>
                <a:spcPct val="100000"/>
              </a:lnSpc>
              <a:spcBef>
                <a:spcPts val="0"/>
              </a:spcBef>
              <a:spcAft>
                <a:spcPts val="0"/>
              </a:spcAft>
              <a:buClr>
                <a:schemeClr val="dk1"/>
              </a:buClr>
              <a:buSzPct val="100000"/>
              <a:buFont typeface="Courier New"/>
              <a:buChar char="o"/>
            </a:pPr>
            <a:r>
              <a:rPr b="0" baseline="0" i="0" lang="en" sz="1600" u="none" cap="none" strike="noStrike">
                <a:solidFill>
                  <a:schemeClr val="dk1"/>
                </a:solidFill>
              </a:rPr>
              <a:t>provides a user interface for the Lynx/Tablet</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Responsibilities:</a:t>
            </a:r>
          </a:p>
          <a:p>
            <a:pPr indent="-330200" lvl="1" marL="914400" marR="0" rtl="0" algn="l">
              <a:lnSpc>
                <a:spcPct val="100000"/>
              </a:lnSpc>
              <a:spcBef>
                <a:spcPts val="0"/>
              </a:spcBef>
              <a:spcAft>
                <a:spcPts val="0"/>
              </a:spcAft>
              <a:buClr>
                <a:schemeClr val="dk1"/>
              </a:buClr>
              <a:buSzPct val="100000"/>
              <a:buFont typeface="Courier New"/>
              <a:buChar char="o"/>
            </a:pPr>
            <a:r>
              <a:rPr b="0" baseline="0" i="0" lang="en" sz="1600" u="none" cap="none" strike="noStrike">
                <a:solidFill>
                  <a:schemeClr val="dk1"/>
                </a:solidFill>
              </a:rPr>
              <a:t>Display user info, commands, &amp; transaction log</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Interfaces</a:t>
            </a:r>
            <a:r>
              <a:rPr b="0" baseline="0" i="0" lang="en" sz="1800" u="none" cap="none" strike="noStrike">
                <a:solidFill>
                  <a:schemeClr val="dk1"/>
                </a:solidFill>
              </a:rPr>
              <a:t>:</a:t>
            </a:r>
          </a:p>
        </p:txBody>
      </p:sp>
      <p:pic>
        <p:nvPicPr>
          <p:cNvPr id="264" name="Shape 264"/>
          <p:cNvPicPr preferRelativeResize="0"/>
          <p:nvPr/>
        </p:nvPicPr>
        <p:blipFill rotWithShape="1">
          <a:blip r:embed="rId3">
            <a:alphaModFix/>
          </a:blip>
          <a:srcRect b="0" l="0" r="0" t="0"/>
          <a:stretch/>
        </p:blipFill>
        <p:spPr>
          <a:xfrm>
            <a:off x="4886741" y="998325"/>
            <a:ext cx="4229100" cy="3800400"/>
          </a:xfrm>
          <a:prstGeom prst="rect">
            <a:avLst/>
          </a:prstGeom>
          <a:noFill/>
          <a:ln>
            <a:noFill/>
          </a:ln>
        </p:spPr>
      </p:pic>
      <p:graphicFrame>
        <p:nvGraphicFramePr>
          <p:cNvPr id="265" name="Shape 265"/>
          <p:cNvGraphicFramePr/>
          <p:nvPr/>
        </p:nvGraphicFramePr>
        <p:xfrm>
          <a:off x="41650" y="3687950"/>
          <a:ext cx="3000000" cy="3000000"/>
        </p:xfrm>
        <a:graphic>
          <a:graphicData uri="http://schemas.openxmlformats.org/drawingml/2006/table">
            <a:tbl>
              <a:tblPr>
                <a:noFill/>
                <a:tableStyleId>{2F7465B7-73CE-40B9-B0AE-BD3F319792E2}</a:tableStyleId>
              </a:tblPr>
              <a:tblGrid>
                <a:gridCol w="1849775"/>
                <a:gridCol w="990675"/>
                <a:gridCol w="992025"/>
                <a:gridCol w="1012625"/>
              </a:tblGrid>
              <a:tr h="390925">
                <a:tc>
                  <a:txBody>
                    <a:bodyPr>
                      <a:noAutofit/>
                    </a:bodyPr>
                    <a:lstStyle/>
                    <a:p>
                      <a:pPr lvl="0" rtl="0" algn="ctr">
                        <a:spcBef>
                          <a:spcPts val="0"/>
                        </a:spcBef>
                        <a:buNone/>
                      </a:pPr>
                      <a:r>
                        <a:rPr lang="en" sz="1200">
                          <a:latin typeface="Times New Roman"/>
                          <a:ea typeface="Times New Roman"/>
                          <a:cs typeface="Times New Roman"/>
                          <a:sym typeface="Times New Roman"/>
                        </a:rPr>
                        <a:t>Method</a:t>
                      </a:r>
                    </a:p>
                  </a:txBody>
                  <a:tcPr marT="91425" marB="91425" marR="91425" marL="91425"/>
                </a:tc>
                <a:tc>
                  <a:txBody>
                    <a:bodyPr>
                      <a:noAutofit/>
                    </a:bodyPr>
                    <a:lstStyle/>
                    <a:p>
                      <a:pPr lvl="0" rtl="0" algn="ctr">
                        <a:spcBef>
                          <a:spcPts val="0"/>
                        </a:spcBef>
                        <a:buNone/>
                      </a:pPr>
                      <a:r>
                        <a:rPr lang="en" sz="1200">
                          <a:latin typeface="Times New Roman"/>
                          <a:ea typeface="Times New Roman"/>
                          <a:cs typeface="Times New Roman"/>
                          <a:sym typeface="Times New Roman"/>
                        </a:rPr>
                        <a:t>Description</a:t>
                      </a:r>
                    </a:p>
                  </a:txBody>
                  <a:tcPr marT="91425" marB="91425" marR="91425" marL="91425"/>
                </a:tc>
                <a:tc>
                  <a:txBody>
                    <a:bodyPr>
                      <a:noAutofit/>
                    </a:bodyPr>
                    <a:lstStyle/>
                    <a:p>
                      <a:pPr lvl="0" rtl="0" algn="ctr">
                        <a:spcBef>
                          <a:spcPts val="0"/>
                        </a:spcBef>
                        <a:buNone/>
                      </a:pPr>
                      <a:r>
                        <a:rPr lang="en" sz="1200">
                          <a:latin typeface="Times New Roman"/>
                          <a:ea typeface="Times New Roman"/>
                          <a:cs typeface="Times New Roman"/>
                          <a:sym typeface="Times New Roman"/>
                        </a:rPr>
                        <a:t>Information Required</a:t>
                      </a:r>
                    </a:p>
                  </a:txBody>
                  <a:tcPr marT="91425" marB="91425" marR="91425" marL="91425"/>
                </a:tc>
                <a:tc>
                  <a:txBody>
                    <a:bodyPr>
                      <a:noAutofit/>
                    </a:bodyPr>
                    <a:lstStyle/>
                    <a:p>
                      <a:pPr lvl="0" rtl="0" algn="ctr">
                        <a:spcBef>
                          <a:spcPts val="0"/>
                        </a:spcBef>
                        <a:buNone/>
                      </a:pPr>
                      <a:r>
                        <a:rPr lang="en" sz="1200">
                          <a:latin typeface="Times New Roman"/>
                          <a:ea typeface="Times New Roman"/>
                          <a:cs typeface="Times New Roman"/>
                          <a:sym typeface="Times New Roman"/>
                        </a:rPr>
                        <a:t>Information Returned</a:t>
                      </a:r>
                    </a:p>
                  </a:txBody>
                  <a:tcPr marT="91425" marB="91425" marR="91425" marL="91425"/>
                </a:tc>
              </a:tr>
              <a:tr h="582275">
                <a:tc>
                  <a:txBody>
                    <a:bodyPr>
                      <a:noAutofit/>
                    </a:bodyPr>
                    <a:lstStyle/>
                    <a:p>
                      <a:pPr indent="0" lvl="0" marL="0" rtl="0">
                        <a:lnSpc>
                          <a:spcPct val="100000"/>
                        </a:lnSpc>
                        <a:spcBef>
                          <a:spcPts val="0"/>
                        </a:spcBef>
                        <a:buNone/>
                      </a:pPr>
                      <a:r>
                        <a:rPr lang="en" sz="1200">
                          <a:latin typeface="Times New Roman"/>
                          <a:ea typeface="Times New Roman"/>
                          <a:cs typeface="Times New Roman"/>
                          <a:sym typeface="Times New Roman"/>
                        </a:rPr>
                        <a:t>displayPresentationData</a:t>
                      </a:r>
                    </a:p>
                  </a:txBody>
                  <a:tcPr marT="91425" marB="91425" marR="68575" marL="68575">
                    <a:solidFill>
                      <a:srgbClr val="A6A6A6"/>
                    </a:solidFill>
                  </a:tcPr>
                </a:tc>
                <a:tc>
                  <a:txBody>
                    <a:bodyPr>
                      <a:noAutofit/>
                    </a:bodyPr>
                    <a:lstStyle/>
                    <a:p>
                      <a:pPr indent="0" lvl="0" marL="0" rtl="0">
                        <a:lnSpc>
                          <a:spcPct val="100000"/>
                        </a:lnSpc>
                        <a:spcBef>
                          <a:spcPts val="0"/>
                        </a:spcBef>
                        <a:buNone/>
                      </a:pPr>
                      <a:r>
                        <a:rPr lang="en" sz="1200">
                          <a:latin typeface="Times New Roman"/>
                          <a:ea typeface="Times New Roman"/>
                          <a:cs typeface="Times New Roman"/>
                          <a:sym typeface="Times New Roman"/>
                        </a:rPr>
                        <a:t>Displays the data to the tablet.</a:t>
                      </a:r>
                    </a:p>
                  </a:txBody>
                  <a:tcPr marT="91425" marB="91425" marR="68575" marL="68575">
                    <a:solidFill>
                      <a:srgbClr val="A6A6A6"/>
                    </a:solidFill>
                  </a:tcPr>
                </a:tc>
                <a:tc>
                  <a:txBody>
                    <a:bodyPr>
                      <a:noAutofit/>
                    </a:bodyPr>
                    <a:lstStyle/>
                    <a:p>
                      <a:pPr indent="0" lvl="0" marL="0" rtl="0">
                        <a:lnSpc>
                          <a:spcPct val="100000"/>
                        </a:lnSpc>
                        <a:spcBef>
                          <a:spcPts val="0"/>
                        </a:spcBef>
                        <a:buNone/>
                      </a:pPr>
                      <a:r>
                        <a:rPr lang="en" sz="1200">
                          <a:latin typeface="Times New Roman"/>
                          <a:ea typeface="Times New Roman"/>
                          <a:cs typeface="Times New Roman"/>
                          <a:sym typeface="Times New Roman"/>
                        </a:rPr>
                        <a:t>None</a:t>
                      </a:r>
                    </a:p>
                  </a:txBody>
                  <a:tcPr marT="91425" marB="91425" marR="68575" marL="68575">
                    <a:solidFill>
                      <a:srgbClr val="A6A6A6"/>
                    </a:solidFill>
                  </a:tcPr>
                </a:tc>
                <a:tc>
                  <a:txBody>
                    <a:bodyPr>
                      <a:noAutofit/>
                    </a:bodyPr>
                    <a:lstStyle/>
                    <a:p>
                      <a:pPr indent="0" lvl="0" marL="0" rtl="0">
                        <a:lnSpc>
                          <a:spcPct val="100000"/>
                        </a:lnSpc>
                        <a:spcBef>
                          <a:spcPts val="0"/>
                        </a:spcBef>
                        <a:buNone/>
                      </a:pPr>
                      <a:r>
                        <a:rPr lang="en" sz="1200">
                          <a:latin typeface="Times New Roman"/>
                          <a:ea typeface="Times New Roman"/>
                          <a:cs typeface="Times New Roman"/>
                          <a:sym typeface="Times New Roman"/>
                        </a:rPr>
                        <a:t>Data</a:t>
                      </a:r>
                    </a:p>
                  </a:txBody>
                  <a:tcPr marT="91425" marB="91425" marR="68575" marL="68575">
                    <a:solidFill>
                      <a:srgbClr val="A6A6A6"/>
                    </a:solidFill>
                  </a:tcPr>
                </a:tc>
              </a:tr>
            </a:tbl>
          </a:graphicData>
        </a:graphic>
      </p:graphicFrame>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Tablet/Lynx Presentation Layer</a:t>
            </a:r>
          </a:p>
        </p:txBody>
      </p:sp>
      <p:sp>
        <p:nvSpPr>
          <p:cNvPr id="271" name="Shape 271"/>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
        <p:nvSpPr>
          <p:cNvPr id="272" name="Shape 272"/>
          <p:cNvSpPr txBox="1"/>
          <p:nvPr>
            <p:ph idx="1" type="body"/>
          </p:nvPr>
        </p:nvSpPr>
        <p:spPr>
          <a:xfrm>
            <a:off x="0" y="1175300"/>
            <a:ext cx="5232900" cy="3968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None/>
            </a:pPr>
            <a:r>
              <a:rPr b="1" baseline="0" i="0" lang="en" sz="2400" u="none" cap="none" strike="noStrike">
                <a:solidFill>
                  <a:schemeClr val="dk1"/>
                </a:solidFill>
                <a:latin typeface="Arial"/>
                <a:ea typeface="Arial"/>
                <a:cs typeface="Arial"/>
                <a:sym typeface="Arial"/>
              </a:rPr>
              <a:t>Tablet Event Handler</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Description</a:t>
            </a:r>
            <a:r>
              <a:rPr b="0" baseline="0" i="0" lang="en" sz="1800" u="none" cap="none" strike="noStrike">
                <a:solidFill>
                  <a:schemeClr val="dk1"/>
                </a:solidFill>
              </a:rPr>
              <a:t>: </a:t>
            </a:r>
          </a:p>
          <a:p>
            <a:pPr indent="-330200" lvl="1" marL="914400" marR="0" rtl="0" algn="l">
              <a:spcBef>
                <a:spcPts val="0"/>
              </a:spcBef>
              <a:buClr>
                <a:schemeClr val="dk1"/>
              </a:buClr>
              <a:buSzPct val="100000"/>
              <a:buFont typeface="Arial"/>
              <a:buChar char="○"/>
            </a:pPr>
            <a:r>
              <a:rPr b="0" baseline="0" i="0" lang="en" sz="1600" u="none" cap="none" strike="noStrike">
                <a:solidFill>
                  <a:schemeClr val="dk1"/>
                </a:solidFill>
              </a:rPr>
              <a:t>Handles user input from tablet</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Responsibilities</a:t>
            </a:r>
            <a:r>
              <a:rPr b="0" baseline="0" i="0" lang="en" sz="1800" u="none" cap="none" strike="noStrike">
                <a:solidFill>
                  <a:schemeClr val="dk1"/>
                </a:solidFill>
              </a:rPr>
              <a:t>:</a:t>
            </a:r>
          </a:p>
          <a:p>
            <a:pPr indent="-330200" lvl="1" marL="914400" marR="0" rtl="0" algn="l">
              <a:lnSpc>
                <a:spcPct val="100000"/>
              </a:lnSpc>
              <a:spcBef>
                <a:spcPts val="0"/>
              </a:spcBef>
              <a:spcAft>
                <a:spcPts val="0"/>
              </a:spcAft>
              <a:buClr>
                <a:schemeClr val="dk1"/>
              </a:buClr>
              <a:buSzPct val="100000"/>
              <a:buFont typeface="Arial"/>
              <a:buChar char="○"/>
            </a:pPr>
            <a:r>
              <a:rPr b="0" baseline="0" i="0" lang="en" sz="1600" u="none" cap="none" strike="noStrike">
                <a:solidFill>
                  <a:schemeClr val="dk1"/>
                </a:solidFill>
              </a:rPr>
              <a:t>Receive input from user</a:t>
            </a:r>
          </a:p>
          <a:p>
            <a:pPr indent="-330200" lvl="1" marL="914400" marR="0" rtl="0" algn="l">
              <a:lnSpc>
                <a:spcPct val="100000"/>
              </a:lnSpc>
              <a:spcBef>
                <a:spcPts val="0"/>
              </a:spcBef>
              <a:spcAft>
                <a:spcPts val="0"/>
              </a:spcAft>
              <a:buClr>
                <a:schemeClr val="dk1"/>
              </a:buClr>
              <a:buSzPct val="100000"/>
              <a:buFont typeface="Arial"/>
              <a:buChar char="○"/>
            </a:pPr>
            <a:r>
              <a:rPr b="0" baseline="0" i="0" lang="en" sz="1600" u="none" cap="none" strike="noStrike">
                <a:solidFill>
                  <a:schemeClr val="dk1"/>
                </a:solidFill>
              </a:rPr>
              <a:t>Send input data to Data Formatter</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Interfaces</a:t>
            </a:r>
            <a:r>
              <a:rPr b="0" baseline="0" i="0" lang="en" sz="1800" u="none" cap="none" strike="noStrike">
                <a:solidFill>
                  <a:schemeClr val="dk1"/>
                </a:solidFill>
              </a:rPr>
              <a:t>:</a:t>
            </a:r>
          </a:p>
          <a:p>
            <a:pPr indent="-57150" lvl="1" marL="336550" marR="0" rtl="0" algn="l">
              <a:lnSpc>
                <a:spcPct val="100000"/>
              </a:lnSpc>
              <a:spcBef>
                <a:spcPts val="0"/>
              </a:spcBef>
              <a:spcAft>
                <a:spcPts val="0"/>
              </a:spcAft>
              <a:buClr>
                <a:schemeClr val="dk1"/>
              </a:buClr>
              <a:buFont typeface="Arial"/>
              <a:buNone/>
            </a:pPr>
            <a:r>
              <a:t/>
            </a:r>
            <a:endParaRPr b="1" baseline="0" i="0" sz="1800" u="none" cap="none" strike="noStrike">
              <a:solidFill>
                <a:schemeClr val="dk1"/>
              </a:solidFill>
              <a:latin typeface="Arial"/>
              <a:ea typeface="Arial"/>
              <a:cs typeface="Arial"/>
              <a:sym typeface="Arial"/>
            </a:endParaRPr>
          </a:p>
        </p:txBody>
      </p:sp>
      <p:pic>
        <p:nvPicPr>
          <p:cNvPr id="273" name="Shape 273"/>
          <p:cNvPicPr preferRelativeResize="0"/>
          <p:nvPr/>
        </p:nvPicPr>
        <p:blipFill rotWithShape="1">
          <a:blip r:embed="rId3">
            <a:alphaModFix/>
          </a:blip>
          <a:srcRect b="0" l="0" r="0" t="0"/>
          <a:stretch/>
        </p:blipFill>
        <p:spPr>
          <a:xfrm>
            <a:off x="4876366" y="1004550"/>
            <a:ext cx="4229100" cy="3800400"/>
          </a:xfrm>
          <a:prstGeom prst="rect">
            <a:avLst/>
          </a:prstGeom>
          <a:noFill/>
          <a:ln>
            <a:noFill/>
          </a:ln>
        </p:spPr>
      </p:pic>
      <p:graphicFrame>
        <p:nvGraphicFramePr>
          <p:cNvPr id="274" name="Shape 274"/>
          <p:cNvGraphicFramePr/>
          <p:nvPr/>
        </p:nvGraphicFramePr>
        <p:xfrm>
          <a:off x="0" y="3653775"/>
          <a:ext cx="3000000" cy="3000000"/>
        </p:xfrm>
        <a:graphic>
          <a:graphicData uri="http://schemas.openxmlformats.org/drawingml/2006/table">
            <a:tbl>
              <a:tblPr>
                <a:noFill/>
                <a:tableStyleId>{F1E840B6-8238-47A2-84EF-1065BA15F54C}</a:tableStyleId>
              </a:tblPr>
              <a:tblGrid>
                <a:gridCol w="1186425"/>
                <a:gridCol w="1220525"/>
                <a:gridCol w="1152350"/>
                <a:gridCol w="1186425"/>
              </a:tblGrid>
              <a:tr h="635325">
                <a:tc>
                  <a:txBody>
                    <a:bodyPr>
                      <a:noAutofit/>
                    </a:bodyPr>
                    <a:lstStyle/>
                    <a:p>
                      <a:pPr lvl="0" rtl="0">
                        <a:spcBef>
                          <a:spcPts val="0"/>
                        </a:spcBef>
                        <a:buNone/>
                      </a:pPr>
                      <a:r>
                        <a:rPr lang="en" sz="1200">
                          <a:latin typeface="Times New Roman"/>
                          <a:ea typeface="Times New Roman"/>
                          <a:cs typeface="Times New Roman"/>
                          <a:sym typeface="Times New Roman"/>
                        </a:rPr>
                        <a:t>Method</a:t>
                      </a:r>
                    </a:p>
                  </a:txBody>
                  <a:tcPr marT="91425" marB="91425" marR="91425" marL="91425"/>
                </a:tc>
                <a:tc>
                  <a:txBody>
                    <a:bodyPr>
                      <a:noAutofit/>
                    </a:bodyPr>
                    <a:lstStyle/>
                    <a:p>
                      <a:pPr lvl="0" rtl="0">
                        <a:spcBef>
                          <a:spcPts val="0"/>
                        </a:spcBef>
                        <a:buNone/>
                      </a:pPr>
                      <a:r>
                        <a:rPr lang="en" sz="1200">
                          <a:latin typeface="Times New Roman"/>
                          <a:ea typeface="Times New Roman"/>
                          <a:cs typeface="Times New Roman"/>
                          <a:sym typeface="Times New Roman"/>
                        </a:rPr>
                        <a:t>Description</a:t>
                      </a:r>
                    </a:p>
                  </a:txBody>
                  <a:tcPr marT="91425" marB="91425" marR="91425" marL="91425"/>
                </a:tc>
                <a:tc>
                  <a:txBody>
                    <a:bodyPr>
                      <a:noAutofit/>
                    </a:bodyPr>
                    <a:lstStyle/>
                    <a:p>
                      <a:pPr lvl="0" rtl="0">
                        <a:spcBef>
                          <a:spcPts val="0"/>
                        </a:spcBef>
                        <a:buNone/>
                      </a:pPr>
                      <a:r>
                        <a:rPr lang="en" sz="1200">
                          <a:latin typeface="Times New Roman"/>
                          <a:ea typeface="Times New Roman"/>
                          <a:cs typeface="Times New Roman"/>
                          <a:sym typeface="Times New Roman"/>
                        </a:rPr>
                        <a:t>Information Required</a:t>
                      </a:r>
                    </a:p>
                  </a:txBody>
                  <a:tcPr marT="91425" marB="91425" marR="91425" marL="91425"/>
                </a:tc>
                <a:tc>
                  <a:txBody>
                    <a:bodyPr>
                      <a:noAutofit/>
                    </a:bodyPr>
                    <a:lstStyle/>
                    <a:p>
                      <a:pPr lvl="0" rtl="0">
                        <a:spcBef>
                          <a:spcPts val="0"/>
                        </a:spcBef>
                        <a:buNone/>
                      </a:pPr>
                      <a:r>
                        <a:rPr lang="en" sz="1200">
                          <a:latin typeface="Times New Roman"/>
                          <a:ea typeface="Times New Roman"/>
                          <a:cs typeface="Times New Roman"/>
                          <a:sym typeface="Times New Roman"/>
                        </a:rPr>
                        <a:t>Information Returned</a:t>
                      </a:r>
                    </a:p>
                  </a:txBody>
                  <a:tcPr marT="91425" marB="91425" marR="91425" marL="91425"/>
                </a:tc>
              </a:tr>
              <a:tr h="710375">
                <a:tc>
                  <a:txBody>
                    <a:bodyPr>
                      <a:noAutofit/>
                    </a:bodyPr>
                    <a:lstStyle/>
                    <a:p>
                      <a:pPr indent="0" lvl="0" marL="0" rtl="0">
                        <a:lnSpc>
                          <a:spcPct val="115000"/>
                        </a:lnSpc>
                        <a:spcBef>
                          <a:spcPts val="0"/>
                        </a:spcBef>
                        <a:buNone/>
                      </a:pPr>
                      <a:r>
                        <a:rPr lang="en" sz="1200">
                          <a:latin typeface="Times New Roman"/>
                          <a:ea typeface="Times New Roman"/>
                          <a:cs typeface="Times New Roman"/>
                          <a:sym typeface="Times New Roman"/>
                        </a:rPr>
                        <a:t>getData</a:t>
                      </a:r>
                    </a:p>
                  </a:txBody>
                  <a:tcPr marT="91425" marB="91425" marR="68575" marL="68575">
                    <a:solidFill>
                      <a:srgbClr val="A6A6A6"/>
                    </a:solidFill>
                  </a:tcPr>
                </a:tc>
                <a:tc>
                  <a:txBody>
                    <a:bodyPr>
                      <a:noAutofit/>
                    </a:bodyPr>
                    <a:lstStyle/>
                    <a:p>
                      <a:pPr indent="0" lvl="0" marL="0" rtl="0">
                        <a:lnSpc>
                          <a:spcPct val="115000"/>
                        </a:lnSpc>
                        <a:spcBef>
                          <a:spcPts val="0"/>
                        </a:spcBef>
                        <a:buNone/>
                      </a:pPr>
                      <a:r>
                        <a:rPr lang="en" sz="1200">
                          <a:latin typeface="Times New Roman"/>
                          <a:ea typeface="Times New Roman"/>
                          <a:cs typeface="Times New Roman"/>
                          <a:sym typeface="Times New Roman"/>
                        </a:rPr>
                        <a:t>receives raw input from user</a:t>
                      </a:r>
                    </a:p>
                  </a:txBody>
                  <a:tcPr marT="91425" marB="91425" marR="68575" marL="68575">
                    <a:solidFill>
                      <a:srgbClr val="A6A6A6"/>
                    </a:solidFill>
                  </a:tcPr>
                </a:tc>
                <a:tc>
                  <a:txBody>
                    <a:bodyPr>
                      <a:noAutofit/>
                    </a:bodyPr>
                    <a:lstStyle/>
                    <a:p>
                      <a:pPr indent="0" lvl="0" marL="0" rtl="0">
                        <a:lnSpc>
                          <a:spcPct val="115000"/>
                        </a:lnSpc>
                        <a:spcBef>
                          <a:spcPts val="0"/>
                        </a:spcBef>
                        <a:buNone/>
                      </a:pPr>
                      <a:r>
                        <a:rPr lang="en" sz="1200">
                          <a:latin typeface="Times New Roman"/>
                          <a:ea typeface="Times New Roman"/>
                          <a:cs typeface="Times New Roman"/>
                          <a:sym typeface="Times New Roman"/>
                        </a:rPr>
                        <a:t>None</a:t>
                      </a:r>
                    </a:p>
                  </a:txBody>
                  <a:tcPr marT="91425" marB="91425" marR="68575" marL="68575">
                    <a:solidFill>
                      <a:srgbClr val="A6A6A6"/>
                    </a:solidFill>
                  </a:tcPr>
                </a:tc>
                <a:tc>
                  <a:txBody>
                    <a:bodyPr>
                      <a:noAutofit/>
                    </a:bodyPr>
                    <a:lstStyle/>
                    <a:p>
                      <a:pPr indent="0" lvl="0" marL="0" rtl="0">
                        <a:lnSpc>
                          <a:spcPct val="115000"/>
                        </a:lnSpc>
                        <a:spcBef>
                          <a:spcPts val="0"/>
                        </a:spcBef>
                        <a:buNone/>
                      </a:pPr>
                      <a:r>
                        <a:rPr lang="en" sz="1200">
                          <a:latin typeface="Times New Roman"/>
                          <a:ea typeface="Times New Roman"/>
                          <a:cs typeface="Times New Roman"/>
                          <a:sym typeface="Times New Roman"/>
                        </a:rPr>
                        <a:t>None</a:t>
                      </a:r>
                    </a:p>
                  </a:txBody>
                  <a:tcPr marT="91425" marB="91425" marR="68575" marL="68575">
                    <a:solidFill>
                      <a:srgbClr val="A6A6A6"/>
                    </a:solidFill>
                  </a:tcPr>
                </a:tc>
              </a:tr>
            </a:tbl>
          </a:graphicData>
        </a:graphic>
      </p:graphicFrame>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Tablet/Lynx Presentation Layer</a:t>
            </a:r>
          </a:p>
        </p:txBody>
      </p:sp>
      <p:sp>
        <p:nvSpPr>
          <p:cNvPr id="280" name="Shape 280"/>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281" name="Shape 281"/>
          <p:cNvPicPr preferRelativeResize="0"/>
          <p:nvPr/>
        </p:nvPicPr>
        <p:blipFill rotWithShape="1">
          <a:blip r:embed="rId3">
            <a:alphaModFix/>
          </a:blip>
          <a:srcRect b="0" l="0" r="0" t="0"/>
          <a:stretch/>
        </p:blipFill>
        <p:spPr>
          <a:xfrm>
            <a:off x="4876366" y="991800"/>
            <a:ext cx="4229100" cy="3800400"/>
          </a:xfrm>
          <a:prstGeom prst="rect">
            <a:avLst/>
          </a:prstGeom>
          <a:noFill/>
          <a:ln>
            <a:noFill/>
          </a:ln>
        </p:spPr>
      </p:pic>
      <p:sp>
        <p:nvSpPr>
          <p:cNvPr id="282" name="Shape 282"/>
          <p:cNvSpPr txBox="1"/>
          <p:nvPr>
            <p:ph idx="1" type="body"/>
          </p:nvPr>
        </p:nvSpPr>
        <p:spPr>
          <a:xfrm>
            <a:off x="0" y="1175300"/>
            <a:ext cx="5232900" cy="3968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None/>
            </a:pPr>
            <a:r>
              <a:rPr b="1" baseline="0" i="0" lang="en" sz="2400" u="none" cap="none" strike="noStrike">
                <a:solidFill>
                  <a:schemeClr val="dk1"/>
                </a:solidFill>
                <a:latin typeface="Calibri"/>
                <a:ea typeface="Calibri"/>
                <a:cs typeface="Calibri"/>
                <a:sym typeface="Calibri"/>
              </a:rPr>
              <a:t>Tablet </a:t>
            </a:r>
            <a:r>
              <a:rPr b="1" baseline="0" i="0" lang="en" sz="2400" u="none" cap="none" strike="noStrike">
                <a:solidFill>
                  <a:schemeClr val="dk1"/>
                </a:solidFill>
                <a:latin typeface="Arial"/>
                <a:ea typeface="Arial"/>
                <a:cs typeface="Arial"/>
                <a:sym typeface="Arial"/>
              </a:rPr>
              <a:t>Data Formatter</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Description</a:t>
            </a:r>
            <a:r>
              <a:rPr b="0" baseline="0" i="0" lang="en" sz="1800" u="none" cap="none" strike="noStrike">
                <a:solidFill>
                  <a:schemeClr val="dk1"/>
                </a:solidFill>
              </a:rPr>
              <a:t>:</a:t>
            </a:r>
          </a:p>
          <a:p>
            <a:pPr indent="-330200" lvl="1" marL="914400" marR="0" rtl="0" algn="l">
              <a:lnSpc>
                <a:spcPct val="100000"/>
              </a:lnSpc>
              <a:spcBef>
                <a:spcPts val="0"/>
              </a:spcBef>
              <a:spcAft>
                <a:spcPts val="0"/>
              </a:spcAft>
              <a:buClr>
                <a:schemeClr val="dk1"/>
              </a:buClr>
              <a:buSzPct val="100000"/>
              <a:buFont typeface="Courier New"/>
              <a:buChar char="o"/>
            </a:pPr>
            <a:r>
              <a:rPr b="0" baseline="0" i="0" lang="en" sz="1600" u="none" cap="none" strike="noStrike">
                <a:solidFill>
                  <a:schemeClr val="dk1"/>
                </a:solidFill>
              </a:rPr>
              <a:t>Formats data to be sent to the App UI or Data Processing Layer</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Responsibilities:</a:t>
            </a:r>
          </a:p>
          <a:p>
            <a:pPr indent="-330200" lvl="1" marL="914400" marR="0" rtl="0" algn="l">
              <a:lnSpc>
                <a:spcPct val="100000"/>
              </a:lnSpc>
              <a:spcBef>
                <a:spcPts val="0"/>
              </a:spcBef>
              <a:spcAft>
                <a:spcPts val="0"/>
              </a:spcAft>
              <a:buClr>
                <a:schemeClr val="dk1"/>
              </a:buClr>
              <a:buSzPct val="100000"/>
              <a:buFont typeface="Courier New"/>
              <a:buChar char="o"/>
            </a:pPr>
            <a:r>
              <a:rPr b="0" baseline="0" i="0" lang="en" sz="1600" u="none" cap="none" strike="noStrike">
                <a:solidFill>
                  <a:schemeClr val="dk1"/>
                </a:solidFill>
              </a:rPr>
              <a:t>Format data from Event Handler and Data Processing layer</a:t>
            </a:r>
          </a:p>
          <a:p>
            <a:pPr indent="-330200" lvl="1" marL="914400" marR="0" rtl="0" algn="l">
              <a:lnSpc>
                <a:spcPct val="100000"/>
              </a:lnSpc>
              <a:spcBef>
                <a:spcPts val="0"/>
              </a:spcBef>
              <a:spcAft>
                <a:spcPts val="0"/>
              </a:spcAft>
              <a:buClr>
                <a:schemeClr val="dk1"/>
              </a:buClr>
              <a:buSzPct val="100000"/>
              <a:buFont typeface="Courier New"/>
              <a:buChar char="o"/>
            </a:pPr>
            <a:r>
              <a:rPr lang="en" sz="1600"/>
              <a:t>sends formatted data to next subsystem</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Interfaces</a:t>
            </a:r>
            <a:r>
              <a:rPr b="0" baseline="0" i="0" lang="en" sz="1800" u="none" cap="none" strike="noStrike">
                <a:solidFill>
                  <a:schemeClr val="dk1"/>
                </a:solidFill>
              </a:rPr>
              <a:t>:</a:t>
            </a:r>
          </a:p>
        </p:txBody>
      </p:sp>
      <p:graphicFrame>
        <p:nvGraphicFramePr>
          <p:cNvPr id="283" name="Shape 283"/>
          <p:cNvGraphicFramePr/>
          <p:nvPr/>
        </p:nvGraphicFramePr>
        <p:xfrm>
          <a:off x="0" y="3672296"/>
          <a:ext cx="3000000" cy="3000000"/>
        </p:xfrm>
        <a:graphic>
          <a:graphicData uri="http://schemas.openxmlformats.org/drawingml/2006/table">
            <a:tbl>
              <a:tblPr>
                <a:noFill/>
                <a:tableStyleId>{FD9204F7-BED9-4F08-B5DC-69E32FFB94BB}</a:tableStyleId>
              </a:tblPr>
              <a:tblGrid>
                <a:gridCol w="1447800"/>
                <a:gridCol w="1828800"/>
                <a:gridCol w="1143000"/>
                <a:gridCol w="1143000"/>
              </a:tblGrid>
              <a:tr h="182875">
                <a:tc>
                  <a:txBody>
                    <a:bodyPr>
                      <a:noAutofit/>
                    </a:bodyPr>
                    <a:lstStyle/>
                    <a:p>
                      <a:pPr indent="0" lvl="0" marL="0" marR="0" rtl="0" algn="ctr">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Method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Description</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Info Required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Info Returned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r>
              <a:tr h="152400">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getAnalyzedData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Gets Analyzed data from Data Analyzer subsystem in Data Processing Layer for display purposes.</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computational 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None</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r>
              <a:tr h="152400">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sendFormattedData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Sends formatted data to Data Analyzer for further data process.</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None</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Formatted 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r>
            </a:tbl>
          </a:graphicData>
        </a:graphic>
      </p:graphicFrame>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l">
              <a:spcBef>
                <a:spcPts val="0"/>
              </a:spcBef>
              <a:buNone/>
            </a:pPr>
            <a:r>
              <a:rPr lang="en" sz="3000"/>
              <a:t>Tablet/Lynx Data Processing Layer</a:t>
            </a:r>
          </a:p>
        </p:txBody>
      </p:sp>
      <p:sp>
        <p:nvSpPr>
          <p:cNvPr id="289" name="Shape 289"/>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
        <p:nvSpPr>
          <p:cNvPr id="290" name="Shape 290"/>
          <p:cNvSpPr txBox="1"/>
          <p:nvPr>
            <p:ph idx="1" type="body"/>
          </p:nvPr>
        </p:nvSpPr>
        <p:spPr>
          <a:xfrm>
            <a:off x="0" y="1175300"/>
            <a:ext cx="4800600" cy="3968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None/>
            </a:pPr>
            <a:r>
              <a:rPr b="1" baseline="0" i="0" lang="en" sz="2400" u="none" cap="none" strike="noStrike">
                <a:solidFill>
                  <a:schemeClr val="dk1"/>
                </a:solidFill>
                <a:latin typeface="Arial"/>
                <a:ea typeface="Arial"/>
                <a:cs typeface="Arial"/>
                <a:sym typeface="Arial"/>
              </a:rPr>
              <a:t>Tablet Data Analyzer</a:t>
            </a:r>
          </a:p>
          <a:p>
            <a:pPr indent="-342900" lvl="0" marL="457200" marR="0" rtl="0" algn="l">
              <a:lnSpc>
                <a:spcPct val="100000"/>
              </a:lnSpc>
              <a:spcBef>
                <a:spcPts val="0"/>
              </a:spcBef>
              <a:spcAft>
                <a:spcPts val="0"/>
              </a:spcAft>
              <a:buClr>
                <a:schemeClr val="dk1"/>
              </a:buClr>
              <a:buSzPct val="100000"/>
              <a:buFont typeface="Arial"/>
              <a:buChar char="●"/>
            </a:pPr>
            <a:r>
              <a:rPr b="1" lang="en" sz="1800"/>
              <a:t>General Description:</a:t>
            </a:r>
          </a:p>
          <a:p>
            <a:pPr indent="-330200" lvl="1" marL="914400" marR="0" rtl="0" algn="l">
              <a:lnSpc>
                <a:spcPct val="100000"/>
              </a:lnSpc>
              <a:spcBef>
                <a:spcPts val="0"/>
              </a:spcBef>
              <a:spcAft>
                <a:spcPts val="0"/>
              </a:spcAft>
              <a:buClr>
                <a:schemeClr val="dk1"/>
              </a:buClr>
              <a:buSzPct val="100000"/>
              <a:buFont typeface="Courier New"/>
              <a:buChar char="o"/>
            </a:pPr>
            <a:r>
              <a:rPr lang="en" sz="1600"/>
              <a:t>Analyzes data that will be or has been processed</a:t>
            </a:r>
          </a:p>
          <a:p>
            <a:pPr indent="-342900" lvl="0" marL="457200" marR="0" rtl="0" algn="l">
              <a:lnSpc>
                <a:spcPct val="100000"/>
              </a:lnSpc>
              <a:spcBef>
                <a:spcPts val="0"/>
              </a:spcBef>
              <a:spcAft>
                <a:spcPts val="0"/>
              </a:spcAft>
              <a:buClr>
                <a:schemeClr val="dk1"/>
              </a:buClr>
              <a:buSzPct val="100000"/>
              <a:buFont typeface="Arial"/>
              <a:buChar char="●"/>
            </a:pPr>
            <a:r>
              <a:rPr b="1" lang="en" sz="1800"/>
              <a:t>Responsibilities</a:t>
            </a:r>
            <a:r>
              <a:rPr b="0" baseline="0" i="0" lang="en" sz="1800" u="none" cap="none" strike="noStrike">
                <a:solidFill>
                  <a:schemeClr val="dk1"/>
                </a:solidFill>
              </a:rPr>
              <a:t>: </a:t>
            </a:r>
          </a:p>
          <a:p>
            <a:pPr indent="-330200" lvl="1" marL="914400" marR="0" rtl="0" algn="l">
              <a:lnSpc>
                <a:spcPct val="100000"/>
              </a:lnSpc>
              <a:spcBef>
                <a:spcPts val="0"/>
              </a:spcBef>
              <a:spcAft>
                <a:spcPts val="0"/>
              </a:spcAft>
              <a:buClr>
                <a:schemeClr val="dk1"/>
              </a:buClr>
              <a:buSzPct val="100000"/>
              <a:buFont typeface="Courier New"/>
              <a:buChar char="o"/>
            </a:pPr>
            <a:r>
              <a:rPr b="0" baseline="0" i="0" lang="en" sz="1600" u="none" cap="none" strike="noStrike">
                <a:solidFill>
                  <a:schemeClr val="dk1"/>
                </a:solidFill>
              </a:rPr>
              <a:t>Determines processing </a:t>
            </a:r>
            <a:r>
              <a:rPr lang="en" sz="1600"/>
              <a:t>type (graphical or computational)</a:t>
            </a:r>
          </a:p>
          <a:p>
            <a:pPr indent="-330200" lvl="1" marL="914400" marR="0" rtl="0" algn="l">
              <a:lnSpc>
                <a:spcPct val="100000"/>
              </a:lnSpc>
              <a:spcBef>
                <a:spcPts val="0"/>
              </a:spcBef>
              <a:spcAft>
                <a:spcPts val="0"/>
              </a:spcAft>
              <a:buClr>
                <a:schemeClr val="dk1"/>
              </a:buClr>
              <a:buSzPct val="100000"/>
              <a:buFont typeface="Courier New"/>
              <a:buChar char="o"/>
            </a:pPr>
            <a:r>
              <a:rPr b="0" baseline="0" i="0" lang="en" sz="1600" u="none" cap="none" strike="noStrike">
                <a:solidFill>
                  <a:schemeClr val="dk1"/>
                </a:solidFill>
              </a:rPr>
              <a:t>Sends data to determined subsystem</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Interfaces: </a:t>
            </a:r>
          </a:p>
        </p:txBody>
      </p:sp>
      <p:graphicFrame>
        <p:nvGraphicFramePr>
          <p:cNvPr id="291" name="Shape 291"/>
          <p:cNvGraphicFramePr/>
          <p:nvPr/>
        </p:nvGraphicFramePr>
        <p:xfrm>
          <a:off x="-10" y="3695700"/>
          <a:ext cx="3000000" cy="3000000"/>
        </p:xfrm>
        <a:graphic>
          <a:graphicData uri="http://schemas.openxmlformats.org/drawingml/2006/table">
            <a:tbl>
              <a:tblPr>
                <a:noFill/>
                <a:tableStyleId>{BC11E42E-E4CC-465D-BF19-1F48F78B0BDC}</a:tableStyleId>
              </a:tblPr>
              <a:tblGrid>
                <a:gridCol w="1350775"/>
                <a:gridCol w="1647275"/>
                <a:gridCol w="875725"/>
                <a:gridCol w="937525"/>
              </a:tblGrid>
              <a:tr h="182875">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Method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Description</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Info Required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Info Returned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r>
              <a:tr h="152400">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getFormattedData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Gets formatted data from Presentation Layer.</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Formatted 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None</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r>
              <a:tr h="152400">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sendProcessedData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Returns the processed data to the Presentation Layer</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None</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Processed 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r>
            </a:tbl>
          </a:graphicData>
        </a:graphic>
      </p:graphicFrame>
      <p:pic>
        <p:nvPicPr>
          <p:cNvPr id="292" name="Shape 292"/>
          <p:cNvPicPr preferRelativeResize="0"/>
          <p:nvPr/>
        </p:nvPicPr>
        <p:blipFill rotWithShape="1">
          <a:blip r:embed="rId3">
            <a:alphaModFix/>
          </a:blip>
          <a:srcRect b="0" l="0" r="0" t="0"/>
          <a:stretch/>
        </p:blipFill>
        <p:spPr>
          <a:xfrm>
            <a:off x="4800598" y="946250"/>
            <a:ext cx="4356300" cy="392429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l">
              <a:spcBef>
                <a:spcPts val="0"/>
              </a:spcBef>
              <a:buNone/>
            </a:pPr>
            <a:r>
              <a:rPr lang="en" sz="3000"/>
              <a:t>Tablet/Lynx Data Processing Layer</a:t>
            </a:r>
          </a:p>
        </p:txBody>
      </p:sp>
      <p:sp>
        <p:nvSpPr>
          <p:cNvPr id="298" name="Shape 298"/>
          <p:cNvSpPr txBox="1"/>
          <p:nvPr>
            <p:ph idx="12" type="sldNum"/>
          </p:nvPr>
        </p:nvSpPr>
        <p:spPr>
          <a:xfrm>
            <a:off x="8556783"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299" name="Shape 299"/>
          <p:cNvPicPr preferRelativeResize="0"/>
          <p:nvPr/>
        </p:nvPicPr>
        <p:blipFill rotWithShape="1">
          <a:blip r:embed="rId3">
            <a:alphaModFix/>
          </a:blip>
          <a:srcRect b="0" l="0" r="0" t="0"/>
          <a:stretch/>
        </p:blipFill>
        <p:spPr>
          <a:xfrm>
            <a:off x="4820123" y="965775"/>
            <a:ext cx="4356300" cy="3924299"/>
          </a:xfrm>
          <a:prstGeom prst="rect">
            <a:avLst/>
          </a:prstGeom>
          <a:noFill/>
          <a:ln>
            <a:noFill/>
          </a:ln>
        </p:spPr>
      </p:pic>
      <p:sp>
        <p:nvSpPr>
          <p:cNvPr id="300" name="Shape 300"/>
          <p:cNvSpPr txBox="1"/>
          <p:nvPr>
            <p:ph idx="1" type="body"/>
          </p:nvPr>
        </p:nvSpPr>
        <p:spPr>
          <a:xfrm>
            <a:off x="0" y="1175300"/>
            <a:ext cx="4876799" cy="3968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baseline="0" i="0" lang="en" sz="2000" u="none" cap="none" strike="noStrike">
                <a:solidFill>
                  <a:schemeClr val="dk1"/>
                </a:solidFill>
                <a:latin typeface="Arial"/>
                <a:ea typeface="Arial"/>
                <a:cs typeface="Arial"/>
                <a:sym typeface="Arial"/>
              </a:rPr>
              <a:t>Tablet Graphical Data Processing</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General Description</a:t>
            </a:r>
            <a:r>
              <a:rPr b="0" baseline="0" i="0" lang="en" sz="1800" u="none" cap="none" strike="noStrike">
                <a:solidFill>
                  <a:schemeClr val="dk1"/>
                </a:solidFill>
              </a:rPr>
              <a:t>: </a:t>
            </a:r>
          </a:p>
          <a:p>
            <a:pPr indent="-330200" lvl="1" marL="914400" marR="0" rtl="0" algn="l">
              <a:lnSpc>
                <a:spcPct val="100000"/>
              </a:lnSpc>
              <a:spcBef>
                <a:spcPts val="0"/>
              </a:spcBef>
              <a:spcAft>
                <a:spcPts val="0"/>
              </a:spcAft>
              <a:buClr>
                <a:schemeClr val="dk1"/>
              </a:buClr>
              <a:buSzPct val="100000"/>
              <a:buFont typeface="Courier New"/>
              <a:buChar char="o"/>
            </a:pPr>
            <a:r>
              <a:rPr b="0" baseline="0" i="0" lang="en" sz="1600" u="none" cap="none" strike="noStrike">
                <a:solidFill>
                  <a:schemeClr val="dk1"/>
                </a:solidFill>
              </a:rPr>
              <a:t>Processes graphical data</a:t>
            </a:r>
            <a:r>
              <a:rPr lang="en" sz="1600"/>
              <a:t> for Presentation Layer</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Responsibilities:</a:t>
            </a:r>
          </a:p>
          <a:p>
            <a:pPr indent="-330200" lvl="1" marL="914400" marR="0" rtl="0" algn="l">
              <a:lnSpc>
                <a:spcPct val="100000"/>
              </a:lnSpc>
              <a:spcBef>
                <a:spcPts val="0"/>
              </a:spcBef>
              <a:spcAft>
                <a:spcPts val="0"/>
              </a:spcAft>
              <a:buClr>
                <a:schemeClr val="dk1"/>
              </a:buClr>
              <a:buSzPct val="100000"/>
              <a:buFont typeface="Courier New"/>
              <a:buChar char="o"/>
            </a:pPr>
            <a:r>
              <a:rPr lang="en" sz="1600"/>
              <a:t>Process graphical data from Data Analyzer</a:t>
            </a:r>
          </a:p>
          <a:p>
            <a:pPr indent="-330200" lvl="1" marL="914400" marR="0" rtl="0" algn="l">
              <a:lnSpc>
                <a:spcPct val="100000"/>
              </a:lnSpc>
              <a:spcBef>
                <a:spcPts val="0"/>
              </a:spcBef>
              <a:spcAft>
                <a:spcPts val="0"/>
              </a:spcAft>
              <a:buClr>
                <a:schemeClr val="dk1"/>
              </a:buClr>
              <a:buSzPct val="100000"/>
              <a:buFont typeface="Courier New"/>
              <a:buChar char="o"/>
            </a:pPr>
            <a:r>
              <a:rPr lang="en" sz="1600"/>
              <a:t>Return processed data to Data Analyzer</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Interfaces:</a:t>
            </a:r>
          </a:p>
          <a:p>
            <a:pPr indent="-330200" lvl="1" marL="914400" marR="0" rtl="0" algn="l">
              <a:lnSpc>
                <a:spcPct val="100000"/>
              </a:lnSpc>
              <a:spcBef>
                <a:spcPts val="0"/>
              </a:spcBef>
              <a:spcAft>
                <a:spcPts val="0"/>
              </a:spcAft>
              <a:buClr>
                <a:schemeClr val="dk1"/>
              </a:buClr>
              <a:buSzPct val="100000"/>
              <a:buFont typeface="Courier New"/>
              <a:buChar char="o"/>
            </a:pPr>
            <a:r>
              <a:rPr b="0" baseline="0" i="0" lang="en" sz="1600" u="none" cap="none" strike="noStrike">
                <a:solidFill>
                  <a:schemeClr val="dk1"/>
                </a:solidFill>
              </a:rPr>
              <a:t>none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l">
              <a:spcBef>
                <a:spcPts val="0"/>
              </a:spcBef>
              <a:buNone/>
            </a:pPr>
            <a:r>
              <a:rPr lang="en" sz="3000"/>
              <a:t>Tablet/Lynx Data Processing Layer</a:t>
            </a:r>
          </a:p>
        </p:txBody>
      </p:sp>
      <p:sp>
        <p:nvSpPr>
          <p:cNvPr id="306" name="Shape 306"/>
          <p:cNvSpPr txBox="1"/>
          <p:nvPr>
            <p:ph idx="12" type="sldNum"/>
          </p:nvPr>
        </p:nvSpPr>
        <p:spPr>
          <a:xfrm>
            <a:off x="8556783"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07" name="Shape 307"/>
          <p:cNvSpPr txBox="1"/>
          <p:nvPr>
            <p:ph idx="1" type="body"/>
          </p:nvPr>
        </p:nvSpPr>
        <p:spPr>
          <a:xfrm>
            <a:off x="0" y="1175300"/>
            <a:ext cx="4975200" cy="3968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baseline="0" i="0" lang="en" sz="2000" u="none" cap="none" strike="noStrike">
                <a:solidFill>
                  <a:schemeClr val="dk1"/>
                </a:solidFill>
                <a:latin typeface="Arial"/>
                <a:ea typeface="Arial"/>
                <a:cs typeface="Arial"/>
                <a:sym typeface="Arial"/>
              </a:rPr>
              <a:t>Tablet Computational Data Processing</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General Description</a:t>
            </a:r>
            <a:r>
              <a:rPr b="0" baseline="0" i="0" lang="en" sz="1800" u="none" cap="none" strike="noStrike">
                <a:solidFill>
                  <a:schemeClr val="dk1"/>
                </a:solidFill>
              </a:rPr>
              <a:t>: </a:t>
            </a:r>
          </a:p>
          <a:p>
            <a:pPr indent="-330200" lvl="1" marL="914400" marR="0" rtl="0" algn="l">
              <a:lnSpc>
                <a:spcPct val="100000"/>
              </a:lnSpc>
              <a:spcBef>
                <a:spcPts val="0"/>
              </a:spcBef>
              <a:spcAft>
                <a:spcPts val="0"/>
              </a:spcAft>
              <a:buClr>
                <a:schemeClr val="dk1"/>
              </a:buClr>
              <a:buSzPct val="100000"/>
              <a:buFont typeface="Courier New"/>
              <a:buChar char="o"/>
            </a:pPr>
            <a:r>
              <a:rPr b="0" baseline="0" i="0" lang="en" sz="1600" u="none" cap="none" strike="noStrike">
                <a:solidFill>
                  <a:schemeClr val="dk1"/>
                </a:solidFill>
              </a:rPr>
              <a:t>Processes general data (non-graphical)</a:t>
            </a:r>
          </a:p>
          <a:p>
            <a:pPr indent="-330200" lvl="0" marL="457200" marR="0" rtl="0" algn="l">
              <a:lnSpc>
                <a:spcPct val="100000"/>
              </a:lnSpc>
              <a:spcBef>
                <a:spcPts val="0"/>
              </a:spcBef>
              <a:spcAft>
                <a:spcPts val="0"/>
              </a:spcAft>
              <a:buClr>
                <a:schemeClr val="dk1"/>
              </a:buClr>
              <a:buSzPct val="88888"/>
              <a:buFont typeface="Arial"/>
              <a:buChar char="●"/>
            </a:pPr>
            <a:r>
              <a:rPr b="1" baseline="0" i="0" lang="en" sz="1800" u="none" cap="none" strike="noStrike">
                <a:solidFill>
                  <a:schemeClr val="dk1"/>
                </a:solidFill>
              </a:rPr>
              <a:t>Responsibilities</a:t>
            </a:r>
            <a:r>
              <a:rPr b="0" baseline="0" i="0" lang="en" sz="1800" u="none" cap="none" strike="noStrike">
                <a:solidFill>
                  <a:schemeClr val="dk1"/>
                </a:solidFill>
              </a:rPr>
              <a:t>:</a:t>
            </a:r>
          </a:p>
          <a:p>
            <a:pPr indent="-330200" lvl="1" marL="914400" marR="0" rtl="0" algn="l">
              <a:lnSpc>
                <a:spcPct val="100000"/>
              </a:lnSpc>
              <a:spcBef>
                <a:spcPts val="0"/>
              </a:spcBef>
              <a:spcAft>
                <a:spcPts val="0"/>
              </a:spcAft>
              <a:buClr>
                <a:schemeClr val="dk1"/>
              </a:buClr>
              <a:buSzPct val="100000"/>
              <a:buFont typeface="Courier New"/>
              <a:buChar char="o"/>
            </a:pPr>
            <a:r>
              <a:rPr lang="en" sz="1600"/>
              <a:t>Process received data </a:t>
            </a:r>
          </a:p>
          <a:p>
            <a:pPr indent="-330200" lvl="1" marL="914400" marR="0" rtl="0" algn="l">
              <a:lnSpc>
                <a:spcPct val="100000"/>
              </a:lnSpc>
              <a:spcBef>
                <a:spcPts val="0"/>
              </a:spcBef>
              <a:spcAft>
                <a:spcPts val="0"/>
              </a:spcAft>
              <a:buClr>
                <a:schemeClr val="dk1"/>
              </a:buClr>
              <a:buSzPct val="100000"/>
              <a:buFont typeface="Courier New"/>
              <a:buChar char="o"/>
            </a:pPr>
            <a:r>
              <a:rPr lang="en" sz="1600"/>
              <a:t>Return processed data to Data Analyzer</a:t>
            </a:r>
          </a:p>
          <a:p>
            <a:pPr indent="-330200" lvl="1" marL="914400" marR="0" rtl="0" algn="l">
              <a:lnSpc>
                <a:spcPct val="100000"/>
              </a:lnSpc>
              <a:spcBef>
                <a:spcPts val="0"/>
              </a:spcBef>
              <a:spcAft>
                <a:spcPts val="0"/>
              </a:spcAft>
              <a:buClr>
                <a:schemeClr val="dk1"/>
              </a:buClr>
              <a:buSzPct val="100000"/>
              <a:buFont typeface="Courier New"/>
              <a:buChar char="o"/>
            </a:pPr>
            <a:r>
              <a:rPr lang="en" sz="1600"/>
              <a:t>Request stored data via Request Manager</a:t>
            </a:r>
          </a:p>
          <a:p>
            <a:pPr indent="-330200" lvl="1" marL="914400" marR="0" rtl="0" algn="l">
              <a:lnSpc>
                <a:spcPct val="100000"/>
              </a:lnSpc>
              <a:spcBef>
                <a:spcPts val="0"/>
              </a:spcBef>
              <a:spcAft>
                <a:spcPts val="0"/>
              </a:spcAft>
              <a:buClr>
                <a:schemeClr val="dk1"/>
              </a:buClr>
              <a:buSzPct val="100000"/>
              <a:buFont typeface="Courier New"/>
              <a:buChar char="o"/>
            </a:pPr>
            <a:r>
              <a:rPr lang="en" sz="1600"/>
              <a:t>Send data to Transfer Superlayer</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Interfaces</a:t>
            </a:r>
            <a:r>
              <a:rPr b="0" baseline="0" i="0" lang="en" sz="1800" u="none" cap="none" strike="noStrike">
                <a:solidFill>
                  <a:schemeClr val="dk1"/>
                </a:solidFill>
              </a:rPr>
              <a:t>:</a:t>
            </a:r>
          </a:p>
          <a:p>
            <a:pPr indent="-133350" lvl="1" marL="336550" marR="0" rtl="0" algn="l">
              <a:lnSpc>
                <a:spcPct val="100000"/>
              </a:lnSpc>
              <a:spcBef>
                <a:spcPts val="0"/>
              </a:spcBef>
              <a:spcAft>
                <a:spcPts val="0"/>
              </a:spcAft>
              <a:buClr>
                <a:schemeClr val="dk1"/>
              </a:buClr>
              <a:buFont typeface="Arial"/>
              <a:buNone/>
            </a:pPr>
            <a:r>
              <a:t/>
            </a:r>
            <a:endParaRPr b="1" baseline="0" i="0" sz="700" u="none" cap="none" strike="noStrike">
              <a:solidFill>
                <a:schemeClr val="dk1"/>
              </a:solidFill>
              <a:latin typeface="Arial"/>
              <a:ea typeface="Arial"/>
              <a:cs typeface="Arial"/>
              <a:sym typeface="Arial"/>
            </a:endParaRPr>
          </a:p>
        </p:txBody>
      </p:sp>
      <p:graphicFrame>
        <p:nvGraphicFramePr>
          <p:cNvPr id="308" name="Shape 308"/>
          <p:cNvGraphicFramePr/>
          <p:nvPr/>
        </p:nvGraphicFramePr>
        <p:xfrm>
          <a:off x="0" y="3895719"/>
          <a:ext cx="3000000" cy="3000000"/>
        </p:xfrm>
        <a:graphic>
          <a:graphicData uri="http://schemas.openxmlformats.org/drawingml/2006/table">
            <a:tbl>
              <a:tblPr>
                <a:noFill/>
                <a:tableStyleId>{1190019B-25AD-427C-B53B-30C6193831FF}</a:tableStyleId>
              </a:tblPr>
              <a:tblGrid>
                <a:gridCol w="923000"/>
                <a:gridCol w="2187525"/>
                <a:gridCol w="826825"/>
                <a:gridCol w="837025"/>
              </a:tblGrid>
              <a:tr h="182875">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Method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Description</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Info Required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Info Returned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r>
              <a:tr h="152400">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getData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Gets computational data from computational processing subsystem.</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Binary 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None</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r>
              <a:tr h="152400">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sendData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Sends computation data to Transfer Super Layer.</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None</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Binary 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r>
            </a:tbl>
          </a:graphicData>
        </a:graphic>
      </p:graphicFrame>
      <p:pic>
        <p:nvPicPr>
          <p:cNvPr id="309" name="Shape 309"/>
          <p:cNvPicPr preferRelativeResize="0"/>
          <p:nvPr/>
        </p:nvPicPr>
        <p:blipFill rotWithShape="1">
          <a:blip r:embed="rId3">
            <a:alphaModFix/>
          </a:blip>
          <a:srcRect b="0" l="0" r="0" t="0"/>
          <a:stretch/>
        </p:blipFill>
        <p:spPr>
          <a:xfrm>
            <a:off x="4858975" y="959250"/>
            <a:ext cx="4271700" cy="392429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Key Requirements</a:t>
            </a:r>
          </a:p>
        </p:txBody>
      </p:sp>
      <p:sp>
        <p:nvSpPr>
          <p:cNvPr id="85" name="Shape 8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l">
              <a:lnSpc>
                <a:spcPct val="115000"/>
              </a:lnSpc>
              <a:spcBef>
                <a:spcPts val="0"/>
              </a:spcBef>
              <a:buNone/>
            </a:pPr>
            <a:r>
              <a:rPr lang="en" sz="1600">
                <a:solidFill>
                  <a:srgbClr val="000000"/>
                </a:solidFill>
              </a:rPr>
              <a:t>3.1: Lynx - Send data optically</a:t>
            </a:r>
          </a:p>
          <a:p>
            <a:pPr rtl="0" algn="l">
              <a:lnSpc>
                <a:spcPct val="115000"/>
              </a:lnSpc>
              <a:spcBef>
                <a:spcPts val="0"/>
              </a:spcBef>
              <a:buNone/>
            </a:pPr>
            <a:r>
              <a:rPr lang="en" sz="1600">
                <a:solidFill>
                  <a:srgbClr val="000000"/>
                </a:solidFill>
              </a:rPr>
              <a:t>3.2: Lynx – Read data optically</a:t>
            </a:r>
          </a:p>
          <a:p>
            <a:pPr rtl="0" algn="l">
              <a:lnSpc>
                <a:spcPct val="115000"/>
              </a:lnSpc>
              <a:spcBef>
                <a:spcPts val="0"/>
              </a:spcBef>
              <a:buNone/>
            </a:pPr>
            <a:r>
              <a:rPr lang="en" sz="1600">
                <a:solidFill>
                  <a:srgbClr val="000000"/>
                </a:solidFill>
              </a:rPr>
              <a:t>3.3: Optical Communication SDK</a:t>
            </a:r>
          </a:p>
          <a:p>
            <a:pPr rtl="0" algn="l">
              <a:lnSpc>
                <a:spcPct val="115000"/>
              </a:lnSpc>
              <a:spcBef>
                <a:spcPts val="0"/>
              </a:spcBef>
              <a:buNone/>
            </a:pPr>
            <a:r>
              <a:rPr lang="en" sz="1600">
                <a:solidFill>
                  <a:srgbClr val="000000"/>
                </a:solidFill>
              </a:rPr>
              <a:t>3.4: Lynx - Serial port to transfer data collected</a:t>
            </a:r>
          </a:p>
          <a:p>
            <a:pPr rtl="0" algn="l">
              <a:lnSpc>
                <a:spcPct val="115000"/>
              </a:lnSpc>
              <a:spcBef>
                <a:spcPts val="0"/>
              </a:spcBef>
              <a:buNone/>
            </a:pPr>
            <a:r>
              <a:rPr lang="en" sz="1600">
                <a:solidFill>
                  <a:srgbClr val="000000"/>
                </a:solidFill>
              </a:rPr>
              <a:t>3.7: Software to show optical transfer</a:t>
            </a:r>
          </a:p>
          <a:p>
            <a:pPr rtl="0" algn="l">
              <a:lnSpc>
                <a:spcPct val="115000"/>
              </a:lnSpc>
              <a:spcBef>
                <a:spcPts val="0"/>
              </a:spcBef>
              <a:buNone/>
            </a:pPr>
            <a:r>
              <a:rPr lang="en" sz="1600">
                <a:solidFill>
                  <a:srgbClr val="000000"/>
                </a:solidFill>
              </a:rPr>
              <a:t>4.1: System support</a:t>
            </a:r>
          </a:p>
          <a:p>
            <a:pPr rtl="0" algn="l">
              <a:lnSpc>
                <a:spcPct val="115000"/>
              </a:lnSpc>
              <a:spcBef>
                <a:spcPts val="0"/>
              </a:spcBef>
              <a:buNone/>
            </a:pPr>
            <a:r>
              <a:rPr lang="en" sz="1600">
                <a:solidFill>
                  <a:srgbClr val="000000"/>
                </a:solidFill>
              </a:rPr>
              <a:t>4.7: Lynx SDK – Send and receive data</a:t>
            </a:r>
          </a:p>
          <a:p>
            <a:pPr rtl="0" algn="l">
              <a:lnSpc>
                <a:spcPct val="115000"/>
              </a:lnSpc>
              <a:spcBef>
                <a:spcPts val="0"/>
              </a:spcBef>
              <a:buNone/>
            </a:pPr>
            <a:r>
              <a:rPr lang="en" sz="1600">
                <a:solidFill>
                  <a:srgbClr val="000000"/>
                </a:solidFill>
              </a:rPr>
              <a:t>4.8 :PixelSense SDK – Send and receive data</a:t>
            </a:r>
          </a:p>
          <a:p>
            <a:pPr rtl="0" algn="l">
              <a:lnSpc>
                <a:spcPct val="115000"/>
              </a:lnSpc>
              <a:spcBef>
                <a:spcPts val="0"/>
              </a:spcBef>
              <a:buNone/>
            </a:pPr>
            <a:r>
              <a:rPr lang="en" sz="1600">
                <a:solidFill>
                  <a:srgbClr val="000000"/>
                </a:solidFill>
              </a:rPr>
              <a:t>4.9: PixelSense SDK - Orientation</a:t>
            </a:r>
          </a:p>
          <a:p>
            <a:pPr rtl="0" algn="l">
              <a:lnSpc>
                <a:spcPct val="115000"/>
              </a:lnSpc>
              <a:spcBef>
                <a:spcPts val="0"/>
              </a:spcBef>
              <a:buNone/>
            </a:pPr>
            <a:r>
              <a:rPr lang="en" sz="1600">
                <a:solidFill>
                  <a:srgbClr val="000000"/>
                </a:solidFill>
              </a:rPr>
              <a:t>4.10: Android – Device on table</a:t>
            </a:r>
          </a:p>
          <a:p>
            <a:pPr rtl="0" algn="l">
              <a:lnSpc>
                <a:spcPct val="115000"/>
              </a:lnSpc>
              <a:spcBef>
                <a:spcPts val="0"/>
              </a:spcBef>
              <a:buNone/>
            </a:pPr>
            <a:r>
              <a:rPr lang="en" sz="1600">
                <a:solidFill>
                  <a:srgbClr val="000000"/>
                </a:solidFill>
              </a:rPr>
              <a:t>4.11: PixelSense – Device on table</a:t>
            </a:r>
          </a:p>
          <a:p>
            <a:pPr rtl="0" algn="l">
              <a:lnSpc>
                <a:spcPct val="115000"/>
              </a:lnSpc>
              <a:spcBef>
                <a:spcPts val="0"/>
              </a:spcBef>
              <a:buNone/>
            </a:pPr>
            <a:r>
              <a:rPr lang="en" sz="1600">
                <a:solidFill>
                  <a:srgbClr val="000000"/>
                </a:solidFill>
              </a:rPr>
              <a:t>6.1: Minimum Transfer Rate</a:t>
            </a:r>
          </a:p>
          <a:p>
            <a:pPr>
              <a:spcBef>
                <a:spcPts val="0"/>
              </a:spcBef>
              <a:buNone/>
            </a:pPr>
            <a:r>
              <a:t/>
            </a:r>
            <a:endParaRPr sz="1600">
              <a:solidFill>
                <a:srgbClr val="000000"/>
              </a:solidFill>
            </a:endParaRPr>
          </a:p>
        </p:txBody>
      </p:sp>
      <p:sp>
        <p:nvSpPr>
          <p:cNvPr id="86" name="Shape 86"/>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l">
              <a:spcBef>
                <a:spcPts val="0"/>
              </a:spcBef>
              <a:buNone/>
            </a:pPr>
            <a:r>
              <a:rPr lang="en" sz="3000"/>
              <a:t>Tablet/Lynx Data Processing Layer</a:t>
            </a:r>
          </a:p>
        </p:txBody>
      </p:sp>
      <p:sp>
        <p:nvSpPr>
          <p:cNvPr id="315" name="Shape 315"/>
          <p:cNvSpPr txBox="1"/>
          <p:nvPr>
            <p:ph idx="12" type="sldNum"/>
          </p:nvPr>
        </p:nvSpPr>
        <p:spPr>
          <a:xfrm>
            <a:off x="8556783"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16" name="Shape 316"/>
          <p:cNvSpPr txBox="1"/>
          <p:nvPr>
            <p:ph idx="1" type="body"/>
          </p:nvPr>
        </p:nvSpPr>
        <p:spPr>
          <a:xfrm>
            <a:off x="0" y="1175300"/>
            <a:ext cx="5053199" cy="3968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None/>
            </a:pPr>
            <a:r>
              <a:rPr b="1" baseline="0" i="0" lang="en" sz="2400" u="none" cap="none" strike="noStrike">
                <a:solidFill>
                  <a:schemeClr val="dk1"/>
                </a:solidFill>
                <a:latin typeface="Arial"/>
                <a:ea typeface="Arial"/>
                <a:cs typeface="Arial"/>
                <a:sym typeface="Arial"/>
              </a:rPr>
              <a:t>Request Manager</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General Description</a:t>
            </a:r>
            <a:r>
              <a:rPr b="0" baseline="0" i="0" lang="en" sz="1800" u="none" cap="none" strike="noStrike">
                <a:solidFill>
                  <a:schemeClr val="dk1"/>
                </a:solidFill>
              </a:rPr>
              <a:t>:</a:t>
            </a:r>
          </a:p>
          <a:p>
            <a:pPr indent="-330200" lvl="1" marL="914400" marR="0" rtl="0" algn="l">
              <a:lnSpc>
                <a:spcPct val="100000"/>
              </a:lnSpc>
              <a:spcBef>
                <a:spcPts val="0"/>
              </a:spcBef>
              <a:spcAft>
                <a:spcPts val="0"/>
              </a:spcAft>
              <a:buClr>
                <a:schemeClr val="dk1"/>
              </a:buClr>
              <a:buSzPct val="100000"/>
              <a:buFont typeface="Courier New"/>
              <a:buChar char="o"/>
            </a:pPr>
            <a:r>
              <a:rPr b="0" baseline="0" i="0" lang="en" sz="1600" u="none" cap="none" strike="noStrike">
                <a:solidFill>
                  <a:schemeClr val="dk1"/>
                </a:solidFill>
              </a:rPr>
              <a:t>Manages requests for data from the Data Storage Layer</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Responsibilities</a:t>
            </a:r>
            <a:r>
              <a:rPr b="0" baseline="0" i="0" lang="en" sz="1800" u="none" cap="none" strike="noStrike">
                <a:solidFill>
                  <a:schemeClr val="dk1"/>
                </a:solidFill>
              </a:rPr>
              <a:t>:</a:t>
            </a:r>
          </a:p>
          <a:p>
            <a:pPr indent="-330200" lvl="1" marL="914400" marR="0" rtl="0" algn="l">
              <a:lnSpc>
                <a:spcPct val="100000"/>
              </a:lnSpc>
              <a:spcBef>
                <a:spcPts val="0"/>
              </a:spcBef>
              <a:spcAft>
                <a:spcPts val="0"/>
              </a:spcAft>
              <a:buClr>
                <a:schemeClr val="dk1"/>
              </a:buClr>
              <a:buSzPct val="100000"/>
              <a:buFont typeface="Courier New"/>
              <a:buChar char="o"/>
            </a:pPr>
            <a:r>
              <a:rPr lang="en" sz="1600"/>
              <a:t>receives request for data from processing</a:t>
            </a:r>
          </a:p>
          <a:p>
            <a:pPr indent="-330200" lvl="1" marL="914400" marR="0" rtl="0" algn="l">
              <a:lnSpc>
                <a:spcPct val="100000"/>
              </a:lnSpc>
              <a:spcBef>
                <a:spcPts val="0"/>
              </a:spcBef>
              <a:spcAft>
                <a:spcPts val="0"/>
              </a:spcAft>
              <a:buClr>
                <a:schemeClr val="dk1"/>
              </a:buClr>
              <a:buSzPct val="100000"/>
              <a:buFont typeface="Courier New"/>
              <a:buChar char="o"/>
            </a:pPr>
            <a:r>
              <a:rPr lang="en" sz="1600"/>
              <a:t>Sends requests to Data Storage Layer</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Interfaces</a:t>
            </a:r>
            <a:r>
              <a:rPr b="0" baseline="0" i="0" lang="en" sz="1800" u="none" cap="none" strike="noStrike">
                <a:solidFill>
                  <a:schemeClr val="dk1"/>
                </a:solidFill>
              </a:rPr>
              <a:t>:</a:t>
            </a:r>
          </a:p>
          <a:p>
            <a:pPr indent="-133350" lvl="1" marL="336550" marR="0" rtl="0" algn="l">
              <a:lnSpc>
                <a:spcPct val="100000"/>
              </a:lnSpc>
              <a:spcBef>
                <a:spcPts val="0"/>
              </a:spcBef>
              <a:spcAft>
                <a:spcPts val="0"/>
              </a:spcAft>
              <a:buClr>
                <a:schemeClr val="dk1"/>
              </a:buClr>
              <a:buFont typeface="Arial"/>
              <a:buNone/>
            </a:pPr>
            <a:r>
              <a:t/>
            </a:r>
            <a:endParaRPr b="1" baseline="0" i="0" sz="700" u="none" cap="none" strike="noStrike">
              <a:solidFill>
                <a:schemeClr val="dk1"/>
              </a:solidFill>
              <a:latin typeface="Arial"/>
              <a:ea typeface="Arial"/>
              <a:cs typeface="Arial"/>
              <a:sym typeface="Arial"/>
            </a:endParaRPr>
          </a:p>
        </p:txBody>
      </p:sp>
      <p:graphicFrame>
        <p:nvGraphicFramePr>
          <p:cNvPr id="317" name="Shape 317"/>
          <p:cNvGraphicFramePr/>
          <p:nvPr/>
        </p:nvGraphicFramePr>
        <p:xfrm>
          <a:off x="0" y="4057653"/>
          <a:ext cx="3000000" cy="3000000"/>
        </p:xfrm>
        <a:graphic>
          <a:graphicData uri="http://schemas.openxmlformats.org/drawingml/2006/table">
            <a:tbl>
              <a:tblPr>
                <a:noFill/>
                <a:tableStyleId>{5D7D3B1B-F61C-42C7-97B4-B909BBD30E40}</a:tableStyleId>
              </a:tblPr>
              <a:tblGrid>
                <a:gridCol w="784850"/>
                <a:gridCol w="2242250"/>
                <a:gridCol w="869275"/>
                <a:gridCol w="879500"/>
              </a:tblGrid>
              <a:tr h="182875">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Method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Description</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Info Required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Info Returned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r>
              <a:tr h="152400">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getData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Sends request for stored data to the Data Storage Layer.</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Request</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Stored 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r>
              <a:tr h="152400">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storeData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Sends request to store data to the Data Storage Layer</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Data to store</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none</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r>
            </a:tbl>
          </a:graphicData>
        </a:graphic>
      </p:graphicFrame>
      <p:pic>
        <p:nvPicPr>
          <p:cNvPr id="318" name="Shape 318"/>
          <p:cNvPicPr preferRelativeResize="0"/>
          <p:nvPr/>
        </p:nvPicPr>
        <p:blipFill rotWithShape="1">
          <a:blip r:embed="rId3">
            <a:alphaModFix/>
          </a:blip>
          <a:srcRect b="0" l="0" r="0" t="0"/>
          <a:stretch/>
        </p:blipFill>
        <p:spPr>
          <a:xfrm>
            <a:off x="4775873" y="978800"/>
            <a:ext cx="4356300" cy="3924299"/>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l">
              <a:spcBef>
                <a:spcPts val="0"/>
              </a:spcBef>
              <a:buNone/>
            </a:pPr>
            <a:r>
              <a:rPr lang="en" sz="3000"/>
              <a:t>Tablet/Lynx Data Storage Layer</a:t>
            </a:r>
          </a:p>
        </p:txBody>
      </p:sp>
      <p:sp>
        <p:nvSpPr>
          <p:cNvPr id="324" name="Shape 324"/>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
        <p:nvSpPr>
          <p:cNvPr id="325" name="Shape 325"/>
          <p:cNvSpPr txBox="1"/>
          <p:nvPr>
            <p:ph idx="1" type="body"/>
          </p:nvPr>
        </p:nvSpPr>
        <p:spPr>
          <a:xfrm>
            <a:off x="0" y="1175300"/>
            <a:ext cx="5181600" cy="3968100"/>
          </a:xfrm>
          <a:prstGeom prst="rect">
            <a:avLst/>
          </a:prstGeom>
          <a:noFill/>
          <a:ln>
            <a:noFill/>
          </a:ln>
        </p:spPr>
        <p:txBody>
          <a:bodyPr anchorCtr="0" anchor="t" bIns="91425" lIns="91425" rIns="91425" tIns="91425">
            <a:noAutofit/>
          </a:bodyPr>
          <a:lstStyle/>
          <a:p>
            <a:pPr lvl="0" marR="0" rtl="0" algn="ctr">
              <a:lnSpc>
                <a:spcPct val="100000"/>
              </a:lnSpc>
              <a:spcBef>
                <a:spcPts val="0"/>
              </a:spcBef>
              <a:spcAft>
                <a:spcPts val="0"/>
              </a:spcAft>
              <a:buNone/>
            </a:pPr>
            <a:r>
              <a:rPr b="1" baseline="0" i="0" lang="en" sz="2400" u="none" cap="none" strike="noStrike">
                <a:solidFill>
                  <a:schemeClr val="dk1"/>
                </a:solidFill>
                <a:latin typeface="Arial"/>
                <a:ea typeface="Arial"/>
                <a:cs typeface="Arial"/>
                <a:sym typeface="Arial"/>
              </a:rPr>
              <a:t>Storage Converter</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General Description</a:t>
            </a:r>
            <a:r>
              <a:rPr b="0" baseline="0" i="0" lang="en" sz="1800" u="none" cap="none" strike="noStrike">
                <a:solidFill>
                  <a:schemeClr val="dk1"/>
                </a:solidFill>
              </a:rPr>
              <a:t>:</a:t>
            </a:r>
          </a:p>
          <a:p>
            <a:pPr indent="-330200" lvl="1" marL="914400" marR="0" rtl="0" algn="l">
              <a:lnSpc>
                <a:spcPct val="100000"/>
              </a:lnSpc>
              <a:spcBef>
                <a:spcPts val="0"/>
              </a:spcBef>
              <a:spcAft>
                <a:spcPts val="0"/>
              </a:spcAft>
              <a:buClr>
                <a:schemeClr val="dk1"/>
              </a:buClr>
              <a:buSzPct val="100000"/>
              <a:buFont typeface="Courier New"/>
              <a:buChar char="o"/>
            </a:pPr>
            <a:r>
              <a:rPr lang="en" sz="1600"/>
              <a:t>Convert requests into relevant queries</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Responsibilities:</a:t>
            </a:r>
          </a:p>
          <a:p>
            <a:pPr indent="-342900" lvl="1" marL="914400" marR="0" rtl="0" algn="l">
              <a:lnSpc>
                <a:spcPct val="100000"/>
              </a:lnSpc>
              <a:spcBef>
                <a:spcPts val="0"/>
              </a:spcBef>
              <a:spcAft>
                <a:spcPts val="0"/>
              </a:spcAft>
              <a:buClr>
                <a:schemeClr val="dk1"/>
              </a:buClr>
              <a:buSzPct val="112500"/>
              <a:buFont typeface="Courier New"/>
              <a:buChar char="o"/>
            </a:pPr>
            <a:r>
              <a:rPr lang="en" sz="1600"/>
              <a:t>Converts data requests into queries</a:t>
            </a:r>
          </a:p>
          <a:p>
            <a:pPr indent="-342900" lvl="1" marL="914400" marR="0" rtl="0" algn="l">
              <a:lnSpc>
                <a:spcPct val="100000"/>
              </a:lnSpc>
              <a:spcBef>
                <a:spcPts val="0"/>
              </a:spcBef>
              <a:spcAft>
                <a:spcPts val="0"/>
              </a:spcAft>
              <a:buClr>
                <a:schemeClr val="dk1"/>
              </a:buClr>
              <a:buSzPct val="112500"/>
              <a:buFont typeface="Courier New"/>
              <a:buChar char="o"/>
            </a:pPr>
            <a:r>
              <a:rPr lang="en" sz="1600"/>
              <a:t>Submits queries to Storage Manager</a:t>
            </a:r>
          </a:p>
          <a:p>
            <a:pPr indent="-330200" lvl="1" marL="914400" marR="0" rtl="0" algn="l">
              <a:lnSpc>
                <a:spcPct val="100000"/>
              </a:lnSpc>
              <a:spcBef>
                <a:spcPts val="0"/>
              </a:spcBef>
              <a:spcAft>
                <a:spcPts val="0"/>
              </a:spcAft>
              <a:buClr>
                <a:schemeClr val="dk1"/>
              </a:buClr>
              <a:buSzPct val="100000"/>
              <a:buFont typeface="Courier New"/>
              <a:buChar char="o"/>
            </a:pPr>
            <a:r>
              <a:rPr lang="en" sz="1600"/>
              <a:t>Return requested data</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Interfaces:</a:t>
            </a:r>
          </a:p>
        </p:txBody>
      </p:sp>
      <p:graphicFrame>
        <p:nvGraphicFramePr>
          <p:cNvPr id="326" name="Shape 326"/>
          <p:cNvGraphicFramePr/>
          <p:nvPr/>
        </p:nvGraphicFramePr>
        <p:xfrm>
          <a:off x="0" y="4046219"/>
          <a:ext cx="3000000" cy="3000000"/>
        </p:xfrm>
        <a:graphic>
          <a:graphicData uri="http://schemas.openxmlformats.org/drawingml/2006/table">
            <a:tbl>
              <a:tblPr>
                <a:noFill/>
                <a:tableStyleId>{C4A32DF4-159E-4E2A-92FE-7B0B0F91BF8B}</a:tableStyleId>
              </a:tblPr>
              <a:tblGrid>
                <a:gridCol w="988000"/>
                <a:gridCol w="2187500"/>
                <a:gridCol w="911875"/>
                <a:gridCol w="922600"/>
              </a:tblGrid>
              <a:tr h="182875">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Method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Description</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Info Required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Info Returned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r>
              <a:tr h="152400">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returnData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Sends requested data to the Data Processing Layer.</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none</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Stored Data</a:t>
                      </a:r>
                      <a:r>
                        <a:rPr baseline="0" lang="en" sz="900" u="none" cap="none" strike="noStrike">
                          <a:solidFill>
                            <a:srgbClr val="000000"/>
                          </a:solidFill>
                          <a:latin typeface="Times New Roman"/>
                          <a:ea typeface="Times New Roman"/>
                          <a:cs typeface="Times New Roman"/>
                          <a:sym typeface="Times New Roman"/>
                        </a:rPr>
                        <a:t> </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r>
              <a:tr h="152400">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getRequest</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Gets the request for data from the Data Processing Layer</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none</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Request</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r>
            </a:tbl>
          </a:graphicData>
        </a:graphic>
      </p:graphicFrame>
      <p:pic>
        <p:nvPicPr>
          <p:cNvPr id="327" name="Shape 327"/>
          <p:cNvPicPr preferRelativeResize="0"/>
          <p:nvPr/>
        </p:nvPicPr>
        <p:blipFill rotWithShape="1">
          <a:blip r:embed="rId3">
            <a:alphaModFix/>
          </a:blip>
          <a:srcRect b="0" l="0" r="0" t="0"/>
          <a:stretch/>
        </p:blipFill>
        <p:spPr>
          <a:xfrm>
            <a:off x="5009975" y="959250"/>
            <a:ext cx="4138500" cy="3943499"/>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l">
              <a:spcBef>
                <a:spcPts val="0"/>
              </a:spcBef>
              <a:buNone/>
            </a:pPr>
            <a:r>
              <a:rPr lang="en" sz="3000"/>
              <a:t>Tablet/Lynx Data Storage Layer</a:t>
            </a:r>
          </a:p>
        </p:txBody>
      </p:sp>
      <p:sp>
        <p:nvSpPr>
          <p:cNvPr id="333" name="Shape 333"/>
          <p:cNvSpPr txBox="1"/>
          <p:nvPr>
            <p:ph idx="12" type="sldNum"/>
          </p:nvPr>
        </p:nvSpPr>
        <p:spPr>
          <a:xfrm>
            <a:off x="8556783"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34" name="Shape 334"/>
          <p:cNvSpPr txBox="1"/>
          <p:nvPr>
            <p:ph idx="1" type="body"/>
          </p:nvPr>
        </p:nvSpPr>
        <p:spPr>
          <a:xfrm>
            <a:off x="0" y="1200150"/>
            <a:ext cx="5029199" cy="3968100"/>
          </a:xfrm>
          <a:prstGeom prst="rect">
            <a:avLst/>
          </a:prstGeom>
          <a:noFill/>
          <a:ln>
            <a:noFill/>
          </a:ln>
        </p:spPr>
        <p:txBody>
          <a:bodyPr anchorCtr="0" anchor="t" bIns="91425" lIns="91425" rIns="91425" tIns="91425">
            <a:noAutofit/>
          </a:bodyPr>
          <a:lstStyle/>
          <a:p>
            <a:pPr lvl="0" marR="0" rtl="0" algn="ctr">
              <a:lnSpc>
                <a:spcPct val="100000"/>
              </a:lnSpc>
              <a:spcBef>
                <a:spcPts val="0"/>
              </a:spcBef>
              <a:spcAft>
                <a:spcPts val="0"/>
              </a:spcAft>
              <a:buNone/>
            </a:pPr>
            <a:r>
              <a:rPr b="1" baseline="0" i="0" lang="en" sz="2400" u="none" cap="none" strike="noStrike">
                <a:solidFill>
                  <a:schemeClr val="dk1"/>
                </a:solidFill>
                <a:latin typeface="Arial"/>
                <a:ea typeface="Arial"/>
                <a:cs typeface="Arial"/>
                <a:sym typeface="Arial"/>
              </a:rPr>
              <a:t>Storage Manager</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General</a:t>
            </a:r>
            <a:r>
              <a:rPr b="0" baseline="0" i="0" lang="en" sz="1800" u="none" cap="none" strike="noStrike">
                <a:solidFill>
                  <a:schemeClr val="dk1"/>
                </a:solidFill>
              </a:rPr>
              <a:t> </a:t>
            </a:r>
            <a:r>
              <a:rPr b="1" baseline="0" i="0" lang="en" sz="1800" u="none" cap="none" strike="noStrike">
                <a:solidFill>
                  <a:schemeClr val="dk1"/>
                </a:solidFill>
              </a:rPr>
              <a:t>Description</a:t>
            </a:r>
            <a:r>
              <a:rPr b="0" baseline="0" i="0" lang="en" sz="1800" u="none" cap="none" strike="noStrike">
                <a:solidFill>
                  <a:schemeClr val="dk1"/>
                </a:solidFill>
              </a:rPr>
              <a:t>:</a:t>
            </a:r>
          </a:p>
          <a:p>
            <a:pPr indent="-330200" lvl="1" marL="914400" marR="0" rtl="0" algn="l">
              <a:lnSpc>
                <a:spcPct val="100000"/>
              </a:lnSpc>
              <a:spcBef>
                <a:spcPts val="0"/>
              </a:spcBef>
              <a:spcAft>
                <a:spcPts val="0"/>
              </a:spcAft>
              <a:buClr>
                <a:schemeClr val="dk1"/>
              </a:buClr>
              <a:buSzPct val="100000"/>
              <a:buFont typeface="Courier New"/>
              <a:buChar char="o"/>
            </a:pPr>
            <a:r>
              <a:rPr lang="en" sz="1600"/>
              <a:t>Manage stored data on Android Tablet</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Responsibilities</a:t>
            </a:r>
            <a:r>
              <a:rPr b="0" baseline="0" i="0" lang="en" sz="1800" u="none" cap="none" strike="noStrike">
                <a:solidFill>
                  <a:schemeClr val="dk1"/>
                </a:solidFill>
              </a:rPr>
              <a:t>:</a:t>
            </a:r>
          </a:p>
          <a:p>
            <a:pPr indent="-342900" lvl="1" marL="914400" marR="0" rtl="0" algn="l">
              <a:lnSpc>
                <a:spcPct val="100000"/>
              </a:lnSpc>
              <a:spcBef>
                <a:spcPts val="0"/>
              </a:spcBef>
              <a:spcAft>
                <a:spcPts val="0"/>
              </a:spcAft>
              <a:buClr>
                <a:schemeClr val="dk1"/>
              </a:buClr>
              <a:buSzPct val="112500"/>
              <a:buFont typeface="Courier New"/>
              <a:buChar char="o"/>
            </a:pPr>
            <a:r>
              <a:rPr lang="en" sz="1600"/>
              <a:t>Process queries</a:t>
            </a:r>
          </a:p>
          <a:p>
            <a:pPr indent="-330200" lvl="1" marL="914400" marR="0" rtl="0" algn="l">
              <a:lnSpc>
                <a:spcPct val="100000"/>
              </a:lnSpc>
              <a:spcBef>
                <a:spcPts val="0"/>
              </a:spcBef>
              <a:spcAft>
                <a:spcPts val="0"/>
              </a:spcAft>
              <a:buClr>
                <a:schemeClr val="dk1"/>
              </a:buClr>
              <a:buSzPct val="100000"/>
              <a:buFont typeface="Courier New"/>
              <a:buChar char="o"/>
            </a:pPr>
            <a:r>
              <a:rPr lang="en" sz="1600"/>
              <a:t>Return data to Storage Converter</a:t>
            </a:r>
          </a:p>
          <a:p>
            <a:pPr indent="-342900" lvl="0" marL="457200" marR="0" rtl="0" algn="l">
              <a:lnSpc>
                <a:spcPct val="100000"/>
              </a:lnSpc>
              <a:spcBef>
                <a:spcPts val="0"/>
              </a:spcBef>
              <a:spcAft>
                <a:spcPts val="0"/>
              </a:spcAft>
              <a:buClr>
                <a:schemeClr val="dk1"/>
              </a:buClr>
              <a:buSzPct val="100000"/>
              <a:buFont typeface="Arial"/>
              <a:buChar char="●"/>
            </a:pPr>
            <a:r>
              <a:rPr b="1" baseline="0" i="0" lang="en" sz="1800" u="none" cap="none" strike="noStrike">
                <a:solidFill>
                  <a:schemeClr val="dk1"/>
                </a:solidFill>
              </a:rPr>
              <a:t>Interfaces</a:t>
            </a:r>
            <a:r>
              <a:rPr b="0" baseline="0" i="0" lang="en" sz="1800" u="none" cap="none" strike="noStrike">
                <a:solidFill>
                  <a:schemeClr val="dk1"/>
                </a:solidFill>
              </a:rPr>
              <a:t>:</a:t>
            </a:r>
          </a:p>
        </p:txBody>
      </p:sp>
      <p:graphicFrame>
        <p:nvGraphicFramePr>
          <p:cNvPr id="335" name="Shape 335"/>
          <p:cNvGraphicFramePr/>
          <p:nvPr/>
        </p:nvGraphicFramePr>
        <p:xfrm>
          <a:off x="0" y="3331725"/>
          <a:ext cx="3000000" cy="3000000"/>
        </p:xfrm>
        <a:graphic>
          <a:graphicData uri="http://schemas.openxmlformats.org/drawingml/2006/table">
            <a:tbl>
              <a:tblPr>
                <a:noFill/>
                <a:tableStyleId>{3014D14D-9FF6-4201-9A05-F2503AE44A36}</a:tableStyleId>
              </a:tblPr>
              <a:tblGrid>
                <a:gridCol w="1171800"/>
                <a:gridCol w="1954225"/>
                <a:gridCol w="897675"/>
                <a:gridCol w="908225"/>
              </a:tblGrid>
              <a:tr h="182875">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Method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Description</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Info Required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c>
                  <a:txBody>
                    <a:bodyPr>
                      <a:noAutofit/>
                    </a:bodyPr>
                    <a:lstStyle/>
                    <a:p>
                      <a:pPr indent="0" lvl="0" marL="0" marR="0" rtl="0" algn="ctr">
                        <a:spcBef>
                          <a:spcPts val="0"/>
                        </a:spcBef>
                        <a:spcAft>
                          <a:spcPts val="0"/>
                        </a:spcAft>
                        <a:buSzPct val="25000"/>
                        <a:buNone/>
                      </a:pPr>
                      <a:r>
                        <a:rPr baseline="0" lang="en" sz="1100" u="none" cap="none" strike="noStrike">
                          <a:solidFill>
                            <a:srgbClr val="000000"/>
                          </a:solidFill>
                          <a:latin typeface="Times New Roman"/>
                          <a:ea typeface="Times New Roman"/>
                          <a:cs typeface="Times New Roman"/>
                          <a:sym typeface="Times New Roman"/>
                        </a:rPr>
                        <a:t>Info Returned</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FFFFFF"/>
                    </a:solidFill>
                  </a:tcPr>
                </a:tc>
              </a:tr>
              <a:tr h="152400">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executeQuery</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Executes query to SQLite database.</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Query</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Stored Data</a:t>
                      </a:r>
                      <a:r>
                        <a:rPr baseline="0" lang="en" sz="900" u="none" cap="none" strike="noStrike">
                          <a:solidFill>
                            <a:srgbClr val="000000"/>
                          </a:solidFill>
                          <a:latin typeface="Times New Roman"/>
                          <a:ea typeface="Times New Roman"/>
                          <a:cs typeface="Times New Roman"/>
                          <a:sym typeface="Times New Roman"/>
                        </a:rPr>
                        <a:t> </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r>
              <a:tr h="152400">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returnData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Returns data relevant to the executed query</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None</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l">
                        <a:spcBef>
                          <a:spcPts val="0"/>
                        </a:spcBef>
                        <a:spcAft>
                          <a:spcPts val="0"/>
                        </a:spcAft>
                        <a:buSzPct val="25000"/>
                        <a:buNone/>
                      </a:pPr>
                      <a:r>
                        <a:rPr baseline="0" lang="en" sz="1200" u="none" cap="none" strike="noStrike">
                          <a:solidFill>
                            <a:srgbClr val="000000"/>
                          </a:solidFill>
                          <a:latin typeface="Times New Roman"/>
                          <a:ea typeface="Times New Roman"/>
                          <a:cs typeface="Times New Roman"/>
                          <a:sym typeface="Times New Roman"/>
                        </a:rPr>
                        <a:t>Stored Data</a:t>
                      </a:r>
                    </a:p>
                  </a:txBody>
                  <a:tcPr marT="0" marB="0"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r>
            </a:tbl>
          </a:graphicData>
        </a:graphic>
      </p:graphicFrame>
      <p:pic>
        <p:nvPicPr>
          <p:cNvPr id="336" name="Shape 336"/>
          <p:cNvPicPr preferRelativeResize="0"/>
          <p:nvPr/>
        </p:nvPicPr>
        <p:blipFill rotWithShape="1">
          <a:blip r:embed="rId3">
            <a:alphaModFix/>
          </a:blip>
          <a:srcRect b="0" l="0" r="0" t="0"/>
          <a:stretch/>
        </p:blipFill>
        <p:spPr>
          <a:xfrm>
            <a:off x="5005500" y="939725"/>
            <a:ext cx="4138500" cy="3943499"/>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idx="12" type="sldNum"/>
          </p:nvPr>
        </p:nvSpPr>
        <p:spPr>
          <a:xfrm>
            <a:off x="8556783"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342" name="Shape 342"/>
          <p:cNvPicPr preferRelativeResize="0"/>
          <p:nvPr/>
        </p:nvPicPr>
        <p:blipFill>
          <a:blip r:embed="rId3">
            <a:alphaModFix/>
          </a:blip>
          <a:stretch>
            <a:fillRect/>
          </a:stretch>
        </p:blipFill>
        <p:spPr>
          <a:xfrm>
            <a:off x="3702595" y="0"/>
            <a:ext cx="4436310" cy="5143501"/>
          </a:xfrm>
          <a:prstGeom prst="rect">
            <a:avLst/>
          </a:prstGeom>
          <a:noFill/>
          <a:ln>
            <a:noFill/>
          </a:ln>
        </p:spPr>
      </p:pic>
      <p:sp>
        <p:nvSpPr>
          <p:cNvPr id="343" name="Shape 343"/>
          <p:cNvSpPr txBox="1"/>
          <p:nvPr>
            <p:ph type="title"/>
          </p:nvPr>
        </p:nvSpPr>
        <p:spPr>
          <a:xfrm>
            <a:off x="457200" y="275850"/>
            <a:ext cx="2967000" cy="1093800"/>
          </a:xfrm>
          <a:prstGeom prst="rect">
            <a:avLst/>
          </a:prstGeom>
          <a:noFill/>
          <a:ln>
            <a:noFill/>
          </a:ln>
        </p:spPr>
        <p:txBody>
          <a:bodyPr anchorCtr="0" anchor="b" bIns="91425" lIns="91425" rIns="91425" tIns="91425">
            <a:noAutofit/>
          </a:bodyPr>
          <a:lstStyle/>
          <a:p>
            <a:pPr lvl="0" rtl="0">
              <a:spcBef>
                <a:spcPts val="0"/>
              </a:spcBef>
              <a:buNone/>
            </a:pPr>
            <a:r>
              <a:rPr lang="en"/>
              <a:t>Architecture Diagram</a:t>
            </a:r>
          </a:p>
        </p:txBody>
      </p:sp>
      <p:sp>
        <p:nvSpPr>
          <p:cNvPr id="344" name="Shape 344"/>
          <p:cNvSpPr txBox="1"/>
          <p:nvPr/>
        </p:nvSpPr>
        <p:spPr>
          <a:xfrm>
            <a:off x="576725" y="1394075"/>
            <a:ext cx="2915699" cy="3398099"/>
          </a:xfrm>
          <a:prstGeom prst="rect">
            <a:avLst/>
          </a:prstGeom>
          <a:noFill/>
          <a:ln>
            <a:noFill/>
          </a:ln>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Requirements Mapping</a:t>
            </a:r>
          </a:p>
        </p:txBody>
      </p:sp>
      <p:sp>
        <p:nvSpPr>
          <p:cNvPr id="350" name="Shape 35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200000"/>
              </a:lnSpc>
              <a:spcBef>
                <a:spcPts val="0"/>
              </a:spcBef>
              <a:buNone/>
            </a:pPr>
            <a:r>
              <a:t/>
            </a:r>
            <a:endParaRPr/>
          </a:p>
        </p:txBody>
      </p:sp>
      <p:sp>
        <p:nvSpPr>
          <p:cNvPr id="351" name="Shape 351"/>
          <p:cNvSpPr txBox="1"/>
          <p:nvPr>
            <p:ph idx="12" type="sldNum"/>
          </p:nvPr>
        </p:nvSpPr>
        <p:spPr>
          <a:xfrm>
            <a:off x="8556783"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352" name="Shape 352"/>
          <p:cNvPicPr preferRelativeResize="0"/>
          <p:nvPr/>
        </p:nvPicPr>
        <p:blipFill>
          <a:blip r:embed="rId3">
            <a:alphaModFix/>
          </a:blip>
          <a:stretch>
            <a:fillRect/>
          </a:stretch>
        </p:blipFill>
        <p:spPr>
          <a:xfrm>
            <a:off x="495937" y="1235487"/>
            <a:ext cx="8152124" cy="3655024"/>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OS Dependencies</a:t>
            </a:r>
          </a:p>
        </p:txBody>
      </p:sp>
      <p:sp>
        <p:nvSpPr>
          <p:cNvPr id="358" name="Shape 35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68300" lvl="0" marL="457200" rtl="0">
              <a:spcBef>
                <a:spcPts val="0"/>
              </a:spcBef>
              <a:buClr>
                <a:schemeClr val="dk1"/>
              </a:buClr>
              <a:buSzPct val="100000"/>
              <a:buFont typeface="Arial"/>
              <a:buChar char="●"/>
            </a:pPr>
            <a:r>
              <a:rPr lang="en" sz="2200"/>
              <a:t>PixelSense Super Layer</a:t>
            </a:r>
          </a:p>
          <a:p>
            <a:pPr indent="-368300" lvl="1" marL="914400" rtl="0">
              <a:spcBef>
                <a:spcPts val="0"/>
              </a:spcBef>
              <a:buClr>
                <a:schemeClr val="dk1"/>
              </a:buClr>
              <a:buSzPct val="100000"/>
              <a:buFont typeface="Courier New"/>
              <a:buChar char="o"/>
            </a:pPr>
            <a:r>
              <a:rPr lang="en" sz="2200"/>
              <a:t>Windows 7</a:t>
            </a:r>
          </a:p>
          <a:p>
            <a:pPr indent="-368300" lvl="1" marL="914400" rtl="0">
              <a:spcBef>
                <a:spcPts val="0"/>
              </a:spcBef>
              <a:buClr>
                <a:schemeClr val="dk1"/>
              </a:buClr>
              <a:buSzPct val="100000"/>
              <a:buFont typeface="Courier New"/>
              <a:buChar char="o"/>
            </a:pPr>
            <a:r>
              <a:rPr lang="en" sz="2200"/>
              <a:t>Surface 2.0 SDK</a:t>
            </a:r>
          </a:p>
          <a:p>
            <a:pPr indent="-368300" lvl="0" marL="457200" rtl="0">
              <a:spcBef>
                <a:spcPts val="0"/>
              </a:spcBef>
              <a:buClr>
                <a:schemeClr val="dk1"/>
              </a:buClr>
              <a:buSzPct val="100000"/>
              <a:buFont typeface="Arial"/>
              <a:buChar char="●"/>
            </a:pPr>
            <a:r>
              <a:rPr lang="en" sz="2200"/>
              <a:t>Tablet/Lynx Super Layer</a:t>
            </a:r>
          </a:p>
          <a:p>
            <a:pPr indent="-368300" lvl="1" marL="914400" rtl="0">
              <a:spcBef>
                <a:spcPts val="0"/>
              </a:spcBef>
              <a:buClr>
                <a:schemeClr val="dk1"/>
              </a:buClr>
              <a:buSzPct val="100000"/>
              <a:buFont typeface="Courier New"/>
              <a:buChar char="o"/>
            </a:pPr>
            <a:r>
              <a:rPr lang="en" sz="2200"/>
              <a:t>Presentation Layer</a:t>
            </a:r>
          </a:p>
          <a:p>
            <a:pPr indent="-368300" lvl="2" marL="1371600" rtl="0">
              <a:spcBef>
                <a:spcPts val="0"/>
              </a:spcBef>
              <a:buClr>
                <a:schemeClr val="dk1"/>
              </a:buClr>
              <a:buSzPct val="100000"/>
              <a:buFont typeface="Wingdings"/>
              <a:buChar char="§"/>
            </a:pPr>
            <a:r>
              <a:rPr lang="en" sz="2200"/>
              <a:t>Android SDK GUI Options</a:t>
            </a:r>
          </a:p>
          <a:p>
            <a:pPr indent="-368300" lvl="1" marL="914400" rtl="0">
              <a:spcBef>
                <a:spcPts val="0"/>
              </a:spcBef>
              <a:buClr>
                <a:schemeClr val="dk1"/>
              </a:buClr>
              <a:buSzPct val="100000"/>
              <a:buFont typeface="Courier New"/>
              <a:buChar char="o"/>
            </a:pPr>
            <a:r>
              <a:rPr lang="en" sz="2200"/>
              <a:t>Data Storage Layer</a:t>
            </a:r>
          </a:p>
          <a:p>
            <a:pPr indent="-368300" lvl="2" marL="1371600" rtl="0">
              <a:spcBef>
                <a:spcPts val="0"/>
              </a:spcBef>
              <a:buClr>
                <a:schemeClr val="dk1"/>
              </a:buClr>
              <a:buSzPct val="100000"/>
              <a:buFont typeface="Wingdings"/>
              <a:buChar char="§"/>
            </a:pPr>
            <a:r>
              <a:rPr lang="en" sz="2200"/>
              <a:t>SQLite Database options</a:t>
            </a:r>
          </a:p>
          <a:p>
            <a:pPr indent="-368300" lvl="0" marL="457200" rtl="0">
              <a:spcBef>
                <a:spcPts val="0"/>
              </a:spcBef>
              <a:buClr>
                <a:schemeClr val="dk1"/>
              </a:buClr>
              <a:buSzPct val="100000"/>
              <a:buFont typeface="Arial"/>
              <a:buChar char="●"/>
            </a:pPr>
            <a:r>
              <a:rPr lang="en" sz="2200"/>
              <a:t>Transfer Layer</a:t>
            </a:r>
          </a:p>
          <a:p>
            <a:pPr indent="-368300" lvl="1" marL="914400" rtl="0">
              <a:spcBef>
                <a:spcPts val="0"/>
              </a:spcBef>
              <a:buClr>
                <a:schemeClr val="dk1"/>
              </a:buClr>
              <a:buSzPct val="100000"/>
              <a:buFont typeface="Courier New"/>
              <a:buChar char="o"/>
            </a:pPr>
            <a:r>
              <a:rPr lang="en" sz="2200"/>
              <a:t>Microcontroller Dependency</a:t>
            </a:r>
          </a:p>
          <a:p>
            <a:pPr indent="0" lvl="0" marL="0">
              <a:spcBef>
                <a:spcPts val="0"/>
              </a:spcBef>
              <a:buNone/>
            </a:pPr>
            <a:r>
              <a:t/>
            </a:r>
            <a:endParaRPr sz="1800"/>
          </a:p>
        </p:txBody>
      </p:sp>
      <p:sp>
        <p:nvSpPr>
          <p:cNvPr id="359" name="Shape 359"/>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Testing Considerations</a:t>
            </a:r>
          </a:p>
        </p:txBody>
      </p:sp>
      <p:sp>
        <p:nvSpPr>
          <p:cNvPr id="365" name="Shape 36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u="sng"/>
              <a:t>Overall Considerations</a:t>
            </a:r>
          </a:p>
          <a:p>
            <a:pPr lvl="0" rtl="0">
              <a:spcBef>
                <a:spcPts val="0"/>
              </a:spcBef>
              <a:buNone/>
            </a:pPr>
            <a:r>
              <a:rPr b="1" lang="en"/>
              <a:t>Code Compliance</a:t>
            </a:r>
            <a:r>
              <a:rPr lang="en"/>
              <a:t> </a:t>
            </a:r>
            <a:r>
              <a:rPr lang="en" sz="2400"/>
              <a:t>- Compliance with task and function of a subsystem as defined in ADS</a:t>
            </a:r>
          </a:p>
          <a:p>
            <a:pPr lvl="0" rtl="0">
              <a:spcBef>
                <a:spcPts val="0"/>
              </a:spcBef>
              <a:buNone/>
            </a:pPr>
            <a:r>
              <a:t/>
            </a:r>
            <a:endParaRPr sz="2400"/>
          </a:p>
          <a:p>
            <a:pPr lvl="0" rtl="0">
              <a:spcBef>
                <a:spcPts val="0"/>
              </a:spcBef>
              <a:buNone/>
            </a:pPr>
            <a:r>
              <a:rPr b="1" lang="en"/>
              <a:t>Principle Adherence </a:t>
            </a:r>
            <a:r>
              <a:rPr lang="en" sz="2400"/>
              <a:t>- Compliance with overall design principles as defined in ADS</a:t>
            </a:r>
          </a:p>
        </p:txBody>
      </p:sp>
      <p:sp>
        <p:nvSpPr>
          <p:cNvPr id="366" name="Shape 366"/>
          <p:cNvSpPr txBox="1"/>
          <p:nvPr>
            <p:ph idx="12" type="sldNum"/>
          </p:nvPr>
        </p:nvSpPr>
        <p:spPr>
          <a:xfrm>
            <a:off x="8556783"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Testing Considerations</a:t>
            </a:r>
          </a:p>
        </p:txBody>
      </p:sp>
      <p:sp>
        <p:nvSpPr>
          <p:cNvPr id="372" name="Shape 37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u="sng"/>
              <a:t>Special Consideration</a:t>
            </a:r>
          </a:p>
          <a:p>
            <a:pPr rtl="0">
              <a:spcBef>
                <a:spcPts val="0"/>
              </a:spcBef>
              <a:buNone/>
            </a:pPr>
            <a:r>
              <a:rPr lang="en"/>
              <a:t>Diagnostic Subsystem</a:t>
            </a:r>
          </a:p>
          <a:p>
            <a:pPr indent="0" marL="0" rtl="0">
              <a:spcBef>
                <a:spcPts val="0"/>
              </a:spcBef>
              <a:buNone/>
            </a:pPr>
            <a:r>
              <a:rPr lang="en"/>
              <a:t>	</a:t>
            </a:r>
            <a:r>
              <a:rPr lang="en" sz="2400"/>
              <a:t>Implemented in both Processing Layers, designed to</a:t>
            </a:r>
          </a:p>
          <a:p>
            <a:pPr indent="457200" marL="0" rtl="0">
              <a:spcBef>
                <a:spcPts val="0"/>
              </a:spcBef>
              <a:buNone/>
            </a:pPr>
            <a:r>
              <a:rPr lang="en" sz="2400"/>
              <a:t>track data through each subsystem</a:t>
            </a:r>
          </a:p>
          <a:p>
            <a:pPr indent="457200" marL="0" rtl="0">
              <a:spcBef>
                <a:spcPts val="0"/>
              </a:spcBef>
              <a:buNone/>
            </a:pPr>
            <a:r>
              <a:t/>
            </a:r>
            <a:endParaRPr sz="2400"/>
          </a:p>
          <a:p>
            <a:pPr indent="457200" marL="0" rtl="0">
              <a:spcBef>
                <a:spcPts val="0"/>
              </a:spcBef>
              <a:buNone/>
            </a:pPr>
            <a:r>
              <a:rPr lang="en" sz="2400"/>
              <a:t>Transfer Super Layer data transformations will be </a:t>
            </a:r>
          </a:p>
          <a:p>
            <a:pPr indent="457200" marL="0" rtl="0">
              <a:spcBef>
                <a:spcPts val="0"/>
              </a:spcBef>
              <a:buNone/>
            </a:pPr>
            <a:r>
              <a:rPr lang="en" sz="2400"/>
              <a:t>recorded on diagnostic system of receiving Processing </a:t>
            </a:r>
          </a:p>
          <a:p>
            <a:pPr indent="457200" marL="0">
              <a:spcBef>
                <a:spcPts val="0"/>
              </a:spcBef>
              <a:buNone/>
            </a:pPr>
            <a:r>
              <a:rPr lang="en" sz="2400"/>
              <a:t>Layer</a:t>
            </a:r>
          </a:p>
        </p:txBody>
      </p:sp>
      <p:sp>
        <p:nvSpPr>
          <p:cNvPr id="373" name="Shape 373"/>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a:t>
            </a:r>
          </a:p>
        </p:txBody>
      </p:sp>
      <p:sp>
        <p:nvSpPr>
          <p:cNvPr id="379" name="Shape 379"/>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380" name="Shape 380"/>
          <p:cNvPicPr preferRelativeResize="0"/>
          <p:nvPr/>
        </p:nvPicPr>
        <p:blipFill>
          <a:blip r:embed="rId3">
            <a:alphaModFix/>
          </a:blip>
          <a:stretch>
            <a:fillRect/>
          </a:stretch>
        </p:blipFill>
        <p:spPr>
          <a:xfrm>
            <a:off x="2176475" y="1223575"/>
            <a:ext cx="4791075" cy="36776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Meta Architecture</a:t>
            </a:r>
          </a:p>
        </p:txBody>
      </p:sp>
      <p:sp>
        <p:nvSpPr>
          <p:cNvPr id="92" name="Shape 9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u="sng"/>
              <a:t>Project Assumptions</a:t>
            </a:r>
          </a:p>
          <a:p>
            <a:pPr rtl="0">
              <a:spcBef>
                <a:spcPts val="0"/>
              </a:spcBef>
              <a:buNone/>
            </a:pPr>
            <a:r>
              <a:rPr b="1" lang="en"/>
              <a:t>Heterogenous System</a:t>
            </a:r>
            <a:r>
              <a:rPr lang="en"/>
              <a:t> - </a:t>
            </a:r>
            <a:r>
              <a:rPr lang="en" sz="2400"/>
              <a:t>Communication is between at least two different objects</a:t>
            </a:r>
          </a:p>
          <a:p>
            <a:pPr rtl="0">
              <a:spcBef>
                <a:spcPts val="0"/>
              </a:spcBef>
              <a:buNone/>
            </a:pPr>
            <a:r>
              <a:t/>
            </a:r>
            <a:endParaRPr sz="2400"/>
          </a:p>
          <a:p>
            <a:pPr>
              <a:spcBef>
                <a:spcPts val="0"/>
              </a:spcBef>
              <a:buNone/>
            </a:pPr>
            <a:r>
              <a:rPr b="1" lang="en"/>
              <a:t>Communication Control</a:t>
            </a:r>
            <a:r>
              <a:rPr lang="en"/>
              <a:t> - </a:t>
            </a:r>
            <a:r>
              <a:rPr lang="en" sz="2400"/>
              <a:t>Complete control of data and its structure during transmission</a:t>
            </a:r>
          </a:p>
        </p:txBody>
      </p:sp>
      <p:sp>
        <p:nvSpPr>
          <p:cNvPr id="93" name="Shape 93"/>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Meta Architecture</a:t>
            </a:r>
          </a:p>
        </p:txBody>
      </p:sp>
      <p:sp>
        <p:nvSpPr>
          <p:cNvPr id="99" name="Shape 9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u="sng"/>
              <a:t>Design Principles</a:t>
            </a:r>
          </a:p>
          <a:p>
            <a:pPr rtl="0">
              <a:spcBef>
                <a:spcPts val="0"/>
              </a:spcBef>
              <a:buNone/>
            </a:pPr>
            <a:r>
              <a:rPr b="1" lang="en"/>
              <a:t>Super Layers</a:t>
            </a:r>
            <a:r>
              <a:rPr lang="en"/>
              <a:t> </a:t>
            </a:r>
            <a:r>
              <a:rPr lang="en" sz="2400"/>
              <a:t>-</a:t>
            </a:r>
            <a:r>
              <a:rPr lang="en"/>
              <a:t> </a:t>
            </a:r>
            <a:r>
              <a:rPr lang="en" sz="2400"/>
              <a:t>A system of three nearly independent systems</a:t>
            </a:r>
          </a:p>
          <a:p>
            <a:pPr rtl="0">
              <a:spcBef>
                <a:spcPts val="0"/>
              </a:spcBef>
              <a:buNone/>
            </a:pPr>
            <a:r>
              <a:t/>
            </a:r>
            <a:endParaRPr sz="2400"/>
          </a:p>
          <a:p>
            <a:pPr>
              <a:spcBef>
                <a:spcPts val="0"/>
              </a:spcBef>
              <a:buNone/>
            </a:pPr>
            <a:r>
              <a:rPr b="1" lang="en"/>
              <a:t>Two-Way Data Pipeline </a:t>
            </a:r>
            <a:r>
              <a:rPr lang="en" sz="2400"/>
              <a:t>- Any data between two communicating subsystems adheres to one format, forming a pipeline of data transformations</a:t>
            </a:r>
          </a:p>
        </p:txBody>
      </p:sp>
      <p:sp>
        <p:nvSpPr>
          <p:cNvPr id="100" name="Shape 100"/>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Meta Architecture</a:t>
            </a:r>
          </a:p>
        </p:txBody>
      </p:sp>
      <p:sp>
        <p:nvSpPr>
          <p:cNvPr id="106" name="Shape 10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u="sng"/>
              <a:t>Guiding Principles</a:t>
            </a:r>
          </a:p>
          <a:p>
            <a:pPr indent="-419100" lvl="0" marL="457200" rtl="0">
              <a:lnSpc>
                <a:spcPct val="200000"/>
              </a:lnSpc>
              <a:spcBef>
                <a:spcPts val="0"/>
              </a:spcBef>
              <a:buClr>
                <a:schemeClr val="dk1"/>
              </a:buClr>
              <a:buSzPct val="100000"/>
              <a:buFont typeface="Arial"/>
              <a:buChar char="●"/>
            </a:pPr>
            <a:r>
              <a:rPr lang="en"/>
              <a:t>Simplicity</a:t>
            </a:r>
          </a:p>
          <a:p>
            <a:pPr indent="-419100" lvl="0" marL="457200" rtl="0">
              <a:lnSpc>
                <a:spcPct val="200000"/>
              </a:lnSpc>
              <a:spcBef>
                <a:spcPts val="0"/>
              </a:spcBef>
              <a:buClr>
                <a:schemeClr val="dk1"/>
              </a:buClr>
              <a:buSzPct val="100000"/>
              <a:buFont typeface="Arial"/>
              <a:buChar char="●"/>
            </a:pPr>
            <a:r>
              <a:rPr lang="en"/>
              <a:t>Reliability</a:t>
            </a:r>
          </a:p>
          <a:p>
            <a:pPr indent="-419100" lvl="0" marL="457200">
              <a:lnSpc>
                <a:spcPct val="200000"/>
              </a:lnSpc>
              <a:spcBef>
                <a:spcPts val="0"/>
              </a:spcBef>
              <a:buClr>
                <a:schemeClr val="dk1"/>
              </a:buClr>
              <a:buSzPct val="100000"/>
              <a:buFont typeface="Arial"/>
              <a:buChar char="●"/>
            </a:pPr>
            <a:r>
              <a:rPr lang="en"/>
              <a:t>User Friendliness</a:t>
            </a:r>
          </a:p>
        </p:txBody>
      </p:sp>
      <p:sp>
        <p:nvSpPr>
          <p:cNvPr id="107" name="Shape 107"/>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113" name="Shape 113"/>
          <p:cNvPicPr preferRelativeResize="0"/>
          <p:nvPr/>
        </p:nvPicPr>
        <p:blipFill>
          <a:blip r:embed="rId3">
            <a:alphaModFix/>
          </a:blip>
          <a:stretch>
            <a:fillRect/>
          </a:stretch>
        </p:blipFill>
        <p:spPr>
          <a:xfrm>
            <a:off x="3702595" y="0"/>
            <a:ext cx="4436310" cy="5143501"/>
          </a:xfrm>
          <a:prstGeom prst="rect">
            <a:avLst/>
          </a:prstGeom>
          <a:noFill/>
          <a:ln>
            <a:noFill/>
          </a:ln>
        </p:spPr>
      </p:pic>
      <p:sp>
        <p:nvSpPr>
          <p:cNvPr id="114" name="Shape 114"/>
          <p:cNvSpPr txBox="1"/>
          <p:nvPr>
            <p:ph type="title"/>
          </p:nvPr>
        </p:nvSpPr>
        <p:spPr>
          <a:xfrm>
            <a:off x="457200" y="275850"/>
            <a:ext cx="2967000" cy="1093800"/>
          </a:xfrm>
          <a:prstGeom prst="rect">
            <a:avLst/>
          </a:prstGeom>
          <a:noFill/>
          <a:ln>
            <a:noFill/>
          </a:ln>
        </p:spPr>
        <p:txBody>
          <a:bodyPr anchorCtr="0" anchor="b" bIns="91425" lIns="91425" rIns="91425" tIns="91425">
            <a:noAutofit/>
          </a:bodyPr>
          <a:lstStyle/>
          <a:p>
            <a:pPr lvl="0" rtl="0">
              <a:spcBef>
                <a:spcPts val="0"/>
              </a:spcBef>
              <a:buNone/>
            </a:pPr>
            <a:r>
              <a:rPr lang="en"/>
              <a:t>Architecture Diagram</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pic>
        <p:nvPicPr>
          <p:cNvPr id="119" name="Shape 119"/>
          <p:cNvPicPr preferRelativeResize="0"/>
          <p:nvPr/>
        </p:nvPicPr>
        <p:blipFill>
          <a:blip r:embed="rId3">
            <a:alphaModFix amt="5000"/>
          </a:blip>
          <a:stretch>
            <a:fillRect/>
          </a:stretch>
        </p:blipFill>
        <p:spPr>
          <a:xfrm>
            <a:off x="2062150" y="1486600"/>
            <a:ext cx="5019675" cy="3152775"/>
          </a:xfrm>
          <a:prstGeom prst="rect">
            <a:avLst/>
          </a:prstGeom>
          <a:noFill/>
          <a:ln>
            <a:noFill/>
          </a:ln>
        </p:spPr>
      </p:pic>
      <p:sp>
        <p:nvSpPr>
          <p:cNvPr id="120" name="Shape 12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lang="en" sz="3600">
                <a:solidFill>
                  <a:srgbClr val="DA0002"/>
                </a:solidFill>
              </a:rPr>
              <a:t>PixelSense </a:t>
            </a:r>
            <a:r>
              <a:rPr b="1" baseline="0" i="0" lang="en" sz="3600" u="none" cap="none" strike="noStrike">
                <a:solidFill>
                  <a:srgbClr val="DA0002"/>
                </a:solidFill>
                <a:latin typeface="Arial"/>
                <a:ea typeface="Arial"/>
                <a:cs typeface="Arial"/>
                <a:sym typeface="Arial"/>
              </a:rPr>
              <a:t>Super Layer</a:t>
            </a:r>
          </a:p>
        </p:txBody>
      </p:sp>
      <p:sp>
        <p:nvSpPr>
          <p:cNvPr id="121" name="Shape 121"/>
          <p:cNvSpPr txBox="1"/>
          <p:nvPr>
            <p:ph idx="1" type="body"/>
          </p:nvPr>
        </p:nvSpPr>
        <p:spPr>
          <a:xfrm>
            <a:off x="457200" y="1200150"/>
            <a:ext cx="3994500" cy="3725699"/>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0"/>
              </a:spcBef>
              <a:spcAft>
                <a:spcPts val="0"/>
              </a:spcAft>
              <a:buClr>
                <a:schemeClr val="dk1"/>
              </a:buClr>
              <a:buSzPct val="100000"/>
              <a:buFont typeface="Arial"/>
              <a:buChar char="●"/>
            </a:pPr>
            <a:r>
              <a:rPr b="1" baseline="0" i="0" lang="en" sz="2400" u="none" cap="none" strike="noStrike">
                <a:solidFill>
                  <a:schemeClr val="dk1"/>
                </a:solidFill>
                <a:latin typeface="Arial"/>
                <a:ea typeface="Arial"/>
                <a:cs typeface="Arial"/>
                <a:sym typeface="Arial"/>
              </a:rPr>
              <a:t>Presentation Layer</a:t>
            </a:r>
          </a:p>
          <a:p>
            <a:pPr indent="0" lvl="0" marL="457200" marR="0" rtl="0" algn="l">
              <a:lnSpc>
                <a:spcPct val="100000"/>
              </a:lnSpc>
              <a:spcBef>
                <a:spcPts val="0"/>
              </a:spcBef>
              <a:spcAft>
                <a:spcPts val="0"/>
              </a:spcAft>
              <a:buNone/>
            </a:pPr>
            <a:r>
              <a:t/>
            </a:r>
            <a:endParaRPr b="1">
              <a:solidFill>
                <a:schemeClr val="dk1"/>
              </a:solidFill>
            </a:endParaRPr>
          </a:p>
          <a:p>
            <a:pPr indent="-327025" lvl="1" marL="796925" marR="0" rtl="0" algn="l">
              <a:lnSpc>
                <a:spcPct val="100000"/>
              </a:lnSpc>
              <a:spcBef>
                <a:spcPts val="0"/>
              </a:spcBef>
              <a:spcAft>
                <a:spcPts val="0"/>
              </a:spcAft>
              <a:buClr>
                <a:schemeClr val="dk1"/>
              </a:buClr>
              <a:buSzPct val="100000"/>
              <a:buFont typeface="Arial"/>
              <a:buChar char="●"/>
            </a:pPr>
            <a:r>
              <a:rPr b="1" baseline="0" i="0" lang="en" u="none" cap="none" strike="noStrike">
                <a:solidFill>
                  <a:schemeClr val="dk1"/>
                </a:solidFill>
                <a:latin typeface="Arial"/>
                <a:ea typeface="Arial"/>
                <a:cs typeface="Arial"/>
                <a:sym typeface="Arial"/>
              </a:rPr>
              <a:t>Purpose</a:t>
            </a:r>
            <a:r>
              <a:rPr b="0" baseline="0" i="0" lang="en" u="none" cap="none" strike="noStrike">
                <a:solidFill>
                  <a:schemeClr val="dk1"/>
                </a:solidFill>
                <a:latin typeface="Arial"/>
                <a:ea typeface="Arial"/>
                <a:cs typeface="Arial"/>
                <a:sym typeface="Arial"/>
              </a:rPr>
              <a:t>: </a:t>
            </a:r>
            <a:r>
              <a:rPr lang="en">
                <a:solidFill>
                  <a:schemeClr val="dk1"/>
                </a:solidFill>
              </a:rPr>
              <a:t>P</a:t>
            </a:r>
            <a:r>
              <a:rPr b="0" baseline="0" i="0" lang="en" u="none" cap="none" strike="noStrike">
                <a:solidFill>
                  <a:schemeClr val="dk1"/>
                </a:solidFill>
              </a:rPr>
              <a:t>resent data on the </a:t>
            </a:r>
            <a:r>
              <a:rPr lang="en">
                <a:solidFill>
                  <a:schemeClr val="dk1"/>
                </a:solidFill>
              </a:rPr>
              <a:t>Pixelsense Table</a:t>
            </a:r>
            <a:r>
              <a:rPr b="0" baseline="0" i="0" lang="en" u="none" cap="none" strike="noStrike">
                <a:solidFill>
                  <a:schemeClr val="dk1"/>
                </a:solidFill>
              </a:rPr>
              <a:t> to the user</a:t>
            </a:r>
          </a:p>
          <a:p>
            <a:pPr indent="0" lvl="0" marL="457200" marR="0" rtl="0" algn="l">
              <a:lnSpc>
                <a:spcPct val="100000"/>
              </a:lnSpc>
              <a:spcBef>
                <a:spcPts val="0"/>
              </a:spcBef>
              <a:spcAft>
                <a:spcPts val="0"/>
              </a:spcAft>
              <a:buNone/>
            </a:pPr>
            <a:r>
              <a:t/>
            </a:r>
            <a:endParaRPr>
              <a:solidFill>
                <a:schemeClr val="dk1"/>
              </a:solidFill>
            </a:endParaRPr>
          </a:p>
          <a:p>
            <a:pPr indent="-327025" lvl="1" marL="796925" marR="0" rtl="0" algn="l">
              <a:lnSpc>
                <a:spcPct val="100000"/>
              </a:lnSpc>
              <a:spcBef>
                <a:spcPts val="0"/>
              </a:spcBef>
              <a:spcAft>
                <a:spcPts val="0"/>
              </a:spcAft>
              <a:buClr>
                <a:schemeClr val="dk1"/>
              </a:buClr>
              <a:buSzPct val="100000"/>
              <a:buFont typeface="Arial"/>
              <a:buChar char="●"/>
            </a:pPr>
            <a:r>
              <a:rPr lang="en">
                <a:solidFill>
                  <a:schemeClr val="dk1"/>
                </a:solidFill>
              </a:rPr>
              <a:t>This layer will also serve as main source of input from the user to the system.</a:t>
            </a:r>
          </a:p>
          <a:p>
            <a:pPr indent="-238125" lvl="1" marL="796925"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ct val="100000"/>
              <a:buFont typeface="Arial"/>
              <a:buChar char="●"/>
            </a:pPr>
            <a:r>
              <a:rPr b="1" baseline="0" i="0" lang="en" sz="2400" u="none" cap="none" strike="noStrike">
                <a:solidFill>
                  <a:schemeClr val="dk1"/>
                </a:solidFill>
                <a:latin typeface="Arial"/>
                <a:ea typeface="Arial"/>
                <a:cs typeface="Arial"/>
                <a:sym typeface="Arial"/>
              </a:rPr>
              <a:t>Data Processing Layer</a:t>
            </a:r>
          </a:p>
          <a:p>
            <a:pPr indent="0" lvl="0" marL="457200" marR="0" rtl="0" algn="l">
              <a:lnSpc>
                <a:spcPct val="100000"/>
              </a:lnSpc>
              <a:spcBef>
                <a:spcPts val="0"/>
              </a:spcBef>
              <a:spcAft>
                <a:spcPts val="0"/>
              </a:spcAft>
              <a:buNone/>
            </a:pPr>
            <a:r>
              <a:t/>
            </a:r>
            <a:endParaRPr b="1">
              <a:solidFill>
                <a:schemeClr val="dk1"/>
              </a:solidFill>
            </a:endParaRPr>
          </a:p>
          <a:p>
            <a:pPr indent="-327025" lvl="1" marL="796925" marR="0" rtl="0" algn="l">
              <a:lnSpc>
                <a:spcPct val="100000"/>
              </a:lnSpc>
              <a:spcBef>
                <a:spcPts val="0"/>
              </a:spcBef>
              <a:spcAft>
                <a:spcPts val="0"/>
              </a:spcAft>
              <a:buClr>
                <a:schemeClr val="dk1"/>
              </a:buClr>
              <a:buSzPct val="100000"/>
              <a:buFont typeface="Arial"/>
              <a:buChar char="●"/>
            </a:pPr>
            <a:r>
              <a:rPr b="1" baseline="0" i="0" lang="en" u="none" cap="none" strike="noStrike">
                <a:solidFill>
                  <a:schemeClr val="dk1"/>
                </a:solidFill>
                <a:latin typeface="Arial"/>
                <a:ea typeface="Arial"/>
                <a:cs typeface="Arial"/>
                <a:sym typeface="Arial"/>
              </a:rPr>
              <a:t>Purpose</a:t>
            </a:r>
            <a:r>
              <a:rPr b="0" baseline="0" i="0" lang="en" u="none" cap="none" strike="noStrike">
                <a:solidFill>
                  <a:schemeClr val="dk1"/>
                </a:solidFill>
                <a:latin typeface="Arial"/>
                <a:ea typeface="Arial"/>
                <a:cs typeface="Arial"/>
                <a:sym typeface="Arial"/>
              </a:rPr>
              <a:t>: </a:t>
            </a:r>
            <a:r>
              <a:rPr lang="en">
                <a:solidFill>
                  <a:schemeClr val="dk1"/>
                </a:solidFill>
              </a:rPr>
              <a:t>P</a:t>
            </a:r>
            <a:r>
              <a:rPr b="0" baseline="0" i="0" lang="en" u="none" cap="none" strike="noStrike">
                <a:solidFill>
                  <a:schemeClr val="dk1"/>
                </a:solidFill>
                <a:latin typeface="Arial"/>
                <a:ea typeface="Arial"/>
                <a:cs typeface="Arial"/>
                <a:sym typeface="Arial"/>
              </a:rPr>
              <a:t>rocess data</a:t>
            </a:r>
            <a:r>
              <a:rPr lang="en">
                <a:solidFill>
                  <a:schemeClr val="dk1"/>
                </a:solidFill>
              </a:rPr>
              <a:t> </a:t>
            </a:r>
            <a:r>
              <a:rPr b="0" baseline="0" i="0" lang="en" u="none" cap="none" strike="noStrike">
                <a:solidFill>
                  <a:schemeClr val="dk1"/>
                </a:solidFill>
                <a:latin typeface="Arial"/>
                <a:ea typeface="Arial"/>
                <a:cs typeface="Arial"/>
                <a:sym typeface="Arial"/>
              </a:rPr>
              <a:t>and send/</a:t>
            </a:r>
            <a:r>
              <a:rPr lang="en">
                <a:solidFill>
                  <a:schemeClr val="dk1"/>
                </a:solidFill>
              </a:rPr>
              <a:t>receive</a:t>
            </a:r>
            <a:r>
              <a:rPr b="0" baseline="0" i="0" lang="en" u="none" cap="none" strike="noStrike">
                <a:solidFill>
                  <a:schemeClr val="dk1"/>
                </a:solidFill>
                <a:latin typeface="Arial"/>
                <a:ea typeface="Arial"/>
                <a:cs typeface="Arial"/>
                <a:sym typeface="Arial"/>
              </a:rPr>
              <a:t> data to the Transfer Super Layer.</a:t>
            </a:r>
          </a:p>
        </p:txBody>
      </p:sp>
      <p:sp>
        <p:nvSpPr>
          <p:cNvPr id="122" name="Shape 122"/>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123" name="Shape 123"/>
          <p:cNvPicPr preferRelativeResize="0"/>
          <p:nvPr/>
        </p:nvPicPr>
        <p:blipFill>
          <a:blip r:embed="rId4">
            <a:alphaModFix/>
          </a:blip>
          <a:stretch>
            <a:fillRect/>
          </a:stretch>
        </p:blipFill>
        <p:spPr>
          <a:xfrm>
            <a:off x="6122750" y="0"/>
            <a:ext cx="2892015" cy="50224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PixelSense Presentation Subsystems</a:t>
            </a:r>
          </a:p>
        </p:txBody>
      </p:sp>
      <p:sp>
        <p:nvSpPr>
          <p:cNvPr id="129" name="Shape 129"/>
          <p:cNvSpPr txBox="1"/>
          <p:nvPr>
            <p:ph idx="1" type="body"/>
          </p:nvPr>
        </p:nvSpPr>
        <p:spPr>
          <a:xfrm>
            <a:off x="457200" y="1028475"/>
            <a:ext cx="5315100" cy="3725699"/>
          </a:xfrm>
          <a:prstGeom prst="rect">
            <a:avLst/>
          </a:prstGeom>
        </p:spPr>
        <p:txBody>
          <a:bodyPr anchorCtr="0" anchor="t" bIns="91425" lIns="91425" rIns="91425" tIns="91425">
            <a:noAutofit/>
          </a:bodyPr>
          <a:lstStyle/>
          <a:p>
            <a:pPr lvl="0" rtl="0">
              <a:spcBef>
                <a:spcPts val="0"/>
              </a:spcBef>
              <a:buNone/>
            </a:pPr>
            <a:r>
              <a:rPr b="1" lang="en" sz="1800"/>
              <a:t>PixelSense App UI</a:t>
            </a:r>
          </a:p>
          <a:p>
            <a:pPr indent="-298450" lvl="0" marL="457200" rtl="0">
              <a:lnSpc>
                <a:spcPct val="115000"/>
              </a:lnSpc>
              <a:spcBef>
                <a:spcPts val="1200"/>
              </a:spcBef>
              <a:spcAft>
                <a:spcPts val="200"/>
              </a:spcAft>
              <a:buClr>
                <a:schemeClr val="dk1"/>
              </a:buClr>
              <a:buSzPct val="100000"/>
              <a:buFont typeface="Arial"/>
              <a:buChar char="●"/>
            </a:pPr>
            <a:r>
              <a:rPr b="1" lang="en" sz="1100"/>
              <a:t>General Description:</a:t>
            </a:r>
          </a:p>
          <a:p>
            <a:pPr indent="0" lvl="0" marL="914400" rtl="0">
              <a:lnSpc>
                <a:spcPct val="115000"/>
              </a:lnSpc>
              <a:spcBef>
                <a:spcPts val="0"/>
              </a:spcBef>
              <a:buNone/>
            </a:pPr>
            <a:r>
              <a:rPr lang="en" sz="1600"/>
              <a:t>Provides a user interface for the PixelSense Table</a:t>
            </a:r>
            <a:r>
              <a:rPr lang="en" sz="1400"/>
              <a:t>.</a:t>
            </a:r>
            <a:r>
              <a:rPr lang="en" sz="1000"/>
              <a:t> </a:t>
            </a:r>
          </a:p>
          <a:p>
            <a:pPr indent="-298450" lvl="0" marL="457200" rtl="0">
              <a:lnSpc>
                <a:spcPct val="115000"/>
              </a:lnSpc>
              <a:spcBef>
                <a:spcPts val="1200"/>
              </a:spcBef>
              <a:spcAft>
                <a:spcPts val="200"/>
              </a:spcAft>
              <a:buClr>
                <a:schemeClr val="dk1"/>
              </a:buClr>
              <a:buSzPct val="100000"/>
              <a:buFont typeface="Arial"/>
              <a:buChar char="●"/>
            </a:pPr>
            <a:r>
              <a:rPr b="1" lang="en" sz="1100"/>
              <a:t>Responsibilities:</a:t>
            </a:r>
          </a:p>
          <a:p>
            <a:pPr indent="0" marL="914400" rtl="0">
              <a:lnSpc>
                <a:spcPct val="115000"/>
              </a:lnSpc>
              <a:spcBef>
                <a:spcPts val="0"/>
              </a:spcBef>
              <a:buNone/>
            </a:pPr>
            <a:r>
              <a:rPr lang="en" sz="1400"/>
              <a:t>The responsibility of PixelSense App UI subsystem is to display the graphical as well as computational content to the user via PixelSense Table.</a:t>
            </a:r>
          </a:p>
          <a:p>
            <a:pPr indent="0" marL="914400" rtl="0">
              <a:lnSpc>
                <a:spcPct val="115000"/>
              </a:lnSpc>
              <a:spcBef>
                <a:spcPts val="0"/>
              </a:spcBef>
              <a:buNone/>
            </a:pPr>
            <a:r>
              <a:t/>
            </a:r>
            <a:endParaRPr sz="1000"/>
          </a:p>
          <a:p>
            <a:pPr indent="-298450" lvl="0" marL="457200" rtl="0">
              <a:lnSpc>
                <a:spcPct val="115000"/>
              </a:lnSpc>
              <a:spcBef>
                <a:spcPts val="0"/>
              </a:spcBef>
              <a:buClr>
                <a:schemeClr val="dk1"/>
              </a:buClr>
              <a:buSzPct val="100000"/>
              <a:buFont typeface="Arial"/>
              <a:buChar char="●"/>
            </a:pPr>
            <a:r>
              <a:rPr b="1" lang="en" sz="1100"/>
              <a:t>Public Interfaces:</a:t>
            </a:r>
          </a:p>
        </p:txBody>
      </p:sp>
      <p:graphicFrame>
        <p:nvGraphicFramePr>
          <p:cNvPr id="130" name="Shape 130"/>
          <p:cNvGraphicFramePr/>
          <p:nvPr/>
        </p:nvGraphicFramePr>
        <p:xfrm>
          <a:off x="1186850" y="4149075"/>
          <a:ext cx="3000000" cy="3000000"/>
        </p:xfrm>
        <a:graphic>
          <a:graphicData uri="http://schemas.openxmlformats.org/drawingml/2006/table">
            <a:tbl>
              <a:tblPr>
                <a:noFill/>
                <a:tableStyleId>{194BE5CF-F68F-4912-9BFE-F15BBF7A7C54}</a:tableStyleId>
              </a:tblPr>
              <a:tblGrid>
                <a:gridCol w="920025"/>
                <a:gridCol w="946450"/>
                <a:gridCol w="893600"/>
                <a:gridCol w="920025"/>
              </a:tblGrid>
              <a:tr h="246150">
                <a:tc>
                  <a:txBody>
                    <a:bodyPr>
                      <a:noAutofit/>
                    </a:bodyPr>
                    <a:lstStyle/>
                    <a:p>
                      <a:pPr>
                        <a:spcBef>
                          <a:spcPts val="0"/>
                        </a:spcBef>
                        <a:buNone/>
                      </a:pPr>
                      <a:r>
                        <a:rPr lang="en" sz="600"/>
                        <a:t>Method</a:t>
                      </a:r>
                    </a:p>
                  </a:txBody>
                  <a:tcPr marT="91425" marB="91425" marR="91425" marL="91425"/>
                </a:tc>
                <a:tc>
                  <a:txBody>
                    <a:bodyPr>
                      <a:noAutofit/>
                    </a:bodyPr>
                    <a:lstStyle/>
                    <a:p>
                      <a:pPr>
                        <a:spcBef>
                          <a:spcPts val="0"/>
                        </a:spcBef>
                        <a:buNone/>
                      </a:pPr>
                      <a:r>
                        <a:rPr lang="en" sz="600"/>
                        <a:t>Description</a:t>
                      </a:r>
                    </a:p>
                  </a:txBody>
                  <a:tcPr marT="91425" marB="91425" marR="91425" marL="91425"/>
                </a:tc>
                <a:tc>
                  <a:txBody>
                    <a:bodyPr>
                      <a:noAutofit/>
                    </a:bodyPr>
                    <a:lstStyle/>
                    <a:p>
                      <a:pPr>
                        <a:spcBef>
                          <a:spcPts val="0"/>
                        </a:spcBef>
                        <a:buNone/>
                      </a:pPr>
                      <a:r>
                        <a:rPr lang="en" sz="600"/>
                        <a:t>Information Required</a:t>
                      </a:r>
                    </a:p>
                  </a:txBody>
                  <a:tcPr marT="91425" marB="91425" marR="91425" marL="91425"/>
                </a:tc>
                <a:tc>
                  <a:txBody>
                    <a:bodyPr>
                      <a:noAutofit/>
                    </a:bodyPr>
                    <a:lstStyle/>
                    <a:p>
                      <a:pPr>
                        <a:spcBef>
                          <a:spcPts val="0"/>
                        </a:spcBef>
                        <a:buNone/>
                      </a:pPr>
                      <a:r>
                        <a:rPr lang="en" sz="600"/>
                        <a:t>Information Returned</a:t>
                      </a:r>
                    </a:p>
                  </a:txBody>
                  <a:tcPr marT="91425" marB="91425" marR="91425" marL="91425"/>
                </a:tc>
              </a:tr>
              <a:tr h="347300">
                <a:tc>
                  <a:txBody>
                    <a:bodyPr>
                      <a:noAutofit/>
                    </a:bodyPr>
                    <a:lstStyle/>
                    <a:p>
                      <a:pPr indent="0" lvl="0" marL="0" rtl="0">
                        <a:lnSpc>
                          <a:spcPct val="115000"/>
                        </a:lnSpc>
                        <a:spcBef>
                          <a:spcPts val="0"/>
                        </a:spcBef>
                        <a:buNone/>
                      </a:pPr>
                      <a:r>
                        <a:rPr lang="en" sz="600"/>
                        <a:t>displayPresentationData</a:t>
                      </a:r>
                    </a:p>
                  </a:txBody>
                  <a:tcPr marT="91425" marB="91425" marR="68575" marL="68575">
                    <a:solidFill>
                      <a:srgbClr val="A6A6A6"/>
                    </a:solidFill>
                  </a:tcPr>
                </a:tc>
                <a:tc>
                  <a:txBody>
                    <a:bodyPr>
                      <a:noAutofit/>
                    </a:bodyPr>
                    <a:lstStyle/>
                    <a:p>
                      <a:pPr indent="0" lvl="0" marL="0" rtl="0">
                        <a:lnSpc>
                          <a:spcPct val="115000"/>
                        </a:lnSpc>
                        <a:spcBef>
                          <a:spcPts val="0"/>
                        </a:spcBef>
                        <a:buNone/>
                      </a:pPr>
                      <a:r>
                        <a:rPr lang="en" sz="600"/>
                        <a:t>Displays the data to the table.</a:t>
                      </a:r>
                    </a:p>
                  </a:txBody>
                  <a:tcPr marT="91425" marB="91425" marR="68575" marL="68575">
                    <a:solidFill>
                      <a:srgbClr val="A6A6A6"/>
                    </a:solidFill>
                  </a:tcPr>
                </a:tc>
                <a:tc>
                  <a:txBody>
                    <a:bodyPr>
                      <a:noAutofit/>
                    </a:bodyPr>
                    <a:lstStyle/>
                    <a:p>
                      <a:pPr indent="0" lvl="0" marL="0" rtl="0">
                        <a:lnSpc>
                          <a:spcPct val="115000"/>
                        </a:lnSpc>
                        <a:spcBef>
                          <a:spcPts val="0"/>
                        </a:spcBef>
                        <a:buNone/>
                      </a:pPr>
                      <a:r>
                        <a:rPr lang="en" sz="600"/>
                        <a:t>None</a:t>
                      </a:r>
                    </a:p>
                  </a:txBody>
                  <a:tcPr marT="91425" marB="91425" marR="68575" marL="68575">
                    <a:solidFill>
                      <a:srgbClr val="A6A6A6"/>
                    </a:solidFill>
                  </a:tcPr>
                </a:tc>
                <a:tc>
                  <a:txBody>
                    <a:bodyPr>
                      <a:noAutofit/>
                    </a:bodyPr>
                    <a:lstStyle/>
                    <a:p>
                      <a:pPr indent="0" lvl="0" marL="0" rtl="0">
                        <a:lnSpc>
                          <a:spcPct val="115000"/>
                        </a:lnSpc>
                        <a:spcBef>
                          <a:spcPts val="0"/>
                        </a:spcBef>
                        <a:buNone/>
                      </a:pPr>
                      <a:r>
                        <a:rPr lang="en" sz="600"/>
                        <a:t>Data</a:t>
                      </a:r>
                    </a:p>
                  </a:txBody>
                  <a:tcPr marT="91425" marB="91425" marR="68575" marL="68575">
                    <a:solidFill>
                      <a:srgbClr val="A6A6A6"/>
                    </a:solidFill>
                  </a:tcPr>
                </a:tc>
              </a:tr>
            </a:tbl>
          </a:graphicData>
        </a:graphic>
      </p:graphicFrame>
      <p:sp>
        <p:nvSpPr>
          <p:cNvPr id="131" name="Shape 131"/>
          <p:cNvSpPr txBox="1"/>
          <p:nvPr>
            <p:ph idx="12" type="sldNum"/>
          </p:nvPr>
        </p:nvSpPr>
        <p:spPr>
          <a:xfrm>
            <a:off x="8556783"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pic>
        <p:nvPicPr>
          <p:cNvPr id="132" name="Shape 132"/>
          <p:cNvPicPr preferRelativeResize="0"/>
          <p:nvPr/>
        </p:nvPicPr>
        <p:blipFill>
          <a:blip r:embed="rId3">
            <a:alphaModFix/>
          </a:blip>
          <a:stretch>
            <a:fillRect/>
          </a:stretch>
        </p:blipFill>
        <p:spPr>
          <a:xfrm>
            <a:off x="6119049" y="0"/>
            <a:ext cx="2926325" cy="49757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