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5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66" r:id="rId4"/>
    <p:sldMasterId id="2147483667" r:id="rId5"/>
    <p:sldMasterId id="214748366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C8E0B32-AEB4-471C-89C4-E422D662CB85}">
  <a:tblStyle styleId="{5C8E0B32-AEB4-471C-89C4-E422D662CB85}" styleName="Table_0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DB3A04AC-E991-4EFC-930B-E39E777C4998}" styleName="Table_1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129BEB9F-3B5C-4B9B-B3C7-E69B8242349D}" styleName="Table_2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72D3AD53-8ED5-42BE-8DC5-2001A078DFCF}" styleName="Table_3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6FE1A819-A4B2-4E2D-88D1-E2F40E5BF062}" styleName="Table_4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E9E0B8E2-C23A-493D-893C-C870270C21C1}" styleName="Table_5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31595370-A37D-4B7D-8786-9BA4E1AA0904}" styleName="Table_6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CE699F7E-5430-4425-B99A-08E3280376F8}" styleName="Table_7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BA1029CC-6CB8-42E1-8047-58D83D346469}" styleName="Table_8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19741740-0090-4404-AC19-AD9BB938B9A6}" styleName="Table_9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7C5E5EEE-1548-461F-A6EF-B91FBD8C62D2}" styleName="Table_10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2DA52CA6-C1CE-46B1-BAC0-15B134A3C91D}" styleName="Table_11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12" Type="http://schemas.openxmlformats.org/officeDocument/2006/relationships/slide" Target="slides/slide5.xml"/><Relationship Id="rId31" Type="http://schemas.openxmlformats.org/officeDocument/2006/relationships/slide" Target="slides/slide24.xml"/><Relationship Id="rId13" Type="http://schemas.openxmlformats.org/officeDocument/2006/relationships/slide" Target="slides/slide6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34" Type="http://schemas.openxmlformats.org/officeDocument/2006/relationships/slide" Target="slides/slide27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29" Type="http://schemas.openxmlformats.org/officeDocument/2006/relationships/slide" Target="slides/slide2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" Type="http://schemas.openxmlformats.org/officeDocument/2006/relationships/presProps" Target="presProps.xml"/><Relationship Id="rId21" Type="http://schemas.openxmlformats.org/officeDocument/2006/relationships/slide" Target="slides/slide14.xml"/><Relationship Id="rId1" Type="http://schemas.openxmlformats.org/officeDocument/2006/relationships/theme" Target="theme/theme4.xml"/><Relationship Id="rId22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6.xml"/><Relationship Id="rId3" Type="http://schemas.openxmlformats.org/officeDocument/2006/relationships/tableStyles" Target="tableStyles.xml"/><Relationship Id="rId24" Type="http://schemas.openxmlformats.org/officeDocument/2006/relationships/slide" Target="slides/slide17.xml"/><Relationship Id="rId20" Type="http://schemas.openxmlformats.org/officeDocument/2006/relationships/slide" Target="slides/slide13.xml"/><Relationship Id="rId9" Type="http://schemas.openxmlformats.org/officeDocument/2006/relationships/slide" Target="slides/slide2.xml"/><Relationship Id="rId6" Type="http://schemas.openxmlformats.org/officeDocument/2006/relationships/slideMaster" Target="slideMasters/slideMaster3.xml"/><Relationship Id="rId5" Type="http://schemas.openxmlformats.org/officeDocument/2006/relationships/slideMaster" Target="slideMasters/slideMaster2.xml"/><Relationship Id="rId8" Type="http://schemas.openxmlformats.org/officeDocument/2006/relationships/slide" Target="slides/slide1.xml"/><Relationship Id="rId7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Using to define general approach, and introduce Super Layers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Re-iterate the Super Layer’s organizational advantage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describe the purposeful limitation for super layer entry points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Demonstrate/Explain the pipeline ideology and A - B process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Demonstrate follow through of those design principles in the detailed design. Overview only.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2" Type="http://schemas.openxmlformats.org/officeDocument/2006/relationships/image" Target="../media/image0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2" Type="http://schemas.openxmlformats.org/officeDocument/2006/relationships/image" Target="../media/image0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2" Type="http://schemas.openxmlformats.org/officeDocument/2006/relationships/image" Target="../media/image0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2" Type="http://schemas.openxmlformats.org/officeDocument/2006/relationships/image" Target="../media/image0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2" Type="http://schemas.openxmlformats.org/officeDocument/2006/relationships/image" Target="../media/image0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2" Type="http://schemas.openxmlformats.org/officeDocument/2006/relationships/image" Target="../media/image0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2" Type="http://schemas.openxmlformats.org/officeDocument/2006/relationships/image" Target="../media/image0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2" Type="http://schemas.openxmlformats.org/officeDocument/2006/relationships/image" Target="../media/image0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2" Type="http://schemas.openxmlformats.org/officeDocument/2006/relationships/image" Target="../media/image0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2" Type="http://schemas.openxmlformats.org/officeDocument/2006/relationships/image" Target="../media/image0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2" Type="http://schemas.openxmlformats.org/officeDocument/2006/relationships/image" Target="../media/image0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1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2176136" y="517625"/>
            <a:ext cx="4791719" cy="30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>
            <p:ph type="ctrTitle"/>
          </p:nvPr>
        </p:nvSpPr>
        <p:spPr>
          <a:xfrm>
            <a:off x="457200" y="563749"/>
            <a:ext cx="8229600" cy="2536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7200"/>
            </a:lvl1pPr>
            <a:lvl2pPr rtl="0">
              <a:spcBef>
                <a:spcPts val="0"/>
              </a:spcBef>
              <a:buSzPct val="100000"/>
              <a:defRPr sz="7200"/>
            </a:lvl2pPr>
            <a:lvl3pPr rtl="0">
              <a:spcBef>
                <a:spcPts val="0"/>
              </a:spcBef>
              <a:buSzPct val="100000"/>
              <a:defRPr sz="7200"/>
            </a:lvl3pPr>
            <a:lvl4pPr rtl="0">
              <a:spcBef>
                <a:spcPts val="0"/>
              </a:spcBef>
              <a:buSzPct val="100000"/>
              <a:defRPr sz="7200"/>
            </a:lvl4pPr>
            <a:lvl5pPr rtl="0">
              <a:spcBef>
                <a:spcPts val="0"/>
              </a:spcBef>
              <a:buSzPct val="100000"/>
              <a:defRPr sz="7200"/>
            </a:lvl5pPr>
            <a:lvl6pPr rtl="0">
              <a:spcBef>
                <a:spcPts val="0"/>
              </a:spcBef>
              <a:buSzPct val="100000"/>
              <a:defRPr sz="7200"/>
            </a:lvl6pPr>
            <a:lvl7pPr rtl="0">
              <a:spcBef>
                <a:spcPts val="0"/>
              </a:spcBef>
              <a:buSzPct val="100000"/>
              <a:defRPr sz="7200"/>
            </a:lvl7pPr>
            <a:lvl8pPr rtl="0">
              <a:spcBef>
                <a:spcPts val="0"/>
              </a:spcBef>
              <a:buSzPct val="100000"/>
              <a:defRPr sz="7200"/>
            </a:lvl8pPr>
            <a:lvl9pPr rtl="0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60825" y="3716400"/>
            <a:ext cx="8125800" cy="123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" name="Shape 15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69" name="Shape 6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0" name="Shape 70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2062150" y="1486600"/>
            <a:ext cx="5019675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74" name="Shape 74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5" name="Shape 75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2062162" y="995362"/>
            <a:ext cx="5019675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hape 78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9" name="Shape 79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2062150" y="995350"/>
            <a:ext cx="5019675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7200"/>
            </a:lvl1pPr>
            <a:lvl2pPr rtl="0">
              <a:spcBef>
                <a:spcPts val="0"/>
              </a:spcBef>
              <a:buSzPct val="100000"/>
              <a:defRPr sz="7200"/>
            </a:lvl2pPr>
            <a:lvl3pPr rtl="0">
              <a:spcBef>
                <a:spcPts val="0"/>
              </a:spcBef>
              <a:buSzPct val="100000"/>
              <a:defRPr sz="7200"/>
            </a:lvl3pPr>
            <a:lvl4pPr rtl="0">
              <a:spcBef>
                <a:spcPts val="0"/>
              </a:spcBef>
              <a:buSzPct val="100000"/>
              <a:defRPr sz="7200"/>
            </a:lvl4pPr>
            <a:lvl5pPr rtl="0">
              <a:spcBef>
                <a:spcPts val="0"/>
              </a:spcBef>
              <a:buSzPct val="100000"/>
              <a:defRPr sz="7200"/>
            </a:lvl5pPr>
            <a:lvl6pPr rtl="0">
              <a:spcBef>
                <a:spcPts val="0"/>
              </a:spcBef>
              <a:buSzPct val="100000"/>
              <a:defRPr sz="7200"/>
            </a:lvl6pPr>
            <a:lvl7pPr rtl="0">
              <a:spcBef>
                <a:spcPts val="0"/>
              </a:spcBef>
              <a:buSzPct val="100000"/>
              <a:defRPr sz="7200"/>
            </a:lvl7pPr>
            <a:lvl8pPr rtl="0">
              <a:spcBef>
                <a:spcPts val="0"/>
              </a:spcBef>
              <a:buSzPct val="100000"/>
              <a:defRPr sz="7200"/>
            </a:lvl8pPr>
            <a:lvl9pPr rtl="0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8" name="Shape 88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Shape 89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93" name="Shape 93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98" name="Shape 9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101" name="Shape 10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104" name="Shape 104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hape 106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" name="Shape 20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2062150" y="1486600"/>
            <a:ext cx="5019675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26" name="Shape 2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" name="Shape 27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2062150" y="1486600"/>
            <a:ext cx="5019675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31" name="Shape 3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" name="Shape 32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2062150" y="1486600"/>
            <a:ext cx="5019675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6" name="Shape 36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" name="Shape 37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2062162" y="995362"/>
            <a:ext cx="5019675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" name="Shape 41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2062150" y="995350"/>
            <a:ext cx="5019675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Shape 49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2176136" y="517625"/>
            <a:ext cx="4791719" cy="30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/>
          <p:nvPr>
            <p:ph type="ctrTitle"/>
          </p:nvPr>
        </p:nvSpPr>
        <p:spPr>
          <a:xfrm>
            <a:off x="457200" y="563749"/>
            <a:ext cx="8229600" cy="2536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7200"/>
            </a:lvl1pPr>
            <a:lvl2pPr rtl="0">
              <a:spcBef>
                <a:spcPts val="0"/>
              </a:spcBef>
              <a:buSzPct val="100000"/>
              <a:defRPr sz="7200"/>
            </a:lvl2pPr>
            <a:lvl3pPr rtl="0">
              <a:spcBef>
                <a:spcPts val="0"/>
              </a:spcBef>
              <a:buSzPct val="100000"/>
              <a:defRPr sz="7200"/>
            </a:lvl3pPr>
            <a:lvl4pPr rtl="0">
              <a:spcBef>
                <a:spcPts val="0"/>
              </a:spcBef>
              <a:buSzPct val="100000"/>
              <a:defRPr sz="7200"/>
            </a:lvl4pPr>
            <a:lvl5pPr rtl="0">
              <a:spcBef>
                <a:spcPts val="0"/>
              </a:spcBef>
              <a:buSzPct val="100000"/>
              <a:defRPr sz="7200"/>
            </a:lvl5pPr>
            <a:lvl6pPr rtl="0">
              <a:spcBef>
                <a:spcPts val="0"/>
              </a:spcBef>
              <a:buSzPct val="100000"/>
              <a:defRPr sz="7200"/>
            </a:lvl6pPr>
            <a:lvl7pPr rtl="0">
              <a:spcBef>
                <a:spcPts val="0"/>
              </a:spcBef>
              <a:buSzPct val="100000"/>
              <a:defRPr sz="7200"/>
            </a:lvl7pPr>
            <a:lvl8pPr rtl="0">
              <a:spcBef>
                <a:spcPts val="0"/>
              </a:spcBef>
              <a:buSzPct val="100000"/>
              <a:defRPr sz="7200"/>
            </a:lvl8pPr>
            <a:lvl9pPr rtl="0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560825" y="3716400"/>
            <a:ext cx="8125800" cy="123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2" name="Shape 52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Shape 53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57" name="Shape 57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8" name="Shape 58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2062150" y="1486600"/>
            <a:ext cx="5019675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64" name="Shape 6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5" name="Shape 65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2062150" y="1486600"/>
            <a:ext cx="5019675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g"/><Relationship Id="rId4" Type="http://schemas.openxmlformats.org/officeDocument/2006/relationships/slideLayout" Target="../slideLayouts/slideLayout3.xml"/><Relationship Id="rId3" Type="http://schemas.openxmlformats.org/officeDocument/2006/relationships/slideLayout" Target="../slideLayouts/slideLayout2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theme" Target="../theme/theme3.xml"/><Relationship Id="rId7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7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7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9" name="Shape 9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568910" y="4949099"/>
            <a:ext cx="2006324" cy="212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46" name="Shape 46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Shape 47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4" name="Shape 84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Relationship Id="rId3" Type="http://schemas.openxmlformats.org/officeDocument/2006/relationships/image" Target="../media/image16.jpg"/><Relationship Id="rId5" Type="http://schemas.openxmlformats.org/officeDocument/2006/relationships/image" Target="../media/image18.jp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08.png"/><Relationship Id="rId3" Type="http://schemas.openxmlformats.org/officeDocument/2006/relationships/image" Target="../media/image12.jpg"/><Relationship Id="rId6" Type="http://schemas.openxmlformats.org/officeDocument/2006/relationships/image" Target="../media/image06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457200" y="563749"/>
            <a:ext cx="8229600" cy="2536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6000"/>
              <a:t>Lynx-PixelSense Secure Transfer</a:t>
            </a:r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457275" y="3716400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Team Argus</a:t>
            </a:r>
            <a:br>
              <a:rPr lang="en"/>
            </a:br>
            <a:r>
              <a:rPr lang="en" sz="1800"/>
              <a:t>05/14/2015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 Design</a:t>
            </a:r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375" y="1266600"/>
            <a:ext cx="3615275" cy="36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Architectural Design Philosophy 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Three Super Layers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Discrete Design</a:t>
            </a:r>
          </a:p>
          <a:p>
            <a:pPr indent="-419100" lvl="0" marL="45720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Two-way Pipeline</a:t>
            </a: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Detailed Design</a:t>
            </a:r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000" y="1178475"/>
            <a:ext cx="8559996" cy="3723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Risk Analysis</a:t>
            </a:r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196" name="Shape 196"/>
          <p:cNvGraphicFramePr/>
          <p:nvPr/>
        </p:nvGraphicFramePr>
        <p:xfrm>
          <a:off x="209050" y="12062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{E9E0B8E2-C23A-493D-893C-C870270C21C1}</a:tableStyleId>
              </a:tblPr>
              <a:tblGrid>
                <a:gridCol w="3564400"/>
                <a:gridCol w="1261425"/>
                <a:gridCol w="3817450"/>
              </a:tblGrid>
              <a:tr h="561675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Risk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Setback (weeks)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Containment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815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PixelSense Not functioning correctly                       (Environmental lighting effecting table)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black out light sources 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(window and lights by cubicle)</a:t>
                      </a:r>
                    </a:p>
                  </a:txBody>
                  <a:tcPr marT="91425" marB="91425" marR="91425" marL="91425"/>
                </a:tc>
              </a:tr>
              <a:tr h="64477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Software Integration Issues                  (Tag Visualization &amp; XNA)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Recreate the blackjack game in WPF and throw away XNA game</a:t>
                      </a:r>
                    </a:p>
                  </a:txBody>
                  <a:tcPr marT="91425" marB="91425" marR="91425" marL="91425"/>
                </a:tc>
              </a:tr>
              <a:tr h="5364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Team Member’s Unavailable to Work       (Bogged down due to other course work)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Redistribute workload among available team members</a:t>
                      </a:r>
                    </a:p>
                  </a:txBody>
                  <a:tcPr marT="91425" marB="91425" marR="91425" marL="91425"/>
                </a:tc>
              </a:tr>
              <a:tr h="5158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New Technology Learning Curve               (Technology new to us, Android Studio, PixelSense, VisualStudio...)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Research &amp; experiment with the technology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Management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601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Management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599" cy="37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Management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457200" y="1211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Overall Cost Analysis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220" name="Shape 220"/>
          <p:cNvGraphicFramePr/>
          <p:nvPr/>
        </p:nvGraphicFramePr>
        <p:xfrm>
          <a:off x="996550" y="193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{31595370-A37D-4B7D-8786-9BA4E1AA0904}</a:tableStyleId>
              </a:tblPr>
              <a:tblGrid>
                <a:gridCol w="2175025"/>
                <a:gridCol w="2492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Planned Cost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1063 hours total 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Actual Cost 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1049.55 hours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Earned Value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1011.5 hours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CPI 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.96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SPI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.95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Costs</a:t>
            </a:r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412" y="1249350"/>
            <a:ext cx="4489174" cy="36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Prototype &amp; Testing</a:t>
            </a:r>
          </a:p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50" y="1369850"/>
            <a:ext cx="3023222" cy="1700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4075" y="1369862"/>
            <a:ext cx="3023222" cy="1700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0386" y="3198825"/>
            <a:ext cx="3023232" cy="1700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Prototype &amp; Testing</a:t>
            </a:r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1399" y="1200525"/>
            <a:ext cx="2631750" cy="361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"/>
              <a:t>Introduction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"/>
              <a:t>Requirements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"/>
              <a:t>Architecture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"/>
              <a:t>Risk Analysis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"/>
              <a:t>Project Management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"/>
              <a:t>Prototype and Testing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Prototype &amp; Testing</a:t>
            </a:r>
          </a:p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250" name="Shape 250"/>
          <p:cNvGraphicFramePr/>
          <p:nvPr/>
        </p:nvGraphicFramePr>
        <p:xfrm>
          <a:off x="374950" y="161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{CE699F7E-5430-4425-B99A-08E3280376F8}</a:tableStyleId>
              </a:tblPr>
              <a:tblGrid>
                <a:gridCol w="3266900"/>
                <a:gridCol w="4095450"/>
                <a:gridCol w="10520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Requirement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Test Method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Result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The product shall be able to send/read data optically.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Send/receive data via IR leds and phototransistors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COMPLETE</a:t>
                      </a: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The device must have a serial port to transfer data collected.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Transfer data via serial through Teensy and tablet.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COMPLETE</a:t>
                      </a: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The device and table’s communication should be error tolerant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Send data one way and check if it is the same on the output end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PARTIAL</a:t>
                      </a:r>
                    </a:p>
                  </a:txBody>
                  <a:tcPr marT="91425" marB="91425" marR="91425" marL="91425" anchor="ctr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Communication between both devices must sustain a reliable connection.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Check if data connection breaks during sending (are all the expected data received?)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COMPLETE</a:t>
                      </a: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Software will be built to showcase the optical transfer protocol and the built device.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Create a BlackJack game which will use 2-way transfer via light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COMPLETE</a:t>
                      </a: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251" name="Shape 251"/>
          <p:cNvSpPr txBox="1"/>
          <p:nvPr/>
        </p:nvSpPr>
        <p:spPr>
          <a:xfrm>
            <a:off x="2017625" y="1235825"/>
            <a:ext cx="4430399" cy="31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/>
              <a:t>Customer Requirements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Prototype &amp; Testing</a:t>
            </a:r>
          </a:p>
        </p:txBody>
      </p:sp>
      <p:sp>
        <p:nvSpPr>
          <p:cNvPr id="257" name="Shape 257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258" name="Shape 258"/>
          <p:cNvGraphicFramePr/>
          <p:nvPr/>
        </p:nvGraphicFramePr>
        <p:xfrm>
          <a:off x="374950" y="161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{BA1029CC-6CB8-42E1-8047-58D83D346469}</a:tableStyleId>
              </a:tblPr>
              <a:tblGrid>
                <a:gridCol w="3266900"/>
                <a:gridCol w="3961700"/>
                <a:gridCol w="1185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Requirement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Test Method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Result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The system will support Android API 17 and Surface 2.0 platforms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Develop application for Android API 17 and use the Surface 2.0 SDK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COMPLETE</a:t>
                      </a: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The system shall allow error correction when transferring data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Implement an error correction system (such as hamming codes or CRC)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INCOMPLETE</a:t>
                      </a:r>
                    </a:p>
                  </a:txBody>
                  <a:tcPr marT="91425" marB="91425" marR="91425" marL="91425" anchor="ctr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The system shall allow the expansion of the array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Integrate different array sizes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PARTIAL</a:t>
                      </a:r>
                    </a:p>
                  </a:txBody>
                  <a:tcPr marT="91425" marB="91425" marR="91425" marL="91425" anchor="ctr">
                    <a:lnB cap="flat" w="9525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The system shall support a 4x4 array of transmitters and receivers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Device can be rearranged from 8x2 to 4x4 with new hardware.</a:t>
                      </a:r>
                    </a:p>
                  </a:txBody>
                  <a:tcPr marT="91425" marB="91425" marR="91425" marL="91425">
                    <a:lnR cap="flat" w="9525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COMPLETE</a:t>
                      </a:r>
                    </a:p>
                  </a:txBody>
                  <a:tcPr marT="91425" marB="91425" marR="91425" marL="91425" anchor="ctr">
                    <a:lnL cap="flat" w="9525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The system shall allow the Lynx to send and receive data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Send data back and forth via the BlackJack application.</a:t>
                      </a:r>
                    </a:p>
                  </a:txBody>
                  <a:tcPr marT="91425" marB="91425" marR="91425" marL="91425">
                    <a:lnR cap="flat" w="9525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COMPLETE</a:t>
                      </a:r>
                    </a:p>
                  </a:txBody>
                  <a:tcPr marT="91425" marB="91425" marR="91425" marL="91425" anchor="ctr">
                    <a:lnL cap="flat" w="9525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259" name="Shape 259"/>
          <p:cNvSpPr txBox="1"/>
          <p:nvPr/>
        </p:nvSpPr>
        <p:spPr>
          <a:xfrm>
            <a:off x="2017625" y="1235825"/>
            <a:ext cx="4430399" cy="31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SDK Requirements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Prototype &amp; Testing</a:t>
            </a:r>
          </a:p>
        </p:txBody>
      </p:sp>
      <p:sp>
        <p:nvSpPr>
          <p:cNvPr id="265" name="Shape 265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266" name="Shape 266"/>
          <p:cNvGraphicFramePr/>
          <p:nvPr/>
        </p:nvGraphicFramePr>
        <p:xfrm>
          <a:off x="374950" y="161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{19741740-0090-4404-AC19-AD9BB938B9A6}</a:tableStyleId>
              </a:tblPr>
              <a:tblGrid>
                <a:gridCol w="3266900"/>
                <a:gridCol w="3827950"/>
                <a:gridCol w="13195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Requirement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Test Method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Result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The system shall allow the PixelSense to send and receive data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Send data back and forth via the BlackJack application and Android application.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COMPLETE</a:t>
                      </a: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The system shall be able to determine the orientation of the Lynx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The application base should rotate with the rotation of the physical lynx.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PARTIAL</a:t>
                      </a:r>
                    </a:p>
                  </a:txBody>
                  <a:tcPr marT="91425" marB="91425" marR="91425" marL="91425" anchor="ctr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The system shall notify the Android device if the Lynx is on the table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Android application should go from wait screen to game screen when lynx is placed.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INCOMPLETE</a:t>
                      </a:r>
                    </a:p>
                  </a:txBody>
                  <a:tcPr marT="91425" marB="91425" marR="91425" marL="91425" anchor="ctr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The system shall notify the table that the Lynx is on it.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Application should get the tag value when the Lynx is placed on the table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COMPLETE</a:t>
                      </a: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The system shall authenticate that a valid Lynx device is placed on the PixelSense table.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Game will only start when a Lynx with a valid tag is placed on the table.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COMPLETE</a:t>
                      </a: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267" name="Shape 267"/>
          <p:cNvSpPr txBox="1"/>
          <p:nvPr/>
        </p:nvSpPr>
        <p:spPr>
          <a:xfrm>
            <a:off x="2017625" y="1235825"/>
            <a:ext cx="4430399" cy="31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SDK Requirements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Prototype &amp; Testing</a:t>
            </a: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274" name="Shape 274"/>
          <p:cNvGraphicFramePr/>
          <p:nvPr/>
        </p:nvGraphicFramePr>
        <p:xfrm>
          <a:off x="374950" y="161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{7C5E5EEE-1548-461F-A6EF-B91FBD8C62D2}</a:tableStyleId>
              </a:tblPr>
              <a:tblGrid>
                <a:gridCol w="3266900"/>
                <a:gridCol w="3876575"/>
                <a:gridCol w="12709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Requirement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Test Method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Result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Attachable to Tablet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Tablet should be removable from the Lynx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COMPLETE</a:t>
                      </a: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Fully Assembled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Lynx should be fully assembled and ready to use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COMPLETE</a:t>
                      </a: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Lynx as a Tablet Case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The Lynx should be a protective cover for the tablet.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PARTIAL</a:t>
                      </a:r>
                    </a:p>
                  </a:txBody>
                  <a:tcPr marT="91425" marB="91425" marR="91425" marL="91425" anchor="ctr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SDK on USB Flash Drive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The SDK should be on a flash drive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COMPLETE</a:t>
                      </a: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PixelSense Casino Software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Software should have a suite of casino games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PARTIAL</a:t>
                      </a:r>
                    </a:p>
                  </a:txBody>
                  <a:tcPr marT="91425" marB="91425" marR="91425" marL="91425" anchor="ctr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275" name="Shape 275"/>
          <p:cNvSpPr txBox="1"/>
          <p:nvPr/>
        </p:nvSpPr>
        <p:spPr>
          <a:xfrm>
            <a:off x="2017625" y="1235825"/>
            <a:ext cx="4430399" cy="31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Packaging Requirements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Prototype &amp; Testing</a:t>
            </a:r>
          </a:p>
        </p:txBody>
      </p:sp>
      <p:sp>
        <p:nvSpPr>
          <p:cNvPr id="281" name="Shape 281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282" name="Shape 282"/>
          <p:cNvGraphicFramePr/>
          <p:nvPr/>
        </p:nvGraphicFramePr>
        <p:xfrm>
          <a:off x="374950" y="199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{2DA52CA6-C1CE-46B1-BAC0-15B134A3C91D}</a:tableStyleId>
              </a:tblPr>
              <a:tblGrid>
                <a:gridCol w="3266900"/>
                <a:gridCol w="3852275"/>
                <a:gridCol w="12952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Requirement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Test Method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Result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Minimum Data Transfer Rate of 200b/s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Send a large amount of data over a short period of time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COMPLETE</a:t>
                      </a: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Data Translation to binary at most 1 second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Time how long it takes a light sequence to be converted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COMPLETE</a:t>
                      </a: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Authentication Time at most 5 seconds.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Time how long it takes for the table to detect the valid tag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COMPLETE</a:t>
                      </a: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283" name="Shape 283"/>
          <p:cNvSpPr txBox="1"/>
          <p:nvPr/>
        </p:nvSpPr>
        <p:spPr>
          <a:xfrm>
            <a:off x="2017625" y="1235825"/>
            <a:ext cx="4430399" cy="31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Performance Requirements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Prototype &amp; Testing</a:t>
            </a:r>
          </a:p>
        </p:txBody>
      </p:sp>
      <p:sp>
        <p:nvSpPr>
          <p:cNvPr id="289" name="Shape 289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0" name="Shape 290"/>
          <p:cNvSpPr txBox="1"/>
          <p:nvPr/>
        </p:nvSpPr>
        <p:spPr>
          <a:xfrm>
            <a:off x="2017625" y="1235825"/>
            <a:ext cx="4430399" cy="31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Postponed Requirements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633000" y="1707975"/>
            <a:ext cx="7923899" cy="288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Implement a more robust application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Have the transfer be a lot more smoother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Implement an error correction mechanism</a:t>
            </a:r>
          </a:p>
          <a:p>
            <a:pPr indent="-3810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Attempt to achieve a higher accuracy rate.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Lessons Learned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Start implementation as soon as possible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Determine the best components to use by testing many types in the beginning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Avoid taking hard courses /take the minimum amount of courses during Senior Design II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Minimize design changes and be sure to communicate them with the entire group.</a:t>
            </a:r>
          </a:p>
        </p:txBody>
      </p:sp>
      <p:sp>
        <p:nvSpPr>
          <p:cNvPr id="298" name="Shape 298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475" y="1223575"/>
            <a:ext cx="4791075" cy="367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Team Roles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1257300" y="260602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23" name="Shape 123"/>
          <p:cNvGraphicFramePr/>
          <p:nvPr/>
        </p:nvGraphicFramePr>
        <p:xfrm>
          <a:off x="487675" y="133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{5C8E0B32-AEB4-471C-89C4-E422D662CB85}</a:tableStyleId>
              </a:tblPr>
              <a:tblGrid>
                <a:gridCol w="1639825"/>
                <a:gridCol w="1639825"/>
                <a:gridCol w="1639825"/>
                <a:gridCol w="1639825"/>
                <a:gridCol w="1639825"/>
              </a:tblGrid>
              <a:tr h="649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Seth</a:t>
                      </a: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Shamikul</a:t>
                      </a: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Keyur</a:t>
                      </a: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Brandon</a:t>
                      </a: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Brian</a:t>
                      </a: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13185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Team Lead</a:t>
                      </a:r>
                      <a:r>
                        <a:rPr lang="en" sz="1800"/>
                        <a:t>,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Hardware Lead.</a:t>
                      </a:r>
                      <a:br>
                        <a:rPr lang="en" sz="1800"/>
                      </a:br>
                      <a:br>
                        <a:rPr lang="en" sz="1800"/>
                      </a:b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Software Lead,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Hardware Co-Lead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Architect,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Change Management/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Configuration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Risk Assessment,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Document Editor/ Document Analyzer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QA Lead,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Product Design / Game Design</a:t>
                      </a:r>
                    </a:p>
                  </a:txBody>
                  <a:tcPr marT="91425" marB="91425" marR="91425" marL="91425"/>
                </a:tc>
              </a:tr>
              <a:tr h="646675"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Computer Engineer</a:t>
                      </a: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Computer Science</a:t>
                      </a: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Software Engineering</a:t>
                      </a: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Software Engineering</a:t>
                      </a: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Computer Science</a:t>
                      </a: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212121"/>
                </a:solidFill>
              </a:rPr>
              <a:t>What is it </a:t>
            </a:r>
          </a:p>
          <a:p>
            <a:pPr indent="-381000" lvl="1" marL="914400" rtl="0">
              <a:spcBef>
                <a:spcPts val="0"/>
              </a:spcBef>
              <a:buClr>
                <a:srgbClr val="21212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212121"/>
                </a:solidFill>
              </a:rPr>
              <a:t>Secure Transfer System</a:t>
            </a:r>
          </a:p>
          <a:p>
            <a:pPr indent="-381000" lvl="1" marL="914400" rtl="0">
              <a:spcBef>
                <a:spcPts val="0"/>
              </a:spcBef>
              <a:buClr>
                <a:srgbClr val="21212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212121"/>
                </a:solidFill>
              </a:rPr>
              <a:t>2-way optical communication</a:t>
            </a:r>
          </a:p>
          <a:p>
            <a:pPr indent="-381000" lvl="1" marL="914400" rtl="0">
              <a:spcBef>
                <a:spcPts val="0"/>
              </a:spcBef>
              <a:buClr>
                <a:srgbClr val="21212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212121"/>
                </a:solidFill>
              </a:rPr>
              <a:t>utilizing array of LED’s and photodiodes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12121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212121"/>
                </a:solidFill>
              </a:rPr>
              <a:t>What does it do</a:t>
            </a:r>
          </a:p>
          <a:p>
            <a:pPr indent="-381000" lvl="1" marL="914400" rtl="0">
              <a:spcBef>
                <a:spcPts val="0"/>
              </a:spcBef>
              <a:buClr>
                <a:srgbClr val="21212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212121"/>
                </a:solidFill>
              </a:rPr>
              <a:t>sends and receives binary data</a:t>
            </a:r>
          </a:p>
          <a:p>
            <a:pPr indent="-381000" lvl="1" marL="914400" rtl="0">
              <a:spcBef>
                <a:spcPts val="0"/>
              </a:spcBef>
              <a:buClr>
                <a:srgbClr val="21212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212121"/>
                </a:solidFill>
              </a:rPr>
              <a:t>using PixelSense table and Android device</a:t>
            </a:r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Overview</a:t>
            </a: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500" y="1197625"/>
            <a:ext cx="4791499" cy="381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0325" y="4521400"/>
            <a:ext cx="88449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5850" y="2181225"/>
            <a:ext cx="738400" cy="31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0499" y="1197628"/>
            <a:ext cx="414675" cy="4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SDK &amp; Customer Requirements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147" name="Shape 147"/>
          <p:cNvGraphicFramePr/>
          <p:nvPr/>
        </p:nvGraphicFramePr>
        <p:xfrm>
          <a:off x="209037" y="127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{DB3A04AC-E991-4EFC-930B-E39E777C4998}</a:tableStyleId>
              </a:tblPr>
              <a:tblGrid>
                <a:gridCol w="696700"/>
                <a:gridCol w="5803275"/>
                <a:gridCol w="991375"/>
                <a:gridCol w="1234575"/>
              </a:tblGrid>
              <a:tr h="34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No.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Requirement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Priority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Status</a:t>
                      </a:r>
                    </a:p>
                  </a:txBody>
                  <a:tcPr marT="91425" marB="91425" marR="91425" marL="91425" anchor="ctr"/>
                </a:tc>
              </a:tr>
              <a:tr h="603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The product will be able to send data optically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Very High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COMPLETE</a:t>
                      </a: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  <a:tr h="440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The product will be able to read data optically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Very High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COMPLETE</a:t>
                      </a: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  <a:tr h="6522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All work done by the product involving optical communication will be compiled into a well documented library.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Very High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COMPLETE</a:t>
                      </a: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  <a:tr h="498075"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4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The device must have a serial port to transfer data collected.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Very High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COMPLETE</a:t>
                      </a: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  <a:tr h="652275"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The device and table’s communication should be error tolerant.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High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</a:rPr>
                        <a:t>INCOMPLETE</a:t>
                      </a:r>
                    </a:p>
                  </a:txBody>
                  <a:tcPr marT="91425" marB="91425" marR="91425" marL="91425"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SDK &amp; Customer Requirements</a:t>
            </a:r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154" name="Shape 154"/>
          <p:cNvGraphicFramePr/>
          <p:nvPr/>
        </p:nvGraphicFramePr>
        <p:xfrm>
          <a:off x="209037" y="118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{129BEB9F-3B5C-4B9B-B3C7-E69B8242349D}</a:tableStyleId>
              </a:tblPr>
              <a:tblGrid>
                <a:gridCol w="635900"/>
                <a:gridCol w="5864075"/>
                <a:gridCol w="1112975"/>
                <a:gridCol w="1112975"/>
              </a:tblGrid>
              <a:tr h="307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No.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Requirement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Priority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Status</a:t>
                      </a:r>
                    </a:p>
                  </a:txBody>
                  <a:tcPr marT="91425" marB="91425" marR="91425" marL="91425" anchor="ctr"/>
                </a:tc>
              </a:tr>
              <a:tr h="603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6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Communication between both devices must sustain a reliable connection.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High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COMPLETE</a:t>
                      </a: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  <a:tr h="440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7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Software will be built to showcase the optical transfer protocol and the built device.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Very High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COMPLETE</a:t>
                      </a: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  <a:tr h="6522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8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The system will support Android API 17 and Surface 2.0 platforms.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Very High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COMPLETE</a:t>
                      </a: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  <a:tr h="498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9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The system will support customizable light sequences.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Moderate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COMPLETE</a:t>
                      </a: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  <a:tr h="509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10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The system will allow the expansion of the array.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High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PARTIAL</a:t>
                      </a:r>
                    </a:p>
                  </a:txBody>
                  <a:tcPr marT="91425" marB="91425" marR="91425" marL="91425" anchor="ctr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SDK &amp; Customer Requirements</a:t>
            </a:r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161" name="Shape 161"/>
          <p:cNvGraphicFramePr/>
          <p:nvPr/>
        </p:nvGraphicFramePr>
        <p:xfrm>
          <a:off x="209037" y="11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{72D3AD53-8ED5-42BE-8DC5-2001A078DFCF}</a:tableStyleId>
              </a:tblPr>
              <a:tblGrid>
                <a:gridCol w="587250"/>
                <a:gridCol w="5791125"/>
                <a:gridCol w="1088675"/>
                <a:gridCol w="1258875"/>
              </a:tblGrid>
              <a:tr h="4488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No.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Requirement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Priority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Status</a:t>
                      </a:r>
                    </a:p>
                  </a:txBody>
                  <a:tcPr marT="91425" marB="91425" marR="91425" marL="91425" anchor="ctr"/>
                </a:tc>
              </a:tr>
              <a:tr h="6816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11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The system will support a 4x4 array of transmitters and receivers.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High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COMPLETE</a:t>
                      </a: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  <a:tr h="6816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12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The system will authenticate the Lynx device when plugged into the tablet.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High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COMPLETE</a:t>
                      </a: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  <a:tr h="6816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13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The system will authenticate that a valid Lynx device is placed on the PixelSense table.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Very High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COMPLETE</a:t>
                      </a: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  <a:tr h="6816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14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The system will notify the Android device if the Lynx is on the table.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Very High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INCOMPLETE</a:t>
                      </a:r>
                    </a:p>
                  </a:txBody>
                  <a:tcPr marT="91425" marB="91425" marR="91425" marL="91425" anchor="ctr">
                    <a:solidFill>
                      <a:srgbClr val="DA0002"/>
                    </a:solidFill>
                  </a:tcPr>
                </a:tc>
              </a:tr>
              <a:tr h="4488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15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The system will notify the table that the Lynx is on it.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Very High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COMPLETE</a:t>
                      </a: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SDK &amp; Customer Requirements</a:t>
            </a:r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168" name="Shape 168"/>
          <p:cNvGraphicFramePr/>
          <p:nvPr/>
        </p:nvGraphicFramePr>
        <p:xfrm>
          <a:off x="209050" y="124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{6FE1A819-A4B2-4E2D-88D1-E2F40E5BF062}</a:tableStyleId>
              </a:tblPr>
              <a:tblGrid>
                <a:gridCol w="672375"/>
                <a:gridCol w="5827600"/>
                <a:gridCol w="1112975"/>
                <a:gridCol w="1112975"/>
              </a:tblGrid>
              <a:tr h="4488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No.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Requirement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Priority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Status</a:t>
                      </a:r>
                    </a:p>
                  </a:txBody>
                  <a:tcPr marT="91425" marB="91425" marR="91425" marL="91425" anchor="ctr"/>
                </a:tc>
              </a:tr>
              <a:tr h="6816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16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The system will be able to determine the orientation of the Lynx.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Very High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PARTIAL</a:t>
                      </a:r>
                    </a:p>
                  </a:txBody>
                  <a:tcPr marT="91425" marB="91425" marR="91425" marL="91425" anchor="ctr">
                    <a:solidFill>
                      <a:schemeClr val="accent5"/>
                    </a:solidFill>
                  </a:tcPr>
                </a:tc>
              </a:tr>
              <a:tr h="6816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17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The system will support multiple devices.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Moderate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PARTIAL</a:t>
                      </a:r>
                    </a:p>
                  </a:txBody>
                  <a:tcPr marT="91425" marB="91425" marR="91425" marL="91425" anchor="ctr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5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