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B0D25A2-0A3B-45E6-8D7E-930927DA0BF9}">
  <a:tblStyle styleId="{3B0D25A2-0A3B-45E6-8D7E-930927DA0BF9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43F09DA-D8FF-4D2B-ADCB-2982A92CF464}" styleName="Table_1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B09D222-8213-4335-9B48-7A98C9AFA59B}" styleName="Table_2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F147B2D4-2AE4-4765-B50A-58C4CB507538}" styleName="Table_3"/>
  <a:tblStyle styleId="{DF9A9C78-1CC2-4A09-8C2A-036CDD395C17}" styleName="Table_4"/>
  <a:tblStyle styleId="{FE470D23-8B3D-4CBE-8766-E361383A9B4F}" styleName="Table_5"/>
  <a:tblStyle styleId="{ACD7DF57-3517-4D61-9BC8-3B329E0209D8}" styleName="Table_6"/>
</a:tblStyleLst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19" Type="http://schemas.openxmlformats.org/officeDocument/2006/relationships/slide" Target="slides/slide13.xml"/><Relationship Id="rId36" Type="http://schemas.openxmlformats.org/officeDocument/2006/relationships/slide" Target="slides/slide30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12" Type="http://schemas.openxmlformats.org/officeDocument/2006/relationships/slide" Target="slides/slide6.xml"/><Relationship Id="rId31" Type="http://schemas.openxmlformats.org/officeDocument/2006/relationships/slide" Target="slides/slide25.xml"/><Relationship Id="rId13" Type="http://schemas.openxmlformats.org/officeDocument/2006/relationships/slide" Target="slides/slide7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29" Type="http://schemas.openxmlformats.org/officeDocument/2006/relationships/slide" Target="slides/slide2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" Type="http://schemas.openxmlformats.org/officeDocument/2006/relationships/presProps" Target="presProps.xml"/><Relationship Id="rId21" Type="http://schemas.openxmlformats.org/officeDocument/2006/relationships/slide" Target="slides/slide15.xml"/><Relationship Id="rId40" Type="http://schemas.openxmlformats.org/officeDocument/2006/relationships/slide" Target="slides/slide34.xml"/><Relationship Id="rId1" Type="http://schemas.openxmlformats.org/officeDocument/2006/relationships/theme" Target="theme/theme3.xml"/><Relationship Id="rId22" Type="http://schemas.openxmlformats.org/officeDocument/2006/relationships/slide" Target="slides/slide16.xml"/><Relationship Id="rId41" Type="http://schemas.openxmlformats.org/officeDocument/2006/relationships/slide" Target="slides/slide35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7.xml"/><Relationship Id="rId42" Type="http://schemas.openxmlformats.org/officeDocument/2006/relationships/slide" Target="slides/slide36.xml"/><Relationship Id="rId3" Type="http://schemas.openxmlformats.org/officeDocument/2006/relationships/tableStyles" Target="tableStyles.xml"/><Relationship Id="rId24" Type="http://schemas.openxmlformats.org/officeDocument/2006/relationships/slide" Target="slides/slide18.xml"/><Relationship Id="rId20" Type="http://schemas.openxmlformats.org/officeDocument/2006/relationships/slide" Target="slides/slide14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8" name="Shape 48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hape 5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7" name="Shape 3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5" name="Shape 4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lvl2pPr>
            <a:lvl3pPr indent="0" marL="0" marR="0" rtl="0" algn="l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3pPr>
            <a:lvl4pPr indent="0" marL="0" marR="0" rtl="0" algn="l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4pPr>
            <a:lvl5pPr indent="0" marL="0" marR="0" rtl="0" algn="l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5pPr>
            <a:lvl6pPr indent="0" marL="0" marR="0" rtl="0" algn="l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6pPr>
            <a:lvl7pPr indent="0" marL="0" marR="0" rtl="0" algn="l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7pPr>
            <a:lvl8pPr indent="0" marL="0" marR="0" rtl="0" algn="l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8pPr>
            <a:lvl9pPr indent="0" marL="0" marR="0" rtl="0" algn="l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457200" y="5023258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/>
              <a:t>Project Charter</a:t>
            </a:r>
          </a:p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Argus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Cost Management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Budgeted Work Hours</a:t>
            </a:r>
          </a:p>
          <a:p>
            <a:pPr indent="-4191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9 Months</a:t>
            </a:r>
          </a:p>
          <a:p>
            <a:pPr indent="-4191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20 Hours per week per person</a:t>
            </a:r>
          </a:p>
          <a:p>
            <a:pPr indent="-4191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5 Person Team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Total = 720 Hours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Cost Management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823725" y="264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{2B09D222-8213-4335-9B48-7A98C9AFA59B}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Acer A500 Tablet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$69.95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Custom Arduino Device x5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$128.56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Total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$198.51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Shape 116"/>
          <p:cNvSpPr txBox="1"/>
          <p:nvPr/>
        </p:nvSpPr>
        <p:spPr>
          <a:xfrm>
            <a:off x="583275" y="1393825"/>
            <a:ext cx="7908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Main hardware needs are a tablet and a custom built arduino. 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Extra parts were added for replacement broken parts as well as multiple iterations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Earned Value Management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Three Main Components: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Budgeted Cost of Work Scheduled (BCWS) = Planned Cost (PC)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Actual Cost of Work Performed(ACWP) = Actual Cost (AC)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Budgeted Cost of Work Performed (BCWP) = Earned Value (EV)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Earned Value Management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Cost Performance Index (CPI)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/>
              <a:t>Used to measure the team’s efficiency in completing tasks</a:t>
            </a:r>
            <a:br>
              <a:rPr lang="en" sz="2200"/>
            </a:br>
            <a:br>
              <a:rPr lang="en" sz="2200"/>
            </a:br>
            <a:br>
              <a:rPr lang="en" sz="2200"/>
            </a:b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/>
              <a:t>If CPI ≥ 1.0, the work is fitting within the budgeted time, which is good.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/>
              <a:t>If CPI &lt; 1.0, we can assume the work is taking longer than planned, which is bad.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362200"/>
            <a:ext cx="59436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Earned Value Management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Schedule Performance Index (SPI)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/>
              <a:t>Tracks how well we are meeting task deadlines</a:t>
            </a:r>
            <a:br>
              <a:rPr lang="en" sz="2200"/>
            </a:br>
            <a:br>
              <a:rPr lang="en" sz="2200"/>
            </a:br>
            <a:br>
              <a:rPr lang="en" sz="2200"/>
            </a:b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/>
              <a:t>If SPI ≥ 1.0, we can assume we are ahead of schedule.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200"/>
              <a:t>If SPI &lt; 1.0, we can assume we are behind schedule.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362200"/>
            <a:ext cx="59436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Work Breakdown Structure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675" y="1207025"/>
            <a:ext cx="3886850" cy="27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637" y="1207025"/>
            <a:ext cx="3476475" cy="37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Quality Management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Modularity</a:t>
            </a:r>
          </a:p>
          <a:p>
            <a:pPr indent="-4127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900"/>
              <a:t>Hardware and Software components divided into the smallest feasible modules possible</a:t>
            </a:r>
          </a:p>
          <a:p>
            <a:pPr indent="-4127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900"/>
              <a:t>Independent testing cases for each module</a:t>
            </a:r>
          </a:p>
          <a:p>
            <a:pPr indent="-4127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900"/>
              <a:t>Priority chains identified for testing schedule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Quality Management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lang="en"/>
              <a:t>Document Oriented Testing </a:t>
            </a:r>
          </a:p>
          <a:p>
            <a:pPr indent="-4127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900"/>
              <a:t>Test designed around comments and supplied documentation only</a:t>
            </a:r>
          </a:p>
          <a:p>
            <a:pPr indent="-4127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900"/>
              <a:t>QA Lead can deny a module based on poor documentation</a:t>
            </a:r>
          </a:p>
          <a:p>
            <a:pPr indent="-41275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900"/>
              <a:t>To ensure easy integration and compiling a complete SDK for requirements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Quality Management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3"/>
            </a:pPr>
            <a:r>
              <a:rPr lang="en"/>
              <a:t>Integration</a:t>
            </a:r>
          </a:p>
          <a:p>
            <a:pPr indent="-40640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Integration between modules will conform to module testing standards</a:t>
            </a:r>
          </a:p>
          <a:p>
            <a:pPr indent="-40640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Modules applied to “core” modules one-by-one</a:t>
            </a:r>
          </a:p>
          <a:p>
            <a:pPr indent="-40640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Multiple cores may be necessary for speed, will make final integration more difficult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Communication Plan (Internal)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12399" l="4998" r="16286" t="8115"/>
          <a:stretch/>
        </p:blipFill>
        <p:spPr>
          <a:xfrm>
            <a:off x="1330424" y="1222675"/>
            <a:ext cx="6483148" cy="368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General Organization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Scope Statement &amp; Management Plan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Cost Management Plan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Earned Value Management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Work Breakdown Structure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Quality Management Plan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Communication Plan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Change Management Plan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Risk Management Plan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Procurement Management Plan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Project Closeout Report</a:t>
            </a:r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Communication Plan (External)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12186" l="4997" r="40618" t="7903"/>
          <a:stretch/>
        </p:blipFill>
        <p:spPr>
          <a:xfrm>
            <a:off x="2317150" y="1200150"/>
            <a:ext cx="4509692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 Management Plan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Roles &amp; Responsibilities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Review &amp; Approval Process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Change Identification &amp; Documentation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Change Request form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 Management Plan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51550" y="11473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  <a:buNone/>
            </a:pPr>
            <a:r>
              <a:rPr b="1" lang="en" sz="2400"/>
              <a:t>Roles &amp; Responsibilities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Project Sponsor</a:t>
            </a:r>
          </a:p>
          <a:p>
            <a:pPr indent="-342900" lvl="1" marL="1371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Responsible to submit change request to project manager. 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Project Manager</a:t>
            </a:r>
          </a:p>
          <a:p>
            <a:pPr indent="-342900" lvl="1" marL="13716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Discuss with team and finalize.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Project Team</a:t>
            </a:r>
          </a:p>
          <a:p>
            <a:pPr indent="-342900" lvl="1" marL="13716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Encouraged to give their input and submit new new requests.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Change Management Plan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30775" y="11888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Review &amp; Approval Process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/>
              <a:t>Submitting a Change Request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Stakeholders or members can email or submit the change request form with appropriate change details.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/>
              <a:t>Review Process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Project Manager is notified via email by google forms.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Calls for a meeting. Members in meeting discuss the priority and effect on project.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Final decision from the meeting is informed back to stakeholders.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1800"/>
              <a:t>Approval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Once, the sponsor approves the decision, it is documented in future iterations.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Change Management Plan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1756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Change Identification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To identify a change request, this fields in the form must be filled: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Name of the person requesting a Change</a:t>
            </a:r>
            <a:r>
              <a:rPr lang="en">
                <a:solidFill>
                  <a:srgbClr val="FF0000"/>
                </a:solidFill>
              </a:rPr>
              <a:t>*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Change Request Description</a:t>
            </a:r>
            <a:r>
              <a:rPr lang="en">
                <a:solidFill>
                  <a:srgbClr val="FF0000"/>
                </a:solidFill>
              </a:rPr>
              <a:t>*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Importance of Change</a:t>
            </a:r>
            <a:r>
              <a:rPr lang="en">
                <a:solidFill>
                  <a:srgbClr val="FF0000"/>
                </a:solidFill>
              </a:rPr>
              <a:t>*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Project Areas to be Affected</a:t>
            </a:r>
            <a:r>
              <a:rPr lang="en">
                <a:solidFill>
                  <a:srgbClr val="FF0000"/>
                </a:solidFill>
              </a:rPr>
              <a:t>*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Change Priority</a:t>
            </a:r>
            <a:r>
              <a:rPr lang="en">
                <a:solidFill>
                  <a:srgbClr val="FF0000"/>
                </a:solidFill>
              </a:rPr>
              <a:t>*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Other comments if necessary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232" y="0"/>
            <a:ext cx="47155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 Management Responsibilities</a:t>
            </a:r>
          </a:p>
        </p:txBody>
      </p:sp>
      <p:graphicFrame>
        <p:nvGraphicFramePr>
          <p:cNvPr id="210" name="Shape 210"/>
          <p:cNvGraphicFramePr/>
          <p:nvPr/>
        </p:nvGraphicFramePr>
        <p:xfrm>
          <a:off x="457200" y="122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{F147B2D4-2AE4-4765-B50A-58C4CB507538}</a:tableStyleId>
              </a:tblPr>
              <a:tblGrid>
                <a:gridCol w="2286000"/>
                <a:gridCol w="5943600"/>
              </a:tblGrid>
              <a:tr h="6286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Project Sponsor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•Will be kept up to date with project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•Primary source to consult if risks are triggered</a:t>
                      </a:r>
                    </a:p>
                  </a:txBody>
                  <a:tcPr marT="91425" marB="91425" marR="91425" marL="91425"/>
                </a:tc>
              </a:tr>
              <a:tr h="714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Project Manager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•Ensures team stays on track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•Ensures the correct action is taken in the case of a risk occurrence</a:t>
                      </a:r>
                    </a:p>
                  </a:txBody>
                  <a:tcPr marT="91425" marB="91425" marR="91425" marL="91425"/>
                </a:tc>
              </a:tr>
              <a:tr h="714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Project Team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•Identifying potential risks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•Identify plans to mitigate risks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•Follow proper actions if risk occurs</a:t>
                      </a:r>
                    </a:p>
                  </a:txBody>
                  <a:tcPr marT="91425" marB="91425" marR="91425" marL="91425"/>
                </a:tc>
              </a:tr>
              <a:tr h="714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/>
                        <a:t>Risk Manager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•Tracking risks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•Identifying new risks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600"/>
                        <a:t>•Lead team in identifying new risks and mitigation plans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DA0002"/>
                </a:solidFill>
              </a:rPr>
              <a:t>Risk Triggers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Lack of Experience: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</a:t>
            </a:r>
            <a:r>
              <a:rPr lang="en" sz="2400"/>
              <a:t>#, Surface SDK, game development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Falling behind schedule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Change in requirements</a:t>
            </a: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7142"/>
              <a:buFont typeface="Arial"/>
              <a:buChar char="●"/>
            </a:pPr>
            <a:r>
              <a:rPr lang="en" sz="2800"/>
              <a:t>Loss of teammate</a:t>
            </a:r>
            <a:r>
              <a:rPr lang="en" sz="2200"/>
              <a:t> (illness, vacation, etc.)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800"/>
              <a:t>Delay in shipment of hardware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Risk Severity</a:t>
            </a:r>
          </a:p>
        </p:txBody>
      </p:sp>
      <p:graphicFrame>
        <p:nvGraphicFramePr>
          <p:cNvPr id="222" name="Shape 222"/>
          <p:cNvGraphicFramePr/>
          <p:nvPr/>
        </p:nvGraphicFramePr>
        <p:xfrm>
          <a:off x="381000" y="1428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{DF9A9C78-1CC2-4A09-8C2A-036CDD395C17}</a:tableStyleId>
              </a:tblPr>
              <a:tblGrid>
                <a:gridCol w="2919575"/>
                <a:gridCol w="1601050"/>
                <a:gridCol w="2260325"/>
                <a:gridCol w="1601050"/>
              </a:tblGrid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1"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1"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Probability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1"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Lost (weeks)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1"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Assessment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</a:tr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Change in Requirements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25%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1.25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 of game development experience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75%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2.25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Equipment arrival delays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25%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Falling behind on schedule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35%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1.05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7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Overestimating team abilities / Over optimistic planning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Loss of team member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10%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.2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Integration Issues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T="0" marB="0" marR="68575" marL="68575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Risk Containment</a:t>
            </a:r>
          </a:p>
        </p:txBody>
      </p:sp>
      <p:graphicFrame>
        <p:nvGraphicFramePr>
          <p:cNvPr id="228" name="Shape 228"/>
          <p:cNvGraphicFramePr/>
          <p:nvPr/>
        </p:nvGraphicFramePr>
        <p:xfrm>
          <a:off x="3048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{FE470D23-8B3D-4CBE-8766-E361383A9B4F}</a:tableStyleId>
              </a:tblPr>
              <a:tblGrid>
                <a:gridCol w="1905000"/>
                <a:gridCol w="990600"/>
                <a:gridCol w="3048000"/>
                <a:gridCol w="2590800"/>
              </a:tblGrid>
              <a:tr h="280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1" baseline="0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1" baseline="0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1" baseline="0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Containment Strategy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1" baseline="0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Triggers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FBFBF"/>
                    </a:solidFill>
                  </a:tcPr>
                </a:tc>
              </a:tr>
              <a:tr h="561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Change in Requirements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Immediately begin to update current plan to reflect new requirements.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sponsor changes requirements before they are finalized.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1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 of game development experience for PixelSense using c#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Remove number of casino games available to play or decrease graphic capabilities of game.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 of PixelSense game application is taking longer than planned.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Equipment arrival delays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 on other areas of the project while waiting on hardware.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Equipment arrival time is delayed.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 Organization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Project Manager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Seth Skocelas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Internal Controls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Meetings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Document Storage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MS Project Plan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External Controls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Individual Status Reports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Team Status Reports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Gate Reviews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Risk Containment cont.</a:t>
            </a:r>
          </a:p>
        </p:txBody>
      </p:sp>
      <p:graphicFrame>
        <p:nvGraphicFramePr>
          <p:cNvPr id="234" name="Shape 234"/>
          <p:cNvGraphicFramePr/>
          <p:nvPr/>
        </p:nvGraphicFramePr>
        <p:xfrm>
          <a:off x="304800" y="13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{ACD7DF57-3517-4D61-9BC8-3B329E0209D8}</a:tableStyleId>
              </a:tblPr>
              <a:tblGrid>
                <a:gridCol w="1828800"/>
                <a:gridCol w="1143000"/>
                <a:gridCol w="2667000"/>
                <a:gridCol w="2895600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1" baseline="0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1" baseline="0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1" baseline="0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Containment Strategy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="1" baseline="0" lang="en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Triggers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5A5A5"/>
                    </a:solidFill>
                  </a:tcPr>
                </a:tc>
              </a:tr>
              <a:tr h="842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Loss of team member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Re-allocate workload among remaining team members.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is not able to complete their tasks or contribute anything meaningful for anytime longer than 1 week.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Integration Issues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alternative hardware options and utilize them instead.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Unable to integrate Lynx device with the PixelSense table.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21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Falling behind on schedule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Remove low priority requirements.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baseline="0" lang="e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Tasks are not being completed by scheduled timeframe.</a:t>
                      </a:r>
                    </a:p>
                  </a:txBody>
                  <a:tcPr marT="0" marB="0" marR="53750" marL="53750">
                    <a:lnL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baseline="0" i="0" lang="en" sz="3600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Risk Response and Control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Response Planning</a:t>
            </a: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Spend additional time on high priority risks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 and Reporting</a:t>
            </a: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 board</a:t>
            </a: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document on Google drive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Control</a:t>
            </a: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continuous effort to identify possible risks</a:t>
            </a: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Newly identified risks discussed and documented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lang="en" sz="3600">
                <a:solidFill>
                  <a:srgbClr val="DA0002"/>
                </a:solidFill>
              </a:rPr>
              <a:t>Procurement Plan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Rules and guidelines for purchasing hardware.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Decisions must be made through the appropriate process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lang="en" sz="3600">
                <a:solidFill>
                  <a:srgbClr val="DA0002"/>
                </a:solidFill>
              </a:rPr>
              <a:t>Procurement Plan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Project Sponsor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chemeClr val="dk1"/>
                </a:solidFill>
              </a:rPr>
              <a:t>Dr. Zaruba; responsible for requirements and advice</a:t>
            </a:r>
          </a:p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Project Manager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chemeClr val="dk1"/>
                </a:solidFill>
              </a:rPr>
              <a:t>Seth Skocelas; review parts for ordering and submit to project supervisor 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lang="en" sz="3600">
                <a:solidFill>
                  <a:srgbClr val="DA0002"/>
                </a:solidFill>
              </a:rPr>
              <a:t>Procurement Plan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Project Team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chemeClr val="dk1"/>
                </a:solidFill>
              </a:rPr>
              <a:t>The project team is responsible of compiling a list of all the components and submit it to the manager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</a:rPr>
              <a:t>Project Supervisor 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chemeClr val="dk1"/>
                </a:solidFill>
              </a:rPr>
              <a:t>Dr. Huber; Approve final parts list and order the part.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lang="en" sz="3600">
                <a:solidFill>
                  <a:srgbClr val="DA0002"/>
                </a:solidFill>
              </a:rPr>
              <a:t>Project Closeout Plan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Provides closure on the project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Meet requirements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Archive artifacts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chemeClr val="dk1"/>
                </a:solidFill>
              </a:rPr>
              <a:t>System Requirements Specification 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chemeClr val="dk1"/>
                </a:solidFill>
              </a:rPr>
              <a:t>Project Charter 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chemeClr val="dk1"/>
                </a:solidFill>
              </a:rPr>
              <a:t>Purchase Requests 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chemeClr val="dk1"/>
                </a:solidFill>
              </a:rPr>
              <a:t>Architecture Design Specification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chemeClr val="dk1"/>
                </a:solidFill>
              </a:rPr>
              <a:t>Detailed Design Document 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chemeClr val="dk1"/>
                </a:solidFill>
              </a:rPr>
              <a:t>MS Project Plan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chemeClr val="dk1"/>
                </a:solidFill>
              </a:rPr>
              <a:t>Status Reports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chemeClr val="dk1"/>
                </a:solidFill>
              </a:rPr>
              <a:t>System Test Plan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chemeClr val="dk1"/>
                </a:solidFill>
              </a:rPr>
              <a:t>Financial Record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lang="en" sz="1800">
                <a:solidFill>
                  <a:schemeClr val="dk1"/>
                </a:solidFill>
              </a:rPr>
              <a:t>User Manual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lang="en" sz="3600">
                <a:solidFill>
                  <a:srgbClr val="DA0002"/>
                </a:solidFill>
              </a:rPr>
              <a:t>Project Closeout Plan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Provides closure on the project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Post Implementation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Customer Acceptance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Financial Records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>
                <a:solidFill>
                  <a:schemeClr val="dk1"/>
                </a:solidFill>
              </a:rPr>
              <a:t>Final Project Performance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 Organization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587" y="1218300"/>
            <a:ext cx="4424825" cy="37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 Organization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Project Constraints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Budget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Technical Knowledge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Time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Project Assumptions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Team Commitment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Member Retention</a:t>
            </a:r>
          </a:p>
          <a:p>
            <a:pPr indent="-355600" lvl="1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000"/>
              <a:t>Team Meetings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Scope Statement	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u="sng"/>
              <a:t>Overview</a:t>
            </a:r>
            <a:r>
              <a:rPr lang="en" sz="2400"/>
              <a:t>: Develop a standard in which two optically capable devices can use to communicate secure information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 u="sng"/>
              <a:t>Boundaries</a:t>
            </a:r>
            <a:r>
              <a:rPr lang="en" sz="2400"/>
              <a:t>: 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Specific Hardware (PixelSense Table, Lynx)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1 Demoable Program (Casino Environment/Game)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			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Scope Management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3632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Complexity of project components dictate strict control of scope and possible feature creep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lang="en" sz="2400"/>
              <a:t>Division of Project in order to curb attempts of change</a:t>
            </a:r>
          </a:p>
        </p:txBody>
      </p:sp>
      <p:graphicFrame>
        <p:nvGraphicFramePr>
          <p:cNvPr id="90" name="Shape 90"/>
          <p:cNvGraphicFramePr/>
          <p:nvPr/>
        </p:nvGraphicFramePr>
        <p:xfrm>
          <a:off x="4090300" y="117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{3B0D25A2-0A3B-45E6-8D7E-930927DA0BF9}</a:tableStyleId>
              </a:tblPr>
              <a:tblGrid>
                <a:gridCol w="2298250"/>
                <a:gridCol w="2298250"/>
              </a:tblGrid>
              <a:tr h="6262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Software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Hardware</a:t>
                      </a:r>
                    </a:p>
                  </a:txBody>
                  <a:tcPr marT="91425" marB="91425" marR="91425" marL="91425"/>
                </a:tc>
              </a:tr>
              <a:tr h="4772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Build Lynx</a:t>
                      </a:r>
                    </a:p>
                  </a:txBody>
                  <a:tcPr marT="91425" marB="91425" marR="91425" marL="91425"/>
                </a:tc>
              </a:tr>
              <a:tr h="5889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Build App to communicate through serial port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Get information from tablet</a:t>
                      </a:r>
                    </a:p>
                  </a:txBody>
                  <a:tcPr marT="91425" marB="91425" marR="91425" marL="91425"/>
                </a:tc>
              </a:tr>
              <a:tr h="5889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Develop area on PixelSense to send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Send Information from Lynx</a:t>
                      </a:r>
                    </a:p>
                  </a:txBody>
                  <a:tcPr marT="91425" marB="91425" marR="91425" marL="91425"/>
                </a:tc>
              </a:tr>
              <a:tr h="5889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Develop area on Pixel Sense to receive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Receive Information from PixelSense on Lynx</a:t>
                      </a:r>
                    </a:p>
                  </a:txBody>
                  <a:tcPr marT="91425" marB="91425" marR="91425" marL="91425"/>
                </a:tc>
              </a:tr>
              <a:tr h="4772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Build Blackjack Program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Handle Chip Transactions</a:t>
                      </a:r>
                    </a:p>
                  </a:txBody>
                  <a:tcPr marT="91425" marB="91425" marR="91425" marL="91425"/>
                </a:tc>
              </a:tr>
              <a:tr h="3346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Build Roulette*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Scope Management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3632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Changes must conform to priority and scope of current section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Changes require group consensus. Team Lead has the final say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4090300" y="117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{343F09DA-D8FF-4D2B-ADCB-2982A92CF464}</a:tableStyleId>
              </a:tblPr>
              <a:tblGrid>
                <a:gridCol w="2298250"/>
                <a:gridCol w="2298250"/>
              </a:tblGrid>
              <a:tr h="62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Software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Hardware</a:t>
                      </a:r>
                    </a:p>
                  </a:txBody>
                  <a:tcPr marT="91425" marB="91425" marR="91425" marL="91425"/>
                </a:tc>
              </a:tr>
              <a:tr h="477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Build Lynx</a:t>
                      </a:r>
                    </a:p>
                  </a:txBody>
                  <a:tcPr marT="91425" marB="91425" marR="91425" marL="91425"/>
                </a:tc>
              </a:tr>
              <a:tr h="588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Build App to communicate through serial port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Get information from tablet</a:t>
                      </a:r>
                    </a:p>
                  </a:txBody>
                  <a:tcPr marT="91425" marB="91425" marR="91425" marL="91425"/>
                </a:tc>
              </a:tr>
              <a:tr h="588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Develop area on PixelSense to send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Send Information from Lynx</a:t>
                      </a:r>
                    </a:p>
                  </a:txBody>
                  <a:tcPr marT="91425" marB="91425" marR="91425" marL="91425"/>
                </a:tc>
              </a:tr>
              <a:tr h="588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Develop area on Pixel Sense to receive data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Receive Information from PixelSense on Lynx</a:t>
                      </a:r>
                    </a:p>
                  </a:txBody>
                  <a:tcPr marT="91425" marB="91425" marR="91425" marL="91425"/>
                </a:tc>
              </a:tr>
              <a:tr h="477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Build Blackjack Program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Handle Chip Transactions</a:t>
                      </a:r>
                    </a:p>
                  </a:txBody>
                  <a:tcPr marT="91425" marB="91425" marR="91425" marL="91425"/>
                </a:tc>
              </a:tr>
              <a:tr h="334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Build Roulette*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Cost Management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This cost management plan will make sure that we are within the allotted budget of $800.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Minimize costs as much as possible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