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2.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67.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64.xml"/>
  <Override ContentType="application/vnd.openxmlformats-officedocument.presentationml.notesSlide+xml" PartName="/ppt/notesSlides/notesSlide76.xml"/>
  <Override ContentType="application/vnd.openxmlformats-officedocument.presentationml.notesSlide+xml" PartName="/ppt/notesSlides/notesSlide56.xml"/>
  <Override ContentType="application/vnd.openxmlformats-officedocument.presentationml.notesSlide+xml" PartName="/ppt/notesSlides/notesSlide69.xml"/>
  <Override ContentType="application/vnd.openxmlformats-officedocument.presentationml.notesSlide+xml" PartName="/ppt/notesSlides/notesSlide68.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65.xml"/>
  <Override ContentType="application/vnd.openxmlformats-officedocument.presentationml.notesSlide+xml" PartName="/ppt/notesSlides/notesSlide20.xml"/>
  <Override ContentType="application/vnd.openxmlformats-officedocument.presentationml.notesSlide+xml" PartName="/ppt/notesSlides/notesSlide62.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63.xml"/>
  <Override ContentType="application/vnd.openxmlformats-officedocument.presentationml.notesSlide+xml" PartName="/ppt/notesSlides/notesSlide52.xml"/>
  <Override ContentType="application/vnd.openxmlformats-officedocument.presentationml.notesSlide+xml" PartName="/ppt/notesSlides/notesSlide75.xml"/>
  <Override ContentType="application/vnd.openxmlformats-officedocument.presentationml.notesSlide+xml" PartName="/ppt/notesSlides/notesSlide6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71.xml"/>
  <Override ContentType="application/vnd.openxmlformats-officedocument.presentationml.notesSlide+xml" PartName="/ppt/notesSlides/notesSlide45.xml"/>
  <Override ContentType="application/vnd.openxmlformats-officedocument.presentationml.notesSlide+xml" PartName="/ppt/notesSlides/notesSlide66.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60.xml"/>
  <Override ContentType="application/vnd.openxmlformats-officedocument.presentationml.notesSlide+xml" PartName="/ppt/notesSlides/notesSlide73.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70.xml"/>
  <Override ContentType="application/vnd.openxmlformats-officedocument.presentationml.notesSlide+xml" PartName="/ppt/notesSlides/notesSlide7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0.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61.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68.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72.xml"/>
  <Override ContentType="application/vnd.openxmlformats-officedocument.presentationml.slide+xml" PartName="/ppt/slides/slide46.xml"/>
  <Override ContentType="application/vnd.openxmlformats-officedocument.presentationml.slide+xml" PartName="/ppt/slides/slide71.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74.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73.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75.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62.xml"/>
  <Override ContentType="application/vnd.openxmlformats-officedocument.presentationml.slide+xml" PartName="/ppt/slides/slide69.xml"/>
  <Override ContentType="application/vnd.openxmlformats-officedocument.presentationml.slide+xml" PartName="/ppt/slides/slide65.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67.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60.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64.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6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76.xml"/>
  <Override ContentType="application/vnd.openxmlformats-officedocument.presentationml.slide+xml" PartName="/ppt/slides/slide59.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slide+xml" PartName="/ppt/slides/slide6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86BB7F3-81A9-4D10-A323-A78F03913A0A}">
  <a:tblStyle styleId="{686BB7F3-81A9-4D10-A323-A78F03913A0A}" styleName="Table_0"/>
  <a:tblStyle styleId="{04E4F7E1-6353-4417-B45A-D8FC0D2391D7}"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506A61A3-2723-4D54-8390-5D4CF4210096}"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5F4A7FD3-90A8-4E0D-A722-0B3D952A29F9}" styleName="Table_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8470FC84-2336-4DC3-9330-F8596BB04D72}" styleName="Table_4"/>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71" Type="http://schemas.openxmlformats.org/officeDocument/2006/relationships/slide" Target="slides/slide66.xml"/><Relationship Id="rId34" Type="http://schemas.openxmlformats.org/officeDocument/2006/relationships/slide" Target="slides/slide29.xml"/><Relationship Id="rId70" Type="http://schemas.openxmlformats.org/officeDocument/2006/relationships/slide" Target="slides/slide65.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3.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80" Type="http://schemas.openxmlformats.org/officeDocument/2006/relationships/slide" Target="slides/slide75.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81" Type="http://schemas.openxmlformats.org/officeDocument/2006/relationships/slide" Target="slides/slide76.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69" Type="http://schemas.openxmlformats.org/officeDocument/2006/relationships/slide" Target="slides/slide64.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6" name="Shape 2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3" name="Shape 3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9" name="Shape 3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9" name="Shape 3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5" name="Shape 3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07" name="Shape 4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3" name="Shape 4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19" name="Shape 4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25" name="Shape 4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3" name="Shape 4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9" name="Shape 4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46" name="Shape 4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53" name="Shape 4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60" name="Shape 4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66" name="Shape 4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72" name="Shape 4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78" name="Shape 4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84" name="Shape 4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90" name="Shape 4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6" name="Shape 4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457200" y="563758"/>
            <a:ext cx="8229600" cy="30096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chemeClr val="accent1"/>
              </a:buClr>
              <a:buFont typeface="Arial"/>
              <a:buNone/>
              <a:defRPr/>
            </a:lvl1pPr>
            <a:lvl2pPr indent="0" marL="0" marR="0" rtl="0" algn="l">
              <a:lnSpc>
                <a:spcPct val="100000"/>
              </a:lnSpc>
              <a:spcBef>
                <a:spcPts val="0"/>
              </a:spcBef>
              <a:spcAft>
                <a:spcPts val="0"/>
              </a:spcAft>
              <a:buClr>
                <a:schemeClr val="accent1"/>
              </a:buClr>
              <a:buFont typeface="Arial"/>
              <a:buNone/>
              <a:defRPr/>
            </a:lvl2pPr>
            <a:lvl3pPr indent="0" marL="0" marR="0" rtl="0" algn="l">
              <a:spcBef>
                <a:spcPts val="0"/>
              </a:spcBef>
              <a:buClr>
                <a:schemeClr val="accent1"/>
              </a:buClr>
              <a:buFont typeface="Arial"/>
              <a:buNone/>
              <a:defRPr/>
            </a:lvl3pPr>
            <a:lvl4pPr indent="0" marL="0" marR="0" rtl="0" algn="l">
              <a:spcBef>
                <a:spcPts val="0"/>
              </a:spcBef>
              <a:buClr>
                <a:schemeClr val="accent1"/>
              </a:buClr>
              <a:buFont typeface="Arial"/>
              <a:buNone/>
              <a:defRPr/>
            </a:lvl4pPr>
            <a:lvl5pPr indent="0" marL="0" marR="0" rtl="0" algn="l">
              <a:spcBef>
                <a:spcPts val="0"/>
              </a:spcBef>
              <a:buClr>
                <a:schemeClr val="accent1"/>
              </a:buClr>
              <a:buFont typeface="Arial"/>
              <a:buNone/>
              <a:defRPr/>
            </a:lvl5pPr>
            <a:lvl6pPr indent="0" marL="0" marR="0" rtl="0" algn="l">
              <a:spcBef>
                <a:spcPts val="0"/>
              </a:spcBef>
              <a:buClr>
                <a:schemeClr val="accent1"/>
              </a:buClr>
              <a:buFont typeface="Arial"/>
              <a:buNone/>
              <a:defRPr/>
            </a:lvl6pPr>
            <a:lvl7pPr indent="0" marL="0" marR="0" rtl="0" algn="l">
              <a:spcBef>
                <a:spcPts val="0"/>
              </a:spcBef>
              <a:buClr>
                <a:schemeClr val="accent1"/>
              </a:buClr>
              <a:buFont typeface="Arial"/>
              <a:buNone/>
              <a:defRPr/>
            </a:lvl7pPr>
            <a:lvl8pPr indent="0" marL="0" marR="0" rtl="0" algn="l">
              <a:spcBef>
                <a:spcPts val="0"/>
              </a:spcBef>
              <a:buClr>
                <a:schemeClr val="accent1"/>
              </a:buClr>
              <a:buFont typeface="Arial"/>
              <a:buNone/>
              <a:defRPr/>
            </a:lvl8pPr>
            <a:lvl9pPr indent="0" marL="0" marR="0" rtl="0" algn="l">
              <a:spcBef>
                <a:spcPts val="0"/>
              </a:spcBef>
              <a:buClr>
                <a:schemeClr val="accent1"/>
              </a:buClr>
              <a:buFont typeface="Arial"/>
              <a:buNone/>
              <a:defRPr/>
            </a:lvl9pPr>
          </a:lstStyle>
          <a:p/>
        </p:txBody>
      </p:sp>
      <p:sp>
        <p:nvSpPr>
          <p:cNvPr id="10" name="Shape 10"/>
          <p:cNvSpPr txBox="1"/>
          <p:nvPr>
            <p:ph idx="1" type="subTitle"/>
          </p:nvPr>
        </p:nvSpPr>
        <p:spPr>
          <a:xfrm>
            <a:off x="457200" y="3716392"/>
            <a:ext cx="8229600" cy="123269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lnSpc>
                <a:spcPct val="100000"/>
              </a:lnSpc>
              <a:spcBef>
                <a:spcPts val="0"/>
              </a:spcBef>
              <a:spcAft>
                <a:spcPts val="0"/>
              </a:spcAft>
              <a:buClr>
                <a:schemeClr val="dk2"/>
              </a:buClr>
              <a:buFont typeface="Arial"/>
              <a:buNone/>
              <a:defRPr/>
            </a:lvl3pPr>
            <a:lvl4pPr indent="0" marL="0" marR="0" rtl="0" algn="l">
              <a:lnSpc>
                <a:spcPct val="100000"/>
              </a:lnSpc>
              <a:spcBef>
                <a:spcPts val="0"/>
              </a:spcBef>
              <a:spcAft>
                <a:spcPts val="0"/>
              </a:spcAft>
              <a:buClr>
                <a:schemeClr val="dk2"/>
              </a:buClr>
              <a:buFont typeface="Arial"/>
              <a:buNone/>
              <a:defRPr/>
            </a:lvl4pPr>
            <a:lvl5pPr indent="0" marL="0" marR="0" rtl="0" algn="l">
              <a:lnSpc>
                <a:spcPct val="100000"/>
              </a:lnSpc>
              <a:spcBef>
                <a:spcPts val="0"/>
              </a:spcBef>
              <a:spcAft>
                <a:spcPts val="0"/>
              </a:spcAft>
              <a:buClr>
                <a:schemeClr val="dk2"/>
              </a:buClr>
              <a:buFont typeface="Arial"/>
              <a:buNone/>
              <a:defRPr/>
            </a:lvl5pPr>
            <a:lvl6pPr indent="0" marL="0" marR="0" rtl="0" algn="l">
              <a:lnSpc>
                <a:spcPct val="100000"/>
              </a:lnSpc>
              <a:spcBef>
                <a:spcPts val="0"/>
              </a:spcBef>
              <a:spcAft>
                <a:spcPts val="0"/>
              </a:spcAft>
              <a:buClr>
                <a:schemeClr val="dk2"/>
              </a:buClr>
              <a:buFont typeface="Arial"/>
              <a:buNone/>
              <a:defRPr/>
            </a:lvl6pPr>
            <a:lvl7pPr indent="0" marL="0" marR="0" rtl="0" algn="l">
              <a:lnSpc>
                <a:spcPct val="100000"/>
              </a:lnSpc>
              <a:spcBef>
                <a:spcPts val="0"/>
              </a:spcBef>
              <a:spcAft>
                <a:spcPts val="0"/>
              </a:spcAft>
              <a:buClr>
                <a:schemeClr val="dk2"/>
              </a:buClr>
              <a:buFont typeface="Arial"/>
              <a:buNone/>
              <a:defRPr/>
            </a:lvl7pPr>
            <a:lvl8pPr indent="0" marL="0" marR="0" rtl="0" algn="l">
              <a:lnSpc>
                <a:spcPct val="100000"/>
              </a:lnSpc>
              <a:spcBef>
                <a:spcPts val="0"/>
              </a:spcBef>
              <a:spcAft>
                <a:spcPts val="0"/>
              </a:spcAft>
              <a:buClr>
                <a:schemeClr val="dk2"/>
              </a:buClr>
              <a:buFont typeface="Arial"/>
              <a:buNone/>
              <a:defRPr/>
            </a:lvl8pPr>
            <a:lvl9pPr indent="0" marL="0" marR="0" rtl="0" algn="l">
              <a:lnSpc>
                <a:spcPct val="100000"/>
              </a:lnSpc>
              <a:spcBef>
                <a:spcPts val="0"/>
              </a:spcBef>
              <a:spcAft>
                <a:spcPts val="0"/>
              </a:spcAft>
              <a:buClr>
                <a:schemeClr val="dk2"/>
              </a:buClr>
              <a:buFont typeface="Arial"/>
              <a:buNone/>
              <a:defRPr/>
            </a:lvl9pPr>
          </a:lstStyle>
          <a:p/>
        </p:txBody>
      </p:sp>
      <p:cxnSp>
        <p:nvCxnSpPr>
          <p:cNvPr id="11" name="Shape 11"/>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2" name="Shape 12"/>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16" name="Shape 16"/>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457200" y="1200150"/>
            <a:ext cx="3994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x="4692273" y="1200150"/>
            <a:ext cx="3994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1" name="Shape 21"/>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8"/>
            <a:ext cx="8229600" cy="519599"/>
          </a:xfrm>
          <a:prstGeom prst="rect">
            <a:avLst/>
          </a:prstGeom>
          <a:noFill/>
          <a:ln>
            <a:noFill/>
          </a:ln>
        </p:spPr>
        <p:txBody>
          <a:bodyPr anchorCtr="0" anchor="t" bIns="91425" lIns="91425" rIns="91425" tIns="91425"/>
          <a:lstStyle>
            <a:lvl1pPr rtl="0" algn="ctr">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27" name="Shape 27"/>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cxnSp>
        <p:nvCxnSpPr>
          <p:cNvPr id="29" name="Shape 29"/>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accent1"/>
              </a:buClr>
              <a:buFont typeface="Arial"/>
              <a:buNone/>
              <a:defRPr/>
            </a:lvl1pPr>
            <a:lvl2pPr indent="0" marL="0" marR="0" rtl="0" algn="l">
              <a:lnSpc>
                <a:spcPct val="100000"/>
              </a:lnSpc>
              <a:spcBef>
                <a:spcPts val="0"/>
              </a:spcBef>
              <a:spcAft>
                <a:spcPts val="0"/>
              </a:spcAft>
              <a:buClr>
                <a:schemeClr val="accent1"/>
              </a:buClr>
              <a:buFont typeface="Arial"/>
              <a:buNone/>
              <a:defRPr/>
            </a:lvl2pPr>
            <a:lvl3pPr indent="0" marL="0" marR="0" rtl="0" algn="l">
              <a:spcBef>
                <a:spcPts val="0"/>
              </a:spcBef>
              <a:buClr>
                <a:schemeClr val="accent1"/>
              </a:buClr>
              <a:buFont typeface="Arial"/>
              <a:buNone/>
              <a:defRPr/>
            </a:lvl3pPr>
            <a:lvl4pPr indent="0" marL="0" marR="0" rtl="0" algn="l">
              <a:spcBef>
                <a:spcPts val="0"/>
              </a:spcBef>
              <a:buClr>
                <a:schemeClr val="accent1"/>
              </a:buClr>
              <a:buFont typeface="Arial"/>
              <a:buNone/>
              <a:defRPr/>
            </a:lvl4pPr>
            <a:lvl5pPr indent="0" marL="0" marR="0" rtl="0" algn="l">
              <a:spcBef>
                <a:spcPts val="0"/>
              </a:spcBef>
              <a:buClr>
                <a:schemeClr val="accent1"/>
              </a:buClr>
              <a:buFont typeface="Arial"/>
              <a:buNone/>
              <a:defRPr/>
            </a:lvl5pPr>
            <a:lvl6pPr indent="0" marL="0" marR="0" rtl="0" algn="l">
              <a:spcBef>
                <a:spcPts val="0"/>
              </a:spcBef>
              <a:buClr>
                <a:schemeClr val="accent1"/>
              </a:buClr>
              <a:buFont typeface="Arial"/>
              <a:buNone/>
              <a:defRPr/>
            </a:lvl6pPr>
            <a:lvl7pPr indent="0" marL="0" marR="0" rtl="0" algn="l">
              <a:spcBef>
                <a:spcPts val="0"/>
              </a:spcBef>
              <a:buClr>
                <a:schemeClr val="accent1"/>
              </a:buClr>
              <a:buFont typeface="Arial"/>
              <a:buNone/>
              <a:defRPr/>
            </a:lvl7pPr>
            <a:lvl8pPr indent="0" marL="0" marR="0" rtl="0" algn="l">
              <a:spcBef>
                <a:spcPts val="0"/>
              </a:spcBef>
              <a:buClr>
                <a:schemeClr val="accent1"/>
              </a:buClr>
              <a:buFont typeface="Arial"/>
              <a:buNone/>
              <a:defRPr/>
            </a:lvl8pPr>
            <a:lvl9pPr indent="0" marL="0" marR="0" rtl="0" algn="l">
              <a:spcBef>
                <a:spcPts val="0"/>
              </a:spcBef>
              <a:buClr>
                <a:schemeClr val="accent1"/>
              </a:buClr>
              <a:buFont typeface="Arial"/>
              <a:buNone/>
              <a:defRPr/>
            </a:lvl9pPr>
          </a:lstStyle>
          <a:p/>
        </p:txBody>
      </p:sp>
      <p:sp>
        <p:nvSpPr>
          <p:cNvPr id="6" name="Shape 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cxnSp>
        <p:nvCxnSpPr>
          <p:cNvPr id="7" name="Shape 7"/>
          <p:cNvCxnSpPr/>
          <p:nvPr/>
        </p:nvCxnSpPr>
        <p:spPr>
          <a:xfrm>
            <a:off x="457200" y="5023258"/>
            <a:ext cx="8229600" cy="0"/>
          </a:xfrm>
          <a:prstGeom prst="straightConnector1">
            <a:avLst/>
          </a:prstGeom>
          <a:noFill/>
          <a:ln cap="flat" w="50800">
            <a:solidFill>
              <a:schemeClr val="l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image" Target="../media/image01.png"/><Relationship Id="rId5" Type="http://schemas.openxmlformats.org/officeDocument/2006/relationships/image" Target="../media/image0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 Id="rId3" Type="http://schemas.openxmlformats.org/officeDocument/2006/relationships/image" Target="../media/image0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type="ctrTitle"/>
          </p:nvPr>
        </p:nvSpPr>
        <p:spPr>
          <a:xfrm>
            <a:off x="457200" y="563758"/>
            <a:ext cx="8229600" cy="3009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4800" u="none" cap="none" strike="noStrike">
                <a:solidFill>
                  <a:schemeClr val="accent1"/>
                </a:solidFill>
                <a:latin typeface="Arial"/>
                <a:ea typeface="Arial"/>
                <a:cs typeface="Arial"/>
                <a:sym typeface="Arial"/>
                <a:rtl val="0"/>
              </a:rPr>
              <a:t>Software </a:t>
            </a:r>
            <a:br>
              <a:rPr b="1" baseline="0" i="0" lang="en" sz="4800" u="none" cap="none" strike="noStrike">
                <a:solidFill>
                  <a:schemeClr val="accent1"/>
                </a:solidFill>
                <a:latin typeface="Arial"/>
                <a:ea typeface="Arial"/>
                <a:cs typeface="Arial"/>
                <a:sym typeface="Arial"/>
                <a:rtl val="0"/>
              </a:rPr>
            </a:br>
            <a:r>
              <a:rPr b="1" baseline="0" i="0" lang="en" sz="4800" u="none" cap="none" strike="noStrike">
                <a:solidFill>
                  <a:schemeClr val="accent1"/>
                </a:solidFill>
                <a:latin typeface="Arial"/>
                <a:ea typeface="Arial"/>
                <a:cs typeface="Arial"/>
                <a:sym typeface="Arial"/>
                <a:rtl val="0"/>
              </a:rPr>
              <a:t>Requirement </a:t>
            </a:r>
            <a:br>
              <a:rPr b="1" baseline="0" i="0" lang="en" sz="4800" u="none" cap="none" strike="noStrike">
                <a:solidFill>
                  <a:schemeClr val="accent1"/>
                </a:solidFill>
                <a:latin typeface="Arial"/>
                <a:ea typeface="Arial"/>
                <a:cs typeface="Arial"/>
                <a:sym typeface="Arial"/>
                <a:rtl val="0"/>
              </a:rPr>
            </a:br>
            <a:r>
              <a:rPr b="1" baseline="0" i="0" lang="en" sz="4800" u="none" cap="none" strike="noStrike">
                <a:solidFill>
                  <a:schemeClr val="accent1"/>
                </a:solidFill>
                <a:latin typeface="Arial"/>
                <a:ea typeface="Arial"/>
                <a:cs typeface="Arial"/>
                <a:sym typeface="Arial"/>
                <a:rtl val="0"/>
              </a:rPr>
              <a:t>Specifications</a:t>
            </a:r>
          </a:p>
        </p:txBody>
      </p:sp>
      <p:sp>
        <p:nvSpPr>
          <p:cNvPr id="32" name="Shape 32"/>
          <p:cNvSpPr txBox="1"/>
          <p:nvPr>
            <p:ph idx="1" type="subTitle"/>
          </p:nvPr>
        </p:nvSpPr>
        <p:spPr>
          <a:xfrm>
            <a:off x="457200" y="3716392"/>
            <a:ext cx="8229600" cy="123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0" baseline="0" i="0" lang="en" sz="4800" u="none" cap="none" strike="noStrike">
                <a:solidFill>
                  <a:schemeClr val="dk2"/>
                </a:solidFill>
                <a:latin typeface="Arial"/>
                <a:ea typeface="Arial"/>
                <a:cs typeface="Arial"/>
                <a:sym typeface="Arial"/>
                <a:rtl val="0"/>
              </a:rPr>
              <a:t>Team Argus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700"/>
              <a:t>3.2 The product shall be able to read data optically</a:t>
            </a:r>
          </a:p>
          <a:p>
            <a:pPr lvl="0" rtl="0">
              <a:spcBef>
                <a:spcPts val="0"/>
              </a:spcBef>
              <a:buNone/>
            </a:pPr>
            <a:r>
              <a:t/>
            </a:r>
            <a:endParaRPr/>
          </a:p>
          <a:p>
            <a:pPr indent="0" lvl="0" marL="457200" rtl="0">
              <a:spcBef>
                <a:spcPts val="0"/>
              </a:spcBef>
              <a:buNone/>
            </a:pPr>
            <a:r>
              <a:rPr b="1" lang="en"/>
              <a:t>3.2.1 Description: </a:t>
            </a:r>
            <a:r>
              <a:rPr lang="en"/>
              <a:t>The product must be able to receive specifically timed streams of light as bits of information and interpret them correctly, storing the data in necessary. </a:t>
            </a:r>
          </a:p>
          <a:p>
            <a:pPr indent="0" lvl="0" marL="457200" rtl="0">
              <a:spcBef>
                <a:spcPts val="0"/>
              </a:spcBef>
              <a:buNone/>
            </a:pPr>
            <a:r>
              <a:t/>
            </a:r>
            <a:endParaRPr/>
          </a:p>
          <a:p>
            <a:pPr indent="0" lvl="0" marL="457200" rtl="0">
              <a:spcBef>
                <a:spcPts val="0"/>
              </a:spcBef>
              <a:buNone/>
            </a:pPr>
            <a:r>
              <a:rPr b="1" lang="en"/>
              <a:t>3.2.2 Source</a:t>
            </a:r>
            <a:r>
              <a:rPr lang="en"/>
              <a:t>: The requirement is from Professor Gergely Zaruba.</a:t>
            </a:r>
          </a:p>
          <a:p>
            <a:pPr indent="0" lvl="0" marL="457200" rtl="0">
              <a:spcBef>
                <a:spcPts val="0"/>
              </a:spcBef>
              <a:buNone/>
            </a:pPr>
            <a:r>
              <a:t/>
            </a:r>
            <a:endParaRPr/>
          </a:p>
          <a:p>
            <a:pPr indent="0" lvl="0" marL="457200" rtl="0">
              <a:spcBef>
                <a:spcPts val="0"/>
              </a:spcBef>
              <a:buNone/>
            </a:pPr>
            <a:r>
              <a:rPr b="1" lang="en"/>
              <a:t>3.2.3 Constraints</a:t>
            </a:r>
            <a:r>
              <a:rPr lang="en"/>
              <a:t>: The position of the device on the table may cause writing problems. The protocol that handles writing should be software agnostic; not relying on specific programs in order for it to work.</a:t>
            </a:r>
          </a:p>
          <a:p>
            <a:pPr indent="0" lvl="0" marL="457200" rtl="0">
              <a:spcBef>
                <a:spcPts val="0"/>
              </a:spcBef>
              <a:buNone/>
            </a:pPr>
            <a:r>
              <a:t/>
            </a:r>
            <a:endParaRPr/>
          </a:p>
          <a:p>
            <a:pPr indent="0" lvl="0" marL="457200" rtl="0">
              <a:spcBef>
                <a:spcPts val="0"/>
              </a:spcBef>
              <a:buNone/>
            </a:pPr>
            <a:r>
              <a:rPr b="1" lang="en"/>
              <a:t>3.2.4 Standards</a:t>
            </a:r>
            <a:r>
              <a:rPr lang="en"/>
              <a:t>: none</a:t>
            </a:r>
          </a:p>
          <a:p>
            <a:pPr indent="0" lvl="0" marL="457200" rtl="0">
              <a:spcBef>
                <a:spcPts val="0"/>
              </a:spcBef>
              <a:buNone/>
            </a:pPr>
            <a:r>
              <a:t/>
            </a:r>
            <a:endParaRPr/>
          </a:p>
          <a:p>
            <a:pPr indent="0" lvl="0" marL="457200" rtl="0">
              <a:spcBef>
                <a:spcPts val="0"/>
              </a:spcBef>
              <a:buNone/>
            </a:pPr>
            <a:r>
              <a:rPr b="1" lang="en"/>
              <a:t>3.2.5 Priority</a:t>
            </a:r>
            <a:r>
              <a:rPr lang="en"/>
              <a:t>: </a:t>
            </a:r>
            <a:r>
              <a:rPr lang="en">
                <a:solidFill>
                  <a:schemeClr val="dk1"/>
                </a:solidFill>
              </a:rPr>
              <a:t>5 - Very High</a:t>
            </a:r>
          </a:p>
          <a:p>
            <a:pPr indent="0" lvl="0" marL="457200" rt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700"/>
              <a:t>3.3 All work done by the product involving optical communication will be compiled into a well documented library</a:t>
            </a:r>
          </a:p>
          <a:p>
            <a:pPr lvl="0" rtl="0">
              <a:spcBef>
                <a:spcPts val="0"/>
              </a:spcBef>
              <a:buNone/>
            </a:pPr>
            <a:r>
              <a:t/>
            </a:r>
            <a:endParaRPr/>
          </a:p>
          <a:p>
            <a:pPr indent="0" lvl="0" marL="457200" rtl="0">
              <a:spcBef>
                <a:spcPts val="0"/>
              </a:spcBef>
              <a:buNone/>
            </a:pPr>
            <a:r>
              <a:rPr b="1" lang="en"/>
              <a:t>3.3.1 Description: </a:t>
            </a:r>
            <a:r>
              <a:rPr lang="en"/>
              <a:t>A suite of functions designed to handle optical communication between capable hardware will be available in a portable SDK library. </a:t>
            </a:r>
          </a:p>
          <a:p>
            <a:pPr indent="0" lvl="0" marL="457200" rtl="0">
              <a:spcBef>
                <a:spcPts val="0"/>
              </a:spcBef>
              <a:buNone/>
            </a:pPr>
            <a:r>
              <a:t/>
            </a:r>
            <a:endParaRPr/>
          </a:p>
          <a:p>
            <a:pPr indent="0" lvl="0" marL="457200" rtl="0">
              <a:spcBef>
                <a:spcPts val="0"/>
              </a:spcBef>
              <a:buNone/>
            </a:pPr>
            <a:r>
              <a:rPr b="1" lang="en"/>
              <a:t>3.3.2 Source</a:t>
            </a:r>
            <a:r>
              <a:rPr lang="en"/>
              <a:t>: The requirement is from Professor Gergely Zaruba.</a:t>
            </a:r>
          </a:p>
          <a:p>
            <a:pPr indent="0" lvl="0" marL="457200" rtl="0">
              <a:spcBef>
                <a:spcPts val="0"/>
              </a:spcBef>
              <a:buNone/>
            </a:pPr>
            <a:r>
              <a:t/>
            </a:r>
            <a:endParaRPr/>
          </a:p>
          <a:p>
            <a:pPr indent="0" lvl="0" marL="457200" rtl="0">
              <a:spcBef>
                <a:spcPts val="0"/>
              </a:spcBef>
              <a:buNone/>
            </a:pPr>
            <a:r>
              <a:rPr b="1" lang="en"/>
              <a:t>3.3.3 Constraints</a:t>
            </a:r>
            <a:r>
              <a:rPr lang="en"/>
              <a:t>: none</a:t>
            </a:r>
          </a:p>
          <a:p>
            <a:pPr indent="0" lvl="0" marL="457200" rtl="0">
              <a:spcBef>
                <a:spcPts val="0"/>
              </a:spcBef>
              <a:buNone/>
            </a:pPr>
            <a:r>
              <a:t/>
            </a:r>
            <a:endParaRPr/>
          </a:p>
          <a:p>
            <a:pPr indent="0" lvl="0" marL="457200" rtl="0">
              <a:spcBef>
                <a:spcPts val="0"/>
              </a:spcBef>
              <a:buNone/>
            </a:pPr>
            <a:r>
              <a:rPr b="1" lang="en"/>
              <a:t>3.3.4 Standards</a:t>
            </a:r>
            <a:r>
              <a:rPr lang="en"/>
              <a:t>: none</a:t>
            </a:r>
          </a:p>
          <a:p>
            <a:pPr indent="0" lvl="0" marL="457200" rtl="0">
              <a:spcBef>
                <a:spcPts val="0"/>
              </a:spcBef>
              <a:buNone/>
            </a:pPr>
            <a:r>
              <a:t/>
            </a:r>
            <a:endParaRPr/>
          </a:p>
          <a:p>
            <a:pPr indent="0" lvl="0" marL="457200" rtl="0">
              <a:spcBef>
                <a:spcPts val="0"/>
              </a:spcBef>
              <a:buNone/>
            </a:pPr>
            <a:r>
              <a:rPr b="1" lang="en"/>
              <a:t>3.3.5 Priority</a:t>
            </a:r>
            <a:r>
              <a:rPr lang="en"/>
              <a:t>: </a:t>
            </a:r>
            <a:r>
              <a:rPr lang="en">
                <a:solidFill>
                  <a:schemeClr val="dk1"/>
                </a:solidFill>
              </a:rPr>
              <a:t>5 - </a:t>
            </a:r>
            <a:r>
              <a:rPr lang="en"/>
              <a:t>Very High</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700"/>
              <a:t>3.4 The test device must have a serial port for diagnostic analysis and testing</a:t>
            </a:r>
          </a:p>
          <a:p>
            <a:pPr lvl="0" rtl="0">
              <a:spcBef>
                <a:spcPts val="0"/>
              </a:spcBef>
              <a:buNone/>
            </a:pPr>
            <a:r>
              <a:t/>
            </a:r>
            <a:endParaRPr/>
          </a:p>
          <a:p>
            <a:pPr indent="0" lvl="0" marL="457200" rtl="0">
              <a:spcBef>
                <a:spcPts val="0"/>
              </a:spcBef>
              <a:buNone/>
            </a:pPr>
            <a:r>
              <a:rPr b="1" lang="en"/>
              <a:t>3.4.1 Description: </a:t>
            </a:r>
            <a:r>
              <a:rPr lang="en"/>
              <a:t>Lynx, the constructed optical device, will have a serial port to check if data was properly collected, and stored into the device. </a:t>
            </a:r>
          </a:p>
          <a:p>
            <a:pPr indent="0" lvl="0" marL="457200" rtl="0">
              <a:spcBef>
                <a:spcPts val="0"/>
              </a:spcBef>
              <a:buNone/>
            </a:pPr>
            <a:r>
              <a:t/>
            </a:r>
            <a:endParaRPr/>
          </a:p>
          <a:p>
            <a:pPr indent="0" lvl="0" marL="457200" rtl="0">
              <a:spcBef>
                <a:spcPts val="0"/>
              </a:spcBef>
              <a:buNone/>
            </a:pPr>
            <a:r>
              <a:rPr b="1" lang="en"/>
              <a:t>3.4.2 Source</a:t>
            </a:r>
            <a:r>
              <a:rPr lang="en"/>
              <a:t>: The requirement is from Professor Gergely Zaruba.</a:t>
            </a:r>
          </a:p>
          <a:p>
            <a:pPr indent="0" lvl="0" marL="457200" rtl="0">
              <a:spcBef>
                <a:spcPts val="0"/>
              </a:spcBef>
              <a:buNone/>
            </a:pPr>
            <a:r>
              <a:t/>
            </a:r>
            <a:endParaRPr/>
          </a:p>
          <a:p>
            <a:pPr indent="0" lvl="0" marL="457200" rtl="0">
              <a:spcBef>
                <a:spcPts val="0"/>
              </a:spcBef>
              <a:buNone/>
            </a:pPr>
            <a:r>
              <a:rPr b="1" lang="en"/>
              <a:t>3.4.3 Constraints</a:t>
            </a:r>
            <a:r>
              <a:rPr lang="en"/>
              <a:t>: none</a:t>
            </a:r>
          </a:p>
          <a:p>
            <a:pPr indent="0" lvl="0" marL="457200" rtl="0">
              <a:spcBef>
                <a:spcPts val="0"/>
              </a:spcBef>
              <a:buNone/>
            </a:pPr>
            <a:r>
              <a:t/>
            </a:r>
            <a:endParaRPr/>
          </a:p>
          <a:p>
            <a:pPr indent="0" lvl="0" marL="457200" rtl="0">
              <a:spcBef>
                <a:spcPts val="0"/>
              </a:spcBef>
              <a:buNone/>
            </a:pPr>
            <a:r>
              <a:rPr b="1" lang="en"/>
              <a:t>3.4.4 Standards</a:t>
            </a:r>
            <a:r>
              <a:rPr lang="en"/>
              <a:t>: none</a:t>
            </a:r>
          </a:p>
          <a:p>
            <a:pPr indent="0" lvl="0" marL="457200" rtl="0">
              <a:spcBef>
                <a:spcPts val="0"/>
              </a:spcBef>
              <a:buNone/>
            </a:pPr>
            <a:r>
              <a:t/>
            </a:r>
            <a:endParaRPr/>
          </a:p>
          <a:p>
            <a:pPr indent="0" lvl="0" marL="457200" rtl="0">
              <a:spcBef>
                <a:spcPts val="0"/>
              </a:spcBef>
              <a:buNone/>
            </a:pPr>
            <a:r>
              <a:rPr b="1" lang="en"/>
              <a:t>3.4.5 Priority</a:t>
            </a:r>
            <a:r>
              <a:rPr lang="en"/>
              <a:t>: </a:t>
            </a:r>
            <a:r>
              <a:rPr lang="en">
                <a:solidFill>
                  <a:schemeClr val="dk1"/>
                </a:solidFill>
              </a:rPr>
              <a:t>5 - Very High</a:t>
            </a:r>
          </a:p>
          <a:p>
            <a:pPr indent="0" lvl="0" marL="45720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09" name="Shape 10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700"/>
              <a:t>3.5 The device and table’s communication must be error tolerant</a:t>
            </a:r>
          </a:p>
          <a:p>
            <a:pPr lvl="0" rtl="0">
              <a:spcBef>
                <a:spcPts val="0"/>
              </a:spcBef>
              <a:buNone/>
            </a:pPr>
            <a:r>
              <a:t/>
            </a:r>
            <a:endParaRPr/>
          </a:p>
          <a:p>
            <a:pPr indent="0" lvl="0" marL="457200" rtl="0">
              <a:spcBef>
                <a:spcPts val="0"/>
              </a:spcBef>
              <a:buNone/>
            </a:pPr>
            <a:r>
              <a:rPr b="1" lang="en"/>
              <a:t>3.5.1 Description: </a:t>
            </a:r>
            <a:r>
              <a:rPr lang="en"/>
              <a:t>All data sent should be received intact, and be identical to the original message using forward error correction. </a:t>
            </a:r>
          </a:p>
          <a:p>
            <a:pPr indent="0" lvl="0" marL="457200" rtl="0">
              <a:spcBef>
                <a:spcPts val="0"/>
              </a:spcBef>
              <a:buNone/>
            </a:pPr>
            <a:r>
              <a:t/>
            </a:r>
            <a:endParaRPr/>
          </a:p>
          <a:p>
            <a:pPr indent="0" lvl="0" marL="457200" rtl="0">
              <a:spcBef>
                <a:spcPts val="0"/>
              </a:spcBef>
              <a:buNone/>
            </a:pPr>
            <a:r>
              <a:rPr b="1" lang="en"/>
              <a:t>3.5.2 Source</a:t>
            </a:r>
            <a:r>
              <a:rPr lang="en"/>
              <a:t>: The requirement is from Professor Gergely Zaruba.</a:t>
            </a:r>
          </a:p>
          <a:p>
            <a:pPr indent="0" lvl="0" marL="457200" rtl="0">
              <a:spcBef>
                <a:spcPts val="0"/>
              </a:spcBef>
              <a:buNone/>
            </a:pPr>
            <a:r>
              <a:t/>
            </a:r>
            <a:endParaRPr/>
          </a:p>
          <a:p>
            <a:pPr indent="0" lvl="0" marL="457200" rtl="0">
              <a:spcBef>
                <a:spcPts val="0"/>
              </a:spcBef>
              <a:buNone/>
            </a:pPr>
            <a:r>
              <a:rPr b="1" lang="en"/>
              <a:t>3.5.3 Constraints</a:t>
            </a:r>
            <a:r>
              <a:rPr lang="en"/>
              <a:t>: No more than two bit flips occur within a 4 bit window.</a:t>
            </a:r>
          </a:p>
          <a:p>
            <a:pPr indent="0" lvl="0" marL="457200" rtl="0">
              <a:spcBef>
                <a:spcPts val="0"/>
              </a:spcBef>
              <a:buNone/>
            </a:pPr>
            <a:r>
              <a:t/>
            </a:r>
            <a:endParaRPr/>
          </a:p>
          <a:p>
            <a:pPr indent="0" lvl="0" marL="457200" rtl="0">
              <a:spcBef>
                <a:spcPts val="0"/>
              </a:spcBef>
              <a:buNone/>
            </a:pPr>
            <a:r>
              <a:rPr b="1" lang="en"/>
              <a:t>3.5.4 Standards</a:t>
            </a:r>
            <a:r>
              <a:rPr lang="en"/>
              <a:t>: none</a:t>
            </a:r>
          </a:p>
          <a:p>
            <a:pPr indent="0" lvl="0" marL="457200" rtl="0">
              <a:spcBef>
                <a:spcPts val="0"/>
              </a:spcBef>
              <a:buNone/>
            </a:pPr>
            <a:r>
              <a:t/>
            </a:r>
            <a:endParaRPr/>
          </a:p>
          <a:p>
            <a:pPr indent="0" lvl="0" marL="457200" rtl="0">
              <a:spcBef>
                <a:spcPts val="0"/>
              </a:spcBef>
              <a:buNone/>
            </a:pPr>
            <a:r>
              <a:rPr b="1" lang="en"/>
              <a:t>3.5.5 Priority</a:t>
            </a:r>
            <a:r>
              <a:rPr lang="en"/>
              <a:t>: </a:t>
            </a:r>
            <a:r>
              <a:rPr lang="en">
                <a:solidFill>
                  <a:schemeClr val="dk1"/>
                </a:solidFill>
              </a:rPr>
              <a:t>5 - Very High</a:t>
            </a:r>
          </a:p>
          <a:p>
            <a:pPr indent="0" lvl="0" marL="45720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700"/>
              <a:t>3.6 Communication between both devices must sustain a reliable connection</a:t>
            </a:r>
          </a:p>
          <a:p>
            <a:pPr lvl="0" rtl="0">
              <a:spcBef>
                <a:spcPts val="0"/>
              </a:spcBef>
              <a:buNone/>
            </a:pPr>
            <a:r>
              <a:t/>
            </a:r>
            <a:endParaRPr/>
          </a:p>
          <a:p>
            <a:pPr indent="0" lvl="0" marL="457200" rtl="0">
              <a:spcBef>
                <a:spcPts val="0"/>
              </a:spcBef>
              <a:buNone/>
            </a:pPr>
            <a:r>
              <a:rPr b="1" lang="en"/>
              <a:t>3.6.1 Description: </a:t>
            </a:r>
            <a:r>
              <a:rPr lang="en"/>
              <a:t>The protocol will have a system to detect missing or corrupt data, and replace the missing pieces with the correct. Repeat requests must be completed within a 200ms window.</a:t>
            </a:r>
          </a:p>
          <a:p>
            <a:pPr indent="0" lvl="0" marL="457200" rtl="0">
              <a:spcBef>
                <a:spcPts val="0"/>
              </a:spcBef>
              <a:buNone/>
            </a:pPr>
            <a:r>
              <a:t/>
            </a:r>
            <a:endParaRPr/>
          </a:p>
          <a:p>
            <a:pPr indent="0" lvl="0" marL="457200" rtl="0">
              <a:spcBef>
                <a:spcPts val="0"/>
              </a:spcBef>
              <a:buNone/>
            </a:pPr>
            <a:r>
              <a:rPr b="1" lang="en"/>
              <a:t>3.6.2 Source</a:t>
            </a:r>
            <a:r>
              <a:rPr lang="en"/>
              <a:t>: </a:t>
            </a:r>
            <a:r>
              <a:rPr lang="en">
                <a:solidFill>
                  <a:schemeClr val="dk1"/>
                </a:solidFill>
              </a:rPr>
              <a:t>The requirement is from Professor Gergely Zaruba.</a:t>
            </a:r>
          </a:p>
          <a:p>
            <a:pPr indent="0" lvl="0" marL="457200" rtl="0">
              <a:spcBef>
                <a:spcPts val="0"/>
              </a:spcBef>
              <a:buNone/>
            </a:pPr>
            <a:r>
              <a:t/>
            </a:r>
            <a:endParaRPr/>
          </a:p>
          <a:p>
            <a:pPr indent="0" lvl="0" marL="457200" rtl="0">
              <a:spcBef>
                <a:spcPts val="0"/>
              </a:spcBef>
              <a:buNone/>
            </a:pPr>
            <a:r>
              <a:rPr b="1" lang="en"/>
              <a:t>3.6.3 Constraints</a:t>
            </a:r>
            <a:r>
              <a:rPr lang="en"/>
              <a:t>: </a:t>
            </a:r>
            <a:r>
              <a:rPr lang="en">
                <a:solidFill>
                  <a:schemeClr val="dk1"/>
                </a:solidFill>
              </a:rPr>
              <a:t>All data sent should be received intact, and be identical to the original message with these feature.</a:t>
            </a:r>
          </a:p>
          <a:p>
            <a:pPr indent="0" lvl="0" marL="457200" rtl="0">
              <a:spcBef>
                <a:spcPts val="0"/>
              </a:spcBef>
              <a:buNone/>
            </a:pPr>
            <a:r>
              <a:t/>
            </a:r>
            <a:endParaRPr/>
          </a:p>
          <a:p>
            <a:pPr indent="0" lvl="0" marL="457200" rtl="0">
              <a:spcBef>
                <a:spcPts val="0"/>
              </a:spcBef>
              <a:buNone/>
            </a:pPr>
            <a:r>
              <a:rPr b="1" lang="en"/>
              <a:t>3.6.4 Standards</a:t>
            </a:r>
            <a:r>
              <a:rPr lang="en"/>
              <a:t>: none</a:t>
            </a:r>
          </a:p>
          <a:p>
            <a:pPr indent="0" lvl="0" marL="457200" rtl="0">
              <a:spcBef>
                <a:spcPts val="0"/>
              </a:spcBef>
              <a:buNone/>
            </a:pPr>
            <a:r>
              <a:t/>
            </a:r>
            <a:endParaRPr/>
          </a:p>
          <a:p>
            <a:pPr indent="0" lvl="0" marL="457200" rtl="0">
              <a:spcBef>
                <a:spcPts val="0"/>
              </a:spcBef>
              <a:buNone/>
            </a:pPr>
            <a:r>
              <a:rPr b="1" lang="en"/>
              <a:t>3.6.5 Priority</a:t>
            </a:r>
            <a:r>
              <a:rPr lang="en"/>
              <a:t>: </a:t>
            </a:r>
            <a:r>
              <a:rPr lang="en">
                <a:solidFill>
                  <a:schemeClr val="dk1"/>
                </a:solidFill>
              </a:rPr>
              <a:t>5 - Very High</a:t>
            </a:r>
          </a:p>
          <a:p>
            <a:pPr indent="0" lvl="0" marL="457200" rt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3.7 Software will be built to showcase the optical transfer protocol and the built device</a:t>
            </a:r>
          </a:p>
          <a:p>
            <a:pPr lvl="0" rtl="0">
              <a:spcBef>
                <a:spcPts val="0"/>
              </a:spcBef>
              <a:buNone/>
            </a:pPr>
            <a:r>
              <a:t/>
            </a:r>
            <a:endParaRPr/>
          </a:p>
          <a:p>
            <a:pPr indent="0" lvl="0" marL="457200" rtl="0">
              <a:spcBef>
                <a:spcPts val="0"/>
              </a:spcBef>
              <a:buNone/>
            </a:pPr>
            <a:r>
              <a:rPr b="1" lang="en"/>
              <a:t>3.7.1 Description: </a:t>
            </a:r>
            <a:r>
              <a:rPr lang="en"/>
              <a:t>A program will be supplied to demonstrate the capabilities of the optical communication SDK, and Lynx. The program will play a game of Blackjack, with the device holding chip information.</a:t>
            </a:r>
          </a:p>
          <a:p>
            <a:pPr indent="0" lvl="0" marL="457200" rtl="0">
              <a:spcBef>
                <a:spcPts val="0"/>
              </a:spcBef>
              <a:buNone/>
            </a:pPr>
            <a:r>
              <a:t/>
            </a:r>
            <a:endParaRPr/>
          </a:p>
          <a:p>
            <a:pPr indent="0" lvl="0" marL="457200" rtl="0">
              <a:spcBef>
                <a:spcPts val="0"/>
              </a:spcBef>
              <a:buNone/>
            </a:pPr>
            <a:r>
              <a:rPr b="1" lang="en"/>
              <a:t>3.7.2 Source</a:t>
            </a:r>
            <a:r>
              <a:rPr lang="en"/>
              <a:t>: The requirement is from Professor Gergely Zaruba.</a:t>
            </a:r>
          </a:p>
          <a:p>
            <a:pPr indent="0" lvl="0" marL="457200" rtl="0">
              <a:spcBef>
                <a:spcPts val="0"/>
              </a:spcBef>
              <a:buNone/>
            </a:pPr>
            <a:r>
              <a:t/>
            </a:r>
            <a:endParaRPr/>
          </a:p>
          <a:p>
            <a:pPr indent="0" lvl="0" marL="457200" rtl="0">
              <a:spcBef>
                <a:spcPts val="0"/>
              </a:spcBef>
              <a:buNone/>
            </a:pPr>
            <a:r>
              <a:rPr b="1" lang="en"/>
              <a:t>3.7.3 Constraints</a:t>
            </a:r>
            <a:r>
              <a:rPr lang="en"/>
              <a:t>: none</a:t>
            </a:r>
          </a:p>
          <a:p>
            <a:pPr indent="0" lvl="0" marL="457200" rtl="0">
              <a:spcBef>
                <a:spcPts val="0"/>
              </a:spcBef>
              <a:buNone/>
            </a:pPr>
            <a:r>
              <a:t/>
            </a:r>
            <a:endParaRPr/>
          </a:p>
          <a:p>
            <a:pPr indent="0" lvl="0" marL="457200" rtl="0">
              <a:spcBef>
                <a:spcPts val="0"/>
              </a:spcBef>
              <a:buNone/>
            </a:pPr>
            <a:r>
              <a:rPr b="1" lang="en"/>
              <a:t>3.7.4 Standards</a:t>
            </a:r>
            <a:r>
              <a:rPr lang="en"/>
              <a:t>: none</a:t>
            </a:r>
          </a:p>
          <a:p>
            <a:pPr indent="0" lvl="0" marL="457200" rtl="0">
              <a:spcBef>
                <a:spcPts val="0"/>
              </a:spcBef>
              <a:buNone/>
            </a:pPr>
            <a:r>
              <a:t/>
            </a:r>
            <a:endParaRPr/>
          </a:p>
          <a:p>
            <a:pPr indent="0" lvl="0" marL="457200" rtl="0">
              <a:spcBef>
                <a:spcPts val="0"/>
              </a:spcBef>
              <a:buNone/>
            </a:pPr>
            <a:r>
              <a:rPr b="1" lang="en"/>
              <a:t>3.7.5 Priority</a:t>
            </a:r>
            <a:r>
              <a:rPr lang="en"/>
              <a:t>: </a:t>
            </a:r>
            <a:r>
              <a:rPr lang="en">
                <a:solidFill>
                  <a:schemeClr val="dk1"/>
                </a:solidFill>
              </a:rPr>
              <a:t>4 - High</a:t>
            </a:r>
          </a:p>
          <a:p>
            <a:pPr indent="0" lvl="0" marL="457200" rt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3.8 Players must use an optic device to play the casino game</a:t>
            </a:r>
          </a:p>
          <a:p>
            <a:pPr lvl="0" rtl="0">
              <a:spcBef>
                <a:spcPts val="0"/>
              </a:spcBef>
              <a:buNone/>
            </a:pPr>
            <a:r>
              <a:t/>
            </a:r>
            <a:endParaRPr/>
          </a:p>
          <a:p>
            <a:pPr indent="0" lvl="0" marL="457200" rtl="0">
              <a:spcBef>
                <a:spcPts val="0"/>
              </a:spcBef>
              <a:buNone/>
            </a:pPr>
            <a:r>
              <a:rPr b="1" lang="en"/>
              <a:t>3.8.1 Description: </a:t>
            </a:r>
            <a:r>
              <a:rPr lang="en"/>
              <a:t>The program will wait to identify a Lynx device, and will attempt to attain its information. This act will log a player into a table and have hands dealt to him/her. The program should be able to recognize multiple devices before, during, and after a round of play.</a:t>
            </a:r>
          </a:p>
          <a:p>
            <a:pPr indent="0" lvl="0" marL="457200" rtl="0">
              <a:spcBef>
                <a:spcPts val="0"/>
              </a:spcBef>
              <a:buNone/>
            </a:pPr>
            <a:r>
              <a:t/>
            </a:r>
            <a:endParaRPr/>
          </a:p>
          <a:p>
            <a:pPr indent="0" lvl="0" marL="457200" rtl="0">
              <a:spcBef>
                <a:spcPts val="0"/>
              </a:spcBef>
              <a:buNone/>
            </a:pPr>
            <a:r>
              <a:rPr b="1" lang="en"/>
              <a:t>3.8.2 Source</a:t>
            </a:r>
            <a:r>
              <a:rPr lang="en"/>
              <a:t>: The requirement was designated by the team as part of the demo program.</a:t>
            </a:r>
          </a:p>
          <a:p>
            <a:pPr indent="0" lvl="0" marL="457200" rtl="0">
              <a:spcBef>
                <a:spcPts val="0"/>
              </a:spcBef>
              <a:buNone/>
            </a:pPr>
            <a:r>
              <a:t/>
            </a:r>
            <a:endParaRPr/>
          </a:p>
          <a:p>
            <a:pPr indent="0" lvl="0" marL="457200" rtl="0">
              <a:spcBef>
                <a:spcPts val="0"/>
              </a:spcBef>
              <a:buNone/>
            </a:pPr>
            <a:r>
              <a:rPr b="1" lang="en"/>
              <a:t>3.8.3 Constraints</a:t>
            </a:r>
            <a:r>
              <a:rPr lang="en"/>
              <a:t>: none</a:t>
            </a:r>
          </a:p>
          <a:p>
            <a:pPr indent="0" lvl="0" marL="457200" rtl="0">
              <a:spcBef>
                <a:spcPts val="0"/>
              </a:spcBef>
              <a:buNone/>
            </a:pPr>
            <a:r>
              <a:t/>
            </a:r>
            <a:endParaRPr/>
          </a:p>
          <a:p>
            <a:pPr indent="0" lvl="0" marL="457200" rtl="0">
              <a:spcBef>
                <a:spcPts val="0"/>
              </a:spcBef>
              <a:buNone/>
            </a:pPr>
            <a:r>
              <a:rPr b="1" lang="en"/>
              <a:t>3.8.4 Standards</a:t>
            </a:r>
            <a:r>
              <a:rPr lang="en"/>
              <a:t>: none</a:t>
            </a:r>
          </a:p>
          <a:p>
            <a:pPr indent="0" lvl="0" marL="457200" rtl="0">
              <a:spcBef>
                <a:spcPts val="0"/>
              </a:spcBef>
              <a:buNone/>
            </a:pPr>
            <a:r>
              <a:t/>
            </a:r>
            <a:endParaRPr/>
          </a:p>
          <a:p>
            <a:pPr indent="0" lvl="0" marL="457200" rtl="0">
              <a:spcBef>
                <a:spcPts val="0"/>
              </a:spcBef>
              <a:buNone/>
            </a:pPr>
            <a:r>
              <a:rPr b="1" lang="en"/>
              <a:t>3.8.5 Priority</a:t>
            </a:r>
            <a:r>
              <a:rPr lang="en"/>
              <a:t>: </a:t>
            </a:r>
            <a:r>
              <a:rPr lang="en">
                <a:solidFill>
                  <a:schemeClr val="dk1"/>
                </a:solidFill>
              </a:rPr>
              <a:t>3 - Moderate</a:t>
            </a:r>
          </a:p>
          <a:p>
            <a:pPr indent="0" lvl="0" marL="457200" rt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3.9 </a:t>
            </a:r>
            <a:r>
              <a:rPr b="1" lang="en" sz="1700">
                <a:solidFill>
                  <a:schemeClr val="dk1"/>
                </a:solidFill>
              </a:rPr>
              <a:t>The casino game will player and interact with players by the rules of Blackjack</a:t>
            </a:r>
          </a:p>
          <a:p>
            <a:pPr lvl="0" rtl="0">
              <a:spcBef>
                <a:spcPts val="0"/>
              </a:spcBef>
              <a:buNone/>
            </a:pPr>
            <a:r>
              <a:t/>
            </a:r>
            <a:endParaRPr/>
          </a:p>
          <a:p>
            <a:pPr indent="0" lvl="0" marL="457200" rtl="0">
              <a:spcBef>
                <a:spcPts val="0"/>
              </a:spcBef>
              <a:buNone/>
            </a:pPr>
            <a:r>
              <a:rPr b="1" lang="en"/>
              <a:t>3.9.1 Description: </a:t>
            </a:r>
            <a:r>
              <a:rPr lang="en"/>
              <a:t>Players logged into and player a game are subject to the rules of Blackjack, including rules relating to betting, hitting, passing, double downs, splitting, insurance, and pushing.</a:t>
            </a:r>
          </a:p>
          <a:p>
            <a:pPr indent="0" lvl="0" marL="457200" rtl="0">
              <a:spcBef>
                <a:spcPts val="0"/>
              </a:spcBef>
              <a:buNone/>
            </a:pPr>
            <a:r>
              <a:t/>
            </a:r>
            <a:endParaRPr/>
          </a:p>
          <a:p>
            <a:pPr indent="0" lvl="0" marL="457200" rtl="0">
              <a:spcBef>
                <a:spcPts val="0"/>
              </a:spcBef>
              <a:buNone/>
            </a:pPr>
            <a:r>
              <a:rPr b="1" lang="en"/>
              <a:t>3.9.2 Source</a:t>
            </a:r>
            <a:r>
              <a:rPr lang="en"/>
              <a:t>: The requirement was designated by the team as part of the demo program.</a:t>
            </a:r>
          </a:p>
          <a:p>
            <a:pPr indent="0" lvl="0" marL="457200" rtl="0">
              <a:spcBef>
                <a:spcPts val="0"/>
              </a:spcBef>
              <a:buNone/>
            </a:pPr>
            <a:r>
              <a:t/>
            </a:r>
            <a:endParaRPr/>
          </a:p>
          <a:p>
            <a:pPr indent="0" lvl="0" marL="457200" rtl="0">
              <a:spcBef>
                <a:spcPts val="0"/>
              </a:spcBef>
              <a:buNone/>
            </a:pPr>
            <a:r>
              <a:rPr b="1" lang="en"/>
              <a:t>3.9.3 Constraints</a:t>
            </a:r>
            <a:r>
              <a:rPr lang="en"/>
              <a:t>: none</a:t>
            </a:r>
          </a:p>
          <a:p>
            <a:pPr indent="0" lvl="0" marL="457200" rtl="0">
              <a:spcBef>
                <a:spcPts val="0"/>
              </a:spcBef>
              <a:buNone/>
            </a:pPr>
            <a:r>
              <a:t/>
            </a:r>
            <a:endParaRPr/>
          </a:p>
          <a:p>
            <a:pPr indent="0" lvl="0" marL="457200" rtl="0">
              <a:spcBef>
                <a:spcPts val="0"/>
              </a:spcBef>
              <a:buNone/>
            </a:pPr>
            <a:r>
              <a:rPr b="1" lang="en"/>
              <a:t>3.9.4 Standards</a:t>
            </a:r>
            <a:r>
              <a:rPr lang="en"/>
              <a:t>: none</a:t>
            </a:r>
          </a:p>
          <a:p>
            <a:pPr indent="0" lvl="0" marL="457200" rtl="0">
              <a:spcBef>
                <a:spcPts val="0"/>
              </a:spcBef>
              <a:buNone/>
            </a:pPr>
            <a:r>
              <a:t/>
            </a:r>
            <a:endParaRPr/>
          </a:p>
          <a:p>
            <a:pPr indent="0" lvl="0" marL="457200" rtl="0">
              <a:spcBef>
                <a:spcPts val="0"/>
              </a:spcBef>
              <a:buNone/>
            </a:pPr>
            <a:r>
              <a:rPr b="1" lang="en"/>
              <a:t>3.9.5 Priority</a:t>
            </a:r>
            <a:r>
              <a:rPr lang="en"/>
              <a:t>: </a:t>
            </a:r>
            <a:r>
              <a:rPr lang="en">
                <a:solidFill>
                  <a:schemeClr val="dk1"/>
                </a:solidFill>
              </a:rPr>
              <a:t>3 - Moderate</a:t>
            </a:r>
          </a:p>
          <a:p>
            <a:pPr indent="0" lvl="0" marL="457200" rt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3.10 </a:t>
            </a:r>
            <a:r>
              <a:rPr b="1" lang="en" sz="1700">
                <a:solidFill>
                  <a:schemeClr val="dk1"/>
                </a:solidFill>
              </a:rPr>
              <a:t>The casino game must pull player information from a lynx device</a:t>
            </a:r>
          </a:p>
          <a:p>
            <a:pPr lvl="0" rtl="0">
              <a:spcBef>
                <a:spcPts val="0"/>
              </a:spcBef>
              <a:buNone/>
            </a:pPr>
            <a:r>
              <a:t/>
            </a:r>
            <a:endParaRPr/>
          </a:p>
          <a:p>
            <a:pPr indent="0" lvl="0" marL="457200" rtl="0">
              <a:spcBef>
                <a:spcPts val="0"/>
              </a:spcBef>
              <a:buNone/>
            </a:pPr>
            <a:r>
              <a:rPr b="1" lang="en"/>
              <a:t>3.10.1 Description: </a:t>
            </a:r>
            <a:r>
              <a:rPr lang="en"/>
              <a:t>A player’s chip count will be stored in a Lynx device, and retrieved when displaying it for a user to place a bet.</a:t>
            </a:r>
          </a:p>
          <a:p>
            <a:pPr indent="0" lvl="0" marL="457200" rtl="0">
              <a:spcBef>
                <a:spcPts val="0"/>
              </a:spcBef>
              <a:buNone/>
            </a:pPr>
            <a:r>
              <a:t/>
            </a:r>
            <a:endParaRPr/>
          </a:p>
          <a:p>
            <a:pPr indent="0" lvl="0" marL="457200" rtl="0">
              <a:spcBef>
                <a:spcPts val="0"/>
              </a:spcBef>
              <a:buNone/>
            </a:pPr>
            <a:r>
              <a:rPr b="1" lang="en"/>
              <a:t>3.10.2 Source</a:t>
            </a:r>
            <a:r>
              <a:rPr lang="en"/>
              <a:t>: The requirement was designated by the team as part of the demo program.</a:t>
            </a:r>
          </a:p>
          <a:p>
            <a:pPr indent="0" lvl="0" marL="457200" rtl="0">
              <a:spcBef>
                <a:spcPts val="0"/>
              </a:spcBef>
              <a:buNone/>
            </a:pPr>
            <a:r>
              <a:t/>
            </a:r>
            <a:endParaRPr/>
          </a:p>
          <a:p>
            <a:pPr indent="0" lvl="0" marL="457200" rtl="0">
              <a:spcBef>
                <a:spcPts val="0"/>
              </a:spcBef>
              <a:buNone/>
            </a:pPr>
            <a:r>
              <a:rPr b="1" lang="en"/>
              <a:t>3.10.3 Constraints</a:t>
            </a:r>
            <a:r>
              <a:rPr lang="en"/>
              <a:t>: none</a:t>
            </a:r>
          </a:p>
          <a:p>
            <a:pPr indent="0" lvl="0" marL="457200" rtl="0">
              <a:spcBef>
                <a:spcPts val="0"/>
              </a:spcBef>
              <a:buNone/>
            </a:pPr>
            <a:r>
              <a:t/>
            </a:r>
            <a:endParaRPr/>
          </a:p>
          <a:p>
            <a:pPr indent="0" lvl="0" marL="457200" rtl="0">
              <a:spcBef>
                <a:spcPts val="0"/>
              </a:spcBef>
              <a:buNone/>
            </a:pPr>
            <a:r>
              <a:rPr b="1" lang="en"/>
              <a:t>3.10.4 Standards</a:t>
            </a:r>
            <a:r>
              <a:rPr lang="en"/>
              <a:t>: none</a:t>
            </a:r>
          </a:p>
          <a:p>
            <a:pPr indent="0" lvl="0" marL="457200" rtl="0">
              <a:spcBef>
                <a:spcPts val="0"/>
              </a:spcBef>
              <a:buNone/>
            </a:pPr>
            <a:r>
              <a:t/>
            </a:r>
            <a:endParaRPr/>
          </a:p>
          <a:p>
            <a:pPr indent="0" lvl="0" marL="457200" rtl="0">
              <a:spcBef>
                <a:spcPts val="0"/>
              </a:spcBef>
              <a:buNone/>
            </a:pPr>
            <a:r>
              <a:rPr b="1" lang="en"/>
              <a:t>3.10.5 Priority</a:t>
            </a:r>
            <a:r>
              <a:rPr lang="en"/>
              <a:t>: </a:t>
            </a:r>
            <a:r>
              <a:rPr lang="en">
                <a:solidFill>
                  <a:schemeClr val="dk1"/>
                </a:solidFill>
              </a:rPr>
              <a:t>3 - Moderate</a:t>
            </a:r>
          </a:p>
          <a:p>
            <a:pPr indent="0" lvl="0" marL="457200" rt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3.11 </a:t>
            </a:r>
            <a:r>
              <a:rPr b="1" lang="en" sz="1700">
                <a:solidFill>
                  <a:schemeClr val="dk1"/>
                </a:solidFill>
              </a:rPr>
              <a:t>The casino game must write modified player information to a lynx device</a:t>
            </a:r>
          </a:p>
          <a:p>
            <a:pPr lvl="0" rtl="0">
              <a:spcBef>
                <a:spcPts val="0"/>
              </a:spcBef>
              <a:buNone/>
            </a:pPr>
            <a:r>
              <a:t/>
            </a:r>
            <a:endParaRPr/>
          </a:p>
          <a:p>
            <a:pPr indent="0" lvl="0" marL="457200" rtl="0">
              <a:spcBef>
                <a:spcPts val="0"/>
              </a:spcBef>
              <a:buNone/>
            </a:pPr>
            <a:r>
              <a:rPr b="1" lang="en"/>
              <a:t>3.11.1 Description: </a:t>
            </a:r>
            <a:r>
              <a:rPr lang="en"/>
              <a:t>When a player makes a bet, the chips at stake should be deducted from a retrieved player’s total chip count, and updated in the player’s Lynx device. A similar transaction occurs when adding winnings from a round of play.</a:t>
            </a:r>
          </a:p>
          <a:p>
            <a:pPr indent="0" lvl="0" marL="457200" rtl="0">
              <a:spcBef>
                <a:spcPts val="0"/>
              </a:spcBef>
              <a:buNone/>
            </a:pPr>
            <a:r>
              <a:t/>
            </a:r>
            <a:endParaRPr/>
          </a:p>
          <a:p>
            <a:pPr indent="0" lvl="0" marL="457200" rtl="0">
              <a:spcBef>
                <a:spcPts val="0"/>
              </a:spcBef>
              <a:buNone/>
            </a:pPr>
            <a:r>
              <a:rPr b="1" lang="en"/>
              <a:t>3.11.2 Source</a:t>
            </a:r>
            <a:r>
              <a:rPr lang="en"/>
              <a:t>: The requirement was designated by the team as part of the demo program.</a:t>
            </a:r>
          </a:p>
          <a:p>
            <a:pPr indent="0" lvl="0" marL="457200" rtl="0">
              <a:spcBef>
                <a:spcPts val="0"/>
              </a:spcBef>
              <a:buNone/>
            </a:pPr>
            <a:r>
              <a:t/>
            </a:r>
            <a:endParaRPr/>
          </a:p>
          <a:p>
            <a:pPr indent="0" lvl="0" marL="457200" rtl="0">
              <a:spcBef>
                <a:spcPts val="0"/>
              </a:spcBef>
              <a:buNone/>
            </a:pPr>
            <a:r>
              <a:rPr b="1" lang="en"/>
              <a:t>3.11.3 Constraints</a:t>
            </a:r>
            <a:r>
              <a:rPr lang="en"/>
              <a:t>: This transaction must be atomic. Either both a bet is placed and the chips deducted, or neither happen.</a:t>
            </a:r>
          </a:p>
          <a:p>
            <a:pPr indent="0" lvl="0" marL="457200" rtl="0">
              <a:spcBef>
                <a:spcPts val="0"/>
              </a:spcBef>
              <a:buNone/>
            </a:pPr>
            <a:r>
              <a:t/>
            </a:r>
            <a:endParaRPr/>
          </a:p>
          <a:p>
            <a:pPr indent="0" lvl="0" marL="457200" rtl="0">
              <a:spcBef>
                <a:spcPts val="0"/>
              </a:spcBef>
              <a:buNone/>
            </a:pPr>
            <a:r>
              <a:rPr b="1" lang="en"/>
              <a:t>3.11.4 Standards</a:t>
            </a:r>
            <a:r>
              <a:rPr lang="en"/>
              <a:t>: none</a:t>
            </a:r>
          </a:p>
          <a:p>
            <a:pPr indent="0" lvl="0" marL="457200" rtl="0">
              <a:spcBef>
                <a:spcPts val="0"/>
              </a:spcBef>
              <a:buNone/>
            </a:pPr>
            <a:r>
              <a:t/>
            </a:r>
            <a:endParaRPr/>
          </a:p>
          <a:p>
            <a:pPr indent="0" lvl="0" marL="457200" rtl="0">
              <a:spcBef>
                <a:spcPts val="0"/>
              </a:spcBef>
              <a:buNone/>
            </a:pPr>
            <a:r>
              <a:rPr b="1" lang="en"/>
              <a:t>3.11.5 Priority</a:t>
            </a:r>
            <a:r>
              <a:rPr lang="en"/>
              <a:t>: </a:t>
            </a:r>
            <a:r>
              <a:rPr lang="en">
                <a:solidFill>
                  <a:schemeClr val="dk1"/>
                </a:solidFill>
              </a:rPr>
              <a:t>3 - Moderate</a:t>
            </a:r>
          </a:p>
          <a:p>
            <a:pPr indent="0" lvl="0" marL="45720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Product Concept</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Product Description &amp; Functional Overview</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Customer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Packaging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Performance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Safety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Maintenance &amp; Support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Other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Acceptance Criteria</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Use Cases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Feasibility Requirements</a:t>
            </a:r>
          </a:p>
          <a:p>
            <a:pPr indent="-342900" lvl="0" marL="457200" marR="0" rtl="0" algn="l">
              <a:lnSpc>
                <a:spcPct val="100000"/>
              </a:lnSpc>
              <a:spcBef>
                <a:spcPts val="0"/>
              </a:spcBef>
              <a:spcAft>
                <a:spcPts val="0"/>
              </a:spcAft>
              <a:buClr>
                <a:schemeClr val="dk1"/>
              </a:buClr>
              <a:buSzPct val="100000"/>
              <a:buFont typeface="Arial"/>
              <a:buAutoNum type="arabicPeriod"/>
            </a:pPr>
            <a:r>
              <a:rPr b="0" baseline="0" i="0" lang="en" sz="1800" u="none" cap="none" strike="noStrike">
                <a:solidFill>
                  <a:schemeClr val="dk1"/>
                </a:solidFill>
                <a:latin typeface="Arial"/>
                <a:ea typeface="Arial"/>
                <a:cs typeface="Arial"/>
                <a:sym typeface="Arial"/>
                <a:rtl val="0"/>
              </a:rPr>
              <a:t>Future Items</a:t>
            </a:r>
          </a:p>
        </p:txBody>
      </p:sp>
      <p:sp>
        <p:nvSpPr>
          <p:cNvPr id="38" name="Shape 3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Overview</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51" name="Shape 1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3.12 </a:t>
            </a:r>
            <a:r>
              <a:rPr b="1" lang="en" sz="1700">
                <a:solidFill>
                  <a:schemeClr val="dk1"/>
                </a:solidFill>
              </a:rPr>
              <a:t>The casino game must allow players to cash out/leave the table safely</a:t>
            </a:r>
          </a:p>
          <a:p>
            <a:pPr indent="0" lvl="0" marL="0" rtl="0">
              <a:spcBef>
                <a:spcPts val="0"/>
              </a:spcBef>
              <a:buNone/>
            </a:pPr>
            <a:r>
              <a:t/>
            </a:r>
            <a:endParaRPr b="1" sz="1700">
              <a:solidFill>
                <a:schemeClr val="dk1"/>
              </a:solidFill>
            </a:endParaRPr>
          </a:p>
          <a:p>
            <a:pPr indent="0" lvl="0" marL="457200" rtl="0">
              <a:spcBef>
                <a:spcPts val="0"/>
              </a:spcBef>
              <a:buNone/>
            </a:pPr>
            <a:r>
              <a:rPr b="1" lang="en"/>
              <a:t>3.12.1 Description: </a:t>
            </a:r>
            <a:r>
              <a:rPr lang="en"/>
              <a:t>A player is allowed to leave the table before or after a bet, but any money at stake should be unavailable to the leaving player.</a:t>
            </a:r>
          </a:p>
          <a:p>
            <a:pPr indent="0" lvl="0" marL="457200" rtl="0">
              <a:spcBef>
                <a:spcPts val="0"/>
              </a:spcBef>
              <a:buNone/>
            </a:pPr>
            <a:r>
              <a:t/>
            </a:r>
            <a:endParaRPr/>
          </a:p>
          <a:p>
            <a:pPr indent="0" lvl="0" marL="457200" rtl="0">
              <a:spcBef>
                <a:spcPts val="0"/>
              </a:spcBef>
              <a:buNone/>
            </a:pPr>
            <a:r>
              <a:rPr b="1" lang="en"/>
              <a:t>3.12.2 Source</a:t>
            </a:r>
            <a:r>
              <a:rPr lang="en"/>
              <a:t>: The requirement was designated by the team as part of the demo program.</a:t>
            </a:r>
          </a:p>
          <a:p>
            <a:pPr indent="0" lvl="0" marL="457200" rtl="0">
              <a:spcBef>
                <a:spcPts val="0"/>
              </a:spcBef>
              <a:buNone/>
            </a:pPr>
            <a:r>
              <a:t/>
            </a:r>
            <a:endParaRPr/>
          </a:p>
          <a:p>
            <a:pPr indent="0" lvl="0" marL="457200" rtl="0">
              <a:spcBef>
                <a:spcPts val="0"/>
              </a:spcBef>
              <a:buNone/>
            </a:pPr>
            <a:r>
              <a:rPr b="1" lang="en"/>
              <a:t>3.12.3 Constraints</a:t>
            </a:r>
            <a:r>
              <a:rPr lang="en"/>
              <a:t>: This transaction must be atomic.</a:t>
            </a:r>
          </a:p>
          <a:p>
            <a:pPr indent="0" lvl="0" marL="457200" rtl="0">
              <a:spcBef>
                <a:spcPts val="0"/>
              </a:spcBef>
              <a:buNone/>
            </a:pPr>
            <a:r>
              <a:t/>
            </a:r>
            <a:endParaRPr/>
          </a:p>
          <a:p>
            <a:pPr indent="0" lvl="0" marL="457200" rtl="0">
              <a:spcBef>
                <a:spcPts val="0"/>
              </a:spcBef>
              <a:buNone/>
            </a:pPr>
            <a:r>
              <a:rPr b="1" lang="en"/>
              <a:t>3.12.4 Standards</a:t>
            </a:r>
            <a:r>
              <a:rPr lang="en"/>
              <a:t>: none</a:t>
            </a:r>
          </a:p>
          <a:p>
            <a:pPr indent="0" lvl="0" marL="457200" rtl="0">
              <a:spcBef>
                <a:spcPts val="0"/>
              </a:spcBef>
              <a:buNone/>
            </a:pPr>
            <a:r>
              <a:t/>
            </a:r>
            <a:endParaRPr/>
          </a:p>
          <a:p>
            <a:pPr indent="0" lvl="0" marL="457200" rtl="0">
              <a:spcBef>
                <a:spcPts val="0"/>
              </a:spcBef>
              <a:buNone/>
            </a:pPr>
            <a:r>
              <a:rPr b="1" lang="en"/>
              <a:t>3.12.5 Priority</a:t>
            </a:r>
            <a:r>
              <a:rPr lang="en"/>
              <a:t>: </a:t>
            </a:r>
            <a:r>
              <a:rPr lang="en">
                <a:solidFill>
                  <a:schemeClr val="dk1"/>
                </a:solidFill>
              </a:rPr>
              <a:t>3 - Moderate</a:t>
            </a:r>
          </a:p>
          <a:p>
            <a:pPr indent="0" lvl="0" marL="457200" rt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rtl="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spcBef>
                <a:spcPts val="0"/>
              </a:spcBef>
              <a:buNone/>
            </a:pPr>
            <a:r>
              <a:rPr b="1" lang="en" sz="1700"/>
              <a:t>3.13 </a:t>
            </a:r>
            <a:r>
              <a:rPr b="1" lang="en" sz="1700">
                <a:solidFill>
                  <a:schemeClr val="dk1"/>
                </a:solidFill>
              </a:rPr>
              <a:t>The game requires a debug/admin mode to test systems</a:t>
            </a:r>
          </a:p>
          <a:p>
            <a:pPr indent="0" lvl="0" marL="0" rtl="0">
              <a:spcBef>
                <a:spcPts val="0"/>
              </a:spcBef>
              <a:buNone/>
            </a:pPr>
            <a:r>
              <a:t/>
            </a:r>
            <a:endParaRPr b="1" sz="1700">
              <a:solidFill>
                <a:schemeClr val="dk1"/>
              </a:solidFill>
            </a:endParaRPr>
          </a:p>
          <a:p>
            <a:pPr indent="0" lvl="0" marL="457200" rtl="0">
              <a:spcBef>
                <a:spcPts val="0"/>
              </a:spcBef>
              <a:buNone/>
            </a:pPr>
            <a:r>
              <a:rPr b="1" lang="en"/>
              <a:t>3.13.1 Description: </a:t>
            </a:r>
            <a:r>
              <a:rPr lang="en"/>
              <a:t>While testing, play is accessible through the table itself, with controls and chip count being stored in the table. This system would allow for program unit testing without the Lynx device.</a:t>
            </a:r>
          </a:p>
          <a:p>
            <a:pPr indent="0" lvl="0" marL="457200" rtl="0">
              <a:spcBef>
                <a:spcPts val="0"/>
              </a:spcBef>
              <a:buNone/>
            </a:pPr>
            <a:r>
              <a:t/>
            </a:r>
            <a:endParaRPr/>
          </a:p>
          <a:p>
            <a:pPr indent="0" lvl="0" marL="457200" rtl="0">
              <a:spcBef>
                <a:spcPts val="0"/>
              </a:spcBef>
              <a:buNone/>
            </a:pPr>
            <a:r>
              <a:rPr b="1" lang="en"/>
              <a:t>3.13.2 Source</a:t>
            </a:r>
            <a:r>
              <a:rPr lang="en"/>
              <a:t>: The requirement was designated by the team as part of the demo program.</a:t>
            </a:r>
          </a:p>
          <a:p>
            <a:pPr indent="0" lvl="0" marL="457200" rtl="0">
              <a:spcBef>
                <a:spcPts val="0"/>
              </a:spcBef>
              <a:buNone/>
            </a:pPr>
            <a:r>
              <a:t/>
            </a:r>
            <a:endParaRPr/>
          </a:p>
          <a:p>
            <a:pPr indent="0" lvl="0" marL="457200" rtl="0">
              <a:spcBef>
                <a:spcPts val="0"/>
              </a:spcBef>
              <a:buNone/>
            </a:pPr>
            <a:r>
              <a:rPr b="1" lang="en"/>
              <a:t>3.13.3 Constraints</a:t>
            </a:r>
            <a:r>
              <a:rPr lang="en"/>
              <a:t>: none</a:t>
            </a:r>
          </a:p>
          <a:p>
            <a:pPr indent="0" lvl="0" marL="457200" rtl="0">
              <a:spcBef>
                <a:spcPts val="0"/>
              </a:spcBef>
              <a:buNone/>
            </a:pPr>
            <a:r>
              <a:t/>
            </a:r>
            <a:endParaRPr/>
          </a:p>
          <a:p>
            <a:pPr indent="0" lvl="0" marL="457200" rtl="0">
              <a:spcBef>
                <a:spcPts val="0"/>
              </a:spcBef>
              <a:buNone/>
            </a:pPr>
            <a:r>
              <a:rPr b="1" lang="en"/>
              <a:t>3.13.4 Standards</a:t>
            </a:r>
            <a:r>
              <a:rPr lang="en"/>
              <a:t>: none</a:t>
            </a:r>
          </a:p>
          <a:p>
            <a:pPr indent="0" lvl="0" marL="457200" rtl="0">
              <a:spcBef>
                <a:spcPts val="0"/>
              </a:spcBef>
              <a:buNone/>
            </a:pPr>
            <a:r>
              <a:t/>
            </a:r>
            <a:endParaRPr/>
          </a:p>
          <a:p>
            <a:pPr indent="0" lvl="0" marL="457200" rtl="0">
              <a:spcBef>
                <a:spcPts val="0"/>
              </a:spcBef>
              <a:buNone/>
            </a:pPr>
            <a:r>
              <a:rPr b="1" lang="en"/>
              <a:t>3.13.5 Priority</a:t>
            </a:r>
            <a:r>
              <a:rPr lang="en"/>
              <a:t>: </a:t>
            </a:r>
            <a:r>
              <a:rPr lang="en">
                <a:solidFill>
                  <a:schemeClr val="dk1"/>
                </a:solidFill>
              </a:rPr>
              <a:t>3 - Moderate</a:t>
            </a:r>
          </a:p>
          <a:p>
            <a:pPr indent="0" lvl="0" marL="457200" rt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63" name="Shape 16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4.1 	Attachable to Tablet</a:t>
            </a:r>
          </a:p>
          <a:p>
            <a:pPr indent="-508000" lvl="0" marL="52070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100" u="none" cap="none" strike="noStrike">
                <a:solidFill>
                  <a:schemeClr val="dk1"/>
                </a:solidFill>
                <a:latin typeface="Arial"/>
                <a:ea typeface="Arial"/>
                <a:cs typeface="Arial"/>
                <a:sym typeface="Arial"/>
                <a:rtl val="0"/>
              </a:rPr>
              <a:t>4.1.1   Description:</a:t>
            </a:r>
            <a:r>
              <a:rPr b="0" baseline="0" i="0" lang="en" sz="1100" u="none" cap="none" strike="noStrike">
                <a:solidFill>
                  <a:schemeClr val="dk1"/>
                </a:solidFill>
                <a:latin typeface="Arial"/>
                <a:ea typeface="Arial"/>
                <a:cs typeface="Arial"/>
                <a:sym typeface="Arial"/>
                <a:rtl val="0"/>
              </a:rPr>
              <a:t>  The Lynx must be attachable and detachable physically from the tablet it is connected to. This is       referring to a mechanism so the Lynx can physically stay on the tablet it is connected to, not the serial connection with the cord plugged into the tablet.</a:t>
            </a:r>
          </a:p>
          <a:p>
            <a:pPr indent="0" lvl="0" marL="0" marR="0" rtl="0" algn="l">
              <a:lnSpc>
                <a:spcPct val="115000"/>
              </a:lnSpc>
              <a:spcBef>
                <a:spcPts val="2600"/>
              </a:spcBef>
              <a:spcAft>
                <a:spcPts val="0"/>
              </a:spcAft>
              <a:buClr>
                <a:schemeClr val="dk1"/>
              </a:buClr>
              <a:buSzPct val="25000"/>
              <a:buFont typeface="Arial"/>
              <a:buNone/>
            </a:pPr>
            <a:r>
              <a:rPr b="1" baseline="0" i="0" lang="en" sz="13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4.1.2   Source:  </a:t>
            </a:r>
            <a:r>
              <a:rPr b="0" baseline="0" i="0" lang="en" sz="1200" u="none" cap="none" strike="noStrike">
                <a:solidFill>
                  <a:schemeClr val="dk1"/>
                </a:solidFill>
                <a:latin typeface="Arial"/>
                <a:ea typeface="Arial"/>
                <a:cs typeface="Arial"/>
                <a:sym typeface="Arial"/>
                <a:rtl val="0"/>
              </a:rPr>
              <a:t>Dr. Zaruba</a:t>
            </a:r>
          </a:p>
          <a:p>
            <a:pPr indent="0" lvl="0" marL="45720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4.1.3   Constraints:  </a:t>
            </a:r>
            <a:r>
              <a:rPr b="0" baseline="0" i="0" lang="en" sz="1200" u="none" cap="none" strike="noStrike">
                <a:solidFill>
                  <a:schemeClr val="dk1"/>
                </a:solidFill>
                <a:latin typeface="Arial"/>
                <a:ea typeface="Arial"/>
                <a:cs typeface="Arial"/>
                <a:sym typeface="Arial"/>
                <a:rtl val="0"/>
              </a:rPr>
              <a:t>The Lynx will only attachable/detachable for the one tablet we chose to               	          develop on. (Only referring to the mechanism to keep the Lynx physically attached to the                    	          	tablet, not the serial connection with the cord plugged into the tablet.)</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4.1.4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4.1.5   Priority:</a:t>
            </a:r>
            <a:r>
              <a:rPr b="0" baseline="0" i="0" lang="en" sz="1200" u="none" cap="none" strike="noStrike">
                <a:solidFill>
                  <a:schemeClr val="dk1"/>
                </a:solidFill>
                <a:latin typeface="Arial"/>
                <a:ea typeface="Arial"/>
                <a:cs typeface="Arial"/>
                <a:sym typeface="Arial"/>
                <a:rtl val="0"/>
              </a:rPr>
              <a:t> 3 - Moderate</a:t>
            </a:r>
          </a:p>
          <a:p>
            <a:pPr indent="0" lvl="0" marL="0" marR="0" rtl="0" algn="l">
              <a:lnSpc>
                <a:spcPct val="100000"/>
              </a:lnSpc>
              <a:spcBef>
                <a:spcPts val="10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69" name="Shape 16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4.2 	Device Assembled</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100" u="none" cap="none" strike="noStrike">
                <a:solidFill>
                  <a:schemeClr val="dk1"/>
                </a:solidFill>
                <a:latin typeface="Arial"/>
                <a:ea typeface="Arial"/>
                <a:cs typeface="Arial"/>
                <a:sym typeface="Arial"/>
                <a:rtl val="0"/>
              </a:rPr>
              <a:t>4.2.1   Description:</a:t>
            </a:r>
            <a:r>
              <a:rPr b="0" baseline="0" i="0" lang="en" sz="1100" u="none" cap="none" strike="noStrike">
                <a:solidFill>
                  <a:schemeClr val="dk1"/>
                </a:solidFill>
                <a:latin typeface="Arial"/>
                <a:ea typeface="Arial"/>
                <a:cs typeface="Arial"/>
                <a:sym typeface="Arial"/>
                <a:rtl val="0"/>
              </a:rPr>
              <a:t>  The Lynx will be assembled and ready for use.</a:t>
            </a:r>
          </a:p>
          <a:p>
            <a:pPr indent="0" lvl="0" marL="0" marR="0" rtl="0" algn="l">
              <a:lnSpc>
                <a:spcPct val="115000"/>
              </a:lnSpc>
              <a:spcBef>
                <a:spcPts val="2600"/>
              </a:spcBef>
              <a:spcAft>
                <a:spcPts val="0"/>
              </a:spcAft>
              <a:buClr>
                <a:schemeClr val="dk1"/>
              </a:buClr>
              <a:buSzPct val="25000"/>
              <a:buFont typeface="Arial"/>
              <a:buNone/>
            </a:pPr>
            <a:r>
              <a:rPr b="1" baseline="0" i="0" lang="en" sz="13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4.2.2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4.2.3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4.2.4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4.2.5   Priority:  </a:t>
            </a:r>
            <a:r>
              <a:rPr b="0" baseline="0" i="0" lang="en" sz="1200" u="none" cap="none" strike="noStrike">
                <a:solidFill>
                  <a:schemeClr val="dk1"/>
                </a:solidFill>
                <a:latin typeface="Arial"/>
                <a:ea typeface="Arial"/>
                <a:cs typeface="Arial"/>
                <a:sym typeface="Arial"/>
                <a:rtl val="0"/>
              </a:rPr>
              <a:t>4 – High</a:t>
            </a: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75" name="Shape 17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4.3 	Lynx as a Tablet Case</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100" u="none" cap="none" strike="noStrike">
                <a:solidFill>
                  <a:schemeClr val="dk1"/>
                </a:solidFill>
                <a:latin typeface="Arial"/>
                <a:ea typeface="Arial"/>
                <a:cs typeface="Arial"/>
                <a:sym typeface="Arial"/>
                <a:rtl val="0"/>
              </a:rPr>
              <a:t>4.3.1   Description:</a:t>
            </a:r>
            <a:r>
              <a:rPr b="0" baseline="0" i="0" lang="en" sz="1100" u="none" cap="none" strike="noStrike">
                <a:solidFill>
                  <a:schemeClr val="dk1"/>
                </a:solidFill>
                <a:latin typeface="Arial"/>
                <a:ea typeface="Arial"/>
                <a:cs typeface="Arial"/>
                <a:sym typeface="Arial"/>
                <a:rtl val="0"/>
              </a:rPr>
              <a:t>  The Lynx will serve as a tablet case for the tablet we chose to develop for.</a:t>
            </a:r>
          </a:p>
          <a:p>
            <a:pPr indent="0" lvl="0" marL="0" marR="0" rtl="0" algn="l">
              <a:lnSpc>
                <a:spcPct val="115000"/>
              </a:lnSpc>
              <a:spcBef>
                <a:spcPts val="2600"/>
              </a:spcBef>
              <a:spcAft>
                <a:spcPts val="0"/>
              </a:spcAft>
              <a:buClr>
                <a:schemeClr val="dk1"/>
              </a:buClr>
              <a:buSzPct val="25000"/>
              <a:buFont typeface="Arial"/>
              <a:buNone/>
            </a:pPr>
            <a:r>
              <a:rPr b="1" baseline="0" i="0" lang="en" sz="13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4.3.2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4.3.3   Constraints: </a:t>
            </a:r>
            <a:r>
              <a:rPr b="0" baseline="0" i="0" lang="en" sz="1200" u="none" cap="none" strike="noStrike">
                <a:solidFill>
                  <a:schemeClr val="dk1"/>
                </a:solidFill>
                <a:latin typeface="Arial"/>
                <a:ea typeface="Arial"/>
                <a:cs typeface="Arial"/>
                <a:sym typeface="Arial"/>
                <a:rtl val="0"/>
              </a:rPr>
              <a:t>Case will only fit the tablet we chose to develop for.</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4.3.4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Times New Roman"/>
              <a:buNone/>
            </a:pPr>
            <a:r>
              <a:rPr b="0" baseline="0" i="0" lang="en" sz="1200" u="none" cap="none" strike="noStrike">
                <a:solidFill>
                  <a:schemeClr val="dk1"/>
                </a:solidFill>
                <a:latin typeface="Times New Roman"/>
                <a:ea typeface="Times New Roman"/>
                <a:cs typeface="Times New Roman"/>
                <a:sym typeface="Times New Roman"/>
                <a:rtl val="0"/>
              </a:rPr>
              <a:t>        	</a:t>
            </a:r>
            <a:r>
              <a:rPr b="1" baseline="0" i="0" lang="en" sz="1200" u="none" cap="none" strike="noStrike">
                <a:solidFill>
                  <a:schemeClr val="dk1"/>
                </a:solidFill>
                <a:latin typeface="Times New Roman"/>
                <a:ea typeface="Times New Roman"/>
                <a:cs typeface="Times New Roman"/>
                <a:sym typeface="Times New Roman"/>
                <a:rtl val="0"/>
              </a:rPr>
              <a:t>4.3.5	Priority:</a:t>
            </a:r>
            <a:r>
              <a:rPr b="0" baseline="0" i="0" lang="en" sz="1200" u="none" cap="none" strike="noStrike">
                <a:solidFill>
                  <a:schemeClr val="dk1"/>
                </a:solidFill>
                <a:latin typeface="Times New Roman"/>
                <a:ea typeface="Times New Roman"/>
                <a:cs typeface="Times New Roman"/>
                <a:sym typeface="Times New Roman"/>
                <a:rtl val="0"/>
              </a:rPr>
              <a:t>  </a:t>
            </a:r>
            <a:r>
              <a:rPr b="1" baseline="0" i="0" lang="en" sz="1200" u="none" cap="none" strike="noStrike">
                <a:solidFill>
                  <a:schemeClr val="dk1"/>
                </a:solidFill>
                <a:latin typeface="Times New Roman"/>
                <a:ea typeface="Times New Roman"/>
                <a:cs typeface="Times New Roman"/>
                <a:sym typeface="Times New Roman"/>
                <a:rtl val="0"/>
              </a:rPr>
              <a:t>2 – Low</a:t>
            </a: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81" name="Shape 18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4.4 	SDK on USB Flash Drive</a:t>
            </a:r>
          </a:p>
          <a:p>
            <a:pPr indent="0" lvl="0" marL="457200" marR="0" rtl="0" algn="l">
              <a:lnSpc>
                <a:spcPct val="115000"/>
              </a:lnSpc>
              <a:spcBef>
                <a:spcPts val="16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4.4.1	Description:</a:t>
            </a:r>
            <a:r>
              <a:rPr b="0" baseline="0" i="0" lang="en" sz="1200" u="none" cap="none" strike="noStrike">
                <a:solidFill>
                  <a:schemeClr val="dk1"/>
                </a:solidFill>
                <a:latin typeface="Times New Roman"/>
                <a:ea typeface="Times New Roman"/>
                <a:cs typeface="Times New Roman"/>
                <a:sym typeface="Times New Roman"/>
                <a:rtl val="0"/>
              </a:rPr>
              <a:t> </a:t>
            </a:r>
            <a:r>
              <a:rPr b="0" baseline="0" i="0" lang="en" sz="1200" u="none" cap="none" strike="noStrike">
                <a:solidFill>
                  <a:schemeClr val="dk1"/>
                </a:solidFill>
                <a:latin typeface="Arial"/>
                <a:ea typeface="Arial"/>
                <a:cs typeface="Arial"/>
                <a:sym typeface="Arial"/>
                <a:rtl val="0"/>
              </a:rPr>
              <a:t>The Lynx’ SDK for the PixelSense table, the Secure Transfer Device, and the connected device will be provided on a USB flash drive for use on Windows.</a:t>
            </a:r>
          </a:p>
          <a:p>
            <a:pPr indent="0" lvl="0" marL="0" marR="0" rtl="0" algn="l">
              <a:lnSpc>
                <a:spcPct val="115000"/>
              </a:lnSpc>
              <a:spcBef>
                <a:spcPts val="2600"/>
              </a:spcBef>
              <a:spcAft>
                <a:spcPts val="0"/>
              </a:spcAft>
              <a:buClr>
                <a:schemeClr val="dk1"/>
              </a:buClr>
              <a:buSzPct val="25000"/>
              <a:buFont typeface="Arial"/>
              <a:buNone/>
            </a:pPr>
            <a:r>
              <a:rPr b="1" baseline="0" i="0" lang="en" sz="13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4.4.2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4.4.3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4.4.4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4.4.5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87" name="Shape 18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4.5 	PixelSense Casino Software</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0" baseline="0" i="0" lang="en" sz="12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4.5.1   Description:</a:t>
            </a:r>
            <a:r>
              <a:rPr b="0" baseline="0" i="0" lang="en" sz="1200" u="none" cap="none" strike="noStrike">
                <a:solidFill>
                  <a:schemeClr val="dk1"/>
                </a:solidFill>
                <a:latin typeface="Arial"/>
                <a:ea typeface="Arial"/>
                <a:cs typeface="Arial"/>
                <a:sym typeface="Arial"/>
                <a:rtl val="0"/>
              </a:rPr>
              <a:t>  The PixelSense casino software will be provided on a USB Flash Drive which can be used 	to install the software on the PixelSense table.</a:t>
            </a:r>
          </a:p>
          <a:p>
            <a:pPr indent="0" lvl="0" marL="0" marR="0" rtl="0" algn="l">
              <a:lnSpc>
                <a:spcPct val="115000"/>
              </a:lnSpc>
              <a:spcBef>
                <a:spcPts val="2400"/>
              </a:spcBef>
              <a:spcAft>
                <a:spcPts val="0"/>
              </a:spcAft>
              <a:buClr>
                <a:schemeClr val="dk1"/>
              </a:buClr>
              <a:buSzPct val="25000"/>
              <a:buFont typeface="Arial"/>
              <a:buNone/>
            </a:pPr>
            <a:r>
              <a:rPr b="0" baseline="0" i="0" lang="en" sz="1200" u="none" cap="none" strike="noStrike">
                <a:solidFill>
                  <a:schemeClr val="dk1"/>
                </a:solidFill>
                <a:latin typeface="Times New Roman"/>
                <a:ea typeface="Times New Roman"/>
                <a:cs typeface="Times New Roman"/>
                <a:sym typeface="Times New Roman"/>
                <a:rtl val="0"/>
              </a:rPr>
              <a:t>	</a:t>
            </a:r>
            <a:r>
              <a:rPr b="1" baseline="0" i="0" lang="en" sz="1200" u="none" cap="none" strike="noStrike">
                <a:solidFill>
                  <a:schemeClr val="dk1"/>
                </a:solidFill>
                <a:latin typeface="Arial"/>
                <a:ea typeface="Arial"/>
                <a:cs typeface="Arial"/>
                <a:sym typeface="Arial"/>
                <a:rtl val="0"/>
              </a:rPr>
              <a:t>4.5.2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26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4.5.3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4.5.4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4.5.5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00000"/>
              </a:lnSpc>
              <a:spcBef>
                <a:spcPts val="10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93" name="Shape 19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508000" lvl="0" marL="52070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4.6 	PC Casino Companion Software</a:t>
            </a:r>
          </a:p>
          <a:p>
            <a:pPr indent="0" lvl="0" marL="0" marR="0" rtl="0" algn="l">
              <a:lnSpc>
                <a:spcPct val="115000"/>
              </a:lnSpc>
              <a:spcBef>
                <a:spcPts val="2400"/>
              </a:spcBef>
              <a:spcAft>
                <a:spcPts val="0"/>
              </a:spcAft>
              <a:buClr>
                <a:schemeClr val="dk1"/>
              </a:buClr>
              <a:buSzPct val="25000"/>
              <a:buFont typeface="Arial"/>
              <a:buNone/>
            </a:pPr>
            <a:r>
              <a:rPr b="1"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4.6.1   Description:</a:t>
            </a:r>
            <a:r>
              <a:rPr b="0" baseline="0" i="0" lang="en" sz="1200" u="none" cap="none" strike="noStrike">
                <a:solidFill>
                  <a:schemeClr val="dk1"/>
                </a:solidFill>
                <a:latin typeface="Arial"/>
                <a:ea typeface="Arial"/>
                <a:cs typeface="Arial"/>
                <a:sym typeface="Arial"/>
                <a:rtl val="0"/>
              </a:rPr>
              <a:t>  The PC Casino Companion Software will be packaged as an executable   	        	          	file on an USB Flash Drive that can be used on compatible Windows PCs.</a:t>
            </a:r>
          </a:p>
          <a:p>
            <a:pPr indent="0" lvl="0" marL="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4.6.2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4.6.3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4.6.4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4.6.5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4. Packaging Requirements</a:t>
            </a:r>
          </a:p>
        </p:txBody>
      </p:sp>
      <p:sp>
        <p:nvSpPr>
          <p:cNvPr id="199" name="Shape 19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4.7 	Android Casino Software</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4.7.1   Description:</a:t>
            </a:r>
            <a:r>
              <a:rPr b="0" baseline="0" i="0" lang="en" sz="1200" u="none" cap="none" strike="noStrike">
                <a:solidFill>
                  <a:schemeClr val="dk1"/>
                </a:solidFill>
                <a:latin typeface="Arial"/>
                <a:ea typeface="Arial"/>
                <a:cs typeface="Arial"/>
                <a:sym typeface="Arial"/>
                <a:rtl val="0"/>
              </a:rPr>
              <a:t>  The Android Casino Software will be packaged in an APK on an USB Flash Drive that can 	be installed on compatible Android tablets.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4.7.2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4.7.3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4.7.4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4.7.5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05" name="Shape 20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0"/>
              </a:spcBef>
              <a:spcAft>
                <a:spcPts val="0"/>
              </a:spcAft>
              <a:buClr>
                <a:schemeClr val="dk1"/>
              </a:buClr>
              <a:buSzPct val="100000"/>
              <a:buFont typeface="Arial"/>
              <a:buChar char="●"/>
            </a:pPr>
            <a:r>
              <a:rPr b="1" baseline="0" i="0" lang="en" u="none" cap="none" strike="noStrike">
                <a:solidFill>
                  <a:schemeClr val="dk1"/>
                </a:solidFill>
                <a:latin typeface="Arial"/>
                <a:ea typeface="Arial"/>
                <a:cs typeface="Arial"/>
                <a:sym typeface="Arial"/>
                <a:rtl val="0"/>
              </a:rPr>
              <a:t>Core Performance Components</a:t>
            </a:r>
          </a:p>
          <a:p>
            <a:pPr indent="-323850" lvl="1" marL="914400" marR="0" rtl="0" algn="l">
              <a:lnSpc>
                <a:spcPct val="115000"/>
              </a:lnSpc>
              <a:spcBef>
                <a:spcPts val="2200"/>
              </a:spcBef>
              <a:spcAft>
                <a:spcPts val="0"/>
              </a:spcAft>
              <a:buClr>
                <a:schemeClr val="dk1"/>
              </a:buClr>
              <a:buSzPct val="100000"/>
              <a:buFont typeface="Courier New"/>
              <a:buChar char="o"/>
            </a:pPr>
            <a:r>
              <a:rPr b="1" baseline="0" i="0" lang="en" u="none" cap="none" strike="noStrike">
                <a:solidFill>
                  <a:schemeClr val="dk1"/>
                </a:solidFill>
                <a:latin typeface="Arial"/>
                <a:ea typeface="Arial"/>
                <a:cs typeface="Arial"/>
                <a:sym typeface="Arial"/>
                <a:rtl val="0"/>
              </a:rPr>
              <a:t>Optical Transfer</a:t>
            </a:r>
          </a:p>
          <a:p>
            <a:pPr indent="-323850" lvl="1" marL="914400" marR="0" rtl="0" algn="l">
              <a:lnSpc>
                <a:spcPct val="115000"/>
              </a:lnSpc>
              <a:spcBef>
                <a:spcPts val="2200"/>
              </a:spcBef>
              <a:spcAft>
                <a:spcPts val="0"/>
              </a:spcAft>
              <a:buClr>
                <a:schemeClr val="dk1"/>
              </a:buClr>
              <a:buSzPct val="100000"/>
              <a:buFont typeface="Courier New"/>
              <a:buChar char="o"/>
            </a:pPr>
            <a:r>
              <a:rPr b="1" baseline="0" i="0" lang="en" u="none" cap="none" strike="noStrike">
                <a:solidFill>
                  <a:schemeClr val="dk1"/>
                </a:solidFill>
                <a:latin typeface="Arial"/>
                <a:ea typeface="Arial"/>
                <a:cs typeface="Arial"/>
                <a:sym typeface="Arial"/>
                <a:rtl val="0"/>
              </a:rPr>
              <a:t>Data Translation</a:t>
            </a:r>
          </a:p>
          <a:p>
            <a:pPr indent="-323850" lvl="1" marL="914400" marR="0" rtl="0" algn="l">
              <a:lnSpc>
                <a:spcPct val="115000"/>
              </a:lnSpc>
              <a:spcBef>
                <a:spcPts val="2200"/>
              </a:spcBef>
              <a:spcAft>
                <a:spcPts val="0"/>
              </a:spcAft>
              <a:buClr>
                <a:schemeClr val="dk1"/>
              </a:buClr>
              <a:buSzPct val="100000"/>
              <a:buFont typeface="Courier New"/>
              <a:buChar char="o"/>
            </a:pPr>
            <a:r>
              <a:rPr b="1" baseline="0" i="0" lang="en" u="none" cap="none" strike="noStrike">
                <a:solidFill>
                  <a:schemeClr val="dk1"/>
                </a:solidFill>
                <a:latin typeface="Arial"/>
                <a:ea typeface="Arial"/>
                <a:cs typeface="Arial"/>
                <a:sym typeface="Arial"/>
                <a:rtl val="0"/>
              </a:rPr>
              <a:t>Connection Times</a:t>
            </a:r>
          </a:p>
          <a:p>
            <a:pPr indent="-323850" lvl="1" marL="914400" marR="0" rtl="0" algn="l">
              <a:lnSpc>
                <a:spcPct val="115000"/>
              </a:lnSpc>
              <a:spcBef>
                <a:spcPts val="2200"/>
              </a:spcBef>
              <a:spcAft>
                <a:spcPts val="0"/>
              </a:spcAft>
              <a:buClr>
                <a:schemeClr val="dk1"/>
              </a:buClr>
              <a:buSzPct val="100000"/>
              <a:buFont typeface="Courier New"/>
              <a:buChar char="o"/>
            </a:pPr>
            <a:r>
              <a:rPr b="1" baseline="0" i="0" lang="en" u="none" cap="none" strike="noStrike">
                <a:solidFill>
                  <a:schemeClr val="dk1"/>
                </a:solidFill>
                <a:latin typeface="Arial"/>
                <a:ea typeface="Arial"/>
                <a:cs typeface="Arial"/>
                <a:sym typeface="Arial"/>
                <a:rtl val="0"/>
              </a:rPr>
              <a:t>Authentication Times</a:t>
            </a:r>
          </a:p>
          <a:p>
            <a:pPr indent="-323850" lvl="1" marL="914400" marR="0" rtl="0" algn="l">
              <a:lnSpc>
                <a:spcPct val="115000"/>
              </a:lnSpc>
              <a:spcBef>
                <a:spcPts val="2200"/>
              </a:spcBef>
              <a:spcAft>
                <a:spcPts val="0"/>
              </a:spcAft>
              <a:buClr>
                <a:schemeClr val="dk1"/>
              </a:buClr>
              <a:buSzPct val="100000"/>
              <a:buFont typeface="Courier New"/>
              <a:buChar char="o"/>
            </a:pPr>
            <a:r>
              <a:rPr b="1" baseline="0" i="0" lang="en" u="none" cap="none" strike="noStrike">
                <a:solidFill>
                  <a:schemeClr val="dk1"/>
                </a:solidFill>
                <a:latin typeface="Arial"/>
                <a:ea typeface="Arial"/>
                <a:cs typeface="Arial"/>
                <a:sym typeface="Arial"/>
                <a:rtl val="0"/>
              </a:rPr>
              <a:t>Software Boot Times</a:t>
            </a:r>
          </a:p>
          <a:p>
            <a:pPr indent="-323850" lvl="1" marL="914400" marR="0" rtl="0" algn="l">
              <a:lnSpc>
                <a:spcPct val="115000"/>
              </a:lnSpc>
              <a:spcBef>
                <a:spcPts val="2200"/>
              </a:spcBef>
              <a:spcAft>
                <a:spcPts val="0"/>
              </a:spcAft>
              <a:buClr>
                <a:schemeClr val="dk1"/>
              </a:buClr>
              <a:buSzPct val="100000"/>
              <a:buFont typeface="Courier New"/>
              <a:buChar char="o"/>
            </a:pPr>
            <a:r>
              <a:rPr b="1" baseline="0" i="0" lang="en" u="none" cap="none" strike="noStrike">
                <a:solidFill>
                  <a:schemeClr val="dk1"/>
                </a:solidFill>
                <a:latin typeface="Arial"/>
                <a:ea typeface="Arial"/>
                <a:cs typeface="Arial"/>
                <a:sym typeface="Arial"/>
                <a:rtl val="0"/>
              </a:rPr>
              <a:t>Data r/w </a:t>
            </a: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a:pPr>
            <a:r>
              <a:rPr b="1" baseline="0" i="0" lang="en" sz="3000" u="none" cap="none" strike="noStrike">
                <a:solidFill>
                  <a:srgbClr val="DA0002"/>
                </a:solidFill>
                <a:latin typeface="Arial"/>
                <a:ea typeface="Arial"/>
                <a:cs typeface="Arial"/>
                <a:sym typeface="Arial"/>
                <a:rtl val="0"/>
              </a:rPr>
              <a:t>Product Concept</a:t>
            </a:r>
          </a:p>
        </p:txBody>
      </p:sp>
      <p:sp>
        <p:nvSpPr>
          <p:cNvPr id="44" name="Shape 4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What is it?</a:t>
            </a:r>
          </a:p>
          <a:p>
            <a:pPr indent="-381000" lvl="1" marL="914400" marR="0" rtl="0" algn="l">
              <a:lnSpc>
                <a:spcPct val="100000"/>
              </a:lnSpc>
              <a:spcBef>
                <a:spcPts val="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Data Transfer Device</a:t>
            </a:r>
          </a:p>
          <a:p>
            <a:pPr indent="-381000" lvl="1" marL="914400" marR="0" rtl="0" algn="l">
              <a:lnSpc>
                <a:spcPct val="100000"/>
              </a:lnSpc>
              <a:spcBef>
                <a:spcPts val="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Pixelsense Casino Software</a:t>
            </a:r>
          </a:p>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Purpose and Use</a:t>
            </a:r>
          </a:p>
          <a:p>
            <a:pPr indent="-381000" lvl="1" marL="914400" marR="0" rtl="0" algn="l">
              <a:lnSpc>
                <a:spcPct val="100000"/>
              </a:lnSpc>
              <a:spcBef>
                <a:spcPts val="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Casino Chip Tracker</a:t>
            </a:r>
          </a:p>
          <a:p>
            <a:pPr indent="-381000" lvl="1" marL="914400" marR="0" rtl="0" algn="l">
              <a:lnSpc>
                <a:spcPct val="100000"/>
              </a:lnSpc>
              <a:spcBef>
                <a:spcPts val="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Device SDK</a:t>
            </a:r>
          </a:p>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Intended Audience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11" name="Shape 21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5.1 	Minimum Data Transfer Rate</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5.1.1   Description:</a:t>
            </a:r>
            <a:r>
              <a:rPr b="0" baseline="0" i="0" lang="en" sz="1200" u="none" cap="none" strike="noStrike">
                <a:solidFill>
                  <a:schemeClr val="dk1"/>
                </a:solidFill>
                <a:latin typeface="Arial"/>
                <a:ea typeface="Arial"/>
                <a:cs typeface="Arial"/>
                <a:sym typeface="Arial"/>
                <a:rtl val="0"/>
              </a:rPr>
              <a:t>  Data transfer must be consistent at minimum of 200 bits/sec</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5.1.2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5.1.3   Constraints: </a:t>
            </a:r>
            <a:r>
              <a:rPr b="0" baseline="0" i="0" lang="en" sz="1200" u="none" cap="none" strike="noStrike">
                <a:solidFill>
                  <a:schemeClr val="dk1"/>
                </a:solidFill>
                <a:latin typeface="Arial"/>
                <a:ea typeface="Arial"/>
                <a:cs typeface="Arial"/>
                <a:sym typeface="Arial"/>
                <a:rtl val="0"/>
              </a:rPr>
              <a:t>PixelSense refresh rate is between 30-60Hz, this must be kept in mind</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5.1.4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5.1.5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17" name="Shape 21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5.2 	Data Translation</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5.2.1   Description:</a:t>
            </a:r>
            <a:r>
              <a:rPr b="0" baseline="0" i="0" lang="en" sz="1200" u="none" cap="none" strike="noStrike">
                <a:solidFill>
                  <a:schemeClr val="dk1"/>
                </a:solidFill>
                <a:latin typeface="Arial"/>
                <a:ea typeface="Arial"/>
                <a:cs typeface="Arial"/>
                <a:sym typeface="Arial"/>
                <a:rtl val="0"/>
              </a:rPr>
              <a:t> Converting optical data to binary data for later readability should be at most 1 second.</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5.2.2   Source:  </a:t>
            </a:r>
            <a:r>
              <a:rPr b="0" baseline="0" i="0" lang="en" sz="1200" u="none" cap="none" strike="noStrike">
                <a:solidFill>
                  <a:schemeClr val="dk1"/>
                </a:solidFill>
                <a:latin typeface="Arial"/>
                <a:ea typeface="Arial"/>
                <a:cs typeface="Arial"/>
                <a:sym typeface="Arial"/>
                <a:rtl val="0"/>
              </a:rPr>
              <a:t>Team Argus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5.2.3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5.2.4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5.2.5   Priority: </a:t>
            </a:r>
            <a:r>
              <a:rPr b="0" baseline="0" i="0" lang="en" sz="1200" u="none" cap="none" strike="noStrike">
                <a:solidFill>
                  <a:schemeClr val="dk1"/>
                </a:solidFill>
                <a:latin typeface="Arial"/>
                <a:ea typeface="Arial"/>
                <a:cs typeface="Arial"/>
                <a:sym typeface="Arial"/>
                <a:rtl val="0"/>
              </a:rPr>
              <a:t>3 – Moderate</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23" name="Shape 22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5.3 	Authentication Time</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5.3.1   Description:</a:t>
            </a:r>
            <a:r>
              <a:rPr b="0" baseline="0" i="0" lang="en" sz="1200" u="none" cap="none" strike="noStrike">
                <a:solidFill>
                  <a:schemeClr val="dk1"/>
                </a:solidFill>
                <a:latin typeface="Arial"/>
                <a:ea typeface="Arial"/>
                <a:cs typeface="Arial"/>
                <a:sym typeface="Arial"/>
                <a:rtl val="0"/>
              </a:rPr>
              <a:t> The Lynx should not take too long to authenticate its integrity with the PixelSense. Time                                     should at most be 5 seconds.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5.3.2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5.3.3   Constraints: </a:t>
            </a:r>
            <a:r>
              <a:rPr b="0" baseline="0" i="0" lang="en" sz="1200" u="none" cap="none" strike="noStrike">
                <a:solidFill>
                  <a:schemeClr val="dk1"/>
                </a:solidFill>
                <a:latin typeface="Arial"/>
                <a:ea typeface="Arial"/>
                <a:cs typeface="Arial"/>
                <a:sym typeface="Arial"/>
                <a:rtl val="0"/>
              </a:rPr>
              <a:t>Must be 2-Way authentication</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5.3.4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5.3.5   Priority: </a:t>
            </a:r>
            <a:r>
              <a:rPr b="0" baseline="0" i="0" lang="en" sz="1200" u="none" cap="none" strike="noStrike">
                <a:solidFill>
                  <a:schemeClr val="dk1"/>
                </a:solidFill>
                <a:latin typeface="Arial"/>
                <a:ea typeface="Arial"/>
                <a:cs typeface="Arial"/>
                <a:sym typeface="Arial"/>
                <a:rtl val="0"/>
              </a:rPr>
              <a:t>3 – Moderate</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29" name="Shape 22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5.4 	Software Boot Times</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5.4.1   Description:</a:t>
            </a:r>
            <a:r>
              <a:rPr b="0" baseline="0" i="0" lang="en" sz="1200" u="none" cap="none" strike="noStrike">
                <a:solidFill>
                  <a:schemeClr val="dk1"/>
                </a:solidFill>
                <a:latin typeface="Arial"/>
                <a:ea typeface="Arial"/>
                <a:cs typeface="Arial"/>
                <a:sym typeface="Arial"/>
                <a:rtl val="0"/>
              </a:rPr>
              <a:t> Software should not take a long time to boot and load data. </a:t>
            </a:r>
            <a:r>
              <a:rPr lang="en" sz="1200">
                <a:solidFill>
                  <a:schemeClr val="dk1"/>
                </a:solidFill>
                <a:rtl val="0"/>
              </a:rPr>
              <a:t>T</a:t>
            </a:r>
            <a:r>
              <a:rPr b="0" baseline="0" i="0" lang="en" sz="1200" u="none" cap="none" strike="noStrike">
                <a:solidFill>
                  <a:schemeClr val="dk1"/>
                </a:solidFill>
                <a:latin typeface="Arial"/>
                <a:ea typeface="Arial"/>
                <a:cs typeface="Arial"/>
                <a:sym typeface="Arial"/>
                <a:rtl val="0"/>
              </a:rPr>
              <a:t>his should be less than 10 seconds.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5.4.2   Source:  </a:t>
            </a:r>
            <a:r>
              <a:rPr b="0" baseline="0" i="0" lang="en" sz="1200" u="none" cap="none" strike="noStrike">
                <a:solidFill>
                  <a:schemeClr val="dk1"/>
                </a:solidFill>
                <a:latin typeface="Arial"/>
                <a:ea typeface="Arial"/>
                <a:cs typeface="Arial"/>
                <a:sym typeface="Arial"/>
                <a:rtl val="0"/>
              </a:rPr>
              <a:t>Team Argus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5.4.3   Constraints: </a:t>
            </a:r>
            <a:r>
              <a:rPr b="0" baseline="0" i="0" lang="en" sz="1200" u="none" cap="none" strike="noStrike">
                <a:solidFill>
                  <a:schemeClr val="dk1"/>
                </a:solidFill>
                <a:latin typeface="Arial"/>
                <a:ea typeface="Arial"/>
                <a:cs typeface="Arial"/>
                <a:sym typeface="Arial"/>
                <a:rtl val="0"/>
              </a:rPr>
              <a:t>PixelSense processing power as well as concurrent PixelSense background processes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5.4.4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5.4.5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35" name="Shape 23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5.5 	Data </a:t>
            </a:r>
            <a:r>
              <a:rPr b="1" lang="en" sz="1700">
                <a:solidFill>
                  <a:schemeClr val="dk1"/>
                </a:solidFill>
                <a:rtl val="0"/>
              </a:rPr>
              <a:t>Processing</a:t>
            </a:r>
            <a:r>
              <a:rPr b="1" baseline="0" i="0" lang="en" sz="1700" u="none" cap="none" strike="noStrike">
                <a:solidFill>
                  <a:schemeClr val="dk1"/>
                </a:solidFill>
                <a:latin typeface="Arial"/>
                <a:ea typeface="Arial"/>
                <a:cs typeface="Arial"/>
                <a:sym typeface="Arial"/>
                <a:rtl val="0"/>
              </a:rPr>
              <a:t> Times</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5.5.1   Description:</a:t>
            </a:r>
            <a:r>
              <a:rPr b="0" baseline="0" i="0" lang="en" sz="1200" u="none" cap="none" strike="noStrike">
                <a:solidFill>
                  <a:schemeClr val="dk1"/>
                </a:solidFill>
                <a:latin typeface="Arial"/>
                <a:ea typeface="Arial"/>
                <a:cs typeface="Arial"/>
                <a:sym typeface="Arial"/>
                <a:rtl val="0"/>
              </a:rPr>
              <a:t> </a:t>
            </a:r>
            <a:r>
              <a:rPr lang="en" sz="1200">
                <a:solidFill>
                  <a:schemeClr val="dk1"/>
                </a:solidFill>
                <a:rtl val="0"/>
              </a:rPr>
              <a:t>Processing data from the</a:t>
            </a:r>
            <a:r>
              <a:rPr b="0" baseline="0" i="0" lang="en" sz="1200" u="none" cap="none" strike="noStrike">
                <a:solidFill>
                  <a:schemeClr val="dk1"/>
                </a:solidFill>
                <a:latin typeface="Arial"/>
                <a:ea typeface="Arial"/>
                <a:cs typeface="Arial"/>
                <a:sym typeface="Arial"/>
                <a:rtl val="0"/>
              </a:rPr>
              <a:t> Lynx should </a:t>
            </a:r>
            <a:r>
              <a:rPr lang="en" sz="1200">
                <a:solidFill>
                  <a:schemeClr val="dk1"/>
                </a:solidFill>
                <a:rtl val="0"/>
              </a:rPr>
              <a:t>take</a:t>
            </a:r>
            <a:r>
              <a:rPr b="0" baseline="0" i="0" lang="en" sz="1200" u="none" cap="none" strike="noStrike">
                <a:solidFill>
                  <a:schemeClr val="dk1"/>
                </a:solidFill>
                <a:latin typeface="Arial"/>
                <a:ea typeface="Arial"/>
                <a:cs typeface="Arial"/>
                <a:sym typeface="Arial"/>
                <a:rtl val="0"/>
              </a:rPr>
              <a:t> at most 1 second.</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5.5.2   Source:  </a:t>
            </a:r>
            <a:r>
              <a:rPr b="0" baseline="0" i="0" lang="en" sz="1200" u="none" cap="none" strike="noStrike">
                <a:solidFill>
                  <a:schemeClr val="dk1"/>
                </a:solidFill>
                <a:latin typeface="Arial"/>
                <a:ea typeface="Arial"/>
                <a:cs typeface="Arial"/>
                <a:sym typeface="Arial"/>
                <a:rtl val="0"/>
              </a:rPr>
              <a:t>Team Argus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5.5.3   Constraints: </a:t>
            </a:r>
            <a:r>
              <a:rPr b="0" baseline="0" i="0" lang="en" sz="1200" u="none" cap="none" strike="noStrike">
                <a:solidFill>
                  <a:schemeClr val="dk1"/>
                </a:solidFill>
                <a:latin typeface="Arial"/>
                <a:ea typeface="Arial"/>
                <a:cs typeface="Arial"/>
                <a:sym typeface="Arial"/>
                <a:rtl val="0"/>
              </a:rPr>
              <a:t>Depends on microcontroller speed</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5.5.4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5.5.5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5. Performance Requirements</a:t>
            </a:r>
          </a:p>
        </p:txBody>
      </p:sp>
      <p:sp>
        <p:nvSpPr>
          <p:cNvPr id="241" name="Shape 2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5.</a:t>
            </a:r>
            <a:r>
              <a:rPr b="1" lang="en" sz="1700">
                <a:solidFill>
                  <a:schemeClr val="dk1"/>
                </a:solidFill>
                <a:rtl val="0"/>
              </a:rPr>
              <a:t>6</a:t>
            </a:r>
            <a:r>
              <a:rPr b="1" baseline="0" i="0" lang="en" sz="1700" u="none" cap="none" strike="noStrike">
                <a:solidFill>
                  <a:schemeClr val="dk1"/>
                </a:solidFill>
                <a:latin typeface="Arial"/>
                <a:ea typeface="Arial"/>
                <a:cs typeface="Arial"/>
                <a:sym typeface="Arial"/>
                <a:rtl val="0"/>
              </a:rPr>
              <a:t> 	Overall Connection Times</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a:t>
            </a:r>
            <a:r>
              <a:rPr b="1" lang="en" sz="1200">
                <a:solidFill>
                  <a:schemeClr val="dk1"/>
                </a:solidFill>
                <a:rtl val="0"/>
              </a:rPr>
              <a:t>6</a:t>
            </a:r>
            <a:r>
              <a:rPr b="1" baseline="0" i="0" lang="en" sz="1200" u="none" cap="none" strike="noStrike">
                <a:solidFill>
                  <a:schemeClr val="dk1"/>
                </a:solidFill>
                <a:latin typeface="Arial"/>
                <a:ea typeface="Arial"/>
                <a:cs typeface="Arial"/>
                <a:sym typeface="Arial"/>
                <a:rtl val="0"/>
              </a:rPr>
              <a:t>.1   Description:</a:t>
            </a:r>
            <a:r>
              <a:rPr b="0" baseline="0" i="0" lang="en" sz="1200" u="none" cap="none" strike="noStrike">
                <a:solidFill>
                  <a:schemeClr val="dk1"/>
                </a:solidFill>
                <a:latin typeface="Arial"/>
                <a:ea typeface="Arial"/>
                <a:cs typeface="Arial"/>
                <a:sym typeface="Arial"/>
                <a:rtl val="0"/>
              </a:rPr>
              <a:t> Connection times to the Lynx, tablet and DB should take no longer than 5 seconds from each other.</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a:t>
            </a:r>
            <a:r>
              <a:rPr b="1" lang="en" sz="1200">
                <a:solidFill>
                  <a:schemeClr val="dk1"/>
                </a:solidFill>
                <a:rtl val="0"/>
              </a:rPr>
              <a:t>6</a:t>
            </a:r>
            <a:r>
              <a:rPr b="1" baseline="0" i="0" lang="en" sz="1200" u="none" cap="none" strike="noStrike">
                <a:solidFill>
                  <a:schemeClr val="dk1"/>
                </a:solidFill>
                <a:latin typeface="Arial"/>
                <a:ea typeface="Arial"/>
                <a:cs typeface="Arial"/>
                <a:sym typeface="Arial"/>
                <a:rtl val="0"/>
              </a:rPr>
              <a:t>.2   Source:  </a:t>
            </a:r>
            <a:r>
              <a:rPr b="0" baseline="0" i="0" lang="en" sz="1200" u="none" cap="none" strike="noStrike">
                <a:solidFill>
                  <a:schemeClr val="dk1"/>
                </a:solidFill>
                <a:latin typeface="Arial"/>
                <a:ea typeface="Arial"/>
                <a:cs typeface="Arial"/>
                <a:sym typeface="Arial"/>
                <a:rtl val="0"/>
              </a:rPr>
              <a:t>Dr. Zaruba</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a:t>
            </a:r>
            <a:r>
              <a:rPr b="1" lang="en" sz="1200">
                <a:solidFill>
                  <a:schemeClr val="dk1"/>
                </a:solidFill>
                <a:rtl val="0"/>
              </a:rPr>
              <a:t>6</a:t>
            </a:r>
            <a:r>
              <a:rPr b="1" baseline="0" i="0" lang="en" sz="1200" u="none" cap="none" strike="noStrike">
                <a:solidFill>
                  <a:schemeClr val="dk1"/>
                </a:solidFill>
                <a:latin typeface="Arial"/>
                <a:ea typeface="Arial"/>
                <a:cs typeface="Arial"/>
                <a:sym typeface="Arial"/>
                <a:rtl val="0"/>
              </a:rPr>
              <a:t>.3   Constraints: </a:t>
            </a:r>
            <a:r>
              <a:rPr b="0" baseline="0" i="0" lang="en" sz="1200" u="none" cap="none" strike="noStrike">
                <a:solidFill>
                  <a:schemeClr val="dk1"/>
                </a:solidFill>
                <a:latin typeface="Arial"/>
                <a:ea typeface="Arial"/>
                <a:cs typeface="Arial"/>
                <a:sym typeface="Arial"/>
                <a:rtl val="0"/>
              </a:rPr>
              <a:t>Network speed and hardware transmission limitations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a:t>
            </a:r>
            <a:r>
              <a:rPr b="1" lang="en" sz="1200">
                <a:solidFill>
                  <a:schemeClr val="dk1"/>
                </a:solidFill>
                <a:rtl val="0"/>
              </a:rPr>
              <a:t>6</a:t>
            </a:r>
            <a:r>
              <a:rPr b="1" baseline="0" i="0" lang="en" sz="1200" u="none" cap="none" strike="noStrike">
                <a:solidFill>
                  <a:schemeClr val="dk1"/>
                </a:solidFill>
                <a:latin typeface="Arial"/>
                <a:ea typeface="Arial"/>
                <a:cs typeface="Arial"/>
                <a:sym typeface="Arial"/>
                <a:rtl val="0"/>
              </a:rPr>
              <a:t>.4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a:t>
            </a:r>
            <a:r>
              <a:rPr b="1" lang="en" sz="1200">
                <a:solidFill>
                  <a:schemeClr val="dk1"/>
                </a:solidFill>
                <a:rtl val="0"/>
              </a:rPr>
              <a:t>6</a:t>
            </a:r>
            <a:r>
              <a:rPr b="1" baseline="0" i="0" lang="en" sz="1200" u="none" cap="none" strike="noStrike">
                <a:solidFill>
                  <a:schemeClr val="dk1"/>
                </a:solidFill>
                <a:latin typeface="Arial"/>
                <a:ea typeface="Arial"/>
                <a:cs typeface="Arial"/>
                <a:sym typeface="Arial"/>
                <a:rtl val="0"/>
              </a:rPr>
              <a:t>.5   Priority: </a:t>
            </a:r>
            <a:r>
              <a:rPr b="0" baseline="0" i="0" lang="en" sz="1200" u="none" cap="none" strike="noStrike">
                <a:solidFill>
                  <a:schemeClr val="dk1"/>
                </a:solidFill>
                <a:latin typeface="Arial"/>
                <a:ea typeface="Arial"/>
                <a:cs typeface="Arial"/>
                <a:sym typeface="Arial"/>
                <a:rtl val="0"/>
              </a:rPr>
              <a:t>3 – Moderate</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6. Safety Requirements</a:t>
            </a:r>
          </a:p>
        </p:txBody>
      </p:sp>
      <p:sp>
        <p:nvSpPr>
          <p:cNvPr id="247" name="Shape 24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latin typeface="Arial"/>
                <a:ea typeface="Arial"/>
                <a:cs typeface="Arial"/>
                <a:sym typeface="Arial"/>
                <a:rtl val="0"/>
              </a:rPr>
              <a:t>Core Safety</a:t>
            </a:r>
          </a:p>
          <a:p>
            <a:pPr indent="-368300" lvl="1" marL="914400" marR="0" rtl="0" algn="l">
              <a:lnSpc>
                <a:spcPct val="100000"/>
              </a:lnSpc>
              <a:spcBef>
                <a:spcPts val="600"/>
              </a:spcBef>
              <a:spcAft>
                <a:spcPts val="0"/>
              </a:spcAft>
              <a:buClr>
                <a:schemeClr val="dk1"/>
              </a:buClr>
              <a:buSzPct val="100000"/>
              <a:buFont typeface="Courier New"/>
              <a:buChar char="o"/>
            </a:pPr>
            <a:r>
              <a:rPr b="1" baseline="0" i="0" lang="en" sz="2100" u="none" cap="none" strike="noStrike">
                <a:solidFill>
                  <a:schemeClr val="dk1"/>
                </a:solidFill>
                <a:latin typeface="Arial"/>
                <a:ea typeface="Arial"/>
                <a:cs typeface="Arial"/>
                <a:sym typeface="Arial"/>
                <a:rtl val="0"/>
              </a:rPr>
              <a:t>Protect system and devices</a:t>
            </a:r>
          </a:p>
          <a:p>
            <a:pPr indent="-368300" lvl="1" marL="914400" marR="0" rtl="0" algn="l">
              <a:lnSpc>
                <a:spcPct val="100000"/>
              </a:lnSpc>
              <a:spcBef>
                <a:spcPts val="600"/>
              </a:spcBef>
              <a:spcAft>
                <a:spcPts val="0"/>
              </a:spcAft>
              <a:buClr>
                <a:schemeClr val="dk1"/>
              </a:buClr>
              <a:buSzPct val="100000"/>
              <a:buFont typeface="Courier New"/>
              <a:buChar char="o"/>
            </a:pPr>
            <a:r>
              <a:rPr b="1" baseline="0" i="0" lang="en" sz="2100" u="none" cap="none" strike="noStrike">
                <a:solidFill>
                  <a:schemeClr val="dk1"/>
                </a:solidFill>
                <a:latin typeface="Arial"/>
                <a:ea typeface="Arial"/>
                <a:cs typeface="Arial"/>
                <a:sym typeface="Arial"/>
                <a:rtl val="0"/>
              </a:rPr>
              <a:t>Protect end-user</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6. Safety Requirements</a:t>
            </a:r>
          </a:p>
        </p:txBody>
      </p:sp>
      <p:sp>
        <p:nvSpPr>
          <p:cNvPr id="253" name="Shape 25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6.1 	No Sharp Edges</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6.1.1   Description:</a:t>
            </a:r>
            <a:r>
              <a:rPr b="0" baseline="0" i="0" lang="en" sz="1200" u="none" cap="none" strike="noStrike">
                <a:solidFill>
                  <a:schemeClr val="dk1"/>
                </a:solidFill>
                <a:latin typeface="Arial"/>
                <a:ea typeface="Arial"/>
                <a:cs typeface="Arial"/>
                <a:sym typeface="Arial"/>
                <a:rtl val="0"/>
              </a:rPr>
              <a:t> Lynx must not have any sharp edges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6.1.2   Source:  </a:t>
            </a:r>
            <a:r>
              <a:rPr b="0" baseline="0" i="0" lang="en" sz="1200" u="none" cap="none" strike="noStrike">
                <a:solidFill>
                  <a:schemeClr val="dk1"/>
                </a:solidFill>
                <a:latin typeface="Arial"/>
                <a:ea typeface="Arial"/>
                <a:cs typeface="Arial"/>
                <a:sym typeface="Arial"/>
                <a:rtl val="0"/>
              </a:rPr>
              <a:t>Team Argus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6.1.3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6.1.4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6.1.5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6. Safety Requirements</a:t>
            </a:r>
          </a:p>
        </p:txBody>
      </p:sp>
      <p:sp>
        <p:nvSpPr>
          <p:cNvPr id="259" name="Shape 2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6.1 	Protective Case Around Lynx</a:t>
            </a:r>
          </a:p>
          <a:p>
            <a:pPr indent="0" lvl="0" marL="0" marR="0" rtl="0" algn="l">
              <a:lnSpc>
                <a:spcPct val="115000"/>
              </a:lnSpc>
              <a:spcBef>
                <a:spcPts val="22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5.6.1   Description:</a:t>
            </a:r>
            <a:r>
              <a:rPr b="0" baseline="0" i="0" lang="en" sz="1200" u="none" cap="none" strike="noStrike">
                <a:solidFill>
                  <a:schemeClr val="dk1"/>
                </a:solidFill>
                <a:latin typeface="Arial"/>
                <a:ea typeface="Arial"/>
                <a:cs typeface="Arial"/>
                <a:sym typeface="Arial"/>
                <a:rtl val="0"/>
              </a:rPr>
              <a:t> Lynx should have a protective case to prevent exposure to liquids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5.6.2   Source:  </a:t>
            </a:r>
            <a:r>
              <a:rPr b="0" baseline="0" i="0" lang="en" sz="1200" u="none" cap="none" strike="noStrike">
                <a:solidFill>
                  <a:schemeClr val="dk1"/>
                </a:solidFill>
                <a:latin typeface="Arial"/>
                <a:ea typeface="Arial"/>
                <a:cs typeface="Arial"/>
                <a:sym typeface="Arial"/>
                <a:rtl val="0"/>
              </a:rPr>
              <a:t>Team Argus</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5.6.3   Constraints: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5.6.4   Standards:  </a:t>
            </a:r>
            <a:r>
              <a:rPr b="0" baseline="0" i="0" lang="en" sz="1200" u="none" cap="none" strike="noStrike">
                <a:solidFill>
                  <a:schemeClr val="dk1"/>
                </a:solidFill>
                <a:latin typeface="Arial"/>
                <a:ea typeface="Arial"/>
                <a:cs typeface="Arial"/>
                <a:sym typeface="Arial"/>
                <a:rtl val="0"/>
              </a:rPr>
              <a:t>None</a:t>
            </a:r>
          </a:p>
          <a:p>
            <a:pPr indent="0" lvl="0" marL="0" marR="0" rtl="0" algn="l">
              <a:lnSpc>
                <a:spcPct val="115000"/>
              </a:lnSpc>
              <a:spcBef>
                <a:spcPts val="18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          	5.6.5   Priority: </a:t>
            </a:r>
            <a:r>
              <a:rPr b="0" baseline="0" i="0" lang="en" sz="1200" u="none" cap="none" strike="noStrike">
                <a:solidFill>
                  <a:schemeClr val="dk1"/>
                </a:solidFill>
                <a:latin typeface="Arial"/>
                <a:ea typeface="Arial"/>
                <a:cs typeface="Arial"/>
                <a:sym typeface="Arial"/>
                <a:rtl val="0"/>
              </a:rPr>
              <a:t>4 – High</a:t>
            </a:r>
          </a:p>
          <a:p>
            <a:pPr indent="0" lvl="0" marL="0" marR="0" rtl="0" algn="l">
              <a:lnSpc>
                <a:spcPct val="115000"/>
              </a:lnSpc>
              <a:spcBef>
                <a:spcPts val="1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26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228600" lvl="0" marL="457200" marR="0" rtl="0" algn="l">
              <a:lnSpc>
                <a:spcPct val="115000"/>
              </a:lnSpc>
              <a:spcBef>
                <a:spcPts val="18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a:p>
            <a:pPr indent="0" lvl="0" marL="0" marR="0" rtl="0" algn="l">
              <a:lnSpc>
                <a:spcPct val="100000"/>
              </a:lnSpc>
              <a:spcBef>
                <a:spcPts val="100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7. Maintenance &amp; Support Requirements</a:t>
            </a:r>
          </a:p>
        </p:txBody>
      </p:sp>
      <p:sp>
        <p:nvSpPr>
          <p:cNvPr id="265" name="Shape 26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User Manual</a:t>
            </a:r>
          </a:p>
          <a:p>
            <a:pPr indent="-355600" lvl="1" marL="914400" marR="0" rtl="0" algn="l">
              <a:lnSpc>
                <a:spcPct val="100000"/>
              </a:lnSpc>
              <a:spcBef>
                <a:spcPts val="600"/>
              </a:spcBef>
              <a:spcAft>
                <a:spcPts val="0"/>
              </a:spcAft>
              <a:buClr>
                <a:schemeClr val="dk1"/>
              </a:buClr>
              <a:buSzPct val="100000"/>
              <a:buFont typeface="Courier New"/>
              <a:buChar char="o"/>
            </a:pPr>
            <a:r>
              <a:rPr b="0" baseline="0" i="0" lang="en" sz="2000" u="none" cap="none" strike="noStrike">
                <a:solidFill>
                  <a:schemeClr val="dk1"/>
                </a:solidFill>
                <a:latin typeface="Arial"/>
                <a:ea typeface="Arial"/>
                <a:cs typeface="Arial"/>
                <a:sym typeface="Arial"/>
                <a:rtl val="0"/>
              </a:rPr>
              <a:t>It shall include step by step guide to use the SDK with device &amp; software on Surface Table.</a:t>
            </a:r>
          </a:p>
          <a:p>
            <a:pPr indent="-355600" lvl="1" marL="914400" marR="0" rtl="0" algn="l">
              <a:lnSpc>
                <a:spcPct val="100000"/>
              </a:lnSpc>
              <a:spcBef>
                <a:spcPts val="600"/>
              </a:spcBef>
              <a:spcAft>
                <a:spcPts val="0"/>
              </a:spcAft>
              <a:buClr>
                <a:schemeClr val="dk1"/>
              </a:buClr>
              <a:buSzPct val="100000"/>
              <a:buFont typeface="Courier New"/>
              <a:buChar char="o"/>
            </a:pPr>
            <a:r>
              <a:rPr b="1" baseline="0" i="1" lang="en" sz="2000" u="none" cap="none" strike="noStrike">
                <a:solidFill>
                  <a:schemeClr val="dk1"/>
                </a:solidFill>
                <a:latin typeface="Arial"/>
                <a:ea typeface="Arial"/>
                <a:cs typeface="Arial"/>
                <a:sym typeface="Arial"/>
                <a:rtl val="0"/>
              </a:rPr>
              <a:t>Priority:</a:t>
            </a:r>
            <a:r>
              <a:rPr b="0" baseline="0" i="0" lang="en" sz="2000" u="none" cap="none" strike="noStrike">
                <a:solidFill>
                  <a:schemeClr val="dk1"/>
                </a:solidFill>
                <a:latin typeface="Arial"/>
                <a:ea typeface="Arial"/>
                <a:cs typeface="Arial"/>
                <a:sym typeface="Arial"/>
                <a:rtl val="0"/>
              </a:rPr>
              <a:t> 4 - High</a:t>
            </a:r>
          </a:p>
          <a:p>
            <a:pPr indent="0" lvl="0" marL="457200" marR="0" rtl="0" algn="l">
              <a:lnSpc>
                <a:spcPct val="100000"/>
              </a:lnSpc>
              <a:spcBef>
                <a:spcPts val="60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355600" lvl="0" marL="4572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Software Installation</a:t>
            </a:r>
          </a:p>
          <a:p>
            <a:pPr indent="-355600" lvl="1" marL="914400" marR="0" rtl="0" algn="l">
              <a:lnSpc>
                <a:spcPct val="100000"/>
              </a:lnSpc>
              <a:spcBef>
                <a:spcPts val="600"/>
              </a:spcBef>
              <a:spcAft>
                <a:spcPts val="0"/>
              </a:spcAft>
              <a:buClr>
                <a:schemeClr val="dk1"/>
              </a:buClr>
              <a:buSzPct val="100000"/>
              <a:buFont typeface="Courier New"/>
              <a:buChar char="o"/>
            </a:pPr>
            <a:r>
              <a:rPr b="0" baseline="0" i="0" lang="en" sz="2000" u="none" cap="none" strike="noStrike">
                <a:solidFill>
                  <a:schemeClr val="dk1"/>
                </a:solidFill>
                <a:latin typeface="Arial"/>
                <a:ea typeface="Arial"/>
                <a:cs typeface="Arial"/>
                <a:sym typeface="Arial"/>
                <a:rtl val="0"/>
              </a:rPr>
              <a:t>Software will be provided to interact between device and PixelSense Table. Should work on Windows 7.</a:t>
            </a:r>
          </a:p>
          <a:p>
            <a:pPr indent="-355600" lvl="1" marL="914400" marR="0" rtl="0" algn="l">
              <a:lnSpc>
                <a:spcPct val="100000"/>
              </a:lnSpc>
              <a:spcBef>
                <a:spcPts val="600"/>
              </a:spcBef>
              <a:spcAft>
                <a:spcPts val="0"/>
              </a:spcAft>
              <a:buClr>
                <a:schemeClr val="dk1"/>
              </a:buClr>
              <a:buSzPct val="100000"/>
              <a:buFont typeface="Courier New"/>
              <a:buChar char="o"/>
            </a:pPr>
            <a:r>
              <a:rPr b="1" baseline="0" i="1" lang="en" sz="2000" u="none" cap="none" strike="noStrike">
                <a:solidFill>
                  <a:schemeClr val="dk1"/>
                </a:solidFill>
                <a:latin typeface="Arial"/>
                <a:ea typeface="Arial"/>
                <a:cs typeface="Arial"/>
                <a:sym typeface="Arial"/>
                <a:rtl val="0"/>
              </a:rPr>
              <a:t>Priority:</a:t>
            </a:r>
            <a:r>
              <a:rPr b="0" baseline="0" i="0" lang="en" sz="2000" u="none" cap="none" strike="noStrike">
                <a:solidFill>
                  <a:schemeClr val="dk1"/>
                </a:solidFill>
                <a:latin typeface="Arial"/>
                <a:ea typeface="Arial"/>
                <a:cs typeface="Arial"/>
                <a:sym typeface="Arial"/>
                <a:rtl val="0"/>
              </a:rPr>
              <a:t> 5 - Very High</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2"/>
            </a:pPr>
            <a:r>
              <a:rPr b="1" baseline="0" i="0" lang="en" sz="3000" u="none" cap="none" strike="noStrike">
                <a:solidFill>
                  <a:srgbClr val="DA0002"/>
                </a:solidFill>
                <a:latin typeface="Arial"/>
                <a:ea typeface="Arial"/>
                <a:cs typeface="Arial"/>
                <a:sym typeface="Arial"/>
                <a:rtl val="0"/>
              </a:rPr>
              <a:t>Product Description</a:t>
            </a:r>
          </a:p>
        </p:txBody>
      </p:sp>
      <p:sp>
        <p:nvSpPr>
          <p:cNvPr id="50" name="Shape 5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Arial"/>
                <a:ea typeface="Arial"/>
                <a:cs typeface="Arial"/>
                <a:sym typeface="Arial"/>
                <a:rtl val="0"/>
              </a:rPr>
              <a:t>Multi-component anti-cheating system for casinos</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Arial"/>
                <a:ea typeface="Arial"/>
                <a:cs typeface="Arial"/>
                <a:sym typeface="Arial"/>
                <a:rtl val="0"/>
              </a:rPr>
              <a:t>Consists of:</a:t>
            </a:r>
          </a:p>
          <a:p>
            <a:pPr indent="0" lvl="0" marL="0" marR="0" rtl="0" algn="l">
              <a:lnSpc>
                <a:spcPct val="100000"/>
              </a:lnSpc>
              <a:spcBef>
                <a:spcPts val="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tl val="0"/>
              </a:rPr>
              <a:t>	</a:t>
            </a:r>
          </a:p>
        </p:txBody>
      </p:sp>
      <p:pic>
        <p:nvPicPr>
          <p:cNvPr id="51" name="Shape 51"/>
          <p:cNvPicPr preferRelativeResize="0"/>
          <p:nvPr/>
        </p:nvPicPr>
        <p:blipFill rotWithShape="1">
          <a:blip r:embed="rId3">
            <a:alphaModFix/>
          </a:blip>
          <a:srcRect b="0" l="0" r="0" t="0"/>
          <a:stretch/>
        </p:blipFill>
        <p:spPr>
          <a:xfrm>
            <a:off x="844150" y="2490250"/>
            <a:ext cx="2032375" cy="1261924"/>
          </a:xfrm>
          <a:prstGeom prst="rect">
            <a:avLst/>
          </a:prstGeom>
          <a:noFill/>
          <a:ln>
            <a:noFill/>
          </a:ln>
        </p:spPr>
      </p:pic>
      <p:pic>
        <p:nvPicPr>
          <p:cNvPr id="52" name="Shape 52"/>
          <p:cNvPicPr preferRelativeResize="0"/>
          <p:nvPr/>
        </p:nvPicPr>
        <p:blipFill rotWithShape="1">
          <a:blip r:embed="rId4">
            <a:alphaModFix/>
          </a:blip>
          <a:srcRect b="0" l="0" r="0" t="0"/>
          <a:stretch/>
        </p:blipFill>
        <p:spPr>
          <a:xfrm>
            <a:off x="3576800" y="2175200"/>
            <a:ext cx="1616324" cy="1616324"/>
          </a:xfrm>
          <a:prstGeom prst="rect">
            <a:avLst/>
          </a:prstGeom>
          <a:noFill/>
          <a:ln>
            <a:noFill/>
          </a:ln>
        </p:spPr>
      </p:pic>
      <p:pic>
        <p:nvPicPr>
          <p:cNvPr id="53" name="Shape 53"/>
          <p:cNvPicPr preferRelativeResize="0"/>
          <p:nvPr/>
        </p:nvPicPr>
        <p:blipFill rotWithShape="1">
          <a:blip r:embed="rId5">
            <a:alphaModFix/>
          </a:blip>
          <a:srcRect b="0" l="0" r="0" t="0"/>
          <a:stretch/>
        </p:blipFill>
        <p:spPr>
          <a:xfrm>
            <a:off x="6173450" y="2094023"/>
            <a:ext cx="1674849" cy="1674849"/>
          </a:xfrm>
          <a:prstGeom prst="rect">
            <a:avLst/>
          </a:prstGeom>
          <a:noFill/>
          <a:ln>
            <a:noFill/>
          </a:ln>
        </p:spPr>
      </p:pic>
      <p:sp>
        <p:nvSpPr>
          <p:cNvPr id="54" name="Shape 54"/>
          <p:cNvSpPr txBox="1"/>
          <p:nvPr/>
        </p:nvSpPr>
        <p:spPr>
          <a:xfrm>
            <a:off x="1112100" y="3780575"/>
            <a:ext cx="7568100" cy="397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tl val="0"/>
              </a:rPr>
              <a:t>PixelSense					Lynx Device				Database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7. Maintenance &amp; Support Requirements</a:t>
            </a:r>
          </a:p>
        </p:txBody>
      </p:sp>
      <p:sp>
        <p:nvSpPr>
          <p:cNvPr id="271" name="Shape 27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Source Code / SDK</a:t>
            </a:r>
          </a:p>
          <a:p>
            <a:pPr indent="-355600" lvl="1" marL="914400" marR="0" rtl="0" algn="l">
              <a:lnSpc>
                <a:spcPct val="100000"/>
              </a:lnSpc>
              <a:spcBef>
                <a:spcPts val="600"/>
              </a:spcBef>
              <a:spcAft>
                <a:spcPts val="0"/>
              </a:spcAft>
              <a:buClr>
                <a:schemeClr val="dk1"/>
              </a:buClr>
              <a:buSzPct val="100000"/>
              <a:buFont typeface="Courier New"/>
              <a:buChar char="o"/>
            </a:pPr>
            <a:r>
              <a:rPr b="0" baseline="0" i="0" lang="en" sz="2000" u="none" cap="none" strike="noStrike">
                <a:solidFill>
                  <a:schemeClr val="dk1"/>
                </a:solidFill>
                <a:latin typeface="Arial"/>
                <a:ea typeface="Arial"/>
                <a:cs typeface="Arial"/>
                <a:sym typeface="Arial"/>
                <a:rtl val="0"/>
              </a:rPr>
              <a:t>Source code shall be provided to the customer as final deliverable. Basic Software Development Kit shall be provided for future developments.</a:t>
            </a:r>
          </a:p>
          <a:p>
            <a:pPr indent="-355600" lvl="1" marL="914400" marR="0" rtl="0" algn="l">
              <a:lnSpc>
                <a:spcPct val="100000"/>
              </a:lnSpc>
              <a:spcBef>
                <a:spcPts val="600"/>
              </a:spcBef>
              <a:spcAft>
                <a:spcPts val="0"/>
              </a:spcAft>
              <a:buClr>
                <a:schemeClr val="dk1"/>
              </a:buClr>
              <a:buSzPct val="100000"/>
              <a:buFont typeface="Courier New"/>
              <a:buChar char="o"/>
            </a:pPr>
            <a:r>
              <a:rPr b="1" baseline="0" i="1" lang="en" sz="2000" u="none" cap="none" strike="noStrike">
                <a:solidFill>
                  <a:schemeClr val="dk1"/>
                </a:solidFill>
                <a:latin typeface="Arial"/>
                <a:ea typeface="Arial"/>
                <a:cs typeface="Arial"/>
                <a:sym typeface="Arial"/>
                <a:rtl val="0"/>
              </a:rPr>
              <a:t>Priority:</a:t>
            </a:r>
            <a:r>
              <a:rPr b="0" baseline="0" i="0" lang="en" sz="2000" u="none" cap="none" strike="noStrike">
                <a:solidFill>
                  <a:schemeClr val="dk1"/>
                </a:solidFill>
                <a:latin typeface="Arial"/>
                <a:ea typeface="Arial"/>
                <a:cs typeface="Arial"/>
                <a:sym typeface="Arial"/>
                <a:rtl val="0"/>
              </a:rPr>
              <a:t> 3 - Moderate</a:t>
            </a:r>
            <a:br>
              <a:rPr b="0" baseline="0" i="0" lang="en" sz="2000" u="none" cap="none" strike="noStrike">
                <a:solidFill>
                  <a:schemeClr val="dk1"/>
                </a:solidFill>
                <a:latin typeface="Arial"/>
                <a:ea typeface="Arial"/>
                <a:cs typeface="Arial"/>
                <a:sym typeface="Arial"/>
                <a:rtl val="0"/>
              </a:rPr>
            </a:br>
          </a:p>
          <a:p>
            <a:pPr indent="-355600" lvl="0" marL="4572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Hardware Support</a:t>
            </a:r>
          </a:p>
          <a:p>
            <a:pPr indent="-355600" lvl="1" marL="914400" marR="0" rtl="0" algn="l">
              <a:lnSpc>
                <a:spcPct val="100000"/>
              </a:lnSpc>
              <a:spcBef>
                <a:spcPts val="600"/>
              </a:spcBef>
              <a:spcAft>
                <a:spcPts val="0"/>
              </a:spcAft>
              <a:buClr>
                <a:schemeClr val="dk1"/>
              </a:buClr>
              <a:buSzPct val="100000"/>
              <a:buFont typeface="Courier New"/>
              <a:buChar char="o"/>
            </a:pPr>
            <a:r>
              <a:rPr b="0" baseline="0" i="0" lang="en" sz="2000" u="none" cap="none" strike="noStrike">
                <a:solidFill>
                  <a:schemeClr val="dk1"/>
                </a:solidFill>
                <a:latin typeface="Arial"/>
                <a:ea typeface="Arial"/>
                <a:cs typeface="Arial"/>
                <a:sym typeface="Arial"/>
                <a:rtl val="0"/>
              </a:rPr>
              <a:t>Device (Lynx) shall be ready to use on any PixelSense Table running Windows 7.</a:t>
            </a:r>
          </a:p>
          <a:p>
            <a:pPr indent="-355600" lvl="1" marL="914400" marR="0" rtl="0" algn="l">
              <a:lnSpc>
                <a:spcPct val="100000"/>
              </a:lnSpc>
              <a:spcBef>
                <a:spcPts val="600"/>
              </a:spcBef>
              <a:spcAft>
                <a:spcPts val="0"/>
              </a:spcAft>
              <a:buClr>
                <a:schemeClr val="dk1"/>
              </a:buClr>
              <a:buSzPct val="100000"/>
              <a:buFont typeface="Courier New"/>
              <a:buChar char="o"/>
            </a:pPr>
            <a:r>
              <a:rPr b="1" baseline="0" i="1" lang="en" sz="2000" u="none" cap="none" strike="noStrike">
                <a:solidFill>
                  <a:schemeClr val="dk1"/>
                </a:solidFill>
                <a:latin typeface="Arial"/>
                <a:ea typeface="Arial"/>
                <a:cs typeface="Arial"/>
                <a:sym typeface="Arial"/>
                <a:rtl val="0"/>
              </a:rPr>
              <a:t>Priority:</a:t>
            </a:r>
            <a:r>
              <a:rPr b="0" baseline="0" i="0" lang="en" sz="2000" u="none" cap="none" strike="noStrike">
                <a:solidFill>
                  <a:schemeClr val="dk1"/>
                </a:solidFill>
                <a:latin typeface="Arial"/>
                <a:ea typeface="Arial"/>
                <a:cs typeface="Arial"/>
                <a:sym typeface="Arial"/>
                <a:rtl val="0"/>
              </a:rPr>
              <a:t> 5 - Very High</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8. Other Requirements</a:t>
            </a:r>
          </a:p>
        </p:txBody>
      </p:sp>
      <p:sp>
        <p:nvSpPr>
          <p:cNvPr id="277" name="Shape 277"/>
          <p:cNvSpPr txBox="1"/>
          <p:nvPr>
            <p:ph idx="1" type="body"/>
          </p:nvPr>
        </p:nvSpPr>
        <p:spPr>
          <a:xfrm>
            <a:off x="457200" y="1200150"/>
            <a:ext cx="8534399" cy="37256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 sz="3000" u="none" cap="none" strike="noStrike">
                <a:solidFill>
                  <a:schemeClr val="dk1"/>
                </a:solidFill>
                <a:latin typeface="Arial"/>
                <a:ea typeface="Arial"/>
                <a:cs typeface="Arial"/>
                <a:sym typeface="Arial"/>
                <a:rtl val="0"/>
              </a:rPr>
              <a:t>American English Standard</a:t>
            </a:r>
          </a:p>
          <a:p>
            <a:pPr indent="0" lvl="0" marL="0" marR="0" rtl="0" algn="l">
              <a:lnSpc>
                <a:spcPct val="100000"/>
              </a:lnSpc>
              <a:spcBef>
                <a:spcPts val="0"/>
              </a:spcBef>
              <a:spcAft>
                <a:spcPts val="0"/>
              </a:spcAft>
              <a:buClr>
                <a:schemeClr val="dk1"/>
              </a:buClr>
              <a:buSzPct val="25000"/>
              <a:buFont typeface="Arial"/>
              <a:buNone/>
            </a:pPr>
            <a:r>
              <a:rPr b="1" baseline="0" i="0" lang="en" sz="2400" u="none" cap="none" strike="noStrike">
                <a:solidFill>
                  <a:schemeClr val="dk1"/>
                </a:solidFill>
                <a:latin typeface="Arial"/>
                <a:ea typeface="Arial"/>
                <a:cs typeface="Arial"/>
                <a:sym typeface="Arial"/>
                <a:rtl val="0"/>
              </a:rPr>
              <a:t>-Description</a:t>
            </a:r>
            <a:r>
              <a:rPr b="0" baseline="0" i="0" lang="en" sz="2400" u="none" cap="none" strike="noStrike">
                <a:solidFill>
                  <a:schemeClr val="dk1"/>
                </a:solidFill>
                <a:latin typeface="Arial"/>
                <a:ea typeface="Arial"/>
                <a:cs typeface="Arial"/>
                <a:sym typeface="Arial"/>
                <a:rtl val="0"/>
              </a:rPr>
              <a:t>: The PixelSense Secure Transfer shall use American English as the default language for any text or audio speech</a:t>
            </a:r>
            <a:r>
              <a:rPr b="0" baseline="0" i="0" lang="en" sz="3000" u="none" cap="none" strike="noStrike">
                <a:solidFill>
                  <a:schemeClr val="dk1"/>
                </a:solidFill>
                <a:latin typeface="Arial"/>
                <a:ea typeface="Arial"/>
                <a:cs typeface="Arial"/>
                <a:sym typeface="Arial"/>
                <a:rtl val="0"/>
              </a:rPr>
              <a:t>.</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Source</a:t>
            </a:r>
            <a:r>
              <a:rPr b="0" baseline="0" i="0" lang="en" sz="2000" u="none" cap="none" strike="noStrike">
                <a:solidFill>
                  <a:schemeClr val="dk1"/>
                </a:solidFill>
                <a:latin typeface="Arial"/>
                <a:ea typeface="Arial"/>
                <a:cs typeface="Arial"/>
                <a:sym typeface="Arial"/>
                <a:rtl val="0"/>
              </a:rPr>
              <a:t>: Team Argus</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Constraints</a:t>
            </a:r>
            <a:r>
              <a:rPr b="0" baseline="0" i="0" lang="en" sz="2000" u="none" cap="none" strike="noStrike">
                <a:solidFill>
                  <a:schemeClr val="dk1"/>
                </a:solidFill>
                <a:latin typeface="Arial"/>
                <a:ea typeface="Arial"/>
                <a:cs typeface="Arial"/>
                <a:sym typeface="Arial"/>
                <a:rtl val="0"/>
              </a:rPr>
              <a:t>: None</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Standards</a:t>
            </a:r>
            <a:r>
              <a:rPr b="0" baseline="0" i="0" lang="en" sz="2000" u="none" cap="none" strike="noStrike">
                <a:solidFill>
                  <a:schemeClr val="dk1"/>
                </a:solidFill>
                <a:latin typeface="Arial"/>
                <a:ea typeface="Arial"/>
                <a:cs typeface="Arial"/>
                <a:sym typeface="Arial"/>
                <a:rtl val="0"/>
              </a:rPr>
              <a:t>: None</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Priority</a:t>
            </a:r>
            <a:r>
              <a:rPr b="0" baseline="0" i="0" lang="en" sz="2000" u="none" cap="none" strike="noStrike">
                <a:solidFill>
                  <a:schemeClr val="dk1"/>
                </a:solidFill>
                <a:latin typeface="Arial"/>
                <a:ea typeface="Arial"/>
                <a:cs typeface="Arial"/>
                <a:sym typeface="Arial"/>
                <a:rtl val="0"/>
              </a:rPr>
              <a:t>: 4 - High</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8. Other Requirements</a:t>
            </a:r>
          </a:p>
        </p:txBody>
      </p:sp>
      <p:sp>
        <p:nvSpPr>
          <p:cNvPr id="283" name="Shape 283"/>
          <p:cNvSpPr txBox="1"/>
          <p:nvPr>
            <p:ph idx="1" type="body"/>
          </p:nvPr>
        </p:nvSpPr>
        <p:spPr>
          <a:xfrm>
            <a:off x="381000" y="1200150"/>
            <a:ext cx="8534399" cy="37256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 sz="3000" u="none" cap="none" strike="noStrike">
                <a:solidFill>
                  <a:schemeClr val="dk1"/>
                </a:solidFill>
                <a:latin typeface="Arial"/>
                <a:ea typeface="Arial"/>
                <a:cs typeface="Arial"/>
                <a:sym typeface="Arial"/>
                <a:rtl val="0"/>
              </a:rPr>
              <a:t>User Friendly Interface</a:t>
            </a:r>
          </a:p>
          <a:p>
            <a:pPr indent="0" lvl="0" marL="0" marR="0" rtl="0" algn="l">
              <a:lnSpc>
                <a:spcPct val="100000"/>
              </a:lnSpc>
              <a:spcBef>
                <a:spcPts val="0"/>
              </a:spcBef>
              <a:spcAft>
                <a:spcPts val="0"/>
              </a:spcAft>
              <a:buClr>
                <a:schemeClr val="dk1"/>
              </a:buClr>
              <a:buSzPct val="25000"/>
              <a:buFont typeface="Arial"/>
              <a:buNone/>
            </a:pPr>
            <a:r>
              <a:rPr b="1" baseline="0" i="0" lang="en" sz="2400" u="none" cap="none" strike="noStrike">
                <a:solidFill>
                  <a:schemeClr val="dk1"/>
                </a:solidFill>
                <a:latin typeface="Arial"/>
                <a:ea typeface="Arial"/>
                <a:cs typeface="Arial"/>
                <a:sym typeface="Arial"/>
                <a:rtl val="0"/>
              </a:rPr>
              <a:t>-Description</a:t>
            </a:r>
            <a:r>
              <a:rPr b="0" baseline="0" i="0" lang="en" sz="2400" u="none" cap="none" strike="noStrike">
                <a:solidFill>
                  <a:schemeClr val="dk1"/>
                </a:solidFill>
                <a:latin typeface="Arial"/>
                <a:ea typeface="Arial"/>
                <a:cs typeface="Arial"/>
                <a:sym typeface="Arial"/>
                <a:rtl val="0"/>
              </a:rPr>
              <a:t>: The PixelSense Secure Transfer shall have a user interface that can be learned in under 2 hours, and includes guidance to aid the user during use of the application.</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Source</a:t>
            </a:r>
            <a:r>
              <a:rPr b="0" baseline="0" i="0" lang="en" sz="2000" u="none" cap="none" strike="noStrike">
                <a:solidFill>
                  <a:schemeClr val="dk1"/>
                </a:solidFill>
                <a:latin typeface="Arial"/>
                <a:ea typeface="Arial"/>
                <a:cs typeface="Arial"/>
                <a:sym typeface="Arial"/>
                <a:rtl val="0"/>
              </a:rPr>
              <a:t>: Team Argus</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Constraints</a:t>
            </a:r>
            <a:r>
              <a:rPr b="0" baseline="0" i="0" lang="en" sz="2000" u="none" cap="none" strike="noStrike">
                <a:solidFill>
                  <a:schemeClr val="dk1"/>
                </a:solidFill>
                <a:latin typeface="Arial"/>
                <a:ea typeface="Arial"/>
                <a:cs typeface="Arial"/>
                <a:sym typeface="Arial"/>
                <a:rtl val="0"/>
              </a:rPr>
              <a:t>: None</a:t>
            </a:r>
          </a:p>
          <a:p>
            <a:pPr indent="-342900" lvl="0" marL="3429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S</a:t>
            </a:r>
            <a:r>
              <a:rPr b="1" baseline="0" i="0" lang="en" sz="2000" u="none" cap="none" strike="noStrike">
                <a:solidFill>
                  <a:schemeClr val="dk1"/>
                </a:solidFill>
                <a:latin typeface="Arial"/>
                <a:ea typeface="Arial"/>
                <a:cs typeface="Arial"/>
                <a:sym typeface="Arial"/>
                <a:rtl val="0"/>
              </a:rPr>
              <a:t>tandards</a:t>
            </a:r>
            <a:r>
              <a:rPr b="0" baseline="0" i="0" lang="en" sz="2000" u="none" cap="none" strike="noStrike">
                <a:solidFill>
                  <a:schemeClr val="dk1"/>
                </a:solidFill>
                <a:latin typeface="Arial"/>
                <a:ea typeface="Arial"/>
                <a:cs typeface="Arial"/>
                <a:sym typeface="Arial"/>
                <a:rtl val="0"/>
              </a:rPr>
              <a:t>: None</a:t>
            </a:r>
          </a:p>
          <a:p>
            <a:pPr indent="-342900" lvl="0" marL="342900" marR="0" rtl="0" algn="l">
              <a:lnSpc>
                <a:spcPct val="100000"/>
              </a:lnSpc>
              <a:spcBef>
                <a:spcPts val="0"/>
              </a:spcBef>
              <a:spcAft>
                <a:spcPts val="0"/>
              </a:spcAft>
              <a:buClr>
                <a:schemeClr val="dk1"/>
              </a:buClr>
              <a:buSzPct val="100000"/>
              <a:buFont typeface="Arial"/>
              <a:buChar char="•"/>
            </a:pPr>
            <a:r>
              <a:rPr b="1" baseline="0" i="0" lang="en" sz="2000" u="none" cap="none" strike="noStrike">
                <a:solidFill>
                  <a:schemeClr val="dk1"/>
                </a:solidFill>
                <a:latin typeface="Arial"/>
                <a:ea typeface="Arial"/>
                <a:cs typeface="Arial"/>
                <a:sym typeface="Arial"/>
                <a:rtl val="0"/>
              </a:rPr>
              <a:t>Priority</a:t>
            </a:r>
            <a:r>
              <a:rPr b="0" baseline="0" i="0" lang="en" sz="2000" u="none" cap="none" strike="noStrike">
                <a:solidFill>
                  <a:schemeClr val="dk1"/>
                </a:solidFill>
                <a:latin typeface="Arial"/>
                <a:ea typeface="Arial"/>
                <a:cs typeface="Arial"/>
                <a:sym typeface="Arial"/>
                <a:rtl val="0"/>
              </a:rPr>
              <a:t>: 4 - High</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tl val="0"/>
              </a:rPr>
              <a:t>Acceptance Criteria</a:t>
            </a:r>
          </a:p>
        </p:txBody>
      </p:sp>
      <p:sp>
        <p:nvSpPr>
          <p:cNvPr id="289" name="Shape 28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9.1 	The device can securely transfer information to the PixelSense table using an array of sensors</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0" baseline="0" i="0" lang="en" sz="12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9.1.1   Requirement(s) addressed:</a:t>
            </a:r>
            <a:r>
              <a:rPr b="0" baseline="0" i="0" lang="en" sz="1200" u="none" cap="none" strike="noStrike">
                <a:solidFill>
                  <a:schemeClr val="dk1"/>
                </a:solidFill>
                <a:latin typeface="Arial"/>
                <a:ea typeface="Arial"/>
                <a:cs typeface="Arial"/>
                <a:sym typeface="Arial"/>
                <a:rtl val="0"/>
              </a:rPr>
              <a:t>  Requirement 3.1 - Send Data Optically.</a:t>
            </a:r>
          </a:p>
          <a:p>
            <a:pPr indent="0" lvl="0" marL="45720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9.1.2   Verification Procedure: </a:t>
            </a:r>
            <a:r>
              <a:rPr b="0" baseline="0" i="0" lang="en" sz="1200" u="none" cap="none" strike="noStrike">
                <a:solidFill>
                  <a:schemeClr val="dk1"/>
                </a:solidFill>
                <a:latin typeface="Arial"/>
                <a:ea typeface="Arial"/>
                <a:cs typeface="Arial"/>
                <a:sym typeface="Arial"/>
                <a:rtl val="0"/>
              </a:rPr>
              <a:t> The customer will use the software provided for the PixelSense table and the tablet connected to the Lynx to verify that the table can receive information from the tablet connected to the Lynx. All other forms of communications will be turned off on both the tablet and the table to insure that the Lynx alone was transmitting the information.</a:t>
            </a:r>
          </a:p>
          <a:p>
            <a:pPr indent="0" lvl="0" marL="0" marR="0" rtl="0" algn="l">
              <a:lnSpc>
                <a:spcPct val="100000"/>
              </a:lnSpc>
              <a:spcBef>
                <a:spcPts val="1200"/>
              </a:spcBef>
              <a:spcAft>
                <a:spcPts val="0"/>
              </a:spcAft>
              <a:buClr>
                <a:schemeClr val="dk1"/>
              </a:buClr>
              <a:buFont typeface="Arial"/>
              <a:buNone/>
            </a:pPr>
            <a:r>
              <a:t/>
            </a:r>
            <a:endParaRPr b="0" baseline="0" i="0" sz="12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tl val="0"/>
              </a:rPr>
              <a:t>Acceptance Criteria</a:t>
            </a:r>
          </a:p>
        </p:txBody>
      </p:sp>
      <p:sp>
        <p:nvSpPr>
          <p:cNvPr id="295" name="Shape 29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9.2 	The device can securely receive information from the PixelSense table using an array of sensors</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	9.2.1   Requirement(s) addressed:  </a:t>
            </a:r>
            <a:r>
              <a:rPr b="0" baseline="0" i="0" lang="en" sz="1200" u="none" cap="none" strike="noStrike">
                <a:solidFill>
                  <a:schemeClr val="dk1"/>
                </a:solidFill>
                <a:latin typeface="Arial"/>
                <a:ea typeface="Arial"/>
                <a:cs typeface="Arial"/>
                <a:sym typeface="Arial"/>
                <a:rtl val="0"/>
              </a:rPr>
              <a:t>Requirement 3.2 </a:t>
            </a:r>
            <a:r>
              <a:rPr lang="en" sz="1200">
                <a:solidFill>
                  <a:schemeClr val="dk1"/>
                </a:solidFill>
                <a:rtl val="0"/>
              </a:rPr>
              <a:t>-</a:t>
            </a:r>
            <a:r>
              <a:rPr b="0" baseline="0" i="0" lang="en" sz="1200" u="none" cap="none" strike="noStrike">
                <a:solidFill>
                  <a:schemeClr val="dk1"/>
                </a:solidFill>
                <a:latin typeface="Arial"/>
                <a:ea typeface="Arial"/>
                <a:cs typeface="Arial"/>
                <a:sym typeface="Arial"/>
                <a:rtl val="0"/>
              </a:rPr>
              <a:t> Read Data Optically.</a:t>
            </a:r>
          </a:p>
          <a:p>
            <a:pPr indent="0" lvl="0" marL="45720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9.2.2   Verification Procedure:</a:t>
            </a:r>
            <a:r>
              <a:rPr b="0" baseline="0" i="0" lang="en" sz="1200" u="none" cap="none" strike="noStrike">
                <a:solidFill>
                  <a:schemeClr val="dk1"/>
                </a:solidFill>
                <a:latin typeface="Arial"/>
                <a:ea typeface="Arial"/>
                <a:cs typeface="Arial"/>
                <a:sym typeface="Arial"/>
                <a:rtl val="0"/>
              </a:rPr>
              <a:t>  The customer will use the software provided for the PixelSense table and the tablet connected to the Lynx to verify that the table can send information to the tablet connected to the Lynx. All other forms of communications will be turned off on both the tablet and the table to insure that the Lynx alone was transmitting the information.</a:t>
            </a:r>
          </a:p>
          <a:p>
            <a:pPr indent="0" lvl="0" marL="0" marR="0" rtl="0" algn="l">
              <a:lnSpc>
                <a:spcPct val="100000"/>
              </a:lnSpc>
              <a:spcBef>
                <a:spcPts val="1200"/>
              </a:spcBef>
              <a:spcAft>
                <a:spcPts val="0"/>
              </a:spcAft>
              <a:buClr>
                <a:schemeClr val="dk1"/>
              </a:buClr>
              <a:buFont typeface="Arial"/>
              <a:buNone/>
            </a:pPr>
            <a:r>
              <a:t/>
            </a:r>
            <a:endParaRPr b="1" baseline="0" i="0" sz="12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tl val="0"/>
              </a:rPr>
              <a:t>Acceptance Criteria</a:t>
            </a:r>
          </a:p>
        </p:txBody>
      </p:sp>
      <p:sp>
        <p:nvSpPr>
          <p:cNvPr id="301" name="Shape 30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9.3 	An SDK is provided that can be used to program for the device created</a:t>
            </a:r>
          </a:p>
          <a:p>
            <a:pPr indent="0" lvl="0" marL="457200" marR="0" rtl="0" algn="l">
              <a:lnSpc>
                <a:spcPct val="115000"/>
              </a:lnSpc>
              <a:spcBef>
                <a:spcPts val="16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9.3.1   Requirement(s) addressed: </a:t>
            </a:r>
            <a:r>
              <a:rPr b="0" baseline="0" i="0" lang="en" sz="1200" u="none" cap="none" strike="noStrike">
                <a:solidFill>
                  <a:schemeClr val="dk1"/>
                </a:solidFill>
                <a:latin typeface="Arial"/>
                <a:ea typeface="Arial"/>
                <a:cs typeface="Arial"/>
                <a:sym typeface="Arial"/>
                <a:rtl val="0"/>
              </a:rPr>
              <a:t> Requirement 3.3 - All work done by the product involving optical communication should be compiled into a well documented library</a:t>
            </a:r>
          </a:p>
          <a:p>
            <a:pPr indent="0" lvl="0" marL="457200" marR="0" rtl="0" algn="l">
              <a:lnSpc>
                <a:spcPct val="100000"/>
              </a:lnSpc>
              <a:spcBef>
                <a:spcPts val="12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9.3.2	Verification Procedure: </a:t>
            </a:r>
            <a:r>
              <a:rPr b="0" baseline="0" i="0" lang="en" sz="1200" u="none" cap="none" strike="noStrike">
                <a:solidFill>
                  <a:schemeClr val="dk1"/>
                </a:solidFill>
                <a:latin typeface="Arial"/>
                <a:ea typeface="Arial"/>
                <a:cs typeface="Arial"/>
                <a:sym typeface="Arial"/>
                <a:rtl val="0"/>
              </a:rPr>
              <a:t> The customer will be given the code used to create the secure connection between the table and the Lynx, as well as any documentation created for the Lynx, and verify whether or not the resources provided are sufficient enough to create an application using the Lynx and the table.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tl val="0"/>
              </a:rPr>
              <a:t>Acceptance Criteria</a:t>
            </a:r>
          </a:p>
        </p:txBody>
      </p:sp>
      <p:sp>
        <p:nvSpPr>
          <p:cNvPr id="307" name="Shape 30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9.4 	The transfer rate of the Lynx is at least 200 bits/sec</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0" baseline="0" i="0" lang="en" sz="12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9.4.1   Requirement(s) addressed:</a:t>
            </a:r>
            <a:r>
              <a:rPr b="0" baseline="0" i="0" lang="en" sz="1200" u="none" cap="none" strike="noStrike">
                <a:solidFill>
                  <a:schemeClr val="dk1"/>
                </a:solidFill>
                <a:latin typeface="Arial"/>
                <a:ea typeface="Arial"/>
                <a:cs typeface="Arial"/>
                <a:sym typeface="Arial"/>
                <a:rtl val="0"/>
              </a:rPr>
              <a:t>  Requirement 5.1 – Minimum Transfer Rate</a:t>
            </a:r>
          </a:p>
          <a:p>
            <a:pPr indent="0" lvl="0" marL="457200" marR="0" rtl="0" algn="l">
              <a:lnSpc>
                <a:spcPct val="115000"/>
              </a:lnSpc>
              <a:spcBef>
                <a:spcPts val="24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9.4.2   Verification Procedure: </a:t>
            </a:r>
            <a:r>
              <a:rPr b="0" baseline="0" i="0" lang="en" sz="1200" u="none" cap="none" strike="noStrike">
                <a:solidFill>
                  <a:schemeClr val="dk1"/>
                </a:solidFill>
                <a:latin typeface="Arial"/>
                <a:ea typeface="Arial"/>
                <a:cs typeface="Arial"/>
                <a:sym typeface="Arial"/>
                <a:rtl val="0"/>
              </a:rPr>
              <a:t> The customer will use the software developed for the Lynx and the table, as well as any tools the customer deems necessary, to verify the Lynx satisfies the minimum data transfer throughput requirements.</a:t>
            </a:r>
          </a:p>
          <a:p>
            <a:pPr indent="0" lvl="0" marL="457200" marR="0" rtl="0" algn="l">
              <a:lnSpc>
                <a:spcPct val="100000"/>
              </a:lnSpc>
              <a:spcBef>
                <a:spcPts val="1200"/>
              </a:spcBef>
              <a:spcAft>
                <a:spcPts val="0"/>
              </a:spcAft>
              <a:buClr>
                <a:schemeClr val="dk1"/>
              </a:buClr>
              <a:buFont typeface="Arial"/>
              <a:buNone/>
            </a:pPr>
            <a:r>
              <a:t/>
            </a:r>
            <a:endParaRPr b="1" baseline="0" i="0" sz="17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tl val="0"/>
              </a:rPr>
              <a:t>Acceptance Criteria</a:t>
            </a:r>
          </a:p>
        </p:txBody>
      </p:sp>
      <p:sp>
        <p:nvSpPr>
          <p:cNvPr id="313" name="Shape 31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9.5 	The Lynx has a port that can be used to connect to a tablet</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9.5.1   Requirement(s) addressed: </a:t>
            </a:r>
            <a:r>
              <a:rPr b="0" baseline="0" i="0" lang="en" sz="1200" u="none" cap="none" strike="noStrike">
                <a:solidFill>
                  <a:schemeClr val="dk1"/>
                </a:solidFill>
                <a:latin typeface="Arial"/>
                <a:ea typeface="Arial"/>
                <a:cs typeface="Arial"/>
                <a:sym typeface="Arial"/>
                <a:rtl val="0"/>
              </a:rPr>
              <a:t> Requirement 3.4 – Device must have a serial port.</a:t>
            </a:r>
          </a:p>
          <a:p>
            <a:pPr indent="0" lvl="0" marL="457200" marR="0" rtl="0" algn="l">
              <a:lnSpc>
                <a:spcPct val="100000"/>
              </a:lnSpc>
              <a:spcBef>
                <a:spcPts val="12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9.5.2   Verification Procedure:  </a:t>
            </a:r>
            <a:r>
              <a:rPr b="0" baseline="0" i="0" lang="en" sz="1200" u="none" cap="none" strike="noStrike">
                <a:solidFill>
                  <a:schemeClr val="dk1"/>
                </a:solidFill>
                <a:latin typeface="Arial"/>
                <a:ea typeface="Arial"/>
                <a:cs typeface="Arial"/>
                <a:sym typeface="Arial"/>
                <a:rtl val="0"/>
              </a:rPr>
              <a:t>The customer will use the port on the Lynx and verify that when an Android tablet is connected to it, the Android tablet can transfer data through the Lynx using the software provided.</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tl val="0"/>
              </a:rPr>
              <a:t>Acceptance Criteria</a:t>
            </a:r>
          </a:p>
        </p:txBody>
      </p:sp>
      <p:sp>
        <p:nvSpPr>
          <p:cNvPr id="319" name="Shape 31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tl val="0"/>
              </a:rPr>
              <a:t>9.6 	The software is provided for the PixelSense table that demonstrates the connection between the Lynx and the table</a:t>
            </a:r>
          </a:p>
          <a:p>
            <a:pPr indent="0" lvl="0" marL="0" marR="0" rtl="0" algn="l">
              <a:lnSpc>
                <a:spcPct val="115000"/>
              </a:lnSpc>
              <a:spcBef>
                <a:spcPts val="1600"/>
              </a:spcBef>
              <a:spcAft>
                <a:spcPts val="0"/>
              </a:spcAft>
              <a:buClr>
                <a:schemeClr val="dk1"/>
              </a:buClr>
              <a:buSzPct val="25000"/>
              <a:buFont typeface="Arial"/>
              <a:buNone/>
            </a:pPr>
            <a:r>
              <a:rPr b="0" baseline="0" i="0" lang="en" sz="1100" u="none" cap="none" strike="noStrike">
                <a:solidFill>
                  <a:schemeClr val="dk1"/>
                </a:solidFill>
                <a:latin typeface="Arial"/>
                <a:ea typeface="Arial"/>
                <a:cs typeface="Arial"/>
                <a:sym typeface="Arial"/>
                <a:rtl val="0"/>
              </a:rPr>
              <a:t>          	</a:t>
            </a:r>
            <a:r>
              <a:rPr b="1" baseline="0" i="0" lang="en" sz="1200" u="none" cap="none" strike="noStrike">
                <a:solidFill>
                  <a:schemeClr val="dk1"/>
                </a:solidFill>
                <a:latin typeface="Arial"/>
                <a:ea typeface="Arial"/>
                <a:cs typeface="Arial"/>
                <a:sym typeface="Arial"/>
                <a:rtl val="0"/>
              </a:rPr>
              <a:t>9.6.1   Requirement(s) addressed:</a:t>
            </a:r>
            <a:r>
              <a:rPr b="0" baseline="0" i="0" lang="en" sz="1200" u="none" cap="none" strike="noStrike">
                <a:solidFill>
                  <a:schemeClr val="dk1"/>
                </a:solidFill>
                <a:latin typeface="Arial"/>
                <a:ea typeface="Arial"/>
                <a:cs typeface="Arial"/>
                <a:sym typeface="Arial"/>
                <a:rtl val="0"/>
              </a:rPr>
              <a:t>  Requirement 3.7 – Software will be built to show optical transfer protocol.</a:t>
            </a:r>
          </a:p>
          <a:p>
            <a:pPr indent="0" lvl="0" marL="457200" marR="0" rtl="0" algn="l">
              <a:lnSpc>
                <a:spcPct val="100000"/>
              </a:lnSpc>
              <a:spcBef>
                <a:spcPts val="12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tl val="0"/>
              </a:rPr>
              <a:t>9.6.2   Verification Procedure: </a:t>
            </a:r>
            <a:r>
              <a:rPr b="0" baseline="0" i="0" lang="en" sz="1200" u="none" cap="none" strike="noStrike">
                <a:solidFill>
                  <a:schemeClr val="dk1"/>
                </a:solidFill>
                <a:latin typeface="Arial"/>
                <a:ea typeface="Arial"/>
                <a:cs typeface="Arial"/>
                <a:sym typeface="Arial"/>
                <a:rtl val="0"/>
              </a:rPr>
              <a:t> The customer will use the casino software provided and verify that is demonstrates the secure connection between the Lynx (with the tablet connected to it) and the PixelSense table.  The customer will do this using the software provided for the PixelSense table, as well as the software for the tablet connected to the secure transfer Lynx.</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9"/>
            </a:pPr>
            <a:r>
              <a:rPr b="1" baseline="0" i="0" lang="en" sz="3000" u="none" cap="none" strike="noStrike">
                <a:solidFill>
                  <a:srgbClr val="DA0002"/>
                </a:solidFill>
                <a:latin typeface="Arial"/>
                <a:ea typeface="Arial"/>
                <a:cs typeface="Arial"/>
                <a:sym typeface="Arial"/>
              </a:rPr>
              <a:t>Acceptance Criteria</a:t>
            </a:r>
          </a:p>
        </p:txBody>
      </p:sp>
      <p:sp>
        <p:nvSpPr>
          <p:cNvPr id="325" name="Shape 325"/>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1" baseline="0" i="0" lang="en" sz="1700" u="none" cap="none" strike="noStrike">
                <a:solidFill>
                  <a:schemeClr val="dk1"/>
                </a:solidFill>
                <a:latin typeface="Arial"/>
                <a:ea typeface="Arial"/>
                <a:cs typeface="Arial"/>
                <a:sym typeface="Arial"/>
              </a:rPr>
              <a:t>9.</a:t>
            </a:r>
            <a:r>
              <a:rPr b="1" lang="en" sz="1700">
                <a:solidFill>
                  <a:schemeClr val="dk1"/>
                </a:solidFill>
              </a:rPr>
              <a:t>7</a:t>
            </a:r>
            <a:r>
              <a:rPr b="1" baseline="0" i="0" lang="en" sz="1700" u="none" cap="none" strike="noStrike">
                <a:solidFill>
                  <a:schemeClr val="dk1"/>
                </a:solidFill>
                <a:latin typeface="Arial"/>
                <a:ea typeface="Arial"/>
                <a:cs typeface="Arial"/>
                <a:sym typeface="Arial"/>
              </a:rPr>
              <a:t> 	The </a:t>
            </a:r>
            <a:r>
              <a:rPr b="1" lang="en" sz="1700">
                <a:solidFill>
                  <a:schemeClr val="dk1"/>
                </a:solidFill>
              </a:rPr>
              <a:t>data connection between Lynx and PixelSense is error tolerant and can recover from errors if necessary.</a:t>
            </a:r>
          </a:p>
          <a:p>
            <a:pPr indent="0" lvl="0" marL="0" marR="0" rtl="0" algn="l">
              <a:lnSpc>
                <a:spcPct val="115000"/>
              </a:lnSpc>
              <a:spcBef>
                <a:spcPts val="0"/>
              </a:spcBef>
              <a:spcAft>
                <a:spcPts val="0"/>
              </a:spcAft>
              <a:buClr>
                <a:schemeClr val="dk1"/>
              </a:buClr>
              <a:buFont typeface="Arial"/>
              <a:buNone/>
            </a:pPr>
            <a:r>
              <a:t/>
            </a:r>
            <a:endParaRPr b="1" sz="1700">
              <a:solidFill>
                <a:schemeClr val="dk1"/>
              </a:solidFill>
            </a:endParaRPr>
          </a:p>
          <a:p>
            <a:pPr indent="0" lvl="0" marL="0" rtl="0">
              <a:spcBef>
                <a:spcPts val="0"/>
              </a:spcBef>
              <a:buClr>
                <a:schemeClr val="dk1"/>
              </a:buClr>
              <a:buSzPct val="100000"/>
              <a:buFont typeface="Arial"/>
              <a:buNone/>
            </a:pPr>
            <a:r>
              <a:rPr b="0" baseline="0" i="0" lang="en" sz="1100" u="none" cap="none" strike="noStrike">
                <a:solidFill>
                  <a:schemeClr val="dk1"/>
                </a:solidFill>
                <a:latin typeface="Arial"/>
                <a:ea typeface="Arial"/>
                <a:cs typeface="Arial"/>
                <a:sym typeface="Arial"/>
              </a:rPr>
              <a:t>          	</a:t>
            </a:r>
            <a:r>
              <a:rPr b="1" baseline="0" i="0" lang="en" sz="1200" u="none" cap="none" strike="noStrike">
                <a:solidFill>
                  <a:schemeClr val="dk1"/>
                </a:solidFill>
                <a:latin typeface="Arial"/>
                <a:ea typeface="Arial"/>
                <a:cs typeface="Arial"/>
                <a:sym typeface="Arial"/>
              </a:rPr>
              <a:t>9.</a:t>
            </a:r>
            <a:r>
              <a:rPr b="1" lang="en" sz="1200">
                <a:solidFill>
                  <a:schemeClr val="dk1"/>
                </a:solidFill>
              </a:rPr>
              <a:t>7</a:t>
            </a:r>
            <a:r>
              <a:rPr b="1" baseline="0" i="0" lang="en" sz="1200" u="none" cap="none" strike="noStrike">
                <a:solidFill>
                  <a:schemeClr val="dk1"/>
                </a:solidFill>
                <a:latin typeface="Arial"/>
                <a:ea typeface="Arial"/>
                <a:cs typeface="Arial"/>
                <a:sym typeface="Arial"/>
              </a:rPr>
              <a:t>.1   Requirement(s) addressed:</a:t>
            </a:r>
            <a:r>
              <a:rPr b="0" baseline="0" i="0" lang="en" sz="1200" u="none" cap="none" strike="noStrike">
                <a:solidFill>
                  <a:schemeClr val="dk1"/>
                </a:solidFill>
                <a:latin typeface="Arial"/>
                <a:ea typeface="Arial"/>
                <a:cs typeface="Arial"/>
                <a:sym typeface="Arial"/>
              </a:rPr>
              <a:t>  </a:t>
            </a:r>
            <a:r>
              <a:rPr lang="en" sz="1200">
                <a:solidFill>
                  <a:schemeClr val="dk1"/>
                </a:solidFill>
              </a:rPr>
              <a:t>3.5 The device and table’s communication must be error tolerant</a:t>
            </a:r>
            <a:br>
              <a:rPr lang="en" sz="1200">
                <a:solidFill>
                  <a:schemeClr val="dk1"/>
                </a:solidFill>
              </a:rPr>
            </a:br>
            <a:r>
              <a:rPr lang="en" sz="1200">
                <a:solidFill>
                  <a:schemeClr val="dk1"/>
                </a:solidFill>
              </a:rPr>
              <a:t>						      3.6 Both devices must sustain a reliable connection </a:t>
            </a:r>
          </a:p>
          <a:p>
            <a:pPr indent="0" lvl="0" marL="0" marR="0" rtl="0" algn="l">
              <a:lnSpc>
                <a:spcPct val="115000"/>
              </a:lnSpc>
              <a:spcBef>
                <a:spcPts val="0"/>
              </a:spcBef>
              <a:spcAft>
                <a:spcPts val="0"/>
              </a:spcAft>
              <a:buClr>
                <a:schemeClr val="dk1"/>
              </a:buClr>
              <a:buFont typeface="Arial"/>
              <a:buNone/>
            </a:pPr>
            <a:r>
              <a:t/>
            </a:r>
            <a:endParaRPr sz="1200">
              <a:solidFill>
                <a:schemeClr val="dk1"/>
              </a:solidFill>
            </a:endParaRPr>
          </a:p>
          <a:p>
            <a:pPr indent="0" lvl="0" marL="457200" marR="0" rtl="0" algn="l">
              <a:lnSpc>
                <a:spcPct val="100000"/>
              </a:lnSpc>
              <a:spcBef>
                <a:spcPts val="1200"/>
              </a:spcBef>
              <a:spcAft>
                <a:spcPts val="0"/>
              </a:spcAft>
              <a:buClr>
                <a:schemeClr val="dk1"/>
              </a:buClr>
              <a:buSzPct val="25000"/>
              <a:buFont typeface="Arial"/>
              <a:buNone/>
            </a:pPr>
            <a:r>
              <a:rPr b="1" baseline="0" i="0" lang="en" sz="1200" u="none" cap="none" strike="noStrike">
                <a:solidFill>
                  <a:schemeClr val="dk1"/>
                </a:solidFill>
                <a:latin typeface="Arial"/>
                <a:ea typeface="Arial"/>
                <a:cs typeface="Arial"/>
                <a:sym typeface="Arial"/>
              </a:rPr>
              <a:t>9.</a:t>
            </a:r>
            <a:r>
              <a:rPr b="1" lang="en" sz="1200">
                <a:solidFill>
                  <a:schemeClr val="dk1"/>
                </a:solidFill>
              </a:rPr>
              <a:t>7</a:t>
            </a:r>
            <a:r>
              <a:rPr b="1" baseline="0" i="0" lang="en" sz="1200" u="none" cap="none" strike="noStrike">
                <a:solidFill>
                  <a:schemeClr val="dk1"/>
                </a:solidFill>
                <a:latin typeface="Arial"/>
                <a:ea typeface="Arial"/>
                <a:cs typeface="Arial"/>
                <a:sym typeface="Arial"/>
              </a:rPr>
              <a:t>.2   Verification Procedure: </a:t>
            </a:r>
            <a:r>
              <a:rPr b="0" baseline="0" i="0" lang="en" sz="1200" u="none" cap="none" strike="noStrike">
                <a:solidFill>
                  <a:schemeClr val="dk1"/>
                </a:solidFill>
                <a:latin typeface="Arial"/>
                <a:ea typeface="Arial"/>
                <a:cs typeface="Arial"/>
                <a:sym typeface="Arial"/>
              </a:rPr>
              <a:t> The customer will use t</a:t>
            </a:r>
            <a:r>
              <a:rPr lang="en" sz="1200">
                <a:solidFill>
                  <a:schemeClr val="dk1"/>
                </a:solidFill>
              </a:rPr>
              <a:t>ransfer information between the tablet connected to Lynx and the Pixelsense table and verify that if errors from sending data has occurred, reconnection is established and error recovery occurs in for for the data to complete transmission.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2"/>
            </a:pPr>
            <a:r>
              <a:rPr b="1" baseline="0" i="0" lang="en" sz="3000" u="none" cap="none" strike="noStrike">
                <a:solidFill>
                  <a:srgbClr val="DA0002"/>
                </a:solidFill>
                <a:latin typeface="Arial"/>
                <a:ea typeface="Arial"/>
                <a:cs typeface="Arial"/>
                <a:sym typeface="Arial"/>
                <a:rtl val="0"/>
              </a:rPr>
              <a:t>Product Description</a:t>
            </a:r>
          </a:p>
        </p:txBody>
      </p:sp>
      <p:sp>
        <p:nvSpPr>
          <p:cNvPr id="60" name="Shape 6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Core Purpose:</a:t>
            </a:r>
          </a:p>
          <a:p>
            <a:pPr indent="-381000" lvl="1" marL="914400" marR="0" rtl="0" algn="l">
              <a:lnSpc>
                <a:spcPct val="100000"/>
              </a:lnSpc>
              <a:spcBef>
                <a:spcPts val="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Transfer data back and forth between the Lynx and PixelSense via light only</a:t>
            </a:r>
          </a:p>
          <a:p>
            <a:pPr indent="0" lvl="0" marL="0" marR="0" rtl="0" algn="l">
              <a:lnSpc>
                <a:spcPct val="10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Why?</a:t>
            </a:r>
          </a:p>
          <a:p>
            <a:pPr indent="-381000" lvl="1" marL="914400" marR="0" rtl="0" algn="l">
              <a:lnSpc>
                <a:spcPct val="100000"/>
              </a:lnSpc>
              <a:spcBef>
                <a:spcPts val="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Avoid data interception and modification</a:t>
            </a:r>
          </a:p>
          <a:p>
            <a:pPr indent="0" lvl="0" marL="0" marR="0" rtl="0" algn="l">
              <a:lnSpc>
                <a:spcPct val="100000"/>
              </a:lnSpc>
              <a:spcBef>
                <a:spcPts val="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tl val="0"/>
              </a:rPr>
              <a:t>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10.1 Use Case </a:t>
            </a:r>
            <a:r>
              <a:rPr b="1" baseline="0" i="0" lang="en" sz="1800" u="none" cap="none" strike="noStrike">
                <a:solidFill>
                  <a:srgbClr val="DA0002"/>
                </a:solidFill>
                <a:latin typeface="Arial"/>
                <a:ea typeface="Arial"/>
                <a:cs typeface="Arial"/>
                <a:sym typeface="Arial"/>
                <a:rtl val="0"/>
              </a:rPr>
              <a:t>&lt;&lt;Microsoft Surface Table subsystem&gt;&gt;</a:t>
            </a:r>
          </a:p>
        </p:txBody>
      </p:sp>
      <p:sp>
        <p:nvSpPr>
          <p:cNvPr id="331" name="Shape 33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1" baseline="0" i="0" sz="2000" u="none" cap="none" strike="noStrike">
              <a:solidFill>
                <a:schemeClr val="dk1"/>
              </a:solidFill>
              <a:latin typeface="Arial"/>
              <a:ea typeface="Arial"/>
              <a:cs typeface="Arial"/>
              <a:sym typeface="Arial"/>
              <a:rtl val="0"/>
            </a:endParaRPr>
          </a:p>
          <a:p>
            <a:pPr indent="0" lvl="0" marL="914400" marR="0" rtl="0" algn="l">
              <a:lnSpc>
                <a:spcPct val="100000"/>
              </a:lnSpc>
              <a:spcBef>
                <a:spcPts val="60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p:txBody>
      </p:sp>
      <p:pic>
        <p:nvPicPr>
          <p:cNvPr id="332" name="Shape 332"/>
          <p:cNvPicPr preferRelativeResize="0"/>
          <p:nvPr/>
        </p:nvPicPr>
        <p:blipFill>
          <a:blip r:embed="rId3">
            <a:alphaModFix/>
          </a:blip>
          <a:stretch>
            <a:fillRect/>
          </a:stretch>
        </p:blipFill>
        <p:spPr>
          <a:xfrm>
            <a:off x="1459100" y="1200149"/>
            <a:ext cx="6537847" cy="3725700"/>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10.1 Use Case </a:t>
            </a:r>
            <a:r>
              <a:rPr b="1" baseline="0" i="0" lang="en" sz="1800" u="none" cap="none" strike="noStrike">
                <a:solidFill>
                  <a:srgbClr val="DA0002"/>
                </a:solidFill>
                <a:latin typeface="Arial"/>
                <a:ea typeface="Arial"/>
                <a:cs typeface="Arial"/>
                <a:sym typeface="Arial"/>
                <a:rtl val="0"/>
              </a:rPr>
              <a:t>&lt;&lt;Microsoft Surface Table subsystem&gt;&gt;</a:t>
            </a:r>
          </a:p>
        </p:txBody>
      </p:sp>
      <p:sp>
        <p:nvSpPr>
          <p:cNvPr id="338" name="Shape 338"/>
          <p:cNvSpPr txBox="1"/>
          <p:nvPr>
            <p:ph idx="1" type="body"/>
          </p:nvPr>
        </p:nvSpPr>
        <p:spPr>
          <a:xfrm>
            <a:off x="380100" y="1195525"/>
            <a:ext cx="8229600" cy="3725699"/>
          </a:xfrm>
          <a:prstGeom prst="rect">
            <a:avLst/>
          </a:prstGeom>
          <a:noFill/>
          <a:ln>
            <a:noFill/>
          </a:ln>
        </p:spPr>
        <p:txBody>
          <a:bodyPr anchorCtr="0" anchor="t" bIns="91425" lIns="91425" rIns="91425" tIns="91425">
            <a:noAutofit/>
          </a:bodyPr>
          <a:lstStyle/>
          <a:p>
            <a:pPr indent="457200" marL="0" marR="0" rtl="0" algn="l">
              <a:lnSpc>
                <a:spcPct val="100000"/>
              </a:lnSpc>
              <a:spcBef>
                <a:spcPts val="0"/>
              </a:spcBef>
              <a:spcAft>
                <a:spcPts val="0"/>
              </a:spcAft>
              <a:buNone/>
            </a:pPr>
            <a:r>
              <a:rPr b="1" lang="en" sz="2000">
                <a:solidFill>
                  <a:schemeClr val="dk1"/>
                </a:solidFill>
              </a:rPr>
              <a:t>10.1.1.	</a:t>
            </a:r>
            <a:r>
              <a:rPr b="1" baseline="0" i="0" lang="en" sz="2000" u="none" cap="none" strike="noStrike">
                <a:solidFill>
                  <a:schemeClr val="dk1"/>
                </a:solidFill>
                <a:latin typeface="Arial"/>
                <a:ea typeface="Arial"/>
                <a:cs typeface="Arial"/>
                <a:sym typeface="Arial"/>
                <a:rtl val="0"/>
              </a:rPr>
              <a:t>Add Funds to Lynx</a:t>
            </a:r>
          </a:p>
          <a:p>
            <a:pPr indent="457200" marR="0" rtl="0" algn="l">
              <a:lnSpc>
                <a:spcPct val="100000"/>
              </a:lnSpc>
              <a:spcBef>
                <a:spcPts val="0"/>
              </a:spcBef>
              <a:spcAft>
                <a:spcPts val="0"/>
              </a:spcAft>
              <a:buNone/>
            </a:pPr>
            <a:r>
              <a:t/>
            </a:r>
            <a:endParaRPr b="1" sz="2000">
              <a:solidFill>
                <a:schemeClr val="dk1"/>
              </a:solidFill>
              <a:rtl val="0"/>
            </a:endParaRPr>
          </a:p>
          <a:p>
            <a:pPr indent="0" lvl="0" marL="914400" marR="0" rtl="0" algn="l">
              <a:lnSpc>
                <a:spcPct val="100000"/>
              </a:lnSpc>
              <a:spcBef>
                <a:spcPts val="0"/>
              </a:spcBef>
              <a:spcAft>
                <a:spcPts val="0"/>
              </a:spcAft>
              <a:buClr>
                <a:schemeClr val="dk1"/>
              </a:buClr>
              <a:buSzPct val="55000"/>
              <a:buFont typeface="Arial"/>
              <a:buNone/>
            </a:pPr>
            <a:r>
              <a:rPr b="1" lang="en" sz="2000">
                <a:solidFill>
                  <a:schemeClr val="dk1"/>
                </a:solidFill>
                <a:rtl val="0"/>
              </a:rPr>
              <a:t>Scenario: </a:t>
            </a:r>
            <a:r>
              <a:rPr lang="en">
                <a:solidFill>
                  <a:schemeClr val="dk1"/>
                </a:solidFill>
                <a:rtl val="0"/>
              </a:rPr>
              <a:t>User/Player requests certain amount of funds to be inserted into the Lynx to begin the game. Admin opens the android application on android tablet. He enters the User ID and selects add funds option. Application displays the add funds page. Admin adds the fund amount into input field. The application processes the request being transferred to Lynx. Application displays the confirmation of funds being and ask admin to connect Lynx via serial port. Once Lynx is connected, funds are added to Lynx.</a:t>
            </a:r>
          </a:p>
          <a:p>
            <a:pPr indent="0" lvl="0" marL="457200" marR="0" rtl="0" algn="l">
              <a:lnSpc>
                <a:spcPct val="100000"/>
              </a:lnSpc>
              <a:spcBef>
                <a:spcPts val="0"/>
              </a:spcBef>
              <a:spcAft>
                <a:spcPts val="0"/>
              </a:spcAft>
              <a:buClr>
                <a:schemeClr val="dk1"/>
              </a:buClr>
              <a:buFont typeface="Arial"/>
              <a:buNone/>
            </a:pPr>
            <a:r>
              <a:t/>
            </a:r>
            <a:endParaRPr sz="2000">
              <a:solidFill>
                <a:schemeClr val="dk1"/>
              </a:solidFill>
              <a:rtl val="0"/>
            </a:endParaRPr>
          </a:p>
          <a:p>
            <a:pPr indent="0" lvl="0" marL="457200" marR="0" rtl="0" algn="l">
              <a:lnSpc>
                <a:spcPct val="100000"/>
              </a:lnSpc>
              <a:spcBef>
                <a:spcPts val="0"/>
              </a:spcBef>
              <a:spcAft>
                <a:spcPts val="0"/>
              </a:spcAft>
              <a:buClr>
                <a:schemeClr val="dk1"/>
              </a:buClr>
              <a:buSzPct val="25000"/>
              <a:buFont typeface="Arial"/>
              <a:buNone/>
            </a:pPr>
            <a:r>
              <a:rPr b="0" baseline="0" i="0" lang="en" sz="2000" u="none" cap="none" strike="noStrike">
                <a:solidFill>
                  <a:schemeClr val="dk1"/>
                </a:solidFill>
                <a:latin typeface="Arial"/>
                <a:ea typeface="Arial"/>
                <a:cs typeface="Arial"/>
                <a:sym typeface="Arial"/>
                <a:rtl val="0"/>
              </a:rPr>
              <a:t>	</a:t>
            </a:r>
            <a:r>
              <a:rPr b="1" baseline="0" i="1" lang="en" sz="1800" u="none" cap="none" strike="noStrike">
                <a:solidFill>
                  <a:schemeClr val="dk1"/>
                </a:solidFill>
                <a:latin typeface="Arial"/>
                <a:ea typeface="Arial"/>
                <a:cs typeface="Arial"/>
                <a:sym typeface="Arial"/>
                <a:rtl val="0"/>
              </a:rPr>
              <a:t>Actor</a:t>
            </a:r>
            <a:r>
              <a:rPr b="0" baseline="0" i="1" lang="en" sz="1800" u="none" cap="none" strike="noStrike">
                <a:solidFill>
                  <a:schemeClr val="dk1"/>
                </a:solidFill>
                <a:latin typeface="Arial"/>
                <a:ea typeface="Arial"/>
                <a:cs typeface="Arial"/>
                <a:sym typeface="Arial"/>
                <a:rtl val="0"/>
              </a:rPr>
              <a:t>:</a:t>
            </a:r>
            <a:r>
              <a:rPr b="0" baseline="0" i="0" lang="en" sz="1800" u="none" cap="none" strike="noStrike">
                <a:solidFill>
                  <a:schemeClr val="dk1"/>
                </a:solidFill>
                <a:latin typeface="Arial"/>
                <a:ea typeface="Arial"/>
                <a:cs typeface="Arial"/>
                <a:sym typeface="Arial"/>
                <a:rtl val="0"/>
              </a:rPr>
              <a:t> Admin</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TUCBW</a:t>
            </a:r>
            <a:r>
              <a:rPr b="0" baseline="0" i="0" lang="en" sz="1600" u="none" cap="none" strike="noStrike">
                <a:solidFill>
                  <a:schemeClr val="dk1"/>
                </a:solidFill>
                <a:latin typeface="Arial"/>
                <a:ea typeface="Arial"/>
                <a:cs typeface="Arial"/>
                <a:sym typeface="Arial"/>
                <a:rtl val="0"/>
              </a:rPr>
              <a:t> Admin enters User ID into the system and click “Add Funds” button.</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TUCEW</a:t>
            </a:r>
            <a:r>
              <a:rPr b="0" baseline="0" i="0" lang="en" sz="1600" u="none" cap="none" strike="noStrike">
                <a:solidFill>
                  <a:schemeClr val="dk1"/>
                </a:solidFill>
                <a:latin typeface="Arial"/>
                <a:ea typeface="Arial"/>
                <a:cs typeface="Arial"/>
                <a:sym typeface="Arial"/>
                <a:rtl val="0"/>
              </a:rPr>
              <a:t> Admin sees the confirmation of funds being added to the Lynx.</a:t>
            </a:r>
          </a:p>
          <a:p>
            <a:pPr indent="0" lvl="0" mar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Pr>
              <a:t>10.1 Use Case </a:t>
            </a:r>
            <a:r>
              <a:rPr b="1" baseline="0" i="0" lang="en" sz="1800" u="none" cap="none" strike="noStrike">
                <a:solidFill>
                  <a:srgbClr val="DA0002"/>
                </a:solidFill>
                <a:latin typeface="Arial"/>
                <a:ea typeface="Arial"/>
                <a:cs typeface="Arial"/>
                <a:sym typeface="Arial"/>
              </a:rPr>
              <a:t>&lt;&lt;Microsoft Surface Table subsystem&gt;&gt;</a:t>
            </a:r>
          </a:p>
        </p:txBody>
      </p:sp>
      <p:sp>
        <p:nvSpPr>
          <p:cNvPr id="344" name="Shape 344"/>
          <p:cNvSpPr txBox="1"/>
          <p:nvPr>
            <p:ph idx="1" type="body"/>
          </p:nvPr>
        </p:nvSpPr>
        <p:spPr>
          <a:xfrm>
            <a:off x="380100" y="1151475"/>
            <a:ext cx="8229600" cy="3725699"/>
          </a:xfrm>
          <a:prstGeom prst="rect">
            <a:avLst/>
          </a:prstGeom>
          <a:noFill/>
          <a:ln>
            <a:noFill/>
          </a:ln>
        </p:spPr>
        <p:txBody>
          <a:bodyPr anchorCtr="0" anchor="t" bIns="91425" lIns="91425" rIns="91425" tIns="91425">
            <a:noAutofit/>
          </a:bodyPr>
          <a:lstStyle/>
          <a:p>
            <a:pPr indent="457200" marL="0" marR="0" rtl="0" algn="l">
              <a:lnSpc>
                <a:spcPct val="100000"/>
              </a:lnSpc>
              <a:spcBef>
                <a:spcPts val="0"/>
              </a:spcBef>
              <a:spcAft>
                <a:spcPts val="0"/>
              </a:spcAft>
              <a:buNone/>
            </a:pPr>
            <a:r>
              <a:rPr b="1" lang="en" sz="2000">
                <a:solidFill>
                  <a:schemeClr val="dk1"/>
                </a:solidFill>
              </a:rPr>
              <a:t>10.1.2.	Withdraw</a:t>
            </a:r>
            <a:r>
              <a:rPr b="1" baseline="0" i="0" lang="en" sz="2000" u="none" cap="none" strike="noStrike">
                <a:solidFill>
                  <a:schemeClr val="dk1"/>
                </a:solidFill>
                <a:latin typeface="Arial"/>
                <a:ea typeface="Arial"/>
                <a:cs typeface="Arial"/>
                <a:sym typeface="Arial"/>
              </a:rPr>
              <a:t> Funds </a:t>
            </a:r>
            <a:r>
              <a:rPr b="1" lang="en" sz="2000">
                <a:solidFill>
                  <a:schemeClr val="dk1"/>
                </a:solidFill>
              </a:rPr>
              <a:t>from</a:t>
            </a:r>
            <a:r>
              <a:rPr b="1" baseline="0" i="0" lang="en" sz="2000" u="none" cap="none" strike="noStrike">
                <a:solidFill>
                  <a:schemeClr val="dk1"/>
                </a:solidFill>
                <a:latin typeface="Arial"/>
                <a:ea typeface="Arial"/>
                <a:cs typeface="Arial"/>
                <a:sym typeface="Arial"/>
              </a:rPr>
              <a:t> Lynx</a:t>
            </a:r>
          </a:p>
          <a:p>
            <a:pPr indent="457200" marL="0" marR="0" rtl="0" algn="l">
              <a:lnSpc>
                <a:spcPct val="100000"/>
              </a:lnSpc>
              <a:spcBef>
                <a:spcPts val="0"/>
              </a:spcBef>
              <a:spcAft>
                <a:spcPts val="0"/>
              </a:spcAft>
              <a:buNone/>
            </a:pPr>
            <a:r>
              <a:t/>
            </a:r>
            <a:endParaRPr b="1" sz="2000">
              <a:solidFill>
                <a:schemeClr val="dk1"/>
              </a:solidFill>
            </a:endParaRPr>
          </a:p>
          <a:p>
            <a:pPr indent="0" marL="914400" marR="0" rtl="0" algn="l">
              <a:lnSpc>
                <a:spcPct val="100000"/>
              </a:lnSpc>
              <a:spcBef>
                <a:spcPts val="0"/>
              </a:spcBef>
              <a:spcAft>
                <a:spcPts val="0"/>
              </a:spcAft>
              <a:buNone/>
            </a:pPr>
            <a:r>
              <a:rPr b="1" lang="en" sz="2000">
                <a:solidFill>
                  <a:schemeClr val="dk1"/>
                </a:solidFill>
              </a:rPr>
              <a:t>Scenario: </a:t>
            </a:r>
            <a:r>
              <a:rPr lang="en">
                <a:solidFill>
                  <a:schemeClr val="dk1"/>
                </a:solidFill>
              </a:rPr>
              <a:t>User/Player requests to withdraw the funds from the Lynx when he/she is done playing. Admin opens the android application on the tablet and enters the User ID. Admin selects withdraw funds option. He then connects the Lynx via serial port. System displays total amount remaining in the Lynx, and asks for confirmation. Admin taps confirm button and system processes the request. System flushes the Lynx data into the system through serial port and resets the Lynx.</a:t>
            </a:r>
          </a:p>
          <a:p>
            <a:pPr indent="0" lvl="0" marL="914400" marR="0" rtl="0" algn="l">
              <a:lnSpc>
                <a:spcPct val="100000"/>
              </a:lnSpc>
              <a:spcBef>
                <a:spcPts val="0"/>
              </a:spcBef>
              <a:spcAft>
                <a:spcPts val="0"/>
              </a:spcAft>
              <a:buNone/>
            </a:pPr>
            <a:r>
              <a:t/>
            </a:r>
            <a:endParaRPr>
              <a:solidFill>
                <a:schemeClr val="dk1"/>
              </a:solidFill>
            </a:endParaRPr>
          </a:p>
          <a:p>
            <a:pPr indent="0" lvl="0" marL="457200" marR="0" rtl="0" algn="l">
              <a:lnSpc>
                <a:spcPct val="100000"/>
              </a:lnSpc>
              <a:spcBef>
                <a:spcPts val="0"/>
              </a:spcBef>
              <a:spcAft>
                <a:spcPts val="0"/>
              </a:spcAft>
              <a:buClr>
                <a:schemeClr val="dk1"/>
              </a:buClr>
              <a:buSzPct val="25000"/>
              <a:buFont typeface="Arial"/>
              <a:buNone/>
            </a:pPr>
            <a:r>
              <a:rPr b="0" baseline="0" i="0" lang="en" sz="2000" u="none" cap="none" strike="noStrike">
                <a:solidFill>
                  <a:schemeClr val="dk1"/>
                </a:solidFill>
                <a:latin typeface="Arial"/>
                <a:ea typeface="Arial"/>
                <a:cs typeface="Arial"/>
                <a:sym typeface="Arial"/>
              </a:rPr>
              <a:t>	</a:t>
            </a:r>
            <a:r>
              <a:rPr b="1" baseline="0" i="1" lang="en" sz="1600" u="none" cap="none" strike="noStrike">
                <a:solidFill>
                  <a:schemeClr val="dk1"/>
                </a:solidFill>
                <a:latin typeface="Arial"/>
                <a:ea typeface="Arial"/>
                <a:cs typeface="Arial"/>
                <a:sym typeface="Arial"/>
              </a:rPr>
              <a:t>Actor</a:t>
            </a:r>
            <a:r>
              <a:rPr b="0" baseline="0" i="1" lang="en" sz="1600" u="none" cap="none" strike="noStrike">
                <a:solidFill>
                  <a:schemeClr val="dk1"/>
                </a:solidFill>
                <a:latin typeface="Arial"/>
                <a:ea typeface="Arial"/>
                <a:cs typeface="Arial"/>
                <a:sym typeface="Arial"/>
              </a:rPr>
              <a:t>:</a:t>
            </a:r>
            <a:r>
              <a:rPr b="0" baseline="0" i="0" lang="en" sz="1600" u="none" cap="none" strike="noStrike">
                <a:solidFill>
                  <a:schemeClr val="dk1"/>
                </a:solidFill>
                <a:latin typeface="Arial"/>
                <a:ea typeface="Arial"/>
                <a:cs typeface="Arial"/>
                <a:sym typeface="Arial"/>
              </a:rPr>
              <a:t> Admin</a:t>
            </a: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TUCBW</a:t>
            </a:r>
            <a:r>
              <a:rPr b="0" baseline="0" i="0" lang="en" sz="1600" u="none" cap="none" strike="noStrike">
                <a:solidFill>
                  <a:schemeClr val="dk1"/>
                </a:solidFill>
                <a:latin typeface="Arial"/>
                <a:ea typeface="Arial"/>
                <a:cs typeface="Arial"/>
                <a:sym typeface="Arial"/>
              </a:rPr>
              <a:t> </a:t>
            </a:r>
            <a:r>
              <a:rPr lang="en" sz="1600">
                <a:solidFill>
                  <a:schemeClr val="dk1"/>
                </a:solidFill>
              </a:rPr>
              <a:t>Admin enters User ID into the system and click “Withdraw Funds: button.</a:t>
            </a: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TUCEW</a:t>
            </a:r>
            <a:r>
              <a:rPr b="0" baseline="0" i="0" lang="en" sz="1600" u="none" cap="none" strike="noStrike">
                <a:solidFill>
                  <a:schemeClr val="dk1"/>
                </a:solidFill>
                <a:latin typeface="Arial"/>
                <a:ea typeface="Arial"/>
                <a:cs typeface="Arial"/>
                <a:sym typeface="Arial"/>
              </a:rPr>
              <a:t> </a:t>
            </a:r>
            <a:r>
              <a:rPr lang="en" sz="1600">
                <a:solidFill>
                  <a:schemeClr val="dk1"/>
                </a:solidFill>
              </a:rPr>
              <a:t>Admin sees the confirmation of funds being withdrawn into the User Account.</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10.2 Use Case </a:t>
            </a:r>
            <a:r>
              <a:rPr b="1" baseline="0" i="0" lang="en" sz="1800" u="none" cap="none" strike="noStrike">
                <a:solidFill>
                  <a:srgbClr val="DA0002"/>
                </a:solidFill>
                <a:latin typeface="Arial"/>
                <a:ea typeface="Arial"/>
                <a:cs typeface="Arial"/>
                <a:sym typeface="Arial"/>
                <a:rtl val="0"/>
              </a:rPr>
              <a:t>&lt;&lt;Casino Showcase subsystem&gt;&gt;</a:t>
            </a:r>
          </a:p>
        </p:txBody>
      </p:sp>
      <p:pic>
        <p:nvPicPr>
          <p:cNvPr id="350" name="Shape 350"/>
          <p:cNvPicPr preferRelativeResize="0"/>
          <p:nvPr/>
        </p:nvPicPr>
        <p:blipFill>
          <a:blip r:embed="rId3">
            <a:alphaModFix/>
          </a:blip>
          <a:stretch>
            <a:fillRect/>
          </a:stretch>
        </p:blipFill>
        <p:spPr>
          <a:xfrm>
            <a:off x="2595200" y="1253675"/>
            <a:ext cx="3761399" cy="3744225"/>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10.2 Use Case </a:t>
            </a:r>
            <a:r>
              <a:rPr b="1" baseline="0" i="0" lang="en" sz="1800" u="none" cap="none" strike="noStrike">
                <a:solidFill>
                  <a:srgbClr val="DA0002"/>
                </a:solidFill>
                <a:latin typeface="Arial"/>
                <a:ea typeface="Arial"/>
                <a:cs typeface="Arial"/>
                <a:sym typeface="Arial"/>
                <a:rtl val="0"/>
              </a:rPr>
              <a:t>&lt;&lt;Casino Showcase subsystem&gt;&gt;</a:t>
            </a:r>
          </a:p>
        </p:txBody>
      </p:sp>
      <p:sp>
        <p:nvSpPr>
          <p:cNvPr id="356" name="Shape 356"/>
          <p:cNvSpPr txBox="1"/>
          <p:nvPr>
            <p:ph idx="1" type="body"/>
          </p:nvPr>
        </p:nvSpPr>
        <p:spPr>
          <a:xfrm>
            <a:off x="358075" y="1261625"/>
            <a:ext cx="8229600" cy="3725699"/>
          </a:xfrm>
          <a:prstGeom prst="rect">
            <a:avLst/>
          </a:prstGeom>
          <a:noFill/>
          <a:ln>
            <a:noFill/>
          </a:ln>
        </p:spPr>
        <p:txBody>
          <a:bodyPr anchorCtr="0" anchor="t" bIns="91425" lIns="91425" rIns="91425" tIns="91425">
            <a:noAutofit/>
          </a:bodyPr>
          <a:lstStyle/>
          <a:p>
            <a:pPr indent="457200" marR="0" rtl="0" algn="l">
              <a:lnSpc>
                <a:spcPct val="100000"/>
              </a:lnSpc>
              <a:spcBef>
                <a:spcPts val="0"/>
              </a:spcBef>
              <a:spcAft>
                <a:spcPts val="0"/>
              </a:spcAft>
              <a:buNone/>
            </a:pPr>
            <a:r>
              <a:rPr b="1" lang="en" sz="2000">
                <a:solidFill>
                  <a:schemeClr val="dk1"/>
                </a:solidFill>
              </a:rPr>
              <a:t>10.2.1.	</a:t>
            </a:r>
            <a:r>
              <a:rPr b="1" baseline="0" i="0" lang="en" sz="2000" u="none" cap="none" strike="noStrike">
                <a:solidFill>
                  <a:schemeClr val="dk1"/>
                </a:solidFill>
                <a:latin typeface="Arial"/>
                <a:ea typeface="Arial"/>
                <a:cs typeface="Arial"/>
                <a:sym typeface="Arial"/>
                <a:rtl val="0"/>
              </a:rPr>
              <a:t>Select Game</a:t>
            </a:r>
          </a:p>
          <a:p>
            <a:pPr indent="457200" marR="0" rtl="0" algn="l">
              <a:lnSpc>
                <a:spcPct val="100000"/>
              </a:lnSpc>
              <a:spcBef>
                <a:spcPts val="0"/>
              </a:spcBef>
              <a:spcAft>
                <a:spcPts val="0"/>
              </a:spcAft>
              <a:buNone/>
            </a:pPr>
            <a:r>
              <a:t/>
            </a:r>
            <a:endParaRPr b="1" sz="2000">
              <a:solidFill>
                <a:schemeClr val="dk1"/>
              </a:solidFill>
              <a:rtl val="0"/>
            </a:endParaRPr>
          </a:p>
          <a:p>
            <a:pPr indent="0" marL="914400" marR="0" rtl="0" algn="l">
              <a:lnSpc>
                <a:spcPct val="100000"/>
              </a:lnSpc>
              <a:spcBef>
                <a:spcPts val="0"/>
              </a:spcBef>
              <a:spcAft>
                <a:spcPts val="0"/>
              </a:spcAft>
              <a:buNone/>
            </a:pPr>
            <a:r>
              <a:rPr b="1" lang="en" sz="2000">
                <a:solidFill>
                  <a:schemeClr val="dk1"/>
                </a:solidFill>
                <a:rtl val="0"/>
              </a:rPr>
              <a:t>Scenario: </a:t>
            </a:r>
            <a:r>
              <a:rPr lang="en">
                <a:solidFill>
                  <a:schemeClr val="dk1"/>
                </a:solidFill>
                <a:rtl val="0"/>
              </a:rPr>
              <a:t>User enters Casino Showcase software on PixelSense table. System displays the Game selection menu. User selects a game from options available to play. System opens the new page with area to put Lynx.</a:t>
            </a:r>
          </a:p>
          <a:p>
            <a:pPr indent="0" lvl="0" marL="914400" marR="0" rtl="0" algn="l">
              <a:lnSpc>
                <a:spcPct val="100000"/>
              </a:lnSpc>
              <a:spcBef>
                <a:spcPts val="0"/>
              </a:spcBef>
              <a:spcAft>
                <a:spcPts val="0"/>
              </a:spcAft>
              <a:buNone/>
            </a:pPr>
            <a:r>
              <a:t/>
            </a:r>
            <a:endParaRPr>
              <a:solidFill>
                <a:schemeClr val="dk1"/>
              </a:solidFill>
            </a:endParaRPr>
          </a:p>
          <a:p>
            <a:pPr indent="0" lvl="0" marL="457200" marR="0" rtl="0" algn="l">
              <a:lnSpc>
                <a:spcPct val="100000"/>
              </a:lnSpc>
              <a:spcBef>
                <a:spcPts val="0"/>
              </a:spcBef>
              <a:spcAft>
                <a:spcPts val="0"/>
              </a:spcAft>
              <a:buClr>
                <a:schemeClr val="dk1"/>
              </a:buClr>
              <a:buSzPct val="25000"/>
              <a:buFont typeface="Arial"/>
              <a:buNone/>
            </a:pPr>
            <a:r>
              <a:rPr b="0" baseline="0" i="0" lang="en" sz="2000" u="none" cap="none" strike="noStrike">
                <a:solidFill>
                  <a:schemeClr val="dk1"/>
                </a:solidFill>
                <a:latin typeface="Arial"/>
                <a:ea typeface="Arial"/>
                <a:cs typeface="Arial"/>
                <a:sym typeface="Arial"/>
                <a:rtl val="0"/>
              </a:rPr>
              <a:t>	</a:t>
            </a:r>
            <a:r>
              <a:rPr b="1" baseline="0" i="1" lang="en" sz="1800" u="none" cap="none" strike="noStrike">
                <a:solidFill>
                  <a:schemeClr val="dk1"/>
                </a:solidFill>
                <a:latin typeface="Arial"/>
                <a:ea typeface="Arial"/>
                <a:cs typeface="Arial"/>
                <a:sym typeface="Arial"/>
                <a:rtl val="0"/>
              </a:rPr>
              <a:t>Actor</a:t>
            </a:r>
            <a:r>
              <a:rPr b="0" baseline="0" i="1" lang="en" sz="1800" u="none" cap="none" strike="noStrike">
                <a:solidFill>
                  <a:schemeClr val="dk1"/>
                </a:solidFill>
                <a:latin typeface="Arial"/>
                <a:ea typeface="Arial"/>
                <a:cs typeface="Arial"/>
                <a:sym typeface="Arial"/>
                <a:rtl val="0"/>
              </a:rPr>
              <a:t>:</a:t>
            </a:r>
            <a:r>
              <a:rPr b="0" baseline="0" i="0" lang="en" sz="1800" u="none" cap="none" strike="noStrike">
                <a:solidFill>
                  <a:schemeClr val="dk1"/>
                </a:solidFill>
                <a:latin typeface="Arial"/>
                <a:ea typeface="Arial"/>
                <a:cs typeface="Arial"/>
                <a:sym typeface="Arial"/>
                <a:rtl val="0"/>
              </a:rPr>
              <a:t> User</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TUCBW</a:t>
            </a:r>
            <a:r>
              <a:rPr b="0" baseline="0" i="0" lang="en" sz="1600" u="none" cap="none" strike="noStrike">
                <a:solidFill>
                  <a:schemeClr val="dk1"/>
                </a:solidFill>
                <a:latin typeface="Arial"/>
                <a:ea typeface="Arial"/>
                <a:cs typeface="Arial"/>
                <a:sym typeface="Arial"/>
                <a:rtl val="0"/>
              </a:rPr>
              <a:t> User taps Game Icon from Available Games on the screen.</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TUCEW</a:t>
            </a:r>
            <a:r>
              <a:rPr b="0" baseline="0" i="0" lang="en" sz="1600" u="none" cap="none" strike="noStrike">
                <a:solidFill>
                  <a:schemeClr val="dk1"/>
                </a:solidFill>
                <a:latin typeface="Arial"/>
                <a:ea typeface="Arial"/>
                <a:cs typeface="Arial"/>
                <a:sym typeface="Arial"/>
                <a:rtl val="0"/>
              </a:rPr>
              <a:t> User sees the Game opened which he/she tapped.</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Pr>
              <a:t>10.2 Use Case </a:t>
            </a:r>
            <a:r>
              <a:rPr b="1" baseline="0" i="0" lang="en" sz="1800" u="none" cap="none" strike="noStrike">
                <a:solidFill>
                  <a:srgbClr val="DA0002"/>
                </a:solidFill>
                <a:latin typeface="Arial"/>
                <a:ea typeface="Arial"/>
                <a:cs typeface="Arial"/>
                <a:sym typeface="Arial"/>
              </a:rPr>
              <a:t>&lt;&lt;Casino Showcase subsystem&gt;&gt;</a:t>
            </a:r>
          </a:p>
        </p:txBody>
      </p:sp>
      <p:sp>
        <p:nvSpPr>
          <p:cNvPr id="362" name="Shape 362"/>
          <p:cNvSpPr txBox="1"/>
          <p:nvPr>
            <p:ph idx="1" type="body"/>
          </p:nvPr>
        </p:nvSpPr>
        <p:spPr>
          <a:xfrm>
            <a:off x="358075" y="1261625"/>
            <a:ext cx="8229600" cy="3725699"/>
          </a:xfrm>
          <a:prstGeom prst="rect">
            <a:avLst/>
          </a:prstGeom>
          <a:noFill/>
          <a:ln>
            <a:noFill/>
          </a:ln>
        </p:spPr>
        <p:txBody>
          <a:bodyPr anchorCtr="0" anchor="t" bIns="91425" lIns="91425" rIns="91425" tIns="91425">
            <a:noAutofit/>
          </a:bodyPr>
          <a:lstStyle/>
          <a:p>
            <a:pPr indent="457200" marR="0" rtl="0" algn="l">
              <a:lnSpc>
                <a:spcPct val="100000"/>
              </a:lnSpc>
              <a:spcBef>
                <a:spcPts val="0"/>
              </a:spcBef>
              <a:spcAft>
                <a:spcPts val="0"/>
              </a:spcAft>
              <a:buNone/>
            </a:pPr>
            <a:r>
              <a:rPr b="1" lang="en" sz="2000">
                <a:solidFill>
                  <a:schemeClr val="dk1"/>
                </a:solidFill>
              </a:rPr>
              <a:t>10.2.2.	</a:t>
            </a:r>
            <a:r>
              <a:rPr b="1" baseline="0" i="0" lang="en" sz="2000" u="none" cap="none" strike="noStrike">
                <a:solidFill>
                  <a:schemeClr val="dk1"/>
                </a:solidFill>
                <a:latin typeface="Arial"/>
                <a:ea typeface="Arial"/>
                <a:cs typeface="Arial"/>
                <a:sym typeface="Arial"/>
              </a:rPr>
              <a:t>Play Game</a:t>
            </a:r>
          </a:p>
          <a:p>
            <a:pPr indent="0" lvl="0" marL="914400" rtl="0">
              <a:lnSpc>
                <a:spcPct val="115000"/>
              </a:lnSpc>
              <a:spcBef>
                <a:spcPts val="1200"/>
              </a:spcBef>
              <a:spcAft>
                <a:spcPts val="1200"/>
              </a:spcAft>
              <a:buNone/>
            </a:pPr>
            <a:r>
              <a:rPr b="1" lang="en" sz="2000">
                <a:solidFill>
                  <a:schemeClr val="dk1"/>
                </a:solidFill>
              </a:rPr>
              <a:t>Scenario: </a:t>
            </a:r>
            <a:r>
              <a:rPr lang="en">
                <a:solidFill>
                  <a:schemeClr val="dk1"/>
                </a:solidFill>
              </a:rPr>
              <a:t>User selects a game from multiple options available to play. System displays area to put Lynx and option to continue without Lynx. User puts the Lynx on table on desired location to begin the play.</a:t>
            </a:r>
          </a:p>
          <a:p>
            <a:pPr indent="0" lvl="0" marL="914400" rtl="0">
              <a:spcBef>
                <a:spcPts val="0"/>
              </a:spcBef>
              <a:buNone/>
            </a:pPr>
            <a:r>
              <a:rPr b="1" baseline="0" i="1" lang="en" sz="1800" u="none" cap="none" strike="noStrike">
                <a:solidFill>
                  <a:schemeClr val="dk1"/>
                </a:solidFill>
                <a:latin typeface="Arial"/>
                <a:ea typeface="Arial"/>
                <a:cs typeface="Arial"/>
                <a:sym typeface="Arial"/>
              </a:rPr>
              <a:t>Actor</a:t>
            </a:r>
            <a:r>
              <a:rPr b="0" baseline="0" i="1" lang="en" sz="1800" u="none" cap="none" strike="noStrike">
                <a:solidFill>
                  <a:schemeClr val="dk1"/>
                </a:solidFill>
                <a:latin typeface="Arial"/>
                <a:ea typeface="Arial"/>
                <a:cs typeface="Arial"/>
                <a:sym typeface="Arial"/>
              </a:rPr>
              <a:t>:</a:t>
            </a:r>
            <a:r>
              <a:rPr b="0" baseline="0" i="0" lang="en" sz="1800" u="none" cap="none" strike="noStrike">
                <a:solidFill>
                  <a:schemeClr val="dk1"/>
                </a:solidFill>
                <a:latin typeface="Arial"/>
                <a:ea typeface="Arial"/>
                <a:cs typeface="Arial"/>
                <a:sym typeface="Arial"/>
              </a:rPr>
              <a:t> User</a:t>
            </a:r>
          </a:p>
          <a:p>
            <a:pPr indent="0" lvl="0" marL="914400" rtl="0">
              <a:spcBef>
                <a:spcPts val="0"/>
              </a:spcBef>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TUCBW</a:t>
            </a:r>
            <a:r>
              <a:rPr b="0" baseline="0" i="0" lang="en" sz="1600" u="none" cap="none" strike="noStrike">
                <a:solidFill>
                  <a:schemeClr val="dk1"/>
                </a:solidFill>
                <a:latin typeface="Arial"/>
                <a:ea typeface="Arial"/>
                <a:cs typeface="Arial"/>
                <a:sym typeface="Arial"/>
              </a:rPr>
              <a:t> User places the Lynx on the ‘Lynx spot’ of the game.</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TUCEW</a:t>
            </a:r>
            <a:r>
              <a:rPr b="0" baseline="0" i="0" lang="en" sz="1600" u="none" cap="none" strike="noStrike">
                <a:solidFill>
                  <a:schemeClr val="dk1"/>
                </a:solidFill>
                <a:latin typeface="Arial"/>
                <a:ea typeface="Arial"/>
                <a:cs typeface="Arial"/>
                <a:sym typeface="Arial"/>
              </a:rPr>
              <a:t> User sees the message ‘Access Granted with Lynx’ with his/her details &amp; funds.</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10.2 Use Case </a:t>
            </a:r>
            <a:r>
              <a:rPr b="1" baseline="0" i="0" lang="en" sz="1800" u="none" cap="none" strike="noStrike">
                <a:solidFill>
                  <a:srgbClr val="DA0002"/>
                </a:solidFill>
                <a:latin typeface="Arial"/>
                <a:ea typeface="Arial"/>
                <a:cs typeface="Arial"/>
                <a:sym typeface="Arial"/>
                <a:rtl val="0"/>
              </a:rPr>
              <a:t>&lt;&lt;Casino Showcase subsystem&gt;&gt;</a:t>
            </a:r>
          </a:p>
        </p:txBody>
      </p:sp>
      <p:sp>
        <p:nvSpPr>
          <p:cNvPr id="368" name="Shape 368"/>
          <p:cNvSpPr txBox="1"/>
          <p:nvPr>
            <p:ph idx="1" type="body"/>
          </p:nvPr>
        </p:nvSpPr>
        <p:spPr>
          <a:xfrm>
            <a:off x="321675" y="1257475"/>
            <a:ext cx="8229600" cy="3725699"/>
          </a:xfrm>
          <a:prstGeom prst="rect">
            <a:avLst/>
          </a:prstGeom>
          <a:noFill/>
          <a:ln>
            <a:noFill/>
          </a:ln>
        </p:spPr>
        <p:txBody>
          <a:bodyPr anchorCtr="0" anchor="t" bIns="91425" lIns="91425" rIns="91425" tIns="91425">
            <a:noAutofit/>
          </a:bodyPr>
          <a:lstStyle/>
          <a:p>
            <a:pPr indent="457200" lvl="0" marL="0" marR="0" rtl="0" algn="l">
              <a:lnSpc>
                <a:spcPct val="100000"/>
              </a:lnSpc>
              <a:spcBef>
                <a:spcPts val="0"/>
              </a:spcBef>
              <a:spcAft>
                <a:spcPts val="0"/>
              </a:spcAft>
              <a:buNone/>
            </a:pPr>
            <a:r>
              <a:rPr b="1" lang="en" sz="2000">
                <a:solidFill>
                  <a:schemeClr val="dk1"/>
                </a:solidFill>
              </a:rPr>
              <a:t>10.2.3.	</a:t>
            </a:r>
            <a:r>
              <a:rPr b="1" baseline="0" i="0" lang="en" sz="2000" u="none" cap="none" strike="noStrike">
                <a:solidFill>
                  <a:schemeClr val="dk1"/>
                </a:solidFill>
                <a:latin typeface="Arial"/>
                <a:ea typeface="Arial"/>
                <a:cs typeface="Arial"/>
                <a:sym typeface="Arial"/>
                <a:rtl val="0"/>
              </a:rPr>
              <a:t>Close Game</a:t>
            </a:r>
          </a:p>
          <a:p>
            <a:pPr indent="0" marL="914400" rtl="0">
              <a:spcBef>
                <a:spcPts val="0"/>
              </a:spcBef>
              <a:buNone/>
            </a:pPr>
            <a:r>
              <a:t/>
            </a:r>
            <a:endParaRPr b="1" sz="2000">
              <a:solidFill>
                <a:schemeClr val="dk1"/>
              </a:solidFill>
              <a:rtl val="0"/>
            </a:endParaRPr>
          </a:p>
          <a:p>
            <a:pPr indent="0" marL="914400" rtl="0">
              <a:spcBef>
                <a:spcPts val="0"/>
              </a:spcBef>
              <a:buNone/>
            </a:pPr>
            <a:r>
              <a:rPr b="1" lang="en" sz="2000">
                <a:solidFill>
                  <a:schemeClr val="dk1"/>
                </a:solidFill>
                <a:rtl val="0"/>
              </a:rPr>
              <a:t>Scenario: </a:t>
            </a:r>
            <a:r>
              <a:rPr lang="en">
                <a:solidFill>
                  <a:schemeClr val="dk1"/>
                </a:solidFill>
                <a:rtl val="0"/>
              </a:rPr>
              <a:t>User selects ‘Exit’ button from the current game on bottom right of the screen. System prompts the user to confirm the exit from the game with a dialogue box. User confirms by pressing confirm button in pop-up dialogue box. System saves the game data for the user into Casino Showcase database. User is then redirected back to Casino Showcase game selection screen.</a:t>
            </a:r>
          </a:p>
          <a:p>
            <a:pPr lvl="0" marR="0" rtl="0" algn="l">
              <a:lnSpc>
                <a:spcPct val="100000"/>
              </a:lnSpc>
              <a:spcBef>
                <a:spcPts val="0"/>
              </a:spcBef>
              <a:spcAft>
                <a:spcPts val="0"/>
              </a:spcAft>
              <a:buNone/>
            </a:pPr>
            <a:r>
              <a:t/>
            </a:r>
            <a:endParaRPr b="1" sz="2000">
              <a:solidFill>
                <a:schemeClr val="dk1"/>
              </a:solidFill>
            </a:endParaRPr>
          </a:p>
          <a:p>
            <a:pPr indent="0" lvl="0" marL="457200" marR="0" rtl="0" algn="l">
              <a:lnSpc>
                <a:spcPct val="100000"/>
              </a:lnSpc>
              <a:spcBef>
                <a:spcPts val="0"/>
              </a:spcBef>
              <a:spcAft>
                <a:spcPts val="0"/>
              </a:spcAft>
              <a:buClr>
                <a:schemeClr val="dk1"/>
              </a:buClr>
              <a:buSzPct val="25000"/>
              <a:buFont typeface="Arial"/>
              <a:buNone/>
            </a:pPr>
            <a:r>
              <a:rPr b="0" baseline="0" i="0" lang="en" sz="2000" u="none" cap="none" strike="noStrike">
                <a:solidFill>
                  <a:schemeClr val="dk1"/>
                </a:solidFill>
                <a:latin typeface="Arial"/>
                <a:ea typeface="Arial"/>
                <a:cs typeface="Arial"/>
                <a:sym typeface="Arial"/>
                <a:rtl val="0"/>
              </a:rPr>
              <a:t>	</a:t>
            </a:r>
            <a:r>
              <a:rPr b="1" baseline="0" i="1" lang="en" sz="1800" u="none" cap="none" strike="noStrike">
                <a:solidFill>
                  <a:schemeClr val="dk1"/>
                </a:solidFill>
                <a:latin typeface="Arial"/>
                <a:ea typeface="Arial"/>
                <a:cs typeface="Arial"/>
                <a:sym typeface="Arial"/>
                <a:rtl val="0"/>
              </a:rPr>
              <a:t>Actor</a:t>
            </a:r>
            <a:r>
              <a:rPr b="0" baseline="0" i="1" lang="en" sz="1800" u="none" cap="none" strike="noStrike">
                <a:solidFill>
                  <a:schemeClr val="dk1"/>
                </a:solidFill>
                <a:latin typeface="Arial"/>
                <a:ea typeface="Arial"/>
                <a:cs typeface="Arial"/>
                <a:sym typeface="Arial"/>
                <a:rtl val="0"/>
              </a:rPr>
              <a:t>:</a:t>
            </a:r>
            <a:r>
              <a:rPr b="0" baseline="0" i="0" lang="en" sz="1800" u="none" cap="none" strike="noStrike">
                <a:solidFill>
                  <a:schemeClr val="dk1"/>
                </a:solidFill>
                <a:latin typeface="Arial"/>
                <a:ea typeface="Arial"/>
                <a:cs typeface="Arial"/>
                <a:sym typeface="Arial"/>
                <a:rtl val="0"/>
              </a:rPr>
              <a:t> User</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TUCBW</a:t>
            </a:r>
            <a:r>
              <a:rPr b="0" baseline="0" i="0" lang="en" sz="1600" u="none" cap="none" strike="noStrike">
                <a:solidFill>
                  <a:schemeClr val="dk1"/>
                </a:solidFill>
                <a:latin typeface="Arial"/>
                <a:ea typeface="Arial"/>
                <a:cs typeface="Arial"/>
                <a:sym typeface="Arial"/>
                <a:rtl val="0"/>
              </a:rPr>
              <a:t> User selects ‘Exit’ Button from the current game.</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TUCEW</a:t>
            </a:r>
            <a:r>
              <a:rPr b="0" baseline="0" i="0" lang="en" sz="1600" u="none" cap="none" strike="noStrike">
                <a:solidFill>
                  <a:schemeClr val="dk1"/>
                </a:solidFill>
                <a:latin typeface="Arial"/>
                <a:ea typeface="Arial"/>
                <a:cs typeface="Arial"/>
                <a:sym typeface="Arial"/>
                <a:rtl val="0"/>
              </a:rPr>
              <a:t> User sees the Casino Showcase game selection Screen.</a:t>
            </a:r>
          </a:p>
          <a:p>
            <a:pPr indent="0" lvl="0" marL="914400" marR="0" rtl="0" algn="l">
              <a:lnSpc>
                <a:spcPct val="100000"/>
              </a:lnSpc>
              <a:spcBef>
                <a:spcPts val="0"/>
              </a:spcBef>
              <a:spcAft>
                <a:spcPts val="0"/>
              </a:spcAft>
              <a:buClr>
                <a:schemeClr val="dk1"/>
              </a:buClr>
              <a:buFont typeface="Arial"/>
              <a:buNone/>
            </a:pPr>
            <a:r>
              <a:t/>
            </a:r>
            <a:endParaRPr b="0" baseline="0" i="0" sz="1600" u="none" cap="none" strike="noStrike">
              <a:solidFill>
                <a:schemeClr val="dk1"/>
              </a:solidFill>
              <a:latin typeface="Arial"/>
              <a:ea typeface="Arial"/>
              <a:cs typeface="Arial"/>
              <a:sym typeface="Arial"/>
              <a:rtl val="0"/>
            </a:endParaRPr>
          </a:p>
          <a:p>
            <a:pPr indent="0" lvl="0" marL="914400" marR="0" rtl="0" algn="l">
              <a:lnSpc>
                <a:spcPct val="100000"/>
              </a:lnSpc>
              <a:spcBef>
                <a:spcPts val="0"/>
              </a:spcBef>
              <a:spcAft>
                <a:spcPts val="0"/>
              </a:spcAft>
              <a:buClr>
                <a:schemeClr val="dk1"/>
              </a:buClr>
              <a:buFont typeface="Arial"/>
              <a:buNone/>
            </a:pPr>
            <a:r>
              <a:t/>
            </a:r>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Pr>
              <a:t>10.2 Use Case </a:t>
            </a:r>
            <a:r>
              <a:rPr b="1" baseline="0" i="0" lang="en" sz="1800" u="none" cap="none" strike="noStrike">
                <a:solidFill>
                  <a:srgbClr val="DA0002"/>
                </a:solidFill>
                <a:latin typeface="Arial"/>
                <a:ea typeface="Arial"/>
                <a:cs typeface="Arial"/>
                <a:sym typeface="Arial"/>
              </a:rPr>
              <a:t>&lt;&lt;Casino Showcase subsystem&gt;&gt;</a:t>
            </a:r>
          </a:p>
        </p:txBody>
      </p:sp>
      <p:sp>
        <p:nvSpPr>
          <p:cNvPr id="374" name="Shape 374"/>
          <p:cNvSpPr txBox="1"/>
          <p:nvPr>
            <p:ph idx="1" type="body"/>
          </p:nvPr>
        </p:nvSpPr>
        <p:spPr>
          <a:xfrm>
            <a:off x="380100" y="1238625"/>
            <a:ext cx="8229600" cy="3725699"/>
          </a:xfrm>
          <a:prstGeom prst="rect">
            <a:avLst/>
          </a:prstGeom>
          <a:noFill/>
          <a:ln>
            <a:noFill/>
          </a:ln>
        </p:spPr>
        <p:txBody>
          <a:bodyPr anchorCtr="0" anchor="t" bIns="91425" lIns="91425" rIns="91425" tIns="91425">
            <a:noAutofit/>
          </a:bodyPr>
          <a:lstStyle/>
          <a:p>
            <a:pPr indent="457200" lvl="0" marR="0" rtl="0" algn="l">
              <a:lnSpc>
                <a:spcPct val="100000"/>
              </a:lnSpc>
              <a:spcBef>
                <a:spcPts val="0"/>
              </a:spcBef>
              <a:spcAft>
                <a:spcPts val="0"/>
              </a:spcAft>
              <a:buNone/>
            </a:pPr>
            <a:r>
              <a:rPr b="1" lang="en" sz="2000">
                <a:solidFill>
                  <a:schemeClr val="dk1"/>
                </a:solidFill>
              </a:rPr>
              <a:t>10.2.4.	</a:t>
            </a:r>
            <a:r>
              <a:rPr b="1" baseline="0" i="0" lang="en" sz="2000" u="none" cap="none" strike="noStrike">
                <a:solidFill>
                  <a:schemeClr val="dk1"/>
                </a:solidFill>
                <a:latin typeface="Arial"/>
                <a:ea typeface="Arial"/>
                <a:cs typeface="Arial"/>
                <a:sym typeface="Arial"/>
              </a:rPr>
              <a:t>Change Game</a:t>
            </a:r>
          </a:p>
          <a:p>
            <a:pPr indent="0" lvl="0" marL="914400" rtl="0">
              <a:lnSpc>
                <a:spcPct val="115000"/>
              </a:lnSpc>
              <a:spcBef>
                <a:spcPts val="1200"/>
              </a:spcBef>
              <a:spcAft>
                <a:spcPts val="1200"/>
              </a:spcAft>
              <a:buNone/>
            </a:pPr>
            <a:r>
              <a:rPr b="1" lang="en" sz="2000">
                <a:solidFill>
                  <a:schemeClr val="dk1"/>
                </a:solidFill>
              </a:rPr>
              <a:t>Scenario: </a:t>
            </a:r>
            <a:r>
              <a:rPr lang="en">
                <a:solidFill>
                  <a:schemeClr val="dk1"/>
                </a:solidFill>
              </a:rPr>
              <a:t>User selects ‘Exit’ button from the current game on bottom right of the screen. System saves the game data for the user into Casino Showcase database. System displays the game selection menu. System opens the new page with area to put Lynx as user selects the new game.</a:t>
            </a:r>
          </a:p>
          <a:p>
            <a:pPr indent="0" lvl="0" marL="457200" marR="0" rtl="0" algn="l">
              <a:lnSpc>
                <a:spcPct val="100000"/>
              </a:lnSpc>
              <a:spcBef>
                <a:spcPts val="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Pr>
              <a:t>	</a:t>
            </a:r>
            <a:r>
              <a:rPr b="1" baseline="0" i="1" lang="en" sz="1800" u="none" cap="none" strike="noStrike">
                <a:solidFill>
                  <a:schemeClr val="dk1"/>
                </a:solidFill>
                <a:latin typeface="Arial"/>
                <a:ea typeface="Arial"/>
                <a:cs typeface="Arial"/>
                <a:sym typeface="Arial"/>
              </a:rPr>
              <a:t>Actor</a:t>
            </a:r>
            <a:r>
              <a:rPr b="0" baseline="0" i="1" lang="en" sz="1800" u="none" cap="none" strike="noStrike">
                <a:solidFill>
                  <a:schemeClr val="dk1"/>
                </a:solidFill>
                <a:latin typeface="Arial"/>
                <a:ea typeface="Arial"/>
                <a:cs typeface="Arial"/>
                <a:sym typeface="Arial"/>
              </a:rPr>
              <a:t>:</a:t>
            </a:r>
            <a:r>
              <a:rPr b="0" baseline="0" i="0" lang="en" sz="1800" u="none" cap="none" strike="noStrike">
                <a:solidFill>
                  <a:schemeClr val="dk1"/>
                </a:solidFill>
                <a:latin typeface="Arial"/>
                <a:ea typeface="Arial"/>
                <a:cs typeface="Arial"/>
                <a:sym typeface="Arial"/>
              </a:rPr>
              <a:t> User</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TUCBW</a:t>
            </a:r>
            <a:r>
              <a:rPr b="0" baseline="0" i="0" lang="en" sz="1600" u="none" cap="none" strike="noStrike">
                <a:solidFill>
                  <a:schemeClr val="dk1"/>
                </a:solidFill>
                <a:latin typeface="Arial"/>
                <a:ea typeface="Arial"/>
                <a:cs typeface="Arial"/>
                <a:sym typeface="Arial"/>
              </a:rPr>
              <a:t> User selects ‘Exit’ Button from the current game.</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TUCEW</a:t>
            </a:r>
            <a:r>
              <a:rPr b="0" baseline="0" i="0" lang="en" sz="1600" u="none" cap="none" strike="noStrike">
                <a:solidFill>
                  <a:schemeClr val="dk1"/>
                </a:solidFill>
                <a:latin typeface="Arial"/>
                <a:ea typeface="Arial"/>
                <a:cs typeface="Arial"/>
                <a:sym typeface="Arial"/>
              </a:rPr>
              <a:t> User selects a new game from the game selection screen.</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10.3 Use Case </a:t>
            </a:r>
            <a:r>
              <a:rPr b="1" baseline="0" i="0" lang="en" sz="1800" u="none" cap="none" strike="noStrike">
                <a:solidFill>
                  <a:srgbClr val="DA0002"/>
                </a:solidFill>
                <a:latin typeface="Arial"/>
                <a:ea typeface="Arial"/>
                <a:cs typeface="Arial"/>
                <a:sym typeface="Arial"/>
                <a:rtl val="0"/>
              </a:rPr>
              <a:t>&lt;&lt;Blackjack Game subsystem&gt;&gt;</a:t>
            </a:r>
          </a:p>
        </p:txBody>
      </p:sp>
      <p:pic>
        <p:nvPicPr>
          <p:cNvPr id="380" name="Shape 380"/>
          <p:cNvPicPr preferRelativeResize="0"/>
          <p:nvPr/>
        </p:nvPicPr>
        <p:blipFill>
          <a:blip r:embed="rId3">
            <a:alphaModFix/>
          </a:blip>
          <a:stretch>
            <a:fillRect/>
          </a:stretch>
        </p:blipFill>
        <p:spPr>
          <a:xfrm>
            <a:off x="2507600" y="1202050"/>
            <a:ext cx="4564725" cy="3759174"/>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10.3 Use Case </a:t>
            </a:r>
            <a:r>
              <a:rPr b="1" baseline="0" i="0" lang="en" sz="1800" u="none" cap="none" strike="noStrike">
                <a:solidFill>
                  <a:srgbClr val="DA0002"/>
                </a:solidFill>
                <a:latin typeface="Arial"/>
                <a:ea typeface="Arial"/>
                <a:cs typeface="Arial"/>
                <a:sym typeface="Arial"/>
                <a:rtl val="0"/>
              </a:rPr>
              <a:t>&lt;&lt;Blackjack Game subsystem&gt;&gt;</a:t>
            </a:r>
          </a:p>
        </p:txBody>
      </p:sp>
      <p:sp>
        <p:nvSpPr>
          <p:cNvPr id="386" name="Shape 386"/>
          <p:cNvSpPr txBox="1"/>
          <p:nvPr>
            <p:ph idx="1" type="body"/>
          </p:nvPr>
        </p:nvSpPr>
        <p:spPr>
          <a:xfrm>
            <a:off x="347075" y="1184525"/>
            <a:ext cx="8229600" cy="3725699"/>
          </a:xfrm>
          <a:prstGeom prst="rect">
            <a:avLst/>
          </a:prstGeom>
          <a:noFill/>
          <a:ln>
            <a:noFill/>
          </a:ln>
        </p:spPr>
        <p:txBody>
          <a:bodyPr anchorCtr="0" anchor="t" bIns="91425" lIns="91425" rIns="91425" tIns="91425">
            <a:noAutofit/>
          </a:bodyPr>
          <a:lstStyle/>
          <a:p>
            <a:pPr indent="457200" lvl="0" marR="0" rtl="0" algn="l">
              <a:lnSpc>
                <a:spcPct val="100000"/>
              </a:lnSpc>
              <a:spcBef>
                <a:spcPts val="0"/>
              </a:spcBef>
              <a:spcAft>
                <a:spcPts val="0"/>
              </a:spcAft>
              <a:buNone/>
            </a:pPr>
            <a:r>
              <a:rPr b="1" lang="en" sz="2000">
                <a:solidFill>
                  <a:schemeClr val="dk1"/>
                </a:solidFill>
              </a:rPr>
              <a:t>1.	</a:t>
            </a:r>
            <a:r>
              <a:rPr b="1" baseline="0" i="0" lang="en" sz="2000" u="none" cap="none" strike="noStrike">
                <a:solidFill>
                  <a:schemeClr val="dk1"/>
                </a:solidFill>
                <a:latin typeface="Arial"/>
                <a:ea typeface="Arial"/>
                <a:cs typeface="Arial"/>
                <a:sym typeface="Arial"/>
                <a:rtl val="0"/>
              </a:rPr>
              <a:t>Request Card</a:t>
            </a:r>
          </a:p>
          <a:p>
            <a:pPr marR="0" rtl="0" algn="l">
              <a:lnSpc>
                <a:spcPct val="100000"/>
              </a:lnSpc>
              <a:spcBef>
                <a:spcPts val="0"/>
              </a:spcBef>
              <a:spcAft>
                <a:spcPts val="0"/>
              </a:spcAft>
              <a:buNone/>
            </a:pPr>
            <a:r>
              <a:t/>
            </a:r>
            <a:endParaRPr b="1" sz="2000">
              <a:solidFill>
                <a:schemeClr val="dk1"/>
              </a:solidFill>
              <a:rtl val="0"/>
            </a:endParaRPr>
          </a:p>
          <a:p>
            <a:pPr indent="0" marL="914400" marR="0" rtl="0" algn="l">
              <a:lnSpc>
                <a:spcPct val="100000"/>
              </a:lnSpc>
              <a:spcBef>
                <a:spcPts val="0"/>
              </a:spcBef>
              <a:spcAft>
                <a:spcPts val="0"/>
              </a:spcAft>
              <a:buNone/>
            </a:pPr>
            <a:r>
              <a:rPr b="1" lang="en" sz="2000">
                <a:solidFill>
                  <a:schemeClr val="dk1"/>
                </a:solidFill>
                <a:rtl val="0"/>
              </a:rPr>
              <a:t>Scenario: </a:t>
            </a:r>
            <a:r>
              <a:rPr lang="en">
                <a:solidFill>
                  <a:schemeClr val="dk1"/>
                </a:solidFill>
                <a:rtl val="0"/>
              </a:rPr>
              <a:t>Player requests a new card by pressing a button on the screen. System gets the new card from the shuffled deck array. System displays a new card from the to the Player area. Player sees a new card.</a:t>
            </a:r>
          </a:p>
          <a:p>
            <a:pPr indent="0" lvl="0" marL="914400" marR="0" rtl="0" algn="l">
              <a:lnSpc>
                <a:spcPct val="100000"/>
              </a:lnSpc>
              <a:spcBef>
                <a:spcPts val="0"/>
              </a:spcBef>
              <a:spcAft>
                <a:spcPts val="0"/>
              </a:spcAft>
              <a:buNone/>
            </a:pPr>
            <a:r>
              <a:t/>
            </a:r>
            <a:endParaRPr>
              <a:solidFill>
                <a:schemeClr val="dk1"/>
              </a:solidFill>
            </a:endParaRPr>
          </a:p>
          <a:p>
            <a:pPr indent="0" lvl="0" marL="457200" marR="0" rtl="0" algn="l">
              <a:lnSpc>
                <a:spcPct val="100000"/>
              </a:lnSpc>
              <a:spcBef>
                <a:spcPts val="0"/>
              </a:spcBef>
              <a:spcAft>
                <a:spcPts val="0"/>
              </a:spcAft>
              <a:buClr>
                <a:schemeClr val="dk1"/>
              </a:buClr>
              <a:buSzPct val="25000"/>
              <a:buFont typeface="Arial"/>
              <a:buNone/>
            </a:pPr>
            <a:r>
              <a:rPr b="0" baseline="0" i="0" lang="en" sz="2000" u="none" cap="none" strike="noStrike">
                <a:solidFill>
                  <a:schemeClr val="dk1"/>
                </a:solidFill>
                <a:latin typeface="Arial"/>
                <a:ea typeface="Arial"/>
                <a:cs typeface="Arial"/>
                <a:sym typeface="Arial"/>
                <a:rtl val="0"/>
              </a:rPr>
              <a:t>	</a:t>
            </a:r>
            <a:r>
              <a:rPr b="1" baseline="0" i="1" lang="en" sz="1800" u="none" cap="none" strike="noStrike">
                <a:solidFill>
                  <a:schemeClr val="dk1"/>
                </a:solidFill>
                <a:latin typeface="Arial"/>
                <a:ea typeface="Arial"/>
                <a:cs typeface="Arial"/>
                <a:sym typeface="Arial"/>
                <a:rtl val="0"/>
              </a:rPr>
              <a:t>Actor</a:t>
            </a:r>
            <a:r>
              <a:rPr b="0" baseline="0" i="1" lang="en" sz="1800" u="none" cap="none" strike="noStrike">
                <a:solidFill>
                  <a:schemeClr val="dk1"/>
                </a:solidFill>
                <a:latin typeface="Arial"/>
                <a:ea typeface="Arial"/>
                <a:cs typeface="Arial"/>
                <a:sym typeface="Arial"/>
                <a:rtl val="0"/>
              </a:rPr>
              <a:t>:</a:t>
            </a:r>
            <a:r>
              <a:rPr b="0" baseline="0" i="0" lang="en" sz="1800" u="none" cap="none" strike="noStrike">
                <a:solidFill>
                  <a:schemeClr val="dk1"/>
                </a:solidFill>
                <a:latin typeface="Arial"/>
                <a:ea typeface="Arial"/>
                <a:cs typeface="Arial"/>
                <a:sym typeface="Arial"/>
                <a:rtl val="0"/>
              </a:rPr>
              <a:t> Player</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TUCBW</a:t>
            </a:r>
            <a:r>
              <a:rPr b="0" baseline="0" i="0" lang="en" sz="1600" u="none" cap="none" strike="noStrike">
                <a:solidFill>
                  <a:schemeClr val="dk1"/>
                </a:solidFill>
                <a:latin typeface="Arial"/>
                <a:ea typeface="Arial"/>
                <a:cs typeface="Arial"/>
                <a:sym typeface="Arial"/>
                <a:rtl val="0"/>
              </a:rPr>
              <a:t> Player presses ‘Hit’ button on the screen.</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TUCEW</a:t>
            </a:r>
            <a:r>
              <a:rPr b="0" baseline="0" i="0" lang="en" sz="1600" u="none" cap="none" strike="noStrike">
                <a:solidFill>
                  <a:schemeClr val="dk1"/>
                </a:solidFill>
                <a:latin typeface="Arial"/>
                <a:ea typeface="Arial"/>
                <a:cs typeface="Arial"/>
                <a:sym typeface="Arial"/>
                <a:rtl val="0"/>
              </a:rPr>
              <a:t> Player sees the card opened in his/her area.</a:t>
            </a:r>
          </a:p>
          <a:p>
            <a:pPr indent="0" lvl="0" marL="914400" marR="0" rtl="0" algn="l">
              <a:lnSpc>
                <a:spcPct val="100000"/>
              </a:lnSpc>
              <a:spcBef>
                <a:spcPts val="0"/>
              </a:spcBef>
              <a:spcAft>
                <a:spcPts val="0"/>
              </a:spcAft>
              <a:buClr>
                <a:schemeClr val="dk1"/>
              </a:buClr>
              <a:buFont typeface="Arial"/>
              <a:buNone/>
            </a:pPr>
            <a:r>
              <a:t/>
            </a:r>
            <a:endParaRPr b="0" baseline="0" i="0" sz="1600" u="none" cap="none" strike="noStrike">
              <a:solidFill>
                <a:schemeClr val="dk1"/>
              </a:solidFill>
              <a:latin typeface="Arial"/>
              <a:ea typeface="Arial"/>
              <a:cs typeface="Arial"/>
              <a:sym typeface="Arial"/>
              <a:rtl val="0"/>
            </a:endParaRPr>
          </a:p>
          <a:p>
            <a:pPr indent="0" lvl="0" marL="914400" marR="0" rtl="0" algn="l">
              <a:lnSpc>
                <a:spcPct val="100000"/>
              </a:lnSpc>
              <a:spcBef>
                <a:spcPts val="0"/>
              </a:spcBef>
              <a:spcAft>
                <a:spcPts val="0"/>
              </a:spcAft>
              <a:buClr>
                <a:schemeClr val="dk1"/>
              </a:buClr>
              <a:buFont typeface="Arial"/>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419100" lvl="0" marL="457200" marR="0" rtl="0" algn="l">
              <a:lnSpc>
                <a:spcPct val="100000"/>
              </a:lnSpc>
              <a:spcBef>
                <a:spcPts val="0"/>
              </a:spcBef>
              <a:spcAft>
                <a:spcPts val="0"/>
              </a:spcAft>
              <a:buClr>
                <a:schemeClr val="accent1"/>
              </a:buClr>
              <a:buSzPct val="100000"/>
              <a:buFont typeface="Arial"/>
              <a:buAutoNum type="arabicPeriod" startAt="2"/>
            </a:pPr>
            <a:r>
              <a:rPr b="1" baseline="0" i="0" lang="en" sz="3000" u="none" cap="none" strike="noStrike">
                <a:solidFill>
                  <a:srgbClr val="DA0002"/>
                </a:solidFill>
                <a:latin typeface="Arial"/>
                <a:ea typeface="Arial"/>
                <a:cs typeface="Arial"/>
                <a:sym typeface="Arial"/>
                <a:rtl val="0"/>
              </a:rPr>
              <a:t>Product Description</a:t>
            </a:r>
          </a:p>
        </p:txBody>
      </p:sp>
      <p:sp>
        <p:nvSpPr>
          <p:cNvPr id="66" name="Shape 6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System Process</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Lynx checked out to player</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Player will place Lynx on table to start playing</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Customer chooses desired game</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Score and money are stored on Lynx and DB</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Player finishes game and returns Lynx</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Data is cross matched with DB for verification</a:t>
            </a:r>
          </a:p>
          <a:p>
            <a:pPr indent="-381000" lvl="1" marL="914400" marR="0" rtl="0" algn="l">
              <a:lnSpc>
                <a:spcPct val="100000"/>
              </a:lnSpc>
              <a:spcBef>
                <a:spcPts val="600"/>
              </a:spcBef>
              <a:spcAft>
                <a:spcPts val="0"/>
              </a:spcAft>
              <a:buClr>
                <a:schemeClr val="dk1"/>
              </a:buClr>
              <a:buSzPct val="80000"/>
              <a:buFont typeface="Courier New"/>
              <a:buChar char="o"/>
            </a:pPr>
            <a:r>
              <a:rPr b="0" baseline="0" i="0" lang="en" sz="2400" u="none" cap="none" strike="noStrike">
                <a:solidFill>
                  <a:schemeClr val="dk1"/>
                </a:solidFill>
                <a:latin typeface="Arial"/>
                <a:ea typeface="Arial"/>
                <a:cs typeface="Arial"/>
                <a:sym typeface="Arial"/>
                <a:rtl val="0"/>
              </a:rPr>
              <a:t>Player cashes out</a:t>
            </a:r>
          </a:p>
          <a:p>
            <a:pPr indent="0" lvl="0" marL="0" marR="0" rtl="0" algn="l">
              <a:lnSpc>
                <a:spcPct val="100000"/>
              </a:lnSpc>
              <a:spcBef>
                <a:spcPts val="60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tl val="0"/>
              </a:rPr>
              <a:t>	</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Pr>
              <a:t>10.3 Use Case </a:t>
            </a:r>
            <a:r>
              <a:rPr b="1" baseline="0" i="0" lang="en" sz="1800" u="none" cap="none" strike="noStrike">
                <a:solidFill>
                  <a:srgbClr val="DA0002"/>
                </a:solidFill>
                <a:latin typeface="Arial"/>
                <a:ea typeface="Arial"/>
                <a:cs typeface="Arial"/>
                <a:sym typeface="Arial"/>
              </a:rPr>
              <a:t>&lt;&lt;Blackjack Game subsystem&gt;&gt;</a:t>
            </a:r>
          </a:p>
        </p:txBody>
      </p:sp>
      <p:sp>
        <p:nvSpPr>
          <p:cNvPr id="392" name="Shape 392"/>
          <p:cNvSpPr txBox="1"/>
          <p:nvPr>
            <p:ph idx="1" type="body"/>
          </p:nvPr>
        </p:nvSpPr>
        <p:spPr>
          <a:xfrm>
            <a:off x="358075" y="1162500"/>
            <a:ext cx="8229600" cy="3725699"/>
          </a:xfrm>
          <a:prstGeom prst="rect">
            <a:avLst/>
          </a:prstGeom>
          <a:noFill/>
          <a:ln>
            <a:noFill/>
          </a:ln>
        </p:spPr>
        <p:txBody>
          <a:bodyPr anchorCtr="0" anchor="t" bIns="91425" lIns="91425" rIns="91425" tIns="91425">
            <a:noAutofit/>
          </a:bodyPr>
          <a:lstStyle/>
          <a:p>
            <a:pPr indent="457200" marR="0" rtl="0" algn="l">
              <a:lnSpc>
                <a:spcPct val="100000"/>
              </a:lnSpc>
              <a:spcBef>
                <a:spcPts val="0"/>
              </a:spcBef>
              <a:spcAft>
                <a:spcPts val="0"/>
              </a:spcAft>
              <a:buNone/>
            </a:pPr>
            <a:r>
              <a:rPr b="1" lang="en" sz="2000">
                <a:solidFill>
                  <a:schemeClr val="dk1"/>
                </a:solidFill>
              </a:rPr>
              <a:t>2.	</a:t>
            </a:r>
            <a:r>
              <a:rPr b="1" baseline="0" i="0" lang="en" sz="2000" u="none" cap="none" strike="noStrike">
                <a:solidFill>
                  <a:schemeClr val="dk1"/>
                </a:solidFill>
                <a:latin typeface="Arial"/>
                <a:ea typeface="Arial"/>
                <a:cs typeface="Arial"/>
                <a:sym typeface="Arial"/>
              </a:rPr>
              <a:t>Show Hand</a:t>
            </a:r>
          </a:p>
          <a:p>
            <a:pPr indent="457200" marR="0" rtl="0" algn="l">
              <a:lnSpc>
                <a:spcPct val="100000"/>
              </a:lnSpc>
              <a:spcBef>
                <a:spcPts val="0"/>
              </a:spcBef>
              <a:spcAft>
                <a:spcPts val="0"/>
              </a:spcAft>
              <a:buNone/>
            </a:pPr>
            <a:r>
              <a:t/>
            </a:r>
            <a:endParaRPr b="1" sz="2000">
              <a:solidFill>
                <a:schemeClr val="dk1"/>
              </a:solidFill>
            </a:endParaRPr>
          </a:p>
          <a:p>
            <a:pPr indent="0" marL="914400" marR="0" rtl="0" algn="l">
              <a:lnSpc>
                <a:spcPct val="100000"/>
              </a:lnSpc>
              <a:spcBef>
                <a:spcPts val="0"/>
              </a:spcBef>
              <a:spcAft>
                <a:spcPts val="0"/>
              </a:spcAft>
              <a:buNone/>
            </a:pPr>
            <a:r>
              <a:rPr b="1" lang="en" sz="2000">
                <a:solidFill>
                  <a:schemeClr val="dk1"/>
                </a:solidFill>
              </a:rPr>
              <a:t>Scenario: </a:t>
            </a:r>
            <a:r>
              <a:rPr lang="en">
                <a:solidFill>
                  <a:schemeClr val="dk1"/>
                </a:solidFill>
              </a:rPr>
              <a:t>Player requests Dealer to show hand by pressing “Show” button on the screen. System gets a new cards for the dealer from shuffled deck array till the sum reaches 21 for all cards. Player sees cards in the dealer Area till the sum reaches 21.</a:t>
            </a:r>
          </a:p>
          <a:p>
            <a:pPr indent="0" lvl="0" marL="914400" marR="0" rtl="0" algn="l">
              <a:lnSpc>
                <a:spcPct val="100000"/>
              </a:lnSpc>
              <a:spcBef>
                <a:spcPts val="0"/>
              </a:spcBef>
              <a:spcAft>
                <a:spcPts val="0"/>
              </a:spcAft>
              <a:buNone/>
            </a:pPr>
            <a:r>
              <a:t/>
            </a:r>
            <a:endParaRPr>
              <a:solidFill>
                <a:schemeClr val="dk1"/>
              </a:solidFill>
            </a:endParaRPr>
          </a:p>
          <a:p>
            <a:pPr indent="0" lvl="0" marL="457200" marR="0" rtl="0" algn="l">
              <a:lnSpc>
                <a:spcPct val="100000"/>
              </a:lnSpc>
              <a:spcBef>
                <a:spcPts val="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Pr>
              <a:t>	</a:t>
            </a:r>
            <a:r>
              <a:rPr b="1" baseline="0" i="1" lang="en" sz="1800" u="none" cap="none" strike="noStrike">
                <a:solidFill>
                  <a:schemeClr val="dk1"/>
                </a:solidFill>
                <a:latin typeface="Arial"/>
                <a:ea typeface="Arial"/>
                <a:cs typeface="Arial"/>
                <a:sym typeface="Arial"/>
              </a:rPr>
              <a:t>Actor</a:t>
            </a:r>
            <a:r>
              <a:rPr b="0" baseline="0" i="1" lang="en" sz="1800" u="none" cap="none" strike="noStrike">
                <a:solidFill>
                  <a:schemeClr val="dk1"/>
                </a:solidFill>
                <a:latin typeface="Arial"/>
                <a:ea typeface="Arial"/>
                <a:cs typeface="Arial"/>
                <a:sym typeface="Arial"/>
              </a:rPr>
              <a:t>:</a:t>
            </a:r>
            <a:r>
              <a:rPr b="0" baseline="0" i="0" lang="en" sz="1800" u="none" cap="none" strike="noStrike">
                <a:solidFill>
                  <a:schemeClr val="dk1"/>
                </a:solidFill>
                <a:latin typeface="Arial"/>
                <a:ea typeface="Arial"/>
                <a:cs typeface="Arial"/>
                <a:sym typeface="Arial"/>
              </a:rPr>
              <a:t> Player</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TUCBW</a:t>
            </a:r>
            <a:r>
              <a:rPr b="0" baseline="0" i="0" lang="en" sz="1600" u="none" cap="none" strike="noStrike">
                <a:solidFill>
                  <a:schemeClr val="dk1"/>
                </a:solidFill>
                <a:latin typeface="Arial"/>
                <a:ea typeface="Arial"/>
                <a:cs typeface="Arial"/>
                <a:sym typeface="Arial"/>
              </a:rPr>
              <a:t> Player presses ‘Stand’ Button on the screen.</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Pr>
              <a:t>TUCEW</a:t>
            </a:r>
            <a:r>
              <a:rPr b="0" baseline="0" i="0" lang="en" sz="1600" u="none" cap="none" strike="noStrike">
                <a:solidFill>
                  <a:schemeClr val="dk1"/>
                </a:solidFill>
                <a:latin typeface="Arial"/>
                <a:ea typeface="Arial"/>
                <a:cs typeface="Arial"/>
                <a:sym typeface="Arial"/>
              </a:rPr>
              <a:t> Player sees the card of dealer opened in Dealer Area.</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10.3 Use Case </a:t>
            </a:r>
            <a:r>
              <a:rPr b="1" baseline="0" i="0" lang="en" sz="1800" u="none" cap="none" strike="noStrike">
                <a:solidFill>
                  <a:srgbClr val="DA0002"/>
                </a:solidFill>
                <a:latin typeface="Arial"/>
                <a:ea typeface="Arial"/>
                <a:cs typeface="Arial"/>
                <a:sym typeface="Arial"/>
                <a:rtl val="0"/>
              </a:rPr>
              <a:t>&lt;&lt;Blackjack Game subsystem&gt;&gt;</a:t>
            </a:r>
          </a:p>
        </p:txBody>
      </p:sp>
      <p:sp>
        <p:nvSpPr>
          <p:cNvPr id="398" name="Shape 398"/>
          <p:cNvSpPr txBox="1"/>
          <p:nvPr>
            <p:ph idx="1" type="body"/>
          </p:nvPr>
        </p:nvSpPr>
        <p:spPr>
          <a:xfrm>
            <a:off x="457200" y="1250600"/>
            <a:ext cx="8229600" cy="3725699"/>
          </a:xfrm>
          <a:prstGeom prst="rect">
            <a:avLst/>
          </a:prstGeom>
          <a:noFill/>
          <a:ln>
            <a:noFill/>
          </a:ln>
        </p:spPr>
        <p:txBody>
          <a:bodyPr anchorCtr="0" anchor="t" bIns="91425" lIns="91425" rIns="91425" tIns="91425">
            <a:noAutofit/>
          </a:bodyPr>
          <a:lstStyle/>
          <a:p>
            <a:pPr indent="457200" marR="0" rtl="0" algn="l">
              <a:lnSpc>
                <a:spcPct val="100000"/>
              </a:lnSpc>
              <a:spcBef>
                <a:spcPts val="0"/>
              </a:spcBef>
              <a:spcAft>
                <a:spcPts val="0"/>
              </a:spcAft>
              <a:buNone/>
            </a:pPr>
            <a:r>
              <a:rPr b="1" lang="en" sz="2000">
                <a:solidFill>
                  <a:schemeClr val="dk1"/>
                </a:solidFill>
              </a:rPr>
              <a:t>3.	</a:t>
            </a:r>
            <a:r>
              <a:rPr b="1" baseline="0" i="0" lang="en" sz="2000" u="none" cap="none" strike="noStrike">
                <a:solidFill>
                  <a:schemeClr val="dk1"/>
                </a:solidFill>
                <a:latin typeface="Arial"/>
                <a:ea typeface="Arial"/>
                <a:cs typeface="Arial"/>
                <a:sym typeface="Arial"/>
                <a:rtl val="0"/>
              </a:rPr>
              <a:t>Select Bet</a:t>
            </a:r>
          </a:p>
          <a:p>
            <a:pPr indent="457200" marR="0" rtl="0" algn="l">
              <a:lnSpc>
                <a:spcPct val="100000"/>
              </a:lnSpc>
              <a:spcBef>
                <a:spcPts val="0"/>
              </a:spcBef>
              <a:spcAft>
                <a:spcPts val="0"/>
              </a:spcAft>
              <a:buNone/>
            </a:pPr>
            <a:r>
              <a:t/>
            </a:r>
            <a:endParaRPr b="1" sz="2000">
              <a:solidFill>
                <a:schemeClr val="dk1"/>
              </a:solidFill>
              <a:rtl val="0"/>
            </a:endParaRPr>
          </a:p>
          <a:p>
            <a:pPr indent="0" marL="914400" marR="0" rtl="0" algn="l">
              <a:lnSpc>
                <a:spcPct val="100000"/>
              </a:lnSpc>
              <a:spcBef>
                <a:spcPts val="0"/>
              </a:spcBef>
              <a:spcAft>
                <a:spcPts val="0"/>
              </a:spcAft>
              <a:buNone/>
            </a:pPr>
            <a:r>
              <a:rPr b="1" lang="en" sz="2000">
                <a:solidFill>
                  <a:schemeClr val="dk1"/>
                </a:solidFill>
                <a:rtl val="0"/>
              </a:rPr>
              <a:t>Scenario: </a:t>
            </a:r>
            <a:r>
              <a:rPr lang="en">
                <a:solidFill>
                  <a:schemeClr val="dk1"/>
                </a:solidFill>
                <a:rtl val="0"/>
              </a:rPr>
              <a:t>Player selects bet amount before starting the play on the screen. System bets that much amount for the play and displays total amount into ‘Bet Area’. Player sees the final amount of selected Bet amount.</a:t>
            </a:r>
          </a:p>
          <a:p>
            <a:pPr indent="0" lvl="0" marL="914400" marR="0" rtl="0" algn="l">
              <a:lnSpc>
                <a:spcPct val="100000"/>
              </a:lnSpc>
              <a:spcBef>
                <a:spcPts val="0"/>
              </a:spcBef>
              <a:spcAft>
                <a:spcPts val="0"/>
              </a:spcAft>
              <a:buNone/>
            </a:pPr>
            <a:r>
              <a:t/>
            </a:r>
            <a:endParaRPr>
              <a:solidFill>
                <a:schemeClr val="dk1"/>
              </a:solidFill>
            </a:endParaRPr>
          </a:p>
          <a:p>
            <a:pPr indent="0" lvl="0" marL="457200" marR="0" rtl="0" algn="l">
              <a:lnSpc>
                <a:spcPct val="100000"/>
              </a:lnSpc>
              <a:spcBef>
                <a:spcPts val="0"/>
              </a:spcBef>
              <a:spcAft>
                <a:spcPts val="0"/>
              </a:spcAft>
              <a:buClr>
                <a:schemeClr val="dk1"/>
              </a:buClr>
              <a:buSzPct val="25000"/>
              <a:buFont typeface="Arial"/>
              <a:buNone/>
            </a:pPr>
            <a:r>
              <a:rPr b="0" baseline="0" i="0" lang="en" sz="2000" u="none" cap="none" strike="noStrike">
                <a:solidFill>
                  <a:schemeClr val="dk1"/>
                </a:solidFill>
                <a:latin typeface="Arial"/>
                <a:ea typeface="Arial"/>
                <a:cs typeface="Arial"/>
                <a:sym typeface="Arial"/>
                <a:rtl val="0"/>
              </a:rPr>
              <a:t>	</a:t>
            </a:r>
            <a:r>
              <a:rPr b="1" baseline="0" i="1" lang="en" sz="1800" u="none" cap="none" strike="noStrike">
                <a:solidFill>
                  <a:schemeClr val="dk1"/>
                </a:solidFill>
                <a:latin typeface="Arial"/>
                <a:ea typeface="Arial"/>
                <a:cs typeface="Arial"/>
                <a:sym typeface="Arial"/>
                <a:rtl val="0"/>
              </a:rPr>
              <a:t>Actor</a:t>
            </a:r>
            <a:r>
              <a:rPr b="0" baseline="0" i="1" lang="en" sz="1800" u="none" cap="none" strike="noStrike">
                <a:solidFill>
                  <a:schemeClr val="dk1"/>
                </a:solidFill>
                <a:latin typeface="Arial"/>
                <a:ea typeface="Arial"/>
                <a:cs typeface="Arial"/>
                <a:sym typeface="Arial"/>
                <a:rtl val="0"/>
              </a:rPr>
              <a:t>:</a:t>
            </a:r>
            <a:r>
              <a:rPr b="0" baseline="0" i="0" lang="en" sz="1800" u="none" cap="none" strike="noStrike">
                <a:solidFill>
                  <a:schemeClr val="dk1"/>
                </a:solidFill>
                <a:latin typeface="Arial"/>
                <a:ea typeface="Arial"/>
                <a:cs typeface="Arial"/>
                <a:sym typeface="Arial"/>
                <a:rtl val="0"/>
              </a:rPr>
              <a:t> Player</a:t>
            </a:r>
          </a:p>
          <a:p>
            <a:pPr indent="0" lvl="0" marL="457200" marR="0" rtl="0" algn="l">
              <a:lnSpc>
                <a:spcPct val="100000"/>
              </a:lnSpc>
              <a:spcBef>
                <a:spcPts val="0"/>
              </a:spcBef>
              <a:spcAft>
                <a:spcPts val="0"/>
              </a:spcAft>
              <a:buClr>
                <a:schemeClr val="dk1"/>
              </a:buClr>
              <a:buFont typeface="Arial"/>
              <a:buNone/>
            </a:pPr>
            <a:r>
              <a:t/>
            </a:r>
            <a:endParaRPr sz="18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TUCBW</a:t>
            </a:r>
            <a:r>
              <a:rPr b="0" baseline="0" i="0" lang="en" sz="1600" u="none" cap="none" strike="noStrike">
                <a:solidFill>
                  <a:schemeClr val="dk1"/>
                </a:solidFill>
                <a:latin typeface="Arial"/>
                <a:ea typeface="Arial"/>
                <a:cs typeface="Arial"/>
                <a:sym typeface="Arial"/>
                <a:rtl val="0"/>
              </a:rPr>
              <a:t> Player selects the chips from chip symbol to ‘Bet Area’.</a:t>
            </a:r>
          </a:p>
          <a:p>
            <a:pPr indent="0" lvl="0" marL="914400" marR="0" rtl="0" algn="l">
              <a:lnSpc>
                <a:spcPct val="100000"/>
              </a:lnSpc>
              <a:spcBef>
                <a:spcPts val="0"/>
              </a:spcBef>
              <a:spcAft>
                <a:spcPts val="0"/>
              </a:spcAft>
              <a:buClr>
                <a:schemeClr val="dk1"/>
              </a:buClr>
              <a:buFont typeface="Arial"/>
              <a:buNone/>
            </a:pPr>
            <a:r>
              <a:t/>
            </a:r>
            <a:endParaRPr sz="1600">
              <a:solidFill>
                <a:schemeClr val="dk1"/>
              </a:solidFill>
            </a:endParaRPr>
          </a:p>
          <a:p>
            <a:pPr indent="0" lvl="0" marL="914400" marR="0" rtl="0" algn="l">
              <a:lnSpc>
                <a:spcPct val="100000"/>
              </a:lnSpc>
              <a:spcBef>
                <a:spcPts val="0"/>
              </a:spcBef>
              <a:spcAft>
                <a:spcPts val="0"/>
              </a:spcAft>
              <a:buClr>
                <a:schemeClr val="dk1"/>
              </a:buClr>
              <a:buSzPct val="25000"/>
              <a:buFont typeface="Arial"/>
              <a:buNone/>
            </a:pPr>
            <a:r>
              <a:rPr b="1" baseline="0" i="0" lang="en" sz="1600" u="none" cap="none" strike="noStrike">
                <a:solidFill>
                  <a:schemeClr val="dk1"/>
                </a:solidFill>
                <a:latin typeface="Arial"/>
                <a:ea typeface="Arial"/>
                <a:cs typeface="Arial"/>
                <a:sym typeface="Arial"/>
                <a:rtl val="0"/>
              </a:rPr>
              <a:t>TUCEW</a:t>
            </a:r>
            <a:r>
              <a:rPr b="0" baseline="0" i="0" lang="en" sz="1600" u="none" cap="none" strike="noStrike">
                <a:solidFill>
                  <a:schemeClr val="dk1"/>
                </a:solidFill>
                <a:latin typeface="Arial"/>
                <a:ea typeface="Arial"/>
                <a:cs typeface="Arial"/>
                <a:sym typeface="Arial"/>
                <a:rtl val="0"/>
              </a:rPr>
              <a:t> Player sees the final amount of selected Bet Amount.</a:t>
            </a:r>
          </a:p>
          <a:p>
            <a:pPr indent="0" lvl="0" marL="0" marR="0" rtl="0" algn="l">
              <a:lnSpc>
                <a:spcPct val="100000"/>
              </a:lnSpc>
              <a:spcBef>
                <a:spcPts val="0"/>
              </a:spcBef>
              <a:spcAft>
                <a:spcPts val="0"/>
              </a:spcAft>
              <a:buClr>
                <a:schemeClr val="dk1"/>
              </a:buClr>
              <a:buFont typeface="Arial"/>
              <a:buNone/>
            </a:pPr>
            <a:r>
              <a:t/>
            </a:r>
            <a:endParaRPr b="0" baseline="0" i="0" sz="16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sp>
        <p:nvSpPr>
          <p:cNvPr id="404" name="Shape 40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lang="en" sz="3000">
                <a:solidFill>
                  <a:schemeClr val="dk1"/>
                </a:solidFill>
              </a:rPr>
              <a:t>11.1 </a:t>
            </a:r>
            <a:r>
              <a:rPr b="1" baseline="0" i="0" lang="en" sz="3000" u="none" cap="none" strike="noStrike">
                <a:solidFill>
                  <a:schemeClr val="dk1"/>
                </a:solidFill>
                <a:latin typeface="Arial"/>
                <a:ea typeface="Arial"/>
                <a:cs typeface="Arial"/>
                <a:sym typeface="Arial"/>
                <a:rtl val="0"/>
              </a:rPr>
              <a:t>Scope Analysis</a:t>
            </a:r>
          </a:p>
          <a:p>
            <a:pPr indent="-342900" lvl="0" marL="342900" marR="0" rtl="0" algn="l">
              <a:lnSpc>
                <a:spcPct val="100000"/>
              </a:lnSpc>
              <a:spcBef>
                <a:spcPts val="0"/>
              </a:spcBef>
              <a:spcAft>
                <a:spcPts val="0"/>
              </a:spcAft>
              <a:buClr>
                <a:schemeClr val="dk1"/>
              </a:buClr>
              <a:buSzPct val="100000"/>
              <a:buFont typeface="Arial"/>
              <a:buChar char="•"/>
            </a:pPr>
            <a:r>
              <a:rPr b="0" baseline="0" i="0" lang="en" sz="2400" u="none" cap="none" strike="noStrike">
                <a:solidFill>
                  <a:schemeClr val="dk1"/>
                </a:solidFill>
                <a:latin typeface="Arial"/>
                <a:ea typeface="Arial"/>
                <a:cs typeface="Arial"/>
                <a:sym typeface="Arial"/>
                <a:rtl val="0"/>
              </a:rPr>
              <a:t>Scope of Work</a:t>
            </a:r>
          </a:p>
          <a:p>
            <a:pPr indent="-190500" lvl="0" marL="342900" marR="0" rtl="0" algn="l">
              <a:lnSpc>
                <a:spcPct val="10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350838" lvl="0" marL="693738"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Construct Lynx</a:t>
            </a:r>
          </a:p>
          <a:p>
            <a:pPr indent="-223837" lvl="0" marL="693738"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350838" lvl="0" marL="693738"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Software Development Kit for Lynx</a:t>
            </a:r>
          </a:p>
          <a:p>
            <a:pPr indent="-223837" lvl="0" marL="693738"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350838" lvl="0" marL="693738"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Casino Showcase Software</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sp>
        <p:nvSpPr>
          <p:cNvPr id="410" name="Shape 41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lang="en" sz="3000">
                <a:solidFill>
                  <a:schemeClr val="dk1"/>
                </a:solidFill>
              </a:rPr>
              <a:t>11.2 </a:t>
            </a:r>
            <a:r>
              <a:rPr b="1" baseline="0" i="0" lang="en" sz="3000" u="none" cap="none" strike="noStrike">
                <a:solidFill>
                  <a:schemeClr val="dk1"/>
                </a:solidFill>
                <a:latin typeface="Arial"/>
                <a:ea typeface="Arial"/>
                <a:cs typeface="Arial"/>
                <a:sym typeface="Arial"/>
                <a:rtl val="0"/>
              </a:rPr>
              <a:t>Research</a:t>
            </a:r>
          </a:p>
          <a:p>
            <a:pPr indent="0" lvl="0" marL="0" marR="0" rtl="0" algn="l">
              <a:lnSpc>
                <a:spcPct val="100000"/>
              </a:lnSpc>
              <a:spcBef>
                <a:spcPts val="0"/>
              </a:spcBef>
              <a:spcAft>
                <a:spcPts val="0"/>
              </a:spcAft>
              <a:buClr>
                <a:schemeClr val="dk1"/>
              </a:buClr>
              <a:buSzPct val="25000"/>
              <a:buFont typeface="Arial"/>
              <a:buNone/>
            </a:pPr>
            <a:r>
              <a:rPr b="1" baseline="0" i="0" lang="en" sz="2400" u="none" cap="none" strike="noStrike">
                <a:solidFill>
                  <a:schemeClr val="dk1"/>
                </a:solidFill>
                <a:latin typeface="Arial"/>
                <a:ea typeface="Arial"/>
                <a:cs typeface="Arial"/>
                <a:sym typeface="Arial"/>
                <a:rtl val="0"/>
              </a:rPr>
              <a:t>Research completed:</a:t>
            </a: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Hardware (AT Mega 328 chip, Arduino)</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Optimal programming language (C#)</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Possible game engines (Unity &amp; XNA)</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PixelSense Capabilities (</a:t>
            </a:r>
            <a:r>
              <a:rPr lang="en" sz="2000">
                <a:solidFill>
                  <a:schemeClr val="dk1"/>
                </a:solidFill>
                <a:rtl val="0"/>
              </a:rPr>
              <a:t>refresh rate, touch handling, SDK)</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Possible Tablets (with USB Master: Acer A500)</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sp>
        <p:nvSpPr>
          <p:cNvPr id="416" name="Shape 416"/>
          <p:cNvSpPr txBox="1"/>
          <p:nvPr>
            <p:ph idx="1" type="body"/>
          </p:nvPr>
        </p:nvSpPr>
        <p:spPr>
          <a:xfrm>
            <a:off x="457200" y="1200150"/>
            <a:ext cx="8381999"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2400" u="none" cap="none" strike="noStrike">
                <a:solidFill>
                  <a:schemeClr val="dk1"/>
                </a:solidFill>
                <a:latin typeface="Arial"/>
                <a:ea typeface="Arial"/>
                <a:cs typeface="Arial"/>
                <a:sym typeface="Arial"/>
                <a:rtl val="0"/>
              </a:rPr>
              <a:t>Research to be completed:</a:t>
            </a: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Game engines (will we need Unity)</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Hardware (photo diodes)</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C# (Gain more experience in this language)</a:t>
            </a:r>
          </a:p>
          <a:p>
            <a:pPr indent="-330200" lvl="0" marL="4572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Game development (incorporating Lynx into application)</a:t>
            </a:r>
          </a:p>
          <a:p>
            <a:pPr indent="0" lvl="0" marL="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PixelSense (Sensitivity, response rate, object discovery)</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sp>
        <p:nvSpPr>
          <p:cNvPr id="422" name="Shape 42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lang="en" sz="3000">
                <a:solidFill>
                  <a:schemeClr val="dk1"/>
                </a:solidFill>
              </a:rPr>
              <a:t>11.3 </a:t>
            </a:r>
            <a:r>
              <a:rPr b="1" baseline="0" i="0" lang="en" sz="3000" u="none" cap="none" strike="noStrike">
                <a:solidFill>
                  <a:schemeClr val="dk1"/>
                </a:solidFill>
                <a:latin typeface="Arial"/>
                <a:ea typeface="Arial"/>
                <a:cs typeface="Arial"/>
                <a:sym typeface="Arial"/>
                <a:rtl val="0"/>
              </a:rPr>
              <a:t>Technical Analysis</a:t>
            </a:r>
          </a:p>
          <a:p>
            <a:pPr indent="-4572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latin typeface="Arial"/>
                <a:ea typeface="Arial"/>
                <a:cs typeface="Arial"/>
                <a:sym typeface="Arial"/>
                <a:rtl val="0"/>
              </a:rPr>
              <a:t>Hardware</a:t>
            </a:r>
          </a:p>
          <a:p>
            <a:pPr indent="-457200" lvl="0" marL="9144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Lynx</a:t>
            </a:r>
          </a:p>
          <a:p>
            <a:pPr indent="-457200" lvl="0" marL="13716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Arial"/>
                <a:ea typeface="Arial"/>
                <a:cs typeface="Arial"/>
                <a:sym typeface="Arial"/>
                <a:rtl val="0"/>
              </a:rPr>
              <a:t>Array of transmitters and receivers</a:t>
            </a:r>
          </a:p>
          <a:p>
            <a:pPr indent="-457200" lvl="0" marL="1371600" marR="0" rtl="0" algn="l">
              <a:lnSpc>
                <a:spcPct val="100000"/>
              </a:lnSpc>
              <a:spcBef>
                <a:spcPts val="0"/>
              </a:spcBef>
              <a:spcAft>
                <a:spcPts val="0"/>
              </a:spcAft>
              <a:buClr>
                <a:srgbClr val="000000"/>
              </a:buClr>
              <a:buSzPct val="100000"/>
              <a:buFont typeface="Arial"/>
              <a:buChar char="•"/>
            </a:pPr>
            <a:r>
              <a:rPr lang="en" sz="1800"/>
              <a:t>Microcontroller</a:t>
            </a:r>
          </a:p>
          <a:p>
            <a:pPr indent="-457200" lvl="0" marL="1371600" marR="0" rtl="0" algn="l">
              <a:lnSpc>
                <a:spcPct val="100000"/>
              </a:lnSpc>
              <a:spcBef>
                <a:spcPts val="0"/>
              </a:spcBef>
              <a:spcAft>
                <a:spcPts val="0"/>
              </a:spcAft>
              <a:buClr>
                <a:srgbClr val="000000"/>
              </a:buClr>
              <a:buSzPct val="100000"/>
              <a:buFont typeface="Arial"/>
              <a:buChar char="•"/>
            </a:pPr>
            <a:r>
              <a:rPr b="0" baseline="0" i="0" lang="en" sz="1800" u="none" cap="none" strike="noStrike">
                <a:latin typeface="Arial"/>
                <a:ea typeface="Arial"/>
                <a:cs typeface="Arial"/>
                <a:sym typeface="Arial"/>
                <a:rtl val="0"/>
              </a:rPr>
              <a:t>USB Serial Breakout Board</a:t>
            </a:r>
          </a:p>
          <a:p>
            <a:pPr indent="-457200" lvl="0" marL="1371600" marR="0" rtl="0" algn="l">
              <a:lnSpc>
                <a:spcPct val="100000"/>
              </a:lnSpc>
              <a:spcBef>
                <a:spcPts val="0"/>
              </a:spcBef>
              <a:spcAft>
                <a:spcPts val="0"/>
              </a:spcAft>
              <a:buClr>
                <a:schemeClr val="dk1"/>
              </a:buClr>
              <a:buSzPct val="112500"/>
              <a:buFont typeface="Arial"/>
              <a:buChar char="•"/>
            </a:pPr>
            <a:r>
              <a:rPr lang="en" sz="1600">
                <a:solidFill>
                  <a:schemeClr val="dk1"/>
                </a:solidFill>
                <a:rtl val="0"/>
              </a:rPr>
              <a:t>Printed Circuit Board</a:t>
            </a:r>
          </a:p>
          <a:p>
            <a:pPr indent="-457200" lvl="0" marL="457200" marR="0" rtl="0" algn="l">
              <a:lnSpc>
                <a:spcPct val="100000"/>
              </a:lnSpc>
              <a:spcBef>
                <a:spcPts val="0"/>
              </a:spcBef>
              <a:spcAft>
                <a:spcPts val="0"/>
              </a:spcAft>
              <a:buClr>
                <a:schemeClr val="dk1"/>
              </a:buClr>
              <a:buSzPct val="100000"/>
              <a:buFont typeface="Arial"/>
              <a:buChar char="•"/>
            </a:pPr>
            <a:r>
              <a:rPr b="1" baseline="0" i="0" lang="en" sz="2400" u="none" cap="none" strike="noStrike">
                <a:solidFill>
                  <a:schemeClr val="dk1"/>
                </a:solidFill>
                <a:latin typeface="Arial"/>
                <a:ea typeface="Arial"/>
                <a:cs typeface="Arial"/>
                <a:sym typeface="Arial"/>
                <a:rtl val="0"/>
              </a:rPr>
              <a:t>Software</a:t>
            </a:r>
          </a:p>
          <a:p>
            <a:pPr indent="-457200" lvl="0" marL="9144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PixelSense Casino Showcase</a:t>
            </a:r>
          </a:p>
          <a:p>
            <a:pPr indent="-457200" lvl="0" marL="9144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Mobile application</a:t>
            </a:r>
          </a:p>
          <a:p>
            <a:pPr indent="-457200" lvl="0" marL="914400" marR="0" rtl="0" algn="l">
              <a:lnSpc>
                <a:spcPct val="100000"/>
              </a:lnSpc>
              <a:spcBef>
                <a:spcPts val="0"/>
              </a:spcBef>
              <a:spcAft>
                <a:spcPts val="0"/>
              </a:spcAft>
              <a:buClr>
                <a:schemeClr val="dk1"/>
              </a:buClr>
              <a:buSzPct val="100000"/>
              <a:buFont typeface="Arial"/>
              <a:buChar char="•"/>
            </a:pPr>
            <a:r>
              <a:rPr b="0" baseline="0" i="0" lang="en" sz="2000" u="none" cap="none" strike="noStrike">
                <a:solidFill>
                  <a:schemeClr val="dk1"/>
                </a:solidFill>
                <a:latin typeface="Arial"/>
                <a:ea typeface="Arial"/>
                <a:cs typeface="Arial"/>
                <a:sym typeface="Arial"/>
                <a:rtl val="0"/>
              </a:rPr>
              <a:t>Software Development Kit</a:t>
            </a:r>
          </a:p>
          <a:p>
            <a:pPr indent="0" lvl="0" marL="0" marR="0" rtl="0" algn="l">
              <a:lnSpc>
                <a:spcPct val="100000"/>
              </a:lnSpc>
              <a:spcBef>
                <a:spcPts val="0"/>
              </a:spcBef>
              <a:spcAft>
                <a:spcPts val="0"/>
              </a:spcAft>
              <a:buClr>
                <a:schemeClr val="dk1"/>
              </a:buClr>
              <a:buFont typeface="Arial"/>
              <a:buNone/>
            </a:pPr>
            <a:r>
              <a:t/>
            </a:r>
            <a:endParaRPr b="0" baseline="0" i="0" sz="28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sp>
        <p:nvSpPr>
          <p:cNvPr id="428" name="Shape 42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lang="en" sz="3000">
                <a:solidFill>
                  <a:schemeClr val="dk1"/>
                </a:solidFill>
              </a:rPr>
              <a:t>11.4 </a:t>
            </a:r>
            <a:r>
              <a:rPr b="1" baseline="0" i="0" lang="en" sz="3000" u="none" cap="none" strike="noStrike">
                <a:solidFill>
                  <a:schemeClr val="dk1"/>
                </a:solidFill>
                <a:latin typeface="Arial"/>
                <a:ea typeface="Arial"/>
                <a:cs typeface="Arial"/>
                <a:sym typeface="Arial"/>
                <a:rtl val="0"/>
              </a:rPr>
              <a:t>Cost Analysis</a:t>
            </a:r>
          </a:p>
        </p:txBody>
      </p:sp>
      <p:graphicFrame>
        <p:nvGraphicFramePr>
          <p:cNvPr id="429" name="Shape 429"/>
          <p:cNvGraphicFramePr/>
          <p:nvPr/>
        </p:nvGraphicFramePr>
        <p:xfrm>
          <a:off x="76200" y="1908542"/>
          <a:ext cx="3000000" cy="3000000"/>
        </p:xfrm>
        <a:graphic>
          <a:graphicData uri="http://schemas.openxmlformats.org/drawingml/2006/table">
            <a:tbl>
              <a:tblPr>
                <a:noFill/>
                <a:tableStyleId>{686BB7F3-81A9-4D10-A323-A78F03913A0A}</a:tableStyleId>
              </a:tblPr>
              <a:tblGrid>
                <a:gridCol w="3124200"/>
                <a:gridCol w="1752600"/>
              </a:tblGrid>
              <a:tr h="5909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Description</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Cost</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r>
              <a:tr h="563875">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Lynx</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$100 - 150.00</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563875">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Tablet with master USB port</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$75 - 100.00</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563875">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Microsoft PixelSense</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$0.00</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563875">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Total Cost:</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2000" u="none" cap="none" strike="noStrike">
                          <a:latin typeface="Times New Roman"/>
                          <a:ea typeface="Times New Roman"/>
                          <a:cs typeface="Times New Roman"/>
                          <a:sym typeface="Times New Roman"/>
                          <a:rtl val="0"/>
                        </a:rPr>
                        <a:t>$175 - 2</a:t>
                      </a:r>
                      <a:r>
                        <a:rPr lang="en" sz="2000">
                          <a:latin typeface="Times New Roman"/>
                          <a:ea typeface="Times New Roman"/>
                          <a:cs typeface="Times New Roman"/>
                          <a:sym typeface="Times New Roman"/>
                          <a:rtl val="0"/>
                        </a:rPr>
                        <a:t>5</a:t>
                      </a:r>
                      <a:r>
                        <a:rPr baseline="0" lang="en" sz="2000" u="none" cap="none" strike="noStrike">
                          <a:latin typeface="Times New Roman"/>
                          <a:ea typeface="Times New Roman"/>
                          <a:cs typeface="Times New Roman"/>
                          <a:sym typeface="Times New Roman"/>
                          <a:rtl val="0"/>
                        </a:rPr>
                        <a:t>0.00</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
        <p:nvSpPr>
          <p:cNvPr id="430" name="Shape 430"/>
          <p:cNvSpPr txBox="1"/>
          <p:nvPr/>
        </p:nvSpPr>
        <p:spPr>
          <a:xfrm>
            <a:off x="5105400" y="1962150"/>
            <a:ext cx="4038599" cy="273921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baseline="0" i="0" lang="en" sz="1600" u="none" cap="none" strike="noStrike">
                <a:solidFill>
                  <a:srgbClr val="000000"/>
                </a:solidFill>
                <a:latin typeface="Arial"/>
                <a:ea typeface="Arial"/>
                <a:cs typeface="Arial"/>
                <a:sym typeface="Arial"/>
                <a:rtl val="0"/>
              </a:rPr>
              <a:t>Lynx Includes:</a:t>
            </a:r>
          </a:p>
          <a:p>
            <a:pPr indent="-285750" lvl="0" marL="285750" marR="0" rtl="0" algn="l">
              <a:lnSpc>
                <a:spcPct val="100000"/>
              </a:lnSpc>
              <a:spcBef>
                <a:spcPts val="0"/>
              </a:spcBef>
              <a:spcAft>
                <a:spcPts val="0"/>
              </a:spcAft>
              <a:buClr>
                <a:srgbClr val="000000"/>
              </a:buClr>
              <a:buSzPct val="100000"/>
              <a:buFont typeface="Arial"/>
              <a:buChar char="•"/>
            </a:pPr>
            <a:r>
              <a:rPr b="0" baseline="0" i="0" lang="en" sz="1600" u="none" cap="none" strike="noStrike">
                <a:solidFill>
                  <a:srgbClr val="000000"/>
                </a:solidFill>
                <a:latin typeface="Arial"/>
                <a:ea typeface="Arial"/>
                <a:cs typeface="Arial"/>
                <a:sym typeface="Arial"/>
                <a:rtl val="0"/>
              </a:rPr>
              <a:t>Custom Minimal Control Board </a:t>
            </a:r>
          </a:p>
          <a:p>
            <a:pPr lvl="0" marR="0" rtl="0" algn="l">
              <a:lnSpc>
                <a:spcPct val="100000"/>
              </a:lnSpc>
              <a:spcBef>
                <a:spcPts val="0"/>
              </a:spcBef>
              <a:spcAft>
                <a:spcPts val="0"/>
              </a:spcAft>
              <a:buNone/>
            </a:pPr>
            <a:r>
              <a:t/>
            </a:r>
            <a:endParaRPr sz="1600">
              <a:rtl val="0"/>
            </a:endParaRPr>
          </a:p>
          <a:p>
            <a:pPr indent="-285750" lvl="0" marL="285750" marR="0" rtl="0" algn="l">
              <a:lnSpc>
                <a:spcPct val="100000"/>
              </a:lnSpc>
              <a:spcBef>
                <a:spcPts val="0"/>
              </a:spcBef>
              <a:spcAft>
                <a:spcPts val="0"/>
              </a:spcAft>
              <a:buClr>
                <a:srgbClr val="000000"/>
              </a:buClr>
              <a:buSzPct val="100000"/>
              <a:buFont typeface="Arial"/>
              <a:buChar char="•"/>
            </a:pPr>
            <a:r>
              <a:rPr b="0" baseline="0" i="0" lang="en" sz="1600" u="none" cap="none" strike="noStrike">
                <a:solidFill>
                  <a:srgbClr val="000000"/>
                </a:solidFill>
                <a:latin typeface="Arial"/>
                <a:ea typeface="Arial"/>
                <a:cs typeface="Arial"/>
                <a:sym typeface="Arial"/>
                <a:rtl val="0"/>
              </a:rPr>
              <a:t>Array of </a:t>
            </a:r>
            <a:r>
              <a:rPr lang="en" sz="1600">
                <a:rtl val="0"/>
              </a:rPr>
              <a:t>T</a:t>
            </a:r>
            <a:r>
              <a:rPr b="0" baseline="0" i="0" lang="en" sz="1600" u="none" cap="none" strike="noStrike">
                <a:solidFill>
                  <a:srgbClr val="000000"/>
                </a:solidFill>
                <a:latin typeface="Arial"/>
                <a:ea typeface="Arial"/>
                <a:cs typeface="Arial"/>
                <a:sym typeface="Arial"/>
                <a:rtl val="0"/>
              </a:rPr>
              <a:t>ransmitters and Receivers</a:t>
            </a:r>
          </a:p>
          <a:p>
            <a:pPr lvl="0" marR="0" rtl="0" algn="l">
              <a:lnSpc>
                <a:spcPct val="100000"/>
              </a:lnSpc>
              <a:spcBef>
                <a:spcPts val="0"/>
              </a:spcBef>
              <a:spcAft>
                <a:spcPts val="0"/>
              </a:spcAft>
              <a:buNone/>
            </a:pPr>
            <a:r>
              <a:t/>
            </a:r>
            <a:endParaRPr sz="1600">
              <a:rtl val="0"/>
            </a:endParaRPr>
          </a:p>
          <a:p>
            <a:pPr indent="-285750" lvl="0" marL="285750" marR="0" rtl="0" algn="l">
              <a:lnSpc>
                <a:spcPct val="100000"/>
              </a:lnSpc>
              <a:spcBef>
                <a:spcPts val="0"/>
              </a:spcBef>
              <a:spcAft>
                <a:spcPts val="0"/>
              </a:spcAft>
              <a:buClr>
                <a:srgbClr val="000000"/>
              </a:buClr>
              <a:buSzPct val="100000"/>
              <a:buFont typeface="Arial"/>
              <a:buChar char="•"/>
            </a:pPr>
            <a:r>
              <a:rPr b="0" baseline="0" i="0" lang="en" sz="1600" u="none" cap="none" strike="noStrike">
                <a:solidFill>
                  <a:srgbClr val="000000"/>
                </a:solidFill>
                <a:latin typeface="Arial"/>
                <a:ea typeface="Arial"/>
                <a:cs typeface="Arial"/>
                <a:sym typeface="Arial"/>
                <a:rtl val="0"/>
              </a:rPr>
              <a:t>Printed Ci</a:t>
            </a:r>
            <a:r>
              <a:rPr lang="en" sz="1600">
                <a:rtl val="0"/>
              </a:rPr>
              <a:t>rcuit </a:t>
            </a:r>
            <a:r>
              <a:rPr b="0" baseline="0" i="0" lang="en" sz="1600" u="none" cap="none" strike="noStrike">
                <a:solidFill>
                  <a:srgbClr val="000000"/>
                </a:solidFill>
                <a:latin typeface="Arial"/>
                <a:ea typeface="Arial"/>
                <a:cs typeface="Arial"/>
                <a:sym typeface="Arial"/>
                <a:rtl val="0"/>
              </a:rPr>
              <a:t>Board</a:t>
            </a:r>
          </a:p>
          <a:p>
            <a:pPr lvl="0" marR="0" rtl="0" algn="l">
              <a:lnSpc>
                <a:spcPct val="100000"/>
              </a:lnSpc>
              <a:spcBef>
                <a:spcPts val="0"/>
              </a:spcBef>
              <a:spcAft>
                <a:spcPts val="0"/>
              </a:spcAft>
              <a:buNone/>
            </a:pPr>
            <a:r>
              <a:t/>
            </a:r>
            <a:endParaRPr sz="1600">
              <a:rtl val="0"/>
            </a:endParaRPr>
          </a:p>
          <a:p>
            <a:pPr indent="-285750" lvl="0" marL="285750" marR="0" rtl="0" algn="l">
              <a:lnSpc>
                <a:spcPct val="100000"/>
              </a:lnSpc>
              <a:spcBef>
                <a:spcPts val="0"/>
              </a:spcBef>
              <a:spcAft>
                <a:spcPts val="0"/>
              </a:spcAft>
              <a:buClr>
                <a:srgbClr val="000000"/>
              </a:buClr>
              <a:buSzPct val="100000"/>
              <a:buFont typeface="Arial"/>
              <a:buChar char="•"/>
            </a:pPr>
            <a:r>
              <a:rPr b="0" baseline="0" i="0" lang="en" sz="1600" u="none" cap="none" strike="noStrike">
                <a:solidFill>
                  <a:srgbClr val="000000"/>
                </a:solidFill>
                <a:latin typeface="Arial"/>
                <a:ea typeface="Arial"/>
                <a:cs typeface="Arial"/>
                <a:sym typeface="Arial"/>
                <a:rtl val="0"/>
              </a:rPr>
              <a:t>USB-Serial Breakout Board</a:t>
            </a:r>
          </a:p>
          <a:p>
            <a:pPr lvl="0" marR="0" rtl="0" algn="l">
              <a:lnSpc>
                <a:spcPct val="100000"/>
              </a:lnSpc>
              <a:spcBef>
                <a:spcPts val="0"/>
              </a:spcBef>
              <a:spcAft>
                <a:spcPts val="0"/>
              </a:spcAft>
              <a:buNone/>
            </a:pPr>
            <a:r>
              <a:t/>
            </a:r>
            <a:endParaRPr sz="1600">
              <a:rtl val="0"/>
            </a:endParaRPr>
          </a:p>
          <a:p>
            <a:pPr indent="-285750" lvl="0" marL="285750" marR="0" rtl="0" algn="l">
              <a:lnSpc>
                <a:spcPct val="100000"/>
              </a:lnSpc>
              <a:spcBef>
                <a:spcPts val="0"/>
              </a:spcBef>
              <a:spcAft>
                <a:spcPts val="0"/>
              </a:spcAft>
              <a:buClr>
                <a:srgbClr val="000000"/>
              </a:buClr>
              <a:buSzPct val="100000"/>
              <a:buFont typeface="Arial"/>
              <a:buChar char="•"/>
            </a:pPr>
            <a:r>
              <a:rPr lang="en" sz="1600">
                <a:rtl val="0"/>
              </a:rPr>
              <a:t>Case</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sp>
        <p:nvSpPr>
          <p:cNvPr id="436" name="Shape 43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lang="en" sz="3000">
                <a:solidFill>
                  <a:schemeClr val="dk1"/>
                </a:solidFill>
              </a:rPr>
              <a:t>11.5 </a:t>
            </a:r>
            <a:r>
              <a:rPr b="1" baseline="0" i="0" lang="en" sz="3000" u="none" cap="none" strike="noStrike">
                <a:solidFill>
                  <a:schemeClr val="dk1"/>
                </a:solidFill>
                <a:latin typeface="Arial"/>
                <a:ea typeface="Arial"/>
                <a:cs typeface="Arial"/>
                <a:sym typeface="Arial"/>
                <a:rtl val="0"/>
              </a:rPr>
              <a:t>Resource Analysis</a:t>
            </a:r>
          </a:p>
          <a:p>
            <a:pPr indent="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400" u="none" cap="none" strike="noStrike">
                <a:solidFill>
                  <a:schemeClr val="dk1"/>
                </a:solidFill>
                <a:latin typeface="Arial"/>
                <a:ea typeface="Arial"/>
                <a:cs typeface="Arial"/>
                <a:sym typeface="Arial"/>
                <a:rtl val="0"/>
              </a:rPr>
              <a:t>2 Computer Scientists (Brian and Shamikul)</a:t>
            </a:r>
          </a:p>
          <a:p>
            <a:pPr indent="-304800" lvl="0" marL="457200" marR="0" rtl="0" algn="l">
              <a:lnSpc>
                <a:spcPct val="10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400" u="none" cap="none" strike="noStrike">
                <a:solidFill>
                  <a:schemeClr val="dk1"/>
                </a:solidFill>
                <a:latin typeface="Arial"/>
                <a:ea typeface="Arial"/>
                <a:cs typeface="Arial"/>
                <a:sym typeface="Arial"/>
                <a:rtl val="0"/>
              </a:rPr>
              <a:t>2 Software Engineers (Brandon and Keyur)</a:t>
            </a:r>
          </a:p>
          <a:p>
            <a:pPr indent="-304800" lvl="0" marL="457200" marR="0" rtl="0" algn="l">
              <a:lnSpc>
                <a:spcPct val="10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400" u="none" cap="none" strike="noStrike">
                <a:solidFill>
                  <a:schemeClr val="dk1"/>
                </a:solidFill>
                <a:latin typeface="Arial"/>
                <a:ea typeface="Arial"/>
                <a:cs typeface="Arial"/>
                <a:sym typeface="Arial"/>
                <a:rtl val="0"/>
              </a:rPr>
              <a:t>1 Computer Engineer (Seth)</a:t>
            </a:r>
          </a:p>
          <a:p>
            <a:pPr indent="-304800" lvl="0" marL="457200" marR="0" rtl="0" algn="l">
              <a:lnSpc>
                <a:spcPct val="10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457200" lvl="0" marL="457200" marR="0" rtl="0" algn="l">
              <a:lnSpc>
                <a:spcPct val="100000"/>
              </a:lnSpc>
              <a:spcBef>
                <a:spcPts val="0"/>
              </a:spcBef>
              <a:spcAft>
                <a:spcPts val="0"/>
              </a:spcAft>
              <a:buClr>
                <a:schemeClr val="dk1"/>
              </a:buClr>
              <a:buSzPct val="100000"/>
              <a:buFont typeface="Arial"/>
              <a:buChar char="•"/>
            </a:pPr>
            <a:r>
              <a:rPr b="0" baseline="0" i="0" lang="en" sz="2400" u="none" cap="none" strike="noStrike">
                <a:solidFill>
                  <a:schemeClr val="dk1"/>
                </a:solidFill>
                <a:latin typeface="Arial"/>
                <a:ea typeface="Arial"/>
                <a:cs typeface="Arial"/>
                <a:sym typeface="Arial"/>
                <a:rtl val="0"/>
              </a:rPr>
              <a:t>1 Microsoft PixelSense</a:t>
            </a:r>
          </a:p>
          <a:p>
            <a:pPr indent="-304800" lvl="0" marL="457200" marR="0" rtl="0" algn="l">
              <a:lnSpc>
                <a:spcPct val="10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2400" u="none" cap="none" strike="noStrike">
                <a:solidFill>
                  <a:schemeClr val="dk1"/>
                </a:solidFill>
                <a:latin typeface="Arial"/>
                <a:ea typeface="Arial"/>
                <a:cs typeface="Arial"/>
                <a:sym typeface="Arial"/>
                <a:rtl val="0"/>
              </a:rPr>
              <a:t> </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 </a:t>
            </a:r>
          </a:p>
        </p:txBody>
      </p:sp>
      <p:graphicFrame>
        <p:nvGraphicFramePr>
          <p:cNvPr id="442" name="Shape 442"/>
          <p:cNvGraphicFramePr/>
          <p:nvPr/>
        </p:nvGraphicFramePr>
        <p:xfrm>
          <a:off x="616750" y="1743225"/>
          <a:ext cx="3000000" cy="3000000"/>
        </p:xfrm>
        <a:graphic>
          <a:graphicData uri="http://schemas.openxmlformats.org/drawingml/2006/table">
            <a:tbl>
              <a:tblPr>
                <a:noFill/>
                <a:tableStyleId>{04E4F7E1-6353-4417-B45A-D8FC0D2391D7}</a:tableStyleId>
              </a:tblPr>
              <a:tblGrid>
                <a:gridCol w="3955250"/>
                <a:gridCol w="3955250"/>
              </a:tblGrid>
              <a:tr h="4713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baseline="0" lang="en" sz="2000" u="none" cap="none" strike="noStrike"/>
                        <a:t>Program Characteristic</a:t>
                      </a:r>
                    </a:p>
                  </a:txBody>
                  <a:tcPr marT="45725" marB="45725" marR="91450" marL="91450" anchor="ctr">
                    <a:solidFill>
                      <a:srgbClr val="BFBFBF"/>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baseline="0" lang="en" sz="2000" u="none" cap="none" strike="noStrike"/>
                        <a:t>Function Points</a:t>
                      </a:r>
                    </a:p>
                  </a:txBody>
                  <a:tcPr marT="45725" marB="45725" marR="91450" marL="91450" anchor="ctr">
                    <a:solidFill>
                      <a:srgbClr val="BFBFBF"/>
                    </a:solidFill>
                  </a:tcPr>
                </a:tc>
              </a:tr>
              <a:tr h="453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aseline="0" lang="en" sz="1800" u="none" cap="none" strike="noStrike"/>
                        <a:t>Number of Inputs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aseline="0" lang="en" sz="1800" u="none" cap="none" strike="noStrike"/>
                        <a:t>17</a:t>
                      </a:r>
                    </a:p>
                  </a:txBody>
                  <a:tcPr marT="45725" marB="45725" marR="91450" marL="91450" anchor="ctr"/>
                </a:tc>
              </a:tr>
              <a:tr h="453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aseline="0" lang="en" sz="1800" u="none" cap="none" strike="noStrike"/>
                        <a:t>Number of Outputs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aseline="0" lang="en" sz="1800" u="none" cap="none" strike="noStrike"/>
                        <a:t>20</a:t>
                      </a:r>
                    </a:p>
                  </a:txBody>
                  <a:tcPr marT="45725" marB="45725" marR="91450" marL="91450" anchor="ctr"/>
                </a:tc>
              </a:tr>
              <a:tr h="453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aseline="0" lang="en" sz="1800" u="none" cap="none" strike="noStrike"/>
                        <a:t>Inquiries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aseline="0" lang="en" sz="1800" u="none" cap="none" strike="noStrike"/>
                        <a:t>4</a:t>
                      </a:r>
                    </a:p>
                  </a:txBody>
                  <a:tcPr marT="45725" marB="45725" marR="91450" marL="91450" anchor="ctr"/>
                </a:tc>
              </a:tr>
              <a:tr h="453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aseline="0" lang="en" sz="1800" u="none" cap="none" strike="noStrike"/>
                        <a:t>Logical Internal Files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aseline="0" lang="en" sz="1800" u="none" cap="none" strike="noStrike"/>
                        <a:t>20</a:t>
                      </a:r>
                    </a:p>
                  </a:txBody>
                  <a:tcPr marT="45725" marB="45725" marR="91450" marL="91450" anchor="ctr"/>
                </a:tc>
              </a:tr>
              <a:tr h="453150">
                <a:tc>
                  <a:txBody>
                    <a:bodyPr>
                      <a:noAutofit/>
                    </a:bodyPr>
                    <a:lstStyle/>
                    <a:p>
                      <a:pPr indent="0" lvl="0" marL="0" marR="0" rtl="0" algn="l">
                        <a:lnSpc>
                          <a:spcPct val="100000"/>
                        </a:lnSpc>
                        <a:spcBef>
                          <a:spcPts val="0"/>
                        </a:spcBef>
                        <a:spcAft>
                          <a:spcPts val="0"/>
                        </a:spcAft>
                        <a:buClr>
                          <a:srgbClr val="000000"/>
                        </a:buClr>
                        <a:buSzPct val="25000"/>
                        <a:buFont typeface="Arial"/>
                        <a:buNone/>
                      </a:pPr>
                      <a:r>
                        <a:rPr baseline="0" lang="en" sz="1800" u="none" cap="none" strike="noStrike"/>
                        <a:t>External Interface Files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aseline="0" lang="en" sz="1800" u="none" cap="none" strike="noStrike"/>
                        <a:t>19</a:t>
                      </a:r>
                    </a:p>
                  </a:txBody>
                  <a:tcPr marT="45725" marB="45725" marR="91450" marL="91450" anchor="ctr"/>
                </a:tc>
              </a:tr>
              <a:tr h="4713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baseline="0" lang="en" sz="2000" u="none" cap="none" strike="noStrike"/>
                        <a:t>Total</a:t>
                      </a:r>
                    </a:p>
                  </a:txBody>
                  <a:tcPr marT="45725" marB="45725" marR="91450" marL="91450" anchor="ctr">
                    <a:solidFill>
                      <a:srgbClr val="BFBFBF"/>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aseline="0" lang="en" sz="1800" u="none" cap="none" strike="noStrike"/>
                        <a:t>80</a:t>
                      </a:r>
                    </a:p>
                  </a:txBody>
                  <a:tcPr marT="45725" marB="45725" marR="91450" marL="91450" anchor="ctr"/>
                </a:tc>
              </a:tr>
            </a:tbl>
          </a:graphicData>
        </a:graphic>
      </p:graphicFrame>
      <p:sp>
        <p:nvSpPr>
          <p:cNvPr id="443" name="Shape 443"/>
          <p:cNvSpPr txBox="1"/>
          <p:nvPr/>
        </p:nvSpPr>
        <p:spPr>
          <a:xfrm>
            <a:off x="616800" y="1154700"/>
            <a:ext cx="7910400" cy="436800"/>
          </a:xfrm>
          <a:prstGeom prst="rect">
            <a:avLst/>
          </a:prstGeom>
          <a:noFill/>
          <a:ln>
            <a:noFill/>
          </a:ln>
        </p:spPr>
        <p:txBody>
          <a:bodyPr anchorCtr="0" anchor="t" bIns="91425" lIns="91425" rIns="91425" tIns="91425">
            <a:noAutofit/>
          </a:bodyPr>
          <a:lstStyle/>
          <a:p>
            <a:pPr algn="l">
              <a:spcBef>
                <a:spcPts val="0"/>
              </a:spcBef>
              <a:buNone/>
            </a:pPr>
            <a:r>
              <a:rPr b="1" lang="en" sz="3000"/>
              <a:t>11.6 Schedule Analysis</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graphicFrame>
        <p:nvGraphicFramePr>
          <p:cNvPr id="449" name="Shape 449"/>
          <p:cNvGraphicFramePr/>
          <p:nvPr/>
        </p:nvGraphicFramePr>
        <p:xfrm>
          <a:off x="141600" y="1193125"/>
          <a:ext cx="3000000" cy="3000000"/>
        </p:xfrm>
        <a:graphic>
          <a:graphicData uri="http://schemas.openxmlformats.org/drawingml/2006/table">
            <a:tbl>
              <a:tblPr>
                <a:noFill/>
                <a:tableStyleId>{506A61A3-2723-4D54-8390-5D4CF4210096}</a:tableStyleId>
              </a:tblPr>
              <a:tblGrid>
                <a:gridCol w="2141875"/>
                <a:gridCol w="2141875"/>
              </a:tblGrid>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u="none" cap="none" strike="noStrike">
                          <a:latin typeface="Times New Roman"/>
                          <a:ea typeface="Times New Roman"/>
                          <a:cs typeface="Times New Roman"/>
                          <a:sym typeface="Times New Roman"/>
                        </a:rPr>
                        <a:t>General System Characteristic</a:t>
                      </a:r>
                    </a:p>
                  </a:txBody>
                  <a:tcPr marT="0" marB="0" marR="68575" marL="68575">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u="none" cap="none" strike="noStrike">
                          <a:latin typeface="Times New Roman"/>
                          <a:ea typeface="Times New Roman"/>
                          <a:cs typeface="Times New Roman"/>
                          <a:sym typeface="Times New Roman"/>
                        </a:rPr>
                        <a:t>Influence (0-5)</a:t>
                      </a:r>
                    </a:p>
                  </a:txBody>
                  <a:tcPr marT="0" marB="0" marR="68575" marL="68575">
                    <a:solidFill>
                      <a:srgbClr val="D9D9D9"/>
                    </a:solidFill>
                  </a:tcPr>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Data Communications</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3</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Distributed Data Processing</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0</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Performance</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5</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Heavily Used Configuration</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1</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Transaction Rate</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5</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On-Line Data Entry</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0</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End-User Efficiency</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3</a:t>
                      </a:r>
                    </a:p>
                  </a:txBody>
                  <a:tcPr marT="0" marB="0" marR="68575" marL="68575"/>
                </a:tc>
              </a:tr>
            </a:tbl>
          </a:graphicData>
        </a:graphic>
      </p:graphicFrame>
      <p:graphicFrame>
        <p:nvGraphicFramePr>
          <p:cNvPr id="450" name="Shape 450"/>
          <p:cNvGraphicFramePr/>
          <p:nvPr/>
        </p:nvGraphicFramePr>
        <p:xfrm>
          <a:off x="4512575" y="1193125"/>
          <a:ext cx="3000000" cy="3000000"/>
        </p:xfrm>
        <a:graphic>
          <a:graphicData uri="http://schemas.openxmlformats.org/drawingml/2006/table">
            <a:tbl>
              <a:tblPr>
                <a:noFill/>
                <a:tableStyleId>{5F4A7FD3-90A8-4E0D-A722-0B3D952A29F9}</a:tableStyleId>
              </a:tblPr>
              <a:tblGrid>
                <a:gridCol w="2141875"/>
                <a:gridCol w="2141875"/>
              </a:tblGrid>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u="none" cap="none" strike="noStrike">
                          <a:latin typeface="Times New Roman"/>
                          <a:ea typeface="Times New Roman"/>
                          <a:cs typeface="Times New Roman"/>
                          <a:sym typeface="Times New Roman"/>
                        </a:rPr>
                        <a:t>General System Characteristic</a:t>
                      </a:r>
                    </a:p>
                  </a:txBody>
                  <a:tcPr marT="0" marB="0" marR="68575" marL="68575">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u="none" cap="none" strike="noStrike">
                          <a:latin typeface="Times New Roman"/>
                          <a:ea typeface="Times New Roman"/>
                          <a:cs typeface="Times New Roman"/>
                          <a:sym typeface="Times New Roman"/>
                        </a:rPr>
                        <a:t>Influence (0-5)</a:t>
                      </a:r>
                    </a:p>
                  </a:txBody>
                  <a:tcPr marT="0" marB="0" marR="68575" marL="68575">
                    <a:solidFill>
                      <a:srgbClr val="D9D9D9"/>
                    </a:solidFill>
                  </a:tcPr>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On-Line Update</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0</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Complex Processing</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1</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Reusability</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5</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Installation Ease</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3</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Operational Ease</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3</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Multiple Sites</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0</a:t>
                      </a:r>
                    </a:p>
                  </a:txBody>
                  <a:tcPr marT="0" marB="0" marR="68575" marL="68575"/>
                </a:tc>
              </a:tr>
              <a:tr h="3810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Facilitate Change</a:t>
                      </a:r>
                    </a:p>
                  </a:txBody>
                  <a:tcPr marT="0" marB="0" marR="68575" marL="68575"/>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u="none" cap="none" strike="noStrike">
                          <a:latin typeface="Times New Roman"/>
                          <a:ea typeface="Times New Roman"/>
                          <a:cs typeface="Times New Roman"/>
                          <a:sym typeface="Times New Roman"/>
                        </a:rPr>
                        <a:t>3</a:t>
                      </a:r>
                    </a:p>
                  </a:txBody>
                  <a:tcPr marT="0" marB="0" marR="68575" marL="68575"/>
                </a:tc>
              </a:tr>
              <a:tr h="381000">
                <a:tc>
                  <a:txBody>
                    <a:bodyPr>
                      <a:noAutofit/>
                    </a:bodyPr>
                    <a:lstStyle/>
                    <a:p>
                      <a:pPr indent="0" marL="0" marR="0" rtl="0" algn="ctr">
                        <a:lnSpc>
                          <a:spcPct val="115000"/>
                        </a:lnSpc>
                        <a:spcBef>
                          <a:spcPts val="0"/>
                        </a:spcBef>
                        <a:spcAft>
                          <a:spcPts val="1000"/>
                        </a:spcAft>
                        <a:buNone/>
                      </a:pPr>
                      <a:r>
                        <a:rPr b="1" lang="en">
                          <a:latin typeface="Times New Roman"/>
                          <a:ea typeface="Times New Roman"/>
                          <a:cs typeface="Times New Roman"/>
                          <a:sym typeface="Times New Roman"/>
                        </a:rPr>
                        <a:t>Total</a:t>
                      </a:r>
                    </a:p>
                  </a:txBody>
                  <a:tcPr marT="0" marB="0" marR="68575" marL="68575">
                    <a:solidFill>
                      <a:srgbClr val="D9D9D9"/>
                    </a:solidFill>
                  </a:tcPr>
                </a:tc>
                <a:tc>
                  <a:txBody>
                    <a:bodyPr>
                      <a:noAutofit/>
                    </a:bodyPr>
                    <a:lstStyle/>
                    <a:p>
                      <a:pPr indent="0" marL="0" marR="0" rtl="0" algn="ctr">
                        <a:lnSpc>
                          <a:spcPct val="115000"/>
                        </a:lnSpc>
                        <a:spcBef>
                          <a:spcPts val="0"/>
                        </a:spcBef>
                        <a:spcAft>
                          <a:spcPts val="1000"/>
                        </a:spcAft>
                        <a:buNone/>
                      </a:pPr>
                      <a:r>
                        <a:rPr lang="en">
                          <a:latin typeface="Times New Roman"/>
                          <a:ea typeface="Times New Roman"/>
                          <a:cs typeface="Times New Roman"/>
                          <a:sym typeface="Times New Roman"/>
                        </a:rPr>
                        <a:t>32</a:t>
                      </a:r>
                    </a:p>
                  </a:txBody>
                  <a:tcPr marT="0" marB="0" marR="68575" marL="6857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2.1  Features and Functions</a:t>
            </a:r>
          </a:p>
        </p:txBody>
      </p:sp>
      <p:sp>
        <p:nvSpPr>
          <p:cNvPr id="72" name="Shape 7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buChar char="●"/>
            </a:pPr>
            <a:r>
              <a:rPr b="0" baseline="0" i="0" lang="en" sz="3000" u="none" cap="none" strike="noStrike">
                <a:solidFill>
                  <a:schemeClr val="dk1"/>
                </a:solidFill>
                <a:latin typeface="Arial"/>
                <a:ea typeface="Arial"/>
                <a:cs typeface="Arial"/>
                <a:sym typeface="Arial"/>
                <a:rtl val="0"/>
              </a:rPr>
              <a:t>Core Features:</a:t>
            </a:r>
          </a:p>
          <a:p>
            <a:pPr indent="-368300" lvl="1" marL="914400" marR="0" rtl="0" algn="l">
              <a:lnSpc>
                <a:spcPct val="100000"/>
              </a:lnSpc>
              <a:spcBef>
                <a:spcPts val="600"/>
              </a:spcBef>
              <a:spcAft>
                <a:spcPts val="0"/>
              </a:spcAft>
              <a:buClr>
                <a:schemeClr val="dk1"/>
              </a:buClr>
              <a:buSzPct val="100000"/>
              <a:buFont typeface="Courier New"/>
              <a:buChar char="o"/>
            </a:pPr>
            <a:r>
              <a:rPr b="0" baseline="0" i="0" lang="en" sz="2100" u="none" cap="none" strike="noStrike">
                <a:solidFill>
                  <a:schemeClr val="dk1"/>
                </a:solidFill>
                <a:latin typeface="Arial"/>
                <a:ea typeface="Arial"/>
                <a:cs typeface="Arial"/>
                <a:sym typeface="Arial"/>
                <a:rtl val="0"/>
              </a:rPr>
              <a:t>View data on tablet/computer</a:t>
            </a:r>
          </a:p>
          <a:p>
            <a:pPr indent="-368300" lvl="1" marL="914400" marR="0" rtl="0" algn="l">
              <a:lnSpc>
                <a:spcPct val="100000"/>
              </a:lnSpc>
              <a:spcBef>
                <a:spcPts val="600"/>
              </a:spcBef>
              <a:spcAft>
                <a:spcPts val="0"/>
              </a:spcAft>
              <a:buClr>
                <a:schemeClr val="dk1"/>
              </a:buClr>
              <a:buSzPct val="100000"/>
              <a:buFont typeface="Courier New"/>
              <a:buChar char="o"/>
            </a:pPr>
            <a:r>
              <a:rPr b="0" baseline="0" i="0" lang="en" sz="2100" u="none" cap="none" strike="noStrike">
                <a:solidFill>
                  <a:schemeClr val="dk1"/>
                </a:solidFill>
                <a:latin typeface="Arial"/>
                <a:ea typeface="Arial"/>
                <a:cs typeface="Arial"/>
                <a:sym typeface="Arial"/>
                <a:rtl val="0"/>
              </a:rPr>
              <a:t>Optical communication between PixelSense and Lynx</a:t>
            </a:r>
          </a:p>
          <a:p>
            <a:pPr indent="-368300" lvl="1" marL="914400" marR="0" rtl="0" algn="l">
              <a:lnSpc>
                <a:spcPct val="100000"/>
              </a:lnSpc>
              <a:spcBef>
                <a:spcPts val="600"/>
              </a:spcBef>
              <a:spcAft>
                <a:spcPts val="0"/>
              </a:spcAft>
              <a:buClr>
                <a:schemeClr val="dk1"/>
              </a:buClr>
              <a:buSzPct val="100000"/>
              <a:buFont typeface="Courier New"/>
              <a:buChar char="o"/>
            </a:pPr>
            <a:r>
              <a:rPr b="0" baseline="0" i="0" lang="en" sz="2100" u="none" cap="none" strike="noStrike">
                <a:solidFill>
                  <a:schemeClr val="dk1"/>
                </a:solidFill>
                <a:latin typeface="Arial"/>
                <a:ea typeface="Arial"/>
                <a:cs typeface="Arial"/>
                <a:sym typeface="Arial"/>
                <a:rtl val="0"/>
              </a:rPr>
              <a:t>All transactions are backed up to an external server</a:t>
            </a:r>
          </a:p>
          <a:p>
            <a:pPr indent="-368300" lvl="1" marL="914400" marR="0" rtl="0" algn="l">
              <a:lnSpc>
                <a:spcPct val="100000"/>
              </a:lnSpc>
              <a:spcBef>
                <a:spcPts val="600"/>
              </a:spcBef>
              <a:spcAft>
                <a:spcPts val="0"/>
              </a:spcAft>
              <a:buClr>
                <a:schemeClr val="dk1"/>
              </a:buClr>
              <a:buSzPct val="100000"/>
              <a:buFont typeface="Courier New"/>
              <a:buChar char="o"/>
            </a:pPr>
            <a:r>
              <a:rPr b="0" baseline="0" i="0" lang="en" sz="2100" u="none" cap="none" strike="noStrike">
                <a:solidFill>
                  <a:schemeClr val="dk1"/>
                </a:solidFill>
                <a:latin typeface="Arial"/>
                <a:ea typeface="Arial"/>
                <a:cs typeface="Arial"/>
                <a:sym typeface="Arial"/>
                <a:rtl val="0"/>
              </a:rPr>
              <a:t>Lynx should be automatically detected by app</a:t>
            </a:r>
          </a:p>
          <a:p>
            <a:pPr indent="-368300" lvl="1" marL="914400" marR="0" rtl="0" algn="l">
              <a:lnSpc>
                <a:spcPct val="100000"/>
              </a:lnSpc>
              <a:spcBef>
                <a:spcPts val="600"/>
              </a:spcBef>
              <a:spcAft>
                <a:spcPts val="0"/>
              </a:spcAft>
              <a:buClr>
                <a:schemeClr val="dk1"/>
              </a:buClr>
              <a:buSzPct val="100000"/>
              <a:buFont typeface="Courier New"/>
              <a:buChar char="o"/>
            </a:pPr>
            <a:r>
              <a:rPr b="0" baseline="0" i="0" lang="en" sz="2100" u="none" cap="none" strike="noStrike">
                <a:solidFill>
                  <a:schemeClr val="dk1"/>
                </a:solidFill>
                <a:latin typeface="Arial"/>
                <a:ea typeface="Arial"/>
                <a:cs typeface="Arial"/>
                <a:sym typeface="Arial"/>
                <a:rtl val="0"/>
              </a:rPr>
              <a:t>All communication should be done locally, optically or hardlined</a:t>
            </a:r>
          </a:p>
          <a:p>
            <a:pPr indent="0" lvl="0" marL="0" marR="0" rtl="0" algn="l">
              <a:lnSpc>
                <a:spcPct val="100000"/>
              </a:lnSpc>
              <a:spcBef>
                <a:spcPts val="60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tl val="0"/>
              </a:rPr>
              <a:t>	</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11. Feasibility Assessment</a:t>
            </a:r>
          </a:p>
        </p:txBody>
      </p:sp>
      <p:graphicFrame>
        <p:nvGraphicFramePr>
          <p:cNvPr id="456" name="Shape 456"/>
          <p:cNvGraphicFramePr/>
          <p:nvPr/>
        </p:nvGraphicFramePr>
        <p:xfrm>
          <a:off x="180975" y="1388649"/>
          <a:ext cx="3000000" cy="3000000"/>
        </p:xfrm>
        <a:graphic>
          <a:graphicData uri="http://schemas.openxmlformats.org/drawingml/2006/table">
            <a:tbl>
              <a:tblPr>
                <a:noFill/>
                <a:tableStyleId>{8470FC84-2336-4DC3-9330-F8596BB04D72}</a:tableStyleId>
              </a:tblPr>
              <a:tblGrid>
                <a:gridCol w="1795125"/>
                <a:gridCol w="1795125"/>
                <a:gridCol w="1795125"/>
              </a:tblGrid>
              <a:tr h="5334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General Application</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BFBFBF"/>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Exponent</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Estimated Schedule (months)</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r>
              <a:tr h="5334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Best Case</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.43</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6.49</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5334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Average Case</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.45</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7.08</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5334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Worst Case</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.48</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8.07</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533400">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1" baseline="0" lang="en" sz="1800" u="none" cap="none" strike="noStrike">
                          <a:latin typeface="Times New Roman"/>
                          <a:ea typeface="Times New Roman"/>
                          <a:cs typeface="Times New Roman"/>
                          <a:sym typeface="Times New Roman"/>
                          <a:rtl val="0"/>
                        </a:rPr>
                        <a:t>Modified Worst Case</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D9D9D9"/>
                    </a:solidFill>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.48</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1000"/>
                        </a:spcAft>
                        <a:buClr>
                          <a:srgbClr val="000000"/>
                        </a:buClr>
                        <a:buSzPct val="25000"/>
                        <a:buFont typeface="Times New Roman"/>
                        <a:buNone/>
                      </a:pPr>
                      <a:r>
                        <a:rPr baseline="0" lang="en" sz="1800" u="none" cap="none" strike="noStrike">
                          <a:latin typeface="Times New Roman"/>
                          <a:ea typeface="Times New Roman"/>
                          <a:cs typeface="Times New Roman"/>
                          <a:sym typeface="Times New Roman"/>
                          <a:rtl val="0"/>
                        </a:rPr>
                        <a:t>7.52</a:t>
                      </a:r>
                    </a:p>
                  </a:txBody>
                  <a:tcPr marT="0" marB="0" marR="68575" marL="68575" anchor="ctr">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
        <p:nvSpPr>
          <p:cNvPr id="457" name="Shape 457"/>
          <p:cNvSpPr txBox="1"/>
          <p:nvPr/>
        </p:nvSpPr>
        <p:spPr>
          <a:xfrm>
            <a:off x="5620750" y="1728050"/>
            <a:ext cx="3429000" cy="24620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baseline="0" i="1" lang="en" sz="1400" u="none" cap="none" strike="noStrike">
                <a:solidFill>
                  <a:srgbClr val="000000"/>
                </a:solidFill>
                <a:latin typeface="Arial"/>
                <a:ea typeface="Arial"/>
                <a:cs typeface="Arial"/>
                <a:sym typeface="Arial"/>
              </a:rPr>
              <a:t>Influence Factor</a:t>
            </a:r>
            <a:r>
              <a:rPr b="0" baseline="0" i="0" lang="en" sz="1400" u="none" cap="none" strike="noStrike">
                <a:solidFill>
                  <a:srgbClr val="000000"/>
                </a:solidFill>
                <a:latin typeface="Arial"/>
                <a:ea typeface="Arial"/>
                <a:cs typeface="Arial"/>
                <a:sym typeface="Arial"/>
              </a:rPr>
              <a:t> </a:t>
            </a:r>
          </a:p>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 .65 + ( 32 / 100 ) </a:t>
            </a:r>
          </a:p>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 .97</a:t>
            </a:r>
          </a:p>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baseline="0" i="1" lang="en" sz="1400" u="none" cap="none" strike="noStrike">
                <a:solidFill>
                  <a:srgbClr val="000000"/>
                </a:solidFill>
                <a:latin typeface="Arial"/>
                <a:ea typeface="Arial"/>
                <a:cs typeface="Arial"/>
                <a:sym typeface="Arial"/>
              </a:rPr>
              <a:t>Total Adjusted Function Points</a:t>
            </a:r>
            <a:r>
              <a:rPr b="0" baseline="0" i="0" lang="en" sz="1400" u="none" cap="none" strike="noStrike">
                <a:solidFill>
                  <a:srgbClr val="000000"/>
                </a:solidFill>
                <a:latin typeface="Arial"/>
                <a:ea typeface="Arial"/>
                <a:cs typeface="Arial"/>
                <a:sym typeface="Arial"/>
              </a:rPr>
              <a:t>        </a:t>
            </a:r>
          </a:p>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 80 * .97 </a:t>
            </a:r>
          </a:p>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 77.6</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(Total Adjusted Function Pts)</a:t>
            </a:r>
            <a:r>
              <a:rPr b="0" baseline="30000" i="0" lang="en" sz="1400" u="none" cap="none" strike="noStrike">
                <a:solidFill>
                  <a:srgbClr val="000000"/>
                </a:solidFill>
                <a:latin typeface="Arial"/>
                <a:ea typeface="Arial"/>
                <a:cs typeface="Arial"/>
                <a:sym typeface="Arial"/>
              </a:rPr>
              <a:t>Case Exponent</a:t>
            </a:r>
            <a:r>
              <a:rPr b="0" baseline="0" i="0" lang="en" sz="1400" u="none" cap="none" strike="noStrike">
                <a:solidFill>
                  <a:srgbClr val="000000"/>
                </a:solidFill>
                <a:latin typeface="Arial"/>
                <a:ea typeface="Arial"/>
                <a:cs typeface="Arial"/>
                <a:sym typeface="Arial"/>
              </a:rPr>
              <a:t> </a:t>
            </a:r>
          </a:p>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 # months</a:t>
            </a:r>
          </a:p>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12. Future Items</a:t>
            </a:r>
          </a:p>
        </p:txBody>
      </p:sp>
      <p:sp>
        <p:nvSpPr>
          <p:cNvPr id="463" name="Shape 46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64705"/>
              <a:buFont typeface="Arial"/>
              <a:buNone/>
            </a:pPr>
            <a:r>
              <a:rPr b="1" lang="en" sz="1700">
                <a:solidFill>
                  <a:schemeClr val="dk1"/>
                </a:solidFill>
              </a:rPr>
              <a:t>12.1 Add more games to the Casino Program</a:t>
            </a:r>
          </a:p>
          <a:p>
            <a:pPr indent="0" lvl="0" marL="0" marR="0" rtl="0" algn="l">
              <a:lnSpc>
                <a:spcPct val="100000"/>
              </a:lnSpc>
              <a:spcBef>
                <a:spcPts val="0"/>
              </a:spcBef>
              <a:spcAft>
                <a:spcPts val="0"/>
              </a:spcAft>
              <a:buClr>
                <a:schemeClr val="dk1"/>
              </a:buClr>
              <a:buFont typeface="Arial"/>
              <a:buNone/>
            </a:pPr>
            <a:r>
              <a:t/>
            </a:r>
            <a:endParaRPr b="1" sz="1700">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12.1.1 Description:</a:t>
            </a:r>
            <a:r>
              <a:rPr lang="en">
                <a:solidFill>
                  <a:schemeClr val="dk1"/>
                </a:solidFill>
              </a:rPr>
              <a:t> Before the first betting of a round, give the players an option to changes games. Other games to consider adding are: Poker and variations), Roulette, Baccarat, or Slots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12.1.2 Source:</a:t>
            </a:r>
            <a:r>
              <a:rPr lang="en">
                <a:solidFill>
                  <a:schemeClr val="dk1"/>
                </a:solidFill>
              </a:rPr>
              <a:t> Brainstorming in a team meeting</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12.1.2 Constraint:</a:t>
            </a:r>
            <a:r>
              <a:rPr lang="en">
                <a:solidFill>
                  <a:schemeClr val="dk1"/>
                </a:solidFill>
              </a:rPr>
              <a:t> Only if time permits.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12.1.4 Standards:</a:t>
            </a:r>
            <a:r>
              <a:rPr lang="en">
                <a:solidFill>
                  <a:schemeClr val="dk1"/>
                </a:solidFill>
              </a:rPr>
              <a:t> none</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12.1.5 Priority:</a:t>
            </a:r>
            <a:r>
              <a:rPr lang="en">
                <a:solidFill>
                  <a:schemeClr val="dk1"/>
                </a:solidFill>
              </a:rPr>
              <a:t> 2 - Low</a:t>
            </a:r>
          </a:p>
          <a:p>
            <a:pPr indent="0" lvl="0" marL="0" marR="0" rtl="0" algn="l">
              <a:lnSpc>
                <a:spcPct val="100000"/>
              </a:lnSpc>
              <a:spcBef>
                <a:spcPts val="0"/>
              </a:spcBef>
              <a:spcAft>
                <a:spcPts val="0"/>
              </a:spcAft>
              <a:buClr>
                <a:schemeClr val="dk1"/>
              </a:buClr>
              <a:buFont typeface="Arial"/>
              <a:buNone/>
            </a:pPr>
            <a:r>
              <a:t/>
            </a:r>
            <a:endParaRPr sz="1100">
              <a:solidFill>
                <a:schemeClr val="dk1"/>
              </a:solidFill>
              <a:rtl val="0"/>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Pr>
              <a:t>12. Future Items</a:t>
            </a:r>
          </a:p>
        </p:txBody>
      </p:sp>
      <p:sp>
        <p:nvSpPr>
          <p:cNvPr id="469" name="Shape 469"/>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64705"/>
              <a:buFont typeface="Arial"/>
              <a:buNone/>
            </a:pPr>
            <a:r>
              <a:rPr b="1" lang="en" sz="1700">
                <a:solidFill>
                  <a:schemeClr val="dk1"/>
                </a:solidFill>
              </a:rPr>
              <a:t>12.2 Add Graphical Fidelity to Blackjack</a:t>
            </a:r>
          </a:p>
          <a:p>
            <a:pPr indent="0" lvl="0" marL="0" marR="0" rtl="0" algn="l">
              <a:lnSpc>
                <a:spcPct val="100000"/>
              </a:lnSpc>
              <a:spcBef>
                <a:spcPts val="0"/>
              </a:spcBef>
              <a:spcAft>
                <a:spcPts val="0"/>
              </a:spcAft>
              <a:buClr>
                <a:schemeClr val="dk1"/>
              </a:buClr>
              <a:buFont typeface="Arial"/>
              <a:buNone/>
            </a:pPr>
            <a:r>
              <a:t/>
            </a:r>
            <a:endParaRPr b="1" sz="1700">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12.2.1 Description:</a:t>
            </a:r>
            <a:r>
              <a:rPr lang="en">
                <a:solidFill>
                  <a:schemeClr val="dk1"/>
                </a:solidFill>
              </a:rPr>
              <a:t> Instead of rudimentary test graphics and menus, the program could expand to use the range the PixelSense table offers, with creative ways to display and interact with chip count and virtual cards. Possibly allow for customizable table images and card faces.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12.2.2 Source:</a:t>
            </a:r>
            <a:r>
              <a:rPr lang="en">
                <a:solidFill>
                  <a:schemeClr val="dk1"/>
                </a:solidFill>
              </a:rPr>
              <a:t> Brainstorming in a team meeting</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12.2.2 Constraint:</a:t>
            </a:r>
            <a:r>
              <a:rPr lang="en">
                <a:solidFill>
                  <a:schemeClr val="dk1"/>
                </a:solidFill>
              </a:rPr>
              <a:t> Only if time permits.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12.2.4 Standards:</a:t>
            </a:r>
            <a:r>
              <a:rPr lang="en">
                <a:solidFill>
                  <a:schemeClr val="dk1"/>
                </a:solidFill>
              </a:rPr>
              <a:t> none</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12.2.5 Priority:</a:t>
            </a:r>
            <a:r>
              <a:rPr lang="en">
                <a:solidFill>
                  <a:schemeClr val="dk1"/>
                </a:solidFill>
              </a:rPr>
              <a:t> 2 - Low</a:t>
            </a:r>
          </a:p>
          <a:p>
            <a:pPr indent="0" lvl="0" marL="0" marR="0" rtl="0" algn="l">
              <a:lnSpc>
                <a:spcPct val="100000"/>
              </a:lnSpc>
              <a:spcBef>
                <a:spcPts val="0"/>
              </a:spcBef>
              <a:spcAft>
                <a:spcPts val="0"/>
              </a:spcAft>
              <a:buClr>
                <a:schemeClr val="dk1"/>
              </a:buClr>
              <a:buFont typeface="Arial"/>
              <a:buNone/>
            </a:pPr>
            <a:r>
              <a:t/>
            </a:r>
            <a:endParaRPr sz="1100">
              <a:solidFill>
                <a:schemeClr val="dk1"/>
              </a:solidFill>
            </a:endParaRP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Pr>
              <a:t>12. Future Items</a:t>
            </a:r>
          </a:p>
        </p:txBody>
      </p:sp>
      <p:sp>
        <p:nvSpPr>
          <p:cNvPr id="475" name="Shape 475"/>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64705"/>
              <a:buFont typeface="Arial"/>
              <a:buNone/>
            </a:pPr>
            <a:r>
              <a:rPr b="1" lang="en" sz="1700">
                <a:solidFill>
                  <a:schemeClr val="dk1"/>
                </a:solidFill>
              </a:rPr>
              <a:t>12.3 Allow for variety in rule set</a:t>
            </a:r>
          </a:p>
          <a:p>
            <a:pPr indent="0" lvl="0" marL="0" marR="0" rtl="0" algn="l">
              <a:lnSpc>
                <a:spcPct val="100000"/>
              </a:lnSpc>
              <a:spcBef>
                <a:spcPts val="0"/>
              </a:spcBef>
              <a:spcAft>
                <a:spcPts val="0"/>
              </a:spcAft>
              <a:buClr>
                <a:schemeClr val="dk1"/>
              </a:buClr>
              <a:buFont typeface="Arial"/>
              <a:buNone/>
            </a:pPr>
            <a:r>
              <a:t/>
            </a:r>
            <a:endParaRPr b="1" sz="1700">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12.3.1 Description:</a:t>
            </a:r>
            <a:r>
              <a:rPr lang="en">
                <a:solidFill>
                  <a:schemeClr val="dk1"/>
                </a:solidFill>
              </a:rPr>
              <a:t> Allow before the first bet of a round to change the rules of particular game, such as buy in, ante, poker variation, blackjack move restriction (splitting, double down, insurance), dealer button position, tournament seeding, number of decks used, etc.</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12.3.2 Source:</a:t>
            </a:r>
            <a:r>
              <a:rPr lang="en">
                <a:solidFill>
                  <a:schemeClr val="dk1"/>
                </a:solidFill>
              </a:rPr>
              <a:t> Brainstorming in a team meeting</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12.3.2 Constraint:</a:t>
            </a:r>
            <a:r>
              <a:rPr lang="en">
                <a:solidFill>
                  <a:schemeClr val="dk1"/>
                </a:solidFill>
              </a:rPr>
              <a:t> Only if time permits.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12.3.4 Standards:</a:t>
            </a:r>
            <a:r>
              <a:rPr lang="en">
                <a:solidFill>
                  <a:schemeClr val="dk1"/>
                </a:solidFill>
              </a:rPr>
              <a:t> none</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12.3.5 Priority:</a:t>
            </a:r>
            <a:r>
              <a:rPr lang="en">
                <a:solidFill>
                  <a:schemeClr val="dk1"/>
                </a:solidFill>
              </a:rPr>
              <a:t> 2 - Low</a:t>
            </a:r>
          </a:p>
          <a:p>
            <a:pPr indent="0" lvl="0" marL="0" marR="0" rtl="0" algn="l">
              <a:lnSpc>
                <a:spcPct val="100000"/>
              </a:lnSpc>
              <a:spcBef>
                <a:spcPts val="0"/>
              </a:spcBef>
              <a:spcAft>
                <a:spcPts val="0"/>
              </a:spcAft>
              <a:buClr>
                <a:schemeClr val="dk1"/>
              </a:buClr>
              <a:buFont typeface="Arial"/>
              <a:buNone/>
            </a:pPr>
            <a:r>
              <a:t/>
            </a:r>
            <a:endParaRPr sz="1100">
              <a:solidFill>
                <a:schemeClr val="dk1"/>
              </a:solidFill>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Pr>
              <a:t>12. Future Items</a:t>
            </a:r>
          </a:p>
        </p:txBody>
      </p:sp>
      <p:sp>
        <p:nvSpPr>
          <p:cNvPr id="481" name="Shape 481"/>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64705"/>
              <a:buFont typeface="Arial"/>
              <a:buNone/>
            </a:pPr>
            <a:r>
              <a:rPr b="1" lang="en" sz="1700">
                <a:solidFill>
                  <a:schemeClr val="dk1"/>
                </a:solidFill>
              </a:rPr>
              <a:t>12.4 Iterate on the Hardware</a:t>
            </a:r>
          </a:p>
          <a:p>
            <a:pPr indent="0" lvl="0" marL="0" marR="0" rtl="0" algn="l">
              <a:lnSpc>
                <a:spcPct val="100000"/>
              </a:lnSpc>
              <a:spcBef>
                <a:spcPts val="0"/>
              </a:spcBef>
              <a:spcAft>
                <a:spcPts val="0"/>
              </a:spcAft>
              <a:buClr>
                <a:schemeClr val="dk1"/>
              </a:buClr>
              <a:buFont typeface="Arial"/>
              <a:buNone/>
            </a:pPr>
            <a:r>
              <a:t/>
            </a:r>
            <a:endParaRPr b="1" sz="1700">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12.4.1 Description:</a:t>
            </a:r>
            <a:r>
              <a:rPr lang="en">
                <a:solidFill>
                  <a:schemeClr val="dk1"/>
                </a:solidFill>
              </a:rPr>
              <a:t> Through implicit learning with building and researching optical devices, time may be allotted at the end of the project for hardware improvements, to to boost responsiveness, capacity, or battery longevity to the device.</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12.4.2 Source:</a:t>
            </a:r>
            <a:r>
              <a:rPr lang="en">
                <a:solidFill>
                  <a:schemeClr val="dk1"/>
                </a:solidFill>
              </a:rPr>
              <a:t> Brainstorming in a team meeting</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12.4.2 Constraint:</a:t>
            </a:r>
            <a:r>
              <a:rPr lang="en">
                <a:solidFill>
                  <a:schemeClr val="dk1"/>
                </a:solidFill>
              </a:rPr>
              <a:t> Only if time permits.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12.4.4 Standards:</a:t>
            </a:r>
            <a:r>
              <a:rPr lang="en">
                <a:solidFill>
                  <a:schemeClr val="dk1"/>
                </a:solidFill>
              </a:rPr>
              <a:t> none</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12.4.5 Priority:</a:t>
            </a:r>
            <a:r>
              <a:rPr lang="en">
                <a:solidFill>
                  <a:schemeClr val="dk1"/>
                </a:solidFill>
              </a:rPr>
              <a:t> 2 - Low</a:t>
            </a:r>
          </a:p>
          <a:p>
            <a:pPr indent="0" lvl="0" marL="0" marR="0" rtl="0" algn="l">
              <a:lnSpc>
                <a:spcPct val="100000"/>
              </a:lnSpc>
              <a:spcBef>
                <a:spcPts val="0"/>
              </a:spcBef>
              <a:spcAft>
                <a:spcPts val="0"/>
              </a:spcAft>
              <a:buClr>
                <a:schemeClr val="dk1"/>
              </a:buClr>
              <a:buFont typeface="Arial"/>
              <a:buNone/>
            </a:pPr>
            <a:r>
              <a:t/>
            </a:r>
            <a:endParaRPr sz="1100">
              <a:solidFill>
                <a:schemeClr val="dk1"/>
              </a:solidFill>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Pr>
              <a:t>12. Future Items</a:t>
            </a:r>
          </a:p>
        </p:txBody>
      </p:sp>
      <p:sp>
        <p:nvSpPr>
          <p:cNvPr id="487" name="Shape 487"/>
          <p:cNvSpPr txBox="1"/>
          <p:nvPr>
            <p:ph idx="1" type="body"/>
          </p:nvPr>
        </p:nvSpPr>
        <p:spPr>
          <a:xfrm>
            <a:off x="457200" y="1200150"/>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64705"/>
              <a:buFont typeface="Arial"/>
              <a:buNone/>
            </a:pPr>
            <a:r>
              <a:rPr b="1" lang="en" sz="1700">
                <a:solidFill>
                  <a:schemeClr val="dk1"/>
                </a:solidFill>
              </a:rPr>
              <a:t>12.5 Build additional devices</a:t>
            </a:r>
          </a:p>
          <a:p>
            <a:pPr indent="0" lvl="0" marL="0" marR="0" rtl="0" algn="l">
              <a:lnSpc>
                <a:spcPct val="100000"/>
              </a:lnSpc>
              <a:spcBef>
                <a:spcPts val="0"/>
              </a:spcBef>
              <a:spcAft>
                <a:spcPts val="0"/>
              </a:spcAft>
              <a:buClr>
                <a:schemeClr val="dk1"/>
              </a:buClr>
              <a:buFont typeface="Arial"/>
              <a:buNone/>
            </a:pPr>
            <a:r>
              <a:t/>
            </a:r>
            <a:endParaRPr b="1" sz="1700">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12.5.1 Description:</a:t>
            </a:r>
            <a:r>
              <a:rPr lang="en">
                <a:solidFill>
                  <a:schemeClr val="dk1"/>
                </a:solidFill>
              </a:rPr>
              <a:t> Blackjack and other forms of poker are more fun in groups. With extra time, additional devices can be built to better emulate a casino table environment.</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12.5.2 Source:</a:t>
            </a:r>
            <a:r>
              <a:rPr lang="en">
                <a:solidFill>
                  <a:schemeClr val="dk1"/>
                </a:solidFill>
              </a:rPr>
              <a:t> Brainstorming in a team meeting</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12.5.2 Constraint:</a:t>
            </a:r>
            <a:r>
              <a:rPr lang="en">
                <a:solidFill>
                  <a:schemeClr val="dk1"/>
                </a:solidFill>
              </a:rPr>
              <a:t> Only if time permits.</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12.5.4 Standards:</a:t>
            </a:r>
            <a:r>
              <a:rPr lang="en">
                <a:solidFill>
                  <a:schemeClr val="dk1"/>
                </a:solidFill>
              </a:rPr>
              <a:t> none</a:t>
            </a:r>
          </a:p>
          <a:p>
            <a:pPr indent="0" lvl="0" marL="457200" marR="0" rtl="0" algn="l">
              <a:lnSpc>
                <a:spcPct val="100000"/>
              </a:lnSpc>
              <a:spcBef>
                <a:spcPts val="0"/>
              </a:spcBef>
              <a:spcAft>
                <a:spcPts val="0"/>
              </a:spcAft>
              <a:buClr>
                <a:schemeClr val="dk1"/>
              </a:buClr>
              <a:buFont typeface="Arial"/>
              <a:buNone/>
            </a:pPr>
            <a:r>
              <a:t/>
            </a:r>
            <a:endParaRPr>
              <a:solidFill>
                <a:schemeClr val="dk1"/>
              </a:solidFill>
            </a:endParaRPr>
          </a:p>
          <a:p>
            <a:pPr indent="0" lvl="0" marL="457200" marR="0" rtl="0" algn="l">
              <a:lnSpc>
                <a:spcPct val="100000"/>
              </a:lnSpc>
              <a:spcBef>
                <a:spcPts val="0"/>
              </a:spcBef>
              <a:spcAft>
                <a:spcPts val="0"/>
              </a:spcAft>
              <a:buClr>
                <a:schemeClr val="dk1"/>
              </a:buClr>
              <a:buSzPct val="78571"/>
              <a:buFont typeface="Arial"/>
              <a:buNone/>
            </a:pPr>
            <a:r>
              <a:rPr b="1" lang="en">
                <a:solidFill>
                  <a:schemeClr val="dk1"/>
                </a:solidFill>
              </a:rPr>
              <a:t>12.5.5 Priority:</a:t>
            </a:r>
            <a:r>
              <a:rPr lang="en">
                <a:solidFill>
                  <a:schemeClr val="dk1"/>
                </a:solidFill>
              </a:rPr>
              <a:t> 2 - Low</a:t>
            </a:r>
          </a:p>
          <a:p>
            <a:pPr indent="0" lvl="0" marL="0" marR="0" rtl="0" algn="l">
              <a:lnSpc>
                <a:spcPct val="100000"/>
              </a:lnSpc>
              <a:spcBef>
                <a:spcPts val="0"/>
              </a:spcBef>
              <a:spcAft>
                <a:spcPts val="0"/>
              </a:spcAft>
              <a:buClr>
                <a:schemeClr val="dk1"/>
              </a:buClr>
              <a:buFont typeface="Arial"/>
              <a:buNone/>
            </a:pPr>
            <a:r>
              <a:t/>
            </a:r>
            <a:endParaRPr sz="1100">
              <a:solidFill>
                <a:schemeClr val="dk1"/>
              </a:solidFill>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600" u="none" cap="none" strike="noStrike">
                <a:solidFill>
                  <a:srgbClr val="DA0002"/>
                </a:solidFill>
                <a:latin typeface="Arial"/>
                <a:ea typeface="Arial"/>
                <a:cs typeface="Arial"/>
                <a:sym typeface="Arial"/>
                <a:rtl val="0"/>
              </a:rPr>
              <a:t>Questions?</a:t>
            </a:r>
          </a:p>
        </p:txBody>
      </p:sp>
      <p:pic>
        <p:nvPicPr>
          <p:cNvPr id="493" name="Shape 493"/>
          <p:cNvPicPr preferRelativeResize="0"/>
          <p:nvPr/>
        </p:nvPicPr>
        <p:blipFill>
          <a:blip r:embed="rId3">
            <a:alphaModFix/>
          </a:blip>
          <a:stretch>
            <a:fillRect/>
          </a:stretch>
        </p:blipFill>
        <p:spPr>
          <a:xfrm>
            <a:off x="2176475" y="1223575"/>
            <a:ext cx="4791075" cy="36776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baseline="0" i="0" lang="en" sz="3000" u="none" cap="none" strike="noStrike">
                <a:solidFill>
                  <a:srgbClr val="DA0002"/>
                </a:solidFill>
                <a:latin typeface="Arial"/>
                <a:ea typeface="Arial"/>
                <a:cs typeface="Arial"/>
                <a:sym typeface="Arial"/>
                <a:rtl val="0"/>
              </a:rPr>
              <a:t>2.1  External Input and Outputs</a:t>
            </a:r>
          </a:p>
        </p:txBody>
      </p:sp>
      <p:sp>
        <p:nvSpPr>
          <p:cNvPr id="78" name="Shape 7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68300" lvl="0" marL="457200" marR="0" rtl="0" algn="l">
              <a:lnSpc>
                <a:spcPct val="100000"/>
              </a:lnSpc>
              <a:spcBef>
                <a:spcPts val="0"/>
              </a:spcBef>
              <a:spcAft>
                <a:spcPts val="0"/>
              </a:spcAft>
              <a:buClr>
                <a:schemeClr val="dk1"/>
              </a:buClr>
              <a:buSzPct val="100000"/>
              <a:buFont typeface="Arial"/>
              <a:buChar char="●"/>
            </a:pPr>
            <a:r>
              <a:rPr b="0" baseline="0" i="0" lang="en" sz="2100" u="none" cap="none" strike="noStrike">
                <a:solidFill>
                  <a:schemeClr val="dk1"/>
                </a:solidFill>
                <a:latin typeface="Arial"/>
                <a:ea typeface="Arial"/>
                <a:cs typeface="Arial"/>
                <a:sym typeface="Arial"/>
                <a:rtl val="0"/>
              </a:rPr>
              <a:t>No direct communication </a:t>
            </a:r>
          </a:p>
          <a:p>
            <a:pPr indent="457200" lvl="0" marL="0" marR="0" rtl="0" algn="l">
              <a:lnSpc>
                <a:spcPct val="100000"/>
              </a:lnSpc>
              <a:spcBef>
                <a:spcPts val="600"/>
              </a:spcBef>
              <a:spcAft>
                <a:spcPts val="0"/>
              </a:spcAft>
              <a:buClr>
                <a:schemeClr val="dk1"/>
              </a:buClr>
              <a:buSzPct val="25000"/>
              <a:buFont typeface="Arial"/>
              <a:buNone/>
            </a:pPr>
            <a:r>
              <a:rPr b="0" baseline="0" i="0" lang="en" sz="2100" u="none" cap="none" strike="noStrike">
                <a:solidFill>
                  <a:schemeClr val="dk1"/>
                </a:solidFill>
                <a:latin typeface="Arial"/>
                <a:ea typeface="Arial"/>
                <a:cs typeface="Arial"/>
                <a:sym typeface="Arial"/>
                <a:rtl val="0"/>
              </a:rPr>
              <a:t>between user and Lynx</a:t>
            </a:r>
          </a:p>
          <a:p>
            <a:pPr indent="-368300" lvl="0" marL="457200" marR="0" rtl="0" algn="l">
              <a:lnSpc>
                <a:spcPct val="100000"/>
              </a:lnSpc>
              <a:spcBef>
                <a:spcPts val="600"/>
              </a:spcBef>
              <a:spcAft>
                <a:spcPts val="0"/>
              </a:spcAft>
              <a:buClr>
                <a:schemeClr val="dk1"/>
              </a:buClr>
              <a:buSzPct val="100000"/>
              <a:buFont typeface="Arial"/>
              <a:buChar char="●"/>
            </a:pPr>
            <a:r>
              <a:rPr b="0" baseline="0" i="0" lang="en" sz="2100" u="none" cap="none" strike="noStrike">
                <a:solidFill>
                  <a:schemeClr val="dk1"/>
                </a:solidFill>
                <a:latin typeface="Arial"/>
                <a:ea typeface="Arial"/>
                <a:cs typeface="Arial"/>
                <a:sym typeface="Arial"/>
                <a:rtl val="0"/>
              </a:rPr>
              <a:t>2-Way communication </a:t>
            </a:r>
          </a:p>
          <a:p>
            <a:pPr indent="457200" lvl="0" marL="0" marR="0" rtl="0" algn="l">
              <a:lnSpc>
                <a:spcPct val="100000"/>
              </a:lnSpc>
              <a:spcBef>
                <a:spcPts val="600"/>
              </a:spcBef>
              <a:spcAft>
                <a:spcPts val="0"/>
              </a:spcAft>
              <a:buClr>
                <a:schemeClr val="dk1"/>
              </a:buClr>
              <a:buSzPct val="25000"/>
              <a:buFont typeface="Arial"/>
              <a:buNone/>
            </a:pPr>
            <a:r>
              <a:rPr b="0" baseline="0" i="0" lang="en" sz="2100" u="none" cap="none" strike="noStrike">
                <a:solidFill>
                  <a:schemeClr val="dk1"/>
                </a:solidFill>
                <a:latin typeface="Arial"/>
                <a:ea typeface="Arial"/>
                <a:cs typeface="Arial"/>
                <a:sym typeface="Arial"/>
                <a:rtl val="0"/>
              </a:rPr>
              <a:t>between Lynx and </a:t>
            </a:r>
          </a:p>
          <a:p>
            <a:pPr indent="457200" lvl="0" marL="0" marR="0" rtl="0" algn="l">
              <a:lnSpc>
                <a:spcPct val="100000"/>
              </a:lnSpc>
              <a:spcBef>
                <a:spcPts val="600"/>
              </a:spcBef>
              <a:spcAft>
                <a:spcPts val="0"/>
              </a:spcAft>
              <a:buClr>
                <a:schemeClr val="dk1"/>
              </a:buClr>
              <a:buSzPct val="25000"/>
              <a:buFont typeface="Arial"/>
              <a:buNone/>
            </a:pPr>
            <a:r>
              <a:rPr b="0" baseline="0" i="0" lang="en" sz="2100" u="none" cap="none" strike="noStrike">
                <a:solidFill>
                  <a:schemeClr val="dk1"/>
                </a:solidFill>
                <a:latin typeface="Arial"/>
                <a:ea typeface="Arial"/>
                <a:cs typeface="Arial"/>
                <a:sym typeface="Arial"/>
                <a:rtl val="0"/>
              </a:rPr>
              <a:t>PixelSense</a:t>
            </a:r>
          </a:p>
          <a:p>
            <a:pPr indent="-368300" lvl="0" marL="457200" marR="0" rtl="0" algn="l">
              <a:lnSpc>
                <a:spcPct val="100000"/>
              </a:lnSpc>
              <a:spcBef>
                <a:spcPts val="600"/>
              </a:spcBef>
              <a:spcAft>
                <a:spcPts val="0"/>
              </a:spcAft>
              <a:buClr>
                <a:schemeClr val="dk1"/>
              </a:buClr>
              <a:buSzPct val="100000"/>
              <a:buFont typeface="Arial"/>
              <a:buChar char="●"/>
            </a:pPr>
            <a:r>
              <a:rPr b="0" baseline="0" i="0" lang="en" sz="2100" u="none" cap="none" strike="noStrike">
                <a:solidFill>
                  <a:schemeClr val="dk1"/>
                </a:solidFill>
                <a:latin typeface="Arial"/>
                <a:ea typeface="Arial"/>
                <a:cs typeface="Arial"/>
                <a:sym typeface="Arial"/>
                <a:rtl val="0"/>
              </a:rPr>
              <a:t>External Database </a:t>
            </a:r>
          </a:p>
          <a:p>
            <a:pPr indent="457200" lvl="0" marL="0" marR="0" rtl="0" algn="l">
              <a:lnSpc>
                <a:spcPct val="100000"/>
              </a:lnSpc>
              <a:spcBef>
                <a:spcPts val="600"/>
              </a:spcBef>
              <a:spcAft>
                <a:spcPts val="0"/>
              </a:spcAft>
              <a:buClr>
                <a:schemeClr val="dk1"/>
              </a:buClr>
              <a:buSzPct val="25000"/>
              <a:buFont typeface="Arial"/>
              <a:buNone/>
            </a:pPr>
            <a:r>
              <a:rPr b="0" baseline="0" i="0" lang="en" sz="2100" u="none" cap="none" strike="noStrike">
                <a:solidFill>
                  <a:schemeClr val="dk1"/>
                </a:solidFill>
                <a:latin typeface="Arial"/>
                <a:ea typeface="Arial"/>
                <a:cs typeface="Arial"/>
                <a:sym typeface="Arial"/>
                <a:rtl val="0"/>
              </a:rPr>
              <a:t>connection</a:t>
            </a:r>
          </a:p>
          <a:p>
            <a:pPr indent="-368300" lvl="0" marL="457200" marR="0" rtl="0" algn="l">
              <a:lnSpc>
                <a:spcPct val="100000"/>
              </a:lnSpc>
              <a:spcBef>
                <a:spcPts val="600"/>
              </a:spcBef>
              <a:spcAft>
                <a:spcPts val="0"/>
              </a:spcAft>
              <a:buClr>
                <a:schemeClr val="dk1"/>
              </a:buClr>
              <a:buSzPct val="100000"/>
              <a:buFont typeface="Arial"/>
              <a:buChar char="●"/>
            </a:pPr>
            <a:r>
              <a:rPr b="0" baseline="0" i="0" lang="en" sz="2100" u="none" cap="none" strike="noStrike">
                <a:solidFill>
                  <a:schemeClr val="dk1"/>
                </a:solidFill>
                <a:latin typeface="Arial"/>
                <a:ea typeface="Arial"/>
                <a:cs typeface="Arial"/>
                <a:sym typeface="Arial"/>
                <a:rtl val="0"/>
              </a:rPr>
              <a:t>Serial output to tablet</a:t>
            </a:r>
          </a:p>
          <a:p>
            <a:pPr indent="0" lvl="0" marL="0" marR="0" rtl="0" algn="l">
              <a:lnSpc>
                <a:spcPct val="100000"/>
              </a:lnSpc>
              <a:spcBef>
                <a:spcPts val="600"/>
              </a:spcBef>
              <a:spcAft>
                <a:spcPts val="0"/>
              </a:spcAft>
              <a:buClr>
                <a:schemeClr val="dk1"/>
              </a:buClr>
              <a:buSzPct val="25000"/>
              <a:buFont typeface="Arial"/>
              <a:buNone/>
            </a:pPr>
            <a:r>
              <a:rPr b="0" baseline="0" i="0" lang="en" sz="1800" u="none" cap="none" strike="noStrike">
                <a:solidFill>
                  <a:schemeClr val="dk1"/>
                </a:solidFill>
                <a:latin typeface="Arial"/>
                <a:ea typeface="Arial"/>
                <a:cs typeface="Arial"/>
                <a:sym typeface="Arial"/>
                <a:rtl val="0"/>
              </a:rPr>
              <a:t>	</a:t>
            </a:r>
          </a:p>
        </p:txBody>
      </p:sp>
      <p:pic>
        <p:nvPicPr>
          <p:cNvPr id="79" name="Shape 79"/>
          <p:cNvPicPr preferRelativeResize="0"/>
          <p:nvPr/>
        </p:nvPicPr>
        <p:blipFill rotWithShape="1">
          <a:blip r:embed="rId3">
            <a:alphaModFix/>
          </a:blip>
          <a:srcRect b="0" l="0" r="0" t="0"/>
          <a:stretch/>
        </p:blipFill>
        <p:spPr>
          <a:xfrm>
            <a:off x="3821700" y="1754173"/>
            <a:ext cx="5292500" cy="28680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indent="-419100" lvl="0" marL="457200">
              <a:spcBef>
                <a:spcPts val="0"/>
              </a:spcBef>
              <a:buClr>
                <a:srgbClr val="DA0002"/>
              </a:buClr>
              <a:buSzPct val="100000"/>
              <a:buFont typeface="Arial"/>
              <a:buAutoNum type="arabicPeriod" startAt="3"/>
            </a:pPr>
            <a:r>
              <a:rPr lang="en" sz="3000">
                <a:solidFill>
                  <a:srgbClr val="DA0002"/>
                </a:solidFill>
              </a:rPr>
              <a:t>Customer Requirements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4705"/>
              <a:buFont typeface="Arial"/>
              <a:buNone/>
            </a:pPr>
            <a:r>
              <a:rPr b="1" lang="en" sz="1700"/>
              <a:t>3.1 The product shall be able to send data optically</a:t>
            </a:r>
          </a:p>
          <a:p>
            <a:pPr lvl="0" rtl="0">
              <a:spcBef>
                <a:spcPts val="0"/>
              </a:spcBef>
              <a:buClr>
                <a:schemeClr val="dk1"/>
              </a:buClr>
              <a:buFont typeface="Arial"/>
              <a:buNone/>
            </a:pPr>
            <a:r>
              <a:t/>
            </a:r>
            <a:endParaRPr/>
          </a:p>
          <a:p>
            <a:pPr indent="0" lvl="0" marL="457200" rtl="0">
              <a:spcBef>
                <a:spcPts val="0"/>
              </a:spcBef>
              <a:buClr>
                <a:schemeClr val="dk1"/>
              </a:buClr>
              <a:buSzPct val="78571"/>
              <a:buFont typeface="Arial"/>
              <a:buNone/>
            </a:pPr>
            <a:r>
              <a:rPr b="1" lang="en"/>
              <a:t>3.1.1 Description</a:t>
            </a:r>
            <a:r>
              <a:rPr lang="en"/>
              <a:t>: The product must be able to send specifically timed streams of light as bits of information and send them in a way a receiving unit can interpret it. </a:t>
            </a:r>
          </a:p>
          <a:p>
            <a:pPr indent="0" lvl="0" marL="457200" rtl="0">
              <a:spcBef>
                <a:spcPts val="0"/>
              </a:spcBef>
              <a:buClr>
                <a:schemeClr val="dk1"/>
              </a:buClr>
              <a:buFont typeface="Arial"/>
              <a:buNone/>
            </a:pPr>
            <a:r>
              <a:t/>
            </a:r>
            <a:endParaRPr/>
          </a:p>
          <a:p>
            <a:pPr indent="0" lvl="0" marL="457200" rtl="0">
              <a:spcBef>
                <a:spcPts val="0"/>
              </a:spcBef>
              <a:buClr>
                <a:schemeClr val="dk1"/>
              </a:buClr>
              <a:buSzPct val="78571"/>
              <a:buFont typeface="Arial"/>
              <a:buNone/>
            </a:pPr>
            <a:r>
              <a:rPr b="1" lang="en"/>
              <a:t>3.1.2 Source</a:t>
            </a:r>
            <a:r>
              <a:rPr lang="en"/>
              <a:t>: The requirement is from Professor Gergely Zaruba.</a:t>
            </a:r>
          </a:p>
          <a:p>
            <a:pPr indent="0" lvl="0" marL="457200" rtl="0">
              <a:spcBef>
                <a:spcPts val="0"/>
              </a:spcBef>
              <a:buClr>
                <a:schemeClr val="dk1"/>
              </a:buClr>
              <a:buFont typeface="Arial"/>
              <a:buNone/>
            </a:pPr>
            <a:r>
              <a:t/>
            </a:r>
            <a:endParaRPr/>
          </a:p>
          <a:p>
            <a:pPr indent="0" lvl="0" marL="457200" rtl="0">
              <a:spcBef>
                <a:spcPts val="0"/>
              </a:spcBef>
              <a:buClr>
                <a:schemeClr val="dk1"/>
              </a:buClr>
              <a:buSzPct val="78571"/>
              <a:buFont typeface="Arial"/>
              <a:buNone/>
            </a:pPr>
            <a:r>
              <a:rPr b="1" lang="en"/>
              <a:t>3.1.3 Constraints</a:t>
            </a:r>
            <a:r>
              <a:rPr lang="en"/>
              <a:t>: The position of the device on the table may cause writing problems. The protocol that handles writing should be software agnostic; not relying on specific programs in order for it to work.</a:t>
            </a:r>
          </a:p>
          <a:p>
            <a:pPr indent="0" lvl="0" marL="457200" rtl="0">
              <a:spcBef>
                <a:spcPts val="0"/>
              </a:spcBef>
              <a:buClr>
                <a:schemeClr val="dk1"/>
              </a:buClr>
              <a:buFont typeface="Arial"/>
              <a:buNone/>
            </a:pPr>
            <a:r>
              <a:t/>
            </a:r>
            <a:endParaRPr/>
          </a:p>
          <a:p>
            <a:pPr indent="0" lvl="0" marL="457200" rtl="0">
              <a:spcBef>
                <a:spcPts val="0"/>
              </a:spcBef>
              <a:buClr>
                <a:schemeClr val="dk1"/>
              </a:buClr>
              <a:buSzPct val="78571"/>
              <a:buFont typeface="Arial"/>
              <a:buNone/>
            </a:pPr>
            <a:r>
              <a:rPr b="1" lang="en"/>
              <a:t>3.1.4 Standards</a:t>
            </a:r>
            <a:r>
              <a:rPr lang="en"/>
              <a:t>: none</a:t>
            </a:r>
          </a:p>
          <a:p>
            <a:pPr indent="0" lvl="0" marL="457200" rtl="0">
              <a:spcBef>
                <a:spcPts val="0"/>
              </a:spcBef>
              <a:buClr>
                <a:schemeClr val="dk1"/>
              </a:buClr>
              <a:buFont typeface="Arial"/>
              <a:buNone/>
            </a:pPr>
            <a:r>
              <a:t/>
            </a:r>
            <a:endParaRPr/>
          </a:p>
          <a:p>
            <a:pPr indent="0" lvl="0" marL="457200" rtl="0">
              <a:spcBef>
                <a:spcPts val="0"/>
              </a:spcBef>
              <a:buClr>
                <a:schemeClr val="dk1"/>
              </a:buClr>
              <a:buSzPct val="78571"/>
              <a:buFont typeface="Arial"/>
              <a:buNone/>
            </a:pPr>
            <a:r>
              <a:rPr b="1" lang="en"/>
              <a:t>3.1.5 Priority</a:t>
            </a:r>
            <a:r>
              <a:rPr lang="en"/>
              <a:t>: 5 - Very High</a:t>
            </a:r>
          </a:p>
          <a:p>
            <a:pPr indent="0" marL="45720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