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39.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9.xml"/>
  <Override ContentType="application/vnd.openxmlformats-officedocument.presentationml.notesSlide+xml" PartName="/ppt/notesSlides/notesSlide33.xml"/>
  <Override ContentType="application/vnd.openxmlformats-officedocument.presentationml.notesSlide+xml" PartName="/ppt/notesSlides/notesSlide10.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25.xml"/>
  <Override ContentType="application/vnd.openxmlformats-officedocument.presentationml.notesSlide+xml" PartName="/ppt/notesSlides/notesSlide14.xml"/>
  <Override ContentType="application/vnd.openxmlformats-officedocument.presentationml.notesSlide+xml" PartName="/ppt/notesSlides/notesSlide43.xml"/>
  <Override ContentType="application/vnd.openxmlformats-officedocument.presentationml.notesSlide+xml" PartName="/ppt/notesSlides/notesSlide37.xml"/>
  <Override ContentType="application/vnd.openxmlformats-officedocument.presentationml.notesSlide+xml" PartName="/ppt/notesSlides/notesSlide32.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35.xml"/>
  <Override ContentType="application/vnd.openxmlformats-officedocument.presentationml.notesSlide+xml" PartName="/ppt/notesSlides/notesSlide31.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7.xml"/>
  <Override ContentType="application/vnd.openxmlformats-officedocument.presentationml.notesSlide+xml" PartName="/ppt/notesSlides/notesSlide41.xml"/>
  <Override ContentType="application/vnd.openxmlformats-officedocument.presentationml.notesSlide+xml" PartName="/ppt/notesSlides/notesSlide16.xml"/>
  <Override ContentType="application/vnd.openxmlformats-officedocument.presentationml.notesSlide+xml" PartName="/ppt/notesSlides/notesSlide12.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15.xml"/>
  <Override ContentType="application/vnd.openxmlformats-officedocument.presentationml.notesSlide+xml" PartName="/ppt/notesSlides/notesSlide6.xml"/>
  <Override ContentType="application/vnd.openxmlformats-officedocument.presentationml.notesSlide+xml" PartName="/ppt/notesSlides/notesSlide42.xml"/>
  <Override ContentType="application/vnd.openxmlformats-officedocument.presentationml.notesSlide+xml" PartName="/ppt/notesSlides/notesSlide38.xml"/>
  <Override ContentType="application/vnd.openxmlformats-officedocument.presentationml.notesSlide+xml" PartName="/ppt/notesSlides/notesSlide28.xml"/>
  <Override ContentType="application/vnd.openxmlformats-officedocument.presentationml.notesSlide+xml" PartName="/ppt/notesSlides/notesSlide40.xml"/>
  <Override ContentType="application/vnd.openxmlformats-officedocument.presentationml.notesSlide+xml" PartName="/ppt/notesSlides/notesSlide26.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29.xml"/>
  <Override ContentType="application/vnd.openxmlformats-officedocument.presentationml.notesSlide+xml" PartName="/ppt/notesSlides/notesSlide19.xml"/>
  <Override ContentType="application/vnd.openxmlformats-officedocument.presentationml.notesSlide+xml" PartName="/ppt/notesSlides/notesSlide30.xml"/>
  <Override ContentType="application/vnd.openxmlformats-officedocument.presentationml.notesSlide+xml" PartName="/ppt/notesSlides/notesSlide34.xml"/>
  <Override ContentType="application/vnd.openxmlformats-officedocument.presentationml.notesSlide+xml" PartName="/ppt/notesSlides/notesSlide21.xml"/>
  <Override ContentType="application/vnd.openxmlformats-officedocument.presentationml.notesSlide+xml" PartName="/ppt/notesSlides/notesSlide36.xml"/>
  <Override ContentType="application/vnd.openxmlformats-officedocument.presentationml.notesSlide+xml" PartName="/ppt/notesSlides/notesSlide1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37.xml"/>
  <Override ContentType="application/vnd.openxmlformats-officedocument.presentationml.slide+xml" PartName="/ppt/slides/slide16.xml"/>
  <Override ContentType="application/vnd.openxmlformats-officedocument.presentationml.slide+xml" PartName="/ppt/slides/slide21.xml"/>
  <Override ContentType="application/vnd.openxmlformats-officedocument.presentationml.slide+xml" PartName="/ppt/slides/slide2.xml"/>
  <Override ContentType="application/vnd.openxmlformats-officedocument.presentationml.slide+xml" PartName="/ppt/slides/slide26.xml"/>
  <Override ContentType="application/vnd.openxmlformats-officedocument.presentationml.slide+xml" PartName="/ppt/slides/slide25.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33.xml"/>
  <Override ContentType="application/vnd.openxmlformats-officedocument.presentationml.slide+xml" PartName="/ppt/slides/slide36.xml"/>
  <Override ContentType="application/vnd.openxmlformats-officedocument.presentationml.slide+xml" PartName="/ppt/slides/slide35.xml"/>
  <Override ContentType="application/vnd.openxmlformats-officedocument.presentationml.slide+xml" PartName="/ppt/slides/slide17.xml"/>
  <Override ContentType="application/vnd.openxmlformats-officedocument.presentationml.slide+xml" PartName="/ppt/slides/slide24.xml"/>
  <Override ContentType="application/vnd.openxmlformats-officedocument.presentationml.slide+xml" PartName="/ppt/slides/slide34.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42.xml"/>
  <Override ContentType="application/vnd.openxmlformats-officedocument.presentationml.slide+xml" PartName="/ppt/slides/slide31.xml"/>
  <Override ContentType="application/vnd.openxmlformats-officedocument.presentationml.slide+xml" PartName="/ppt/slides/slide43.xml"/>
  <Override ContentType="application/vnd.openxmlformats-officedocument.presentationml.slide+xml" PartName="/ppt/slides/slide40.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38.xml"/>
  <Override ContentType="application/vnd.openxmlformats-officedocument.presentationml.slide+xml" PartName="/ppt/slides/slide20.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9.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30.xml"/>
  <Override ContentType="application/vnd.openxmlformats-officedocument.presentationml.slide+xml" PartName="/ppt/slides/slide8.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28.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41.xml"/>
  <Override ContentType="application/vnd.openxmlformats-officedocument.presentationml.slide+xml" PartName="/ppt/slides/slide5.xml"/>
  <Override ContentType="application/vnd.openxmlformats-officedocument.presentationml.slide+xml" PartName="/ppt/slides/slide22.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19" Type="http://schemas.openxmlformats.org/officeDocument/2006/relationships/slide" Target="slides/slide14.xml"/><Relationship Id="rId36" Type="http://schemas.openxmlformats.org/officeDocument/2006/relationships/slide" Target="slides/slide31.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30" Type="http://schemas.openxmlformats.org/officeDocument/2006/relationships/slide" Target="slides/slide25.xml"/><Relationship Id="rId12" Type="http://schemas.openxmlformats.org/officeDocument/2006/relationships/slide" Target="slides/slide7.xml"/><Relationship Id="rId31" Type="http://schemas.openxmlformats.org/officeDocument/2006/relationships/slide" Target="slides/slide26.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34" Type="http://schemas.openxmlformats.org/officeDocument/2006/relationships/slide" Target="slides/slide29.xml"/><Relationship Id="rId35" Type="http://schemas.openxmlformats.org/officeDocument/2006/relationships/slide" Target="slides/slide30.xml"/><Relationship Id="rId32" Type="http://schemas.openxmlformats.org/officeDocument/2006/relationships/slide" Target="slides/slide27.xml"/><Relationship Id="rId33" Type="http://schemas.openxmlformats.org/officeDocument/2006/relationships/slide" Target="slides/slide28.xml"/><Relationship Id="rId48" Type="http://schemas.openxmlformats.org/officeDocument/2006/relationships/slide" Target="slides/slide43.xml"/><Relationship Id="rId47" Type="http://schemas.openxmlformats.org/officeDocument/2006/relationships/slide" Target="slides/slide42.xml"/><Relationship Id="rId29" Type="http://schemas.openxmlformats.org/officeDocument/2006/relationships/slide" Target="slides/slide2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 Type="http://schemas.openxmlformats.org/officeDocument/2006/relationships/presProps" Target="presProps.xml"/><Relationship Id="rId21" Type="http://schemas.openxmlformats.org/officeDocument/2006/relationships/slide" Target="slides/slide16.xml"/><Relationship Id="rId40" Type="http://schemas.openxmlformats.org/officeDocument/2006/relationships/slide" Target="slides/slide35.xml"/><Relationship Id="rId1" Type="http://schemas.openxmlformats.org/officeDocument/2006/relationships/theme" Target="theme/theme1.xml"/><Relationship Id="rId22" Type="http://schemas.openxmlformats.org/officeDocument/2006/relationships/slide" Target="slides/slide17.xml"/><Relationship Id="rId41" Type="http://schemas.openxmlformats.org/officeDocument/2006/relationships/slide" Target="slides/slide36.xml"/><Relationship Id="rId4" Type="http://schemas.openxmlformats.org/officeDocument/2006/relationships/slideMaster" Target="slideMasters/slideMaster1.xml"/><Relationship Id="rId23" Type="http://schemas.openxmlformats.org/officeDocument/2006/relationships/slide" Target="slides/slide18.xml"/><Relationship Id="rId42" Type="http://schemas.openxmlformats.org/officeDocument/2006/relationships/slide" Target="slides/slide37.xml"/><Relationship Id="rId3" Type="http://schemas.openxmlformats.org/officeDocument/2006/relationships/tableStyles" Target="tableStyles.xml"/><Relationship Id="rId24" Type="http://schemas.openxmlformats.org/officeDocument/2006/relationships/slide" Target="slides/slide19.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 name="Shape 33"/>
        <p:cNvGrpSpPr/>
        <p:nvPr/>
      </p:nvGrpSpPr>
      <p:grpSpPr>
        <a:xfrm>
          <a:off x="0" y="0"/>
          <a:ext cx="0" cy="0"/>
          <a:chOff x="0" y="0"/>
          <a:chExt cx="0" cy="0"/>
        </a:xfrm>
      </p:grpSpPr>
      <p:sp>
        <p:nvSpPr>
          <p:cNvPr id="34" name="Shape 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5" name="Shape 3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2" name="Shape 11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8" name="Shape 11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4" name="Shape 12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6" name="Shape 13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2" name="Shape 14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8" name="Shape 14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 name="Shape 39"/>
        <p:cNvGrpSpPr/>
        <p:nvPr/>
      </p:nvGrpSpPr>
      <p:grpSpPr>
        <a:xfrm>
          <a:off x="0" y="0"/>
          <a:ext cx="0" cy="0"/>
          <a:chOff x="0" y="0"/>
          <a:chExt cx="0" cy="0"/>
        </a:xfrm>
      </p:grpSpPr>
      <p:sp>
        <p:nvSpPr>
          <p:cNvPr id="40" name="Shape 4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1" name="Shape 4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4" name="Shape 15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0" name="Shape 16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6" name="Shape 16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72" name="Shape 17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78" name="Shape 17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84" name="Shape 18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90" name="Shape 19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96" name="Shape 19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02" name="Shape 20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08" name="Shape 20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 name="Shape 45"/>
        <p:cNvGrpSpPr/>
        <p:nvPr/>
      </p:nvGrpSpPr>
      <p:grpSpPr>
        <a:xfrm>
          <a:off x="0" y="0"/>
          <a:ext cx="0" cy="0"/>
          <a:chOff x="0" y="0"/>
          <a:chExt cx="0" cy="0"/>
        </a:xfrm>
      </p:grpSpPr>
      <p:sp>
        <p:nvSpPr>
          <p:cNvPr id="46" name="Shape 4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7" name="Shape 4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14" name="Shape 21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20" name="Shape 22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26" name="Shape 22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32" name="Shape 23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38" name="Shape 23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45" name="Shape 24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51" name="Shape 2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57" name="Shape 25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63" name="Shape 26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69" name="Shape 26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75" name="Shape 27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81" name="Shape 28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87" name="Shape 28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93" name="Shape 29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457200" y="563759"/>
            <a:ext cx="8229600" cy="3009600"/>
          </a:xfrm>
          <a:prstGeom prst="rect">
            <a:avLst/>
          </a:prstGeom>
        </p:spPr>
        <p:txBody>
          <a:bodyPr anchorCtr="0" anchor="t"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0" name="Shape 10"/>
          <p:cNvSpPr txBox="1"/>
          <p:nvPr>
            <p:ph idx="1" type="subTitle"/>
          </p:nvPr>
        </p:nvSpPr>
        <p:spPr>
          <a:xfrm>
            <a:off x="457200" y="3716392"/>
            <a:ext cx="8229600" cy="1232699"/>
          </a:xfrm>
          <a:prstGeom prst="rect">
            <a:avLst/>
          </a:prstGeom>
        </p:spPr>
        <p:txBody>
          <a:bodyPr anchorCtr="0" anchor="t" bIns="91425" lIns="91425" rIns="91425" tIns="91425"/>
          <a:lstStyle>
            <a:lvl1pPr>
              <a:spcBef>
                <a:spcPts val="0"/>
              </a:spcBef>
              <a:buClr>
                <a:schemeClr val="dk2"/>
              </a:buClr>
              <a:buSzPct val="100000"/>
              <a:buNone/>
              <a:defRPr sz="4800">
                <a:solidFill>
                  <a:schemeClr val="dk2"/>
                </a:solidFill>
              </a:defRPr>
            </a:lvl1pPr>
            <a:lvl2pPr>
              <a:spcBef>
                <a:spcPts val="0"/>
              </a:spcBef>
              <a:buClr>
                <a:schemeClr val="dk2"/>
              </a:buClr>
              <a:buSzPct val="100000"/>
              <a:buNone/>
              <a:defRPr sz="4800">
                <a:solidFill>
                  <a:schemeClr val="dk2"/>
                </a:solidFill>
              </a:defRPr>
            </a:lvl2pPr>
            <a:lvl3pPr>
              <a:spcBef>
                <a:spcPts val="0"/>
              </a:spcBef>
              <a:buClr>
                <a:schemeClr val="dk2"/>
              </a:buClr>
              <a:buSzPct val="100000"/>
              <a:buNone/>
              <a:defRPr sz="4800">
                <a:solidFill>
                  <a:schemeClr val="dk2"/>
                </a:solidFill>
              </a:defRPr>
            </a:lvl3pPr>
            <a:lvl4pPr>
              <a:spcBef>
                <a:spcPts val="0"/>
              </a:spcBef>
              <a:buClr>
                <a:schemeClr val="dk2"/>
              </a:buClr>
              <a:buSzPct val="100000"/>
              <a:buNone/>
              <a:defRPr sz="4800">
                <a:solidFill>
                  <a:schemeClr val="dk2"/>
                </a:solidFill>
              </a:defRPr>
            </a:lvl4pPr>
            <a:lvl5pPr>
              <a:spcBef>
                <a:spcPts val="0"/>
              </a:spcBef>
              <a:buClr>
                <a:schemeClr val="dk2"/>
              </a:buClr>
              <a:buSzPct val="100000"/>
              <a:buNone/>
              <a:defRPr sz="4800">
                <a:solidFill>
                  <a:schemeClr val="dk2"/>
                </a:solidFill>
              </a:defRPr>
            </a:lvl5pPr>
            <a:lvl6pPr>
              <a:spcBef>
                <a:spcPts val="0"/>
              </a:spcBef>
              <a:buClr>
                <a:schemeClr val="dk2"/>
              </a:buClr>
              <a:buSzPct val="100000"/>
              <a:buNone/>
              <a:defRPr sz="4800">
                <a:solidFill>
                  <a:schemeClr val="dk2"/>
                </a:solidFill>
              </a:defRPr>
            </a:lvl6pPr>
            <a:lvl7pPr>
              <a:spcBef>
                <a:spcPts val="0"/>
              </a:spcBef>
              <a:buClr>
                <a:schemeClr val="dk2"/>
              </a:buClr>
              <a:buSzPct val="100000"/>
              <a:buNone/>
              <a:defRPr sz="4800">
                <a:solidFill>
                  <a:schemeClr val="dk2"/>
                </a:solidFill>
              </a:defRPr>
            </a:lvl7pPr>
            <a:lvl8pPr>
              <a:spcBef>
                <a:spcPts val="0"/>
              </a:spcBef>
              <a:buClr>
                <a:schemeClr val="dk2"/>
              </a:buClr>
              <a:buSzPct val="100000"/>
              <a:buNone/>
              <a:defRPr sz="4800">
                <a:solidFill>
                  <a:schemeClr val="dk2"/>
                </a:solidFill>
              </a:defRPr>
            </a:lvl8pPr>
            <a:lvl9pPr>
              <a:spcBef>
                <a:spcPts val="0"/>
              </a:spcBef>
              <a:buClr>
                <a:schemeClr val="dk2"/>
              </a:buClr>
              <a:buSzPct val="100000"/>
              <a:buNone/>
              <a:defRPr sz="4800">
                <a:solidFill>
                  <a:schemeClr val="dk2"/>
                </a:solidFill>
              </a:defRPr>
            </a:lvl9pPr>
          </a:lstStyle>
          <a:p/>
        </p:txBody>
      </p:sp>
      <p:cxnSp>
        <p:nvCxnSpPr>
          <p:cNvPr id="11" name="Shape 11"/>
          <p:cNvCxnSpPr/>
          <p:nvPr/>
        </p:nvCxnSpPr>
        <p:spPr>
          <a:xfrm>
            <a:off x="457200" y="411479"/>
            <a:ext cx="8229600" cy="0"/>
          </a:xfrm>
          <a:prstGeom prst="straightConnector1">
            <a:avLst/>
          </a:prstGeom>
          <a:noFill/>
          <a:ln cap="flat" w="57150">
            <a:solidFill>
              <a:schemeClr val="accent1"/>
            </a:solidFill>
            <a:prstDash val="solid"/>
            <a:round/>
            <a:headEnd len="med" w="med" type="none"/>
            <a:tailEnd len="med" w="med" type="none"/>
          </a:ln>
        </p:spPr>
      </p:cxnSp>
      <p:cxnSp>
        <p:nvCxnSpPr>
          <p:cNvPr id="12" name="Shape 12"/>
          <p:cNvCxnSpPr/>
          <p:nvPr/>
        </p:nvCxnSpPr>
        <p:spPr>
          <a:xfrm>
            <a:off x="457200" y="3633382"/>
            <a:ext cx="8229600" cy="0"/>
          </a:xfrm>
          <a:prstGeom prst="straightConnector1">
            <a:avLst/>
          </a:prstGeom>
          <a:noFill/>
          <a:ln cap="flat" w="57150">
            <a:solidFill>
              <a:schemeClr val="accent1"/>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x="0" y="0"/>
          <a:ext cx="0" cy="0"/>
          <a:chOff x="0" y="0"/>
          <a:chExt cx="0" cy="0"/>
        </a:xfrm>
      </p:grpSpPr>
      <p:sp>
        <p:nvSpPr>
          <p:cNvPr id="14" name="Shape 14"/>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solidFill>
                  <a:srgbClr val="DA0002"/>
                </a:solidFill>
              </a:defRPr>
            </a:lvl1pPr>
            <a:lvl2pPr>
              <a:spcBef>
                <a:spcPts val="0"/>
              </a:spcBef>
              <a:defRPr>
                <a:solidFill>
                  <a:srgbClr val="DA0002"/>
                </a:solidFill>
              </a:defRPr>
            </a:lvl2pPr>
            <a:lvl3pPr>
              <a:spcBef>
                <a:spcPts val="0"/>
              </a:spcBef>
              <a:defRPr>
                <a:solidFill>
                  <a:srgbClr val="DA0002"/>
                </a:solidFill>
              </a:defRPr>
            </a:lvl3pPr>
            <a:lvl4pPr>
              <a:spcBef>
                <a:spcPts val="0"/>
              </a:spcBef>
              <a:defRPr>
                <a:solidFill>
                  <a:srgbClr val="DA0002"/>
                </a:solidFill>
              </a:defRPr>
            </a:lvl4pPr>
            <a:lvl5pPr>
              <a:spcBef>
                <a:spcPts val="0"/>
              </a:spcBef>
              <a:defRPr>
                <a:solidFill>
                  <a:srgbClr val="DA0002"/>
                </a:solidFill>
              </a:defRPr>
            </a:lvl5pPr>
            <a:lvl6pPr>
              <a:spcBef>
                <a:spcPts val="0"/>
              </a:spcBef>
              <a:defRPr>
                <a:solidFill>
                  <a:srgbClr val="DA0002"/>
                </a:solidFill>
              </a:defRPr>
            </a:lvl6pPr>
            <a:lvl7pPr>
              <a:spcBef>
                <a:spcPts val="0"/>
              </a:spcBef>
              <a:defRPr>
                <a:solidFill>
                  <a:srgbClr val="DA0002"/>
                </a:solidFill>
              </a:defRPr>
            </a:lvl7pPr>
            <a:lvl8pPr>
              <a:spcBef>
                <a:spcPts val="0"/>
              </a:spcBef>
              <a:defRPr>
                <a:solidFill>
                  <a:srgbClr val="DA0002"/>
                </a:solidFill>
              </a:defRPr>
            </a:lvl8pPr>
            <a:lvl9pPr>
              <a:spcBef>
                <a:spcPts val="0"/>
              </a:spcBef>
              <a:defRPr>
                <a:solidFill>
                  <a:srgbClr val="DA0002"/>
                </a:solidFill>
              </a:defRPr>
            </a:lvl9pPr>
          </a:lstStyle>
          <a:p/>
        </p:txBody>
      </p:sp>
      <p:sp>
        <p:nvSpPr>
          <p:cNvPr id="15" name="Shape 15"/>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cxnSp>
        <p:nvCxnSpPr>
          <p:cNvPr id="16" name="Shape 16"/>
          <p:cNvCxnSpPr/>
          <p:nvPr/>
        </p:nvCxnSpPr>
        <p:spPr>
          <a:xfrm>
            <a:off x="457200" y="1143000"/>
            <a:ext cx="8229600" cy="0"/>
          </a:xfrm>
          <a:prstGeom prst="straightConnector1">
            <a:avLst/>
          </a:prstGeom>
          <a:noFill/>
          <a:ln cap="flat" w="50800">
            <a:solidFill>
              <a:srgbClr val="DA0002"/>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x="0" y="0"/>
          <a:ext cx="0" cy="0"/>
          <a:chOff x="0" y="0"/>
          <a:chExt cx="0" cy="0"/>
        </a:xfrm>
      </p:grpSpPr>
      <p:sp>
        <p:nvSpPr>
          <p:cNvPr id="18" name="Shape 18"/>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solidFill>
                  <a:srgbClr val="DA0002"/>
                </a:solidFill>
              </a:defRPr>
            </a:lvl1pPr>
            <a:lvl2pPr>
              <a:spcBef>
                <a:spcPts val="0"/>
              </a:spcBef>
              <a:defRPr>
                <a:solidFill>
                  <a:srgbClr val="DA0002"/>
                </a:solidFill>
              </a:defRPr>
            </a:lvl2pPr>
            <a:lvl3pPr>
              <a:spcBef>
                <a:spcPts val="0"/>
              </a:spcBef>
              <a:defRPr>
                <a:solidFill>
                  <a:srgbClr val="DA0002"/>
                </a:solidFill>
              </a:defRPr>
            </a:lvl3pPr>
            <a:lvl4pPr>
              <a:spcBef>
                <a:spcPts val="0"/>
              </a:spcBef>
              <a:defRPr>
                <a:solidFill>
                  <a:srgbClr val="DA0002"/>
                </a:solidFill>
              </a:defRPr>
            </a:lvl4pPr>
            <a:lvl5pPr>
              <a:spcBef>
                <a:spcPts val="0"/>
              </a:spcBef>
              <a:defRPr>
                <a:solidFill>
                  <a:srgbClr val="DA0002"/>
                </a:solidFill>
              </a:defRPr>
            </a:lvl5pPr>
            <a:lvl6pPr>
              <a:spcBef>
                <a:spcPts val="0"/>
              </a:spcBef>
              <a:defRPr>
                <a:solidFill>
                  <a:srgbClr val="DA0002"/>
                </a:solidFill>
              </a:defRPr>
            </a:lvl6pPr>
            <a:lvl7pPr>
              <a:spcBef>
                <a:spcPts val="0"/>
              </a:spcBef>
              <a:defRPr>
                <a:solidFill>
                  <a:srgbClr val="DA0002"/>
                </a:solidFill>
              </a:defRPr>
            </a:lvl7pPr>
            <a:lvl8pPr>
              <a:spcBef>
                <a:spcPts val="0"/>
              </a:spcBef>
              <a:defRPr>
                <a:solidFill>
                  <a:srgbClr val="DA0002"/>
                </a:solidFill>
              </a:defRPr>
            </a:lvl8pPr>
            <a:lvl9pPr>
              <a:spcBef>
                <a:spcPts val="0"/>
              </a:spcBef>
              <a:defRPr>
                <a:solidFill>
                  <a:srgbClr val="DA0002"/>
                </a:solidFill>
              </a:defRPr>
            </a:lvl9pPr>
          </a:lstStyle>
          <a:p/>
        </p:txBody>
      </p:sp>
      <p:sp>
        <p:nvSpPr>
          <p:cNvPr id="19" name="Shape 19"/>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cxnSp>
        <p:nvCxnSpPr>
          <p:cNvPr id="21" name="Shape 21"/>
          <p:cNvCxnSpPr/>
          <p:nvPr/>
        </p:nvCxnSpPr>
        <p:spPr>
          <a:xfrm>
            <a:off x="457200" y="1143000"/>
            <a:ext cx="8229600" cy="0"/>
          </a:xfrm>
          <a:prstGeom prst="straightConnector1">
            <a:avLst/>
          </a:prstGeom>
          <a:noFill/>
          <a:ln cap="flat" w="50800">
            <a:solidFill>
              <a:srgbClr val="DA0002"/>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2" name="Shape 22"/>
        <p:cNvGrpSpPr/>
        <p:nvPr/>
      </p:nvGrpSpPr>
      <p:grpSpPr>
        <a:xfrm>
          <a:off x="0" y="0"/>
          <a:ext cx="0" cy="0"/>
          <a:chOff x="0" y="0"/>
          <a:chExt cx="0" cy="0"/>
        </a:xfrm>
      </p:grpSpPr>
      <p:sp>
        <p:nvSpPr>
          <p:cNvPr id="23" name="Shape 23"/>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cxnSp>
        <p:nvCxnSpPr>
          <p:cNvPr id="24" name="Shape 24"/>
          <p:cNvCxnSpPr/>
          <p:nvPr/>
        </p:nvCxnSpPr>
        <p:spPr>
          <a:xfrm>
            <a:off x="457200" y="1143000"/>
            <a:ext cx="8229600" cy="0"/>
          </a:xfrm>
          <a:prstGeom prst="straightConnector1">
            <a:avLst/>
          </a:prstGeom>
          <a:noFill/>
          <a:ln cap="flat" w="50800">
            <a:solidFill>
              <a:schemeClr val="accent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5" name="Shape 25"/>
        <p:cNvGrpSpPr/>
        <p:nvPr/>
      </p:nvGrpSpPr>
      <p:grpSpPr>
        <a:xfrm>
          <a:off x="0" y="0"/>
          <a:ext cx="0" cy="0"/>
          <a:chOff x="0" y="0"/>
          <a:chExt cx="0" cy="0"/>
        </a:xfrm>
      </p:grpSpPr>
      <p:sp>
        <p:nvSpPr>
          <p:cNvPr id="26" name="Shape 26"/>
          <p:cNvSpPr txBox="1"/>
          <p:nvPr>
            <p:ph idx="1" type="body"/>
          </p:nvPr>
        </p:nvSpPr>
        <p:spPr>
          <a:xfrm>
            <a:off x="457200" y="4406309"/>
            <a:ext cx="8229600" cy="519599"/>
          </a:xfrm>
          <a:prstGeom prst="rect">
            <a:avLst/>
          </a:prstGeom>
        </p:spPr>
        <p:txBody>
          <a:bodyPr anchorCtr="0" anchor="t" bIns="91425" lIns="91425" rIns="91425" tIns="91425"/>
          <a:lstStyle>
            <a:lvl1pPr algn="ctr">
              <a:spcBef>
                <a:spcPts val="0"/>
              </a:spcBef>
              <a:buSzPct val="100000"/>
              <a:buNone/>
              <a:defRPr sz="1800"/>
            </a:lvl1pPr>
          </a:lstStyle>
          <a:p/>
        </p:txBody>
      </p:sp>
      <p:cxnSp>
        <p:nvCxnSpPr>
          <p:cNvPr id="27" name="Shape 27"/>
          <p:cNvCxnSpPr/>
          <p:nvPr/>
        </p:nvCxnSpPr>
        <p:spPr>
          <a:xfrm>
            <a:off x="457200" y="4317760"/>
            <a:ext cx="8229600" cy="0"/>
          </a:xfrm>
          <a:prstGeom prst="straightConnector1">
            <a:avLst/>
          </a:prstGeom>
          <a:noFill/>
          <a:ln cap="flat" w="50800">
            <a:solidFill>
              <a:schemeClr val="lt2"/>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8" name="Shape 28"/>
        <p:cNvGrpSpPr/>
        <p:nvPr/>
      </p:nvGrpSpPr>
      <p:grpSpPr>
        <a:xfrm>
          <a:off x="0" y="0"/>
          <a:ext cx="0" cy="0"/>
          <a:chOff x="0" y="0"/>
          <a:chExt cx="0" cy="0"/>
        </a:xfrm>
      </p:grpSpPr>
      <p:cxnSp>
        <p:nvCxnSpPr>
          <p:cNvPr id="29" name="Shape 29"/>
          <p:cNvCxnSpPr/>
          <p:nvPr/>
        </p:nvCxnSpPr>
        <p:spPr>
          <a:xfrm>
            <a:off x="457200" y="113139"/>
            <a:ext cx="8229600" cy="0"/>
          </a:xfrm>
          <a:prstGeom prst="straightConnector1">
            <a:avLst/>
          </a:prstGeom>
          <a:noFill/>
          <a:ln cap="flat" w="50800">
            <a:solidFill>
              <a:schemeClr val="l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accent1"/>
              </a:buClr>
              <a:buSzPct val="100000"/>
              <a:buNone/>
              <a:defRPr b="1" sz="3600">
                <a:solidFill>
                  <a:schemeClr val="accent1"/>
                </a:solidFill>
              </a:defRPr>
            </a:lvl1pPr>
            <a:lvl2pPr>
              <a:spcBef>
                <a:spcPts val="0"/>
              </a:spcBef>
              <a:buClr>
                <a:schemeClr val="accent1"/>
              </a:buClr>
              <a:buSzPct val="100000"/>
              <a:buNone/>
              <a:defRPr b="1" sz="3600">
                <a:solidFill>
                  <a:schemeClr val="accent1"/>
                </a:solidFill>
              </a:defRPr>
            </a:lvl2pPr>
            <a:lvl3pPr>
              <a:spcBef>
                <a:spcPts val="0"/>
              </a:spcBef>
              <a:buClr>
                <a:schemeClr val="accent1"/>
              </a:buClr>
              <a:buSzPct val="100000"/>
              <a:buNone/>
              <a:defRPr b="1" sz="3600">
                <a:solidFill>
                  <a:schemeClr val="accent1"/>
                </a:solidFill>
              </a:defRPr>
            </a:lvl3pPr>
            <a:lvl4pPr>
              <a:spcBef>
                <a:spcPts val="0"/>
              </a:spcBef>
              <a:buClr>
                <a:schemeClr val="accent1"/>
              </a:buClr>
              <a:buSzPct val="100000"/>
              <a:buNone/>
              <a:defRPr b="1" sz="3600">
                <a:solidFill>
                  <a:schemeClr val="accent1"/>
                </a:solidFill>
              </a:defRPr>
            </a:lvl4pPr>
            <a:lvl5pPr>
              <a:spcBef>
                <a:spcPts val="0"/>
              </a:spcBef>
              <a:buClr>
                <a:schemeClr val="accent1"/>
              </a:buClr>
              <a:buSzPct val="100000"/>
              <a:buNone/>
              <a:defRPr b="1" sz="3600">
                <a:solidFill>
                  <a:schemeClr val="accent1"/>
                </a:solidFill>
              </a:defRPr>
            </a:lvl5pPr>
            <a:lvl6pPr>
              <a:spcBef>
                <a:spcPts val="0"/>
              </a:spcBef>
              <a:buClr>
                <a:schemeClr val="accent1"/>
              </a:buClr>
              <a:buSzPct val="100000"/>
              <a:buNone/>
              <a:defRPr b="1" sz="3600">
                <a:solidFill>
                  <a:schemeClr val="accent1"/>
                </a:solidFill>
              </a:defRPr>
            </a:lvl6pPr>
            <a:lvl7pPr>
              <a:spcBef>
                <a:spcPts val="0"/>
              </a:spcBef>
              <a:buClr>
                <a:schemeClr val="accent1"/>
              </a:buClr>
              <a:buSzPct val="100000"/>
              <a:buNone/>
              <a:defRPr b="1" sz="3600">
                <a:solidFill>
                  <a:schemeClr val="accent1"/>
                </a:solidFill>
              </a:defRPr>
            </a:lvl7pPr>
            <a:lvl8pPr>
              <a:spcBef>
                <a:spcPts val="0"/>
              </a:spcBef>
              <a:buClr>
                <a:schemeClr val="accent1"/>
              </a:buClr>
              <a:buSzPct val="100000"/>
              <a:buNone/>
              <a:defRPr b="1" sz="3600">
                <a:solidFill>
                  <a:schemeClr val="accent1"/>
                </a:solidFill>
              </a:defRPr>
            </a:lvl8pPr>
            <a:lvl9pPr>
              <a:spcBef>
                <a:spcPts val="0"/>
              </a:spcBef>
              <a:buClr>
                <a:schemeClr val="accent1"/>
              </a:buClr>
              <a:buSzPct val="100000"/>
              <a:buNone/>
              <a:defRPr b="1" sz="3600">
                <a:solidFill>
                  <a:schemeClr val="accent1"/>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cxnSp>
        <p:nvCxnSpPr>
          <p:cNvPr id="7" name="Shape 7"/>
          <p:cNvCxnSpPr/>
          <p:nvPr/>
        </p:nvCxnSpPr>
        <p:spPr>
          <a:xfrm>
            <a:off x="457200" y="5023259"/>
            <a:ext cx="8229600" cy="0"/>
          </a:xfrm>
          <a:prstGeom prst="straightConnector1">
            <a:avLst/>
          </a:prstGeom>
          <a:noFill/>
          <a:ln cap="flat" w="50800">
            <a:solidFill>
              <a:schemeClr val="lt2"/>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 Id="rId3" Type="http://schemas.openxmlformats.org/officeDocument/2006/relationships/image" Target="../media/image0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 Id="rId3" Type="http://schemas.openxmlformats.org/officeDocument/2006/relationships/image" Target="../media/image04.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02.png"/><Relationship Id="rId3" Type="http://schemas.openxmlformats.org/officeDocument/2006/relationships/image" Target="../media/image03.png"/><Relationship Id="rId5" Type="http://schemas.openxmlformats.org/officeDocument/2006/relationships/image" Target="../media/image00.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 Id="rId3" Type="http://schemas.openxmlformats.org/officeDocument/2006/relationships/image" Target="../media/image05.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 Id="rId3" Type="http://schemas.openxmlformats.org/officeDocument/2006/relationships/image" Target="../media/image06.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0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 name="Shape 30"/>
        <p:cNvGrpSpPr/>
        <p:nvPr/>
      </p:nvGrpSpPr>
      <p:grpSpPr>
        <a:xfrm>
          <a:off x="0" y="0"/>
          <a:ext cx="0" cy="0"/>
          <a:chOff x="0" y="0"/>
          <a:chExt cx="0" cy="0"/>
        </a:xfrm>
      </p:grpSpPr>
      <p:sp>
        <p:nvSpPr>
          <p:cNvPr id="31" name="Shape 31"/>
          <p:cNvSpPr txBox="1"/>
          <p:nvPr>
            <p:ph type="ctrTitle"/>
          </p:nvPr>
        </p:nvSpPr>
        <p:spPr>
          <a:xfrm>
            <a:off x="457200" y="563759"/>
            <a:ext cx="8229600" cy="3009600"/>
          </a:xfrm>
          <a:prstGeom prst="rect">
            <a:avLst/>
          </a:prstGeom>
        </p:spPr>
        <p:txBody>
          <a:bodyPr anchorCtr="0" anchor="t" bIns="91425" lIns="91425" rIns="91425" tIns="91425">
            <a:noAutofit/>
          </a:bodyPr>
          <a:lstStyle/>
          <a:p>
            <a:pPr>
              <a:spcBef>
                <a:spcPts val="0"/>
              </a:spcBef>
              <a:buNone/>
            </a:pPr>
            <a:r>
              <a:rPr lang="en" sz="4800"/>
              <a:t>Software </a:t>
            </a:r>
            <a:br>
              <a:rPr lang="en" sz="4800"/>
            </a:br>
            <a:r>
              <a:rPr lang="en" sz="4800"/>
              <a:t>Requirement </a:t>
            </a:r>
            <a:br>
              <a:rPr lang="en" sz="4800"/>
            </a:br>
            <a:r>
              <a:rPr lang="en" sz="4800"/>
              <a:t>Specifications</a:t>
            </a:r>
          </a:p>
        </p:txBody>
      </p:sp>
      <p:sp>
        <p:nvSpPr>
          <p:cNvPr id="32" name="Shape 32"/>
          <p:cNvSpPr txBox="1"/>
          <p:nvPr>
            <p:ph idx="1" type="subTitle"/>
          </p:nvPr>
        </p:nvSpPr>
        <p:spPr>
          <a:xfrm>
            <a:off x="457200" y="3716392"/>
            <a:ext cx="8229600" cy="1232699"/>
          </a:xfrm>
          <a:prstGeom prst="rect">
            <a:avLst/>
          </a:prstGeom>
        </p:spPr>
        <p:txBody>
          <a:bodyPr anchorCtr="0" anchor="t" bIns="91425" lIns="91425" rIns="91425" tIns="91425">
            <a:noAutofit/>
          </a:bodyPr>
          <a:lstStyle/>
          <a:p>
            <a:pPr>
              <a:spcBef>
                <a:spcPts val="0"/>
              </a:spcBef>
              <a:buNone/>
            </a:pPr>
            <a:r>
              <a:rPr lang="en"/>
              <a:t>Team Argus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000"/>
              <a:t>4. Packaging Requirements</a:t>
            </a:r>
          </a:p>
        </p:txBody>
      </p:sp>
      <p:sp>
        <p:nvSpPr>
          <p:cNvPr id="91" name="Shape 9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15000"/>
              </a:lnSpc>
              <a:spcBef>
                <a:spcPts val="1800"/>
              </a:spcBef>
              <a:spcAft>
                <a:spcPts val="400"/>
              </a:spcAft>
              <a:buSzPct val="64705"/>
              <a:buNone/>
            </a:pPr>
            <a:r>
              <a:rPr b="1" lang="en" sz="1700"/>
              <a:t>4.2 	Device Assembled</a:t>
            </a:r>
          </a:p>
          <a:p>
            <a:pPr lvl="0" rtl="0">
              <a:lnSpc>
                <a:spcPct val="115000"/>
              </a:lnSpc>
              <a:spcBef>
                <a:spcPts val="1200"/>
              </a:spcBef>
              <a:spcAft>
                <a:spcPts val="1200"/>
              </a:spcAft>
              <a:buSzPct val="100000"/>
              <a:buNone/>
            </a:pPr>
            <a:r>
              <a:rPr lang="en" sz="1100"/>
              <a:t>          	</a:t>
            </a:r>
            <a:r>
              <a:rPr b="1" lang="en" sz="1100"/>
              <a:t>4.2.1   Description:</a:t>
            </a:r>
            <a:r>
              <a:rPr lang="en" sz="1100"/>
              <a:t>  The Lynx will be assembled and ready for use.</a:t>
            </a:r>
          </a:p>
          <a:p>
            <a:pPr lvl="0" rtl="0">
              <a:lnSpc>
                <a:spcPct val="115000"/>
              </a:lnSpc>
              <a:spcBef>
                <a:spcPts val="1400"/>
              </a:spcBef>
              <a:spcAft>
                <a:spcPts val="400"/>
              </a:spcAft>
              <a:buSzPct val="84615"/>
              <a:buNone/>
            </a:pPr>
            <a:r>
              <a:rPr b="1" lang="en" sz="1300"/>
              <a:t>          </a:t>
            </a:r>
            <a:r>
              <a:rPr b="1" lang="en" sz="1200"/>
              <a:t>4.2.2   Source:  </a:t>
            </a:r>
            <a:r>
              <a:rPr lang="en" sz="1200"/>
              <a:t>Dr. Zaruba</a:t>
            </a:r>
          </a:p>
          <a:p>
            <a:pPr lvl="0" rtl="0">
              <a:lnSpc>
                <a:spcPct val="115000"/>
              </a:lnSpc>
              <a:spcBef>
                <a:spcPts val="1400"/>
              </a:spcBef>
              <a:spcAft>
                <a:spcPts val="400"/>
              </a:spcAft>
              <a:buSzPct val="91666"/>
              <a:buNone/>
            </a:pPr>
            <a:r>
              <a:rPr b="1" lang="en" sz="1200"/>
              <a:t>          	4.2.3   Constraints: </a:t>
            </a:r>
            <a:r>
              <a:rPr lang="en" sz="1200"/>
              <a:t>None</a:t>
            </a:r>
          </a:p>
          <a:p>
            <a:pPr lvl="0" rtl="0">
              <a:lnSpc>
                <a:spcPct val="115000"/>
              </a:lnSpc>
              <a:spcBef>
                <a:spcPts val="1400"/>
              </a:spcBef>
              <a:spcAft>
                <a:spcPts val="400"/>
              </a:spcAft>
              <a:buSzPct val="91666"/>
              <a:buNone/>
            </a:pPr>
            <a:r>
              <a:rPr b="1" lang="en" sz="1200"/>
              <a:t>          	4.2.4   Standards:  </a:t>
            </a:r>
            <a:r>
              <a:rPr lang="en" sz="1200"/>
              <a:t>None</a:t>
            </a:r>
          </a:p>
          <a:p>
            <a:pPr lvl="0" rtl="0">
              <a:lnSpc>
                <a:spcPct val="115000"/>
              </a:lnSpc>
              <a:spcBef>
                <a:spcPts val="1400"/>
              </a:spcBef>
              <a:spcAft>
                <a:spcPts val="400"/>
              </a:spcAft>
              <a:buSzPct val="91666"/>
              <a:buNone/>
            </a:pPr>
            <a:r>
              <a:rPr b="1" lang="en" sz="1200"/>
              <a:t>          	4.2.5   Priority:  </a:t>
            </a:r>
            <a:r>
              <a:rPr lang="en" sz="1200"/>
              <a:t>4 – High</a:t>
            </a:r>
          </a:p>
          <a:p>
            <a:pPr indent="-228600" lvl="0" marL="457200" rtl="0">
              <a:lnSpc>
                <a:spcPct val="115000"/>
              </a:lnSpc>
              <a:spcBef>
                <a:spcPts val="1400"/>
              </a:spcBef>
              <a:spcAft>
                <a:spcPts val="400"/>
              </a:spcAft>
              <a:buNone/>
            </a:pPr>
            <a:r>
              <a:t/>
            </a:r>
            <a:endParaRPr b="1" sz="1700"/>
          </a:p>
          <a:p>
            <a:pPr lvl="0" marR="0" rtl="0" algn="l">
              <a:lnSpc>
                <a:spcPct val="100000"/>
              </a:lnSpc>
              <a:spcBef>
                <a:spcPts val="600"/>
              </a:spcBef>
              <a:spcAft>
                <a:spcPts val="0"/>
              </a:spcAft>
              <a:buNone/>
            </a:pPr>
            <a:r>
              <a:t/>
            </a:r>
            <a:endParaRPr b="1" sz="2000"/>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000"/>
              <a:t>4. Packaging Requirements</a:t>
            </a:r>
          </a:p>
        </p:txBody>
      </p:sp>
      <p:sp>
        <p:nvSpPr>
          <p:cNvPr id="97" name="Shape 97"/>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15000"/>
              </a:lnSpc>
              <a:spcBef>
                <a:spcPts val="1800"/>
              </a:spcBef>
              <a:spcAft>
                <a:spcPts val="400"/>
              </a:spcAft>
              <a:buSzPct val="64705"/>
              <a:buNone/>
            </a:pPr>
            <a:r>
              <a:rPr b="1" lang="en" sz="1700"/>
              <a:t>4.3 	Lynx as a Tablet Case</a:t>
            </a:r>
          </a:p>
          <a:p>
            <a:pPr lvl="0" rtl="0">
              <a:lnSpc>
                <a:spcPct val="115000"/>
              </a:lnSpc>
              <a:spcBef>
                <a:spcPts val="1200"/>
              </a:spcBef>
              <a:spcAft>
                <a:spcPts val="1200"/>
              </a:spcAft>
              <a:buSzPct val="100000"/>
              <a:buNone/>
            </a:pPr>
            <a:r>
              <a:rPr lang="en" sz="1100"/>
              <a:t>          	</a:t>
            </a:r>
            <a:r>
              <a:rPr b="1" lang="en" sz="1100"/>
              <a:t>4.3.1   Description:</a:t>
            </a:r>
            <a:r>
              <a:rPr lang="en" sz="1100"/>
              <a:t>  The Lynx will serve as a tablet case for the tablet we chose to develop for.</a:t>
            </a:r>
          </a:p>
          <a:p>
            <a:pPr lvl="0" rtl="0">
              <a:lnSpc>
                <a:spcPct val="115000"/>
              </a:lnSpc>
              <a:spcBef>
                <a:spcPts val="1400"/>
              </a:spcBef>
              <a:spcAft>
                <a:spcPts val="400"/>
              </a:spcAft>
              <a:buSzPct val="84615"/>
              <a:buNone/>
            </a:pPr>
            <a:r>
              <a:rPr b="1" lang="en" sz="1300"/>
              <a:t>          </a:t>
            </a:r>
            <a:r>
              <a:rPr b="1" lang="en" sz="1200"/>
              <a:t>4.3.2   Source:  </a:t>
            </a:r>
            <a:r>
              <a:rPr lang="en" sz="1200"/>
              <a:t>Dr. Zaruba</a:t>
            </a:r>
          </a:p>
          <a:p>
            <a:pPr lvl="0" rtl="0">
              <a:lnSpc>
                <a:spcPct val="115000"/>
              </a:lnSpc>
              <a:spcBef>
                <a:spcPts val="1400"/>
              </a:spcBef>
              <a:spcAft>
                <a:spcPts val="400"/>
              </a:spcAft>
              <a:buSzPct val="91666"/>
              <a:buNone/>
            </a:pPr>
            <a:r>
              <a:rPr b="1" lang="en" sz="1200"/>
              <a:t>          	4.3.3   Constraints: </a:t>
            </a:r>
            <a:r>
              <a:rPr lang="en" sz="1200"/>
              <a:t>Case will only fit the tablet we chose to develop for.</a:t>
            </a:r>
          </a:p>
          <a:p>
            <a:pPr lvl="0" rtl="0">
              <a:lnSpc>
                <a:spcPct val="115000"/>
              </a:lnSpc>
              <a:spcBef>
                <a:spcPts val="1400"/>
              </a:spcBef>
              <a:spcAft>
                <a:spcPts val="400"/>
              </a:spcAft>
              <a:buSzPct val="91666"/>
              <a:buNone/>
            </a:pPr>
            <a:r>
              <a:rPr b="1" lang="en" sz="1200"/>
              <a:t>          	4.3.4   Standards:  </a:t>
            </a:r>
            <a:r>
              <a:rPr lang="en" sz="1200"/>
              <a:t>None</a:t>
            </a:r>
          </a:p>
          <a:p>
            <a:pPr lvl="0" rtl="0">
              <a:lnSpc>
                <a:spcPct val="115000"/>
              </a:lnSpc>
              <a:spcBef>
                <a:spcPts val="1400"/>
              </a:spcBef>
              <a:spcAft>
                <a:spcPts val="400"/>
              </a:spcAft>
              <a:buSzPct val="91666"/>
              <a:buNone/>
            </a:pPr>
            <a:r>
              <a:rPr lang="en" sz="1200">
                <a:latin typeface="Times New Roman"/>
                <a:ea typeface="Times New Roman"/>
                <a:cs typeface="Times New Roman"/>
                <a:sym typeface="Times New Roman"/>
              </a:rPr>
              <a:t>        	</a:t>
            </a:r>
            <a:r>
              <a:rPr b="1" lang="en" sz="1200">
                <a:latin typeface="Times New Roman"/>
                <a:ea typeface="Times New Roman"/>
                <a:cs typeface="Times New Roman"/>
                <a:sym typeface="Times New Roman"/>
              </a:rPr>
              <a:t>4.3.5	Priority:</a:t>
            </a:r>
            <a:r>
              <a:rPr lang="en" sz="1200">
                <a:latin typeface="Times New Roman"/>
                <a:ea typeface="Times New Roman"/>
                <a:cs typeface="Times New Roman"/>
                <a:sym typeface="Times New Roman"/>
              </a:rPr>
              <a:t>  </a:t>
            </a:r>
            <a:r>
              <a:rPr b="1" lang="en" sz="1200">
                <a:latin typeface="Times New Roman"/>
                <a:ea typeface="Times New Roman"/>
                <a:cs typeface="Times New Roman"/>
                <a:sym typeface="Times New Roman"/>
              </a:rPr>
              <a:t>2 – Low</a:t>
            </a:r>
          </a:p>
          <a:p>
            <a:pPr indent="-228600" lvl="0" marL="457200" rtl="0">
              <a:lnSpc>
                <a:spcPct val="115000"/>
              </a:lnSpc>
              <a:spcBef>
                <a:spcPts val="1400"/>
              </a:spcBef>
              <a:spcAft>
                <a:spcPts val="400"/>
              </a:spcAft>
              <a:buNone/>
            </a:pPr>
            <a:r>
              <a:t/>
            </a:r>
            <a:endParaRPr b="1" sz="1700"/>
          </a:p>
          <a:p>
            <a:pPr lvl="0" marR="0" rtl="0" algn="l">
              <a:lnSpc>
                <a:spcPct val="100000"/>
              </a:lnSpc>
              <a:spcBef>
                <a:spcPts val="600"/>
              </a:spcBef>
              <a:spcAft>
                <a:spcPts val="0"/>
              </a:spcAft>
              <a:buNone/>
            </a:pPr>
            <a:r>
              <a:t/>
            </a:r>
            <a:endParaRPr b="1" sz="2000"/>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000"/>
              <a:t>4. Packaging Requirements</a:t>
            </a:r>
          </a:p>
        </p:txBody>
      </p:sp>
      <p:sp>
        <p:nvSpPr>
          <p:cNvPr id="103" name="Shape 103"/>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15000"/>
              </a:lnSpc>
              <a:spcBef>
                <a:spcPts val="1800"/>
              </a:spcBef>
              <a:spcAft>
                <a:spcPts val="400"/>
              </a:spcAft>
              <a:buSzPct val="64705"/>
              <a:buNone/>
            </a:pPr>
            <a:r>
              <a:rPr b="1" lang="en" sz="1700"/>
              <a:t>4.4 	SDK on USB Flash Drive</a:t>
            </a:r>
          </a:p>
          <a:p>
            <a:pPr indent="0" lvl="0" marL="457200" rtl="0">
              <a:lnSpc>
                <a:spcPct val="115000"/>
              </a:lnSpc>
              <a:spcBef>
                <a:spcPts val="1200"/>
              </a:spcBef>
              <a:spcAft>
                <a:spcPts val="1200"/>
              </a:spcAft>
              <a:buSzPct val="91666"/>
              <a:buNone/>
            </a:pPr>
            <a:r>
              <a:rPr b="1" lang="en" sz="1200"/>
              <a:t>4.4.1	Description:</a:t>
            </a:r>
            <a:r>
              <a:rPr lang="en" sz="1200">
                <a:latin typeface="Times New Roman"/>
                <a:ea typeface="Times New Roman"/>
                <a:cs typeface="Times New Roman"/>
                <a:sym typeface="Times New Roman"/>
              </a:rPr>
              <a:t> </a:t>
            </a:r>
            <a:r>
              <a:rPr lang="en" sz="1200"/>
              <a:t>The Lynx’ SDK for the PixelSense table, the Secure Transfer Device, and the connected device will be provided on a USB flash drive for use on Windows.</a:t>
            </a:r>
          </a:p>
          <a:p>
            <a:pPr lvl="0" rtl="0">
              <a:lnSpc>
                <a:spcPct val="115000"/>
              </a:lnSpc>
              <a:spcBef>
                <a:spcPts val="1400"/>
              </a:spcBef>
              <a:spcAft>
                <a:spcPts val="400"/>
              </a:spcAft>
              <a:buSzPct val="84615"/>
              <a:buNone/>
            </a:pPr>
            <a:r>
              <a:rPr b="1" lang="en" sz="1300"/>
              <a:t>          </a:t>
            </a:r>
            <a:r>
              <a:rPr b="1" lang="en" sz="1200"/>
              <a:t>4.4.2   Source:  </a:t>
            </a:r>
            <a:r>
              <a:rPr lang="en" sz="1200"/>
              <a:t>Dr. Zaruba</a:t>
            </a:r>
          </a:p>
          <a:p>
            <a:pPr lvl="0" rtl="0">
              <a:lnSpc>
                <a:spcPct val="115000"/>
              </a:lnSpc>
              <a:spcBef>
                <a:spcPts val="1400"/>
              </a:spcBef>
              <a:spcAft>
                <a:spcPts val="400"/>
              </a:spcAft>
              <a:buSzPct val="91666"/>
              <a:buNone/>
            </a:pPr>
            <a:r>
              <a:rPr b="1" lang="en" sz="1200"/>
              <a:t>          	4.4.3   Constraints: </a:t>
            </a:r>
            <a:r>
              <a:rPr lang="en" sz="1200"/>
              <a:t>None</a:t>
            </a:r>
          </a:p>
          <a:p>
            <a:pPr lvl="0" rtl="0">
              <a:lnSpc>
                <a:spcPct val="115000"/>
              </a:lnSpc>
              <a:spcBef>
                <a:spcPts val="1400"/>
              </a:spcBef>
              <a:spcAft>
                <a:spcPts val="400"/>
              </a:spcAft>
              <a:buSzPct val="91666"/>
              <a:buNone/>
            </a:pPr>
            <a:r>
              <a:rPr b="1" lang="en" sz="1200"/>
              <a:t>          	4.4.4   Standards:  </a:t>
            </a:r>
            <a:r>
              <a:rPr lang="en" sz="1200"/>
              <a:t>None</a:t>
            </a:r>
          </a:p>
          <a:p>
            <a:pPr lvl="0" rtl="0">
              <a:lnSpc>
                <a:spcPct val="115000"/>
              </a:lnSpc>
              <a:spcBef>
                <a:spcPts val="1400"/>
              </a:spcBef>
              <a:spcAft>
                <a:spcPts val="400"/>
              </a:spcAft>
              <a:buSzPct val="91666"/>
              <a:buNone/>
            </a:pPr>
            <a:r>
              <a:rPr b="1" lang="en" sz="1200"/>
              <a:t>          	4.4.5   Priority:  </a:t>
            </a:r>
            <a:r>
              <a:rPr lang="en" sz="1200"/>
              <a:t>4 – High</a:t>
            </a:r>
          </a:p>
          <a:p>
            <a:pPr lvl="0" rtl="0">
              <a:lnSpc>
                <a:spcPct val="115000"/>
              </a:lnSpc>
              <a:spcBef>
                <a:spcPts val="1400"/>
              </a:spcBef>
              <a:spcAft>
                <a:spcPts val="400"/>
              </a:spcAft>
              <a:buNone/>
            </a:pPr>
            <a:r>
              <a:t/>
            </a:r>
            <a:endParaRPr b="1" sz="1700"/>
          </a:p>
          <a:p>
            <a:pPr indent="-228600" lvl="0" marL="457200" rtl="0">
              <a:lnSpc>
                <a:spcPct val="115000"/>
              </a:lnSpc>
              <a:spcBef>
                <a:spcPts val="1400"/>
              </a:spcBef>
              <a:spcAft>
                <a:spcPts val="400"/>
              </a:spcAft>
              <a:buNone/>
            </a:pPr>
            <a:r>
              <a:t/>
            </a:r>
            <a:endParaRPr b="1" sz="1700"/>
          </a:p>
          <a:p>
            <a:pPr lvl="0" marR="0" rtl="0" algn="l">
              <a:lnSpc>
                <a:spcPct val="100000"/>
              </a:lnSpc>
              <a:spcBef>
                <a:spcPts val="600"/>
              </a:spcBef>
              <a:spcAft>
                <a:spcPts val="0"/>
              </a:spcAft>
              <a:buNone/>
            </a:pPr>
            <a:r>
              <a:t/>
            </a:r>
            <a:endParaRPr b="1" sz="2000"/>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000"/>
              <a:t>4. Packaging Requirements</a:t>
            </a:r>
          </a:p>
        </p:txBody>
      </p:sp>
      <p:sp>
        <p:nvSpPr>
          <p:cNvPr id="109" name="Shape 10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15000"/>
              </a:lnSpc>
              <a:spcBef>
                <a:spcPts val="1800"/>
              </a:spcBef>
              <a:spcAft>
                <a:spcPts val="400"/>
              </a:spcAft>
              <a:buClr>
                <a:schemeClr val="dk1"/>
              </a:buClr>
              <a:buSzPct val="64705"/>
              <a:buFont typeface="Arial"/>
              <a:buNone/>
            </a:pPr>
            <a:r>
              <a:rPr b="1" lang="en" sz="1700"/>
              <a:t>4.5 	PixelSense Casino Software</a:t>
            </a:r>
          </a:p>
          <a:p>
            <a:pPr lvl="0" rtl="0">
              <a:lnSpc>
                <a:spcPct val="115000"/>
              </a:lnSpc>
              <a:spcBef>
                <a:spcPts val="1200"/>
              </a:spcBef>
              <a:spcAft>
                <a:spcPts val="1200"/>
              </a:spcAft>
              <a:buNone/>
            </a:pPr>
            <a:r>
              <a:rPr lang="en" sz="1100"/>
              <a:t>          </a:t>
            </a:r>
            <a:r>
              <a:rPr lang="en" sz="1200"/>
              <a:t>	</a:t>
            </a:r>
            <a:r>
              <a:rPr b="1" lang="en" sz="1200"/>
              <a:t>4.5.1   Description:</a:t>
            </a:r>
            <a:r>
              <a:rPr lang="en" sz="1200"/>
              <a:t>  The PixelSense casino software will be provided on a USB Flash Drive which can be used 	to install the software on the PixelSense table.</a:t>
            </a:r>
          </a:p>
          <a:p>
            <a:pPr lvl="0" rtl="0">
              <a:lnSpc>
                <a:spcPct val="115000"/>
              </a:lnSpc>
              <a:spcBef>
                <a:spcPts val="1200"/>
              </a:spcBef>
              <a:spcAft>
                <a:spcPts val="1200"/>
              </a:spcAft>
              <a:buClr>
                <a:schemeClr val="dk1"/>
              </a:buClr>
              <a:buSzPct val="91666"/>
              <a:buFont typeface="Arial"/>
              <a:buNone/>
            </a:pPr>
            <a:r>
              <a:rPr lang="en" sz="1200">
                <a:latin typeface="Times New Roman"/>
                <a:ea typeface="Times New Roman"/>
                <a:cs typeface="Times New Roman"/>
                <a:sym typeface="Times New Roman"/>
              </a:rPr>
              <a:t>	</a:t>
            </a:r>
            <a:r>
              <a:rPr b="1" lang="en" sz="1200"/>
              <a:t>4.5.2   Source:  </a:t>
            </a:r>
            <a:r>
              <a:rPr lang="en" sz="1200"/>
              <a:t>Dr. Zaruba</a:t>
            </a:r>
          </a:p>
          <a:p>
            <a:pPr lvl="0" rtl="0">
              <a:lnSpc>
                <a:spcPct val="115000"/>
              </a:lnSpc>
              <a:spcBef>
                <a:spcPts val="1400"/>
              </a:spcBef>
              <a:spcAft>
                <a:spcPts val="400"/>
              </a:spcAft>
              <a:buClr>
                <a:schemeClr val="dk1"/>
              </a:buClr>
              <a:buSzPct val="91666"/>
              <a:buFont typeface="Arial"/>
              <a:buNone/>
            </a:pPr>
            <a:r>
              <a:rPr b="1" lang="en" sz="1200"/>
              <a:t>          	4.5.3   Constraints: </a:t>
            </a:r>
            <a:r>
              <a:rPr lang="en" sz="1200"/>
              <a:t>None</a:t>
            </a:r>
          </a:p>
          <a:p>
            <a:pPr lvl="0" rtl="0">
              <a:lnSpc>
                <a:spcPct val="115000"/>
              </a:lnSpc>
              <a:spcBef>
                <a:spcPts val="1400"/>
              </a:spcBef>
              <a:spcAft>
                <a:spcPts val="400"/>
              </a:spcAft>
              <a:buClr>
                <a:schemeClr val="dk1"/>
              </a:buClr>
              <a:buSzPct val="91666"/>
              <a:buFont typeface="Arial"/>
              <a:buNone/>
            </a:pPr>
            <a:r>
              <a:rPr b="1" lang="en" sz="1200"/>
              <a:t>          	4.5.4   Standards:  </a:t>
            </a:r>
            <a:r>
              <a:rPr lang="en" sz="1200"/>
              <a:t>None</a:t>
            </a:r>
          </a:p>
          <a:p>
            <a:pPr lvl="0" rtl="0">
              <a:lnSpc>
                <a:spcPct val="115000"/>
              </a:lnSpc>
              <a:spcBef>
                <a:spcPts val="1400"/>
              </a:spcBef>
              <a:spcAft>
                <a:spcPts val="400"/>
              </a:spcAft>
              <a:buClr>
                <a:schemeClr val="dk1"/>
              </a:buClr>
              <a:buSzPct val="91666"/>
              <a:buFont typeface="Arial"/>
              <a:buNone/>
            </a:pPr>
            <a:r>
              <a:rPr b="1" lang="en" sz="1200"/>
              <a:t>          	4.5.5   Priority:  </a:t>
            </a:r>
            <a:r>
              <a:rPr lang="en" sz="1200"/>
              <a:t>4 – High</a:t>
            </a:r>
          </a:p>
          <a:p>
            <a:pPr lvl="0" marR="0" rtl="0" algn="l">
              <a:lnSpc>
                <a:spcPct val="100000"/>
              </a:lnSpc>
              <a:spcBef>
                <a:spcPts val="600"/>
              </a:spcBef>
              <a:spcAft>
                <a:spcPts val="0"/>
              </a:spcAft>
              <a:buNone/>
            </a:pPr>
            <a:r>
              <a:t/>
            </a:r>
            <a:endParaRPr b="1" sz="1700"/>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000"/>
              <a:t>4. Packaging Requirements</a:t>
            </a:r>
          </a:p>
        </p:txBody>
      </p:sp>
      <p:sp>
        <p:nvSpPr>
          <p:cNvPr id="115" name="Shape 115"/>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508000" lvl="0" marL="520700" rtl="0">
              <a:lnSpc>
                <a:spcPct val="115000"/>
              </a:lnSpc>
              <a:spcBef>
                <a:spcPts val="1200"/>
              </a:spcBef>
              <a:spcAft>
                <a:spcPts val="1200"/>
              </a:spcAft>
              <a:buSzPct val="64705"/>
              <a:buNone/>
            </a:pPr>
            <a:r>
              <a:rPr b="1" lang="en" sz="1700"/>
              <a:t>4.6 	PC Casino Companion Software</a:t>
            </a:r>
          </a:p>
          <a:p>
            <a:pPr lvl="0" rtl="0">
              <a:lnSpc>
                <a:spcPct val="115000"/>
              </a:lnSpc>
              <a:spcBef>
                <a:spcPts val="1200"/>
              </a:spcBef>
              <a:spcAft>
                <a:spcPts val="1200"/>
              </a:spcAft>
              <a:buSzPct val="100000"/>
              <a:buNone/>
            </a:pPr>
            <a:r>
              <a:rPr b="1" lang="en" sz="1100"/>
              <a:t>          	</a:t>
            </a:r>
            <a:r>
              <a:rPr b="1" lang="en" sz="1200"/>
              <a:t>4.6.1   Description:</a:t>
            </a:r>
            <a:r>
              <a:rPr lang="en" sz="1200"/>
              <a:t>  The PC Casino Companion Software will be packaged as an executable   	        	          	file on an USB Flash Drive that can be used on compatible Windows PCs.</a:t>
            </a:r>
          </a:p>
          <a:p>
            <a:pPr lvl="0" rtl="0">
              <a:lnSpc>
                <a:spcPct val="115000"/>
              </a:lnSpc>
              <a:spcBef>
                <a:spcPts val="1200"/>
              </a:spcBef>
              <a:spcAft>
                <a:spcPts val="1200"/>
              </a:spcAft>
              <a:buSzPct val="91666"/>
              <a:buNone/>
            </a:pPr>
            <a:r>
              <a:rPr b="1" lang="en" sz="1200"/>
              <a:t>          	4.6.2   Source:  </a:t>
            </a:r>
            <a:r>
              <a:rPr lang="en" sz="1200"/>
              <a:t>Dr. Zaruba</a:t>
            </a:r>
          </a:p>
          <a:p>
            <a:pPr lvl="0" rtl="0">
              <a:lnSpc>
                <a:spcPct val="115000"/>
              </a:lnSpc>
              <a:spcBef>
                <a:spcPts val="1200"/>
              </a:spcBef>
              <a:spcAft>
                <a:spcPts val="1200"/>
              </a:spcAft>
              <a:buSzPct val="91666"/>
              <a:buNone/>
            </a:pPr>
            <a:r>
              <a:rPr b="1" lang="en" sz="1200"/>
              <a:t>          	4.6.3   Constraints: </a:t>
            </a:r>
            <a:r>
              <a:rPr lang="en" sz="1200"/>
              <a:t>None</a:t>
            </a:r>
          </a:p>
          <a:p>
            <a:pPr lvl="0" rtl="0">
              <a:lnSpc>
                <a:spcPct val="115000"/>
              </a:lnSpc>
              <a:spcBef>
                <a:spcPts val="1200"/>
              </a:spcBef>
              <a:spcAft>
                <a:spcPts val="1200"/>
              </a:spcAft>
              <a:buSzPct val="91666"/>
              <a:buNone/>
            </a:pPr>
            <a:r>
              <a:rPr b="1" lang="en" sz="1200"/>
              <a:t>          	4.6.4   Standards:  </a:t>
            </a:r>
            <a:r>
              <a:rPr lang="en" sz="1200"/>
              <a:t>None</a:t>
            </a:r>
          </a:p>
          <a:p>
            <a:pPr lvl="0" rtl="0">
              <a:lnSpc>
                <a:spcPct val="115000"/>
              </a:lnSpc>
              <a:spcBef>
                <a:spcPts val="1200"/>
              </a:spcBef>
              <a:spcAft>
                <a:spcPts val="1200"/>
              </a:spcAft>
              <a:buSzPct val="91666"/>
              <a:buNone/>
            </a:pPr>
            <a:r>
              <a:rPr b="1" lang="en" sz="1200"/>
              <a:t>          	4.6.5   Priority:  </a:t>
            </a:r>
            <a:r>
              <a:rPr lang="en" sz="1200"/>
              <a:t>4 – High</a:t>
            </a:r>
          </a:p>
          <a:p>
            <a:pPr lvl="0" rtl="0">
              <a:lnSpc>
                <a:spcPct val="115000"/>
              </a:lnSpc>
              <a:spcBef>
                <a:spcPts val="1400"/>
              </a:spcBef>
              <a:spcAft>
                <a:spcPts val="400"/>
              </a:spcAft>
              <a:buNone/>
            </a:pPr>
            <a:r>
              <a:t/>
            </a:r>
            <a:endParaRPr b="1" sz="1700"/>
          </a:p>
          <a:p>
            <a:pPr lvl="0" rtl="0">
              <a:lnSpc>
                <a:spcPct val="115000"/>
              </a:lnSpc>
              <a:spcBef>
                <a:spcPts val="1400"/>
              </a:spcBef>
              <a:spcAft>
                <a:spcPts val="400"/>
              </a:spcAft>
              <a:buNone/>
            </a:pPr>
            <a:r>
              <a:t/>
            </a:r>
            <a:endParaRPr b="1" sz="1700"/>
          </a:p>
          <a:p>
            <a:pPr indent="-228600" lvl="0" marL="457200" rtl="0">
              <a:lnSpc>
                <a:spcPct val="115000"/>
              </a:lnSpc>
              <a:spcBef>
                <a:spcPts val="1400"/>
              </a:spcBef>
              <a:spcAft>
                <a:spcPts val="400"/>
              </a:spcAft>
              <a:buNone/>
            </a:pPr>
            <a:r>
              <a:t/>
            </a:r>
            <a:endParaRPr b="1" sz="1700"/>
          </a:p>
          <a:p>
            <a:pPr lvl="0" marR="0" rtl="0" algn="l">
              <a:lnSpc>
                <a:spcPct val="100000"/>
              </a:lnSpc>
              <a:spcBef>
                <a:spcPts val="600"/>
              </a:spcBef>
              <a:spcAft>
                <a:spcPts val="0"/>
              </a:spcAft>
              <a:buNone/>
            </a:pPr>
            <a:r>
              <a:t/>
            </a:r>
            <a:endParaRPr b="1" sz="2000"/>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000"/>
              <a:t>4. Packaging Requirements</a:t>
            </a:r>
          </a:p>
        </p:txBody>
      </p:sp>
      <p:sp>
        <p:nvSpPr>
          <p:cNvPr id="121" name="Shape 12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15000"/>
              </a:lnSpc>
              <a:spcBef>
                <a:spcPts val="1800"/>
              </a:spcBef>
              <a:spcAft>
                <a:spcPts val="400"/>
              </a:spcAft>
              <a:buSzPct val="64705"/>
              <a:buNone/>
            </a:pPr>
            <a:r>
              <a:rPr b="1" lang="en" sz="1700"/>
              <a:t>4.7 	Android Casino Software</a:t>
            </a:r>
          </a:p>
          <a:p>
            <a:pPr lvl="0" rtl="0">
              <a:lnSpc>
                <a:spcPct val="115000"/>
              </a:lnSpc>
              <a:spcBef>
                <a:spcPts val="1800"/>
              </a:spcBef>
              <a:spcAft>
                <a:spcPts val="400"/>
              </a:spcAft>
              <a:buSzPct val="100000"/>
              <a:buNone/>
            </a:pPr>
            <a:r>
              <a:rPr lang="en" sz="1100"/>
              <a:t>	</a:t>
            </a:r>
            <a:r>
              <a:rPr b="1" lang="en" sz="1200"/>
              <a:t>4.7.1   Description:</a:t>
            </a:r>
            <a:r>
              <a:rPr lang="en" sz="1200"/>
              <a:t>  The Android Casino Software will be packaged in an APK on an USB Flash Drive that can 	be installed on compatible Android tablets.</a:t>
            </a:r>
          </a:p>
          <a:p>
            <a:pPr lvl="0" rtl="0">
              <a:lnSpc>
                <a:spcPct val="115000"/>
              </a:lnSpc>
              <a:spcBef>
                <a:spcPts val="1400"/>
              </a:spcBef>
              <a:spcAft>
                <a:spcPts val="400"/>
              </a:spcAft>
              <a:buSzPct val="91666"/>
              <a:buNone/>
            </a:pPr>
            <a:r>
              <a:rPr b="1" lang="en" sz="1200"/>
              <a:t>          4.7.2   Source:  </a:t>
            </a:r>
            <a:r>
              <a:rPr lang="en" sz="1200"/>
              <a:t>Dr. Zaruba</a:t>
            </a:r>
          </a:p>
          <a:p>
            <a:pPr lvl="0" rtl="0">
              <a:lnSpc>
                <a:spcPct val="115000"/>
              </a:lnSpc>
              <a:spcBef>
                <a:spcPts val="1400"/>
              </a:spcBef>
              <a:spcAft>
                <a:spcPts val="400"/>
              </a:spcAft>
              <a:buSzPct val="91666"/>
              <a:buNone/>
            </a:pPr>
            <a:r>
              <a:rPr b="1" lang="en" sz="1200"/>
              <a:t>          	4.7.3   Constraints: </a:t>
            </a:r>
            <a:r>
              <a:rPr lang="en" sz="1200"/>
              <a:t>None</a:t>
            </a:r>
          </a:p>
          <a:p>
            <a:pPr lvl="0" rtl="0">
              <a:lnSpc>
                <a:spcPct val="115000"/>
              </a:lnSpc>
              <a:spcBef>
                <a:spcPts val="1400"/>
              </a:spcBef>
              <a:spcAft>
                <a:spcPts val="400"/>
              </a:spcAft>
              <a:buSzPct val="91666"/>
              <a:buNone/>
            </a:pPr>
            <a:r>
              <a:rPr b="1" lang="en" sz="1200"/>
              <a:t>          	4.7.4   Standards:  </a:t>
            </a:r>
            <a:r>
              <a:rPr lang="en" sz="1200"/>
              <a:t>None</a:t>
            </a:r>
          </a:p>
          <a:p>
            <a:pPr lvl="0" rtl="0">
              <a:lnSpc>
                <a:spcPct val="115000"/>
              </a:lnSpc>
              <a:spcBef>
                <a:spcPts val="1400"/>
              </a:spcBef>
              <a:spcAft>
                <a:spcPts val="400"/>
              </a:spcAft>
              <a:buSzPct val="91666"/>
              <a:buNone/>
            </a:pPr>
            <a:r>
              <a:rPr b="1" lang="en" sz="1200"/>
              <a:t>          	4.7.5   Priority:  </a:t>
            </a:r>
            <a:r>
              <a:rPr lang="en" sz="1200"/>
              <a:t>4 – High</a:t>
            </a:r>
          </a:p>
          <a:p>
            <a:pPr lvl="0" rtl="0">
              <a:lnSpc>
                <a:spcPct val="115000"/>
              </a:lnSpc>
              <a:spcBef>
                <a:spcPts val="1200"/>
              </a:spcBef>
              <a:spcAft>
                <a:spcPts val="1200"/>
              </a:spcAft>
              <a:buNone/>
            </a:pPr>
            <a:r>
              <a:t/>
            </a:r>
            <a:endParaRPr b="1" sz="1700"/>
          </a:p>
          <a:p>
            <a:pPr lvl="0" rtl="0">
              <a:lnSpc>
                <a:spcPct val="115000"/>
              </a:lnSpc>
              <a:spcBef>
                <a:spcPts val="1400"/>
              </a:spcBef>
              <a:spcAft>
                <a:spcPts val="400"/>
              </a:spcAft>
              <a:buNone/>
            </a:pPr>
            <a:r>
              <a:t/>
            </a:r>
            <a:endParaRPr b="1" sz="1700"/>
          </a:p>
          <a:p>
            <a:pPr lvl="0" rtl="0">
              <a:lnSpc>
                <a:spcPct val="115000"/>
              </a:lnSpc>
              <a:spcBef>
                <a:spcPts val="1400"/>
              </a:spcBef>
              <a:spcAft>
                <a:spcPts val="400"/>
              </a:spcAft>
              <a:buNone/>
            </a:pPr>
            <a:r>
              <a:t/>
            </a:r>
            <a:endParaRPr b="1" sz="1700"/>
          </a:p>
          <a:p>
            <a:pPr indent="-228600" lvl="0" marL="457200" rtl="0">
              <a:lnSpc>
                <a:spcPct val="115000"/>
              </a:lnSpc>
              <a:spcBef>
                <a:spcPts val="1400"/>
              </a:spcBef>
              <a:spcAft>
                <a:spcPts val="400"/>
              </a:spcAft>
              <a:buNone/>
            </a:pPr>
            <a:r>
              <a:t/>
            </a:r>
            <a:endParaRPr b="1" sz="1700"/>
          </a:p>
          <a:p>
            <a:pPr lvl="0" marR="0" rtl="0" algn="l">
              <a:lnSpc>
                <a:spcPct val="100000"/>
              </a:lnSpc>
              <a:spcBef>
                <a:spcPts val="600"/>
              </a:spcBef>
              <a:spcAft>
                <a:spcPts val="0"/>
              </a:spcAft>
              <a:buNone/>
            </a:pPr>
            <a:r>
              <a:t/>
            </a:r>
            <a:endParaRPr b="1" sz="2000"/>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000"/>
              <a:t>5. Performance Requirements</a:t>
            </a:r>
          </a:p>
        </p:txBody>
      </p:sp>
      <p:sp>
        <p:nvSpPr>
          <p:cNvPr id="127" name="Shape 12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lnSpc>
                <a:spcPct val="115000"/>
              </a:lnSpc>
              <a:spcBef>
                <a:spcPts val="1800"/>
              </a:spcBef>
              <a:spcAft>
                <a:spcPts val="400"/>
              </a:spcAft>
              <a:buClr>
                <a:schemeClr val="dk1"/>
              </a:buClr>
              <a:buSzPct val="100000"/>
              <a:buFont typeface="Arial"/>
              <a:buChar char="●"/>
            </a:pPr>
            <a:r>
              <a:rPr b="1" lang="en" sz="2400"/>
              <a:t>Core Performance Components</a:t>
            </a:r>
          </a:p>
          <a:p>
            <a:pPr indent="-361950" lvl="1" marL="914400" rtl="0">
              <a:lnSpc>
                <a:spcPct val="115000"/>
              </a:lnSpc>
              <a:spcBef>
                <a:spcPts val="1800"/>
              </a:spcBef>
              <a:spcAft>
                <a:spcPts val="400"/>
              </a:spcAft>
              <a:buClr>
                <a:schemeClr val="dk1"/>
              </a:buClr>
              <a:buSzPct val="100000"/>
              <a:buFont typeface="Courier New"/>
              <a:buChar char="o"/>
            </a:pPr>
            <a:r>
              <a:rPr b="1" lang="en" sz="2100"/>
              <a:t>Optical Transfer</a:t>
            </a:r>
          </a:p>
          <a:p>
            <a:pPr indent="-361950" lvl="1" marL="914400" rtl="0">
              <a:lnSpc>
                <a:spcPct val="115000"/>
              </a:lnSpc>
              <a:spcBef>
                <a:spcPts val="1800"/>
              </a:spcBef>
              <a:spcAft>
                <a:spcPts val="400"/>
              </a:spcAft>
              <a:buClr>
                <a:schemeClr val="dk1"/>
              </a:buClr>
              <a:buSzPct val="100000"/>
              <a:buFont typeface="Courier New"/>
              <a:buChar char="o"/>
            </a:pPr>
            <a:r>
              <a:rPr b="1" lang="en" sz="2100"/>
              <a:t>Data Translation</a:t>
            </a:r>
          </a:p>
          <a:p>
            <a:pPr indent="-361950" lvl="1" marL="914400" rtl="0">
              <a:lnSpc>
                <a:spcPct val="115000"/>
              </a:lnSpc>
              <a:spcBef>
                <a:spcPts val="1800"/>
              </a:spcBef>
              <a:spcAft>
                <a:spcPts val="400"/>
              </a:spcAft>
              <a:buClr>
                <a:schemeClr val="dk1"/>
              </a:buClr>
              <a:buSzPct val="100000"/>
              <a:buFont typeface="Courier New"/>
              <a:buChar char="o"/>
            </a:pPr>
            <a:r>
              <a:rPr b="1" lang="en" sz="2100"/>
              <a:t>Connection Times</a:t>
            </a:r>
          </a:p>
          <a:p>
            <a:pPr indent="-361950" lvl="1" marL="914400" rtl="0">
              <a:lnSpc>
                <a:spcPct val="115000"/>
              </a:lnSpc>
              <a:spcBef>
                <a:spcPts val="1800"/>
              </a:spcBef>
              <a:spcAft>
                <a:spcPts val="400"/>
              </a:spcAft>
              <a:buClr>
                <a:schemeClr val="dk1"/>
              </a:buClr>
              <a:buSzPct val="100000"/>
              <a:buFont typeface="Courier New"/>
              <a:buChar char="o"/>
            </a:pPr>
            <a:r>
              <a:rPr b="1" lang="en" sz="2100"/>
              <a:t>Authentication Times</a:t>
            </a:r>
          </a:p>
          <a:p>
            <a:pPr indent="-361950" lvl="1" marL="914400" rtl="0">
              <a:lnSpc>
                <a:spcPct val="115000"/>
              </a:lnSpc>
              <a:spcBef>
                <a:spcPts val="1800"/>
              </a:spcBef>
              <a:spcAft>
                <a:spcPts val="400"/>
              </a:spcAft>
              <a:buClr>
                <a:schemeClr val="dk1"/>
              </a:buClr>
              <a:buSzPct val="100000"/>
              <a:buFont typeface="Courier New"/>
              <a:buChar char="o"/>
            </a:pPr>
            <a:r>
              <a:rPr b="1" lang="en" sz="2100"/>
              <a:t>Software Boot Times</a:t>
            </a:r>
          </a:p>
          <a:p>
            <a:pPr indent="-361950" lvl="1" marL="914400" rtl="0">
              <a:lnSpc>
                <a:spcPct val="115000"/>
              </a:lnSpc>
              <a:spcBef>
                <a:spcPts val="1800"/>
              </a:spcBef>
              <a:spcAft>
                <a:spcPts val="400"/>
              </a:spcAft>
              <a:buClr>
                <a:schemeClr val="dk1"/>
              </a:buClr>
              <a:buSzPct val="100000"/>
              <a:buFont typeface="Courier New"/>
              <a:buChar char="o"/>
            </a:pPr>
            <a:r>
              <a:rPr b="1" lang="en" sz="2100"/>
              <a:t>Data r/w </a:t>
            </a:r>
          </a:p>
          <a:p>
            <a:pPr lvl="0" rtl="0">
              <a:lnSpc>
                <a:spcPct val="115000"/>
              </a:lnSpc>
              <a:spcBef>
                <a:spcPts val="1400"/>
              </a:spcBef>
              <a:spcAft>
                <a:spcPts val="400"/>
              </a:spcAft>
              <a:buNone/>
            </a:pPr>
            <a:r>
              <a:t/>
            </a:r>
            <a:endParaRPr b="1" sz="1700"/>
          </a:p>
          <a:p>
            <a:pPr lvl="0" rtl="0">
              <a:lnSpc>
                <a:spcPct val="115000"/>
              </a:lnSpc>
              <a:spcBef>
                <a:spcPts val="1400"/>
              </a:spcBef>
              <a:spcAft>
                <a:spcPts val="400"/>
              </a:spcAft>
              <a:buNone/>
            </a:pPr>
            <a:r>
              <a:t/>
            </a:r>
            <a:endParaRPr b="1" sz="1700"/>
          </a:p>
          <a:p>
            <a:pPr indent="-228600" lvl="0" marL="457200" rtl="0">
              <a:lnSpc>
                <a:spcPct val="115000"/>
              </a:lnSpc>
              <a:spcBef>
                <a:spcPts val="1400"/>
              </a:spcBef>
              <a:spcAft>
                <a:spcPts val="400"/>
              </a:spcAft>
              <a:buNone/>
            </a:pPr>
            <a:r>
              <a:t/>
            </a:r>
            <a:endParaRPr b="1" sz="1700"/>
          </a:p>
          <a:p>
            <a:pPr lvl="0" marR="0" rtl="0" algn="l">
              <a:lnSpc>
                <a:spcPct val="100000"/>
              </a:lnSpc>
              <a:spcBef>
                <a:spcPts val="600"/>
              </a:spcBef>
              <a:spcAft>
                <a:spcPts val="0"/>
              </a:spcAft>
              <a:buNone/>
            </a:pPr>
            <a:r>
              <a:t/>
            </a:r>
            <a:endParaRPr b="1" sz="2000"/>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000"/>
              <a:t>5. Performance Requirements</a:t>
            </a:r>
          </a:p>
        </p:txBody>
      </p:sp>
      <p:sp>
        <p:nvSpPr>
          <p:cNvPr id="133" name="Shape 133"/>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15000"/>
              </a:lnSpc>
              <a:spcBef>
                <a:spcPts val="1800"/>
              </a:spcBef>
              <a:spcAft>
                <a:spcPts val="400"/>
              </a:spcAft>
              <a:buSzPct val="64705"/>
              <a:buNone/>
            </a:pPr>
            <a:r>
              <a:rPr b="1" lang="en" sz="1700"/>
              <a:t>5.1 	Minimum Data Transfer Rate</a:t>
            </a:r>
          </a:p>
          <a:p>
            <a:pPr lvl="0" rtl="0">
              <a:lnSpc>
                <a:spcPct val="115000"/>
              </a:lnSpc>
              <a:spcBef>
                <a:spcPts val="1800"/>
              </a:spcBef>
              <a:spcAft>
                <a:spcPts val="400"/>
              </a:spcAft>
              <a:buSzPct val="100000"/>
              <a:buNone/>
            </a:pPr>
            <a:r>
              <a:rPr lang="en" sz="1100"/>
              <a:t>	</a:t>
            </a:r>
            <a:r>
              <a:rPr b="1" lang="en" sz="1200"/>
              <a:t>5.1.1   Description:</a:t>
            </a:r>
            <a:r>
              <a:rPr lang="en" sz="1200"/>
              <a:t>  Data transfer must be consistent at minimum of 200 bits/sec</a:t>
            </a:r>
          </a:p>
          <a:p>
            <a:pPr lvl="0" rtl="0">
              <a:lnSpc>
                <a:spcPct val="115000"/>
              </a:lnSpc>
              <a:spcBef>
                <a:spcPts val="1400"/>
              </a:spcBef>
              <a:spcAft>
                <a:spcPts val="400"/>
              </a:spcAft>
              <a:buSzPct val="91666"/>
              <a:buNone/>
            </a:pPr>
            <a:r>
              <a:rPr b="1" lang="en" sz="1200"/>
              <a:t>           5.1.2   Source:  </a:t>
            </a:r>
            <a:r>
              <a:rPr lang="en" sz="1200"/>
              <a:t>Dr. Zaruba</a:t>
            </a:r>
          </a:p>
          <a:p>
            <a:pPr lvl="0" rtl="0">
              <a:lnSpc>
                <a:spcPct val="115000"/>
              </a:lnSpc>
              <a:spcBef>
                <a:spcPts val="1400"/>
              </a:spcBef>
              <a:spcAft>
                <a:spcPts val="400"/>
              </a:spcAft>
              <a:buSzPct val="91666"/>
              <a:buNone/>
            </a:pPr>
            <a:r>
              <a:rPr b="1" lang="en" sz="1200"/>
              <a:t>          	5.1.3   Constraints: </a:t>
            </a:r>
            <a:r>
              <a:rPr lang="en" sz="1200"/>
              <a:t>PixelSense refresh rate is between 30-60Hz, this must be kept in mind</a:t>
            </a:r>
          </a:p>
          <a:p>
            <a:pPr lvl="0" rtl="0">
              <a:lnSpc>
                <a:spcPct val="115000"/>
              </a:lnSpc>
              <a:spcBef>
                <a:spcPts val="1400"/>
              </a:spcBef>
              <a:spcAft>
                <a:spcPts val="400"/>
              </a:spcAft>
              <a:buSzPct val="91666"/>
              <a:buNone/>
            </a:pPr>
            <a:r>
              <a:rPr b="1" lang="en" sz="1200"/>
              <a:t>          	5.1.4   Standards:  </a:t>
            </a:r>
            <a:r>
              <a:rPr lang="en" sz="1200"/>
              <a:t>None</a:t>
            </a:r>
          </a:p>
          <a:p>
            <a:pPr lvl="0" rtl="0">
              <a:lnSpc>
                <a:spcPct val="115000"/>
              </a:lnSpc>
              <a:spcBef>
                <a:spcPts val="1400"/>
              </a:spcBef>
              <a:spcAft>
                <a:spcPts val="400"/>
              </a:spcAft>
              <a:buSzPct val="91666"/>
              <a:buNone/>
            </a:pPr>
            <a:r>
              <a:rPr b="1" lang="en" sz="1200"/>
              <a:t>          	5.1.5   Priority:  </a:t>
            </a:r>
            <a:r>
              <a:rPr lang="en" sz="1200"/>
              <a:t>4 – High</a:t>
            </a:r>
          </a:p>
          <a:p>
            <a:pPr lvl="0" rtl="0">
              <a:lnSpc>
                <a:spcPct val="115000"/>
              </a:lnSpc>
              <a:spcBef>
                <a:spcPts val="1200"/>
              </a:spcBef>
              <a:spcAft>
                <a:spcPts val="1200"/>
              </a:spcAft>
              <a:buNone/>
            </a:pPr>
            <a:r>
              <a:t/>
            </a:r>
            <a:endParaRPr b="1" sz="1700"/>
          </a:p>
          <a:p>
            <a:pPr lvl="0" rtl="0">
              <a:lnSpc>
                <a:spcPct val="115000"/>
              </a:lnSpc>
              <a:spcBef>
                <a:spcPts val="1400"/>
              </a:spcBef>
              <a:spcAft>
                <a:spcPts val="400"/>
              </a:spcAft>
              <a:buNone/>
            </a:pPr>
            <a:r>
              <a:t/>
            </a:r>
            <a:endParaRPr b="1" sz="1700"/>
          </a:p>
          <a:p>
            <a:pPr lvl="0" rtl="0">
              <a:lnSpc>
                <a:spcPct val="115000"/>
              </a:lnSpc>
              <a:spcBef>
                <a:spcPts val="1400"/>
              </a:spcBef>
              <a:spcAft>
                <a:spcPts val="400"/>
              </a:spcAft>
              <a:buNone/>
            </a:pPr>
            <a:r>
              <a:t/>
            </a:r>
            <a:endParaRPr b="1" sz="1700"/>
          </a:p>
          <a:p>
            <a:pPr indent="-228600" lvl="0" marL="457200" rtl="0">
              <a:lnSpc>
                <a:spcPct val="115000"/>
              </a:lnSpc>
              <a:spcBef>
                <a:spcPts val="1400"/>
              </a:spcBef>
              <a:spcAft>
                <a:spcPts val="400"/>
              </a:spcAft>
              <a:buNone/>
            </a:pPr>
            <a:r>
              <a:t/>
            </a:r>
            <a:endParaRPr b="1" sz="1700"/>
          </a:p>
          <a:p>
            <a:pPr lvl="0" marR="0" rtl="0" algn="l">
              <a:lnSpc>
                <a:spcPct val="100000"/>
              </a:lnSpc>
              <a:spcBef>
                <a:spcPts val="600"/>
              </a:spcBef>
              <a:spcAft>
                <a:spcPts val="0"/>
              </a:spcAft>
              <a:buNone/>
            </a:pPr>
            <a:r>
              <a:t/>
            </a:r>
            <a:endParaRPr b="1" sz="2000"/>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000"/>
              <a:t>5. Performance Requirements</a:t>
            </a:r>
          </a:p>
        </p:txBody>
      </p:sp>
      <p:sp>
        <p:nvSpPr>
          <p:cNvPr id="139" name="Shape 13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15000"/>
              </a:lnSpc>
              <a:spcBef>
                <a:spcPts val="1800"/>
              </a:spcBef>
              <a:spcAft>
                <a:spcPts val="400"/>
              </a:spcAft>
              <a:buSzPct val="64705"/>
              <a:buNone/>
            </a:pPr>
            <a:r>
              <a:rPr b="1" lang="en" sz="1700"/>
              <a:t>5.2 	Data Translation</a:t>
            </a:r>
          </a:p>
          <a:p>
            <a:pPr lvl="0" rtl="0">
              <a:lnSpc>
                <a:spcPct val="115000"/>
              </a:lnSpc>
              <a:spcBef>
                <a:spcPts val="1800"/>
              </a:spcBef>
              <a:spcAft>
                <a:spcPts val="400"/>
              </a:spcAft>
              <a:buSzPct val="100000"/>
              <a:buNone/>
            </a:pPr>
            <a:r>
              <a:rPr lang="en" sz="1100"/>
              <a:t>	</a:t>
            </a:r>
            <a:r>
              <a:rPr b="1" lang="en" sz="1200"/>
              <a:t>5.2.1   Description:</a:t>
            </a:r>
            <a:r>
              <a:rPr lang="en" sz="1200"/>
              <a:t> Converting optical data to binary data for later readability should be at most 1 second.</a:t>
            </a:r>
          </a:p>
          <a:p>
            <a:pPr lvl="0" rtl="0">
              <a:lnSpc>
                <a:spcPct val="115000"/>
              </a:lnSpc>
              <a:spcBef>
                <a:spcPts val="1400"/>
              </a:spcBef>
              <a:spcAft>
                <a:spcPts val="400"/>
              </a:spcAft>
              <a:buSzPct val="91666"/>
              <a:buNone/>
            </a:pPr>
            <a:r>
              <a:rPr b="1" lang="en" sz="1200"/>
              <a:t>           5.2.2   Source:  </a:t>
            </a:r>
            <a:r>
              <a:rPr lang="en" sz="1200"/>
              <a:t>Team Argus</a:t>
            </a:r>
          </a:p>
          <a:p>
            <a:pPr lvl="0" rtl="0">
              <a:lnSpc>
                <a:spcPct val="115000"/>
              </a:lnSpc>
              <a:spcBef>
                <a:spcPts val="1400"/>
              </a:spcBef>
              <a:spcAft>
                <a:spcPts val="400"/>
              </a:spcAft>
              <a:buSzPct val="91666"/>
              <a:buNone/>
            </a:pPr>
            <a:r>
              <a:rPr b="1" lang="en" sz="1200"/>
              <a:t>          	5.2.3   Constraints: </a:t>
            </a:r>
            <a:r>
              <a:rPr lang="en" sz="1200"/>
              <a:t>None</a:t>
            </a:r>
          </a:p>
          <a:p>
            <a:pPr lvl="0" rtl="0">
              <a:lnSpc>
                <a:spcPct val="115000"/>
              </a:lnSpc>
              <a:spcBef>
                <a:spcPts val="1400"/>
              </a:spcBef>
              <a:spcAft>
                <a:spcPts val="400"/>
              </a:spcAft>
              <a:buSzPct val="91666"/>
              <a:buNone/>
            </a:pPr>
            <a:r>
              <a:rPr b="1" lang="en" sz="1200"/>
              <a:t>          	5.2.4   Standards:  </a:t>
            </a:r>
            <a:r>
              <a:rPr lang="en" sz="1200"/>
              <a:t>None</a:t>
            </a:r>
          </a:p>
          <a:p>
            <a:pPr lvl="0" rtl="0">
              <a:lnSpc>
                <a:spcPct val="115000"/>
              </a:lnSpc>
              <a:spcBef>
                <a:spcPts val="1400"/>
              </a:spcBef>
              <a:spcAft>
                <a:spcPts val="400"/>
              </a:spcAft>
              <a:buSzPct val="91666"/>
              <a:buNone/>
            </a:pPr>
            <a:r>
              <a:rPr b="1" lang="en" sz="1200"/>
              <a:t>          	5.2.5   Priority: </a:t>
            </a:r>
            <a:r>
              <a:rPr lang="en" sz="1200"/>
              <a:t>3 – Moderate</a:t>
            </a:r>
          </a:p>
          <a:p>
            <a:pPr lvl="0" rtl="0">
              <a:lnSpc>
                <a:spcPct val="115000"/>
              </a:lnSpc>
              <a:spcBef>
                <a:spcPts val="1200"/>
              </a:spcBef>
              <a:spcAft>
                <a:spcPts val="1200"/>
              </a:spcAft>
              <a:buNone/>
            </a:pPr>
            <a:r>
              <a:t/>
            </a:r>
            <a:endParaRPr b="1" sz="1700"/>
          </a:p>
          <a:p>
            <a:pPr lvl="0" rtl="0">
              <a:lnSpc>
                <a:spcPct val="115000"/>
              </a:lnSpc>
              <a:spcBef>
                <a:spcPts val="1400"/>
              </a:spcBef>
              <a:spcAft>
                <a:spcPts val="400"/>
              </a:spcAft>
              <a:buNone/>
            </a:pPr>
            <a:r>
              <a:t/>
            </a:r>
            <a:endParaRPr b="1" sz="1700"/>
          </a:p>
          <a:p>
            <a:pPr lvl="0" rtl="0">
              <a:lnSpc>
                <a:spcPct val="115000"/>
              </a:lnSpc>
              <a:spcBef>
                <a:spcPts val="1400"/>
              </a:spcBef>
              <a:spcAft>
                <a:spcPts val="400"/>
              </a:spcAft>
              <a:buNone/>
            </a:pPr>
            <a:r>
              <a:t/>
            </a:r>
            <a:endParaRPr b="1" sz="1700"/>
          </a:p>
          <a:p>
            <a:pPr indent="-228600" lvl="0" marL="457200" rtl="0">
              <a:lnSpc>
                <a:spcPct val="115000"/>
              </a:lnSpc>
              <a:spcBef>
                <a:spcPts val="1400"/>
              </a:spcBef>
              <a:spcAft>
                <a:spcPts val="400"/>
              </a:spcAft>
              <a:buNone/>
            </a:pPr>
            <a:r>
              <a:t/>
            </a:r>
            <a:endParaRPr b="1" sz="1700"/>
          </a:p>
          <a:p>
            <a:pPr lvl="0" marR="0" rtl="0" algn="l">
              <a:lnSpc>
                <a:spcPct val="100000"/>
              </a:lnSpc>
              <a:spcBef>
                <a:spcPts val="600"/>
              </a:spcBef>
              <a:spcAft>
                <a:spcPts val="0"/>
              </a:spcAft>
              <a:buNone/>
            </a:pPr>
            <a:r>
              <a:t/>
            </a:r>
            <a:endParaRPr b="1" sz="2000"/>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000"/>
              <a:t>5. Performance Requirements</a:t>
            </a:r>
          </a:p>
        </p:txBody>
      </p:sp>
      <p:sp>
        <p:nvSpPr>
          <p:cNvPr id="145" name="Shape 145"/>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15000"/>
              </a:lnSpc>
              <a:spcBef>
                <a:spcPts val="1800"/>
              </a:spcBef>
              <a:spcAft>
                <a:spcPts val="400"/>
              </a:spcAft>
              <a:buSzPct val="64705"/>
              <a:buNone/>
            </a:pPr>
            <a:r>
              <a:rPr b="1" lang="en" sz="1700"/>
              <a:t>5.3 	Authentication Time</a:t>
            </a:r>
          </a:p>
          <a:p>
            <a:pPr lvl="0" rtl="0">
              <a:lnSpc>
                <a:spcPct val="115000"/>
              </a:lnSpc>
              <a:spcBef>
                <a:spcPts val="1800"/>
              </a:spcBef>
              <a:spcAft>
                <a:spcPts val="400"/>
              </a:spcAft>
              <a:buSzPct val="100000"/>
              <a:buNone/>
            </a:pPr>
            <a:r>
              <a:rPr lang="en" sz="1100"/>
              <a:t>	</a:t>
            </a:r>
            <a:r>
              <a:rPr b="1" lang="en" sz="1200"/>
              <a:t>5.3.1   Description:</a:t>
            </a:r>
            <a:r>
              <a:rPr lang="en" sz="1200"/>
              <a:t> The Lynx should not take too long to authenticate its integrity with the PixelSense. Time                                    should at most 5 seconds.</a:t>
            </a:r>
          </a:p>
          <a:p>
            <a:pPr lvl="0" rtl="0">
              <a:lnSpc>
                <a:spcPct val="115000"/>
              </a:lnSpc>
              <a:spcBef>
                <a:spcPts val="1400"/>
              </a:spcBef>
              <a:spcAft>
                <a:spcPts val="400"/>
              </a:spcAft>
              <a:buSzPct val="91666"/>
              <a:buNone/>
            </a:pPr>
            <a:r>
              <a:rPr b="1" lang="en" sz="1200"/>
              <a:t>           5.3.2   Source:  </a:t>
            </a:r>
            <a:r>
              <a:rPr lang="en" sz="1200"/>
              <a:t>Dr. Zaruba</a:t>
            </a:r>
          </a:p>
          <a:p>
            <a:pPr lvl="0" rtl="0">
              <a:lnSpc>
                <a:spcPct val="115000"/>
              </a:lnSpc>
              <a:spcBef>
                <a:spcPts val="1400"/>
              </a:spcBef>
              <a:spcAft>
                <a:spcPts val="400"/>
              </a:spcAft>
              <a:buSzPct val="91666"/>
              <a:buNone/>
            </a:pPr>
            <a:r>
              <a:rPr b="1" lang="en" sz="1200"/>
              <a:t>          	5.3.3   Constraints: </a:t>
            </a:r>
            <a:r>
              <a:rPr lang="en" sz="1200"/>
              <a:t>Must be 2-Way authentication</a:t>
            </a:r>
          </a:p>
          <a:p>
            <a:pPr lvl="0" rtl="0">
              <a:lnSpc>
                <a:spcPct val="115000"/>
              </a:lnSpc>
              <a:spcBef>
                <a:spcPts val="1400"/>
              </a:spcBef>
              <a:spcAft>
                <a:spcPts val="400"/>
              </a:spcAft>
              <a:buSzPct val="91666"/>
              <a:buNone/>
            </a:pPr>
            <a:r>
              <a:rPr b="1" lang="en" sz="1200"/>
              <a:t>          	5.3.4   Standards:  </a:t>
            </a:r>
            <a:r>
              <a:rPr lang="en" sz="1200"/>
              <a:t>None</a:t>
            </a:r>
          </a:p>
          <a:p>
            <a:pPr lvl="0" rtl="0">
              <a:lnSpc>
                <a:spcPct val="115000"/>
              </a:lnSpc>
              <a:spcBef>
                <a:spcPts val="1400"/>
              </a:spcBef>
              <a:spcAft>
                <a:spcPts val="400"/>
              </a:spcAft>
              <a:buSzPct val="91666"/>
              <a:buNone/>
            </a:pPr>
            <a:r>
              <a:rPr b="1" lang="en" sz="1200"/>
              <a:t>          	5.3.5   Priority: </a:t>
            </a:r>
            <a:r>
              <a:rPr lang="en" sz="1200"/>
              <a:t>3 – Moderate</a:t>
            </a:r>
          </a:p>
          <a:p>
            <a:pPr lvl="0" rtl="0">
              <a:lnSpc>
                <a:spcPct val="115000"/>
              </a:lnSpc>
              <a:spcBef>
                <a:spcPts val="1200"/>
              </a:spcBef>
              <a:spcAft>
                <a:spcPts val="1200"/>
              </a:spcAft>
              <a:buNone/>
            </a:pPr>
            <a:r>
              <a:t/>
            </a:r>
            <a:endParaRPr b="1" sz="1700"/>
          </a:p>
          <a:p>
            <a:pPr lvl="0" rtl="0">
              <a:lnSpc>
                <a:spcPct val="115000"/>
              </a:lnSpc>
              <a:spcBef>
                <a:spcPts val="1400"/>
              </a:spcBef>
              <a:spcAft>
                <a:spcPts val="400"/>
              </a:spcAft>
              <a:buNone/>
            </a:pPr>
            <a:r>
              <a:t/>
            </a:r>
            <a:endParaRPr b="1" sz="1700"/>
          </a:p>
          <a:p>
            <a:pPr lvl="0" rtl="0">
              <a:lnSpc>
                <a:spcPct val="115000"/>
              </a:lnSpc>
              <a:spcBef>
                <a:spcPts val="1400"/>
              </a:spcBef>
              <a:spcAft>
                <a:spcPts val="400"/>
              </a:spcAft>
              <a:buNone/>
            </a:pPr>
            <a:r>
              <a:t/>
            </a:r>
            <a:endParaRPr b="1" sz="1700"/>
          </a:p>
          <a:p>
            <a:pPr indent="-228600" lvl="0" marL="457200" rtl="0">
              <a:lnSpc>
                <a:spcPct val="115000"/>
              </a:lnSpc>
              <a:spcBef>
                <a:spcPts val="1400"/>
              </a:spcBef>
              <a:spcAft>
                <a:spcPts val="400"/>
              </a:spcAft>
              <a:buNone/>
            </a:pPr>
            <a:r>
              <a:t/>
            </a:r>
            <a:endParaRPr b="1" sz="1700"/>
          </a:p>
          <a:p>
            <a:pPr lvl="0" marR="0" rtl="0" algn="l">
              <a:lnSpc>
                <a:spcPct val="100000"/>
              </a:lnSpc>
              <a:spcBef>
                <a:spcPts val="600"/>
              </a:spcBef>
              <a:spcAft>
                <a:spcPts val="0"/>
              </a:spcAft>
              <a:buNone/>
            </a:pPr>
            <a:r>
              <a:t/>
            </a:r>
            <a:endParaRPr b="1" sz="2000"/>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 name="Shape 36"/>
        <p:cNvGrpSpPr/>
        <p:nvPr/>
      </p:nvGrpSpPr>
      <p:grpSpPr>
        <a:xfrm>
          <a:off x="0" y="0"/>
          <a:ext cx="0" cy="0"/>
          <a:chOff x="0" y="0"/>
          <a:chExt cx="0" cy="0"/>
        </a:xfrm>
      </p:grpSpPr>
      <p:sp>
        <p:nvSpPr>
          <p:cNvPr id="37" name="Shape 3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spcBef>
                <a:spcPts val="0"/>
              </a:spcBef>
              <a:buClr>
                <a:schemeClr val="dk1"/>
              </a:buClr>
              <a:buSzPct val="100000"/>
              <a:buFont typeface="Arial"/>
              <a:buAutoNum type="arabicPeriod"/>
            </a:pPr>
            <a:r>
              <a:rPr lang="en" sz="1800"/>
              <a:t>Product Concept</a:t>
            </a:r>
          </a:p>
          <a:p>
            <a:pPr indent="-342900" lvl="0" marL="457200" rtl="0">
              <a:spcBef>
                <a:spcPts val="0"/>
              </a:spcBef>
              <a:buClr>
                <a:schemeClr val="dk1"/>
              </a:buClr>
              <a:buSzPct val="100000"/>
              <a:buFont typeface="Arial"/>
              <a:buAutoNum type="arabicPeriod"/>
            </a:pPr>
            <a:r>
              <a:rPr lang="en" sz="1800"/>
              <a:t>Product Description &amp; Functional Overview</a:t>
            </a:r>
          </a:p>
          <a:p>
            <a:pPr indent="-342900" lvl="0" marL="457200" rtl="0">
              <a:spcBef>
                <a:spcPts val="0"/>
              </a:spcBef>
              <a:buClr>
                <a:schemeClr val="dk1"/>
              </a:buClr>
              <a:buSzPct val="100000"/>
              <a:buFont typeface="Arial"/>
              <a:buAutoNum type="arabicPeriod"/>
            </a:pPr>
            <a:r>
              <a:rPr lang="en" sz="1800"/>
              <a:t>Customer Requirements</a:t>
            </a:r>
          </a:p>
          <a:p>
            <a:pPr indent="-342900" lvl="0" marL="457200" rtl="0">
              <a:spcBef>
                <a:spcPts val="0"/>
              </a:spcBef>
              <a:buClr>
                <a:schemeClr val="dk1"/>
              </a:buClr>
              <a:buSzPct val="100000"/>
              <a:buFont typeface="Arial"/>
              <a:buAutoNum type="arabicPeriod"/>
            </a:pPr>
            <a:r>
              <a:rPr lang="en" sz="1800"/>
              <a:t>Packaging Requirements</a:t>
            </a:r>
          </a:p>
          <a:p>
            <a:pPr indent="-342900" lvl="0" marL="457200" rtl="0">
              <a:spcBef>
                <a:spcPts val="0"/>
              </a:spcBef>
              <a:buClr>
                <a:schemeClr val="dk1"/>
              </a:buClr>
              <a:buSzPct val="100000"/>
              <a:buFont typeface="Arial"/>
              <a:buAutoNum type="arabicPeriod"/>
            </a:pPr>
            <a:r>
              <a:rPr lang="en" sz="1800"/>
              <a:t>Performance Requirements</a:t>
            </a:r>
          </a:p>
          <a:p>
            <a:pPr indent="-342900" lvl="0" marL="457200" rtl="0">
              <a:spcBef>
                <a:spcPts val="0"/>
              </a:spcBef>
              <a:buClr>
                <a:schemeClr val="dk1"/>
              </a:buClr>
              <a:buSzPct val="100000"/>
              <a:buFont typeface="Arial"/>
              <a:buAutoNum type="arabicPeriod"/>
            </a:pPr>
            <a:r>
              <a:rPr lang="en" sz="1800"/>
              <a:t>Safety Requirements</a:t>
            </a:r>
          </a:p>
          <a:p>
            <a:pPr indent="-342900" lvl="0" marL="457200" rtl="0">
              <a:spcBef>
                <a:spcPts val="0"/>
              </a:spcBef>
              <a:buClr>
                <a:schemeClr val="dk1"/>
              </a:buClr>
              <a:buSzPct val="100000"/>
              <a:buFont typeface="Arial"/>
              <a:buAutoNum type="arabicPeriod"/>
            </a:pPr>
            <a:r>
              <a:rPr lang="en" sz="1800"/>
              <a:t>Maintenance &amp; Support Requirements</a:t>
            </a:r>
          </a:p>
          <a:p>
            <a:pPr indent="-342900" lvl="0" marL="457200" rtl="0">
              <a:spcBef>
                <a:spcPts val="0"/>
              </a:spcBef>
              <a:buClr>
                <a:schemeClr val="dk1"/>
              </a:buClr>
              <a:buSzPct val="100000"/>
              <a:buFont typeface="Arial"/>
              <a:buAutoNum type="arabicPeriod"/>
            </a:pPr>
            <a:r>
              <a:rPr lang="en" sz="1800"/>
              <a:t>Other Requirements</a:t>
            </a:r>
          </a:p>
          <a:p>
            <a:pPr indent="-342900" lvl="0" marL="457200" rtl="0">
              <a:spcBef>
                <a:spcPts val="0"/>
              </a:spcBef>
              <a:buClr>
                <a:schemeClr val="dk1"/>
              </a:buClr>
              <a:buSzPct val="100000"/>
              <a:buFont typeface="Arial"/>
              <a:buAutoNum type="arabicPeriod"/>
            </a:pPr>
            <a:r>
              <a:rPr lang="en" sz="1800"/>
              <a:t>Acceptance Criteria</a:t>
            </a:r>
          </a:p>
          <a:p>
            <a:pPr indent="-342900" lvl="0" marL="457200" rtl="0">
              <a:spcBef>
                <a:spcPts val="0"/>
              </a:spcBef>
              <a:buClr>
                <a:schemeClr val="dk1"/>
              </a:buClr>
              <a:buSzPct val="100000"/>
              <a:buFont typeface="Arial"/>
              <a:buAutoNum type="arabicPeriod"/>
            </a:pPr>
            <a:r>
              <a:rPr lang="en" sz="1800"/>
              <a:t>Use Cases</a:t>
            </a:r>
          </a:p>
          <a:p>
            <a:pPr indent="-342900" lvl="0" marL="457200" rtl="0">
              <a:spcBef>
                <a:spcPts val="0"/>
              </a:spcBef>
              <a:buClr>
                <a:schemeClr val="dk1"/>
              </a:buClr>
              <a:buSzPct val="100000"/>
              <a:buFont typeface="Arial"/>
              <a:buAutoNum type="arabicPeriod"/>
            </a:pPr>
            <a:r>
              <a:rPr lang="en" sz="1800"/>
              <a:t>Feasibility Requirements</a:t>
            </a:r>
          </a:p>
          <a:p>
            <a:pPr indent="-342900" lvl="0" marL="457200" rtl="0">
              <a:spcBef>
                <a:spcPts val="0"/>
              </a:spcBef>
              <a:buClr>
                <a:schemeClr val="dk1"/>
              </a:buClr>
              <a:buSzPct val="100000"/>
              <a:buFont typeface="Arial"/>
              <a:buAutoNum type="arabicPeriod"/>
            </a:pPr>
            <a:r>
              <a:rPr lang="en" sz="1800"/>
              <a:t>Future Items</a:t>
            </a:r>
          </a:p>
        </p:txBody>
      </p:sp>
      <p:sp>
        <p:nvSpPr>
          <p:cNvPr id="38" name="Shape 3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Overview</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000"/>
              <a:t>5. Performance Requirements</a:t>
            </a:r>
          </a:p>
        </p:txBody>
      </p:sp>
      <p:sp>
        <p:nvSpPr>
          <p:cNvPr id="151" name="Shape 15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15000"/>
              </a:lnSpc>
              <a:spcBef>
                <a:spcPts val="1800"/>
              </a:spcBef>
              <a:spcAft>
                <a:spcPts val="400"/>
              </a:spcAft>
              <a:buSzPct val="64705"/>
              <a:buNone/>
            </a:pPr>
            <a:r>
              <a:rPr b="1" lang="en" sz="1700"/>
              <a:t>5.4 	Software Boot Times</a:t>
            </a:r>
          </a:p>
          <a:p>
            <a:pPr lvl="0" rtl="0">
              <a:lnSpc>
                <a:spcPct val="115000"/>
              </a:lnSpc>
              <a:spcBef>
                <a:spcPts val="1800"/>
              </a:spcBef>
              <a:spcAft>
                <a:spcPts val="400"/>
              </a:spcAft>
              <a:buSzPct val="100000"/>
              <a:buNone/>
            </a:pPr>
            <a:r>
              <a:rPr lang="en" sz="1100"/>
              <a:t>	</a:t>
            </a:r>
            <a:r>
              <a:rPr b="1" lang="en" sz="1200"/>
              <a:t>5.4.1   Description:</a:t>
            </a:r>
            <a:r>
              <a:rPr lang="en" sz="1200"/>
              <a:t> Software should not take a long time to boot and load data. Ideally this should be less than 10 seconds.</a:t>
            </a:r>
          </a:p>
          <a:p>
            <a:pPr lvl="0" rtl="0">
              <a:lnSpc>
                <a:spcPct val="115000"/>
              </a:lnSpc>
              <a:spcBef>
                <a:spcPts val="1400"/>
              </a:spcBef>
              <a:spcAft>
                <a:spcPts val="400"/>
              </a:spcAft>
              <a:buSzPct val="91666"/>
              <a:buNone/>
            </a:pPr>
            <a:r>
              <a:rPr b="1" lang="en" sz="1200"/>
              <a:t>           5.4.2   Source:  </a:t>
            </a:r>
            <a:r>
              <a:rPr lang="en" sz="1200"/>
              <a:t>Team Argus</a:t>
            </a:r>
          </a:p>
          <a:p>
            <a:pPr lvl="0" rtl="0">
              <a:lnSpc>
                <a:spcPct val="115000"/>
              </a:lnSpc>
              <a:spcBef>
                <a:spcPts val="1400"/>
              </a:spcBef>
              <a:spcAft>
                <a:spcPts val="400"/>
              </a:spcAft>
              <a:buClr>
                <a:schemeClr val="dk1"/>
              </a:buClr>
              <a:buSzPct val="91666"/>
              <a:buFont typeface="Arial"/>
              <a:buNone/>
            </a:pPr>
            <a:r>
              <a:rPr b="1" lang="en" sz="1200"/>
              <a:t>          	5.4.3   Constraints: </a:t>
            </a:r>
            <a:r>
              <a:rPr lang="en" sz="1200"/>
              <a:t>PixelSense processing power as well as concurrent PixelSense background processes</a:t>
            </a:r>
          </a:p>
          <a:p>
            <a:pPr lvl="0" rtl="0">
              <a:lnSpc>
                <a:spcPct val="115000"/>
              </a:lnSpc>
              <a:spcBef>
                <a:spcPts val="1400"/>
              </a:spcBef>
              <a:spcAft>
                <a:spcPts val="400"/>
              </a:spcAft>
              <a:buSzPct val="91666"/>
              <a:buNone/>
            </a:pPr>
            <a:r>
              <a:rPr b="1" lang="en" sz="1200"/>
              <a:t>          	5.4.4   Standards:  </a:t>
            </a:r>
            <a:r>
              <a:rPr lang="en" sz="1200"/>
              <a:t>None</a:t>
            </a:r>
          </a:p>
          <a:p>
            <a:pPr lvl="0" rtl="0">
              <a:lnSpc>
                <a:spcPct val="115000"/>
              </a:lnSpc>
              <a:spcBef>
                <a:spcPts val="1400"/>
              </a:spcBef>
              <a:spcAft>
                <a:spcPts val="400"/>
              </a:spcAft>
              <a:buSzPct val="91666"/>
              <a:buNone/>
            </a:pPr>
            <a:r>
              <a:rPr b="1" lang="en" sz="1200"/>
              <a:t>          	5.4.5   Priority: </a:t>
            </a:r>
            <a:r>
              <a:rPr lang="en" sz="1200"/>
              <a:t>4 – High</a:t>
            </a:r>
          </a:p>
          <a:p>
            <a:pPr lvl="0" rtl="0">
              <a:lnSpc>
                <a:spcPct val="115000"/>
              </a:lnSpc>
              <a:spcBef>
                <a:spcPts val="1200"/>
              </a:spcBef>
              <a:spcAft>
                <a:spcPts val="1200"/>
              </a:spcAft>
              <a:buNone/>
            </a:pPr>
            <a:r>
              <a:t/>
            </a:r>
            <a:endParaRPr b="1" sz="1700"/>
          </a:p>
          <a:p>
            <a:pPr lvl="0" rtl="0">
              <a:lnSpc>
                <a:spcPct val="115000"/>
              </a:lnSpc>
              <a:spcBef>
                <a:spcPts val="1400"/>
              </a:spcBef>
              <a:spcAft>
                <a:spcPts val="400"/>
              </a:spcAft>
              <a:buNone/>
            </a:pPr>
            <a:r>
              <a:t/>
            </a:r>
            <a:endParaRPr b="1" sz="1700"/>
          </a:p>
          <a:p>
            <a:pPr lvl="0" rtl="0">
              <a:lnSpc>
                <a:spcPct val="115000"/>
              </a:lnSpc>
              <a:spcBef>
                <a:spcPts val="1400"/>
              </a:spcBef>
              <a:spcAft>
                <a:spcPts val="400"/>
              </a:spcAft>
              <a:buNone/>
            </a:pPr>
            <a:r>
              <a:t/>
            </a:r>
            <a:endParaRPr b="1" sz="1700"/>
          </a:p>
          <a:p>
            <a:pPr indent="-228600" lvl="0" marL="457200" rtl="0">
              <a:lnSpc>
                <a:spcPct val="115000"/>
              </a:lnSpc>
              <a:spcBef>
                <a:spcPts val="1400"/>
              </a:spcBef>
              <a:spcAft>
                <a:spcPts val="400"/>
              </a:spcAft>
              <a:buNone/>
            </a:pPr>
            <a:r>
              <a:t/>
            </a:r>
            <a:endParaRPr b="1" sz="1700"/>
          </a:p>
          <a:p>
            <a:pPr lvl="0" marR="0" rtl="0" algn="l">
              <a:lnSpc>
                <a:spcPct val="100000"/>
              </a:lnSpc>
              <a:spcBef>
                <a:spcPts val="600"/>
              </a:spcBef>
              <a:spcAft>
                <a:spcPts val="0"/>
              </a:spcAft>
              <a:buNone/>
            </a:pPr>
            <a:r>
              <a:t/>
            </a:r>
            <a:endParaRPr b="1" sz="2000"/>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000"/>
              <a:t>5. Performance Requirements</a:t>
            </a:r>
          </a:p>
        </p:txBody>
      </p:sp>
      <p:sp>
        <p:nvSpPr>
          <p:cNvPr id="157" name="Shape 157"/>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15000"/>
              </a:lnSpc>
              <a:spcBef>
                <a:spcPts val="1800"/>
              </a:spcBef>
              <a:spcAft>
                <a:spcPts val="400"/>
              </a:spcAft>
              <a:buSzPct val="64705"/>
              <a:buNone/>
            </a:pPr>
            <a:r>
              <a:rPr b="1" lang="en" sz="1700"/>
              <a:t>5.5 	Data Read/Write Times</a:t>
            </a:r>
          </a:p>
          <a:p>
            <a:pPr lvl="0" rtl="0">
              <a:lnSpc>
                <a:spcPct val="115000"/>
              </a:lnSpc>
              <a:spcBef>
                <a:spcPts val="1800"/>
              </a:spcBef>
              <a:spcAft>
                <a:spcPts val="400"/>
              </a:spcAft>
              <a:buSzPct val="100000"/>
              <a:buNone/>
            </a:pPr>
            <a:r>
              <a:rPr lang="en" sz="1100"/>
              <a:t>	</a:t>
            </a:r>
            <a:r>
              <a:rPr b="1" lang="en" sz="1200"/>
              <a:t>5.5.1   Description:</a:t>
            </a:r>
            <a:r>
              <a:rPr lang="en" sz="1200"/>
              <a:t> Reading and writing data to the Lynx should be at most 1 second.</a:t>
            </a:r>
          </a:p>
          <a:p>
            <a:pPr lvl="0" rtl="0">
              <a:lnSpc>
                <a:spcPct val="115000"/>
              </a:lnSpc>
              <a:spcBef>
                <a:spcPts val="1400"/>
              </a:spcBef>
              <a:spcAft>
                <a:spcPts val="400"/>
              </a:spcAft>
              <a:buSzPct val="91666"/>
              <a:buNone/>
            </a:pPr>
            <a:r>
              <a:rPr b="1" lang="en" sz="1200"/>
              <a:t>           5.5.2   Source:  </a:t>
            </a:r>
            <a:r>
              <a:rPr lang="en" sz="1200"/>
              <a:t>Team Argus</a:t>
            </a:r>
          </a:p>
          <a:p>
            <a:pPr lvl="0" rtl="0">
              <a:lnSpc>
                <a:spcPct val="115000"/>
              </a:lnSpc>
              <a:spcBef>
                <a:spcPts val="1400"/>
              </a:spcBef>
              <a:spcAft>
                <a:spcPts val="400"/>
              </a:spcAft>
              <a:buSzPct val="91666"/>
              <a:buNone/>
            </a:pPr>
            <a:r>
              <a:rPr b="1" lang="en" sz="1200"/>
              <a:t>          	5.5.3   Constraints: </a:t>
            </a:r>
            <a:r>
              <a:rPr lang="en" sz="1200"/>
              <a:t>Depends on microcontroller speed</a:t>
            </a:r>
          </a:p>
          <a:p>
            <a:pPr lvl="0" rtl="0">
              <a:lnSpc>
                <a:spcPct val="115000"/>
              </a:lnSpc>
              <a:spcBef>
                <a:spcPts val="1400"/>
              </a:spcBef>
              <a:spcAft>
                <a:spcPts val="400"/>
              </a:spcAft>
              <a:buSzPct val="91666"/>
              <a:buNone/>
            </a:pPr>
            <a:r>
              <a:rPr b="1" lang="en" sz="1200"/>
              <a:t>          	5.5.4   Standards:  </a:t>
            </a:r>
            <a:r>
              <a:rPr lang="en" sz="1200"/>
              <a:t>None</a:t>
            </a:r>
          </a:p>
          <a:p>
            <a:pPr lvl="0" rtl="0">
              <a:lnSpc>
                <a:spcPct val="115000"/>
              </a:lnSpc>
              <a:spcBef>
                <a:spcPts val="1400"/>
              </a:spcBef>
              <a:spcAft>
                <a:spcPts val="400"/>
              </a:spcAft>
              <a:buSzPct val="91666"/>
              <a:buNone/>
            </a:pPr>
            <a:r>
              <a:rPr b="1" lang="en" sz="1200"/>
              <a:t>          	5.5.5   Priority: </a:t>
            </a:r>
            <a:r>
              <a:rPr lang="en" sz="1200"/>
              <a:t>4 – High</a:t>
            </a:r>
          </a:p>
          <a:p>
            <a:pPr lvl="0" rtl="0">
              <a:lnSpc>
                <a:spcPct val="115000"/>
              </a:lnSpc>
              <a:spcBef>
                <a:spcPts val="1200"/>
              </a:spcBef>
              <a:spcAft>
                <a:spcPts val="1200"/>
              </a:spcAft>
              <a:buNone/>
            </a:pPr>
            <a:r>
              <a:t/>
            </a:r>
            <a:endParaRPr b="1" sz="1700"/>
          </a:p>
          <a:p>
            <a:pPr lvl="0" rtl="0">
              <a:lnSpc>
                <a:spcPct val="115000"/>
              </a:lnSpc>
              <a:spcBef>
                <a:spcPts val="1400"/>
              </a:spcBef>
              <a:spcAft>
                <a:spcPts val="400"/>
              </a:spcAft>
              <a:buNone/>
            </a:pPr>
            <a:r>
              <a:t/>
            </a:r>
            <a:endParaRPr b="1" sz="1700"/>
          </a:p>
          <a:p>
            <a:pPr lvl="0" rtl="0">
              <a:lnSpc>
                <a:spcPct val="115000"/>
              </a:lnSpc>
              <a:spcBef>
                <a:spcPts val="1400"/>
              </a:spcBef>
              <a:spcAft>
                <a:spcPts val="400"/>
              </a:spcAft>
              <a:buNone/>
            </a:pPr>
            <a:r>
              <a:t/>
            </a:r>
            <a:endParaRPr b="1" sz="1700"/>
          </a:p>
          <a:p>
            <a:pPr indent="-228600" lvl="0" marL="457200" rtl="0">
              <a:lnSpc>
                <a:spcPct val="115000"/>
              </a:lnSpc>
              <a:spcBef>
                <a:spcPts val="1400"/>
              </a:spcBef>
              <a:spcAft>
                <a:spcPts val="400"/>
              </a:spcAft>
              <a:buNone/>
            </a:pPr>
            <a:r>
              <a:t/>
            </a:r>
            <a:endParaRPr b="1" sz="1700"/>
          </a:p>
          <a:p>
            <a:pPr lvl="0" marR="0" rtl="0" algn="l">
              <a:lnSpc>
                <a:spcPct val="100000"/>
              </a:lnSpc>
              <a:spcBef>
                <a:spcPts val="600"/>
              </a:spcBef>
              <a:spcAft>
                <a:spcPts val="0"/>
              </a:spcAft>
              <a:buNone/>
            </a:pPr>
            <a:r>
              <a:t/>
            </a:r>
            <a:endParaRPr b="1" sz="2000"/>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000"/>
              <a:t>5. Performance Requirements</a:t>
            </a:r>
          </a:p>
        </p:txBody>
      </p:sp>
      <p:sp>
        <p:nvSpPr>
          <p:cNvPr id="163" name="Shape 163"/>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15000"/>
              </a:lnSpc>
              <a:spcBef>
                <a:spcPts val="1800"/>
              </a:spcBef>
              <a:spcAft>
                <a:spcPts val="400"/>
              </a:spcAft>
              <a:buSzPct val="64705"/>
              <a:buNone/>
            </a:pPr>
            <a:r>
              <a:rPr b="1" lang="en" sz="1700"/>
              <a:t>5.6 	Battery Life</a:t>
            </a:r>
          </a:p>
          <a:p>
            <a:pPr lvl="0" rtl="0">
              <a:lnSpc>
                <a:spcPct val="115000"/>
              </a:lnSpc>
              <a:spcBef>
                <a:spcPts val="1800"/>
              </a:spcBef>
              <a:spcAft>
                <a:spcPts val="400"/>
              </a:spcAft>
              <a:buSzPct val="100000"/>
              <a:buNone/>
            </a:pPr>
            <a:r>
              <a:rPr lang="en" sz="1100"/>
              <a:t>	</a:t>
            </a:r>
            <a:r>
              <a:rPr b="1" lang="en" sz="1200"/>
              <a:t>5.6.1   Description:</a:t>
            </a:r>
            <a:r>
              <a:rPr lang="en" sz="1200"/>
              <a:t> Battery Life on the Lynx should last about half a casino day which is about 8 hours.</a:t>
            </a:r>
          </a:p>
          <a:p>
            <a:pPr lvl="0" rtl="0">
              <a:lnSpc>
                <a:spcPct val="115000"/>
              </a:lnSpc>
              <a:spcBef>
                <a:spcPts val="1400"/>
              </a:spcBef>
              <a:spcAft>
                <a:spcPts val="400"/>
              </a:spcAft>
              <a:buSzPct val="91666"/>
              <a:buNone/>
            </a:pPr>
            <a:r>
              <a:rPr b="1" lang="en" sz="1200"/>
              <a:t>           5.6.2   Source:  </a:t>
            </a:r>
            <a:r>
              <a:rPr lang="en" sz="1200"/>
              <a:t>Team Argus</a:t>
            </a:r>
          </a:p>
          <a:p>
            <a:pPr lvl="0" rtl="0">
              <a:lnSpc>
                <a:spcPct val="115000"/>
              </a:lnSpc>
              <a:spcBef>
                <a:spcPts val="1400"/>
              </a:spcBef>
              <a:spcAft>
                <a:spcPts val="400"/>
              </a:spcAft>
              <a:buSzPct val="91666"/>
              <a:buNone/>
            </a:pPr>
            <a:r>
              <a:rPr b="1" lang="en" sz="1200"/>
              <a:t>          	5.6.3   Constraints: </a:t>
            </a:r>
            <a:r>
              <a:rPr lang="en" sz="1200"/>
              <a:t>None</a:t>
            </a:r>
          </a:p>
          <a:p>
            <a:pPr lvl="0" rtl="0">
              <a:lnSpc>
                <a:spcPct val="115000"/>
              </a:lnSpc>
              <a:spcBef>
                <a:spcPts val="1400"/>
              </a:spcBef>
              <a:spcAft>
                <a:spcPts val="400"/>
              </a:spcAft>
              <a:buSzPct val="91666"/>
              <a:buNone/>
            </a:pPr>
            <a:r>
              <a:rPr b="1" lang="en" sz="1200"/>
              <a:t>          	5.6.4   Standards:  </a:t>
            </a:r>
            <a:r>
              <a:rPr lang="en" sz="1200"/>
              <a:t>None</a:t>
            </a:r>
          </a:p>
          <a:p>
            <a:pPr lvl="0" rtl="0">
              <a:lnSpc>
                <a:spcPct val="115000"/>
              </a:lnSpc>
              <a:spcBef>
                <a:spcPts val="1400"/>
              </a:spcBef>
              <a:spcAft>
                <a:spcPts val="400"/>
              </a:spcAft>
              <a:buSzPct val="91666"/>
              <a:buNone/>
            </a:pPr>
            <a:r>
              <a:rPr b="1" lang="en" sz="1200"/>
              <a:t>          	5.6.5   Priority: </a:t>
            </a:r>
            <a:r>
              <a:rPr lang="en" sz="1200"/>
              <a:t>4 – High</a:t>
            </a:r>
          </a:p>
          <a:p>
            <a:pPr lvl="0" rtl="0">
              <a:lnSpc>
                <a:spcPct val="115000"/>
              </a:lnSpc>
              <a:spcBef>
                <a:spcPts val="1200"/>
              </a:spcBef>
              <a:spcAft>
                <a:spcPts val="1200"/>
              </a:spcAft>
              <a:buNone/>
            </a:pPr>
            <a:r>
              <a:t/>
            </a:r>
            <a:endParaRPr b="1" sz="1700"/>
          </a:p>
          <a:p>
            <a:pPr lvl="0" rtl="0">
              <a:lnSpc>
                <a:spcPct val="115000"/>
              </a:lnSpc>
              <a:spcBef>
                <a:spcPts val="1400"/>
              </a:spcBef>
              <a:spcAft>
                <a:spcPts val="400"/>
              </a:spcAft>
              <a:buNone/>
            </a:pPr>
            <a:r>
              <a:t/>
            </a:r>
            <a:endParaRPr b="1" sz="1700"/>
          </a:p>
          <a:p>
            <a:pPr lvl="0" rtl="0">
              <a:lnSpc>
                <a:spcPct val="115000"/>
              </a:lnSpc>
              <a:spcBef>
                <a:spcPts val="1400"/>
              </a:spcBef>
              <a:spcAft>
                <a:spcPts val="400"/>
              </a:spcAft>
              <a:buNone/>
            </a:pPr>
            <a:r>
              <a:t/>
            </a:r>
            <a:endParaRPr b="1" sz="1700"/>
          </a:p>
          <a:p>
            <a:pPr indent="-228600" lvl="0" marL="457200" rtl="0">
              <a:lnSpc>
                <a:spcPct val="115000"/>
              </a:lnSpc>
              <a:spcBef>
                <a:spcPts val="1400"/>
              </a:spcBef>
              <a:spcAft>
                <a:spcPts val="400"/>
              </a:spcAft>
              <a:buNone/>
            </a:pPr>
            <a:r>
              <a:t/>
            </a:r>
            <a:endParaRPr b="1" sz="1700"/>
          </a:p>
          <a:p>
            <a:pPr lvl="0" marR="0" rtl="0" algn="l">
              <a:lnSpc>
                <a:spcPct val="100000"/>
              </a:lnSpc>
              <a:spcBef>
                <a:spcPts val="600"/>
              </a:spcBef>
              <a:spcAft>
                <a:spcPts val="0"/>
              </a:spcAft>
              <a:buNone/>
            </a:pPr>
            <a:r>
              <a:t/>
            </a:r>
            <a:endParaRPr b="1" sz="2000"/>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000"/>
              <a:t>5. Performance Requirements</a:t>
            </a:r>
          </a:p>
        </p:txBody>
      </p:sp>
      <p:sp>
        <p:nvSpPr>
          <p:cNvPr id="169" name="Shape 16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15000"/>
              </a:lnSpc>
              <a:spcBef>
                <a:spcPts val="1800"/>
              </a:spcBef>
              <a:spcAft>
                <a:spcPts val="400"/>
              </a:spcAft>
              <a:buSzPct val="64705"/>
              <a:buNone/>
            </a:pPr>
            <a:r>
              <a:rPr b="1" lang="en" sz="1700"/>
              <a:t>5.7 	Overall Connection Times</a:t>
            </a:r>
          </a:p>
          <a:p>
            <a:pPr lvl="0" rtl="0">
              <a:lnSpc>
                <a:spcPct val="115000"/>
              </a:lnSpc>
              <a:spcBef>
                <a:spcPts val="1800"/>
              </a:spcBef>
              <a:spcAft>
                <a:spcPts val="400"/>
              </a:spcAft>
              <a:buSzPct val="100000"/>
              <a:buNone/>
            </a:pPr>
            <a:r>
              <a:rPr lang="en" sz="1100"/>
              <a:t>	</a:t>
            </a:r>
            <a:r>
              <a:rPr b="1" lang="en" sz="1200"/>
              <a:t>5.7.1   Description:</a:t>
            </a:r>
            <a:r>
              <a:rPr lang="en" sz="1200"/>
              <a:t> Connection times to the Lynx, tablet and DB should take no longer than 5 seconds from each other.</a:t>
            </a:r>
          </a:p>
          <a:p>
            <a:pPr lvl="0" rtl="0">
              <a:lnSpc>
                <a:spcPct val="115000"/>
              </a:lnSpc>
              <a:spcBef>
                <a:spcPts val="1400"/>
              </a:spcBef>
              <a:spcAft>
                <a:spcPts val="400"/>
              </a:spcAft>
              <a:buSzPct val="91666"/>
              <a:buNone/>
            </a:pPr>
            <a:r>
              <a:rPr b="1" lang="en" sz="1200"/>
              <a:t>           5.7.2   Source:  </a:t>
            </a:r>
            <a:r>
              <a:rPr lang="en" sz="1200"/>
              <a:t>Dr. Zaruba</a:t>
            </a:r>
          </a:p>
          <a:p>
            <a:pPr lvl="0" rtl="0">
              <a:lnSpc>
                <a:spcPct val="115000"/>
              </a:lnSpc>
              <a:spcBef>
                <a:spcPts val="1400"/>
              </a:spcBef>
              <a:spcAft>
                <a:spcPts val="400"/>
              </a:spcAft>
              <a:buSzPct val="91666"/>
              <a:buNone/>
            </a:pPr>
            <a:r>
              <a:rPr b="1" lang="en" sz="1200"/>
              <a:t>          	5.7.3   Constraints: </a:t>
            </a:r>
            <a:r>
              <a:rPr lang="en" sz="1200"/>
              <a:t>Network speed and hardware transmission limitations</a:t>
            </a:r>
          </a:p>
          <a:p>
            <a:pPr lvl="0" rtl="0">
              <a:lnSpc>
                <a:spcPct val="115000"/>
              </a:lnSpc>
              <a:spcBef>
                <a:spcPts val="1400"/>
              </a:spcBef>
              <a:spcAft>
                <a:spcPts val="400"/>
              </a:spcAft>
              <a:buSzPct val="91666"/>
              <a:buNone/>
            </a:pPr>
            <a:r>
              <a:rPr b="1" lang="en" sz="1200"/>
              <a:t>          	5.7.4   Standards:  </a:t>
            </a:r>
            <a:r>
              <a:rPr lang="en" sz="1200"/>
              <a:t>None</a:t>
            </a:r>
          </a:p>
          <a:p>
            <a:pPr lvl="0" rtl="0">
              <a:lnSpc>
                <a:spcPct val="115000"/>
              </a:lnSpc>
              <a:spcBef>
                <a:spcPts val="1400"/>
              </a:spcBef>
              <a:spcAft>
                <a:spcPts val="400"/>
              </a:spcAft>
              <a:buSzPct val="91666"/>
              <a:buNone/>
            </a:pPr>
            <a:r>
              <a:rPr b="1" lang="en" sz="1200"/>
              <a:t>          	5.7.5   Priority: </a:t>
            </a:r>
            <a:r>
              <a:rPr lang="en" sz="1200"/>
              <a:t>3 – Moderate</a:t>
            </a:r>
          </a:p>
          <a:p>
            <a:pPr lvl="0" rtl="0">
              <a:lnSpc>
                <a:spcPct val="115000"/>
              </a:lnSpc>
              <a:spcBef>
                <a:spcPts val="1200"/>
              </a:spcBef>
              <a:spcAft>
                <a:spcPts val="1200"/>
              </a:spcAft>
              <a:buNone/>
            </a:pPr>
            <a:r>
              <a:t/>
            </a:r>
            <a:endParaRPr b="1" sz="1700"/>
          </a:p>
          <a:p>
            <a:pPr lvl="0" rtl="0">
              <a:lnSpc>
                <a:spcPct val="115000"/>
              </a:lnSpc>
              <a:spcBef>
                <a:spcPts val="1400"/>
              </a:spcBef>
              <a:spcAft>
                <a:spcPts val="400"/>
              </a:spcAft>
              <a:buNone/>
            </a:pPr>
            <a:r>
              <a:t/>
            </a:r>
            <a:endParaRPr b="1" sz="1700"/>
          </a:p>
          <a:p>
            <a:pPr lvl="0" rtl="0">
              <a:lnSpc>
                <a:spcPct val="115000"/>
              </a:lnSpc>
              <a:spcBef>
                <a:spcPts val="1400"/>
              </a:spcBef>
              <a:spcAft>
                <a:spcPts val="400"/>
              </a:spcAft>
              <a:buNone/>
            </a:pPr>
            <a:r>
              <a:t/>
            </a:r>
            <a:endParaRPr b="1" sz="1700"/>
          </a:p>
          <a:p>
            <a:pPr indent="-228600" lvl="0" marL="457200" rtl="0">
              <a:lnSpc>
                <a:spcPct val="115000"/>
              </a:lnSpc>
              <a:spcBef>
                <a:spcPts val="1400"/>
              </a:spcBef>
              <a:spcAft>
                <a:spcPts val="400"/>
              </a:spcAft>
              <a:buNone/>
            </a:pPr>
            <a:r>
              <a:t/>
            </a:r>
            <a:endParaRPr b="1" sz="1700"/>
          </a:p>
          <a:p>
            <a:pPr lvl="0" marR="0" rtl="0" algn="l">
              <a:lnSpc>
                <a:spcPct val="100000"/>
              </a:lnSpc>
              <a:spcBef>
                <a:spcPts val="600"/>
              </a:spcBef>
              <a:spcAft>
                <a:spcPts val="0"/>
              </a:spcAft>
              <a:buNone/>
            </a:pPr>
            <a:r>
              <a:t/>
            </a:r>
            <a:endParaRPr b="1" sz="2000"/>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000"/>
              <a:t>6. Safety Requirements</a:t>
            </a:r>
          </a:p>
        </p:txBody>
      </p:sp>
      <p:sp>
        <p:nvSpPr>
          <p:cNvPr id="175" name="Shape 175"/>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buChar char="●"/>
            </a:pPr>
            <a:r>
              <a:rPr b="1" lang="en" sz="2400"/>
              <a:t>Core Safety</a:t>
            </a:r>
          </a:p>
          <a:p>
            <a:pPr indent="-361950" lvl="1" marL="914400" marR="0" rtl="0" algn="l">
              <a:lnSpc>
                <a:spcPct val="100000"/>
              </a:lnSpc>
              <a:spcBef>
                <a:spcPts val="600"/>
              </a:spcBef>
              <a:spcAft>
                <a:spcPts val="0"/>
              </a:spcAft>
              <a:buClr>
                <a:schemeClr val="dk1"/>
              </a:buClr>
              <a:buSzPct val="100000"/>
              <a:buFont typeface="Courier New"/>
              <a:buChar char="o"/>
            </a:pPr>
            <a:r>
              <a:rPr b="1" lang="en" sz="2100"/>
              <a:t>Protect system and devices</a:t>
            </a:r>
          </a:p>
          <a:p>
            <a:pPr indent="-361950" lvl="1" marL="914400" marR="0" rtl="0" algn="l">
              <a:lnSpc>
                <a:spcPct val="100000"/>
              </a:lnSpc>
              <a:spcBef>
                <a:spcPts val="600"/>
              </a:spcBef>
              <a:spcAft>
                <a:spcPts val="0"/>
              </a:spcAft>
              <a:buClr>
                <a:schemeClr val="dk1"/>
              </a:buClr>
              <a:buSzPct val="100000"/>
              <a:buFont typeface="Courier New"/>
              <a:buChar char="o"/>
            </a:pPr>
            <a:r>
              <a:rPr b="1" lang="en" sz="2100"/>
              <a:t>Protect end-user</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000"/>
              <a:t>6. Safety Requirements</a:t>
            </a:r>
          </a:p>
        </p:txBody>
      </p:sp>
      <p:sp>
        <p:nvSpPr>
          <p:cNvPr id="181" name="Shape 18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15000"/>
              </a:lnSpc>
              <a:spcBef>
                <a:spcPts val="1800"/>
              </a:spcBef>
              <a:spcAft>
                <a:spcPts val="400"/>
              </a:spcAft>
              <a:buSzPct val="64705"/>
              <a:buNone/>
            </a:pPr>
            <a:r>
              <a:rPr b="1" lang="en" sz="1700"/>
              <a:t>6.1 	No Sharp Edges</a:t>
            </a:r>
          </a:p>
          <a:p>
            <a:pPr lvl="0" rtl="0">
              <a:lnSpc>
                <a:spcPct val="115000"/>
              </a:lnSpc>
              <a:spcBef>
                <a:spcPts val="1800"/>
              </a:spcBef>
              <a:spcAft>
                <a:spcPts val="400"/>
              </a:spcAft>
              <a:buSzPct val="100000"/>
              <a:buNone/>
            </a:pPr>
            <a:r>
              <a:rPr lang="en" sz="1100"/>
              <a:t>	</a:t>
            </a:r>
            <a:r>
              <a:rPr b="1" lang="en" sz="1200"/>
              <a:t>6.1.1   Description:</a:t>
            </a:r>
            <a:r>
              <a:rPr lang="en" sz="1200"/>
              <a:t> Lynx must not have any sharp edges</a:t>
            </a:r>
          </a:p>
          <a:p>
            <a:pPr lvl="0" rtl="0">
              <a:lnSpc>
                <a:spcPct val="115000"/>
              </a:lnSpc>
              <a:spcBef>
                <a:spcPts val="1400"/>
              </a:spcBef>
              <a:spcAft>
                <a:spcPts val="400"/>
              </a:spcAft>
              <a:buSzPct val="91666"/>
              <a:buNone/>
            </a:pPr>
            <a:r>
              <a:rPr b="1" lang="en" sz="1200"/>
              <a:t>           6.1.2   Source:  </a:t>
            </a:r>
            <a:r>
              <a:rPr lang="en" sz="1200"/>
              <a:t>Team Argus</a:t>
            </a:r>
          </a:p>
          <a:p>
            <a:pPr lvl="0" rtl="0">
              <a:lnSpc>
                <a:spcPct val="115000"/>
              </a:lnSpc>
              <a:spcBef>
                <a:spcPts val="1400"/>
              </a:spcBef>
              <a:spcAft>
                <a:spcPts val="400"/>
              </a:spcAft>
              <a:buSzPct val="91666"/>
              <a:buNone/>
            </a:pPr>
            <a:r>
              <a:rPr b="1" lang="en" sz="1200"/>
              <a:t>          	6.1.3   Constraints: </a:t>
            </a:r>
            <a:r>
              <a:rPr lang="en" sz="1200"/>
              <a:t>None</a:t>
            </a:r>
          </a:p>
          <a:p>
            <a:pPr lvl="0" rtl="0">
              <a:lnSpc>
                <a:spcPct val="115000"/>
              </a:lnSpc>
              <a:spcBef>
                <a:spcPts val="1400"/>
              </a:spcBef>
              <a:spcAft>
                <a:spcPts val="400"/>
              </a:spcAft>
              <a:buSzPct val="91666"/>
              <a:buNone/>
            </a:pPr>
            <a:r>
              <a:rPr b="1" lang="en" sz="1200"/>
              <a:t>          	6.1.4   Standards:  </a:t>
            </a:r>
            <a:r>
              <a:rPr lang="en" sz="1200"/>
              <a:t>None</a:t>
            </a:r>
          </a:p>
          <a:p>
            <a:pPr lvl="0" rtl="0">
              <a:lnSpc>
                <a:spcPct val="115000"/>
              </a:lnSpc>
              <a:spcBef>
                <a:spcPts val="1400"/>
              </a:spcBef>
              <a:spcAft>
                <a:spcPts val="400"/>
              </a:spcAft>
              <a:buSzPct val="91666"/>
              <a:buNone/>
            </a:pPr>
            <a:r>
              <a:rPr b="1" lang="en" sz="1200"/>
              <a:t>          	6.1.5   Priority: </a:t>
            </a:r>
            <a:r>
              <a:rPr lang="en" sz="1200"/>
              <a:t>4 – High</a:t>
            </a:r>
          </a:p>
          <a:p>
            <a:pPr lvl="0" rtl="0">
              <a:lnSpc>
                <a:spcPct val="115000"/>
              </a:lnSpc>
              <a:spcBef>
                <a:spcPts val="1200"/>
              </a:spcBef>
              <a:spcAft>
                <a:spcPts val="1200"/>
              </a:spcAft>
              <a:buNone/>
            </a:pPr>
            <a:r>
              <a:t/>
            </a:r>
            <a:endParaRPr b="1" sz="1700"/>
          </a:p>
          <a:p>
            <a:pPr lvl="0" rtl="0">
              <a:lnSpc>
                <a:spcPct val="115000"/>
              </a:lnSpc>
              <a:spcBef>
                <a:spcPts val="1400"/>
              </a:spcBef>
              <a:spcAft>
                <a:spcPts val="400"/>
              </a:spcAft>
              <a:buNone/>
            </a:pPr>
            <a:r>
              <a:t/>
            </a:r>
            <a:endParaRPr b="1" sz="1700"/>
          </a:p>
          <a:p>
            <a:pPr lvl="0" rtl="0">
              <a:lnSpc>
                <a:spcPct val="115000"/>
              </a:lnSpc>
              <a:spcBef>
                <a:spcPts val="1400"/>
              </a:spcBef>
              <a:spcAft>
                <a:spcPts val="400"/>
              </a:spcAft>
              <a:buNone/>
            </a:pPr>
            <a:r>
              <a:t/>
            </a:r>
            <a:endParaRPr b="1" sz="1700"/>
          </a:p>
          <a:p>
            <a:pPr indent="-228600" lvl="0" marL="457200" rtl="0">
              <a:lnSpc>
                <a:spcPct val="115000"/>
              </a:lnSpc>
              <a:spcBef>
                <a:spcPts val="1400"/>
              </a:spcBef>
              <a:spcAft>
                <a:spcPts val="400"/>
              </a:spcAft>
              <a:buNone/>
            </a:pPr>
            <a:r>
              <a:t/>
            </a:r>
            <a:endParaRPr b="1" sz="1700"/>
          </a:p>
          <a:p>
            <a:pPr lvl="0" marR="0" rtl="0" algn="l">
              <a:lnSpc>
                <a:spcPct val="100000"/>
              </a:lnSpc>
              <a:spcBef>
                <a:spcPts val="600"/>
              </a:spcBef>
              <a:spcAft>
                <a:spcPts val="0"/>
              </a:spcAft>
              <a:buNone/>
            </a:pPr>
            <a:r>
              <a:t/>
            </a:r>
            <a:endParaRPr b="1" sz="2000"/>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000"/>
              <a:t>6. Safety Requirements</a:t>
            </a:r>
          </a:p>
        </p:txBody>
      </p:sp>
      <p:sp>
        <p:nvSpPr>
          <p:cNvPr id="187" name="Shape 187"/>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15000"/>
              </a:lnSpc>
              <a:spcBef>
                <a:spcPts val="1800"/>
              </a:spcBef>
              <a:spcAft>
                <a:spcPts val="400"/>
              </a:spcAft>
              <a:buSzPct val="64705"/>
              <a:buNone/>
            </a:pPr>
            <a:r>
              <a:rPr b="1" lang="en" sz="1700"/>
              <a:t>6.1 	Protective Case Around Lynx</a:t>
            </a:r>
          </a:p>
          <a:p>
            <a:pPr lvl="0" rtl="0">
              <a:lnSpc>
                <a:spcPct val="115000"/>
              </a:lnSpc>
              <a:spcBef>
                <a:spcPts val="1800"/>
              </a:spcBef>
              <a:spcAft>
                <a:spcPts val="400"/>
              </a:spcAft>
              <a:buSzPct val="100000"/>
              <a:buNone/>
            </a:pPr>
            <a:r>
              <a:rPr lang="en" sz="1100"/>
              <a:t>	</a:t>
            </a:r>
            <a:r>
              <a:rPr b="1" lang="en" sz="1200"/>
              <a:t>5.6.1   Description:</a:t>
            </a:r>
            <a:r>
              <a:rPr lang="en" sz="1200"/>
              <a:t> Lynx should have a protective case to prevent exposure to liquids</a:t>
            </a:r>
          </a:p>
          <a:p>
            <a:pPr lvl="0" rtl="0">
              <a:lnSpc>
                <a:spcPct val="115000"/>
              </a:lnSpc>
              <a:spcBef>
                <a:spcPts val="1400"/>
              </a:spcBef>
              <a:spcAft>
                <a:spcPts val="400"/>
              </a:spcAft>
              <a:buSzPct val="91666"/>
              <a:buNone/>
            </a:pPr>
            <a:r>
              <a:rPr b="1" lang="en" sz="1200"/>
              <a:t>           5.6.2   Source:  </a:t>
            </a:r>
            <a:r>
              <a:rPr lang="en" sz="1200"/>
              <a:t>Team Argus</a:t>
            </a:r>
          </a:p>
          <a:p>
            <a:pPr lvl="0" rtl="0">
              <a:lnSpc>
                <a:spcPct val="115000"/>
              </a:lnSpc>
              <a:spcBef>
                <a:spcPts val="1400"/>
              </a:spcBef>
              <a:spcAft>
                <a:spcPts val="400"/>
              </a:spcAft>
              <a:buSzPct val="91666"/>
              <a:buNone/>
            </a:pPr>
            <a:r>
              <a:rPr b="1" lang="en" sz="1200"/>
              <a:t>          	5.6.3   Constraints: </a:t>
            </a:r>
            <a:r>
              <a:rPr lang="en" sz="1200"/>
              <a:t>None</a:t>
            </a:r>
          </a:p>
          <a:p>
            <a:pPr lvl="0" rtl="0">
              <a:lnSpc>
                <a:spcPct val="115000"/>
              </a:lnSpc>
              <a:spcBef>
                <a:spcPts val="1400"/>
              </a:spcBef>
              <a:spcAft>
                <a:spcPts val="400"/>
              </a:spcAft>
              <a:buSzPct val="91666"/>
              <a:buNone/>
            </a:pPr>
            <a:r>
              <a:rPr b="1" lang="en" sz="1200"/>
              <a:t>          	5.6.4   Standards:  </a:t>
            </a:r>
            <a:r>
              <a:rPr lang="en" sz="1200"/>
              <a:t>None</a:t>
            </a:r>
          </a:p>
          <a:p>
            <a:pPr lvl="0" rtl="0">
              <a:lnSpc>
                <a:spcPct val="115000"/>
              </a:lnSpc>
              <a:spcBef>
                <a:spcPts val="1400"/>
              </a:spcBef>
              <a:spcAft>
                <a:spcPts val="400"/>
              </a:spcAft>
              <a:buSzPct val="91666"/>
              <a:buNone/>
            </a:pPr>
            <a:r>
              <a:rPr b="1" lang="en" sz="1200"/>
              <a:t>          	5.6.5   Priority: </a:t>
            </a:r>
            <a:r>
              <a:rPr lang="en" sz="1200"/>
              <a:t>4 – High</a:t>
            </a:r>
          </a:p>
          <a:p>
            <a:pPr lvl="0" rtl="0">
              <a:lnSpc>
                <a:spcPct val="115000"/>
              </a:lnSpc>
              <a:spcBef>
                <a:spcPts val="1200"/>
              </a:spcBef>
              <a:spcAft>
                <a:spcPts val="1200"/>
              </a:spcAft>
              <a:buNone/>
            </a:pPr>
            <a:r>
              <a:t/>
            </a:r>
            <a:endParaRPr b="1" sz="1700"/>
          </a:p>
          <a:p>
            <a:pPr lvl="0" rtl="0">
              <a:lnSpc>
                <a:spcPct val="115000"/>
              </a:lnSpc>
              <a:spcBef>
                <a:spcPts val="1400"/>
              </a:spcBef>
              <a:spcAft>
                <a:spcPts val="400"/>
              </a:spcAft>
              <a:buNone/>
            </a:pPr>
            <a:r>
              <a:t/>
            </a:r>
            <a:endParaRPr b="1" sz="1700"/>
          </a:p>
          <a:p>
            <a:pPr lvl="0" rtl="0">
              <a:lnSpc>
                <a:spcPct val="115000"/>
              </a:lnSpc>
              <a:spcBef>
                <a:spcPts val="1400"/>
              </a:spcBef>
              <a:spcAft>
                <a:spcPts val="400"/>
              </a:spcAft>
              <a:buNone/>
            </a:pPr>
            <a:r>
              <a:t/>
            </a:r>
            <a:endParaRPr b="1" sz="1700"/>
          </a:p>
          <a:p>
            <a:pPr indent="-228600" lvl="0" marL="457200" rtl="0">
              <a:lnSpc>
                <a:spcPct val="115000"/>
              </a:lnSpc>
              <a:spcBef>
                <a:spcPts val="1400"/>
              </a:spcBef>
              <a:spcAft>
                <a:spcPts val="400"/>
              </a:spcAft>
              <a:buNone/>
            </a:pPr>
            <a:r>
              <a:t/>
            </a:r>
            <a:endParaRPr b="1" sz="1700"/>
          </a:p>
          <a:p>
            <a:pPr lvl="0" marR="0" rtl="0" algn="l">
              <a:lnSpc>
                <a:spcPct val="100000"/>
              </a:lnSpc>
              <a:spcBef>
                <a:spcPts val="600"/>
              </a:spcBef>
              <a:spcAft>
                <a:spcPts val="0"/>
              </a:spcAft>
              <a:buNone/>
            </a:pPr>
            <a:r>
              <a:t/>
            </a:r>
            <a:endParaRPr b="1" sz="2000"/>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sz="3000"/>
              <a:t>7. Maintenance &amp; Support Requirements</a:t>
            </a:r>
          </a:p>
        </p:txBody>
      </p:sp>
      <p:sp>
        <p:nvSpPr>
          <p:cNvPr id="193" name="Shape 193"/>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55600" lvl="0" marL="457200" marR="0" rtl="0" algn="l">
              <a:lnSpc>
                <a:spcPct val="100000"/>
              </a:lnSpc>
              <a:spcBef>
                <a:spcPts val="600"/>
              </a:spcBef>
              <a:spcAft>
                <a:spcPts val="0"/>
              </a:spcAft>
              <a:buClr>
                <a:schemeClr val="dk1"/>
              </a:buClr>
              <a:buSzPct val="100000"/>
              <a:buFont typeface="Arial"/>
              <a:buChar char="●"/>
            </a:pPr>
            <a:r>
              <a:rPr b="1" lang="en" sz="2000"/>
              <a:t>User Manual</a:t>
            </a:r>
          </a:p>
          <a:p>
            <a:pPr indent="-355600" lvl="1" marL="914400" marR="0" rtl="0" algn="l">
              <a:lnSpc>
                <a:spcPct val="100000"/>
              </a:lnSpc>
              <a:spcBef>
                <a:spcPts val="600"/>
              </a:spcBef>
              <a:spcAft>
                <a:spcPts val="0"/>
              </a:spcAft>
              <a:buClr>
                <a:schemeClr val="dk1"/>
              </a:buClr>
              <a:buSzPct val="100000"/>
              <a:buFont typeface="Courier New"/>
              <a:buChar char="o"/>
            </a:pPr>
            <a:r>
              <a:rPr lang="en" sz="2000"/>
              <a:t>It shall include step by step guide to use the SDK with device &amp; software on Surface Table.</a:t>
            </a:r>
          </a:p>
          <a:p>
            <a:pPr indent="-355600" lvl="1" marL="914400" marR="0" rtl="0" algn="l">
              <a:lnSpc>
                <a:spcPct val="100000"/>
              </a:lnSpc>
              <a:spcBef>
                <a:spcPts val="600"/>
              </a:spcBef>
              <a:spcAft>
                <a:spcPts val="0"/>
              </a:spcAft>
              <a:buClr>
                <a:schemeClr val="dk1"/>
              </a:buClr>
              <a:buSzPct val="100000"/>
              <a:buFont typeface="Courier New"/>
              <a:buChar char="o"/>
            </a:pPr>
            <a:r>
              <a:rPr b="1" i="1" lang="en" sz="2000"/>
              <a:t>Priority:</a:t>
            </a:r>
            <a:r>
              <a:rPr lang="en" sz="2000"/>
              <a:t> 4 - High</a:t>
            </a:r>
          </a:p>
          <a:p>
            <a:pPr indent="0" lvl="0" marL="457200" marR="0" rtl="0" algn="l">
              <a:lnSpc>
                <a:spcPct val="100000"/>
              </a:lnSpc>
              <a:spcBef>
                <a:spcPts val="600"/>
              </a:spcBef>
              <a:spcAft>
                <a:spcPts val="0"/>
              </a:spcAft>
              <a:buNone/>
            </a:pPr>
            <a:r>
              <a:t/>
            </a:r>
            <a:endParaRPr sz="2000"/>
          </a:p>
          <a:p>
            <a:pPr indent="-355600" lvl="0" marL="457200" rtl="0">
              <a:spcBef>
                <a:spcPts val="0"/>
              </a:spcBef>
              <a:buClr>
                <a:schemeClr val="dk1"/>
              </a:buClr>
              <a:buSzPct val="100000"/>
              <a:buFont typeface="Arial"/>
              <a:buChar char="●"/>
            </a:pPr>
            <a:r>
              <a:rPr b="1" lang="en" sz="2000"/>
              <a:t>Software Installation</a:t>
            </a:r>
          </a:p>
          <a:p>
            <a:pPr indent="-355600" lvl="1" marL="914400" rtl="0">
              <a:spcBef>
                <a:spcPts val="600"/>
              </a:spcBef>
              <a:buClr>
                <a:schemeClr val="dk1"/>
              </a:buClr>
              <a:buSzPct val="100000"/>
              <a:buFont typeface="Courier New"/>
              <a:buChar char="o"/>
            </a:pPr>
            <a:r>
              <a:rPr lang="en" sz="2000"/>
              <a:t>Software will be provided to interact between device and PixelSense Table. Should work on Windows 7.</a:t>
            </a:r>
          </a:p>
          <a:p>
            <a:pPr indent="-355600" lvl="1" marL="914400" rtl="0">
              <a:spcBef>
                <a:spcPts val="600"/>
              </a:spcBef>
              <a:buClr>
                <a:schemeClr val="dk1"/>
              </a:buClr>
              <a:buSzPct val="100000"/>
              <a:buFont typeface="Courier New"/>
              <a:buChar char="o"/>
            </a:pPr>
            <a:r>
              <a:rPr b="1" i="1" lang="en" sz="2000"/>
              <a:t>Priority:</a:t>
            </a:r>
            <a:r>
              <a:rPr lang="en" sz="2000"/>
              <a:t> 5 - Very High</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000"/>
              <a:t>7. Maintenance &amp; Support Requirements</a:t>
            </a:r>
          </a:p>
        </p:txBody>
      </p:sp>
      <p:sp>
        <p:nvSpPr>
          <p:cNvPr id="199" name="Shape 199"/>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55600" lvl="0" marL="457200" marR="0" rtl="0" algn="l">
              <a:lnSpc>
                <a:spcPct val="100000"/>
              </a:lnSpc>
              <a:spcBef>
                <a:spcPts val="600"/>
              </a:spcBef>
              <a:spcAft>
                <a:spcPts val="0"/>
              </a:spcAft>
              <a:buClr>
                <a:schemeClr val="dk1"/>
              </a:buClr>
              <a:buSzPct val="100000"/>
              <a:buFont typeface="Arial"/>
              <a:buChar char="●"/>
            </a:pPr>
            <a:r>
              <a:rPr b="1" lang="en" sz="2000"/>
              <a:t>Source Code / SDK</a:t>
            </a:r>
          </a:p>
          <a:p>
            <a:pPr indent="-355600" lvl="1" marL="914400" marR="0" rtl="0" algn="l">
              <a:lnSpc>
                <a:spcPct val="100000"/>
              </a:lnSpc>
              <a:spcBef>
                <a:spcPts val="600"/>
              </a:spcBef>
              <a:spcAft>
                <a:spcPts val="0"/>
              </a:spcAft>
              <a:buClr>
                <a:schemeClr val="dk1"/>
              </a:buClr>
              <a:buSzPct val="100000"/>
              <a:buFont typeface="Courier New"/>
              <a:buChar char="o"/>
            </a:pPr>
            <a:r>
              <a:rPr lang="en" sz="2000"/>
              <a:t>Source code shall be provided to the customer as final deliverable. Basic Software Development Kit shall be provided for future developments.</a:t>
            </a:r>
          </a:p>
          <a:p>
            <a:pPr indent="-355600" lvl="1" marL="914400" marR="0" rtl="0" algn="l">
              <a:lnSpc>
                <a:spcPct val="100000"/>
              </a:lnSpc>
              <a:spcBef>
                <a:spcPts val="600"/>
              </a:spcBef>
              <a:spcAft>
                <a:spcPts val="0"/>
              </a:spcAft>
              <a:buClr>
                <a:schemeClr val="dk1"/>
              </a:buClr>
              <a:buSzPct val="100000"/>
              <a:buFont typeface="Courier New"/>
              <a:buChar char="o"/>
            </a:pPr>
            <a:r>
              <a:rPr b="1" i="1" lang="en" sz="2000"/>
              <a:t>Priority:</a:t>
            </a:r>
            <a:r>
              <a:rPr lang="en" sz="2000"/>
              <a:t> 3 - Moderate</a:t>
            </a:r>
            <a:br>
              <a:rPr lang="en" sz="2000"/>
            </a:br>
          </a:p>
          <a:p>
            <a:pPr indent="-355600" lvl="0" marL="457200" rtl="0">
              <a:spcBef>
                <a:spcPts val="0"/>
              </a:spcBef>
              <a:buClr>
                <a:schemeClr val="dk1"/>
              </a:buClr>
              <a:buSzPct val="100000"/>
              <a:buFont typeface="Arial"/>
              <a:buChar char="●"/>
            </a:pPr>
            <a:r>
              <a:rPr b="1" lang="en" sz="2000"/>
              <a:t>Hardware Support</a:t>
            </a:r>
          </a:p>
          <a:p>
            <a:pPr indent="-355600" lvl="1" marL="914400" rtl="0">
              <a:spcBef>
                <a:spcPts val="600"/>
              </a:spcBef>
              <a:buClr>
                <a:schemeClr val="dk1"/>
              </a:buClr>
              <a:buSzPct val="100000"/>
              <a:buFont typeface="Courier New"/>
              <a:buChar char="o"/>
            </a:pPr>
            <a:r>
              <a:rPr lang="en" sz="2000"/>
              <a:t>Device (Lynx) shall be ready to use on any PixelSense Table running Windows 7. Device shall be replaceable with same application.</a:t>
            </a:r>
          </a:p>
          <a:p>
            <a:pPr indent="-355600" lvl="1" marL="914400" rtl="0">
              <a:spcBef>
                <a:spcPts val="600"/>
              </a:spcBef>
              <a:buClr>
                <a:schemeClr val="dk1"/>
              </a:buClr>
              <a:buSzPct val="100000"/>
              <a:buFont typeface="Courier New"/>
              <a:buChar char="o"/>
            </a:pPr>
            <a:r>
              <a:rPr b="1" i="1" lang="en" sz="2000"/>
              <a:t>Priority:</a:t>
            </a:r>
            <a:r>
              <a:rPr lang="en" sz="2000"/>
              <a:t> 5 - Very High</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457200" y="205978"/>
            <a:ext cx="8229600" cy="857400"/>
          </a:xfrm>
          <a:prstGeom prst="rect">
            <a:avLst/>
          </a:prstGeom>
        </p:spPr>
        <p:txBody>
          <a:bodyPr anchorCtr="0" anchor="b" bIns="91425" lIns="91425" rIns="91425" tIns="91425">
            <a:noAutofit/>
          </a:bodyPr>
          <a:lstStyle/>
          <a:p>
            <a:pPr indent="-419100" lvl="0" marL="457200" rtl="0">
              <a:spcBef>
                <a:spcPts val="0"/>
              </a:spcBef>
              <a:buClr>
                <a:schemeClr val="accent1"/>
              </a:buClr>
              <a:buSzPct val="100000"/>
              <a:buFont typeface="Arial"/>
              <a:buAutoNum type="arabicPeriod" startAt="9"/>
            </a:pPr>
            <a:r>
              <a:rPr lang="en" sz="3000"/>
              <a:t>Acceptance Criteria</a:t>
            </a:r>
          </a:p>
        </p:txBody>
      </p:sp>
      <p:sp>
        <p:nvSpPr>
          <p:cNvPr id="205" name="Shape 205"/>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15000"/>
              </a:lnSpc>
              <a:spcBef>
                <a:spcPts val="1800"/>
              </a:spcBef>
              <a:spcAft>
                <a:spcPts val="400"/>
              </a:spcAft>
              <a:buNone/>
            </a:pPr>
            <a:r>
              <a:rPr b="1" lang="en" sz="1700"/>
              <a:t>9.1 	The device can securely transfer information to the PixelSense table using an array of sensors</a:t>
            </a:r>
          </a:p>
          <a:p>
            <a:pPr lvl="0" rtl="0">
              <a:lnSpc>
                <a:spcPct val="115000"/>
              </a:lnSpc>
              <a:spcBef>
                <a:spcPts val="1200"/>
              </a:spcBef>
              <a:spcAft>
                <a:spcPts val="1200"/>
              </a:spcAft>
              <a:buNone/>
            </a:pPr>
            <a:r>
              <a:rPr lang="en" sz="1100"/>
              <a:t>          </a:t>
            </a:r>
            <a:r>
              <a:rPr lang="en" sz="1200"/>
              <a:t>	</a:t>
            </a:r>
            <a:r>
              <a:rPr b="1" lang="en" sz="1200"/>
              <a:t>9.1.1   Requirement(s) addressed:</a:t>
            </a:r>
            <a:r>
              <a:rPr lang="en" sz="1200"/>
              <a:t>  Requirement 3.1 - Send Data Optically.</a:t>
            </a:r>
          </a:p>
          <a:p>
            <a:pPr indent="0" lvl="0" marL="457200" rtl="0">
              <a:lnSpc>
                <a:spcPct val="115000"/>
              </a:lnSpc>
              <a:spcBef>
                <a:spcPts val="1200"/>
              </a:spcBef>
              <a:spcAft>
                <a:spcPts val="1200"/>
              </a:spcAft>
              <a:buNone/>
            </a:pPr>
            <a:r>
              <a:rPr b="1" lang="en" sz="1200"/>
              <a:t>9.1.2   Verification Procedure: </a:t>
            </a:r>
            <a:r>
              <a:rPr lang="en" sz="1200"/>
              <a:t> The customer will use the software provided for the PixelSense table and the tablet connected to the Lynx to verify that the table can receive information from the tablet connected to the Lynx. All other forms of communications will be turned off on both the tablet and the table to insure that the Lynx alone was transmitting the information.</a:t>
            </a:r>
          </a:p>
          <a:p>
            <a:pPr lvl="0" rtl="0">
              <a:spcBef>
                <a:spcPts val="0"/>
              </a:spcBef>
              <a:buNone/>
            </a:pPr>
            <a:r>
              <a:t/>
            </a:r>
            <a:endParaRPr sz="1200"/>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 name="Shape 42"/>
        <p:cNvGrpSpPr/>
        <p:nvPr/>
      </p:nvGrpSpPr>
      <p:grpSpPr>
        <a:xfrm>
          <a:off x="0" y="0"/>
          <a:ext cx="0" cy="0"/>
          <a:chOff x="0" y="0"/>
          <a:chExt cx="0" cy="0"/>
        </a:xfrm>
      </p:grpSpPr>
      <p:sp>
        <p:nvSpPr>
          <p:cNvPr id="43" name="Shape 43"/>
          <p:cNvSpPr txBox="1"/>
          <p:nvPr>
            <p:ph type="title"/>
          </p:nvPr>
        </p:nvSpPr>
        <p:spPr>
          <a:xfrm>
            <a:off x="457200" y="205978"/>
            <a:ext cx="8229600" cy="857400"/>
          </a:xfrm>
          <a:prstGeom prst="rect">
            <a:avLst/>
          </a:prstGeom>
        </p:spPr>
        <p:txBody>
          <a:bodyPr anchorCtr="0" anchor="b" bIns="91425" lIns="91425" rIns="91425" tIns="91425">
            <a:noAutofit/>
          </a:bodyPr>
          <a:lstStyle/>
          <a:p>
            <a:pPr indent="-419100" lvl="0" marL="457200">
              <a:spcBef>
                <a:spcPts val="0"/>
              </a:spcBef>
              <a:buClr>
                <a:schemeClr val="accent1"/>
              </a:buClr>
              <a:buSzPct val="100000"/>
              <a:buFont typeface="Arial"/>
              <a:buAutoNum type="arabicPeriod"/>
            </a:pPr>
            <a:r>
              <a:rPr lang="en" sz="3000"/>
              <a:t>Product Concept</a:t>
            </a:r>
          </a:p>
        </p:txBody>
      </p:sp>
      <p:sp>
        <p:nvSpPr>
          <p:cNvPr id="44" name="Shape 4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What is it?</a:t>
            </a:r>
          </a:p>
          <a:p>
            <a:pPr indent="-381000" lvl="1" marL="914400" rtl="0">
              <a:spcBef>
                <a:spcPts val="0"/>
              </a:spcBef>
              <a:buClr>
                <a:schemeClr val="dk1"/>
              </a:buClr>
              <a:buSzPct val="80000"/>
              <a:buFont typeface="Courier New"/>
              <a:buChar char="o"/>
            </a:pPr>
            <a:r>
              <a:rPr lang="en"/>
              <a:t>Data Transfer Device</a:t>
            </a:r>
          </a:p>
          <a:p>
            <a:pPr indent="-381000" lvl="1" marL="914400" rtl="0">
              <a:spcBef>
                <a:spcPts val="0"/>
              </a:spcBef>
              <a:buClr>
                <a:schemeClr val="dk1"/>
              </a:buClr>
              <a:buSzPct val="80000"/>
              <a:buFont typeface="Courier New"/>
              <a:buChar char="o"/>
            </a:pPr>
            <a:r>
              <a:rPr lang="en"/>
              <a:t>Pixelsense Casino Software</a:t>
            </a:r>
          </a:p>
          <a:p>
            <a:pPr indent="-419100" lvl="0" marL="457200" rtl="0">
              <a:spcBef>
                <a:spcPts val="0"/>
              </a:spcBef>
              <a:buClr>
                <a:schemeClr val="dk1"/>
              </a:buClr>
              <a:buSzPct val="100000"/>
              <a:buFont typeface="Arial"/>
              <a:buChar char="●"/>
            </a:pPr>
            <a:r>
              <a:rPr lang="en"/>
              <a:t>Purpose and Use</a:t>
            </a:r>
          </a:p>
          <a:p>
            <a:pPr indent="-381000" lvl="1" marL="914400" rtl="0">
              <a:spcBef>
                <a:spcPts val="0"/>
              </a:spcBef>
              <a:buClr>
                <a:schemeClr val="dk1"/>
              </a:buClr>
              <a:buSzPct val="80000"/>
              <a:buFont typeface="Courier New"/>
              <a:buChar char="o"/>
            </a:pPr>
            <a:r>
              <a:rPr lang="en"/>
              <a:t>Casino Chip Tracker</a:t>
            </a:r>
          </a:p>
          <a:p>
            <a:pPr indent="-381000" lvl="1" marL="914400" rtl="0">
              <a:spcBef>
                <a:spcPts val="0"/>
              </a:spcBef>
              <a:buClr>
                <a:schemeClr val="dk1"/>
              </a:buClr>
              <a:buSzPct val="80000"/>
              <a:buFont typeface="Courier New"/>
              <a:buChar char="o"/>
            </a:pPr>
            <a:r>
              <a:rPr lang="en"/>
              <a:t>Device SDK</a:t>
            </a:r>
          </a:p>
          <a:p>
            <a:pPr indent="-419100" lvl="0" marL="457200">
              <a:spcBef>
                <a:spcPts val="0"/>
              </a:spcBef>
              <a:buClr>
                <a:schemeClr val="dk1"/>
              </a:buClr>
              <a:buSzPct val="100000"/>
              <a:buFont typeface="Arial"/>
              <a:buChar char="●"/>
            </a:pPr>
            <a:r>
              <a:rPr lang="en"/>
              <a:t>Intended Audience</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457200" y="205978"/>
            <a:ext cx="8229600" cy="857400"/>
          </a:xfrm>
          <a:prstGeom prst="rect">
            <a:avLst/>
          </a:prstGeom>
        </p:spPr>
        <p:txBody>
          <a:bodyPr anchorCtr="0" anchor="b" bIns="91425" lIns="91425" rIns="91425" tIns="91425">
            <a:noAutofit/>
          </a:bodyPr>
          <a:lstStyle/>
          <a:p>
            <a:pPr indent="-419100" lvl="0" marL="457200" rtl="0">
              <a:spcBef>
                <a:spcPts val="0"/>
              </a:spcBef>
              <a:buClr>
                <a:schemeClr val="accent1"/>
              </a:buClr>
              <a:buSzPct val="100000"/>
              <a:buFont typeface="Arial"/>
              <a:buAutoNum type="arabicPeriod" startAt="9"/>
            </a:pPr>
            <a:r>
              <a:rPr lang="en" sz="3000"/>
              <a:t>Acceptance Criteria</a:t>
            </a:r>
          </a:p>
        </p:txBody>
      </p:sp>
      <p:sp>
        <p:nvSpPr>
          <p:cNvPr id="211" name="Shape 21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15000"/>
              </a:lnSpc>
              <a:spcBef>
                <a:spcPts val="1800"/>
              </a:spcBef>
              <a:spcAft>
                <a:spcPts val="400"/>
              </a:spcAft>
              <a:buNone/>
            </a:pPr>
            <a:r>
              <a:rPr b="1" lang="en" sz="1700"/>
              <a:t>9.2 	The device can securely receive information from the PixelSense table using an array of sensors</a:t>
            </a:r>
          </a:p>
          <a:p>
            <a:pPr lvl="0" rtl="0">
              <a:lnSpc>
                <a:spcPct val="115000"/>
              </a:lnSpc>
              <a:spcBef>
                <a:spcPts val="1200"/>
              </a:spcBef>
              <a:spcAft>
                <a:spcPts val="1200"/>
              </a:spcAft>
              <a:buNone/>
            </a:pPr>
            <a:r>
              <a:rPr lang="en" sz="1100"/>
              <a:t>          </a:t>
            </a:r>
            <a:r>
              <a:rPr b="1" lang="en" sz="1200"/>
              <a:t>	9.2.1   Requirement(s) addressed:  </a:t>
            </a:r>
            <a:r>
              <a:rPr lang="en" sz="1200"/>
              <a:t>Requirement 3.2 - Box Color:  Read Data Optically.</a:t>
            </a:r>
          </a:p>
          <a:p>
            <a:pPr indent="0" lvl="0" marL="457200" rtl="0">
              <a:lnSpc>
                <a:spcPct val="115000"/>
              </a:lnSpc>
              <a:spcBef>
                <a:spcPts val="1200"/>
              </a:spcBef>
              <a:spcAft>
                <a:spcPts val="1200"/>
              </a:spcAft>
              <a:buNone/>
            </a:pPr>
            <a:r>
              <a:rPr b="1" lang="en" sz="1200"/>
              <a:t>9.2.2   Verification Procedure:</a:t>
            </a:r>
            <a:r>
              <a:rPr lang="en" sz="1200"/>
              <a:t>  The customer will use the software provided for the PixelSense table and the tablet connected to the Lynx to verify that the table can send information to the tablet connected to the Lynx. All other forms of communications will be turned off on both the tablet and the table to insure that the Lynx alone was transmitting the information.</a:t>
            </a:r>
          </a:p>
          <a:p>
            <a:pPr lvl="0" rtl="0">
              <a:spcBef>
                <a:spcPts val="0"/>
              </a:spcBef>
              <a:buNone/>
            </a:pPr>
            <a:r>
              <a:t/>
            </a:r>
            <a:endParaRPr b="1" sz="1200"/>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457200" y="205978"/>
            <a:ext cx="8229600" cy="857400"/>
          </a:xfrm>
          <a:prstGeom prst="rect">
            <a:avLst/>
          </a:prstGeom>
        </p:spPr>
        <p:txBody>
          <a:bodyPr anchorCtr="0" anchor="b" bIns="91425" lIns="91425" rIns="91425" tIns="91425">
            <a:noAutofit/>
          </a:bodyPr>
          <a:lstStyle/>
          <a:p>
            <a:pPr indent="-419100" lvl="0" marL="457200" rtl="0">
              <a:spcBef>
                <a:spcPts val="0"/>
              </a:spcBef>
              <a:buClr>
                <a:schemeClr val="accent1"/>
              </a:buClr>
              <a:buSzPct val="100000"/>
              <a:buFont typeface="Arial"/>
              <a:buAutoNum type="arabicPeriod" startAt="9"/>
            </a:pPr>
            <a:r>
              <a:rPr lang="en" sz="3000"/>
              <a:t>Acceptance Criteria</a:t>
            </a:r>
          </a:p>
        </p:txBody>
      </p:sp>
      <p:sp>
        <p:nvSpPr>
          <p:cNvPr id="217" name="Shape 217"/>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15000"/>
              </a:lnSpc>
              <a:spcBef>
                <a:spcPts val="1800"/>
              </a:spcBef>
              <a:spcAft>
                <a:spcPts val="400"/>
              </a:spcAft>
              <a:buNone/>
            </a:pPr>
            <a:r>
              <a:rPr b="1" lang="en" sz="1700"/>
              <a:t>9.3 	An SDK is provided that can be used to program for the device created</a:t>
            </a:r>
          </a:p>
          <a:p>
            <a:pPr indent="0" lvl="0" marL="457200" rtl="0">
              <a:lnSpc>
                <a:spcPct val="115000"/>
              </a:lnSpc>
              <a:spcBef>
                <a:spcPts val="1200"/>
              </a:spcBef>
              <a:spcAft>
                <a:spcPts val="1200"/>
              </a:spcAft>
              <a:buNone/>
            </a:pPr>
            <a:r>
              <a:rPr b="1" lang="en" sz="1200"/>
              <a:t>9.3.1   Requirement(s) addressed: </a:t>
            </a:r>
            <a:r>
              <a:rPr lang="en" sz="1200"/>
              <a:t> Requirement 3.3 - All work done by the product involving optical communication should be compiled into a well documented library</a:t>
            </a:r>
          </a:p>
          <a:p>
            <a:pPr indent="0" lvl="0" marL="457200" rtl="0">
              <a:spcBef>
                <a:spcPts val="0"/>
              </a:spcBef>
              <a:buNone/>
            </a:pPr>
            <a:r>
              <a:rPr b="1" lang="en" sz="1200"/>
              <a:t>9.3.2	Verification Procedure: </a:t>
            </a:r>
            <a:r>
              <a:rPr lang="en" sz="1200"/>
              <a:t> The customer will be given the code used to create the secure connection between the table and the Lynx, as well as any documentation created for the Lynx, and verify whether or not the resources provided are sufficient enough to create an application using the Lynx and the table.</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457200" y="205978"/>
            <a:ext cx="8229600" cy="857400"/>
          </a:xfrm>
          <a:prstGeom prst="rect">
            <a:avLst/>
          </a:prstGeom>
        </p:spPr>
        <p:txBody>
          <a:bodyPr anchorCtr="0" anchor="b" bIns="91425" lIns="91425" rIns="91425" tIns="91425">
            <a:noAutofit/>
          </a:bodyPr>
          <a:lstStyle/>
          <a:p>
            <a:pPr indent="-419100" lvl="0" marL="457200" rtl="0">
              <a:spcBef>
                <a:spcPts val="0"/>
              </a:spcBef>
              <a:buClr>
                <a:schemeClr val="accent1"/>
              </a:buClr>
              <a:buSzPct val="100000"/>
              <a:buFont typeface="Arial"/>
              <a:buAutoNum type="arabicPeriod" startAt="9"/>
            </a:pPr>
            <a:r>
              <a:rPr lang="en" sz="3000"/>
              <a:t>Acceptance Criteria</a:t>
            </a:r>
          </a:p>
        </p:txBody>
      </p:sp>
      <p:sp>
        <p:nvSpPr>
          <p:cNvPr id="223" name="Shape 223"/>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15000"/>
              </a:lnSpc>
              <a:spcBef>
                <a:spcPts val="1800"/>
              </a:spcBef>
              <a:spcAft>
                <a:spcPts val="400"/>
              </a:spcAft>
              <a:buNone/>
            </a:pPr>
            <a:r>
              <a:rPr b="1" lang="en" sz="1700"/>
              <a:t>9.4 	The transfer rate of the Lynx is at least 200 bits/sec</a:t>
            </a:r>
          </a:p>
          <a:p>
            <a:pPr lvl="0" rtl="0">
              <a:lnSpc>
                <a:spcPct val="115000"/>
              </a:lnSpc>
              <a:spcBef>
                <a:spcPts val="1200"/>
              </a:spcBef>
              <a:spcAft>
                <a:spcPts val="1200"/>
              </a:spcAft>
              <a:buNone/>
            </a:pPr>
            <a:r>
              <a:rPr lang="en" sz="1100"/>
              <a:t>          </a:t>
            </a:r>
            <a:r>
              <a:rPr lang="en" sz="1200"/>
              <a:t>	</a:t>
            </a:r>
            <a:r>
              <a:rPr b="1" lang="en" sz="1200"/>
              <a:t>9.4.1   Requirement(s) addressed:</a:t>
            </a:r>
            <a:r>
              <a:rPr lang="en" sz="1200"/>
              <a:t>  Requirement 5.1 – Minimum Transfer Rate</a:t>
            </a:r>
          </a:p>
          <a:p>
            <a:pPr indent="0" lvl="0" marL="457200" rtl="0">
              <a:lnSpc>
                <a:spcPct val="115000"/>
              </a:lnSpc>
              <a:spcBef>
                <a:spcPts val="1200"/>
              </a:spcBef>
              <a:spcAft>
                <a:spcPts val="1200"/>
              </a:spcAft>
              <a:buNone/>
            </a:pPr>
            <a:r>
              <a:rPr b="1" lang="en" sz="1200"/>
              <a:t>9.4.2   Verification Procedure: </a:t>
            </a:r>
            <a:r>
              <a:rPr lang="en" sz="1200"/>
              <a:t> The customer will use the software developed for the Lynx and the table, as well as any tools the customer deems necessary, to verify the Lynx satisfies the minimum data transfer throughput requirements.</a:t>
            </a:r>
          </a:p>
          <a:p>
            <a:pPr indent="0" lvl="0" marL="457200" rtl="0">
              <a:spcBef>
                <a:spcPts val="0"/>
              </a:spcBef>
              <a:buNone/>
            </a:pPr>
            <a:r>
              <a:t/>
            </a:r>
            <a:endParaRPr b="1" sz="1700"/>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457200" y="205978"/>
            <a:ext cx="8229600" cy="857400"/>
          </a:xfrm>
          <a:prstGeom prst="rect">
            <a:avLst/>
          </a:prstGeom>
        </p:spPr>
        <p:txBody>
          <a:bodyPr anchorCtr="0" anchor="b" bIns="91425" lIns="91425" rIns="91425" tIns="91425">
            <a:noAutofit/>
          </a:bodyPr>
          <a:lstStyle/>
          <a:p>
            <a:pPr indent="-419100" lvl="0" marL="457200" rtl="0">
              <a:spcBef>
                <a:spcPts val="0"/>
              </a:spcBef>
              <a:buClr>
                <a:schemeClr val="accent1"/>
              </a:buClr>
              <a:buSzPct val="100000"/>
              <a:buFont typeface="Arial"/>
              <a:buAutoNum type="arabicPeriod" startAt="9"/>
            </a:pPr>
            <a:r>
              <a:rPr lang="en" sz="3000"/>
              <a:t>Acceptance Criteria</a:t>
            </a:r>
          </a:p>
        </p:txBody>
      </p:sp>
      <p:sp>
        <p:nvSpPr>
          <p:cNvPr id="229" name="Shape 22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15000"/>
              </a:lnSpc>
              <a:spcBef>
                <a:spcPts val="1800"/>
              </a:spcBef>
              <a:spcAft>
                <a:spcPts val="400"/>
              </a:spcAft>
              <a:buNone/>
            </a:pPr>
            <a:r>
              <a:rPr b="1" lang="en" sz="1700"/>
              <a:t>9.5 	The Lynx has a port that can be used to connect to a tablet</a:t>
            </a:r>
          </a:p>
          <a:p>
            <a:pPr lvl="0" rtl="0">
              <a:lnSpc>
                <a:spcPct val="115000"/>
              </a:lnSpc>
              <a:spcBef>
                <a:spcPts val="1200"/>
              </a:spcBef>
              <a:spcAft>
                <a:spcPts val="1200"/>
              </a:spcAft>
              <a:buNone/>
            </a:pPr>
            <a:r>
              <a:rPr lang="en" sz="1100"/>
              <a:t>          	</a:t>
            </a:r>
            <a:r>
              <a:rPr b="1" lang="en" sz="1200"/>
              <a:t>9.5.1   Requirement(s) addressed: </a:t>
            </a:r>
            <a:r>
              <a:rPr lang="en" sz="1200"/>
              <a:t> Requirement 3.4 – Device must have a serial port.</a:t>
            </a:r>
          </a:p>
          <a:p>
            <a:pPr indent="0" lvl="0" marL="457200" rtl="0">
              <a:spcBef>
                <a:spcPts val="0"/>
              </a:spcBef>
              <a:buNone/>
            </a:pPr>
            <a:r>
              <a:rPr b="1" lang="en" sz="1200"/>
              <a:t>9.5.2   Verification Procedure:  </a:t>
            </a:r>
            <a:r>
              <a:rPr lang="en" sz="1200"/>
              <a:t>The customer will use the port on the Lynx and verify that when an Android tablet is connected to it, the Android tablet can transfer data through the Lynx using the software provided.</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457200" y="205978"/>
            <a:ext cx="8229600" cy="857400"/>
          </a:xfrm>
          <a:prstGeom prst="rect">
            <a:avLst/>
          </a:prstGeom>
        </p:spPr>
        <p:txBody>
          <a:bodyPr anchorCtr="0" anchor="b" bIns="91425" lIns="91425" rIns="91425" tIns="91425">
            <a:noAutofit/>
          </a:bodyPr>
          <a:lstStyle/>
          <a:p>
            <a:pPr indent="-419100" lvl="0" marL="457200" rtl="0">
              <a:spcBef>
                <a:spcPts val="0"/>
              </a:spcBef>
              <a:buClr>
                <a:schemeClr val="accent1"/>
              </a:buClr>
              <a:buSzPct val="100000"/>
              <a:buFont typeface="Arial"/>
              <a:buAutoNum type="arabicPeriod" startAt="9"/>
            </a:pPr>
            <a:r>
              <a:rPr lang="en" sz="3000"/>
              <a:t>Acceptance Criteria</a:t>
            </a:r>
          </a:p>
        </p:txBody>
      </p:sp>
      <p:sp>
        <p:nvSpPr>
          <p:cNvPr id="235" name="Shape 235"/>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15000"/>
              </a:lnSpc>
              <a:spcBef>
                <a:spcPts val="1800"/>
              </a:spcBef>
              <a:spcAft>
                <a:spcPts val="400"/>
              </a:spcAft>
              <a:buNone/>
            </a:pPr>
            <a:r>
              <a:rPr b="1" lang="en" sz="1700"/>
              <a:t>9.6 	The software is provided for the PixelSense table that demonstrates the connection between the Lynx and the table</a:t>
            </a:r>
          </a:p>
          <a:p>
            <a:pPr lvl="0" rtl="0">
              <a:lnSpc>
                <a:spcPct val="115000"/>
              </a:lnSpc>
              <a:spcBef>
                <a:spcPts val="1200"/>
              </a:spcBef>
              <a:spcAft>
                <a:spcPts val="1200"/>
              </a:spcAft>
              <a:buNone/>
            </a:pPr>
            <a:r>
              <a:rPr lang="en" sz="1100"/>
              <a:t>          	</a:t>
            </a:r>
            <a:r>
              <a:rPr b="1" lang="en" sz="1200"/>
              <a:t>9.6.1   Requirement(s) addressed:</a:t>
            </a:r>
            <a:r>
              <a:rPr lang="en" sz="1200"/>
              <a:t>  Requirement 3.7 – Software will be built to show optical transfer protocol.</a:t>
            </a:r>
          </a:p>
          <a:p>
            <a:pPr indent="0" lvl="0" marL="457200" rtl="0">
              <a:spcBef>
                <a:spcPts val="0"/>
              </a:spcBef>
              <a:buNone/>
            </a:pPr>
            <a:r>
              <a:rPr b="1" lang="en" sz="1200"/>
              <a:t>9.6.2   Verification Procedure: </a:t>
            </a:r>
            <a:r>
              <a:rPr lang="en" sz="1200"/>
              <a:t> The customer will use the casino software provided and verify that is demonstrates the secure connection between the Lynx (with the tablet connected to it) and the PixelSense table.  The customer will do this using the software provided for the PixelSense table, as well as the software for the tablet connected to the secure transfer Lynx.</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000"/>
              <a:t>10.1 Use Case </a:t>
            </a:r>
            <a:r>
              <a:rPr lang="en" sz="1800"/>
              <a:t>&lt;&lt;Microsoft Surface Table subsystem&gt;&gt;</a:t>
            </a:r>
          </a:p>
        </p:txBody>
      </p:sp>
      <p:sp>
        <p:nvSpPr>
          <p:cNvPr id="241" name="Shape 24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t/>
            </a:r>
            <a:endParaRPr b="1" sz="2000"/>
          </a:p>
          <a:p>
            <a:pPr indent="0" lvl="0" marL="914400" rtl="0">
              <a:spcBef>
                <a:spcPts val="600"/>
              </a:spcBef>
              <a:buNone/>
            </a:pPr>
            <a:r>
              <a:t/>
            </a:r>
            <a:endParaRPr sz="2000"/>
          </a:p>
        </p:txBody>
      </p:sp>
      <p:pic>
        <p:nvPicPr>
          <p:cNvPr id="242" name="Shape 242"/>
          <p:cNvPicPr preferRelativeResize="0"/>
          <p:nvPr/>
        </p:nvPicPr>
        <p:blipFill>
          <a:blip r:embed="rId3">
            <a:alphaModFix/>
          </a:blip>
          <a:stretch>
            <a:fillRect/>
          </a:stretch>
        </p:blipFill>
        <p:spPr>
          <a:xfrm>
            <a:off x="1278544" y="1354349"/>
            <a:ext cx="6267230" cy="3571500"/>
          </a:xfrm>
          <a:prstGeom prst="rect">
            <a:avLst/>
          </a:prstGeom>
          <a:noFill/>
          <a:ln>
            <a:noFill/>
          </a:ln>
        </p:spPr>
      </p:pic>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sz="3000"/>
              <a:t>10.1 Use Case </a:t>
            </a:r>
            <a:r>
              <a:rPr lang="en" sz="1800"/>
              <a:t>&lt;&lt;Microsoft Surface Table subsystem&gt;&gt;</a:t>
            </a:r>
          </a:p>
        </p:txBody>
      </p:sp>
      <p:sp>
        <p:nvSpPr>
          <p:cNvPr id="248" name="Shape 248"/>
          <p:cNvSpPr txBox="1"/>
          <p:nvPr>
            <p:ph idx="1" type="body"/>
          </p:nvPr>
        </p:nvSpPr>
        <p:spPr>
          <a:xfrm>
            <a:off x="358075" y="1063375"/>
            <a:ext cx="8229600" cy="3725699"/>
          </a:xfrm>
          <a:prstGeom prst="rect">
            <a:avLst/>
          </a:prstGeom>
        </p:spPr>
        <p:txBody>
          <a:bodyPr anchorCtr="0" anchor="t" bIns="91425" lIns="91425" rIns="91425" tIns="91425">
            <a:noAutofit/>
          </a:bodyPr>
          <a:lstStyle/>
          <a:p>
            <a:pPr indent="-355600" lvl="0" marL="914400" rtl="0">
              <a:spcBef>
                <a:spcPts val="0"/>
              </a:spcBef>
              <a:buClr>
                <a:schemeClr val="dk1"/>
              </a:buClr>
              <a:buSzPct val="100000"/>
              <a:buFont typeface="Arial"/>
              <a:buAutoNum type="arabicPeriod"/>
            </a:pPr>
            <a:r>
              <a:rPr b="1" lang="en" sz="2000"/>
              <a:t>Add Funds to Lynx</a:t>
            </a:r>
          </a:p>
          <a:p>
            <a:pPr indent="0" lvl="0" marL="457200" rtl="0">
              <a:spcBef>
                <a:spcPts val="0"/>
              </a:spcBef>
              <a:buClr>
                <a:schemeClr val="dk1"/>
              </a:buClr>
              <a:buSzPct val="55000"/>
              <a:buFont typeface="Arial"/>
              <a:buNone/>
            </a:pPr>
            <a:r>
              <a:rPr lang="en" sz="2000"/>
              <a:t>	</a:t>
            </a:r>
            <a:r>
              <a:rPr b="1" i="1" lang="en" sz="1800"/>
              <a:t>Actor</a:t>
            </a:r>
            <a:r>
              <a:rPr i="1" lang="en" sz="1800"/>
              <a:t>:</a:t>
            </a:r>
            <a:r>
              <a:rPr lang="en" sz="1800"/>
              <a:t> Admin</a:t>
            </a:r>
          </a:p>
          <a:p>
            <a:pPr indent="0" lvl="0" marL="914400" rtl="0">
              <a:spcBef>
                <a:spcPts val="0"/>
              </a:spcBef>
              <a:buClr>
                <a:schemeClr val="dk1"/>
              </a:buClr>
              <a:buSzPct val="68750"/>
              <a:buFont typeface="Arial"/>
              <a:buNone/>
            </a:pPr>
            <a:r>
              <a:rPr b="1" lang="en" sz="1600"/>
              <a:t>TUCBW</a:t>
            </a:r>
            <a:r>
              <a:rPr lang="en" sz="1600"/>
              <a:t> Admin enters User ID into the system and click “Add Funds” button.</a:t>
            </a:r>
          </a:p>
          <a:p>
            <a:pPr indent="0" lvl="0" marL="914400" rtl="0">
              <a:spcBef>
                <a:spcPts val="0"/>
              </a:spcBef>
              <a:buClr>
                <a:schemeClr val="dk1"/>
              </a:buClr>
              <a:buSzPct val="68750"/>
              <a:buFont typeface="Arial"/>
              <a:buNone/>
            </a:pPr>
            <a:r>
              <a:rPr b="1" lang="en" sz="1600"/>
              <a:t>TUCEW</a:t>
            </a:r>
            <a:r>
              <a:rPr lang="en" sz="1600"/>
              <a:t> Admin sees the confirmation of funds being added to the Lynx.</a:t>
            </a:r>
          </a:p>
          <a:p>
            <a:pPr indent="0" lvl="0" marL="914400" rtl="0">
              <a:spcBef>
                <a:spcPts val="0"/>
              </a:spcBef>
              <a:buClr>
                <a:schemeClr val="dk1"/>
              </a:buClr>
              <a:buFont typeface="Arial"/>
              <a:buNone/>
            </a:pPr>
            <a:r>
              <a:t/>
            </a:r>
            <a:endParaRPr sz="1600"/>
          </a:p>
          <a:p>
            <a:pPr indent="-355600" lvl="0" marL="914400" rtl="0">
              <a:spcBef>
                <a:spcPts val="0"/>
              </a:spcBef>
              <a:buClr>
                <a:schemeClr val="dk1"/>
              </a:buClr>
              <a:buSzPct val="100000"/>
              <a:buFont typeface="Arial"/>
              <a:buAutoNum type="arabicPeriod"/>
            </a:pPr>
            <a:r>
              <a:rPr b="1" lang="en" sz="2000"/>
              <a:t>Add Funds to Lynx</a:t>
            </a:r>
          </a:p>
          <a:p>
            <a:pPr indent="0" lvl="0" marL="457200" rtl="0">
              <a:spcBef>
                <a:spcPts val="0"/>
              </a:spcBef>
              <a:buClr>
                <a:schemeClr val="dk1"/>
              </a:buClr>
              <a:buSzPct val="55000"/>
              <a:buFont typeface="Arial"/>
              <a:buNone/>
            </a:pPr>
            <a:r>
              <a:rPr lang="en" sz="2000"/>
              <a:t>	</a:t>
            </a:r>
            <a:r>
              <a:rPr b="1" i="1" lang="en" sz="1600"/>
              <a:t>Actor</a:t>
            </a:r>
            <a:r>
              <a:rPr i="1" lang="en" sz="1600"/>
              <a:t>:</a:t>
            </a:r>
            <a:r>
              <a:rPr lang="en" sz="1600"/>
              <a:t> Admin</a:t>
            </a:r>
          </a:p>
          <a:p>
            <a:pPr indent="0" lvl="0" marL="914400" rtl="0">
              <a:spcBef>
                <a:spcPts val="0"/>
              </a:spcBef>
              <a:buClr>
                <a:schemeClr val="dk1"/>
              </a:buClr>
              <a:buSzPct val="68750"/>
              <a:buFont typeface="Arial"/>
              <a:buNone/>
            </a:pPr>
            <a:r>
              <a:rPr b="1" lang="en" sz="1600"/>
              <a:t>TUCBW</a:t>
            </a:r>
            <a:r>
              <a:rPr lang="en" sz="1600"/>
              <a:t> Admin enters User ID into the system and click “Add Funds” button.</a:t>
            </a:r>
          </a:p>
          <a:p>
            <a:pPr indent="0" lvl="0" marL="914400">
              <a:spcBef>
                <a:spcPts val="0"/>
              </a:spcBef>
              <a:buClr>
                <a:schemeClr val="dk1"/>
              </a:buClr>
              <a:buSzPct val="68750"/>
              <a:buFont typeface="Arial"/>
              <a:buNone/>
            </a:pPr>
            <a:r>
              <a:rPr b="1" lang="en" sz="1600"/>
              <a:t>TUCEW</a:t>
            </a:r>
            <a:r>
              <a:rPr lang="en" sz="1600"/>
              <a:t> Admin sees the confirmation of funds being added to the Lynx.</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000"/>
              <a:t>10.2 Use Case </a:t>
            </a:r>
            <a:r>
              <a:rPr lang="en" sz="1800"/>
              <a:t>&lt;&lt;Casino Showcase subsystem&gt;&gt;</a:t>
            </a:r>
          </a:p>
        </p:txBody>
      </p:sp>
      <p:pic>
        <p:nvPicPr>
          <p:cNvPr id="254" name="Shape 254"/>
          <p:cNvPicPr preferRelativeResize="0"/>
          <p:nvPr/>
        </p:nvPicPr>
        <p:blipFill>
          <a:blip r:embed="rId3">
            <a:alphaModFix/>
          </a:blip>
          <a:stretch>
            <a:fillRect/>
          </a:stretch>
        </p:blipFill>
        <p:spPr>
          <a:xfrm>
            <a:off x="2777975" y="1200150"/>
            <a:ext cx="3906100" cy="3888275"/>
          </a:xfrm>
          <a:prstGeom prst="rect">
            <a:avLst/>
          </a:prstGeom>
          <a:noFill/>
          <a:ln>
            <a:noFill/>
          </a:ln>
        </p:spPr>
      </p:pic>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000"/>
              <a:t>10.2 Use Case </a:t>
            </a:r>
            <a:r>
              <a:rPr lang="en" sz="1800"/>
              <a:t>&lt;&lt;Casino Showcase subsystem&gt;&gt;</a:t>
            </a:r>
          </a:p>
        </p:txBody>
      </p:sp>
      <p:sp>
        <p:nvSpPr>
          <p:cNvPr id="260" name="Shape 260"/>
          <p:cNvSpPr txBox="1"/>
          <p:nvPr>
            <p:ph idx="1" type="body"/>
          </p:nvPr>
        </p:nvSpPr>
        <p:spPr>
          <a:xfrm>
            <a:off x="358075" y="1063375"/>
            <a:ext cx="8229600" cy="3725699"/>
          </a:xfrm>
          <a:prstGeom prst="rect">
            <a:avLst/>
          </a:prstGeom>
        </p:spPr>
        <p:txBody>
          <a:bodyPr anchorCtr="0" anchor="t" bIns="91425" lIns="91425" rIns="91425" tIns="91425">
            <a:noAutofit/>
          </a:bodyPr>
          <a:lstStyle/>
          <a:p>
            <a:pPr indent="-355600" lvl="0" marL="914400" rtl="0">
              <a:spcBef>
                <a:spcPts val="0"/>
              </a:spcBef>
              <a:buClr>
                <a:schemeClr val="dk1"/>
              </a:buClr>
              <a:buSzPct val="100000"/>
              <a:buFont typeface="Arial"/>
              <a:buAutoNum type="arabicPeriod"/>
            </a:pPr>
            <a:r>
              <a:rPr b="1" lang="en" sz="2000"/>
              <a:t>Select Game</a:t>
            </a:r>
          </a:p>
          <a:p>
            <a:pPr indent="0" lvl="0" marL="457200" rtl="0">
              <a:spcBef>
                <a:spcPts val="0"/>
              </a:spcBef>
              <a:buClr>
                <a:schemeClr val="dk1"/>
              </a:buClr>
              <a:buSzPct val="55000"/>
              <a:buFont typeface="Arial"/>
              <a:buNone/>
            </a:pPr>
            <a:r>
              <a:rPr lang="en" sz="2000"/>
              <a:t>	</a:t>
            </a:r>
            <a:r>
              <a:rPr b="1" i="1" lang="en" sz="1800"/>
              <a:t>Actor</a:t>
            </a:r>
            <a:r>
              <a:rPr i="1" lang="en" sz="1800"/>
              <a:t>:</a:t>
            </a:r>
            <a:r>
              <a:rPr lang="en" sz="1800"/>
              <a:t> User</a:t>
            </a:r>
          </a:p>
          <a:p>
            <a:pPr indent="0" lvl="0" marL="914400" rtl="0">
              <a:spcBef>
                <a:spcPts val="0"/>
              </a:spcBef>
              <a:buClr>
                <a:schemeClr val="dk1"/>
              </a:buClr>
              <a:buSzPct val="68750"/>
              <a:buFont typeface="Arial"/>
              <a:buNone/>
            </a:pPr>
            <a:r>
              <a:rPr b="1" lang="en" sz="1600"/>
              <a:t>TUCBW</a:t>
            </a:r>
            <a:r>
              <a:rPr lang="en" sz="1600"/>
              <a:t> User taps Game Icon from Available Games on the screen.</a:t>
            </a:r>
          </a:p>
          <a:p>
            <a:pPr indent="0" lvl="0" marL="914400" rtl="0">
              <a:spcBef>
                <a:spcPts val="0"/>
              </a:spcBef>
              <a:buClr>
                <a:schemeClr val="dk1"/>
              </a:buClr>
              <a:buSzPct val="68750"/>
              <a:buFont typeface="Arial"/>
              <a:buNone/>
            </a:pPr>
            <a:r>
              <a:rPr b="1" lang="en" sz="1600"/>
              <a:t>TUCEW</a:t>
            </a:r>
            <a:r>
              <a:rPr lang="en" sz="1600"/>
              <a:t> User sees the Game opened which he/she tapped.</a:t>
            </a:r>
          </a:p>
          <a:p>
            <a:pPr indent="0" lvl="0" marL="914400" rtl="0">
              <a:spcBef>
                <a:spcPts val="0"/>
              </a:spcBef>
              <a:buClr>
                <a:schemeClr val="dk1"/>
              </a:buClr>
              <a:buFont typeface="Arial"/>
              <a:buNone/>
            </a:pPr>
            <a:r>
              <a:t/>
            </a:r>
            <a:endParaRPr sz="1600"/>
          </a:p>
          <a:p>
            <a:pPr indent="-355600" lvl="0" marL="914400" rtl="0">
              <a:spcBef>
                <a:spcPts val="0"/>
              </a:spcBef>
              <a:buClr>
                <a:schemeClr val="dk1"/>
              </a:buClr>
              <a:buSzPct val="100000"/>
              <a:buFont typeface="Arial"/>
              <a:buAutoNum type="arabicPeriod"/>
            </a:pPr>
            <a:r>
              <a:rPr b="1" lang="en" sz="2000"/>
              <a:t>Play Game</a:t>
            </a:r>
          </a:p>
          <a:p>
            <a:pPr indent="0" lvl="0" marL="457200" rtl="0">
              <a:spcBef>
                <a:spcPts val="0"/>
              </a:spcBef>
              <a:buClr>
                <a:schemeClr val="dk1"/>
              </a:buClr>
              <a:buSzPct val="61111"/>
              <a:buFont typeface="Arial"/>
              <a:buNone/>
            </a:pPr>
            <a:r>
              <a:rPr lang="en" sz="1800"/>
              <a:t>	</a:t>
            </a:r>
            <a:r>
              <a:rPr b="1" i="1" lang="en" sz="1800"/>
              <a:t>Actor</a:t>
            </a:r>
            <a:r>
              <a:rPr i="1" lang="en" sz="1800"/>
              <a:t>:</a:t>
            </a:r>
            <a:r>
              <a:rPr lang="en" sz="1800"/>
              <a:t> User</a:t>
            </a:r>
          </a:p>
          <a:p>
            <a:pPr indent="0" lvl="0" marL="914400" rtl="0">
              <a:spcBef>
                <a:spcPts val="0"/>
              </a:spcBef>
              <a:buClr>
                <a:schemeClr val="dk1"/>
              </a:buClr>
              <a:buSzPct val="68750"/>
              <a:buFont typeface="Arial"/>
              <a:buNone/>
            </a:pPr>
            <a:r>
              <a:rPr b="1" lang="en" sz="1600"/>
              <a:t>TUCBW</a:t>
            </a:r>
            <a:r>
              <a:rPr lang="en" sz="1600"/>
              <a:t> User places the Lynx on the ‘Lynx spot’ of the game.</a:t>
            </a:r>
          </a:p>
          <a:p>
            <a:pPr indent="0" lvl="0" marL="914400" rtl="0">
              <a:spcBef>
                <a:spcPts val="0"/>
              </a:spcBef>
              <a:buClr>
                <a:schemeClr val="dk1"/>
              </a:buClr>
              <a:buSzPct val="68750"/>
              <a:buFont typeface="Arial"/>
              <a:buNone/>
            </a:pPr>
            <a:r>
              <a:rPr b="1" lang="en" sz="1600"/>
              <a:t>TUCEW</a:t>
            </a:r>
            <a:r>
              <a:rPr lang="en" sz="1600"/>
              <a:t> User sees the message ‘Access Granted with Lynx’ with his/her details &amp; funds.</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000"/>
              <a:t>10.2 Use Case </a:t>
            </a:r>
            <a:r>
              <a:rPr lang="en" sz="1800"/>
              <a:t>&lt;&lt;Casino Showcase subsystem&gt;&gt;</a:t>
            </a:r>
          </a:p>
        </p:txBody>
      </p:sp>
      <p:sp>
        <p:nvSpPr>
          <p:cNvPr id="266" name="Shape 266"/>
          <p:cNvSpPr txBox="1"/>
          <p:nvPr>
            <p:ph idx="1" type="body"/>
          </p:nvPr>
        </p:nvSpPr>
        <p:spPr>
          <a:xfrm>
            <a:off x="358075" y="1063375"/>
            <a:ext cx="8229600" cy="3725699"/>
          </a:xfrm>
          <a:prstGeom prst="rect">
            <a:avLst/>
          </a:prstGeom>
        </p:spPr>
        <p:txBody>
          <a:bodyPr anchorCtr="0" anchor="t" bIns="91425" lIns="91425" rIns="91425" tIns="91425">
            <a:noAutofit/>
          </a:bodyPr>
          <a:lstStyle/>
          <a:p>
            <a:pPr indent="-355600" lvl="0" marL="914400" rtl="0">
              <a:spcBef>
                <a:spcPts val="0"/>
              </a:spcBef>
              <a:buClr>
                <a:schemeClr val="dk1"/>
              </a:buClr>
              <a:buSzPct val="100000"/>
              <a:buFont typeface="Arial"/>
              <a:buAutoNum type="arabicPeriod" startAt="3"/>
            </a:pPr>
            <a:r>
              <a:rPr b="1" lang="en" sz="2000"/>
              <a:t>Close Game</a:t>
            </a:r>
          </a:p>
          <a:p>
            <a:pPr indent="0" lvl="0" marL="457200" rtl="0">
              <a:spcBef>
                <a:spcPts val="0"/>
              </a:spcBef>
              <a:buClr>
                <a:schemeClr val="dk1"/>
              </a:buClr>
              <a:buSzPct val="55000"/>
              <a:buFont typeface="Arial"/>
              <a:buNone/>
            </a:pPr>
            <a:r>
              <a:rPr lang="en" sz="2000"/>
              <a:t>	</a:t>
            </a:r>
            <a:r>
              <a:rPr b="1" i="1" lang="en" sz="1800"/>
              <a:t>Actor</a:t>
            </a:r>
            <a:r>
              <a:rPr i="1" lang="en" sz="1800"/>
              <a:t>:</a:t>
            </a:r>
            <a:r>
              <a:rPr lang="en" sz="1800"/>
              <a:t> User</a:t>
            </a:r>
          </a:p>
          <a:p>
            <a:pPr indent="0" lvl="0" marL="914400" rtl="0">
              <a:spcBef>
                <a:spcPts val="0"/>
              </a:spcBef>
              <a:buClr>
                <a:schemeClr val="dk1"/>
              </a:buClr>
              <a:buSzPct val="68750"/>
              <a:buFont typeface="Arial"/>
              <a:buNone/>
            </a:pPr>
            <a:r>
              <a:rPr b="1" lang="en" sz="1600"/>
              <a:t>TUCBW</a:t>
            </a:r>
            <a:r>
              <a:rPr lang="en" sz="1600"/>
              <a:t> User selects ‘Exit’ Button from the current game.</a:t>
            </a:r>
          </a:p>
          <a:p>
            <a:pPr indent="0" lvl="0" marL="914400" rtl="0">
              <a:spcBef>
                <a:spcPts val="0"/>
              </a:spcBef>
              <a:buClr>
                <a:schemeClr val="dk1"/>
              </a:buClr>
              <a:buSzPct val="68750"/>
              <a:buFont typeface="Arial"/>
              <a:buNone/>
            </a:pPr>
            <a:r>
              <a:rPr b="1" lang="en" sz="1600"/>
              <a:t>TUCEW</a:t>
            </a:r>
            <a:r>
              <a:rPr lang="en" sz="1600"/>
              <a:t> User sees the Casino Showcase game selection Screen.</a:t>
            </a:r>
          </a:p>
          <a:p>
            <a:pPr indent="0" lvl="0" marL="914400" rtl="0">
              <a:spcBef>
                <a:spcPts val="0"/>
              </a:spcBef>
              <a:buClr>
                <a:schemeClr val="dk1"/>
              </a:buClr>
              <a:buFont typeface="Arial"/>
              <a:buNone/>
            </a:pPr>
            <a:r>
              <a:t/>
            </a:r>
            <a:endParaRPr sz="1600"/>
          </a:p>
          <a:p>
            <a:pPr indent="-355600" lvl="0" marL="914400" rtl="0">
              <a:spcBef>
                <a:spcPts val="0"/>
              </a:spcBef>
              <a:buClr>
                <a:schemeClr val="dk1"/>
              </a:buClr>
              <a:buSzPct val="100000"/>
              <a:buFont typeface="Arial"/>
              <a:buAutoNum type="arabicPeriod" startAt="4"/>
            </a:pPr>
            <a:r>
              <a:rPr b="1" lang="en" sz="2000"/>
              <a:t>Change Game</a:t>
            </a:r>
          </a:p>
          <a:p>
            <a:pPr indent="0" lvl="0" marL="457200" rtl="0">
              <a:spcBef>
                <a:spcPts val="0"/>
              </a:spcBef>
              <a:buClr>
                <a:schemeClr val="dk1"/>
              </a:buClr>
              <a:buSzPct val="61111"/>
              <a:buFont typeface="Arial"/>
              <a:buNone/>
            </a:pPr>
            <a:r>
              <a:rPr lang="en" sz="1800"/>
              <a:t>	</a:t>
            </a:r>
            <a:r>
              <a:rPr b="1" i="1" lang="en" sz="1800"/>
              <a:t>Actor</a:t>
            </a:r>
            <a:r>
              <a:rPr i="1" lang="en" sz="1800"/>
              <a:t>:</a:t>
            </a:r>
            <a:r>
              <a:rPr lang="en" sz="1800"/>
              <a:t> User</a:t>
            </a:r>
          </a:p>
          <a:p>
            <a:pPr indent="0" lvl="0" marL="914400" rtl="0">
              <a:spcBef>
                <a:spcPts val="0"/>
              </a:spcBef>
              <a:buClr>
                <a:schemeClr val="dk1"/>
              </a:buClr>
              <a:buSzPct val="68750"/>
              <a:buFont typeface="Arial"/>
              <a:buNone/>
            </a:pPr>
            <a:r>
              <a:rPr b="1" lang="en" sz="1600"/>
              <a:t>TUCBW</a:t>
            </a:r>
            <a:r>
              <a:rPr lang="en" sz="1600"/>
              <a:t> User selects ‘Exit’ Button from the current game.</a:t>
            </a:r>
          </a:p>
          <a:p>
            <a:pPr indent="0" lvl="0" marL="914400" rtl="0">
              <a:spcBef>
                <a:spcPts val="0"/>
              </a:spcBef>
              <a:buClr>
                <a:schemeClr val="dk1"/>
              </a:buClr>
              <a:buSzPct val="68750"/>
              <a:buFont typeface="Arial"/>
              <a:buNone/>
            </a:pPr>
            <a:r>
              <a:rPr b="1" lang="en" sz="1600"/>
              <a:t>TUCEW</a:t>
            </a:r>
            <a:r>
              <a:rPr lang="en" sz="1600"/>
              <a:t> User selects a new game from the game selection screen.</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 name="Shape 48"/>
        <p:cNvGrpSpPr/>
        <p:nvPr/>
      </p:nvGrpSpPr>
      <p:grpSpPr>
        <a:xfrm>
          <a:off x="0" y="0"/>
          <a:ext cx="0" cy="0"/>
          <a:chOff x="0" y="0"/>
          <a:chExt cx="0" cy="0"/>
        </a:xfrm>
      </p:grpSpPr>
      <p:sp>
        <p:nvSpPr>
          <p:cNvPr id="49" name="Shape 49"/>
          <p:cNvSpPr txBox="1"/>
          <p:nvPr>
            <p:ph type="title"/>
          </p:nvPr>
        </p:nvSpPr>
        <p:spPr>
          <a:xfrm>
            <a:off x="457200" y="205978"/>
            <a:ext cx="8229600" cy="857400"/>
          </a:xfrm>
          <a:prstGeom prst="rect">
            <a:avLst/>
          </a:prstGeom>
        </p:spPr>
        <p:txBody>
          <a:bodyPr anchorCtr="0" anchor="b" bIns="91425" lIns="91425" rIns="91425" tIns="91425">
            <a:noAutofit/>
          </a:bodyPr>
          <a:lstStyle/>
          <a:p>
            <a:pPr indent="-419100" lvl="0" marL="457200" rtl="0">
              <a:spcBef>
                <a:spcPts val="0"/>
              </a:spcBef>
              <a:buClr>
                <a:schemeClr val="accent1"/>
              </a:buClr>
              <a:buSzPct val="100000"/>
              <a:buFont typeface="Arial"/>
              <a:buAutoNum type="arabicPeriod" startAt="2"/>
            </a:pPr>
            <a:r>
              <a:rPr lang="en" sz="3000"/>
              <a:t>Product Description</a:t>
            </a:r>
          </a:p>
        </p:txBody>
      </p:sp>
      <p:sp>
        <p:nvSpPr>
          <p:cNvPr id="50" name="Shape 5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spcBef>
                <a:spcPts val="0"/>
              </a:spcBef>
              <a:buClr>
                <a:schemeClr val="dk1"/>
              </a:buClr>
              <a:buSzPct val="100000"/>
              <a:buFont typeface="Arial"/>
              <a:buChar char="●"/>
            </a:pPr>
            <a:r>
              <a:rPr lang="en" sz="1800"/>
              <a:t>Multi-component anti-cheating system for casinos</a:t>
            </a:r>
          </a:p>
          <a:p>
            <a:pPr indent="-342900" lvl="0" marL="457200" rtl="0">
              <a:spcBef>
                <a:spcPts val="0"/>
              </a:spcBef>
              <a:buClr>
                <a:schemeClr val="dk1"/>
              </a:buClr>
              <a:buSzPct val="100000"/>
              <a:buFont typeface="Arial"/>
              <a:buChar char="●"/>
            </a:pPr>
            <a:r>
              <a:rPr lang="en" sz="1800"/>
              <a:t>Consists of:</a:t>
            </a:r>
          </a:p>
          <a:p>
            <a:pPr lvl="0" rtl="0">
              <a:spcBef>
                <a:spcPts val="0"/>
              </a:spcBef>
              <a:buNone/>
            </a:pPr>
            <a:r>
              <a:rPr lang="en" sz="1800"/>
              <a:t>	</a:t>
            </a:r>
          </a:p>
        </p:txBody>
      </p:sp>
      <p:pic>
        <p:nvPicPr>
          <p:cNvPr id="51" name="Shape 51"/>
          <p:cNvPicPr preferRelativeResize="0"/>
          <p:nvPr/>
        </p:nvPicPr>
        <p:blipFill>
          <a:blip r:embed="rId3">
            <a:alphaModFix/>
          </a:blip>
          <a:stretch>
            <a:fillRect/>
          </a:stretch>
        </p:blipFill>
        <p:spPr>
          <a:xfrm>
            <a:off x="844150" y="2490250"/>
            <a:ext cx="2032375" cy="1261925"/>
          </a:xfrm>
          <a:prstGeom prst="rect">
            <a:avLst/>
          </a:prstGeom>
          <a:noFill/>
          <a:ln>
            <a:noFill/>
          </a:ln>
        </p:spPr>
      </p:pic>
      <p:pic>
        <p:nvPicPr>
          <p:cNvPr id="52" name="Shape 52"/>
          <p:cNvPicPr preferRelativeResize="0"/>
          <p:nvPr/>
        </p:nvPicPr>
        <p:blipFill>
          <a:blip r:embed="rId4">
            <a:alphaModFix/>
          </a:blip>
          <a:stretch>
            <a:fillRect/>
          </a:stretch>
        </p:blipFill>
        <p:spPr>
          <a:xfrm>
            <a:off x="3576800" y="2175201"/>
            <a:ext cx="1616324" cy="1616324"/>
          </a:xfrm>
          <a:prstGeom prst="rect">
            <a:avLst/>
          </a:prstGeom>
          <a:noFill/>
          <a:ln>
            <a:noFill/>
          </a:ln>
        </p:spPr>
      </p:pic>
      <p:pic>
        <p:nvPicPr>
          <p:cNvPr id="53" name="Shape 53"/>
          <p:cNvPicPr preferRelativeResize="0"/>
          <p:nvPr/>
        </p:nvPicPr>
        <p:blipFill>
          <a:blip r:embed="rId5">
            <a:alphaModFix/>
          </a:blip>
          <a:stretch>
            <a:fillRect/>
          </a:stretch>
        </p:blipFill>
        <p:spPr>
          <a:xfrm>
            <a:off x="6173450" y="2094023"/>
            <a:ext cx="1674850" cy="1674850"/>
          </a:xfrm>
          <a:prstGeom prst="rect">
            <a:avLst/>
          </a:prstGeom>
          <a:noFill/>
          <a:ln>
            <a:noFill/>
          </a:ln>
        </p:spPr>
      </p:pic>
      <p:sp>
        <p:nvSpPr>
          <p:cNvPr id="54" name="Shape 54"/>
          <p:cNvSpPr txBox="1"/>
          <p:nvPr/>
        </p:nvSpPr>
        <p:spPr>
          <a:xfrm>
            <a:off x="1112100" y="3780575"/>
            <a:ext cx="7568100" cy="397200"/>
          </a:xfrm>
          <a:prstGeom prst="rect">
            <a:avLst/>
          </a:prstGeom>
          <a:noFill/>
          <a:ln>
            <a:noFill/>
          </a:ln>
        </p:spPr>
        <p:txBody>
          <a:bodyPr anchorCtr="0" anchor="t" bIns="91425" lIns="91425" rIns="91425" tIns="91425">
            <a:noAutofit/>
          </a:bodyPr>
          <a:lstStyle/>
          <a:p>
            <a:pPr>
              <a:spcBef>
                <a:spcPts val="0"/>
              </a:spcBef>
              <a:buNone/>
            </a:pPr>
            <a:r>
              <a:rPr lang="en"/>
              <a:t>PixelSense					Lynx Device				Database</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000"/>
              <a:t>10.3 Use Case </a:t>
            </a:r>
            <a:r>
              <a:rPr lang="en" sz="1800"/>
              <a:t>&lt;&lt;Blackjack Game subsystem&gt;&gt;</a:t>
            </a:r>
          </a:p>
        </p:txBody>
      </p:sp>
      <p:pic>
        <p:nvPicPr>
          <p:cNvPr id="272" name="Shape 272"/>
          <p:cNvPicPr preferRelativeResize="0"/>
          <p:nvPr/>
        </p:nvPicPr>
        <p:blipFill>
          <a:blip r:embed="rId3">
            <a:alphaModFix/>
          </a:blip>
          <a:stretch>
            <a:fillRect/>
          </a:stretch>
        </p:blipFill>
        <p:spPr>
          <a:xfrm>
            <a:off x="2495450" y="1189900"/>
            <a:ext cx="4609307" cy="3795900"/>
          </a:xfrm>
          <a:prstGeom prst="rect">
            <a:avLst/>
          </a:prstGeom>
          <a:noFill/>
          <a:ln>
            <a:noFill/>
          </a:ln>
        </p:spPr>
      </p:pic>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000"/>
              <a:t>10.3 Use Case </a:t>
            </a:r>
            <a:r>
              <a:rPr lang="en" sz="1800"/>
              <a:t>&lt;&lt;Blackjack Game subsystem&gt;&gt;</a:t>
            </a:r>
          </a:p>
        </p:txBody>
      </p:sp>
      <p:sp>
        <p:nvSpPr>
          <p:cNvPr id="278" name="Shape 278"/>
          <p:cNvSpPr txBox="1"/>
          <p:nvPr>
            <p:ph idx="1" type="body"/>
          </p:nvPr>
        </p:nvSpPr>
        <p:spPr>
          <a:xfrm>
            <a:off x="358075" y="1063375"/>
            <a:ext cx="8229600" cy="3725699"/>
          </a:xfrm>
          <a:prstGeom prst="rect">
            <a:avLst/>
          </a:prstGeom>
        </p:spPr>
        <p:txBody>
          <a:bodyPr anchorCtr="0" anchor="t" bIns="91425" lIns="91425" rIns="91425" tIns="91425">
            <a:noAutofit/>
          </a:bodyPr>
          <a:lstStyle/>
          <a:p>
            <a:pPr indent="-355600" lvl="0" marL="914400" rtl="0">
              <a:spcBef>
                <a:spcPts val="0"/>
              </a:spcBef>
              <a:buClr>
                <a:schemeClr val="dk1"/>
              </a:buClr>
              <a:buSzPct val="100000"/>
              <a:buFont typeface="Arial"/>
              <a:buAutoNum type="arabicPeriod"/>
            </a:pPr>
            <a:r>
              <a:rPr b="1" lang="en" sz="2000"/>
              <a:t>Request Card</a:t>
            </a:r>
          </a:p>
          <a:p>
            <a:pPr indent="0" lvl="0" marL="457200" rtl="0">
              <a:spcBef>
                <a:spcPts val="0"/>
              </a:spcBef>
              <a:buClr>
                <a:schemeClr val="dk1"/>
              </a:buClr>
              <a:buSzPct val="55000"/>
              <a:buFont typeface="Arial"/>
              <a:buNone/>
            </a:pPr>
            <a:r>
              <a:rPr lang="en" sz="2000"/>
              <a:t>	</a:t>
            </a:r>
            <a:r>
              <a:rPr b="1" i="1" lang="en" sz="1800"/>
              <a:t>Actor</a:t>
            </a:r>
            <a:r>
              <a:rPr i="1" lang="en" sz="1800"/>
              <a:t>:</a:t>
            </a:r>
            <a:r>
              <a:rPr lang="en" sz="1800"/>
              <a:t> Player</a:t>
            </a:r>
          </a:p>
          <a:p>
            <a:pPr indent="0" lvl="0" marL="914400" rtl="0">
              <a:spcBef>
                <a:spcPts val="0"/>
              </a:spcBef>
              <a:buClr>
                <a:schemeClr val="dk1"/>
              </a:buClr>
              <a:buSzPct val="68750"/>
              <a:buFont typeface="Arial"/>
              <a:buNone/>
            </a:pPr>
            <a:r>
              <a:rPr b="1" lang="en" sz="1600"/>
              <a:t>TUCBW</a:t>
            </a:r>
            <a:r>
              <a:rPr lang="en" sz="1600"/>
              <a:t> Player presses ‘Hit’ button on the screen.</a:t>
            </a:r>
          </a:p>
          <a:p>
            <a:pPr indent="0" lvl="0" marL="914400" rtl="0">
              <a:spcBef>
                <a:spcPts val="0"/>
              </a:spcBef>
              <a:buClr>
                <a:schemeClr val="dk1"/>
              </a:buClr>
              <a:buSzPct val="68750"/>
              <a:buFont typeface="Arial"/>
              <a:buNone/>
            </a:pPr>
            <a:r>
              <a:rPr b="1" lang="en" sz="1600"/>
              <a:t>TUCEW</a:t>
            </a:r>
            <a:r>
              <a:rPr lang="en" sz="1600"/>
              <a:t> Player sees the card opened in his/her area.</a:t>
            </a:r>
          </a:p>
          <a:p>
            <a:pPr indent="0" lvl="0" marL="914400" rtl="0">
              <a:spcBef>
                <a:spcPts val="0"/>
              </a:spcBef>
              <a:buClr>
                <a:schemeClr val="dk1"/>
              </a:buClr>
              <a:buFont typeface="Arial"/>
              <a:buNone/>
            </a:pPr>
            <a:r>
              <a:t/>
            </a:r>
            <a:endParaRPr sz="1600"/>
          </a:p>
          <a:p>
            <a:pPr indent="-355600" lvl="0" marL="914400" rtl="0">
              <a:spcBef>
                <a:spcPts val="0"/>
              </a:spcBef>
              <a:buClr>
                <a:schemeClr val="dk1"/>
              </a:buClr>
              <a:buSzPct val="100000"/>
              <a:buFont typeface="Arial"/>
              <a:buAutoNum type="arabicPeriod"/>
            </a:pPr>
            <a:r>
              <a:rPr b="1" lang="en" sz="2000"/>
              <a:t>Show Hand</a:t>
            </a:r>
          </a:p>
          <a:p>
            <a:pPr indent="0" lvl="0" marL="457200" rtl="0">
              <a:spcBef>
                <a:spcPts val="0"/>
              </a:spcBef>
              <a:buClr>
                <a:schemeClr val="dk1"/>
              </a:buClr>
              <a:buSzPct val="61111"/>
              <a:buFont typeface="Arial"/>
              <a:buNone/>
            </a:pPr>
            <a:r>
              <a:rPr lang="en" sz="1800"/>
              <a:t>	</a:t>
            </a:r>
            <a:r>
              <a:rPr b="1" i="1" lang="en" sz="1800"/>
              <a:t>Actor</a:t>
            </a:r>
            <a:r>
              <a:rPr i="1" lang="en" sz="1800"/>
              <a:t>:</a:t>
            </a:r>
            <a:r>
              <a:rPr lang="en" sz="1800"/>
              <a:t> Player</a:t>
            </a:r>
          </a:p>
          <a:p>
            <a:pPr indent="0" lvl="0" marL="914400" rtl="0">
              <a:spcBef>
                <a:spcPts val="0"/>
              </a:spcBef>
              <a:buClr>
                <a:schemeClr val="dk1"/>
              </a:buClr>
              <a:buSzPct val="68750"/>
              <a:buFont typeface="Arial"/>
              <a:buNone/>
            </a:pPr>
            <a:r>
              <a:rPr b="1" lang="en" sz="1600"/>
              <a:t>TUCBW</a:t>
            </a:r>
            <a:r>
              <a:rPr lang="en" sz="1600"/>
              <a:t> Player presses ‘Stand’ Button on the screen.</a:t>
            </a:r>
          </a:p>
          <a:p>
            <a:pPr indent="0" lvl="0" marL="914400" rtl="0">
              <a:spcBef>
                <a:spcPts val="0"/>
              </a:spcBef>
              <a:buClr>
                <a:schemeClr val="dk1"/>
              </a:buClr>
              <a:buSzPct val="68750"/>
              <a:buFont typeface="Arial"/>
              <a:buNone/>
            </a:pPr>
            <a:r>
              <a:rPr b="1" lang="en" sz="1600"/>
              <a:t>TUCEW</a:t>
            </a:r>
            <a:r>
              <a:rPr lang="en" sz="1600"/>
              <a:t> Player sees the card of dealer opened in Dealer Area.</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sp>
        <p:nvSpPr>
          <p:cNvPr id="283" name="Shape 28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000"/>
              <a:t>10.3 Use Case </a:t>
            </a:r>
            <a:r>
              <a:rPr lang="en" sz="1800"/>
              <a:t>&lt;&lt;Blackjack Game subsystem&gt;&gt;</a:t>
            </a:r>
          </a:p>
        </p:txBody>
      </p:sp>
      <p:sp>
        <p:nvSpPr>
          <p:cNvPr id="284" name="Shape 284"/>
          <p:cNvSpPr txBox="1"/>
          <p:nvPr>
            <p:ph idx="1" type="body"/>
          </p:nvPr>
        </p:nvSpPr>
        <p:spPr>
          <a:xfrm>
            <a:off x="457200" y="1503925"/>
            <a:ext cx="8229600" cy="3725699"/>
          </a:xfrm>
          <a:prstGeom prst="rect">
            <a:avLst/>
          </a:prstGeom>
        </p:spPr>
        <p:txBody>
          <a:bodyPr anchorCtr="0" anchor="t" bIns="91425" lIns="91425" rIns="91425" tIns="91425">
            <a:noAutofit/>
          </a:bodyPr>
          <a:lstStyle/>
          <a:p>
            <a:pPr indent="-355600" lvl="0" marL="914400" rtl="0">
              <a:spcBef>
                <a:spcPts val="0"/>
              </a:spcBef>
              <a:buClr>
                <a:schemeClr val="dk1"/>
              </a:buClr>
              <a:buSzPct val="100000"/>
              <a:buFont typeface="Arial"/>
              <a:buAutoNum type="arabicPeriod" startAt="3"/>
            </a:pPr>
            <a:r>
              <a:rPr b="1" lang="en" sz="2000"/>
              <a:t>Select Bet</a:t>
            </a:r>
          </a:p>
          <a:p>
            <a:pPr indent="0" lvl="0" marL="457200" rtl="0">
              <a:spcBef>
                <a:spcPts val="0"/>
              </a:spcBef>
              <a:buClr>
                <a:schemeClr val="dk1"/>
              </a:buClr>
              <a:buSzPct val="55000"/>
              <a:buFont typeface="Arial"/>
              <a:buNone/>
            </a:pPr>
            <a:r>
              <a:rPr lang="en" sz="2000"/>
              <a:t>	</a:t>
            </a:r>
            <a:r>
              <a:rPr b="1" i="1" lang="en" sz="1800"/>
              <a:t>Actor</a:t>
            </a:r>
            <a:r>
              <a:rPr i="1" lang="en" sz="1800"/>
              <a:t>:</a:t>
            </a:r>
            <a:r>
              <a:rPr lang="en" sz="1800"/>
              <a:t> Player</a:t>
            </a:r>
          </a:p>
          <a:p>
            <a:pPr indent="0" lvl="0" marL="914400" rtl="0">
              <a:spcBef>
                <a:spcPts val="0"/>
              </a:spcBef>
              <a:buClr>
                <a:schemeClr val="dk1"/>
              </a:buClr>
              <a:buSzPct val="68750"/>
              <a:buFont typeface="Arial"/>
              <a:buNone/>
            </a:pPr>
            <a:r>
              <a:rPr b="1" lang="en" sz="1600"/>
              <a:t>TUCBW</a:t>
            </a:r>
            <a:r>
              <a:rPr lang="en" sz="1600"/>
              <a:t> Player selects the chips from chip symbol to ‘Bet Area’.</a:t>
            </a:r>
          </a:p>
          <a:p>
            <a:pPr indent="0" lvl="0" marL="914400" rtl="0">
              <a:spcBef>
                <a:spcPts val="0"/>
              </a:spcBef>
              <a:buClr>
                <a:schemeClr val="dk1"/>
              </a:buClr>
              <a:buSzPct val="68750"/>
              <a:buFont typeface="Arial"/>
              <a:buNone/>
            </a:pPr>
            <a:r>
              <a:rPr b="1" lang="en" sz="1600"/>
              <a:t>TUCEW</a:t>
            </a:r>
            <a:r>
              <a:rPr lang="en" sz="1600"/>
              <a:t> Player sees the final amount of selected Bet Amount.</a:t>
            </a:r>
          </a:p>
          <a:p>
            <a:pPr indent="0" lvl="0" marL="0" rtl="0">
              <a:spcBef>
                <a:spcPts val="0"/>
              </a:spcBef>
              <a:buClr>
                <a:schemeClr val="dk1"/>
              </a:buClr>
              <a:buFont typeface="Arial"/>
              <a:buNone/>
            </a:pPr>
            <a:r>
              <a:t/>
            </a:r>
            <a:endParaRPr sz="1600"/>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x="0" y="0"/>
          <a:ext cx="0" cy="0"/>
          <a:chOff x="0" y="0"/>
          <a:chExt cx="0" cy="0"/>
        </a:xfrm>
      </p:grpSpPr>
      <p:sp>
        <p:nvSpPr>
          <p:cNvPr id="289" name="Shape 28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Questions?</a:t>
            </a:r>
          </a:p>
        </p:txBody>
      </p:sp>
      <p:pic>
        <p:nvPicPr>
          <p:cNvPr id="290" name="Shape 290"/>
          <p:cNvPicPr preferRelativeResize="0"/>
          <p:nvPr/>
        </p:nvPicPr>
        <p:blipFill>
          <a:blip r:embed="rId3">
            <a:alphaModFix/>
          </a:blip>
          <a:stretch>
            <a:fillRect/>
          </a:stretch>
        </p:blipFill>
        <p:spPr>
          <a:xfrm>
            <a:off x="2633037" y="1309325"/>
            <a:ext cx="3877925" cy="3389323"/>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title"/>
          </p:nvPr>
        </p:nvSpPr>
        <p:spPr>
          <a:xfrm>
            <a:off x="457200" y="205978"/>
            <a:ext cx="8229600" cy="857400"/>
          </a:xfrm>
          <a:prstGeom prst="rect">
            <a:avLst/>
          </a:prstGeom>
        </p:spPr>
        <p:txBody>
          <a:bodyPr anchorCtr="0" anchor="b" bIns="91425" lIns="91425" rIns="91425" tIns="91425">
            <a:noAutofit/>
          </a:bodyPr>
          <a:lstStyle/>
          <a:p>
            <a:pPr indent="-419100" lvl="0" marL="457200" rtl="0">
              <a:spcBef>
                <a:spcPts val="0"/>
              </a:spcBef>
              <a:buClr>
                <a:schemeClr val="accent1"/>
              </a:buClr>
              <a:buSzPct val="100000"/>
              <a:buFont typeface="Arial"/>
              <a:buAutoNum type="arabicPeriod" startAt="2"/>
            </a:pPr>
            <a:r>
              <a:rPr lang="en" sz="3000"/>
              <a:t>Product Description</a:t>
            </a:r>
          </a:p>
        </p:txBody>
      </p:sp>
      <p:sp>
        <p:nvSpPr>
          <p:cNvPr id="60" name="Shape 6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Core Purpose:</a:t>
            </a:r>
          </a:p>
          <a:p>
            <a:pPr indent="-381000" lvl="1" marL="914400" rtl="0">
              <a:spcBef>
                <a:spcPts val="0"/>
              </a:spcBef>
              <a:buClr>
                <a:schemeClr val="dk1"/>
              </a:buClr>
              <a:buSzPct val="80000"/>
              <a:buFont typeface="Courier New"/>
              <a:buChar char="o"/>
            </a:pPr>
            <a:r>
              <a:rPr lang="en"/>
              <a:t>Transfer data back and forth between the Lynx and PixelSense via light only</a:t>
            </a:r>
          </a:p>
          <a:p>
            <a:pPr indent="0" marL="0" rtl="0">
              <a:spcBef>
                <a:spcPts val="0"/>
              </a:spcBef>
              <a:buNone/>
            </a:pPr>
            <a:r>
              <a:t/>
            </a:r>
            <a:endParaRPr sz="2400"/>
          </a:p>
          <a:p>
            <a:pPr indent="-419100" lvl="0" marL="457200" rtl="0">
              <a:spcBef>
                <a:spcPts val="0"/>
              </a:spcBef>
              <a:buClr>
                <a:schemeClr val="dk1"/>
              </a:buClr>
              <a:buSzPct val="100000"/>
              <a:buFont typeface="Arial"/>
              <a:buChar char="●"/>
            </a:pPr>
            <a:r>
              <a:rPr lang="en"/>
              <a:t>Why?</a:t>
            </a:r>
          </a:p>
          <a:p>
            <a:pPr indent="-381000" lvl="1" marL="914400" rtl="0">
              <a:spcBef>
                <a:spcPts val="0"/>
              </a:spcBef>
              <a:buClr>
                <a:schemeClr val="dk1"/>
              </a:buClr>
              <a:buSzPct val="80000"/>
              <a:buFont typeface="Courier New"/>
              <a:buChar char="o"/>
            </a:pPr>
            <a:r>
              <a:rPr lang="en"/>
              <a:t>Avoid data interception and modification</a:t>
            </a:r>
          </a:p>
          <a:p>
            <a:pPr lvl="0" rtl="0">
              <a:spcBef>
                <a:spcPts val="0"/>
              </a:spcBef>
              <a:buNone/>
            </a:pPr>
            <a:r>
              <a:rPr lang="en" sz="1800"/>
              <a:t>	</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457200" y="205978"/>
            <a:ext cx="8229600" cy="857400"/>
          </a:xfrm>
          <a:prstGeom prst="rect">
            <a:avLst/>
          </a:prstGeom>
        </p:spPr>
        <p:txBody>
          <a:bodyPr anchorCtr="0" anchor="b" bIns="91425" lIns="91425" rIns="91425" tIns="91425">
            <a:noAutofit/>
          </a:bodyPr>
          <a:lstStyle/>
          <a:p>
            <a:pPr indent="-419100" lvl="0" marL="457200" rtl="0">
              <a:spcBef>
                <a:spcPts val="0"/>
              </a:spcBef>
              <a:buClr>
                <a:schemeClr val="accent1"/>
              </a:buClr>
              <a:buSzPct val="100000"/>
              <a:buFont typeface="Arial"/>
              <a:buAutoNum type="arabicPeriod" startAt="2"/>
            </a:pPr>
            <a:r>
              <a:rPr lang="en" sz="3000"/>
              <a:t>Product Description</a:t>
            </a:r>
          </a:p>
        </p:txBody>
      </p:sp>
      <p:sp>
        <p:nvSpPr>
          <p:cNvPr id="66" name="Shape 6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buChar char="●"/>
            </a:pPr>
            <a:r>
              <a:rPr lang="en"/>
              <a:t>System Process</a:t>
            </a:r>
          </a:p>
          <a:p>
            <a:pPr indent="-381000" lvl="1" marL="914400" marR="0" rtl="0" algn="l">
              <a:lnSpc>
                <a:spcPct val="100000"/>
              </a:lnSpc>
              <a:spcBef>
                <a:spcPts val="600"/>
              </a:spcBef>
              <a:spcAft>
                <a:spcPts val="0"/>
              </a:spcAft>
              <a:buClr>
                <a:schemeClr val="dk1"/>
              </a:buClr>
              <a:buSzPct val="80000"/>
              <a:buFont typeface="Courier New"/>
              <a:buChar char="o"/>
            </a:pPr>
            <a:r>
              <a:rPr lang="en"/>
              <a:t>Lynx checked out to player</a:t>
            </a:r>
          </a:p>
          <a:p>
            <a:pPr indent="-381000" lvl="1" marL="914400" marR="0" rtl="0" algn="l">
              <a:lnSpc>
                <a:spcPct val="100000"/>
              </a:lnSpc>
              <a:spcBef>
                <a:spcPts val="600"/>
              </a:spcBef>
              <a:spcAft>
                <a:spcPts val="0"/>
              </a:spcAft>
              <a:buClr>
                <a:schemeClr val="dk1"/>
              </a:buClr>
              <a:buSzPct val="80000"/>
              <a:buFont typeface="Courier New"/>
              <a:buChar char="o"/>
            </a:pPr>
            <a:r>
              <a:rPr lang="en"/>
              <a:t>Player will place Lynx on table to start playing</a:t>
            </a:r>
          </a:p>
          <a:p>
            <a:pPr indent="-381000" lvl="1" marL="914400" marR="0" rtl="0" algn="l">
              <a:lnSpc>
                <a:spcPct val="100000"/>
              </a:lnSpc>
              <a:spcBef>
                <a:spcPts val="600"/>
              </a:spcBef>
              <a:spcAft>
                <a:spcPts val="0"/>
              </a:spcAft>
              <a:buClr>
                <a:schemeClr val="dk1"/>
              </a:buClr>
              <a:buSzPct val="80000"/>
              <a:buFont typeface="Courier New"/>
              <a:buChar char="o"/>
            </a:pPr>
            <a:r>
              <a:rPr lang="en"/>
              <a:t>Customer chooses desired game</a:t>
            </a:r>
          </a:p>
          <a:p>
            <a:pPr indent="-381000" lvl="1" marL="914400" marR="0" rtl="0" algn="l">
              <a:lnSpc>
                <a:spcPct val="100000"/>
              </a:lnSpc>
              <a:spcBef>
                <a:spcPts val="600"/>
              </a:spcBef>
              <a:spcAft>
                <a:spcPts val="0"/>
              </a:spcAft>
              <a:buClr>
                <a:schemeClr val="dk1"/>
              </a:buClr>
              <a:buSzPct val="80000"/>
              <a:buFont typeface="Courier New"/>
              <a:buChar char="o"/>
            </a:pPr>
            <a:r>
              <a:rPr lang="en"/>
              <a:t>Score and money are stored on Lynx and DB</a:t>
            </a:r>
          </a:p>
          <a:p>
            <a:pPr indent="-381000" lvl="1" marL="914400" marR="0" rtl="0" algn="l">
              <a:lnSpc>
                <a:spcPct val="100000"/>
              </a:lnSpc>
              <a:spcBef>
                <a:spcPts val="600"/>
              </a:spcBef>
              <a:spcAft>
                <a:spcPts val="0"/>
              </a:spcAft>
              <a:buClr>
                <a:schemeClr val="dk1"/>
              </a:buClr>
              <a:buSzPct val="80000"/>
              <a:buFont typeface="Courier New"/>
              <a:buChar char="o"/>
            </a:pPr>
            <a:r>
              <a:rPr lang="en"/>
              <a:t>Player finishes game and returns Lynx</a:t>
            </a:r>
          </a:p>
          <a:p>
            <a:pPr indent="-381000" lvl="1" marL="914400" marR="0" rtl="0" algn="l">
              <a:lnSpc>
                <a:spcPct val="100000"/>
              </a:lnSpc>
              <a:spcBef>
                <a:spcPts val="600"/>
              </a:spcBef>
              <a:spcAft>
                <a:spcPts val="0"/>
              </a:spcAft>
              <a:buClr>
                <a:schemeClr val="dk1"/>
              </a:buClr>
              <a:buSzPct val="80000"/>
              <a:buFont typeface="Courier New"/>
              <a:buChar char="o"/>
            </a:pPr>
            <a:r>
              <a:rPr lang="en"/>
              <a:t>Data is cross matched with DB for verification</a:t>
            </a:r>
          </a:p>
          <a:p>
            <a:pPr indent="-381000" lvl="1" marL="914400" marR="0" rtl="0" algn="l">
              <a:lnSpc>
                <a:spcPct val="100000"/>
              </a:lnSpc>
              <a:spcBef>
                <a:spcPts val="600"/>
              </a:spcBef>
              <a:spcAft>
                <a:spcPts val="0"/>
              </a:spcAft>
              <a:buClr>
                <a:schemeClr val="dk1"/>
              </a:buClr>
              <a:buSzPct val="80000"/>
              <a:buFont typeface="Courier New"/>
              <a:buChar char="o"/>
            </a:pPr>
            <a:r>
              <a:rPr lang="en"/>
              <a:t>Player cashes out</a:t>
            </a:r>
          </a:p>
          <a:p>
            <a:pPr lvl="0" marR="0" rtl="0" algn="l">
              <a:lnSpc>
                <a:spcPct val="100000"/>
              </a:lnSpc>
              <a:spcBef>
                <a:spcPts val="600"/>
              </a:spcBef>
              <a:spcAft>
                <a:spcPts val="0"/>
              </a:spcAft>
              <a:buNone/>
            </a:pPr>
            <a:r>
              <a:t/>
            </a:r>
            <a:endParaRPr sz="2400"/>
          </a:p>
          <a:p>
            <a:pPr lvl="0" rtl="0">
              <a:spcBef>
                <a:spcPts val="0"/>
              </a:spcBef>
              <a:buNone/>
            </a:pPr>
            <a:r>
              <a:rPr lang="en" sz="1800"/>
              <a:t>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000"/>
              <a:t>2.1  Features and Functions</a:t>
            </a:r>
          </a:p>
        </p:txBody>
      </p:sp>
      <p:sp>
        <p:nvSpPr>
          <p:cNvPr id="72" name="Shape 72"/>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buChar char="●"/>
            </a:pPr>
            <a:r>
              <a:rPr lang="en"/>
              <a:t>Core Features:</a:t>
            </a:r>
          </a:p>
          <a:p>
            <a:pPr indent="-361950" lvl="1" marL="914400" marR="0" rtl="0" algn="l">
              <a:lnSpc>
                <a:spcPct val="100000"/>
              </a:lnSpc>
              <a:spcBef>
                <a:spcPts val="600"/>
              </a:spcBef>
              <a:spcAft>
                <a:spcPts val="0"/>
              </a:spcAft>
              <a:buClr>
                <a:schemeClr val="dk1"/>
              </a:buClr>
              <a:buSzPct val="100000"/>
              <a:buFont typeface="Courier New"/>
              <a:buChar char="o"/>
            </a:pPr>
            <a:r>
              <a:rPr lang="en" sz="2100"/>
              <a:t>View data on tablet/computer</a:t>
            </a:r>
          </a:p>
          <a:p>
            <a:pPr indent="-361950" lvl="1" marL="914400" marR="0" rtl="0" algn="l">
              <a:lnSpc>
                <a:spcPct val="100000"/>
              </a:lnSpc>
              <a:spcBef>
                <a:spcPts val="600"/>
              </a:spcBef>
              <a:spcAft>
                <a:spcPts val="0"/>
              </a:spcAft>
              <a:buClr>
                <a:schemeClr val="dk1"/>
              </a:buClr>
              <a:buSzPct val="100000"/>
              <a:buFont typeface="Courier New"/>
              <a:buChar char="o"/>
            </a:pPr>
            <a:r>
              <a:rPr lang="en" sz="2100"/>
              <a:t>Optical communication between PixelSense and Lynx</a:t>
            </a:r>
          </a:p>
          <a:p>
            <a:pPr indent="-361950" lvl="1" marL="914400" marR="0" rtl="0" algn="l">
              <a:lnSpc>
                <a:spcPct val="100000"/>
              </a:lnSpc>
              <a:spcBef>
                <a:spcPts val="600"/>
              </a:spcBef>
              <a:spcAft>
                <a:spcPts val="0"/>
              </a:spcAft>
              <a:buClr>
                <a:schemeClr val="dk1"/>
              </a:buClr>
              <a:buSzPct val="100000"/>
              <a:buFont typeface="Courier New"/>
              <a:buChar char="o"/>
            </a:pPr>
            <a:r>
              <a:rPr lang="en" sz="2100"/>
              <a:t>All transactions are backed up to an external server</a:t>
            </a:r>
          </a:p>
          <a:p>
            <a:pPr indent="-361950" lvl="1" marL="914400" marR="0" rtl="0" algn="l">
              <a:lnSpc>
                <a:spcPct val="100000"/>
              </a:lnSpc>
              <a:spcBef>
                <a:spcPts val="600"/>
              </a:spcBef>
              <a:spcAft>
                <a:spcPts val="0"/>
              </a:spcAft>
              <a:buClr>
                <a:schemeClr val="dk1"/>
              </a:buClr>
              <a:buSzPct val="100000"/>
              <a:buFont typeface="Courier New"/>
              <a:buChar char="o"/>
            </a:pPr>
            <a:r>
              <a:rPr lang="en" sz="2100"/>
              <a:t>Lynx should be automatically detected by app</a:t>
            </a:r>
          </a:p>
          <a:p>
            <a:pPr indent="-361950" lvl="1" marL="914400" marR="0" rtl="0" algn="l">
              <a:lnSpc>
                <a:spcPct val="100000"/>
              </a:lnSpc>
              <a:spcBef>
                <a:spcPts val="600"/>
              </a:spcBef>
              <a:spcAft>
                <a:spcPts val="0"/>
              </a:spcAft>
              <a:buClr>
                <a:schemeClr val="dk1"/>
              </a:buClr>
              <a:buSzPct val="100000"/>
              <a:buFont typeface="Courier New"/>
              <a:buChar char="o"/>
            </a:pPr>
            <a:r>
              <a:rPr lang="en" sz="2100"/>
              <a:t>All communication should be done locally, optically or hardlined</a:t>
            </a:r>
          </a:p>
          <a:p>
            <a:pPr lvl="0" marR="0" rtl="0" algn="l">
              <a:lnSpc>
                <a:spcPct val="100000"/>
              </a:lnSpc>
              <a:spcBef>
                <a:spcPts val="600"/>
              </a:spcBef>
              <a:spcAft>
                <a:spcPts val="0"/>
              </a:spcAft>
              <a:buNone/>
            </a:pPr>
            <a:r>
              <a:t/>
            </a:r>
            <a:endParaRPr sz="2400"/>
          </a:p>
          <a:p>
            <a:pPr lvl="0" rtl="0">
              <a:spcBef>
                <a:spcPts val="0"/>
              </a:spcBef>
              <a:buNone/>
            </a:pPr>
            <a:r>
              <a:rPr lang="en" sz="1800"/>
              <a:t>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000"/>
              <a:t>2.1  External Input and Outputs</a:t>
            </a:r>
          </a:p>
        </p:txBody>
      </p:sp>
      <p:sp>
        <p:nvSpPr>
          <p:cNvPr id="78" name="Shape 78"/>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61950" lvl="0" marL="457200" marR="0" rtl="0" algn="l">
              <a:lnSpc>
                <a:spcPct val="100000"/>
              </a:lnSpc>
              <a:spcBef>
                <a:spcPts val="600"/>
              </a:spcBef>
              <a:spcAft>
                <a:spcPts val="0"/>
              </a:spcAft>
              <a:buClr>
                <a:schemeClr val="dk1"/>
              </a:buClr>
              <a:buSzPct val="100000"/>
              <a:buFont typeface="Arial"/>
              <a:buChar char="●"/>
            </a:pPr>
            <a:r>
              <a:rPr lang="en" sz="2100"/>
              <a:t>No direct communication </a:t>
            </a:r>
          </a:p>
          <a:p>
            <a:pPr indent="457200" lvl="0" marR="0" rtl="0" algn="l">
              <a:lnSpc>
                <a:spcPct val="100000"/>
              </a:lnSpc>
              <a:spcBef>
                <a:spcPts val="600"/>
              </a:spcBef>
              <a:spcAft>
                <a:spcPts val="0"/>
              </a:spcAft>
              <a:buNone/>
            </a:pPr>
            <a:r>
              <a:rPr lang="en" sz="2100"/>
              <a:t>between user and Lynx</a:t>
            </a:r>
          </a:p>
          <a:p>
            <a:pPr indent="-361950" lvl="0" marL="457200" marR="0" rtl="0" algn="l">
              <a:lnSpc>
                <a:spcPct val="100000"/>
              </a:lnSpc>
              <a:spcBef>
                <a:spcPts val="600"/>
              </a:spcBef>
              <a:spcAft>
                <a:spcPts val="0"/>
              </a:spcAft>
              <a:buClr>
                <a:schemeClr val="dk1"/>
              </a:buClr>
              <a:buSzPct val="100000"/>
              <a:buFont typeface="Arial"/>
              <a:buChar char="●"/>
            </a:pPr>
            <a:r>
              <a:rPr lang="en" sz="2100"/>
              <a:t>2-Way communication </a:t>
            </a:r>
          </a:p>
          <a:p>
            <a:pPr indent="457200" marR="0" rtl="0" algn="l">
              <a:lnSpc>
                <a:spcPct val="100000"/>
              </a:lnSpc>
              <a:spcBef>
                <a:spcPts val="600"/>
              </a:spcBef>
              <a:spcAft>
                <a:spcPts val="0"/>
              </a:spcAft>
              <a:buNone/>
            </a:pPr>
            <a:r>
              <a:rPr lang="en" sz="2100"/>
              <a:t>between Lynx and </a:t>
            </a:r>
          </a:p>
          <a:p>
            <a:pPr indent="457200" lvl="0" marR="0" rtl="0" algn="l">
              <a:lnSpc>
                <a:spcPct val="100000"/>
              </a:lnSpc>
              <a:spcBef>
                <a:spcPts val="600"/>
              </a:spcBef>
              <a:spcAft>
                <a:spcPts val="0"/>
              </a:spcAft>
              <a:buNone/>
            </a:pPr>
            <a:r>
              <a:rPr lang="en" sz="2100"/>
              <a:t>PixelSense</a:t>
            </a:r>
          </a:p>
          <a:p>
            <a:pPr indent="-361950" lvl="0" marL="457200" marR="0" rtl="0" algn="l">
              <a:lnSpc>
                <a:spcPct val="100000"/>
              </a:lnSpc>
              <a:spcBef>
                <a:spcPts val="600"/>
              </a:spcBef>
              <a:spcAft>
                <a:spcPts val="0"/>
              </a:spcAft>
              <a:buClr>
                <a:schemeClr val="dk1"/>
              </a:buClr>
              <a:buSzPct val="100000"/>
              <a:buFont typeface="Arial"/>
              <a:buChar char="●"/>
            </a:pPr>
            <a:r>
              <a:rPr lang="en" sz="2100"/>
              <a:t>External Database </a:t>
            </a:r>
          </a:p>
          <a:p>
            <a:pPr indent="457200" lvl="0" marR="0" rtl="0" algn="l">
              <a:lnSpc>
                <a:spcPct val="100000"/>
              </a:lnSpc>
              <a:spcBef>
                <a:spcPts val="600"/>
              </a:spcBef>
              <a:spcAft>
                <a:spcPts val="0"/>
              </a:spcAft>
              <a:buNone/>
            </a:pPr>
            <a:r>
              <a:rPr lang="en" sz="2100"/>
              <a:t>connection</a:t>
            </a:r>
          </a:p>
          <a:p>
            <a:pPr indent="-361950" lvl="0" marL="457200" marR="0" rtl="0" algn="l">
              <a:lnSpc>
                <a:spcPct val="100000"/>
              </a:lnSpc>
              <a:spcBef>
                <a:spcPts val="600"/>
              </a:spcBef>
              <a:spcAft>
                <a:spcPts val="0"/>
              </a:spcAft>
              <a:buClr>
                <a:schemeClr val="dk1"/>
              </a:buClr>
              <a:buSzPct val="100000"/>
              <a:buFont typeface="Arial"/>
              <a:buChar char="●"/>
            </a:pPr>
            <a:r>
              <a:rPr lang="en" sz="2100"/>
              <a:t>Serial output to tablet</a:t>
            </a:r>
          </a:p>
          <a:p>
            <a:pPr lvl="0" marR="0" rtl="0" algn="l">
              <a:lnSpc>
                <a:spcPct val="100000"/>
              </a:lnSpc>
              <a:spcBef>
                <a:spcPts val="600"/>
              </a:spcBef>
              <a:spcAft>
                <a:spcPts val="0"/>
              </a:spcAft>
              <a:buNone/>
            </a:pPr>
            <a:r>
              <a:rPr lang="en" sz="1800"/>
              <a:t>	</a:t>
            </a:r>
          </a:p>
        </p:txBody>
      </p:sp>
      <p:pic>
        <p:nvPicPr>
          <p:cNvPr id="79" name="Shape 79"/>
          <p:cNvPicPr preferRelativeResize="0"/>
          <p:nvPr/>
        </p:nvPicPr>
        <p:blipFill>
          <a:blip r:embed="rId3">
            <a:alphaModFix/>
          </a:blip>
          <a:stretch>
            <a:fillRect/>
          </a:stretch>
        </p:blipFill>
        <p:spPr>
          <a:xfrm>
            <a:off x="3821700" y="1754173"/>
            <a:ext cx="5292500" cy="2868049"/>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000"/>
              <a:t>4. Packaging Requirements</a:t>
            </a:r>
          </a:p>
        </p:txBody>
      </p:sp>
      <p:sp>
        <p:nvSpPr>
          <p:cNvPr id="85" name="Shape 85"/>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15000"/>
              </a:lnSpc>
              <a:spcBef>
                <a:spcPts val="1800"/>
              </a:spcBef>
              <a:spcAft>
                <a:spcPts val="400"/>
              </a:spcAft>
              <a:buClr>
                <a:schemeClr val="dk1"/>
              </a:buClr>
              <a:buSzPct val="64705"/>
              <a:buFont typeface="Arial"/>
              <a:buNone/>
            </a:pPr>
            <a:r>
              <a:rPr b="1" lang="en" sz="1700"/>
              <a:t>4.1 	Attachable to Tablet</a:t>
            </a:r>
          </a:p>
          <a:p>
            <a:pPr indent="-508000" lvl="0" marL="520700" rtl="0">
              <a:lnSpc>
                <a:spcPct val="115000"/>
              </a:lnSpc>
              <a:spcBef>
                <a:spcPts val="1200"/>
              </a:spcBef>
              <a:spcAft>
                <a:spcPts val="1200"/>
              </a:spcAft>
              <a:buClr>
                <a:schemeClr val="dk1"/>
              </a:buClr>
              <a:buSzPct val="100000"/>
              <a:buFont typeface="Arial"/>
              <a:buNone/>
            </a:pPr>
            <a:r>
              <a:rPr lang="en" sz="1100"/>
              <a:t>          	</a:t>
            </a:r>
            <a:r>
              <a:rPr b="1" lang="en" sz="1100"/>
              <a:t>4.1.1   Description:</a:t>
            </a:r>
            <a:r>
              <a:rPr lang="en" sz="1100"/>
              <a:t>  The Lynx must be attachable and detachable physically from the tablet it is connected to. This is       referring to a mechanism so the Lynx can physically stay on the tablet it is connected to, not the serial connection with the cord plugged into the tablet.</a:t>
            </a:r>
          </a:p>
          <a:p>
            <a:pPr lvl="0" rtl="0">
              <a:lnSpc>
                <a:spcPct val="115000"/>
              </a:lnSpc>
              <a:spcBef>
                <a:spcPts val="1400"/>
              </a:spcBef>
              <a:spcAft>
                <a:spcPts val="400"/>
              </a:spcAft>
              <a:buClr>
                <a:schemeClr val="dk1"/>
              </a:buClr>
              <a:buSzPct val="84615"/>
              <a:buFont typeface="Arial"/>
              <a:buNone/>
            </a:pPr>
            <a:r>
              <a:rPr b="1" lang="en" sz="1300"/>
              <a:t>           </a:t>
            </a:r>
            <a:r>
              <a:rPr b="1" lang="en" sz="1200"/>
              <a:t>4.1.2   Source:  </a:t>
            </a:r>
            <a:r>
              <a:rPr lang="en" sz="1200"/>
              <a:t>Dr. Zaruba</a:t>
            </a:r>
          </a:p>
          <a:p>
            <a:pPr indent="0" lvl="0" marL="457200" rtl="0">
              <a:lnSpc>
                <a:spcPct val="115000"/>
              </a:lnSpc>
              <a:spcBef>
                <a:spcPts val="1400"/>
              </a:spcBef>
              <a:spcAft>
                <a:spcPts val="400"/>
              </a:spcAft>
              <a:buClr>
                <a:schemeClr val="dk1"/>
              </a:buClr>
              <a:buSzPct val="91666"/>
              <a:buFont typeface="Arial"/>
              <a:buNone/>
            </a:pPr>
            <a:r>
              <a:rPr b="1" lang="en" sz="1200"/>
              <a:t> 4.1.3   Constraints:  </a:t>
            </a:r>
            <a:r>
              <a:rPr lang="en" sz="1200"/>
              <a:t>The Lynx will only attachable/detachable for the one tablet we chose to               	          develop on. (Only referring to the mechanism to keep the Lynx physically attached to the                    	          	tablet, not the serial connection with the cord plugged into the tablet.)</a:t>
            </a:r>
          </a:p>
          <a:p>
            <a:pPr lvl="0" rtl="0">
              <a:lnSpc>
                <a:spcPct val="115000"/>
              </a:lnSpc>
              <a:spcBef>
                <a:spcPts val="1400"/>
              </a:spcBef>
              <a:spcAft>
                <a:spcPts val="400"/>
              </a:spcAft>
              <a:buClr>
                <a:schemeClr val="dk1"/>
              </a:buClr>
              <a:buSzPct val="91666"/>
              <a:buFont typeface="Arial"/>
              <a:buNone/>
            </a:pPr>
            <a:r>
              <a:rPr b="1" lang="en" sz="1200"/>
              <a:t>          	4.1.4   Standards:  </a:t>
            </a:r>
            <a:r>
              <a:rPr lang="en" sz="1200"/>
              <a:t>None</a:t>
            </a:r>
          </a:p>
          <a:p>
            <a:pPr lvl="0" rtl="0">
              <a:lnSpc>
                <a:spcPct val="115000"/>
              </a:lnSpc>
              <a:spcBef>
                <a:spcPts val="1400"/>
              </a:spcBef>
              <a:spcAft>
                <a:spcPts val="400"/>
              </a:spcAft>
              <a:buClr>
                <a:schemeClr val="dk1"/>
              </a:buClr>
              <a:buSzPct val="91666"/>
              <a:buFont typeface="Arial"/>
              <a:buNone/>
            </a:pPr>
            <a:r>
              <a:rPr b="1" lang="en" sz="1200"/>
              <a:t>          	4.1.5   Priority:</a:t>
            </a:r>
            <a:r>
              <a:rPr lang="en" sz="1200"/>
              <a:t> 3 - Moderate</a:t>
            </a:r>
          </a:p>
          <a:p>
            <a:pPr lvl="0" marR="0" rtl="0" algn="l">
              <a:lnSpc>
                <a:spcPct val="100000"/>
              </a:lnSpc>
              <a:spcBef>
                <a:spcPts val="600"/>
              </a:spcBef>
              <a:spcAft>
                <a:spcPts val="0"/>
              </a:spcAft>
              <a:buNone/>
            </a:pPr>
            <a:r>
              <a:t/>
            </a:r>
            <a:endParaRPr b="1" sz="1700"/>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swiss">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