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ADB4B77-2AE5-40B4-8CAE-5FE874A9A48D}">
  <a:tblStyle styleId="{DADB4B77-2AE5-40B4-8CAE-5FE874A9A48D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412100E-B02E-4044-830D-AECB9F0971F1}" styleName="Table_1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8BAE904-6EBD-4775-B150-53F68269717F}" styleName="Table_2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5115CDD-D631-4AAC-8E0D-5F8305FE25B3}" styleName="Table_3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E80BDEC-19BD-4136-8E0D-39AAB6B35AF4}" styleName="Table_4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10F111F-8D39-4047-A891-E9EB538748EF}" styleName="Table_5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D5583AE-691B-470B-A77D-41E1B08EFF7A}" styleName="Table_6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C606232-107F-4047-8DE7-D49D8C79A05D}" styleName="Table_7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55E53C0-D692-45FC-BC63-EF4EF803F0E4}" styleName="Table_8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81D2A4D-AC4D-4746-AB31-590DE43ACB95}" styleName="Table_9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A2B0A2C-E966-4E7A-AB71-5C8354A25CC4}" styleName="Table_10"/>
  <a:tblStyle styleId="{F76E89E9-C784-4F67-B062-4495CE89E34B}" styleName="Table_11"/>
  <a:tblStyle styleId="{C5F3A3C0-415E-41B6-AB12-29F9C7186E4C}" styleName="Table_12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F8A252C-9E83-47B1-9E8F-B1EF42400A68}" styleName="Table_13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4DC974A-BF1A-4196-BFB7-FB6DA4B36B5C}" styleName="Table_14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A1EEA12-33DD-4022-8D68-9B7C921745E2}" styleName="Table_15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1AAE9A6-80AC-4AA6-9134-BD2851928875}" styleName="Table_16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CB5BF9D-44FB-463E-9AA3-BE632336E6A8}" styleName="Table_17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14D8B19-C9FF-4CD4-8AC7-BA6873D2F67A}" styleName="Table_18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E7F1DB9-230F-4E29-9CBC-FEC05B1B6B33}" styleName="Table_19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9B54304-B6EA-4AB5-9BCA-6CCAF9C89D41}" styleName="Table_2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792C2E8-07BE-4DC8-8A0D-A65E7561DC7A}" styleName="Table_21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D8B0595A-B97D-425A-B3A6-810090150F8B}" styleName="Table_22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970B7A3-5990-41BF-BFB9-9CA5269C5633}" styleName="Table_23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91DBE65-3B09-4D40-92F3-B868BC34168D}" styleName="Table_24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9A251F8-06D3-4333-9A70-FA05336FA2FB}" styleName="Table_25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C3596EA-6E8A-4733-B8F0-0B898E1A16C4}" styleName="Table_26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73A4952-F9AD-409F-849B-2F78469E032A}" styleName="Table_27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10FB3B2-505E-4382-BB71-ED6CD4AD63E4}" styleName="Table_28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9B05928-ABA5-4A98-A51B-8093AF401E7E}" styleName="Table_29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176136" y="517625"/>
            <a:ext cx="4791719" cy="30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49"/>
            <a:ext cx="8229600" cy="2536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7200"/>
            </a:lvl1pPr>
            <a:lvl2pPr rtl="0">
              <a:spcBef>
                <a:spcPts val="0"/>
              </a:spcBef>
              <a:buSzPct val="100000"/>
              <a:defRPr sz="7200"/>
            </a:lvl2pPr>
            <a:lvl3pPr rtl="0">
              <a:spcBef>
                <a:spcPts val="0"/>
              </a:spcBef>
              <a:buSzPct val="100000"/>
              <a:defRPr sz="7200"/>
            </a:lvl3pPr>
            <a:lvl4pPr rtl="0">
              <a:spcBef>
                <a:spcPts val="0"/>
              </a:spcBef>
              <a:buSzPct val="100000"/>
              <a:defRPr sz="7200"/>
            </a:lvl4pPr>
            <a:lvl5pPr rtl="0">
              <a:spcBef>
                <a:spcPts val="0"/>
              </a:spcBef>
              <a:buSzPct val="100000"/>
              <a:defRPr sz="7200"/>
            </a:lvl5pPr>
            <a:lvl6pPr rtl="0">
              <a:spcBef>
                <a:spcPts val="0"/>
              </a:spcBef>
              <a:buSzPct val="100000"/>
              <a:defRPr sz="7200"/>
            </a:lvl6pPr>
            <a:lvl7pPr rtl="0">
              <a:spcBef>
                <a:spcPts val="0"/>
              </a:spcBef>
              <a:buSzPct val="100000"/>
              <a:defRPr sz="7200"/>
            </a:lvl7pPr>
            <a:lvl8pPr rtl="0">
              <a:spcBef>
                <a:spcPts val="0"/>
              </a:spcBef>
              <a:buSzPct val="100000"/>
              <a:defRPr sz="7200"/>
            </a:lvl8pPr>
            <a:lvl9pPr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60825" y="3716400"/>
            <a:ext cx="81258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" name="Shape 19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50" y="1486600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" name="Shape 26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50" y="1486600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0" name="Shape 3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Shape 31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50" y="1486600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5" name="Shape 35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" name="Shape 36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62" y="995362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" name="Shape 40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62150" y="995350"/>
            <a:ext cx="50196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457200" y="563749"/>
            <a:ext cx="8229600" cy="253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Test Plan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457275" y="3716400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Argus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Unit Tests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04" name="Shape 104"/>
          <p:cNvGraphicFramePr/>
          <p:nvPr/>
        </p:nvGraphicFramePr>
        <p:xfrm>
          <a:off x="268000" y="13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{25115CDD-D631-4AAC-8E0D-5F8305FE25B3}</a:tableStyleId>
              </a:tblPr>
              <a:tblGrid>
                <a:gridCol w="1088625"/>
                <a:gridCol w="1740925"/>
                <a:gridCol w="4681900"/>
                <a:gridCol w="1199000"/>
              </a:tblGrid>
              <a:tr h="397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Functional Unit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Priority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PTM1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Graphics Transfer Controller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input data and record module output for late review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data transfer requests, returned converted data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converter function calls, retrieved requested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PTM2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Converter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input data and record module output for later review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data to send, binary arrays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binary arrays, retrieved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 Tests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11" name="Shape 111"/>
          <p:cNvGraphicFramePr/>
          <p:nvPr/>
        </p:nvGraphicFramePr>
        <p:xfrm>
          <a:off x="268000" y="13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{FE80BDEC-19BD-4136-8E0D-39AAB6B35AF4}</a:tableStyleId>
              </a:tblPr>
              <a:tblGrid>
                <a:gridCol w="1088625"/>
                <a:gridCol w="1740925"/>
                <a:gridCol w="4681900"/>
                <a:gridCol w="1199000"/>
              </a:tblGrid>
              <a:tr h="397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Functional Unit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Priority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IRR1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Infrared sensors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data(sent from Lynx) and record for later review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raw “touch” data, pixel location informations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output: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touch meta information, binary data for pixel placement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PCE1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Pixel Group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input data and visually verify results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Binary Pixel information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Light sequence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PTF1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Binary Converter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input and record module output for later review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input: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binary arrays, touch metadata and pixel location information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output: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binary arrays, touch metadata and pixel location information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 Tests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18" name="Shape 118"/>
          <p:cNvGraphicFramePr/>
          <p:nvPr/>
        </p:nvGraphicFramePr>
        <p:xfrm>
          <a:off x="268000" y="13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{610F111F-8D39-4047-A891-E9EB538748EF}</a:tableStyleId>
              </a:tblPr>
              <a:tblGrid>
                <a:gridCol w="1088625"/>
                <a:gridCol w="1740925"/>
                <a:gridCol w="4681900"/>
                <a:gridCol w="1199000"/>
              </a:tblGrid>
              <a:tr h="397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Functional Unit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Priority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LR1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Phototransistors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input and record module output for later review*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light sequence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output: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binary arrays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LT1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input and record module output for later review*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binary sequences (16 bits)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flashing IR in sequence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LTF1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Binary Converter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input and record module output for later review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input: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binary arrays, touch metadata and pixel location information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output: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binary arrays, touch metadata and pixel location information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 Tests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25" name="Shape 125"/>
          <p:cNvGraphicFramePr/>
          <p:nvPr/>
        </p:nvGraphicFramePr>
        <p:xfrm>
          <a:off x="268000" y="13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{8D5583AE-691B-470B-A77D-41E1B08EFF7A}</a:tableStyleId>
              </a:tblPr>
              <a:tblGrid>
                <a:gridCol w="1088625"/>
                <a:gridCol w="1740925"/>
                <a:gridCol w="4681900"/>
                <a:gridCol w="1199000"/>
              </a:tblGrid>
              <a:tr h="397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Functional Unit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Priority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LTM1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USB Serial Connection Manager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input data and record module output for late review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data transfer requests, returned converted data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converter function calls, retrieved requested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LTM2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Converter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input data and record module output for later review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data to send, binary arrays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binary arrays, retrieved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Component Tests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32" name="Shape 132"/>
          <p:cNvGraphicFramePr/>
          <p:nvPr/>
        </p:nvGraphicFramePr>
        <p:xfrm>
          <a:off x="268000" y="123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{5C606232-107F-4047-8DE7-D49D8C79A05D}</a:tableStyleId>
              </a:tblPr>
              <a:tblGrid>
                <a:gridCol w="1088625"/>
                <a:gridCol w="1740925"/>
                <a:gridCol w="4681900"/>
                <a:gridCol w="1199000"/>
              </a:tblGrid>
              <a:tr h="397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Functional Unit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Priority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SDK1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PixelSense Transfer Manager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data, and run through a chain of modules, recording the results throughout the Layer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Request for optic data,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-output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Returned optic data result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SDK2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Lynx Transfer Manager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data, and run through a chain of modules, recording the results throughout the Layer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Request for optic data,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-output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returned optic data result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Integration Tests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39" name="Shape 139"/>
          <p:cNvGraphicFramePr/>
          <p:nvPr/>
        </p:nvGraphicFramePr>
        <p:xfrm>
          <a:off x="268000" y="123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{A55E53C0-D692-45FC-BC63-EF4EF803F0E4}</a:tableStyleId>
              </a:tblPr>
              <a:tblGrid>
                <a:gridCol w="1088625"/>
                <a:gridCol w="1740925"/>
                <a:gridCol w="4681900"/>
                <a:gridCol w="1199000"/>
              </a:tblGrid>
              <a:tr h="397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Functional Unit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Priority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TSL1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SDK Layer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data, and run through a chain of modules, recording the results throughout the Layer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optic data request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-output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optic data transfer results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TSL2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PixelSense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Transfer </a:t>
                      </a:r>
                      <a:r>
                        <a:rPr lang="en"/>
                        <a:t>Layer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data, and run through a chain of modules, recording the results throughout the Layer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data to send optically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-output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light sequences received and translated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TSL3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Lynx Transfer Layer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Emulate data, and run through a chain of modules, recording the results throughout the Layer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data to send optically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-output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light sequences received and translated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Validation Tests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46" name="Shape 146"/>
          <p:cNvGraphicFramePr/>
          <p:nvPr/>
        </p:nvGraphicFramePr>
        <p:xfrm>
          <a:off x="183400" y="123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{481D2A4D-AC4D-4746-AB31-590DE43ACB95}</a:tableStyleId>
              </a:tblPr>
              <a:tblGrid>
                <a:gridCol w="730700"/>
                <a:gridCol w="1843100"/>
                <a:gridCol w="4739150"/>
                <a:gridCol w="1190450"/>
              </a:tblGrid>
              <a:tr h="3974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Functional Unit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Priority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Lynx-PixelSense Secure Transfer 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ID of the lynx device will be sent to the table where it will be authenticated and an acknowledgment response will be returned.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ID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Acknowledgement Response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Lynx-PixelSense Secure Transfer 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Lynx device will send a binary sequence of a string through the IR LEDs and the table will display that string on the table display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binary data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plain text of receipt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Lynx-PixelSense Secure Transfer 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PixelSense table will send a binary sequence of a string through the screen and the tablet will display that string on the tablet display. 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binary data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output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plain text of receipt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Risks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53" name="Shape 153"/>
          <p:cNvGraphicFramePr/>
          <p:nvPr/>
        </p:nvGraphicFramePr>
        <p:xfrm>
          <a:off x="113325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{CA2B0A2C-E966-4E7A-AB71-5C8354A25CC4}</a:tableStyleId>
              </a:tblPr>
              <a:tblGrid>
                <a:gridCol w="2078500"/>
                <a:gridCol w="2078500"/>
                <a:gridCol w="1540950"/>
                <a:gridCol w="3053400"/>
              </a:tblGrid>
              <a:tr h="370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Risk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Impact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Severity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Management Plan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32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Teensy 3.1 not functioning properly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Transfer and receiving tests will be stopped. Could affect the delivery of final product.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 - 5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Ensure the Teensy 3.1 is functioning properly on arrival and before testing.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03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PixelSense not functioning properly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Transfer, receiving and application tests will be stopped, may affect the delivery of final product.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 – 5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Ensure the Samsung SUR40 PixelSense table is functioning properly on arrival and before testing.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Risks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60" name="Shape 160"/>
          <p:cNvGraphicFramePr/>
          <p:nvPr/>
        </p:nvGraphicFramePr>
        <p:xfrm>
          <a:off x="93775" y="142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{F76E89E9-C784-4F67-B062-4495CE89E34B}</a:tableStyleId>
              </a:tblPr>
              <a:tblGrid>
                <a:gridCol w="2078500"/>
                <a:gridCol w="2078500"/>
                <a:gridCol w="1540950"/>
                <a:gridCol w="3053400"/>
              </a:tblGrid>
              <a:tr h="370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Risk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Impact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Severity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Management Plan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63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Android Tablet not functioning properly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Transfer, receiving and application tests will be stopped, may affect the delivery of the final product.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 – 5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Ensure the Android tablet is functioning properly on arrival and before testing.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22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LED’s and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Photo Receiver’s </a:t>
                      </a:r>
                      <a:r>
                        <a:rPr lang="en"/>
                        <a:t>on Lynx not functioning properly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Optical transfer tests will be stopped, unlikely to  affect the delivery of final product.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Moderate – 3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Ensure LED’s and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Photo Receiver’s</a:t>
                      </a:r>
                      <a:r>
                        <a:rPr lang="en"/>
                        <a:t> are functioning properly on arrival and before testing. (additional LED’s and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Photo Receiver’s</a:t>
                      </a:r>
                      <a:r>
                        <a:rPr lang="en"/>
                        <a:t> have been ordered to decrease severity</a:t>
                      </a:r>
                    </a:p>
                  </a:txBody>
                  <a:tcPr marT="91425" marB="91425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Features to be Tested -</a:t>
            </a:r>
            <a:r>
              <a:rPr lang="en"/>
              <a:t> </a:t>
            </a:r>
            <a:r>
              <a:rPr lang="en" sz="2400"/>
              <a:t>Customer Requirements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68" name="Shape 168"/>
          <p:cNvGraphicFramePr/>
          <p:nvPr/>
        </p:nvGraphicFramePr>
        <p:xfrm>
          <a:off x="671500" y="14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{C5F3A3C0-415E-41B6-AB12-29F9C7186E4C}</a:tableStyleId>
              </a:tblPr>
              <a:tblGrid>
                <a:gridCol w="2849575"/>
                <a:gridCol w="4951425"/>
              </a:tblGrid>
              <a:tr h="6342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Test Approach</a:t>
                      </a:r>
                    </a:p>
                  </a:txBody>
                  <a:tcPr marT="91425" marB="91425" marR="91425" marL="91425" anchor="ctr"/>
                </a:tc>
              </a:tr>
              <a:tr h="7526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Send Data Optically</a:t>
                      </a:r>
                    </a:p>
                  </a:txBody>
                  <a:tcPr marT="91425" marB="91425" marR="91425" marL="91425" anchor="ctr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Will be tested along with the Transfer Superlayer Integration test.</a:t>
                      </a:r>
                    </a:p>
                  </a:txBody>
                  <a:tcPr marT="91425" marB="91425" marR="91425" marL="91425" anchor="ctr"/>
                </a:tc>
              </a:tr>
              <a:tr h="6976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Receive Data Optically</a:t>
                      </a:r>
                    </a:p>
                  </a:txBody>
                  <a:tcPr marT="91425" marB="91425" marR="91425" marL="91425" anchor="ctr"/>
                </a:tc>
                <a:tc vMerge="1"/>
              </a:tr>
              <a:tr h="6404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Compiled SDK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One team member will impose a guideline for proper documentation of all SDK code. Adherence to these guidelines will establish the necessary pass/fail criteria.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Introduction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b="1" lang="en" sz="1800"/>
              <a:t>Architectural Design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b="1" lang="en" sz="1800"/>
              <a:t>Detailed Design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Test Items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Risk Assessments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Features to be Tested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Features not to be Tested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Testing Approach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Pass/Fail Criteria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Test Deliverable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Test Schedule</a:t>
            </a: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Features to be Tested -</a:t>
            </a:r>
            <a:r>
              <a:rPr lang="en"/>
              <a:t> </a:t>
            </a:r>
            <a:r>
              <a:rPr lang="en" sz="2400"/>
              <a:t>Customer Requirements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76" name="Shape 176"/>
          <p:cNvGraphicFramePr/>
          <p:nvPr/>
        </p:nvGraphicFramePr>
        <p:xfrm>
          <a:off x="107175" y="14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{6F8A252C-9E83-47B1-9E8F-B1EF42400A68}</a:tableStyleId>
              </a:tblPr>
              <a:tblGrid>
                <a:gridCol w="3482275"/>
                <a:gridCol w="5155775"/>
              </a:tblGrid>
              <a:tr h="34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Test Approach</a:t>
                      </a:r>
                    </a:p>
                  </a:txBody>
                  <a:tcPr marT="91425" marB="91425" marR="91425" marL="91425" anchor="ctr"/>
                </a:tc>
              </a:tr>
              <a:tr h="579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Serial Port on Lynx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This feature will be tested in initial Hardware tests. </a:t>
                      </a:r>
                    </a:p>
                  </a:txBody>
                  <a:tcPr marT="91425" marB="91425" marR="91425" marL="91425" anchor="ctr"/>
                </a:tc>
              </a:tr>
              <a:tr h="459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Error Tolerance</a:t>
                      </a:r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This requirement will be tested along with the PixelSense and Tablet Super Layer integration tests.</a:t>
                      </a:r>
                    </a:p>
                  </a:txBody>
                  <a:tcPr marT="91425" marB="91425" marR="91425" marL="91425" anchor="ctr"/>
                </a:tc>
              </a:tr>
              <a:tr h="37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Showcase Software</a:t>
                      </a:r>
                    </a:p>
                  </a:txBody>
                  <a:tcPr marT="91425" marB="91425" marR="91425" marL="91425"/>
                </a:tc>
                <a:tc vMerge="1"/>
              </a:tr>
              <a:tr h="37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Reliable Connection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This requirement will be tested along with the System Validation tests. </a:t>
                      </a:r>
                    </a:p>
                  </a:txBody>
                  <a:tcPr marT="91425" marB="91425" marR="91425" marL="91425" anchor="ctr"/>
                </a:tc>
              </a:tr>
              <a:tr h="607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Customizable Light Sequences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This requirement will be met as soon as two different packets (with unique contents) are successfully sent through the Transfer Superlayer.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Features to be Tested -</a:t>
            </a:r>
            <a:r>
              <a:rPr lang="en"/>
              <a:t> </a:t>
            </a:r>
            <a:r>
              <a:rPr lang="en" sz="2400"/>
              <a:t>Customer Requirements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84" name="Shape 184"/>
          <p:cNvGraphicFramePr/>
          <p:nvPr/>
        </p:nvGraphicFramePr>
        <p:xfrm>
          <a:off x="107175" y="14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{84DC974A-BF1A-4196-BFB7-FB6DA4B36B5C}</a:tableStyleId>
              </a:tblPr>
              <a:tblGrid>
                <a:gridCol w="3482275"/>
                <a:gridCol w="5155775"/>
              </a:tblGrid>
              <a:tr h="348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Test Approach</a:t>
                      </a:r>
                    </a:p>
                  </a:txBody>
                  <a:tcPr marT="91425" marB="91425" marR="91425" marL="91425" anchor="ctr"/>
                </a:tc>
              </a:tr>
              <a:tr h="579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Encoding Data</a:t>
                      </a:r>
                    </a:p>
                  </a:txBody>
                  <a:tcPr marT="91425" marB="91425" marR="91425" marL="91425"/>
                </a:tc>
                <a:tc rowSpan="5"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This requirement will be satisfied with the successful test of the Transfer Super Layer, and the completion of the Lynx prototype. 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Their success will validate this requirement.</a:t>
                      </a:r>
                    </a:p>
                  </a:txBody>
                  <a:tcPr marT="91425" marB="91425" marR="91425" marL="91425" anchor="ctr"/>
                </a:tc>
              </a:tr>
              <a:tr h="459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Support 4X4 Array</a:t>
                      </a:r>
                    </a:p>
                  </a:txBody>
                  <a:tcPr marT="91425" marB="91425" marR="91425" marL="91425"/>
                </a:tc>
                <a:tc vMerge="1"/>
              </a:tr>
              <a:tr h="288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Lynx Authentication</a:t>
                      </a:r>
                    </a:p>
                  </a:txBody>
                  <a:tcPr marT="91425" marB="91425" marR="91425" marL="91425"/>
                </a:tc>
                <a:tc vMerge="1"/>
              </a:tr>
              <a:tr h="376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Lynx - Send &amp; Receive</a:t>
                      </a:r>
                    </a:p>
                  </a:txBody>
                  <a:tcPr marT="91425" marB="91425" marR="91425" marL="91425"/>
                </a:tc>
                <a:tc vMerge="1"/>
              </a:tr>
              <a:tr h="607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PixelSense - Send &amp; Receive</a:t>
                      </a: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Features to be Tested -</a:t>
            </a:r>
            <a:r>
              <a:rPr lang="en"/>
              <a:t> </a:t>
            </a:r>
            <a:r>
              <a:rPr lang="en" sz="2400"/>
              <a:t>Customer Requirements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91" name="Shape 191"/>
          <p:cNvGraphicFramePr/>
          <p:nvPr/>
        </p:nvGraphicFramePr>
        <p:xfrm>
          <a:off x="107175" y="14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{7A1EEA12-33DD-4022-8D68-9B7C921745E2}</a:tableStyleId>
              </a:tblPr>
              <a:tblGrid>
                <a:gridCol w="3709825"/>
                <a:gridCol w="4950275"/>
              </a:tblGrid>
              <a:tr h="47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Test Approach</a:t>
                      </a:r>
                    </a:p>
                  </a:txBody>
                  <a:tcPr marT="91425" marB="91425" marR="91425" marL="91425" anchor="ctr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Lynx Orientation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This requirement will be tested along with the System Validation tests.</a:t>
                      </a:r>
                    </a:p>
                  </a:txBody>
                  <a:tcPr marT="91425" marB="91425" marR="91425" marL="91425"/>
                </a:tc>
              </a:tr>
              <a:tr h="72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Lynx on PixelSense Notification - Tablet</a:t>
                      </a:r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This features will be tested as an authentication function of the SDK definition. 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The feature is successfully implemented with the Lynx and Table exchanging information about the Lynx’s unique identification number, and noting it for the state on the table.</a:t>
                      </a:r>
                    </a:p>
                  </a:txBody>
                  <a:tcPr marT="91425" marB="91425" marR="91425" marL="91425" anchor="ctr"/>
                </a:tc>
              </a:tr>
              <a:tr h="72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Lynx on PixelSense Notification - PixelSense</a:t>
                      </a:r>
                    </a:p>
                  </a:txBody>
                  <a:tcPr marT="91425" marB="91425" marR="91425" marL="91425"/>
                </a:tc>
                <a:tc vMerge="1"/>
              </a:tr>
              <a:tr h="72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Valid Lynx Device Authentication</a:t>
                      </a: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Features to be Tested -</a:t>
            </a:r>
            <a:r>
              <a:rPr lang="en"/>
              <a:t> </a:t>
            </a:r>
            <a:r>
              <a:rPr lang="en" sz="2400"/>
              <a:t>Packaging Requirements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98" name="Shape 198"/>
          <p:cNvGraphicFramePr/>
          <p:nvPr/>
        </p:nvGraphicFramePr>
        <p:xfrm>
          <a:off x="107175" y="14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{61AAE9A6-80AC-4AA6-9134-BD2851928875}</a:tableStyleId>
              </a:tblPr>
              <a:tblGrid>
                <a:gridCol w="3714525"/>
                <a:gridCol w="4956575"/>
              </a:tblGrid>
              <a:tr h="47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Test Approach</a:t>
                      </a:r>
                    </a:p>
                  </a:txBody>
                  <a:tcPr marT="91425" marB="91425" marR="91425" marL="91425" anchor="ctr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Attachable to Tablet</a:t>
                      </a:r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The feature will be tested by constructing a casing that is designed to fit our tablet, and holding the tablet at different orientations. 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If the lynx remains attached, the test is successful.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This test will fail if it is in two discrete pieces, or only connected through wire.</a:t>
                      </a:r>
                    </a:p>
                    <a:p>
                      <a:pPr indent="0" lvl="0" marL="292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2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Fully Assembled</a:t>
                      </a:r>
                    </a:p>
                  </a:txBody>
                  <a:tcPr marT="91425" marB="91425" marR="91425" marL="91425"/>
                </a:tc>
                <a:tc vMerge="1"/>
              </a:tr>
              <a:tr h="72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Lynx as a Tablet Case</a:t>
                      </a: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Features to be Tested -</a:t>
            </a:r>
            <a:r>
              <a:rPr lang="en"/>
              <a:t> </a:t>
            </a:r>
            <a:r>
              <a:rPr lang="en" sz="2400"/>
              <a:t>Packaging Requirements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05" name="Shape 205"/>
          <p:cNvGraphicFramePr/>
          <p:nvPr/>
        </p:nvGraphicFramePr>
        <p:xfrm>
          <a:off x="107175" y="14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{6CB5BF9D-44FB-463E-9AA3-BE632336E6A8}</a:tableStyleId>
              </a:tblPr>
              <a:tblGrid>
                <a:gridCol w="3818325"/>
                <a:gridCol w="5095075"/>
              </a:tblGrid>
              <a:tr h="47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Test Approach</a:t>
                      </a:r>
                    </a:p>
                  </a:txBody>
                  <a:tcPr marT="91425" marB="91425" marR="91425" marL="91425" anchor="ctr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SDK on USB flash Drive</a:t>
                      </a:r>
                    </a:p>
                  </a:txBody>
                  <a:tcPr marT="91425" marB="91425" marR="91425" marL="91425"/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 SDK will be loaded to a flash drive and the test will attempt to recover and use the SDK after loaded.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Successful use of the code from USB drive will pass.</a:t>
                      </a:r>
                    </a:p>
                  </a:txBody>
                  <a:tcPr marT="91425" marB="91425" marR="91425" marL="91425" anchor="ctr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PixelSense Casino Software</a:t>
                      </a:r>
                    </a:p>
                  </a:txBody>
                  <a:tcPr marT="91425" marB="91425" marR="91425" marL="91425"/>
                </a:tc>
                <a:tc vMerge="1"/>
              </a:tr>
              <a:tr h="72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Android Casino Software</a:t>
                      </a:r>
                    </a:p>
                  </a:txBody>
                  <a:tcPr marT="91425" marB="91425" marR="91425" marL="91425"/>
                </a:tc>
                <a:tc vMerge="1"/>
              </a:tr>
              <a:tr h="72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PC Companion Casino Software</a:t>
                      </a: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82150" y="194950"/>
            <a:ext cx="8579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Features to be Tested -</a:t>
            </a:r>
            <a:r>
              <a:rPr lang="en"/>
              <a:t> </a:t>
            </a:r>
            <a:r>
              <a:rPr lang="en" sz="2400"/>
              <a:t>Performance Requirements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12" name="Shape 212"/>
          <p:cNvGraphicFramePr/>
          <p:nvPr/>
        </p:nvGraphicFramePr>
        <p:xfrm>
          <a:off x="107175" y="14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{414D8B19-C9FF-4CD4-8AC7-BA6873D2F67A}</a:tableStyleId>
              </a:tblPr>
              <a:tblGrid>
                <a:gridCol w="2101775"/>
                <a:gridCol w="6635425"/>
              </a:tblGrid>
              <a:tr h="47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Test Approach</a:t>
                      </a:r>
                    </a:p>
                  </a:txBody>
                  <a:tcPr marT="91425" marB="91425" marR="91425" marL="91425" anchor="ctr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Minimum Data Transfer Rate</a:t>
                      </a:r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During recording of module output, a time stamp will be supplied to the file. 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The transfer test will pass if the transfer of data is 200 bits/sec or above relative to these timestamps.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The translation test will pass if the conversation of data is less than 1 second relative to these timestamps.</a:t>
                      </a:r>
                    </a:p>
                  </a:txBody>
                  <a:tcPr marT="91425" marB="91425" marR="91425" marL="91425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Translation</a:t>
                      </a:r>
                    </a:p>
                  </a:txBody>
                  <a:tcPr marT="91425" marB="91425" marR="91425" marL="91425"/>
                </a:tc>
                <a:tc vMerge="1"/>
              </a:tr>
              <a:tr h="72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Authentication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During recording of module output, a time stamp will be supplied to the file. The test will pass if authentication is less than 5 seconds relative to these timestamps</a:t>
                      </a:r>
                    </a:p>
                  </a:txBody>
                  <a:tcPr marT="91425" marB="91425" marR="91425" marL="91425"/>
                </a:tc>
              </a:tr>
              <a:tr h="72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Software Boot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Boot time will be timed by a team member. Success is if boot times consistently finish under 10 seconds.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82150" y="194950"/>
            <a:ext cx="8579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Features to be Tested -</a:t>
            </a:r>
            <a:r>
              <a:rPr lang="en"/>
              <a:t> </a:t>
            </a:r>
            <a:r>
              <a:rPr lang="en" sz="2400"/>
              <a:t>Performance Requirements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19" name="Shape 219"/>
          <p:cNvGraphicFramePr/>
          <p:nvPr/>
        </p:nvGraphicFramePr>
        <p:xfrm>
          <a:off x="282137" y="12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{5E7F1DB9-230F-4E29-9CBC-FEC05B1B6B33}</a:tableStyleId>
              </a:tblPr>
              <a:tblGrid>
                <a:gridCol w="2095450"/>
                <a:gridCol w="6729875"/>
              </a:tblGrid>
              <a:tr h="343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Test Approach</a:t>
                      </a:r>
                    </a:p>
                  </a:txBody>
                  <a:tcPr marT="91425" marB="91425" marR="91425" marL="91425" anchor="ctr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Read/Write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During recording of module output, a time stamp will be supplied to the file. 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The test will pass if reading and writing to the Lynx is less than 1 second relative to these timestamps.</a:t>
                      </a:r>
                    </a:p>
                  </a:txBody>
                  <a:tcPr marT="91425" marB="91425" marR="91425" marL="91425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Battery Life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During System Validation, one scenario will let the Lynx run for an extended period of time, measuring battery capacity. </a:t>
                      </a: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test is successful if the battery remains useful through a day’s worth of use.</a:t>
                      </a:r>
                    </a:p>
                  </a:txBody>
                  <a:tcPr marT="91425" marB="91425" marR="91425" marL="91425"/>
                </a:tc>
              </a:tr>
              <a:tr h="72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Overall Connection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During recording of module output, a time stamp will be supplied to the file. </a:t>
                      </a:r>
                    </a:p>
                    <a:p>
                      <a:pPr indent="-3175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test will pass if DB requests are less than 5 seconds relative to these timestamps.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58000" y="227975"/>
            <a:ext cx="8627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Features to be Tested -</a:t>
            </a:r>
            <a:r>
              <a:rPr lang="en"/>
              <a:t> </a:t>
            </a:r>
            <a:r>
              <a:rPr lang="en" sz="1800"/>
              <a:t>Maintenance &amp; Support Requirements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26" name="Shape 226"/>
          <p:cNvGraphicFramePr/>
          <p:nvPr/>
        </p:nvGraphicFramePr>
        <p:xfrm>
          <a:off x="107175" y="14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{19B54304-B6EA-4AB5-9BCA-6CCAF9C89D41}</a:tableStyleId>
              </a:tblPr>
              <a:tblGrid>
                <a:gridCol w="2515550"/>
                <a:gridCol w="6364800"/>
              </a:tblGrid>
              <a:tr h="47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Test Approach</a:t>
                      </a:r>
                    </a:p>
                  </a:txBody>
                  <a:tcPr marT="91425" marB="91425" marR="91425" marL="91425" anchor="ctr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User Manual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team member will set a criteria for the structure of the manual. Failing to adhere to this criteria fails the test.</a:t>
                      </a:r>
                    </a:p>
                  </a:txBody>
                  <a:tcPr marT="91425" marB="91425" marR="91425" marL="91425"/>
                </a:tc>
              </a:tr>
              <a:tr h="50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Software Installation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test passes if the software can be installed on a new device.</a:t>
                      </a:r>
                    </a:p>
                  </a:txBody>
                  <a:tcPr marT="91425" marB="91425" marR="91425" marL="91425"/>
                </a:tc>
              </a:tr>
              <a:tr h="72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Source Code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The test passes if source code for the SDK portion of this system is delivered to the client without compilation in addition to the final product.</a:t>
                      </a:r>
                    </a:p>
                  </a:txBody>
                  <a:tcPr marT="91425" marB="91425" marR="91425" marL="91425"/>
                </a:tc>
              </a:tr>
              <a:tr h="72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Hardware Support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test fails if the Lynx does not function at the end of development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258000" y="227975"/>
            <a:ext cx="8627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Features Not to be Tested -</a:t>
            </a:r>
            <a:r>
              <a:rPr lang="en"/>
              <a:t> </a:t>
            </a:r>
            <a:r>
              <a:rPr lang="en" sz="2400"/>
              <a:t>Other Requirements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33" name="Shape 233"/>
          <p:cNvGraphicFramePr/>
          <p:nvPr/>
        </p:nvGraphicFramePr>
        <p:xfrm>
          <a:off x="488175" y="14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{8792C2E8-07BE-4DC8-8A0D-A65E7561DC7A}</a:tableStyleId>
              </a:tblPr>
              <a:tblGrid>
                <a:gridCol w="2230675"/>
                <a:gridCol w="5892475"/>
              </a:tblGrid>
              <a:tr h="47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Reason</a:t>
                      </a:r>
                    </a:p>
                  </a:txBody>
                  <a:tcPr marT="91425" marB="91425" marR="91425" marL="91425" anchor="ctr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System will support Android API 17 and Surface 2.0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system is being developed on these platforms already, so testing this would be trivial.</a:t>
                      </a:r>
                    </a:p>
                  </a:txBody>
                  <a:tcPr marT="91425" marB="91425" marR="91425" marL="91425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System shall allow an expansion of the array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Initial implementation will include a preconfigured array but the SDK will contain code to transmit in a larger array.</a:t>
                      </a:r>
                    </a:p>
                  </a:txBody>
                  <a:tcPr marT="91425" marB="91425" marR="91425" marL="91425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system shall support multiple devices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System will be tested with one Lynx device, but the code will be able to handle multiple Lynx devices - scalable.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258000" y="227975"/>
            <a:ext cx="8627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Testing Approaches</a:t>
            </a: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40" name="Shape 240"/>
          <p:cNvGraphicFramePr/>
          <p:nvPr/>
        </p:nvGraphicFramePr>
        <p:xfrm>
          <a:off x="488175" y="14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{D8B0595A-B97D-425A-B3A6-810090150F8B}</a:tableStyleId>
              </a:tblPr>
              <a:tblGrid>
                <a:gridCol w="2230675"/>
                <a:gridCol w="5892475"/>
              </a:tblGrid>
              <a:tr h="47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Approach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 anchor="ctr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Strategy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 process which will be able to follow data-flows and validate the data on both ends of the system</a:t>
                      </a:r>
                    </a:p>
                  </a:txBody>
                  <a:tcPr marT="91425" marB="91425" marR="91425" marL="91425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Unit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Testing every individual module and make sure they are working as intended by receiving the expected output.</a:t>
                      </a:r>
                    </a:p>
                  </a:txBody>
                  <a:tcPr marT="91425" marB="91425" marR="91425" marL="91425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Component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testing of successive modules that are chained together.  This will ensure that the connection and integration between each module is working the way it is supposed to.</a:t>
                      </a:r>
                    </a:p>
                  </a:txBody>
                  <a:tcPr marT="91425" marB="91425" marR="91425" marL="91425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Integration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This test will be the main connections between each layer and will make sure that the layers integrate with each other.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What we’re working 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Devices to be tested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Nexus 7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Lynx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Samsung SUR40 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Customer Requirements will be covered in Features to be Tested</a:t>
            </a: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258000" y="227975"/>
            <a:ext cx="8627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Testing Approaches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47" name="Shape 247"/>
          <p:cNvGraphicFramePr/>
          <p:nvPr/>
        </p:nvGraphicFramePr>
        <p:xfrm>
          <a:off x="510425" y="203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{2970B7A3-5990-41BF-BFB9-9CA5269C5633}</a:tableStyleId>
              </a:tblPr>
              <a:tblGrid>
                <a:gridCol w="2230675"/>
                <a:gridCol w="5892475"/>
              </a:tblGrid>
              <a:tr h="47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Approach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 anchor="ctr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Regression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This will be testing each module as new additions and modules are added to make sure the already implemented ones do not get broken while integrating the new modules</a:t>
                      </a:r>
                    </a:p>
                  </a:txBody>
                  <a:tcPr marT="91425" marB="91425" marR="91425" marL="91425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System Validation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Testing the system as a whole and make sure that it is working the way it was intended for.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258000" y="227975"/>
            <a:ext cx="8627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Deliverables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54" name="Shape 254"/>
          <p:cNvGraphicFramePr/>
          <p:nvPr/>
        </p:nvGraphicFramePr>
        <p:xfrm>
          <a:off x="510425" y="18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{291DBE65-3B09-4D40-92F3-B868BC34168D}</a:tableStyleId>
              </a:tblPr>
              <a:tblGrid>
                <a:gridCol w="2230675"/>
                <a:gridCol w="5892475"/>
              </a:tblGrid>
              <a:tr h="47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Item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 anchor="ctr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System Test Plan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Document that will explain how to test the system’s hardware, software and their integration.</a:t>
                      </a:r>
                    </a:p>
                  </a:txBody>
                  <a:tcPr marT="91425" marB="91425" marR="91425" marL="91425"/>
                </a:tc>
              </a:tr>
              <a:tr h="70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Case Specifications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Criteria used: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ID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Description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Inputs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Expected Output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258000" y="227975"/>
            <a:ext cx="8627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Deliverables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61" name="Shape 261"/>
          <p:cNvGraphicFramePr/>
          <p:nvPr/>
        </p:nvGraphicFramePr>
        <p:xfrm>
          <a:off x="510425" y="18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{29A251F8-06D3-4333-9A70-FA05336FA2FB}</a:tableStyleId>
              </a:tblPr>
              <a:tblGrid>
                <a:gridCol w="2230675"/>
                <a:gridCol w="5892475"/>
              </a:tblGrid>
              <a:tr h="523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Item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 anchor="ctr"/>
                </a:tc>
              </a:tr>
              <a:tr h="2601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Case Results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Criteria Used: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2" name="Shape 262"/>
          <p:cNvGraphicFramePr/>
          <p:nvPr/>
        </p:nvGraphicFramePr>
        <p:xfrm>
          <a:off x="3294825" y="2676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{BC3596EA-6E8A-4733-B8F0-0B898E1A16C4}</a:tableStyleId>
              </a:tblPr>
              <a:tblGrid>
                <a:gridCol w="2219925"/>
                <a:gridCol w="2219925"/>
              </a:tblGrid>
              <a:tr h="3229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Case 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Expected Output</a:t>
                      </a:r>
                    </a:p>
                  </a:txBody>
                  <a:tcPr marT="91425" marB="91425" marR="91425" marL="91425"/>
                </a:tc>
              </a:tr>
              <a:tr h="294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Date of 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Actual Output</a:t>
                      </a:r>
                    </a:p>
                  </a:txBody>
                  <a:tcPr marT="91425" marB="91425" marR="91425" marL="91425"/>
                </a:tc>
              </a:tr>
              <a:tr h="294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 of Tester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Result</a:t>
                      </a:r>
                    </a:p>
                  </a:txBody>
                  <a:tcPr marT="91425" marB="91425" marR="91425" marL="91425"/>
                </a:tc>
              </a:tr>
              <a:tr h="294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Inputs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Tester Comments</a:t>
                      </a:r>
                    </a:p>
                  </a:txBody>
                  <a:tcPr marT="91425" marB="91425" marR="91425" marL="91425"/>
                </a:tc>
              </a:tr>
              <a:tr h="294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Bug 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Bug Description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258000" y="227975"/>
            <a:ext cx="8627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Deliverables</a:t>
            </a: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69" name="Shape 269"/>
          <p:cNvGraphicFramePr/>
          <p:nvPr/>
        </p:nvGraphicFramePr>
        <p:xfrm>
          <a:off x="510425" y="18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{B73A4952-F9AD-409F-849B-2F78469E032A}</a:tableStyleId>
              </a:tblPr>
              <a:tblGrid>
                <a:gridCol w="2230675"/>
                <a:gridCol w="5892475"/>
              </a:tblGrid>
              <a:tr h="523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Item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 anchor="ctr"/>
                </a:tc>
              </a:tr>
              <a:tr h="2601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Bugs and Defects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Criteria Used: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0" name="Shape 270"/>
          <p:cNvGraphicFramePr/>
          <p:nvPr/>
        </p:nvGraphicFramePr>
        <p:xfrm>
          <a:off x="3294825" y="2676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{B10FB3B2-505E-4382-BB71-ED6CD4AD63E4}</a:tableStyleId>
              </a:tblPr>
              <a:tblGrid>
                <a:gridCol w="2219925"/>
                <a:gridCol w="2219925"/>
              </a:tblGrid>
              <a:tr h="322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Bug 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Case ID</a:t>
                      </a:r>
                    </a:p>
                  </a:txBody>
                  <a:tcPr marT="91425" marB="91425" marR="91425" marL="91425"/>
                </a:tc>
              </a:tr>
              <a:tr h="29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Date of 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Actual Output</a:t>
                      </a:r>
                    </a:p>
                  </a:txBody>
                  <a:tcPr marT="91425" marB="91425" marR="91425" marL="91425"/>
                </a:tc>
              </a:tr>
              <a:tr h="29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 of Tester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Bug Description</a:t>
                      </a:r>
                    </a:p>
                  </a:txBody>
                  <a:tcPr marT="91425" marB="91425" marR="91425" marL="91425"/>
                </a:tc>
              </a:tr>
              <a:tr h="29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Inputs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Tester Comments</a:t>
                      </a:r>
                    </a:p>
                  </a:txBody>
                  <a:tcPr marT="91425" marB="91425" marR="91425" marL="91425"/>
                </a:tc>
              </a:tr>
              <a:tr h="29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Expected Output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Schedule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77" name="Shape 277"/>
          <p:cNvGraphicFramePr/>
          <p:nvPr/>
        </p:nvGraphicFramePr>
        <p:xfrm>
          <a:off x="952500" y="1891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{09B05928-ABA5-4A98-A51B-8093AF401E7E}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8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Work Breakdown Structure</a:t>
                      </a: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Task</a:t>
                      </a: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Planned Start</a:t>
                      </a: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Planned Finish</a:t>
                      </a: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Resource Name</a:t>
                      </a:r>
                    </a:p>
                  </a:txBody>
                  <a:tcPr marT="91425" marB="91425" marR="68575" marL="68575">
                    <a:solidFill>
                      <a:srgbClr val="FFFFFF"/>
                    </a:solidFill>
                  </a:tcPr>
                </a:tc>
              </a:tr>
              <a:tr h="388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1.2.5.1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Hardware Test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 March 2015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 April 2015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Seth Skocelas</a:t>
                      </a:r>
                    </a:p>
                  </a:txBody>
                  <a:tcPr marT="91425" marB="91425" marR="68575" marL="68575"/>
                </a:tc>
              </a:tr>
              <a:tr h="388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1.2.5.2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Unit Test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 March 2015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 April 2015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 Hasty</a:t>
                      </a:r>
                    </a:p>
                  </a:txBody>
                  <a:tcPr marT="91425" marB="91425" marR="68575" marL="68575"/>
                </a:tc>
              </a:tr>
              <a:tr h="388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1.2.5.3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Component Test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 April 2015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 April 2015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 Hasty</a:t>
                      </a:r>
                    </a:p>
                  </a:txBody>
                  <a:tcPr marT="91425" marB="91425" marR="68575" marL="68575"/>
                </a:tc>
              </a:tr>
              <a:tr h="388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1.2.5.4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Integration Test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 April 2015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May 2015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Brian Hasty</a:t>
                      </a:r>
                    </a:p>
                  </a:txBody>
                  <a:tcPr marT="91425" marB="91425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75" y="1223575"/>
            <a:ext cx="4791075" cy="36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349" y="260275"/>
            <a:ext cx="3987300" cy="462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4" y="626025"/>
            <a:ext cx="8946148" cy="389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362" y="180900"/>
            <a:ext cx="3481274" cy="47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Item Pass/Fail Criteria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83" name="Shape 83"/>
          <p:cNvGraphicFramePr/>
          <p:nvPr/>
        </p:nvGraphicFramePr>
        <p:xfrm>
          <a:off x="952500" y="159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{DADB4B77-2AE5-40B4-8CAE-5FE874A9A48D}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 Criteria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Fail Criteria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-Item does what it is supposed 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-Item does not do what it is supposed to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-Item performs over the threshold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-Item performs below the threshold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---------------------------------------------------------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-Hardware failure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-Consistency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-Consistency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Hardware Tests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90" name="Shape 90"/>
          <p:cNvGraphicFramePr/>
          <p:nvPr/>
        </p:nvGraphicFramePr>
        <p:xfrm>
          <a:off x="268000" y="123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{9412100E-B02E-4044-830D-AECB9F0971F1}</a:tableStyleId>
              </a:tblPr>
              <a:tblGrid>
                <a:gridCol w="1088625"/>
                <a:gridCol w="1740925"/>
                <a:gridCol w="4681900"/>
                <a:gridCol w="1199000"/>
              </a:tblGrid>
              <a:tr h="397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Functional Unit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Priority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PixelSense Table (Infrared Sensors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 the lynx device to send an arbitrary string in binary through its IR LEDs and then check if the table outputs the same message.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PixelSense Table (Table Screen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We will pass a shape (square/rectangle) to the draw command and see if the table will display 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Lynx (Phototransistors)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We will shine a light on the phototransistor and if it detects a light it should output 3.3v or be “On”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Hardware Tests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97" name="Shape 97"/>
          <p:cNvGraphicFramePr/>
          <p:nvPr/>
        </p:nvGraphicFramePr>
        <p:xfrm>
          <a:off x="268000" y="123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{48BAE904-6EBD-4775-B150-53F68269717F}</a:tableStyleId>
              </a:tblPr>
              <a:tblGrid>
                <a:gridCol w="1088625"/>
                <a:gridCol w="1740925"/>
                <a:gridCol w="4681900"/>
                <a:gridCol w="1199000"/>
              </a:tblGrid>
              <a:tr h="397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Functional Unit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Priority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Lynx (LEDs)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 will tell the microcontroller to duty cycle 1 pin every 100ms and see if the LED turns on and off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Android Tablet Touchscreen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We will create a button in the application and when the button is a touched a “Toast” notification should appear displaying the touch location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  <a:tr h="385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Android Tablet Display Screen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We will press the power button and wait and see if the tablet will boot into the Android desktop.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High 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