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Ed.</a:t>
            </a:r>
            <a:r>
              <a:rPr lang="en"/>
              <a:t>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Decentralizing education.</a:t>
            </a:r>
            <a:endParaRPr sz="1700"/>
          </a:p>
        </p:txBody>
      </p:sp>
      <p:sp>
        <p:nvSpPr>
          <p:cNvPr id="106" name="Shape 106"/>
          <p:cNvSpPr txBox="1"/>
          <p:nvPr/>
        </p:nvSpPr>
        <p:spPr>
          <a:xfrm>
            <a:off x="7364600" y="3624250"/>
            <a:ext cx="17796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Charly Jose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Karthik Raj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Muhammed Ajmal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Sujith C. Mohan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10450" y="126300"/>
            <a:ext cx="1555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Asgardians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value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43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does TTH fluctuate?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Every active enrollment generates TTH based on the current exchange price.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 TTH’s are exchanged for education between educators and students.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Every transaction is validated by institutions, who receive incentives.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699600" y="953225"/>
            <a:ext cx="1082400" cy="1300800"/>
          </a:xfrm>
          <a:prstGeom prst="verticalScroll">
            <a:avLst>
              <a:gd fmla="val 125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745075" y="3485275"/>
            <a:ext cx="754800" cy="6945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981725" y="3517075"/>
            <a:ext cx="754800" cy="6309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149400" y="2789275"/>
            <a:ext cx="2182800" cy="1358700"/>
          </a:xfrm>
          <a:prstGeom prst="leftRightUpArrow">
            <a:avLst>
              <a:gd fmla="val 0" name="adj1"/>
              <a:gd fmla="val 17546" name="adj2"/>
              <a:gd fmla="val 25000" name="adj3"/>
            </a:avLst>
          </a:prstGeom>
          <a:gradFill>
            <a:gsLst>
              <a:gs pos="0">
                <a:schemeClr val="lt1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5699600" y="322325"/>
            <a:ext cx="1370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Institutions/ validators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862600" y="4289550"/>
            <a:ext cx="1082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Educators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7705325" y="4309425"/>
            <a:ext cx="933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215825" y="3376050"/>
            <a:ext cx="933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TTH network</a:t>
            </a:r>
            <a:endParaRPr sz="1000"/>
          </a:p>
        </p:txBody>
      </p:sp>
      <p:sp>
        <p:nvSpPr>
          <p:cNvPr id="185" name="Shape 185"/>
          <p:cNvSpPr txBox="1"/>
          <p:nvPr/>
        </p:nvSpPr>
        <p:spPr>
          <a:xfrm>
            <a:off x="6662700" y="1317275"/>
            <a:ext cx="17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keepers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 Value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active students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educators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What is 0.015 ?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Coin value limiter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What is 0.5 ?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Initial coin value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	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722475" y="1580150"/>
            <a:ext cx="1839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Coin Value = 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2061325" y="1580150"/>
            <a:ext cx="828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0.015  x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149688" y="1406900"/>
            <a:ext cx="433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N</a:t>
            </a:r>
            <a:r>
              <a:rPr b="1" baseline="-25000" lang="en">
                <a:solidFill>
                  <a:srgbClr val="616161"/>
                </a:solidFill>
              </a:rPr>
              <a:t>s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149688" y="1840175"/>
            <a:ext cx="433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N</a:t>
            </a:r>
            <a:r>
              <a:rPr b="1" baseline="-25000" lang="en">
                <a:solidFill>
                  <a:srgbClr val="616161"/>
                </a:solidFill>
              </a:rPr>
              <a:t>T</a:t>
            </a:r>
            <a:endParaRPr b="1">
              <a:solidFill>
                <a:srgbClr val="61616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3843250" y="1580150"/>
            <a:ext cx="645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x 0.5</a:t>
            </a:r>
            <a:endParaRPr b="1">
              <a:solidFill>
                <a:srgbClr val="616161"/>
              </a:solidFill>
            </a:endParaRPr>
          </a:p>
        </p:txBody>
      </p:sp>
      <p:cxnSp>
        <p:nvCxnSpPr>
          <p:cNvPr id="197" name="Shape 197"/>
          <p:cNvCxnSpPr/>
          <p:nvPr/>
        </p:nvCxnSpPr>
        <p:spPr>
          <a:xfrm>
            <a:off x="3048525" y="1840175"/>
            <a:ext cx="693600" cy="0"/>
          </a:xfrm>
          <a:prstGeom prst="straightConnector1">
            <a:avLst/>
          </a:prstGeom>
          <a:noFill/>
          <a:ln cap="flat" cmpd="sng" w="9525">
            <a:solidFill>
              <a:srgbClr val="61616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Capping cost of education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00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 from decentralising education, reducing cost of quality education is also a primary concern.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cost of a course is determined by the rating of the tutor, the number of enrolled students, and the total number of teachers available in that particular field.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Price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04625" y="1965450"/>
            <a:ext cx="1521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Course price = 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772375" y="1965450"/>
            <a:ext cx="1521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Tutor Rating  +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231600" y="1666825"/>
            <a:ext cx="4031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Number of students enrolled for that course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643500" y="2148450"/>
            <a:ext cx="3207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Number of teachers for that course</a:t>
            </a:r>
            <a:endParaRPr b="1">
              <a:solidFill>
                <a:srgbClr val="61616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7200025" y="1965450"/>
            <a:ext cx="741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 x 0.5</a:t>
            </a:r>
            <a:endParaRPr b="1">
              <a:solidFill>
                <a:srgbClr val="616161"/>
              </a:solidFill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3342450" y="2148438"/>
            <a:ext cx="3809400" cy="0"/>
          </a:xfrm>
          <a:prstGeom prst="straightConnector1">
            <a:avLst/>
          </a:prstGeom>
          <a:noFill/>
          <a:ln cap="flat" cmpd="sng" w="9525">
            <a:solidFill>
              <a:srgbClr val="6161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1772375" y="3505513"/>
            <a:ext cx="3809400" cy="0"/>
          </a:xfrm>
          <a:prstGeom prst="straightConnector1">
            <a:avLst/>
          </a:prstGeom>
          <a:noFill/>
          <a:ln cap="flat" cmpd="sng" w="9525">
            <a:solidFill>
              <a:srgbClr val="6161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Shape 217"/>
          <p:cNvSpPr txBox="1"/>
          <p:nvPr/>
        </p:nvSpPr>
        <p:spPr>
          <a:xfrm>
            <a:off x="1666425" y="2947888"/>
            <a:ext cx="4344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Experience  + Expertise + Avg. student rating 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282850" y="3610450"/>
            <a:ext cx="26199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Number of non-zero factors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60600" y="3279175"/>
            <a:ext cx="1421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Tutor rating = </a:t>
            </a:r>
            <a:endParaRPr b="1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Adieu from </a:t>
            </a:r>
            <a:r>
              <a:rPr lang="en">
                <a:solidFill>
                  <a:schemeClr val="lt1"/>
                </a:solidFill>
              </a:rPr>
              <a:t>Ed.</a:t>
            </a:r>
            <a:r>
              <a:rPr lang="en"/>
              <a:t>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create a platform for information exchange, and to provide quality education data a low cost, while providing incentives to educators and to provide a decentralized pool of education materials and through this, reduce the commercialization of education.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Uneven distribution of quality education.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High cost of recognised education.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Commercialisation of education.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An education platform based on the ethereum blockchain.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Decentralized learning platform for exchange of information.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Students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Teachers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Institutions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5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Unique identification of students, teachers and institutions.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Rating teachers based on different parameters.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Blockchain network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Decentralized library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Rating of course material among tutors.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Flow of token through different transactions.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0280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native token of Ed.you network is called Tethereum (TTH) coin (Teach+Ether).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TTH is the primary credit used for every transaction in the Ed.you network. The price of a TTH is only determined by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Supply and demand 											      (where supply is the number of active </a:t>
            </a:r>
            <a:r>
              <a:rPr lang="en"/>
              <a:t>educators</a:t>
            </a:r>
            <a:r>
              <a:rPr lang="en"/>
              <a:t> and demand is the number of active students)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Price equation :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Shape 144"/>
          <p:cNvCxnSpPr/>
          <p:nvPr/>
        </p:nvCxnSpPr>
        <p:spPr>
          <a:xfrm>
            <a:off x="2714113" y="3977050"/>
            <a:ext cx="1203300" cy="0"/>
          </a:xfrm>
          <a:prstGeom prst="straightConnector1">
            <a:avLst/>
          </a:prstGeom>
          <a:noFill/>
          <a:ln cap="flat" cmpd="sng" w="9525">
            <a:solidFill>
              <a:srgbClr val="6161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Shape 145"/>
          <p:cNvSpPr txBox="1"/>
          <p:nvPr/>
        </p:nvSpPr>
        <p:spPr>
          <a:xfrm>
            <a:off x="4041325" y="3774950"/>
            <a:ext cx="1938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+"/>
            </a:pPr>
            <a:r>
              <a:rPr b="1" lang="en">
                <a:solidFill>
                  <a:srgbClr val="616161"/>
                </a:solidFill>
              </a:rPr>
              <a:t>TTH Constant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644175" y="3774950"/>
            <a:ext cx="835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Price  = 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516725" y="3591375"/>
            <a:ext cx="152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b="1" lang="en">
                <a:solidFill>
                  <a:schemeClr val="accent3"/>
                </a:solidFill>
              </a:rPr>
              <a:t>Demand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516725" y="3977050"/>
            <a:ext cx="1524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b="1" lang="en">
                <a:solidFill>
                  <a:srgbClr val="616161"/>
                </a:solidFill>
              </a:rPr>
              <a:t>Supply</a:t>
            </a:r>
            <a:endParaRPr b="1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generation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4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Unlike other blockchain networks Ed.you does not have an ICO.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tokens are generated upon each signup of students and institutions.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Institutions acts as validators for each transaction, and hence receive incentives.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01200" y="2986550"/>
            <a:ext cx="1575300" cy="15387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48300" y="2986550"/>
            <a:ext cx="1481100" cy="1483500"/>
          </a:xfrm>
          <a:prstGeom prst="mathMultiply">
            <a:avLst>
              <a:gd fmla="val 23520" name="adj1"/>
            </a:avLst>
          </a:prstGeom>
          <a:solidFill>
            <a:srgbClr val="FF0000">
              <a:alpha val="34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801300" y="3280600"/>
            <a:ext cx="11751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</a:rPr>
              <a:t>    </a:t>
            </a:r>
            <a:endParaRPr b="1">
              <a:solidFill>
                <a:srgbClr val="4C113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    </a:t>
            </a:r>
            <a:r>
              <a:rPr b="1" lang="en" sz="2000">
                <a:solidFill>
                  <a:srgbClr val="4C1130"/>
                </a:solidFill>
              </a:rPr>
              <a:t>ICO</a:t>
            </a:r>
            <a:endParaRPr b="1" sz="2000">
              <a:solidFill>
                <a:srgbClr val="4C1130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702788" y="2986550"/>
            <a:ext cx="1575300" cy="15387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</a:rPr>
              <a:t>New coins added by new members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851500" y="2986550"/>
            <a:ext cx="1641900" cy="15387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</a:rPr>
              <a:t>Institutionsas validators  </a:t>
            </a:r>
            <a:endParaRPr b="1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value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6302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does TTH gain initial value?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Average cost of education of Ivy League = $50,000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Expecting 10mn user in 10 years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Why Ivy </a:t>
            </a:r>
            <a:r>
              <a:rPr lang="en"/>
              <a:t>League</a:t>
            </a:r>
            <a:r>
              <a:rPr lang="en"/>
              <a:t> tuition fee?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Ivy league colleges offers world’s best education but with highly unaffordable fee.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aim is to offer the best educatio</a:t>
            </a:r>
            <a:r>
              <a:rPr lang="en"/>
              <a:t>n </a:t>
            </a:r>
            <a:r>
              <a:rPr lang="en"/>
              <a:t>world never has witnessed at the lowest fees economists never thought possible.</a:t>
            </a:r>
            <a:endParaRPr/>
          </a:p>
        </p:txBody>
      </p:sp>
      <p:cxnSp>
        <p:nvCxnSpPr>
          <p:cNvPr id="166" name="Shape 166"/>
          <p:cNvCxnSpPr/>
          <p:nvPr/>
        </p:nvCxnSpPr>
        <p:spPr>
          <a:xfrm>
            <a:off x="2449750" y="2576625"/>
            <a:ext cx="1249200" cy="0"/>
          </a:xfrm>
          <a:prstGeom prst="straightConnector1">
            <a:avLst/>
          </a:prstGeom>
          <a:noFill/>
          <a:ln cap="flat" cmpd="sng" w="9525">
            <a:solidFill>
              <a:srgbClr val="6161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Shape 167"/>
          <p:cNvSpPr txBox="1"/>
          <p:nvPr/>
        </p:nvSpPr>
        <p:spPr>
          <a:xfrm>
            <a:off x="2649850" y="2215300"/>
            <a:ext cx="84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$50,000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732800" y="2537500"/>
            <a:ext cx="683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10mn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839350" y="2381475"/>
            <a:ext cx="1454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Initial price    = </a:t>
            </a:r>
            <a:endParaRPr b="1">
              <a:solidFill>
                <a:srgbClr val="616161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855075" y="2381475"/>
            <a:ext cx="780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</a:rPr>
              <a:t> =  $0.5</a:t>
            </a:r>
            <a:endParaRPr b="1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