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8" r:id="rId5"/>
    <p:sldId id="270" r:id="rId6"/>
    <p:sldId id="272" r:id="rId7"/>
    <p:sldId id="273" r:id="rId8"/>
    <p:sldId id="271" r:id="rId9"/>
    <p:sldId id="276" r:id="rId10"/>
    <p:sldId id="277" r:id="rId11"/>
    <p:sldId id="274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12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5" d="100"/>
          <a:sy n="65" d="100"/>
        </p:scale>
        <p:origin x="652" y="36"/>
      </p:cViewPr>
      <p:guideLst>
        <p:guide orient="horz" pos="720"/>
        <p:guide pos="12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D476-DF9A-440D-9445-5A222E615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65006"/>
            <a:ext cx="7766936" cy="2585830"/>
          </a:xfrm>
        </p:spPr>
        <p:txBody>
          <a:bodyPr/>
          <a:lstStyle/>
          <a:p>
            <a:r>
              <a:rPr lang="en-US" dirty="0"/>
              <a:t>A Comparison of Six 10-Class Classifiers Using the </a:t>
            </a:r>
            <a:r>
              <a:rPr lang="en-US" dirty="0" err="1"/>
              <a:t>NotMNIST</a:t>
            </a:r>
            <a:r>
              <a:rPr lang="en-US" dirty="0"/>
              <a:t>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D7FE4-8842-4712-A350-A365C67D1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/>
              <a:t>By Team </a:t>
            </a:r>
            <a:r>
              <a:rPr lang="en-US" sz="4400" dirty="0" err="1"/>
              <a:t>Bengio</a:t>
            </a:r>
            <a:endParaRPr lang="en-US" sz="4400" dirty="0"/>
          </a:p>
          <a:p>
            <a:r>
              <a:rPr lang="en-US" sz="4400" dirty="0"/>
              <a:t>June 21, 2017</a:t>
            </a:r>
          </a:p>
        </p:txBody>
      </p:sp>
    </p:spTree>
    <p:extLst>
      <p:ext uri="{BB962C8B-B14F-4D97-AF65-F5344CB8AC3E}">
        <p14:creationId xmlns:p14="http://schemas.microsoft.com/office/powerpoint/2010/main" val="327044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23610F-3ED1-4163-9E2C-C143B76F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br>
              <a:rPr lang="en-US" dirty="0"/>
            </a:br>
            <a:r>
              <a:rPr lang="en-US" sz="72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8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8B5D7F-598F-4998-ADF5-C24ACC06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63600"/>
            <a:ext cx="9541474" cy="599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52FCCD3-020A-456D-A0D4-9CFD872F8DC3}"/>
              </a:ext>
            </a:extLst>
          </p:cNvPr>
          <p:cNvGrpSpPr/>
          <p:nvPr/>
        </p:nvGrpSpPr>
        <p:grpSpPr>
          <a:xfrm>
            <a:off x="4838700" y="2374900"/>
            <a:ext cx="2171700" cy="3111500"/>
            <a:chOff x="4838700" y="2374900"/>
            <a:chExt cx="2171700" cy="31115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C50E7AF-0E94-412C-888A-58566B9C017F}"/>
                </a:ext>
              </a:extLst>
            </p:cNvPr>
            <p:cNvSpPr/>
            <p:nvPr/>
          </p:nvSpPr>
          <p:spPr>
            <a:xfrm>
              <a:off x="6438900" y="3086100"/>
              <a:ext cx="571500" cy="24003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C2256BD9-C63F-432F-B3CA-2DACDEC582A5}"/>
                </a:ext>
              </a:extLst>
            </p:cNvPr>
            <p:cNvSpPr/>
            <p:nvPr/>
          </p:nvSpPr>
          <p:spPr>
            <a:xfrm>
              <a:off x="4838700" y="2374900"/>
              <a:ext cx="1485900" cy="685800"/>
            </a:xfrm>
            <a:prstGeom prst="wedgeRoundRectCallout">
              <a:avLst>
                <a:gd name="adj1" fmla="val 51515"/>
                <a:gd name="adj2" fmla="val 11408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Bayes is</a:t>
              </a:r>
            </a:p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very slow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03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1B9CE8-A297-4A7D-ACA1-4C68ADEE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215" y="2171700"/>
            <a:ext cx="3486710" cy="3657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E758EF-F0C4-4FCF-9A39-B643F8D56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003726"/>
            <a:ext cx="3438568" cy="3607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B71FC2-8BF2-4EB9-83F5-C1A563E44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895" y="1828800"/>
            <a:ext cx="3714620" cy="36764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D8C50A-38CC-44D7-8E6F-B0B0549AE5F6}"/>
              </a:ext>
            </a:extLst>
          </p:cNvPr>
          <p:cNvCxnSpPr/>
          <p:nvPr/>
        </p:nvCxnSpPr>
        <p:spPr>
          <a:xfrm>
            <a:off x="4038600" y="2286000"/>
            <a:ext cx="800100" cy="571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BB9985-9373-4EAF-B868-461F569BF544}"/>
              </a:ext>
            </a:extLst>
          </p:cNvPr>
          <p:cNvCxnSpPr>
            <a:cxnSpLocks/>
          </p:cNvCxnSpPr>
          <p:nvPr/>
        </p:nvCxnSpPr>
        <p:spPr>
          <a:xfrm flipH="1" flipV="1">
            <a:off x="7812562" y="2553568"/>
            <a:ext cx="667696" cy="6468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A0735C-F1BD-4670-A50D-304C14AF5A46}"/>
              </a:ext>
            </a:extLst>
          </p:cNvPr>
          <p:cNvSpPr txBox="1"/>
          <p:nvPr/>
        </p:nvSpPr>
        <p:spPr>
          <a:xfrm>
            <a:off x="762055" y="4523482"/>
            <a:ext cx="29380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Reconstructed </a:t>
            </a:r>
          </a:p>
          <a:p>
            <a:r>
              <a:rPr lang="en-US" sz="3200" dirty="0">
                <a:solidFill>
                  <a:srgbClr val="002060"/>
                </a:solidFill>
              </a:rPr>
              <a:t>with 50 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06364F-4934-4403-A28D-85C0C8BFF3B3}"/>
              </a:ext>
            </a:extLst>
          </p:cNvPr>
          <p:cNvSpPr txBox="1"/>
          <p:nvPr/>
        </p:nvSpPr>
        <p:spPr>
          <a:xfrm>
            <a:off x="8839200" y="1516294"/>
            <a:ext cx="259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Original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1831B6-543C-4A52-8709-D1E6B1F79DF3}"/>
              </a:ext>
            </a:extLst>
          </p:cNvPr>
          <p:cNvSpPr txBox="1"/>
          <p:nvPr/>
        </p:nvSpPr>
        <p:spPr>
          <a:xfrm>
            <a:off x="1066800" y="57150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Evaluated CPU time and accuracy trade-off from 1 to 50 principle components</a:t>
            </a:r>
          </a:p>
        </p:txBody>
      </p:sp>
    </p:spTree>
    <p:extLst>
      <p:ext uri="{BB962C8B-B14F-4D97-AF65-F5344CB8AC3E}">
        <p14:creationId xmlns:p14="http://schemas.microsoft.com/office/powerpoint/2010/main" val="408401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9722C87-A69B-4E73-87EC-6C6F8D15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019366" cy="84746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Objective: Accuracy vs CPU Time vs Number of 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FAC0D6-D534-4F9A-9430-BDBBBED886EC}"/>
              </a:ext>
            </a:extLst>
          </p:cNvPr>
          <p:cNvSpPr/>
          <p:nvPr/>
        </p:nvSpPr>
        <p:spPr>
          <a:xfrm>
            <a:off x="4037495" y="1943099"/>
            <a:ext cx="1371600" cy="182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Dimension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Reduction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PCA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5A3AD8-1DA9-46C5-9172-18CC97FBB918}"/>
              </a:ext>
            </a:extLst>
          </p:cNvPr>
          <p:cNvSpPr/>
          <p:nvPr/>
        </p:nvSpPr>
        <p:spPr>
          <a:xfrm>
            <a:off x="6130752" y="1600201"/>
            <a:ext cx="2057400" cy="2400299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</a:rPr>
              <a:t>Classifier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884956-0ABD-4C1F-B169-191EE90A9240}"/>
              </a:ext>
            </a:extLst>
          </p:cNvPr>
          <p:cNvCxnSpPr>
            <a:cxnSpLocks/>
          </p:cNvCxnSpPr>
          <p:nvPr/>
        </p:nvCxnSpPr>
        <p:spPr>
          <a:xfrm>
            <a:off x="3421199" y="2857501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C33062-763C-4582-BA22-2F1D77AC32A0}"/>
              </a:ext>
            </a:extLst>
          </p:cNvPr>
          <p:cNvCxnSpPr>
            <a:cxnSpLocks/>
          </p:cNvCxnSpPr>
          <p:nvPr/>
        </p:nvCxnSpPr>
        <p:spPr>
          <a:xfrm>
            <a:off x="5514456" y="2857501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09C124-D374-417A-9F43-2BC50B6C7C4C}"/>
              </a:ext>
            </a:extLst>
          </p:cNvPr>
          <p:cNvCxnSpPr>
            <a:cxnSpLocks/>
          </p:cNvCxnSpPr>
          <p:nvPr/>
        </p:nvCxnSpPr>
        <p:spPr>
          <a:xfrm>
            <a:off x="8337204" y="2857501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35F6D7-A741-42C8-8CE5-A40A07460466}"/>
              </a:ext>
            </a:extLst>
          </p:cNvPr>
          <p:cNvGrpSpPr/>
          <p:nvPr/>
        </p:nvGrpSpPr>
        <p:grpSpPr>
          <a:xfrm>
            <a:off x="4416252" y="1098034"/>
            <a:ext cx="646331" cy="845066"/>
            <a:chOff x="2640207" y="1143000"/>
            <a:chExt cx="646331" cy="84506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4B6FDFE-218E-4571-B69B-DD6A2005557C}"/>
                </a:ext>
              </a:extLst>
            </p:cNvPr>
            <p:cNvCxnSpPr/>
            <p:nvPr/>
          </p:nvCxnSpPr>
          <p:spPr>
            <a:xfrm>
              <a:off x="2963373" y="1530866"/>
              <a:ext cx="0" cy="45720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1F24B6-E904-403C-B1D3-98587279F277}"/>
                </a:ext>
              </a:extLst>
            </p:cNvPr>
            <p:cNvSpPr txBox="1"/>
            <p:nvPr/>
          </p:nvSpPr>
          <p:spPr>
            <a:xfrm>
              <a:off x="2640207" y="1143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n PC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42723A-FBA4-4B81-AE36-384A60A6D59D}"/>
              </a:ext>
            </a:extLst>
          </p:cNvPr>
          <p:cNvSpPr txBox="1"/>
          <p:nvPr/>
        </p:nvSpPr>
        <p:spPr>
          <a:xfrm>
            <a:off x="361942" y="4527032"/>
            <a:ext cx="99405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NotMNIST</a:t>
            </a:r>
            <a:r>
              <a:rPr lang="en-US" sz="2800" dirty="0"/>
              <a:t> Data Set of A to J in the same format as MNIST</a:t>
            </a:r>
          </a:p>
          <a:p>
            <a:r>
              <a:rPr lang="en-US" sz="2800" dirty="0"/>
              <a:t>From https://github.com/davidflanagan/notMNIST-to-MNIST</a:t>
            </a:r>
          </a:p>
          <a:p>
            <a:endParaRPr lang="en-US" sz="2800" dirty="0"/>
          </a:p>
          <a:p>
            <a:r>
              <a:rPr lang="en-US" sz="2800" dirty="0"/>
              <a:t>Training set size 60000 with 6000 per letter</a:t>
            </a:r>
          </a:p>
          <a:p>
            <a:r>
              <a:rPr lang="en-US" sz="2800" dirty="0"/>
              <a:t>Test set size 10000 with 1000 per letter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7220210C-4032-40E2-8C8F-4089B3148427}"/>
              </a:ext>
            </a:extLst>
          </p:cNvPr>
          <p:cNvSpPr/>
          <p:nvPr/>
        </p:nvSpPr>
        <p:spPr>
          <a:xfrm>
            <a:off x="9067800" y="861815"/>
            <a:ext cx="2834562" cy="1257299"/>
          </a:xfrm>
          <a:prstGeom prst="cloudCallout">
            <a:avLst>
              <a:gd name="adj1" fmla="val -53683"/>
              <a:gd name="adj2" fmla="val 722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Accuracy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DAA3F5E9-9516-4B52-977E-B8915D516190}"/>
              </a:ext>
            </a:extLst>
          </p:cNvPr>
          <p:cNvSpPr/>
          <p:nvPr/>
        </p:nvSpPr>
        <p:spPr>
          <a:xfrm>
            <a:off x="9589130" y="2234180"/>
            <a:ext cx="2414022" cy="1257299"/>
          </a:xfrm>
          <a:prstGeom prst="cloudCallout">
            <a:avLst>
              <a:gd name="adj1" fmla="val -82629"/>
              <a:gd name="adj2" fmla="val -697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CPU Time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FCD1DD38-C3BC-4093-8D7B-56FEC0D4BE50}"/>
              </a:ext>
            </a:extLst>
          </p:cNvPr>
          <p:cNvSpPr/>
          <p:nvPr/>
        </p:nvSpPr>
        <p:spPr>
          <a:xfrm>
            <a:off x="9589130" y="3617960"/>
            <a:ext cx="2517971" cy="1257299"/>
          </a:xfrm>
          <a:prstGeom prst="cloudCallout">
            <a:avLst>
              <a:gd name="adj1" fmla="val -89670"/>
              <a:gd name="adj2" fmla="val -8621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Number of PC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019D004-464C-4CD7-BE55-6A86597A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32" y="1485900"/>
            <a:ext cx="2300313" cy="241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0C037EB-A097-4A95-A80A-5179B2C25D74}"/>
              </a:ext>
            </a:extLst>
          </p:cNvPr>
          <p:cNvSpPr/>
          <p:nvPr/>
        </p:nvSpPr>
        <p:spPr>
          <a:xfrm>
            <a:off x="4724400" y="1530867"/>
            <a:ext cx="3651985" cy="914401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Bayesian Classifier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0D3BE-7386-4020-9540-3FA876CB1FD8}"/>
              </a:ext>
            </a:extLst>
          </p:cNvPr>
          <p:cNvSpPr/>
          <p:nvPr/>
        </p:nvSpPr>
        <p:spPr>
          <a:xfrm>
            <a:off x="4245734" y="1193532"/>
            <a:ext cx="4593466" cy="445213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20DC6-F39F-424A-B0F5-95A58E404C95}"/>
              </a:ext>
            </a:extLst>
          </p:cNvPr>
          <p:cNvSpPr txBox="1"/>
          <p:nvPr/>
        </p:nvSpPr>
        <p:spPr>
          <a:xfrm>
            <a:off x="3937586" y="5680331"/>
            <a:ext cx="5351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One VS Rest Multiclass Classifier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CA323F-35CC-40FB-9A50-4349AB36032A}"/>
              </a:ext>
            </a:extLst>
          </p:cNvPr>
          <p:cNvSpPr/>
          <p:nvPr/>
        </p:nvSpPr>
        <p:spPr>
          <a:xfrm>
            <a:off x="2257838" y="1988066"/>
            <a:ext cx="1371600" cy="182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Dimension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Reduction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PCA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AB3887-2964-41E1-BADC-78E22026A8D6}"/>
              </a:ext>
            </a:extLst>
          </p:cNvPr>
          <p:cNvCxnSpPr>
            <a:cxnSpLocks/>
          </p:cNvCxnSpPr>
          <p:nvPr/>
        </p:nvCxnSpPr>
        <p:spPr>
          <a:xfrm>
            <a:off x="3629438" y="3393693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8BE1D3-E32D-4231-A09D-A4E59BD9D54B}"/>
              </a:ext>
            </a:extLst>
          </p:cNvPr>
          <p:cNvGrpSpPr/>
          <p:nvPr/>
        </p:nvGrpSpPr>
        <p:grpSpPr>
          <a:xfrm>
            <a:off x="2640207" y="1143000"/>
            <a:ext cx="646331" cy="845066"/>
            <a:chOff x="2640207" y="1143000"/>
            <a:chExt cx="646331" cy="84506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D81C80-C338-4F84-A54D-FD8E931EF2D1}"/>
                </a:ext>
              </a:extLst>
            </p:cNvPr>
            <p:cNvCxnSpPr/>
            <p:nvPr/>
          </p:nvCxnSpPr>
          <p:spPr>
            <a:xfrm>
              <a:off x="2963373" y="1530866"/>
              <a:ext cx="0" cy="45720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5F794F-BC43-4EF2-A4B8-6FE8D9702A8E}"/>
                </a:ext>
              </a:extLst>
            </p:cNvPr>
            <p:cNvSpPr txBox="1"/>
            <p:nvPr/>
          </p:nvSpPr>
          <p:spPr>
            <a:xfrm>
              <a:off x="2640207" y="1143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n PC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63003B-C8D4-4A25-9508-51A19B7A806D}"/>
              </a:ext>
            </a:extLst>
          </p:cNvPr>
          <p:cNvCxnSpPr>
            <a:cxnSpLocks/>
          </p:cNvCxnSpPr>
          <p:nvPr/>
        </p:nvCxnSpPr>
        <p:spPr>
          <a:xfrm>
            <a:off x="8839200" y="2343667"/>
            <a:ext cx="685800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8B5645-1941-44FB-B01F-A7508D997D60}"/>
              </a:ext>
            </a:extLst>
          </p:cNvPr>
          <p:cNvSpPr txBox="1"/>
          <p:nvPr/>
        </p:nvSpPr>
        <p:spPr>
          <a:xfrm>
            <a:off x="9639300" y="1943100"/>
            <a:ext cx="22685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Model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Parameters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44A6D8-2083-45B0-8477-F8B65439B817}"/>
              </a:ext>
            </a:extLst>
          </p:cNvPr>
          <p:cNvGrpSpPr/>
          <p:nvPr/>
        </p:nvGrpSpPr>
        <p:grpSpPr>
          <a:xfrm>
            <a:off x="404795" y="3050793"/>
            <a:ext cx="1853043" cy="492507"/>
            <a:chOff x="404795" y="3050793"/>
            <a:chExt cx="1853043" cy="492507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4FB8097-6879-4C4B-A52B-1027BBB0E4CA}"/>
                </a:ext>
              </a:extLst>
            </p:cNvPr>
            <p:cNvCxnSpPr>
              <a:cxnSpLocks/>
            </p:cNvCxnSpPr>
            <p:nvPr/>
          </p:nvCxnSpPr>
          <p:spPr>
            <a:xfrm>
              <a:off x="1686338" y="3393693"/>
              <a:ext cx="5715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97C41D0-63D0-4C54-9EC7-FD1505B86CB9}"/>
                    </a:ext>
                  </a:extLst>
                </p:cNvPr>
                <p:cNvSpPr txBox="1"/>
                <p:nvPr/>
              </p:nvSpPr>
              <p:spPr>
                <a:xfrm>
                  <a:off x="404795" y="3050793"/>
                  <a:ext cx="991746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b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</a:b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97C41D0-63D0-4C54-9EC7-FD1505B86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95" y="3050793"/>
                  <a:ext cx="991746" cy="49250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EACDF1-4DC1-41FC-912C-E4F1455931CD}"/>
              </a:ext>
            </a:extLst>
          </p:cNvPr>
          <p:cNvGrpSpPr/>
          <p:nvPr/>
        </p:nvGrpSpPr>
        <p:grpSpPr>
          <a:xfrm>
            <a:off x="4699000" y="2894005"/>
            <a:ext cx="3677385" cy="914399"/>
            <a:chOff x="4699000" y="2937134"/>
            <a:chExt cx="3677385" cy="91439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42EF04-A437-49B1-92F3-40520BFE817F}"/>
                </a:ext>
              </a:extLst>
            </p:cNvPr>
            <p:cNvSpPr/>
            <p:nvPr/>
          </p:nvSpPr>
          <p:spPr>
            <a:xfrm>
              <a:off x="6438900" y="2937134"/>
              <a:ext cx="1937485" cy="914399"/>
            </a:xfrm>
            <a:prstGeom prst="rect">
              <a:avLst/>
            </a:prstGeom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Linear Classifier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E39DF92-E3B0-4C79-9BE0-2C566D4558EA}"/>
                </a:ext>
              </a:extLst>
            </p:cNvPr>
            <p:cNvSpPr/>
            <p:nvPr/>
          </p:nvSpPr>
          <p:spPr>
            <a:xfrm>
              <a:off x="4699000" y="2937134"/>
              <a:ext cx="1714500" cy="914399"/>
            </a:xfrm>
            <a:prstGeom prst="rect">
              <a:avLst/>
            </a:prstGeom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Augment by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F18DE9-1FA9-4BFC-93BC-E2BD43635DBC}"/>
              </a:ext>
            </a:extLst>
          </p:cNvPr>
          <p:cNvGrpSpPr/>
          <p:nvPr/>
        </p:nvGrpSpPr>
        <p:grpSpPr>
          <a:xfrm>
            <a:off x="4704615" y="4274068"/>
            <a:ext cx="3677385" cy="914399"/>
            <a:chOff x="4704615" y="4274068"/>
            <a:chExt cx="3677385" cy="91439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3E5640-3ED1-4A60-A2C1-88A47377BA0C}"/>
                </a:ext>
              </a:extLst>
            </p:cNvPr>
            <p:cNvSpPr/>
            <p:nvPr/>
          </p:nvSpPr>
          <p:spPr>
            <a:xfrm>
              <a:off x="6444515" y="4274068"/>
              <a:ext cx="1937485" cy="914399"/>
            </a:xfrm>
            <a:prstGeom prst="rect">
              <a:avLst/>
            </a:prstGeom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Linear Classifier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43CF2E7-3344-4452-99A5-CAC1F527AF55}"/>
                </a:ext>
              </a:extLst>
            </p:cNvPr>
            <p:cNvSpPr/>
            <p:nvPr/>
          </p:nvSpPr>
          <p:spPr>
            <a:xfrm>
              <a:off x="4704615" y="4274068"/>
              <a:ext cx="1714500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Augment by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non-linear combinations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CA50C34-6502-4513-B1E5-17DB8E7693CD}"/>
              </a:ext>
            </a:extLst>
          </p:cNvPr>
          <p:cNvSpPr txBox="1"/>
          <p:nvPr/>
        </p:nvSpPr>
        <p:spPr>
          <a:xfrm>
            <a:off x="3990139" y="6220480"/>
            <a:ext cx="5306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One VS One Multiclass Classifier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DB0BCD-709D-480B-B0FE-382B8E7C661B}"/>
              </a:ext>
            </a:extLst>
          </p:cNvPr>
          <p:cNvGrpSpPr/>
          <p:nvPr/>
        </p:nvGrpSpPr>
        <p:grpSpPr>
          <a:xfrm>
            <a:off x="8839200" y="4457700"/>
            <a:ext cx="1522982" cy="505844"/>
            <a:chOff x="8839200" y="5004877"/>
            <a:chExt cx="1522982" cy="50584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81DB7B-E8F3-4CA3-97BF-913C840B15D9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0" y="5257800"/>
              <a:ext cx="6858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C17AA30-640B-44E7-B451-DB310F832CE9}"/>
                    </a:ext>
                  </a:extLst>
                </p:cNvPr>
                <p:cNvSpPr txBox="1"/>
                <p:nvPr/>
              </p:nvSpPr>
              <p:spPr>
                <a:xfrm>
                  <a:off x="9710540" y="5004877"/>
                  <a:ext cx="651642" cy="5058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C17AA30-640B-44E7-B451-DB310F832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540" y="5004877"/>
                  <a:ext cx="651642" cy="505844"/>
                </a:xfrm>
                <a:prstGeom prst="rect">
                  <a:avLst/>
                </a:prstGeom>
                <a:blipFill>
                  <a:blip r:embed="rId3"/>
                  <a:stretch>
                    <a:fillRect r="-17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E7095F-495E-4A0B-8F26-26F15D9FA628}"/>
              </a:ext>
            </a:extLst>
          </p:cNvPr>
          <p:cNvCxnSpPr>
            <a:cxnSpLocks/>
          </p:cNvCxnSpPr>
          <p:nvPr/>
        </p:nvCxnSpPr>
        <p:spPr>
          <a:xfrm>
            <a:off x="3629438" y="2514600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9556DD3-8312-4BFA-AFE4-DFB2DC245782}"/>
              </a:ext>
            </a:extLst>
          </p:cNvPr>
          <p:cNvGrpSpPr/>
          <p:nvPr/>
        </p:nvGrpSpPr>
        <p:grpSpPr>
          <a:xfrm>
            <a:off x="266700" y="2171700"/>
            <a:ext cx="1991138" cy="492507"/>
            <a:chOff x="266700" y="2171700"/>
            <a:chExt cx="1991138" cy="49250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E3A63AB-DF64-4A41-BE55-3FAF84EF8B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6338" y="2514600"/>
              <a:ext cx="5715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14DF8D-03A9-4ECD-9F0B-CDE76DE928BE}"/>
                    </a:ext>
                  </a:extLst>
                </p:cNvPr>
                <p:cNvSpPr txBox="1"/>
                <p:nvPr/>
              </p:nvSpPr>
              <p:spPr>
                <a:xfrm>
                  <a:off x="266700" y="2171700"/>
                  <a:ext cx="1347805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br>
                    <a:rPr lang="en-US" b="0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14DF8D-03A9-4ECD-9F0B-CDE76DE92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" y="2171700"/>
                  <a:ext cx="1347805" cy="4925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6E2083-FBA1-48DB-A513-BBAA0378893F}"/>
              </a:ext>
            </a:extLst>
          </p:cNvPr>
          <p:cNvGrpSpPr/>
          <p:nvPr/>
        </p:nvGrpSpPr>
        <p:grpSpPr>
          <a:xfrm>
            <a:off x="404795" y="4388367"/>
            <a:ext cx="3796143" cy="492507"/>
            <a:chOff x="404795" y="4388367"/>
            <a:chExt cx="3796143" cy="49250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0B3468B-BE22-4163-994B-03ADD06384B6}"/>
                </a:ext>
              </a:extLst>
            </p:cNvPr>
            <p:cNvCxnSpPr>
              <a:cxnSpLocks/>
            </p:cNvCxnSpPr>
            <p:nvPr/>
          </p:nvCxnSpPr>
          <p:spPr>
            <a:xfrm>
              <a:off x="1789439" y="4731267"/>
              <a:ext cx="2411499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2529FFD-A2D3-4C7D-8A5A-B9E5CC49CEC3}"/>
                    </a:ext>
                  </a:extLst>
                </p:cNvPr>
                <p:cNvSpPr txBox="1"/>
                <p:nvPr/>
              </p:nvSpPr>
              <p:spPr>
                <a:xfrm>
                  <a:off x="404795" y="4388367"/>
                  <a:ext cx="1325171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br>
                    <a:rPr lang="en-US" b="0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2529FFD-A2D3-4C7D-8A5A-B9E5CC49C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95" y="4388367"/>
                  <a:ext cx="1325171" cy="4925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56276E-CBCA-47F9-93A0-FBDAF1BFF544}"/>
              </a:ext>
            </a:extLst>
          </p:cNvPr>
          <p:cNvCxnSpPr>
            <a:cxnSpLocks/>
          </p:cNvCxnSpPr>
          <p:nvPr/>
        </p:nvCxnSpPr>
        <p:spPr>
          <a:xfrm flipV="1">
            <a:off x="8820150" y="2660650"/>
            <a:ext cx="704850" cy="3557"/>
          </a:xfrm>
          <a:prstGeom prst="straightConnector1">
            <a:avLst/>
          </a:prstGeom>
          <a:noFill/>
          <a:ln w="76200">
            <a:solidFill>
              <a:srgbClr val="7030A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019366" cy="84746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Objective: Accuracy vs CPU Time vs Number of PC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4E6F51-B414-44B5-96BA-A80FC0864F4F}"/>
              </a:ext>
            </a:extLst>
          </p:cNvPr>
          <p:cNvSpPr txBox="1"/>
          <p:nvPr/>
        </p:nvSpPr>
        <p:spPr>
          <a:xfrm>
            <a:off x="5170215" y="3008972"/>
            <a:ext cx="249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Classifier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7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2" grpId="0"/>
      <p:bldP spid="50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0D700E9-CDA7-4D60-99AF-492B4B66860D}"/>
              </a:ext>
            </a:extLst>
          </p:cNvPr>
          <p:cNvSpPr/>
          <p:nvPr/>
        </p:nvSpPr>
        <p:spPr>
          <a:xfrm>
            <a:off x="6248400" y="4529667"/>
            <a:ext cx="4309533" cy="2082800"/>
          </a:xfrm>
          <a:custGeom>
            <a:avLst/>
            <a:gdLst>
              <a:gd name="connsiteX0" fmla="*/ 0 w 4309533"/>
              <a:gd name="connsiteY0" fmla="*/ 0 h 2082800"/>
              <a:gd name="connsiteX1" fmla="*/ 16933 w 4309533"/>
              <a:gd name="connsiteY1" fmla="*/ 474133 h 2082800"/>
              <a:gd name="connsiteX2" fmla="*/ 3208867 w 4309533"/>
              <a:gd name="connsiteY2" fmla="*/ 2082800 h 2082800"/>
              <a:gd name="connsiteX3" fmla="*/ 4309533 w 4309533"/>
              <a:gd name="connsiteY3" fmla="*/ 2048933 h 2082800"/>
              <a:gd name="connsiteX4" fmla="*/ 4309533 w 4309533"/>
              <a:gd name="connsiteY4" fmla="*/ 25400 h 2082800"/>
              <a:gd name="connsiteX5" fmla="*/ 0 w 4309533"/>
              <a:gd name="connsiteY5" fmla="*/ 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9533" h="2082800">
                <a:moveTo>
                  <a:pt x="0" y="0"/>
                </a:moveTo>
                <a:lnTo>
                  <a:pt x="16933" y="474133"/>
                </a:lnTo>
                <a:lnTo>
                  <a:pt x="3208867" y="2082800"/>
                </a:lnTo>
                <a:lnTo>
                  <a:pt x="4309533" y="2048933"/>
                </a:lnTo>
                <a:lnTo>
                  <a:pt x="4309533" y="25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3E5640-3ED1-4A60-A2C1-88A47377BA0C}"/>
              </a:ext>
            </a:extLst>
          </p:cNvPr>
          <p:cNvSpPr/>
          <p:nvPr/>
        </p:nvSpPr>
        <p:spPr>
          <a:xfrm>
            <a:off x="7816115" y="1371601"/>
            <a:ext cx="1937485" cy="914399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Linear Classifier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CF2E7-3344-4452-99A5-CAC1F527AF55}"/>
              </a:ext>
            </a:extLst>
          </p:cNvPr>
          <p:cNvSpPr/>
          <p:nvPr/>
        </p:nvSpPr>
        <p:spPr>
          <a:xfrm>
            <a:off x="4387115" y="1371601"/>
            <a:ext cx="1714500" cy="914399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Augment 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non-linear combinations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01" y="181661"/>
            <a:ext cx="11019366" cy="8474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Linear Classifier with Non-linear Combinations of Features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30D0AB-E7C4-4A5F-AE4C-FF9BCADD29C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165003" y="1828799"/>
            <a:ext cx="1651112" cy="2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/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/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tabLst>
                    <a:tab pos="515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190311-64E6-41BA-8AC5-E1B36EE27BBC}"/>
              </a:ext>
            </a:extLst>
          </p:cNvPr>
          <p:cNvCxnSpPr>
            <a:cxnSpLocks/>
          </p:cNvCxnSpPr>
          <p:nvPr/>
        </p:nvCxnSpPr>
        <p:spPr>
          <a:xfrm>
            <a:off x="3512483" y="1851658"/>
            <a:ext cx="847487" cy="1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/>
              <p:nvPr/>
            </p:nvSpPr>
            <p:spPr>
              <a:xfrm>
                <a:off x="234215" y="4470399"/>
                <a:ext cx="4255460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=[1,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5" y="4470399"/>
                <a:ext cx="4255460" cy="554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092996-4549-49D9-B160-337093B26E54}"/>
                  </a:ext>
                </a:extLst>
              </p:cNvPr>
              <p:cNvSpPr txBox="1"/>
              <p:nvPr/>
            </p:nvSpPr>
            <p:spPr>
              <a:xfrm>
                <a:off x="4533778" y="4457700"/>
                <a:ext cx="6266652" cy="2094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092996-4549-49D9-B160-337093B26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778" y="4457700"/>
                <a:ext cx="6266652" cy="2094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C1971F2-8FB3-42CE-8B72-D7EC76EBA8E1}"/>
              </a:ext>
            </a:extLst>
          </p:cNvPr>
          <p:cNvGrpSpPr/>
          <p:nvPr/>
        </p:nvGrpSpPr>
        <p:grpSpPr>
          <a:xfrm>
            <a:off x="-216014" y="2788917"/>
            <a:ext cx="11917761" cy="1211583"/>
            <a:chOff x="-216014" y="2788917"/>
            <a:chExt cx="11917761" cy="1211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AEF92C-3820-4AD1-9DEF-96AAE9B6ECC4}"/>
                    </a:ext>
                  </a:extLst>
                </p:cNvPr>
                <p:cNvSpPr txBox="1"/>
                <p:nvPr/>
              </p:nvSpPr>
              <p:spPr>
                <a:xfrm>
                  <a:off x="-216014" y="2788917"/>
                  <a:ext cx="3130152" cy="5540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br>
                    <a:rPr lang="en-US" sz="3600" b="0" i="1" dirty="0">
                      <a:latin typeface="Cambria Math" panose="02040503050406030204" pitchFamily="18" charset="0"/>
                    </a:rPr>
                  </a:br>
                  <a:endParaRPr lang="en-US" sz="36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AEF92C-3820-4AD1-9DEF-96AAE9B6E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6014" y="2788917"/>
                  <a:ext cx="3130152" cy="55406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FC43B0-13BB-407B-9AD3-1C274931DD69}"/>
                </a:ext>
              </a:extLst>
            </p:cNvPr>
            <p:cNvSpPr/>
            <p:nvPr/>
          </p:nvSpPr>
          <p:spPr>
            <a:xfrm>
              <a:off x="3062632" y="3086101"/>
              <a:ext cx="1828800" cy="914399"/>
            </a:xfrm>
            <a:prstGeom prst="rect">
              <a:avLst/>
            </a:prstGeom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Augment by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21DF2A-636A-4B52-B7B6-F07278A1ACE9}"/>
                </a:ext>
              </a:extLst>
            </p:cNvPr>
            <p:cNvSpPr/>
            <p:nvPr/>
          </p:nvSpPr>
          <p:spPr>
            <a:xfrm>
              <a:off x="5801684" y="3086101"/>
              <a:ext cx="1832948" cy="914399"/>
            </a:xfrm>
            <a:prstGeom prst="rect">
              <a:avLst/>
            </a:prstGeom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From Matrix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0B2407F-6ACD-4D0C-A691-ABAF372DF723}"/>
                </a:ext>
              </a:extLst>
            </p:cNvPr>
            <p:cNvSpPr/>
            <p:nvPr/>
          </p:nvSpPr>
          <p:spPr>
            <a:xfrm>
              <a:off x="8966285" y="3069168"/>
              <a:ext cx="1786939" cy="898382"/>
            </a:xfrm>
            <a:prstGeom prst="rect">
              <a:avLst/>
            </a:prstGeom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Get Upper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2060"/>
                  </a:solidFill>
                  <a:latin typeface="Trebuchet MS" panose="020B0603020202020204"/>
                </a:rPr>
                <a:t>Triangle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058E969-1448-4669-B4EF-CC6D1D032033}"/>
                </a:ext>
              </a:extLst>
            </p:cNvPr>
            <p:cNvCxnSpPr>
              <a:cxnSpLocks/>
            </p:cNvCxnSpPr>
            <p:nvPr/>
          </p:nvCxnSpPr>
          <p:spPr>
            <a:xfrm>
              <a:off x="4954197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51644D2-F391-4D0D-B60A-A41D84D1F911}"/>
                </a:ext>
              </a:extLst>
            </p:cNvPr>
            <p:cNvCxnSpPr>
              <a:cxnSpLocks/>
            </p:cNvCxnSpPr>
            <p:nvPr/>
          </p:nvCxnSpPr>
          <p:spPr>
            <a:xfrm>
              <a:off x="7700147" y="3585759"/>
              <a:ext cx="1266138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8DFEF77-59D5-4A19-A93F-1C1F6A1657CE}"/>
                </a:ext>
              </a:extLst>
            </p:cNvPr>
            <p:cNvCxnSpPr>
              <a:cxnSpLocks/>
            </p:cNvCxnSpPr>
            <p:nvPr/>
          </p:nvCxnSpPr>
          <p:spPr>
            <a:xfrm>
              <a:off x="10800430" y="3585758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CEF68B6-DD0B-4D8C-AD6F-9F0A4DF35CFD}"/>
                </a:ext>
              </a:extLst>
            </p:cNvPr>
            <p:cNvCxnSpPr>
              <a:cxnSpLocks/>
            </p:cNvCxnSpPr>
            <p:nvPr/>
          </p:nvCxnSpPr>
          <p:spPr>
            <a:xfrm>
              <a:off x="2271518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02C4A60-181A-41E7-82B5-FF541B3DE4A9}"/>
                    </a:ext>
                  </a:extLst>
                </p:cNvPr>
                <p:cNvSpPr txBox="1"/>
                <p:nvPr/>
              </p:nvSpPr>
              <p:spPr>
                <a:xfrm>
                  <a:off x="4997485" y="2824550"/>
                  <a:ext cx="61760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02C4A60-181A-41E7-82B5-FF541B3DE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485" y="2824550"/>
                  <a:ext cx="617605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FD9758A-D517-49FB-B655-871A9E2A56A0}"/>
                    </a:ext>
                  </a:extLst>
                </p:cNvPr>
                <p:cNvSpPr txBox="1"/>
                <p:nvPr/>
              </p:nvSpPr>
              <p:spPr>
                <a:xfrm>
                  <a:off x="7714918" y="2964361"/>
                  <a:ext cx="112428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FD9758A-D517-49FB-B655-871A9E2A5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918" y="2964361"/>
                  <a:ext cx="1124282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FEFB8D8-31BE-476C-B2BB-DFA18E2476A4}"/>
                    </a:ext>
                  </a:extLst>
                </p:cNvPr>
                <p:cNvSpPr txBox="1"/>
                <p:nvPr/>
              </p:nvSpPr>
              <p:spPr>
                <a:xfrm>
                  <a:off x="10909942" y="2895319"/>
                  <a:ext cx="791805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tabLst>
                      <a:tab pos="515938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𝑛𝑐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FEFB8D8-31BE-476C-B2BB-DFA18E247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942" y="2895319"/>
                  <a:ext cx="791805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B6B3CC-819B-4F73-BA1D-22E01B942256}"/>
              </a:ext>
            </a:extLst>
          </p:cNvPr>
          <p:cNvGrpSpPr/>
          <p:nvPr/>
        </p:nvGrpSpPr>
        <p:grpSpPr>
          <a:xfrm>
            <a:off x="3062633" y="2281113"/>
            <a:ext cx="7690591" cy="804988"/>
            <a:chOff x="3062633" y="2281113"/>
            <a:chExt cx="7690591" cy="804988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66CB804-F56C-4CBF-BA49-6A23B5E61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2633" y="2343362"/>
              <a:ext cx="1306067" cy="74273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18D90D4-D9AB-4072-8F45-F029840952AC}"/>
                </a:ext>
              </a:extLst>
            </p:cNvPr>
            <p:cNvCxnSpPr>
              <a:cxnSpLocks/>
            </p:cNvCxnSpPr>
            <p:nvPr/>
          </p:nvCxnSpPr>
          <p:spPr>
            <a:xfrm>
              <a:off x="6101615" y="2281113"/>
              <a:ext cx="4651609" cy="69068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946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201400" cy="847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One-vs-Rest and One-vs-One Multiclass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378B7-6BFA-49E8-A1A9-8E545C81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1917700"/>
            <a:ext cx="5254895" cy="2460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130BA-E803-4AF9-84DE-FEC7D1B84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145" y="1917700"/>
            <a:ext cx="5786735" cy="23972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B2A0B0-DC96-40EE-AB9C-BA3EEE1C6534}"/>
              </a:ext>
            </a:extLst>
          </p:cNvPr>
          <p:cNvSpPr txBox="1"/>
          <p:nvPr/>
        </p:nvSpPr>
        <p:spPr>
          <a:xfrm>
            <a:off x="1638300" y="1332925"/>
            <a:ext cx="308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One-vs-Rest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9A2A59-0DB5-4550-86F8-76635D9969AF}"/>
              </a:ext>
            </a:extLst>
          </p:cNvPr>
          <p:cNvSpPr txBox="1"/>
          <p:nvPr/>
        </p:nvSpPr>
        <p:spPr>
          <a:xfrm>
            <a:off x="7239000" y="1209387"/>
            <a:ext cx="308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One-Vs-One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07CA0-CB3B-408F-BCA2-C72403DBEF1E}"/>
              </a:ext>
            </a:extLst>
          </p:cNvPr>
          <p:cNvSpPr txBox="1"/>
          <p:nvPr/>
        </p:nvSpPr>
        <p:spPr>
          <a:xfrm>
            <a:off x="598622" y="4777696"/>
            <a:ext cx="47988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Kesler’s</a:t>
            </a:r>
            <a:r>
              <a:rPr lang="en-US" sz="2800" dirty="0"/>
              <a:t> Construction on the </a:t>
            </a:r>
          </a:p>
          <a:p>
            <a:r>
              <a:rPr lang="en-US" sz="2800" dirty="0"/>
              <a:t>class labels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0DE4E-798E-48AC-B5F0-09A08252B1EA}"/>
              </a:ext>
            </a:extLst>
          </p:cNvPr>
          <p:cNvSpPr txBox="1"/>
          <p:nvPr/>
        </p:nvSpPr>
        <p:spPr>
          <a:xfrm>
            <a:off x="6096000" y="4621119"/>
            <a:ext cx="615264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 classification of a data vector</a:t>
            </a:r>
          </a:p>
          <a:p>
            <a:r>
              <a:rPr lang="en-US" sz="2800" dirty="0"/>
              <a:t>on a pair of labels at a time.</a:t>
            </a:r>
          </a:p>
          <a:p>
            <a:endParaRPr lang="en-US" sz="2800" dirty="0"/>
          </a:p>
          <a:p>
            <a:r>
              <a:rPr lang="en-US" sz="2800" dirty="0"/>
              <a:t>The most frequent label of the data</a:t>
            </a:r>
          </a:p>
          <a:p>
            <a:r>
              <a:rPr lang="en-US" sz="2800" dirty="0"/>
              <a:t>is the final classification of the data.</a:t>
            </a:r>
          </a:p>
        </p:txBody>
      </p:sp>
    </p:spTree>
    <p:extLst>
      <p:ext uri="{BB962C8B-B14F-4D97-AF65-F5344CB8AC3E}">
        <p14:creationId xmlns:p14="http://schemas.microsoft.com/office/powerpoint/2010/main" val="113814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F8EE730-898B-4039-BAC3-D603895B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85" y="863600"/>
            <a:ext cx="9711858" cy="5994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8BCEA-D55A-4113-B873-849012A84EFC}"/>
              </a:ext>
            </a:extLst>
          </p:cNvPr>
          <p:cNvSpPr/>
          <p:nvPr/>
        </p:nvSpPr>
        <p:spPr>
          <a:xfrm>
            <a:off x="8953500" y="1143000"/>
            <a:ext cx="1828800" cy="51435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7140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93A30-7610-4901-951C-32DBC337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863600"/>
            <a:ext cx="9789304" cy="599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7CC4D30-929F-40A5-A394-7A5DF51AE9F6}"/>
              </a:ext>
            </a:extLst>
          </p:cNvPr>
          <p:cNvGrpSpPr/>
          <p:nvPr/>
        </p:nvGrpSpPr>
        <p:grpSpPr>
          <a:xfrm>
            <a:off x="6896100" y="2768600"/>
            <a:ext cx="3771900" cy="2400300"/>
            <a:chOff x="6896100" y="2768600"/>
            <a:chExt cx="3771900" cy="24003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1665EE-7087-437A-ADDC-2A23001C1E19}"/>
                </a:ext>
              </a:extLst>
            </p:cNvPr>
            <p:cNvSpPr/>
            <p:nvPr/>
          </p:nvSpPr>
          <p:spPr>
            <a:xfrm>
              <a:off x="6896100" y="2768600"/>
              <a:ext cx="571500" cy="24003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8E74D0FC-7C2F-49D1-BFC6-E151E676CD54}"/>
                </a:ext>
              </a:extLst>
            </p:cNvPr>
            <p:cNvSpPr/>
            <p:nvPr/>
          </p:nvSpPr>
          <p:spPr>
            <a:xfrm>
              <a:off x="8039100" y="3517900"/>
              <a:ext cx="2628900" cy="1651000"/>
            </a:xfrm>
            <a:prstGeom prst="wedgeRoundRectCallout">
              <a:avLst>
                <a:gd name="adj1" fmla="val -71063"/>
                <a:gd name="adj2" fmla="val 14084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Linear classifiers with non-linear combination of feature have the best accuracy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16CB66-0B0E-4159-87DF-7177CC09E36B}"/>
              </a:ext>
            </a:extLst>
          </p:cNvPr>
          <p:cNvGrpSpPr/>
          <p:nvPr/>
        </p:nvGrpSpPr>
        <p:grpSpPr>
          <a:xfrm>
            <a:off x="2620793" y="1261374"/>
            <a:ext cx="2718359" cy="1507226"/>
            <a:chOff x="2620793" y="1261374"/>
            <a:chExt cx="2718359" cy="150722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17D2BB-E709-4022-934B-2181AF478D1D}"/>
                </a:ext>
              </a:extLst>
            </p:cNvPr>
            <p:cNvSpPr/>
            <p:nvPr/>
          </p:nvSpPr>
          <p:spPr>
            <a:xfrm>
              <a:off x="4767652" y="1841500"/>
              <a:ext cx="571500" cy="9271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Speech Bubble: Rectangle with Corners Rounded 15">
              <a:extLst>
                <a:ext uri="{FF2B5EF4-FFF2-40B4-BE49-F238E27FC236}">
                  <a16:creationId xmlns:a16="http://schemas.microsoft.com/office/drawing/2014/main" id="{1F45A44D-462B-4E24-8C55-A55422487F8E}"/>
                </a:ext>
              </a:extLst>
            </p:cNvPr>
            <p:cNvSpPr/>
            <p:nvPr/>
          </p:nvSpPr>
          <p:spPr>
            <a:xfrm>
              <a:off x="2620793" y="1261374"/>
              <a:ext cx="1778459" cy="685800"/>
            </a:xfrm>
            <a:prstGeom prst="wedgeRoundRectCallout">
              <a:avLst>
                <a:gd name="adj1" fmla="val 70645"/>
                <a:gd name="adj2" fmla="val 45568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Bayes are slowest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B6916F-E023-4EF3-BFC6-61AC5E4DABBE}"/>
              </a:ext>
            </a:extLst>
          </p:cNvPr>
          <p:cNvGrpSpPr/>
          <p:nvPr/>
        </p:nvGrpSpPr>
        <p:grpSpPr>
          <a:xfrm>
            <a:off x="2552191" y="2864063"/>
            <a:ext cx="2710761" cy="1485687"/>
            <a:chOff x="2552191" y="2864063"/>
            <a:chExt cx="2710761" cy="14856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521CBF-F26F-4019-901A-ED7D225C4FC4}"/>
                </a:ext>
              </a:extLst>
            </p:cNvPr>
            <p:cNvSpPr/>
            <p:nvPr/>
          </p:nvSpPr>
          <p:spPr>
            <a:xfrm>
              <a:off x="4838700" y="3517900"/>
              <a:ext cx="424252" cy="83185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1ECADFA8-18A3-4F84-BB13-625E50AC8E45}"/>
                </a:ext>
              </a:extLst>
            </p:cNvPr>
            <p:cNvSpPr/>
            <p:nvPr/>
          </p:nvSpPr>
          <p:spPr>
            <a:xfrm>
              <a:off x="2552191" y="2864063"/>
              <a:ext cx="1778459" cy="685800"/>
            </a:xfrm>
            <a:prstGeom prst="wedgeRoundRectCallout">
              <a:avLst>
                <a:gd name="adj1" fmla="val 76357"/>
                <a:gd name="adj2" fmla="val 52975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002060"/>
                  </a:solidFill>
                </a:rPr>
                <a:t>OneVsOne</a:t>
              </a:r>
              <a:r>
                <a:rPr lang="en-US" b="1" dirty="0">
                  <a:solidFill>
                    <a:srgbClr val="002060"/>
                  </a:solidFill>
                </a:rPr>
                <a:t> is slow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54503E-1722-4A7A-A377-4F993D284459}"/>
              </a:ext>
            </a:extLst>
          </p:cNvPr>
          <p:cNvGrpSpPr/>
          <p:nvPr/>
        </p:nvGrpSpPr>
        <p:grpSpPr>
          <a:xfrm>
            <a:off x="2316322" y="4231802"/>
            <a:ext cx="1803630" cy="1857848"/>
            <a:chOff x="2316322" y="4231802"/>
            <a:chExt cx="1803630" cy="185784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0B18F7-FEAD-4032-A208-470DBB5AB3B5}"/>
                </a:ext>
              </a:extLst>
            </p:cNvPr>
            <p:cNvSpPr/>
            <p:nvPr/>
          </p:nvSpPr>
          <p:spPr>
            <a:xfrm>
              <a:off x="3695700" y="5257800"/>
              <a:ext cx="424252" cy="83185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CED676FD-EBB7-4CA0-A69D-CBE1E899F856}"/>
                </a:ext>
              </a:extLst>
            </p:cNvPr>
            <p:cNvSpPr/>
            <p:nvPr/>
          </p:nvSpPr>
          <p:spPr>
            <a:xfrm>
              <a:off x="2316322" y="4231802"/>
              <a:ext cx="1778459" cy="793750"/>
            </a:xfrm>
            <a:prstGeom prst="wedgeRoundRectCallout">
              <a:avLst>
                <a:gd name="adj1" fmla="val 33511"/>
                <a:gd name="adj2" fmla="val 76886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Linear </a:t>
              </a:r>
              <a:r>
                <a:rPr lang="en-US" b="1" dirty="0" err="1">
                  <a:solidFill>
                    <a:srgbClr val="002060"/>
                  </a:solidFill>
                </a:rPr>
                <a:t>classifers</a:t>
              </a:r>
              <a:r>
                <a:rPr lang="en-US" b="1" dirty="0">
                  <a:solidFill>
                    <a:srgbClr val="002060"/>
                  </a:solidFill>
                </a:rPr>
                <a:t> are fast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04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018CE7-28D9-4022-9A9E-B2B9B8CA4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16" y="1149436"/>
            <a:ext cx="8983244" cy="570856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2AFB317-F39E-4D8D-BF6D-081F2F0B5691}"/>
              </a:ext>
            </a:extLst>
          </p:cNvPr>
          <p:cNvGrpSpPr/>
          <p:nvPr/>
        </p:nvGrpSpPr>
        <p:grpSpPr>
          <a:xfrm>
            <a:off x="3400270" y="2732384"/>
            <a:ext cx="2695730" cy="1496716"/>
            <a:chOff x="3400270" y="2732384"/>
            <a:chExt cx="2695730" cy="149671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0F6D53-68A7-4282-831D-E164F3C4C7C3}"/>
                </a:ext>
              </a:extLst>
            </p:cNvPr>
            <p:cNvSpPr/>
            <p:nvPr/>
          </p:nvSpPr>
          <p:spPr>
            <a:xfrm rot="1773951">
              <a:off x="3400270" y="2732384"/>
              <a:ext cx="1003399" cy="4572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80EB8B5B-B3C1-44AB-99E3-63FF1DF8C61B}"/>
                </a:ext>
              </a:extLst>
            </p:cNvPr>
            <p:cNvSpPr/>
            <p:nvPr/>
          </p:nvSpPr>
          <p:spPr>
            <a:xfrm>
              <a:off x="4610100" y="3543300"/>
              <a:ext cx="1485900" cy="685800"/>
            </a:xfrm>
            <a:prstGeom prst="wedgeRoundRectCallout">
              <a:avLst>
                <a:gd name="adj1" fmla="val -69853"/>
                <a:gd name="adj2" fmla="val -8035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OneVsRest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38FF78-68BD-4D2F-8CE0-538F1FA19552}"/>
              </a:ext>
            </a:extLst>
          </p:cNvPr>
          <p:cNvGrpSpPr/>
          <p:nvPr/>
        </p:nvGrpSpPr>
        <p:grpSpPr>
          <a:xfrm>
            <a:off x="495300" y="1618515"/>
            <a:ext cx="3301151" cy="874376"/>
            <a:chOff x="495300" y="1618515"/>
            <a:chExt cx="3301151" cy="874376"/>
          </a:xfrm>
        </p:grpSpPr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52381E81-23BB-4204-8FD5-D26B6A1F5C7A}"/>
                </a:ext>
              </a:extLst>
            </p:cNvPr>
            <p:cNvSpPr/>
            <p:nvPr/>
          </p:nvSpPr>
          <p:spPr>
            <a:xfrm>
              <a:off x="495300" y="1618515"/>
              <a:ext cx="1485900" cy="685800"/>
            </a:xfrm>
            <a:prstGeom prst="wedgeRoundRectCallout">
              <a:avLst>
                <a:gd name="adj1" fmla="val 126728"/>
                <a:gd name="adj2" fmla="val 60383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OneVsOne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B86C22-E865-4134-B8BA-7261808CE2CE}"/>
                </a:ext>
              </a:extLst>
            </p:cNvPr>
            <p:cNvSpPr/>
            <p:nvPr/>
          </p:nvSpPr>
          <p:spPr>
            <a:xfrm rot="1773951">
              <a:off x="3093415" y="2090339"/>
              <a:ext cx="703036" cy="402552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6A0C4C-167D-41C8-BC77-8C4E9A9D51FD}"/>
              </a:ext>
            </a:extLst>
          </p:cNvPr>
          <p:cNvSpPr txBox="1"/>
          <p:nvPr/>
        </p:nvSpPr>
        <p:spPr>
          <a:xfrm>
            <a:off x="7353300" y="2758470"/>
            <a:ext cx="1883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OneVsOne</a:t>
            </a:r>
            <a:r>
              <a:rPr lang="en-US" sz="2400" dirty="0"/>
              <a:t> is</a:t>
            </a:r>
          </a:p>
          <a:p>
            <a:r>
              <a:rPr lang="en-US" sz="2400" dirty="0"/>
              <a:t>better when</a:t>
            </a:r>
          </a:p>
          <a:p>
            <a:r>
              <a:rPr lang="en-US" sz="2400" dirty="0"/>
              <a:t>the number </a:t>
            </a:r>
          </a:p>
          <a:p>
            <a:r>
              <a:rPr lang="en-US" sz="2400" dirty="0"/>
              <a:t>of PC &lt; 15</a:t>
            </a:r>
          </a:p>
        </p:txBody>
      </p:sp>
    </p:spTree>
    <p:extLst>
      <p:ext uri="{BB962C8B-B14F-4D97-AF65-F5344CB8AC3E}">
        <p14:creationId xmlns:p14="http://schemas.microsoft.com/office/powerpoint/2010/main" val="395814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B69BDE-2E3C-4D3D-ADDB-96B638AF3FF7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Conclusions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93AEF-1C0F-4B94-80B8-E9BCF056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3000"/>
            <a:ext cx="9419166" cy="5372099"/>
          </a:xfrm>
        </p:spPr>
        <p:txBody>
          <a:bodyPr>
            <a:normAutofit/>
          </a:bodyPr>
          <a:lstStyle/>
          <a:p>
            <a:r>
              <a:rPr lang="en-US" sz="3200" dirty="0"/>
              <a:t>Bayes classifier is the slowest.</a:t>
            </a:r>
          </a:p>
          <a:p>
            <a:r>
              <a:rPr lang="en-US" sz="3200" dirty="0" err="1"/>
              <a:t>OneVsOne</a:t>
            </a:r>
            <a:r>
              <a:rPr lang="en-US" sz="3200" dirty="0"/>
              <a:t> has higher accuracy than </a:t>
            </a:r>
            <a:r>
              <a:rPr lang="en-US" sz="3200" dirty="0" err="1"/>
              <a:t>OneVsRest</a:t>
            </a:r>
            <a:r>
              <a:rPr lang="en-US" sz="3200" dirty="0"/>
              <a:t> when the number of PC &lt; 15.</a:t>
            </a:r>
          </a:p>
          <a:p>
            <a:pPr lvl="1"/>
            <a:r>
              <a:rPr lang="en-US" sz="3000" dirty="0"/>
              <a:t>When the number of PC &gt; 20, the difference in accuracy between </a:t>
            </a:r>
            <a:r>
              <a:rPr lang="en-US" sz="3000" dirty="0" err="1"/>
              <a:t>OneVsOne</a:t>
            </a:r>
            <a:r>
              <a:rPr lang="en-US" sz="3000" dirty="0"/>
              <a:t> and </a:t>
            </a:r>
            <a:r>
              <a:rPr lang="en-US" sz="3000" dirty="0" err="1"/>
              <a:t>OneVsRest</a:t>
            </a:r>
            <a:r>
              <a:rPr lang="en-US" sz="3000" dirty="0"/>
              <a:t> is small. But </a:t>
            </a:r>
            <a:r>
              <a:rPr lang="en-US" sz="3000" dirty="0" err="1"/>
              <a:t>OneVsOne</a:t>
            </a:r>
            <a:r>
              <a:rPr lang="en-US" sz="3000" dirty="0"/>
              <a:t> is more computational intensive.</a:t>
            </a:r>
          </a:p>
          <a:p>
            <a:r>
              <a:rPr lang="en-US" sz="3200" dirty="0"/>
              <a:t>Linear classifier with non-linear combinations of features has the best trade-off in computation/accuracy/number of PC.</a:t>
            </a:r>
          </a:p>
        </p:txBody>
      </p:sp>
    </p:spTree>
    <p:extLst>
      <p:ext uri="{BB962C8B-B14F-4D97-AF65-F5344CB8AC3E}">
        <p14:creationId xmlns:p14="http://schemas.microsoft.com/office/powerpoint/2010/main" val="18154201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</TotalTime>
  <Words>344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Wingdings 3</vt:lpstr>
      <vt:lpstr>Facet</vt:lpstr>
      <vt:lpstr>A Comparison of Six 10-Class Classifiers Using the NotMNIST Data Set</vt:lpstr>
      <vt:lpstr>Objective: Accuracy vs CPU Time vs Number of PC</vt:lpstr>
      <vt:lpstr>Objective: Accuracy vs CPU Time vs Number of PC</vt:lpstr>
      <vt:lpstr>Linear Classifier with Non-linear Combinations of Features</vt:lpstr>
      <vt:lpstr>One-vs-Rest and One-vs-One Multiclass Classification</vt:lpstr>
      <vt:lpstr>PowerPoint Presentation</vt:lpstr>
      <vt:lpstr>PowerPoint Presentation</vt:lpstr>
      <vt:lpstr>PowerPoint Presentation</vt:lpstr>
      <vt:lpstr>PowerPoint Presentation</vt:lpstr>
      <vt:lpstr> Thank You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Multiclass Classifiers with NotMNIST</dc:title>
  <dc:creator>Microsoft</dc:creator>
  <cp:lastModifiedBy>Microsoft</cp:lastModifiedBy>
  <cp:revision>38</cp:revision>
  <dcterms:created xsi:type="dcterms:W3CDTF">2017-06-17T03:09:00Z</dcterms:created>
  <dcterms:modified xsi:type="dcterms:W3CDTF">2017-06-17T09:19:48Z</dcterms:modified>
</cp:coreProperties>
</file>