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83" r:id="rId4"/>
    <p:sldId id="268" r:id="rId5"/>
    <p:sldId id="282" r:id="rId6"/>
    <p:sldId id="270" r:id="rId7"/>
    <p:sldId id="278" r:id="rId8"/>
    <p:sldId id="279" r:id="rId9"/>
    <p:sldId id="281" r:id="rId10"/>
    <p:sldId id="272" r:id="rId11"/>
    <p:sldId id="273" r:id="rId12"/>
    <p:sldId id="276" r:id="rId13"/>
    <p:sldId id="277" r:id="rId14"/>
    <p:sldId id="280" r:id="rId15"/>
    <p:sldId id="274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40318" autoAdjust="0"/>
  </p:normalViewPr>
  <p:slideViewPr>
    <p:cSldViewPr showGuides="1">
      <p:cViewPr varScale="1">
        <p:scale>
          <a:sx n="77" d="100"/>
          <a:sy n="77" d="100"/>
        </p:scale>
        <p:origin x="92" y="116"/>
      </p:cViewPr>
      <p:guideLst>
        <p:guide pos="52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25" d="100"/>
          <a:sy n="125" d="100"/>
        </p:scale>
        <p:origin x="1020" y="-2552"/>
      </p:cViewPr>
      <p:guideLst>
        <p:guide orient="horz" pos="2880"/>
        <p:guide pos="2160"/>
      </p:guideLst>
    </p:cSldViewPr>
  </p:notes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7EF4775-AD35-41B2-88B0-64A2DA4D7C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ADE11AC-244E-4519-A3F3-843E036AE8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1FFE1-0C4A-4976-B4DD-704F9FCB903D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4A3E00-1FC7-430B-B8C4-C511868F37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1FEDF45-CD80-47DE-88E6-F472D3ED71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39386-C058-422F-951C-F975AC31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14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D007C-BA52-4E5D-A46A-23301A480D2B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8392D-034F-42F7-8664-098912936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4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08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0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90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07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56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44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22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99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6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xmlns="" id="{F7E597E2-118F-47DF-9A03-1F5A2C0A8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D41E-ECCD-469A-A688-027E915CB521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C672-057D-467E-BA4C-CC8A47D984EF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E56CF6C3-1900-43CB-8E33-D8CBE7D39EDE}"/>
              </a:ext>
            </a:extLst>
          </p:cNvPr>
          <p:cNvSpPr txBox="1">
            <a:spLocks/>
          </p:cNvSpPr>
          <p:nvPr userDrawn="1"/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7DF6-E5E3-489A-B126-195C5069A6F3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C6C6-9DE9-456B-AED9-726F033DF690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EEA30-5A4A-4762-8F67-CF7471431EAC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5AC3-809B-4088-B8DA-0699C9AC2539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10CB-3BDD-4633-BD7F-4610F5B446FE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BBC4-48BB-40C7-8573-BE257AC89E63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B3DD466-D729-4677-9DC7-EEFB05BF9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217F-CE63-45E6-8375-59B10C747384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0638-02D3-4D63-BF78-1DA4765062DA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CB85-5CA8-4486-904C-0B697A1E77C0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D0A-05D4-4C41-BFB2-5F79004EB7DD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C2EE-EBFF-49DF-8B0E-1582029F3458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2483-1DD5-49A6-8D3E-B45317D7588A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67998-3159-4C71-ABFF-AA9298230A46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C8D476-DF9A-440D-9445-5A222E615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65006"/>
            <a:ext cx="7766936" cy="258583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 Comparison of Six 10-Class Classifiers Using the </a:t>
            </a:r>
            <a:r>
              <a:rPr lang="en-US" dirty="0" err="1">
                <a:solidFill>
                  <a:srgbClr val="7030A0"/>
                </a:solidFill>
              </a:rPr>
              <a:t>NotMNIST</a:t>
            </a:r>
            <a:r>
              <a:rPr lang="en-US" dirty="0">
                <a:solidFill>
                  <a:srgbClr val="7030A0"/>
                </a:solidFill>
              </a:rPr>
              <a:t>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3D7FE4-8842-4712-A350-A365C67D1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400" dirty="0"/>
              <a:t>By Team </a:t>
            </a:r>
            <a:r>
              <a:rPr lang="en-US" sz="4400" dirty="0" err="1"/>
              <a:t>Bengio</a:t>
            </a:r>
            <a:endParaRPr lang="en-US" sz="4400" dirty="0"/>
          </a:p>
          <a:p>
            <a:r>
              <a:rPr lang="en-US" sz="4400" dirty="0"/>
              <a:t>June 21, 2017</a:t>
            </a:r>
          </a:p>
        </p:txBody>
      </p:sp>
    </p:spTree>
    <p:extLst>
      <p:ext uri="{BB962C8B-B14F-4D97-AF65-F5344CB8AC3E}">
        <p14:creationId xmlns:p14="http://schemas.microsoft.com/office/powerpoint/2010/main" val="327044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1F8EE730-898B-4039-BAC3-D603895B7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985" y="863600"/>
            <a:ext cx="9711858" cy="59944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Elapsed CPU Time vs Accuracy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F98BCEA-D55A-4113-B873-849012A84EFC}"/>
              </a:ext>
            </a:extLst>
          </p:cNvPr>
          <p:cNvSpPr/>
          <p:nvPr/>
        </p:nvSpPr>
        <p:spPr>
          <a:xfrm>
            <a:off x="8953500" y="1143000"/>
            <a:ext cx="1828800" cy="5143500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Zoom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84FDF19-CDD8-49D9-8864-6D3392CD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0" y="181661"/>
            <a:ext cx="11518999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Elapsed CPU Time vs Accuracy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B393A30-7610-4901-951C-32DBC3375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863600"/>
            <a:ext cx="9789304" cy="599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E7CC4D30-929F-40A5-A394-7A5DF51AE9F6}"/>
              </a:ext>
            </a:extLst>
          </p:cNvPr>
          <p:cNvGrpSpPr/>
          <p:nvPr/>
        </p:nvGrpSpPr>
        <p:grpSpPr>
          <a:xfrm>
            <a:off x="6896100" y="2768600"/>
            <a:ext cx="3771900" cy="2400300"/>
            <a:chOff x="6896100" y="2768600"/>
            <a:chExt cx="3771900" cy="24003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A61665EE-7087-437A-ADDC-2A23001C1E19}"/>
                </a:ext>
              </a:extLst>
            </p:cNvPr>
            <p:cNvSpPr/>
            <p:nvPr/>
          </p:nvSpPr>
          <p:spPr>
            <a:xfrm>
              <a:off x="6896100" y="2768600"/>
              <a:ext cx="571500" cy="240030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Speech Bubble: Rectangle with Corners Rounded 11">
              <a:extLst>
                <a:ext uri="{FF2B5EF4-FFF2-40B4-BE49-F238E27FC236}">
                  <a16:creationId xmlns:a16="http://schemas.microsoft.com/office/drawing/2014/main" xmlns="" id="{8E74D0FC-7C2F-49D1-BFC6-E151E676CD54}"/>
                </a:ext>
              </a:extLst>
            </p:cNvPr>
            <p:cNvSpPr/>
            <p:nvPr/>
          </p:nvSpPr>
          <p:spPr>
            <a:xfrm>
              <a:off x="8039100" y="3517900"/>
              <a:ext cx="2628900" cy="1651000"/>
            </a:xfrm>
            <a:prstGeom prst="wedgeRoundRectCallout">
              <a:avLst>
                <a:gd name="adj1" fmla="val -71063"/>
                <a:gd name="adj2" fmla="val 14084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Linear classifiers with non-linear combination of feature have the best accuracy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2016CB66-0B0E-4159-87DF-7177CC09E36B}"/>
              </a:ext>
            </a:extLst>
          </p:cNvPr>
          <p:cNvGrpSpPr/>
          <p:nvPr/>
        </p:nvGrpSpPr>
        <p:grpSpPr>
          <a:xfrm>
            <a:off x="2620793" y="1261374"/>
            <a:ext cx="2718359" cy="1507226"/>
            <a:chOff x="2620793" y="1261374"/>
            <a:chExt cx="2718359" cy="150722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6517D2BB-E709-4022-934B-2181AF478D1D}"/>
                </a:ext>
              </a:extLst>
            </p:cNvPr>
            <p:cNvSpPr/>
            <p:nvPr/>
          </p:nvSpPr>
          <p:spPr>
            <a:xfrm>
              <a:off x="4767652" y="1841500"/>
              <a:ext cx="571500" cy="92710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Speech Bubble: Rectangle with Corners Rounded 15">
              <a:extLst>
                <a:ext uri="{FF2B5EF4-FFF2-40B4-BE49-F238E27FC236}">
                  <a16:creationId xmlns:a16="http://schemas.microsoft.com/office/drawing/2014/main" xmlns="" id="{1F45A44D-462B-4E24-8C55-A55422487F8E}"/>
                </a:ext>
              </a:extLst>
            </p:cNvPr>
            <p:cNvSpPr/>
            <p:nvPr/>
          </p:nvSpPr>
          <p:spPr>
            <a:xfrm>
              <a:off x="2620793" y="1261374"/>
              <a:ext cx="1778459" cy="685800"/>
            </a:xfrm>
            <a:prstGeom prst="wedgeRoundRectCallout">
              <a:avLst>
                <a:gd name="adj1" fmla="val 70645"/>
                <a:gd name="adj2" fmla="val 45568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Bayes are slowest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F8B6916F-E023-4EF3-BFC6-61AC5E4DABBE}"/>
              </a:ext>
            </a:extLst>
          </p:cNvPr>
          <p:cNvGrpSpPr/>
          <p:nvPr/>
        </p:nvGrpSpPr>
        <p:grpSpPr>
          <a:xfrm>
            <a:off x="2552191" y="2864063"/>
            <a:ext cx="2710761" cy="1485687"/>
            <a:chOff x="2552191" y="2864063"/>
            <a:chExt cx="2710761" cy="14856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63521CBF-F26F-4019-901A-ED7D225C4FC4}"/>
                </a:ext>
              </a:extLst>
            </p:cNvPr>
            <p:cNvSpPr/>
            <p:nvPr/>
          </p:nvSpPr>
          <p:spPr>
            <a:xfrm>
              <a:off x="4838700" y="3517900"/>
              <a:ext cx="424252" cy="83185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Speech Bubble: Rectangle with Corners Rounded 17">
              <a:extLst>
                <a:ext uri="{FF2B5EF4-FFF2-40B4-BE49-F238E27FC236}">
                  <a16:creationId xmlns:a16="http://schemas.microsoft.com/office/drawing/2014/main" xmlns="" id="{1ECADFA8-18A3-4F84-BB13-625E50AC8E45}"/>
                </a:ext>
              </a:extLst>
            </p:cNvPr>
            <p:cNvSpPr/>
            <p:nvPr/>
          </p:nvSpPr>
          <p:spPr>
            <a:xfrm>
              <a:off x="2552191" y="2864063"/>
              <a:ext cx="1778459" cy="685800"/>
            </a:xfrm>
            <a:prstGeom prst="wedgeRoundRectCallout">
              <a:avLst>
                <a:gd name="adj1" fmla="val 76357"/>
                <a:gd name="adj2" fmla="val 52975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rgbClr val="002060"/>
                  </a:solidFill>
                </a:rPr>
                <a:t>OneVsOne</a:t>
              </a:r>
              <a:r>
                <a:rPr lang="en-US" b="1" dirty="0">
                  <a:solidFill>
                    <a:srgbClr val="002060"/>
                  </a:solidFill>
                </a:rPr>
                <a:t> is slow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054503E-1722-4A7A-A377-4F993D284459}"/>
              </a:ext>
            </a:extLst>
          </p:cNvPr>
          <p:cNvGrpSpPr/>
          <p:nvPr/>
        </p:nvGrpSpPr>
        <p:grpSpPr>
          <a:xfrm>
            <a:off x="2316322" y="4231802"/>
            <a:ext cx="1803630" cy="1857848"/>
            <a:chOff x="2316322" y="4231802"/>
            <a:chExt cx="1803630" cy="185784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2E0B18F7-FEAD-4032-A208-470DBB5AB3B5}"/>
                </a:ext>
              </a:extLst>
            </p:cNvPr>
            <p:cNvSpPr/>
            <p:nvPr/>
          </p:nvSpPr>
          <p:spPr>
            <a:xfrm>
              <a:off x="3695700" y="5257800"/>
              <a:ext cx="424252" cy="83185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xmlns="" id="{CED676FD-EBB7-4CA0-A69D-CBE1E899F856}"/>
                </a:ext>
              </a:extLst>
            </p:cNvPr>
            <p:cNvSpPr/>
            <p:nvPr/>
          </p:nvSpPr>
          <p:spPr>
            <a:xfrm>
              <a:off x="2316322" y="4231802"/>
              <a:ext cx="1778459" cy="793750"/>
            </a:xfrm>
            <a:prstGeom prst="wedgeRoundRectCallout">
              <a:avLst>
                <a:gd name="adj1" fmla="val 33511"/>
                <a:gd name="adj2" fmla="val 76886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Linear </a:t>
              </a:r>
              <a:r>
                <a:rPr lang="en-US" b="1" dirty="0" err="1">
                  <a:solidFill>
                    <a:srgbClr val="002060"/>
                  </a:solidFill>
                </a:rPr>
                <a:t>classifers</a:t>
              </a:r>
              <a:r>
                <a:rPr lang="en-US" b="1" dirty="0">
                  <a:solidFill>
                    <a:srgbClr val="002060"/>
                  </a:solidFill>
                </a:rPr>
                <a:t> are faster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735714-8A59-42AC-9461-94886EC0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4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94B69BDE-2E3C-4D3D-ADDB-96B638AF3FF7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Conclusions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AC93AEF-1C0F-4B94-80B8-E9BCF056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3000"/>
            <a:ext cx="9419166" cy="53720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Bayes classifier is the slowest.</a:t>
            </a:r>
          </a:p>
          <a:p>
            <a:r>
              <a:rPr lang="en-US" sz="3200" dirty="0" err="1">
                <a:solidFill>
                  <a:srgbClr val="002060"/>
                </a:solidFill>
              </a:rPr>
              <a:t>OneVsOne</a:t>
            </a:r>
            <a:r>
              <a:rPr lang="en-US" sz="3200" dirty="0">
                <a:solidFill>
                  <a:srgbClr val="002060"/>
                </a:solidFill>
              </a:rPr>
              <a:t> has higher accuracy than </a:t>
            </a:r>
            <a:r>
              <a:rPr lang="en-US" sz="3200" dirty="0" err="1">
                <a:solidFill>
                  <a:srgbClr val="002060"/>
                </a:solidFill>
              </a:rPr>
              <a:t>OneVsRest</a:t>
            </a:r>
            <a:r>
              <a:rPr lang="en-US" sz="3200" dirty="0">
                <a:solidFill>
                  <a:srgbClr val="002060"/>
                </a:solidFill>
              </a:rPr>
              <a:t> when the number of PC &lt; 15.</a:t>
            </a:r>
          </a:p>
          <a:p>
            <a:pPr lvl="1"/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When the number of PC &gt; 20, the difference in the accuracy between </a:t>
            </a:r>
            <a:r>
              <a:rPr lang="en-US" sz="3000" dirty="0" err="1">
                <a:solidFill>
                  <a:schemeClr val="accent4">
                    <a:lumMod val="75000"/>
                  </a:schemeClr>
                </a:solidFill>
              </a:rPr>
              <a:t>OneVsOne</a:t>
            </a:r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 and </a:t>
            </a:r>
            <a:r>
              <a:rPr lang="en-US" sz="3000" dirty="0" err="1">
                <a:solidFill>
                  <a:schemeClr val="accent4">
                    <a:lumMod val="75000"/>
                  </a:schemeClr>
                </a:solidFill>
              </a:rPr>
              <a:t>OneVsRest</a:t>
            </a:r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 is small. But </a:t>
            </a:r>
            <a:r>
              <a:rPr lang="en-US" sz="3000" dirty="0" err="1">
                <a:solidFill>
                  <a:schemeClr val="accent4">
                    <a:lumMod val="75000"/>
                  </a:schemeClr>
                </a:solidFill>
              </a:rPr>
              <a:t>OneVsOne</a:t>
            </a:r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 is more computational intensive.</a:t>
            </a:r>
          </a:p>
          <a:p>
            <a:r>
              <a:rPr lang="en-US" sz="3200" dirty="0">
                <a:solidFill>
                  <a:srgbClr val="002060"/>
                </a:solidFill>
              </a:rPr>
              <a:t>Linear classifier with non-linear combinations of features has the best trade-off in computation/accuracy/number of PC.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CDB03CD-D0F1-4CAC-AAF1-B8B2D0EE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20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A23610F-3ED1-4163-9E2C-C143B76F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7200" dirty="0"/>
              <a:t>Thank You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C876A0-C60B-4A17-B217-A09108C31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85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022C0EF2-32B3-443D-804C-08EF1ADB4E25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Examples of Confusion Matrix (16 PCs)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A72E527-7FB9-4702-831C-15AB0A63E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1943100"/>
            <a:ext cx="5715000" cy="3692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290D52D-29B7-42BC-8ABD-8494C1989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01" y="1943100"/>
            <a:ext cx="5798683" cy="36927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9A5C341-84F7-4C44-9944-892AFCAB25F8}"/>
              </a:ext>
            </a:extLst>
          </p:cNvPr>
          <p:cNvSpPr txBox="1"/>
          <p:nvPr/>
        </p:nvSpPr>
        <p:spPr>
          <a:xfrm>
            <a:off x="495300" y="1146995"/>
            <a:ext cx="536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One vs One Linear Classifier with </a:t>
            </a:r>
          </a:p>
          <a:p>
            <a:pPr algn="ctr"/>
            <a:r>
              <a:rPr lang="en-US" sz="2400" dirty="0"/>
              <a:t>Non-Linear Combination of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EF91413-B775-4086-85A8-CCA76A13B789}"/>
              </a:ext>
            </a:extLst>
          </p:cNvPr>
          <p:cNvSpPr txBox="1"/>
          <p:nvPr/>
        </p:nvSpPr>
        <p:spPr>
          <a:xfrm>
            <a:off x="6444216" y="1367135"/>
            <a:ext cx="536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One vs Rest Bayesian Classifier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05F972-01FC-4B84-BD27-C892119B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58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Elapsed CPU Time vs Number of PCs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08B5D7F-598F-4998-ADF5-C24ACC061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863600"/>
            <a:ext cx="9541474" cy="59944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F52FCCD3-020A-456D-A0D4-9CFD872F8DC3}"/>
              </a:ext>
            </a:extLst>
          </p:cNvPr>
          <p:cNvGrpSpPr/>
          <p:nvPr/>
        </p:nvGrpSpPr>
        <p:grpSpPr>
          <a:xfrm>
            <a:off x="4838700" y="2374900"/>
            <a:ext cx="2171700" cy="3111500"/>
            <a:chOff x="4838700" y="2374900"/>
            <a:chExt cx="2171700" cy="31115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xmlns="" id="{9C50E7AF-0E94-412C-888A-58566B9C017F}"/>
                </a:ext>
              </a:extLst>
            </p:cNvPr>
            <p:cNvSpPr/>
            <p:nvPr/>
          </p:nvSpPr>
          <p:spPr>
            <a:xfrm>
              <a:off x="6438900" y="3086100"/>
              <a:ext cx="571500" cy="240030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xmlns="" id="{C2256BD9-C63F-432F-B3CA-2DACDEC582A5}"/>
                </a:ext>
              </a:extLst>
            </p:cNvPr>
            <p:cNvSpPr/>
            <p:nvPr/>
          </p:nvSpPr>
          <p:spPr>
            <a:xfrm>
              <a:off x="4838700" y="2374900"/>
              <a:ext cx="1485900" cy="685800"/>
            </a:xfrm>
            <a:prstGeom prst="wedgeRoundRectCallout">
              <a:avLst>
                <a:gd name="adj1" fmla="val 51515"/>
                <a:gd name="adj2" fmla="val 114087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Bayes is</a:t>
              </a:r>
            </a:p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very slow</a:t>
              </a: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F61D421-F17A-4953-A9D1-EDD58F61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3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51B9CE8-A297-4A7D-ACA1-4C68ADEE4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215" y="2171700"/>
            <a:ext cx="3486710" cy="36578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FE758EF-F0C4-4FCF-9A39-B643F8D56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003726"/>
            <a:ext cx="3438568" cy="36073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4B71FC2-8BF2-4EB9-83F5-C1A563E44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895" y="1828800"/>
            <a:ext cx="3714620" cy="367648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CFD8C50A-38CC-44D7-8E6F-B0B0549AE5F6}"/>
              </a:ext>
            </a:extLst>
          </p:cNvPr>
          <p:cNvCxnSpPr/>
          <p:nvPr/>
        </p:nvCxnSpPr>
        <p:spPr>
          <a:xfrm>
            <a:off x="4038600" y="2286000"/>
            <a:ext cx="800100" cy="5715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1CBB9985-9373-4EAF-B868-461F569BF544}"/>
              </a:ext>
            </a:extLst>
          </p:cNvPr>
          <p:cNvCxnSpPr>
            <a:cxnSpLocks/>
          </p:cNvCxnSpPr>
          <p:nvPr/>
        </p:nvCxnSpPr>
        <p:spPr>
          <a:xfrm flipH="1" flipV="1">
            <a:off x="7812562" y="2553568"/>
            <a:ext cx="667696" cy="6468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5A0735C-F1BD-4670-A50D-304C14AF5A46}"/>
              </a:ext>
            </a:extLst>
          </p:cNvPr>
          <p:cNvSpPr txBox="1"/>
          <p:nvPr/>
        </p:nvSpPr>
        <p:spPr>
          <a:xfrm>
            <a:off x="762055" y="4523482"/>
            <a:ext cx="29380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Reconstructed </a:t>
            </a:r>
          </a:p>
          <a:p>
            <a:r>
              <a:rPr lang="en-US" sz="3200" dirty="0">
                <a:solidFill>
                  <a:srgbClr val="002060"/>
                </a:solidFill>
              </a:rPr>
              <a:t>with 50 PC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706364F-4934-4403-A28D-85C0C8BFF3B3}"/>
              </a:ext>
            </a:extLst>
          </p:cNvPr>
          <p:cNvSpPr txBox="1"/>
          <p:nvPr/>
        </p:nvSpPr>
        <p:spPr>
          <a:xfrm>
            <a:off x="8839200" y="1516294"/>
            <a:ext cx="2597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Original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41831B6-543C-4A52-8709-D1E6B1F79DF3}"/>
              </a:ext>
            </a:extLst>
          </p:cNvPr>
          <p:cNvSpPr txBox="1"/>
          <p:nvPr/>
        </p:nvSpPr>
        <p:spPr>
          <a:xfrm>
            <a:off x="1066800" y="5715000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Evaluated Elapsed CPU time and accuracy trade-off from 1 to </a:t>
            </a:r>
            <a:r>
              <a:rPr lang="en-US" sz="3200">
                <a:solidFill>
                  <a:srgbClr val="002060"/>
                </a:solidFill>
              </a:rPr>
              <a:t>50 </a:t>
            </a:r>
            <a:r>
              <a:rPr lang="en-US" sz="3200" smtClean="0">
                <a:solidFill>
                  <a:srgbClr val="002060"/>
                </a:solidFill>
              </a:rPr>
              <a:t>principal </a:t>
            </a:r>
            <a:r>
              <a:rPr lang="en-US" sz="3200" dirty="0">
                <a:solidFill>
                  <a:srgbClr val="002060"/>
                </a:solidFill>
              </a:rPr>
              <a:t>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5E451D-EFF0-4C7E-9194-591559E1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01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79722C87-A69B-4E73-87EC-6C6F8D15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81235"/>
            <a:ext cx="11019366" cy="84746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Objective: Accuracy vs CPU Time vs Number of 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3FAC0D6-D534-4F9A-9430-BDBBBED886EC}"/>
              </a:ext>
            </a:extLst>
          </p:cNvPr>
          <p:cNvSpPr/>
          <p:nvPr/>
        </p:nvSpPr>
        <p:spPr>
          <a:xfrm>
            <a:off x="4037495" y="1943099"/>
            <a:ext cx="1371600" cy="1828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Dimension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Reduction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by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PCA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D5A3AD8-1DA9-46C5-9172-18CC97FBB918}"/>
              </a:ext>
            </a:extLst>
          </p:cNvPr>
          <p:cNvSpPr/>
          <p:nvPr/>
        </p:nvSpPr>
        <p:spPr>
          <a:xfrm>
            <a:off x="6130752" y="1600201"/>
            <a:ext cx="2057400" cy="2400299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</a:rPr>
              <a:t>Classifier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5C884956-0ABD-4C1F-B169-191EE90A9240}"/>
              </a:ext>
            </a:extLst>
          </p:cNvPr>
          <p:cNvCxnSpPr>
            <a:cxnSpLocks/>
          </p:cNvCxnSpPr>
          <p:nvPr/>
        </p:nvCxnSpPr>
        <p:spPr>
          <a:xfrm>
            <a:off x="3421199" y="2857501"/>
            <a:ext cx="616296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DCC33062-763C-4582-BA22-2F1D77AC32A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409095" y="2857500"/>
            <a:ext cx="721657" cy="1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8609C124-D374-417A-9F43-2BC50B6C7C4C}"/>
              </a:ext>
            </a:extLst>
          </p:cNvPr>
          <p:cNvCxnSpPr>
            <a:cxnSpLocks/>
          </p:cNvCxnSpPr>
          <p:nvPr/>
        </p:nvCxnSpPr>
        <p:spPr>
          <a:xfrm>
            <a:off x="8222904" y="2857501"/>
            <a:ext cx="616296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635F6D7-A741-42C8-8CE5-A40A07460466}"/>
              </a:ext>
            </a:extLst>
          </p:cNvPr>
          <p:cNvGrpSpPr/>
          <p:nvPr/>
        </p:nvGrpSpPr>
        <p:grpSpPr>
          <a:xfrm>
            <a:off x="4416252" y="1098034"/>
            <a:ext cx="646331" cy="845066"/>
            <a:chOff x="2640207" y="1143000"/>
            <a:chExt cx="646331" cy="845066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34B6FDFE-218E-4571-B69B-DD6A2005557C}"/>
                </a:ext>
              </a:extLst>
            </p:cNvPr>
            <p:cNvCxnSpPr/>
            <p:nvPr/>
          </p:nvCxnSpPr>
          <p:spPr>
            <a:xfrm>
              <a:off x="2963373" y="1530866"/>
              <a:ext cx="0" cy="45720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471F24B6-E904-403C-B1D3-98587279F277}"/>
                </a:ext>
              </a:extLst>
            </p:cNvPr>
            <p:cNvSpPr txBox="1"/>
            <p:nvPr/>
          </p:nvSpPr>
          <p:spPr>
            <a:xfrm>
              <a:off x="2640207" y="11430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n PC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142723A-FBA4-4B81-AE36-384A60A6D59D}"/>
              </a:ext>
            </a:extLst>
          </p:cNvPr>
          <p:cNvSpPr txBox="1"/>
          <p:nvPr/>
        </p:nvSpPr>
        <p:spPr>
          <a:xfrm>
            <a:off x="361942" y="4527032"/>
            <a:ext cx="994054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NotMNIST</a:t>
            </a:r>
            <a:r>
              <a:rPr lang="en-US" sz="2800" dirty="0">
                <a:solidFill>
                  <a:srgbClr val="002060"/>
                </a:solidFill>
              </a:rPr>
              <a:t> Data Set of A to J in the same format as MNIST</a:t>
            </a:r>
          </a:p>
          <a:p>
            <a:r>
              <a:rPr lang="en-US" sz="2800" dirty="0">
                <a:solidFill>
                  <a:srgbClr val="002060"/>
                </a:solidFill>
              </a:rPr>
              <a:t>From https://github.com/davidflanagan/notMNIST-to-MNIST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Training set size 60000 with 6000 per letter</a:t>
            </a:r>
          </a:p>
          <a:p>
            <a:r>
              <a:rPr lang="en-US" sz="2800" dirty="0">
                <a:solidFill>
                  <a:srgbClr val="002060"/>
                </a:solidFill>
              </a:rPr>
              <a:t>Test set size 10000 with 1000 per letter</a:t>
            </a: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xmlns="" id="{7220210C-4032-40E2-8C8F-4089B3148427}"/>
              </a:ext>
            </a:extLst>
          </p:cNvPr>
          <p:cNvSpPr/>
          <p:nvPr/>
        </p:nvSpPr>
        <p:spPr>
          <a:xfrm>
            <a:off x="9067800" y="861815"/>
            <a:ext cx="2834562" cy="1257299"/>
          </a:xfrm>
          <a:prstGeom prst="cloudCallout">
            <a:avLst>
              <a:gd name="adj1" fmla="val -53683"/>
              <a:gd name="adj2" fmla="val 722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Accuracy</a:t>
            </a:r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xmlns="" id="{DAA3F5E9-9516-4B52-977E-B8915D516190}"/>
              </a:ext>
            </a:extLst>
          </p:cNvPr>
          <p:cNvSpPr/>
          <p:nvPr/>
        </p:nvSpPr>
        <p:spPr>
          <a:xfrm>
            <a:off x="9589130" y="2234180"/>
            <a:ext cx="2414022" cy="1257299"/>
          </a:xfrm>
          <a:prstGeom prst="cloudCallout">
            <a:avLst>
              <a:gd name="adj1" fmla="val -82629"/>
              <a:gd name="adj2" fmla="val -697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CPU Time</a:t>
            </a:r>
          </a:p>
        </p:txBody>
      </p:sp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xmlns="" id="{FCD1DD38-C3BC-4093-8D7B-56FEC0D4BE50}"/>
              </a:ext>
            </a:extLst>
          </p:cNvPr>
          <p:cNvSpPr/>
          <p:nvPr/>
        </p:nvSpPr>
        <p:spPr>
          <a:xfrm>
            <a:off x="9589130" y="3617960"/>
            <a:ext cx="2517971" cy="1257299"/>
          </a:xfrm>
          <a:prstGeom prst="cloudCallout">
            <a:avLst>
              <a:gd name="adj1" fmla="val -89670"/>
              <a:gd name="adj2" fmla="val -8621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Number of PC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2019D004-464C-4CD7-BE55-6A86597A7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32" y="1485900"/>
            <a:ext cx="2300313" cy="24132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C0E9D76-D46F-47B4-A6C4-A6431BE6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7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0C037EB-A097-4A95-A80A-5179B2C25D74}"/>
              </a:ext>
            </a:extLst>
          </p:cNvPr>
          <p:cNvSpPr/>
          <p:nvPr/>
        </p:nvSpPr>
        <p:spPr>
          <a:xfrm>
            <a:off x="4724400" y="1530867"/>
            <a:ext cx="3651985" cy="914401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Bayesian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F020DC6-F39F-424A-B0F5-95A58E404C95}"/>
              </a:ext>
            </a:extLst>
          </p:cNvPr>
          <p:cNvSpPr txBox="1"/>
          <p:nvPr/>
        </p:nvSpPr>
        <p:spPr>
          <a:xfrm>
            <a:off x="3623038" y="5680331"/>
            <a:ext cx="601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One VS Rest Multiclass Classification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0CA323F-35CC-40FB-9A50-4349AB36032A}"/>
              </a:ext>
            </a:extLst>
          </p:cNvPr>
          <p:cNvSpPr/>
          <p:nvPr/>
        </p:nvSpPr>
        <p:spPr>
          <a:xfrm>
            <a:off x="2257838" y="1988066"/>
            <a:ext cx="1371600" cy="1828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Dimension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Reduction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by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PCA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E5AB3887-2964-41E1-BADC-78E22026A8D6}"/>
              </a:ext>
            </a:extLst>
          </p:cNvPr>
          <p:cNvCxnSpPr>
            <a:cxnSpLocks/>
          </p:cNvCxnSpPr>
          <p:nvPr/>
        </p:nvCxnSpPr>
        <p:spPr>
          <a:xfrm>
            <a:off x="3629438" y="3393693"/>
            <a:ext cx="616296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798BE1D3-E32D-4231-A09D-A4E59BD9D54B}"/>
              </a:ext>
            </a:extLst>
          </p:cNvPr>
          <p:cNvGrpSpPr/>
          <p:nvPr/>
        </p:nvGrpSpPr>
        <p:grpSpPr>
          <a:xfrm>
            <a:off x="2640207" y="1143000"/>
            <a:ext cx="646331" cy="845066"/>
            <a:chOff x="2640207" y="1143000"/>
            <a:chExt cx="646331" cy="845066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xmlns="" id="{AFD81C80-C338-4F84-A54D-FD8E931EF2D1}"/>
                </a:ext>
              </a:extLst>
            </p:cNvPr>
            <p:cNvCxnSpPr/>
            <p:nvPr/>
          </p:nvCxnSpPr>
          <p:spPr>
            <a:xfrm>
              <a:off x="2963373" y="1530866"/>
              <a:ext cx="0" cy="45720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C05F794F-BC43-4EF2-A4B8-6FE8D9702A8E}"/>
                </a:ext>
              </a:extLst>
            </p:cNvPr>
            <p:cNvSpPr txBox="1"/>
            <p:nvPr/>
          </p:nvSpPr>
          <p:spPr>
            <a:xfrm>
              <a:off x="2640207" y="11430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n PC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2763003B-C8D4-4A25-9508-51A19B7A806D}"/>
              </a:ext>
            </a:extLst>
          </p:cNvPr>
          <p:cNvCxnSpPr>
            <a:cxnSpLocks/>
          </p:cNvCxnSpPr>
          <p:nvPr/>
        </p:nvCxnSpPr>
        <p:spPr>
          <a:xfrm>
            <a:off x="8839200" y="2343667"/>
            <a:ext cx="685800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78B5645-1941-44FB-B01F-A7508D997D60}"/>
              </a:ext>
            </a:extLst>
          </p:cNvPr>
          <p:cNvSpPr txBox="1"/>
          <p:nvPr/>
        </p:nvSpPr>
        <p:spPr>
          <a:xfrm>
            <a:off x="9639300" y="1943100"/>
            <a:ext cx="22685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Model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Parameters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E44A6D8-2083-45B0-8477-F8B65439B817}"/>
              </a:ext>
            </a:extLst>
          </p:cNvPr>
          <p:cNvGrpSpPr/>
          <p:nvPr/>
        </p:nvGrpSpPr>
        <p:grpSpPr>
          <a:xfrm>
            <a:off x="404795" y="3050793"/>
            <a:ext cx="1853043" cy="492507"/>
            <a:chOff x="404795" y="3050793"/>
            <a:chExt cx="1853043" cy="492507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C4FB8097-6879-4C4B-A52B-1027BBB0E4CA}"/>
                </a:ext>
              </a:extLst>
            </p:cNvPr>
            <p:cNvCxnSpPr>
              <a:cxnSpLocks/>
            </p:cNvCxnSpPr>
            <p:nvPr/>
          </p:nvCxnSpPr>
          <p:spPr>
            <a:xfrm>
              <a:off x="1686338" y="3393693"/>
              <a:ext cx="571500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xmlns="" id="{597C41D0-63D0-4C54-9EC7-FD1505B86CB9}"/>
                    </a:ext>
                  </a:extLst>
                </p:cNvPr>
                <p:cNvSpPr txBox="1"/>
                <p:nvPr/>
              </p:nvSpPr>
              <p:spPr>
                <a:xfrm>
                  <a:off x="404795" y="3050793"/>
                  <a:ext cx="991746" cy="492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𝑡𝑒𝑠𝑡</m:t>
                            </m:r>
                          </m:sub>
                        </m:sSub>
                      </m:oMath>
                    </m:oMathPara>
                  </a14:m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rebuchet MS" panose="020B0603020202020204"/>
                      <a:ea typeface="+mn-ea"/>
                      <a:cs typeface="+mn-cs"/>
                    </a:rPr>
                    <a:t/>
                  </a:r>
                  <a:b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rebuchet MS" panose="020B0603020202020204"/>
                      <a:ea typeface="+mn-ea"/>
                      <a:cs typeface="+mn-cs"/>
                    </a:rPr>
                  </a:b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97C41D0-63D0-4C54-9EC7-FD1505B86C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95" y="3050793"/>
                  <a:ext cx="991746" cy="49250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CA50C34-6502-4513-B1E5-17DB8E7693CD}"/>
              </a:ext>
            </a:extLst>
          </p:cNvPr>
          <p:cNvSpPr txBox="1"/>
          <p:nvPr/>
        </p:nvSpPr>
        <p:spPr>
          <a:xfrm>
            <a:off x="3667793" y="622048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One VS One Multiclass Classification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00DB0BCD-709D-480B-B0FE-382B8E7C661B}"/>
              </a:ext>
            </a:extLst>
          </p:cNvPr>
          <p:cNvGrpSpPr/>
          <p:nvPr/>
        </p:nvGrpSpPr>
        <p:grpSpPr>
          <a:xfrm>
            <a:off x="8839200" y="4457700"/>
            <a:ext cx="1522982" cy="505844"/>
            <a:chOff x="8839200" y="5004877"/>
            <a:chExt cx="1522982" cy="505844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E281DB7B-E8F3-4CA3-97BF-913C840B15D9}"/>
                </a:ext>
              </a:extLst>
            </p:cNvPr>
            <p:cNvCxnSpPr>
              <a:cxnSpLocks/>
            </p:cNvCxnSpPr>
            <p:nvPr/>
          </p:nvCxnSpPr>
          <p:spPr>
            <a:xfrm>
              <a:off x="8839200" y="5257800"/>
              <a:ext cx="685800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xmlns="" id="{FC17AA30-640B-44E7-B451-DB310F832CE9}"/>
                    </a:ext>
                  </a:extLst>
                </p:cNvPr>
                <p:cNvSpPr txBox="1"/>
                <p:nvPr/>
              </p:nvSpPr>
              <p:spPr>
                <a:xfrm>
                  <a:off x="9710540" y="5004877"/>
                  <a:ext cx="651642" cy="5058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C17AA30-640B-44E7-B451-DB310F832C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0540" y="5004877"/>
                  <a:ext cx="651642" cy="505844"/>
                </a:xfrm>
                <a:prstGeom prst="rect">
                  <a:avLst/>
                </a:prstGeom>
                <a:blipFill>
                  <a:blip r:embed="rId4"/>
                  <a:stretch>
                    <a:fillRect r="-177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4DE7095F-495E-4A0B-8F26-26F15D9FA628}"/>
              </a:ext>
            </a:extLst>
          </p:cNvPr>
          <p:cNvCxnSpPr>
            <a:cxnSpLocks/>
          </p:cNvCxnSpPr>
          <p:nvPr/>
        </p:nvCxnSpPr>
        <p:spPr>
          <a:xfrm>
            <a:off x="3629438" y="2514600"/>
            <a:ext cx="616296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9556DD3-8312-4BFA-AFE4-DFB2DC245782}"/>
              </a:ext>
            </a:extLst>
          </p:cNvPr>
          <p:cNvGrpSpPr/>
          <p:nvPr/>
        </p:nvGrpSpPr>
        <p:grpSpPr>
          <a:xfrm>
            <a:off x="266700" y="2171700"/>
            <a:ext cx="1991138" cy="492507"/>
            <a:chOff x="266700" y="2171700"/>
            <a:chExt cx="1991138" cy="49250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2E3A63AB-DF64-4A41-BE55-3FAF84EF8B38}"/>
                </a:ext>
              </a:extLst>
            </p:cNvPr>
            <p:cNvCxnSpPr>
              <a:cxnSpLocks/>
            </p:cNvCxnSpPr>
            <p:nvPr/>
          </p:nvCxnSpPr>
          <p:spPr>
            <a:xfrm>
              <a:off x="1686338" y="2514600"/>
              <a:ext cx="571500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xmlns="" id="{1514DF8D-03A9-4ECD-9F0B-CDE76DE928BE}"/>
                    </a:ext>
                  </a:extLst>
                </p:cNvPr>
                <p:cNvSpPr txBox="1"/>
                <p:nvPr/>
              </p:nvSpPr>
              <p:spPr>
                <a:xfrm>
                  <a:off x="266700" y="2171700"/>
                  <a:ext cx="1347805" cy="492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oMath>
                    </m:oMathPara>
                  </a14:m>
                  <a:r>
                    <a:rPr lang="en-US" b="0" dirty="0"/>
                    <a:t/>
                  </a:r>
                  <a:br>
                    <a:rPr lang="en-US" b="0" dirty="0"/>
                  </a:br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514DF8D-03A9-4ECD-9F0B-CDE76DE928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" y="2171700"/>
                  <a:ext cx="1347805" cy="49250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B36E2083-FBA1-48DB-A513-BBAA0378893F}"/>
              </a:ext>
            </a:extLst>
          </p:cNvPr>
          <p:cNvGrpSpPr/>
          <p:nvPr/>
        </p:nvGrpSpPr>
        <p:grpSpPr>
          <a:xfrm>
            <a:off x="404795" y="4388367"/>
            <a:ext cx="3796143" cy="492507"/>
            <a:chOff x="404795" y="4388367"/>
            <a:chExt cx="3796143" cy="492507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C0B3468B-BE22-4163-994B-03ADD06384B6}"/>
                </a:ext>
              </a:extLst>
            </p:cNvPr>
            <p:cNvCxnSpPr>
              <a:cxnSpLocks/>
            </p:cNvCxnSpPr>
            <p:nvPr/>
          </p:nvCxnSpPr>
          <p:spPr>
            <a:xfrm>
              <a:off x="1789439" y="4731267"/>
              <a:ext cx="2411499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xmlns="" id="{12529FFD-A2D3-4C7D-8A5A-B9E5CC49CEC3}"/>
                    </a:ext>
                  </a:extLst>
                </p:cNvPr>
                <p:cNvSpPr txBox="1"/>
                <p:nvPr/>
              </p:nvSpPr>
              <p:spPr>
                <a:xfrm>
                  <a:off x="404795" y="4388367"/>
                  <a:ext cx="1325171" cy="492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oMath>
                    </m:oMathPara>
                  </a14:m>
                  <a:r>
                    <a:rPr lang="en-US" b="0" dirty="0"/>
                    <a:t/>
                  </a:r>
                  <a:br>
                    <a:rPr lang="en-US" b="0" dirty="0"/>
                  </a:br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2529FFD-A2D3-4C7D-8A5A-B9E5CC49CE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95" y="4388367"/>
                  <a:ext cx="1325171" cy="4925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4856276E-CBCA-47F9-93A0-FBDAF1BFF544}"/>
              </a:ext>
            </a:extLst>
          </p:cNvPr>
          <p:cNvCxnSpPr>
            <a:cxnSpLocks/>
          </p:cNvCxnSpPr>
          <p:nvPr/>
        </p:nvCxnSpPr>
        <p:spPr>
          <a:xfrm flipV="1">
            <a:off x="8820150" y="2660650"/>
            <a:ext cx="704850" cy="3557"/>
          </a:xfrm>
          <a:prstGeom prst="straightConnector1">
            <a:avLst/>
          </a:prstGeom>
          <a:noFill/>
          <a:ln w="76200">
            <a:solidFill>
              <a:srgbClr val="7030A0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xmlns="" id="{A8100B3E-DBA4-4DE0-864F-F152EE2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81235"/>
            <a:ext cx="11019366" cy="84746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Method: Accuracy vs CPU Time vs Number of PC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9A1548-527A-433B-9B4A-E8989CFB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ABDCBF1-6629-4261-8977-A400FB700610}"/>
              </a:ext>
            </a:extLst>
          </p:cNvPr>
          <p:cNvGrpSpPr/>
          <p:nvPr/>
        </p:nvGrpSpPr>
        <p:grpSpPr>
          <a:xfrm>
            <a:off x="4781550" y="2988725"/>
            <a:ext cx="3592618" cy="914401"/>
            <a:chOff x="4781550" y="2988725"/>
            <a:chExt cx="3592618" cy="91440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194E6F51-B414-44B5-96BA-A80FC0864F4F}"/>
                </a:ext>
              </a:extLst>
            </p:cNvPr>
            <p:cNvSpPr txBox="1"/>
            <p:nvPr/>
          </p:nvSpPr>
          <p:spPr>
            <a:xfrm>
              <a:off x="5170215" y="3008972"/>
              <a:ext cx="24978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002060"/>
                  </a:solidFill>
                </a:rPr>
                <a:t>Classifier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70AE469F-6C2F-4084-858C-6FA02B66A2F3}"/>
                </a:ext>
              </a:extLst>
            </p:cNvPr>
            <p:cNvGrpSpPr/>
            <p:nvPr/>
          </p:nvGrpSpPr>
          <p:grpSpPr>
            <a:xfrm>
              <a:off x="4781550" y="2988725"/>
              <a:ext cx="3592618" cy="914401"/>
              <a:chOff x="4783767" y="4343400"/>
              <a:chExt cx="3592618" cy="91440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558891A4-A660-4D63-887E-457B959EA9B6}"/>
                  </a:ext>
                </a:extLst>
              </p:cNvPr>
              <p:cNvSpPr/>
              <p:nvPr/>
            </p:nvSpPr>
            <p:spPr>
              <a:xfrm>
                <a:off x="4783767" y="4343400"/>
                <a:ext cx="3592618" cy="914401"/>
              </a:xfrm>
              <a:prstGeom prst="rect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xmlns="" id="{1F370D1A-BCE0-4EEC-97CC-A8A009EDB468}"/>
                  </a:ext>
                </a:extLst>
              </p:cNvPr>
              <p:cNvGrpSpPr/>
              <p:nvPr/>
            </p:nvGrpSpPr>
            <p:grpSpPr>
              <a:xfrm>
                <a:off x="4953000" y="4343400"/>
                <a:ext cx="3105897" cy="914401"/>
                <a:chOff x="4953000" y="4276434"/>
                <a:chExt cx="3105897" cy="1042323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xmlns="" id="{4A79A2CA-9D54-4E73-BCDF-14EAB2A42A7B}"/>
                    </a:ext>
                  </a:extLst>
                </p:cNvPr>
                <p:cNvSpPr/>
                <p:nvPr/>
              </p:nvSpPr>
              <p:spPr>
                <a:xfrm>
                  <a:off x="6902117" y="4276434"/>
                  <a:ext cx="1156780" cy="1042323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rebuchet MS" panose="020B0603020202020204"/>
                      <a:ea typeface="+mn-ea"/>
                      <a:cs typeface="+mn-cs"/>
                    </a:rPr>
                    <a:t>Linear Classifier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xmlns="" id="{D0684D9D-0EFA-457A-8BC6-1606FC273FD9}"/>
                    </a:ext>
                  </a:extLst>
                </p:cNvPr>
                <p:cNvSpPr/>
                <p:nvPr/>
              </p:nvSpPr>
              <p:spPr>
                <a:xfrm>
                  <a:off x="4953000" y="4341580"/>
                  <a:ext cx="1560452" cy="912033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rgbClr val="7030A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rebuchet MS" panose="020B0603020202020204"/>
                      <a:ea typeface="+mn-ea"/>
                      <a:cs typeface="+mn-cs"/>
                    </a:rPr>
                    <a:t>Augment by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rebuchet MS" panose="020B060302020202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39A96B0-70B1-417A-80F2-363E64367A32}"/>
              </a:ext>
            </a:extLst>
          </p:cNvPr>
          <p:cNvGrpSpPr/>
          <p:nvPr/>
        </p:nvGrpSpPr>
        <p:grpSpPr>
          <a:xfrm>
            <a:off x="4783767" y="4343399"/>
            <a:ext cx="3592618" cy="914402"/>
            <a:chOff x="4783767" y="4343399"/>
            <a:chExt cx="3592618" cy="9144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766600B2-43D6-426A-BF4F-E893A35FBE58}"/>
                </a:ext>
              </a:extLst>
            </p:cNvPr>
            <p:cNvGrpSpPr/>
            <p:nvPr/>
          </p:nvGrpSpPr>
          <p:grpSpPr>
            <a:xfrm>
              <a:off x="4783767" y="4343400"/>
              <a:ext cx="3592618" cy="914401"/>
              <a:chOff x="4783767" y="4343400"/>
              <a:chExt cx="3592618" cy="914401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xmlns="" id="{69ADB7BC-9BA6-4C17-9E6D-B422AED9DAEC}"/>
                  </a:ext>
                </a:extLst>
              </p:cNvPr>
              <p:cNvSpPr/>
              <p:nvPr/>
            </p:nvSpPr>
            <p:spPr>
              <a:xfrm>
                <a:off x="4783767" y="4343400"/>
                <a:ext cx="3592618" cy="914401"/>
              </a:xfrm>
              <a:prstGeom prst="rect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xmlns="" id="{443CF2E7-3344-4452-99A5-CAC1F527AF55}"/>
                  </a:ext>
                </a:extLst>
              </p:cNvPr>
              <p:cNvSpPr/>
              <p:nvPr/>
            </p:nvSpPr>
            <p:spPr>
              <a:xfrm>
                <a:off x="4953000" y="4400550"/>
                <a:ext cx="1560452" cy="800101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rPr>
                  <a:t>Augment by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rPr>
                  <a:t>non-linear combinations</a:t>
                </a: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1134DA3A-0540-4260-BAB4-7484BD13F541}"/>
                </a:ext>
              </a:extLst>
            </p:cNvPr>
            <p:cNvSpPr/>
            <p:nvPr/>
          </p:nvSpPr>
          <p:spPr>
            <a:xfrm>
              <a:off x="6896100" y="4343399"/>
              <a:ext cx="1156780" cy="914401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Linear Classifier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E9B56035-CA91-4D33-9DEA-9922173D2D5B}"/>
              </a:ext>
            </a:extLst>
          </p:cNvPr>
          <p:cNvSpPr/>
          <p:nvPr/>
        </p:nvSpPr>
        <p:spPr>
          <a:xfrm>
            <a:off x="4245734" y="1193532"/>
            <a:ext cx="4593466" cy="4452135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367C69FA-901B-4FBD-B9B8-F7AB6C777723}"/>
              </a:ext>
            </a:extLst>
          </p:cNvPr>
          <p:cNvSpPr txBox="1"/>
          <p:nvPr/>
        </p:nvSpPr>
        <p:spPr>
          <a:xfrm>
            <a:off x="5322615" y="3028950"/>
            <a:ext cx="2497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Classifier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7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2" grpId="0"/>
      <p:bldP spid="50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E33E5640-3ED1-4A60-A2C1-88A47377BA0C}"/>
              </a:ext>
            </a:extLst>
          </p:cNvPr>
          <p:cNvSpPr/>
          <p:nvPr/>
        </p:nvSpPr>
        <p:spPr>
          <a:xfrm>
            <a:off x="7816115" y="1371601"/>
            <a:ext cx="1937485" cy="914399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Linear Classifier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  <a:latin typeface="Trebuchet MS" panose="020B0603020202020204"/>
              </a:rPr>
              <a:t>backend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443CF2E7-3344-4452-99A5-CAC1F527AF55}"/>
              </a:ext>
            </a:extLst>
          </p:cNvPr>
          <p:cNvSpPr/>
          <p:nvPr/>
        </p:nvSpPr>
        <p:spPr>
          <a:xfrm>
            <a:off x="4387115" y="1371601"/>
            <a:ext cx="1714500" cy="914399"/>
          </a:xfrm>
          <a:prstGeom prst="rect">
            <a:avLst/>
          </a:prstGeom>
          <a:solidFill>
            <a:srgbClr val="FFC00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Augment by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xmlns="" id="{A8100B3E-DBA4-4DE0-864F-F152EE2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01" y="181661"/>
            <a:ext cx="11019366" cy="8474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Linear Classifier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9830D0AB-E7C4-4A5F-AE4C-FF9BCADD29C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165003" y="1828799"/>
            <a:ext cx="1651112" cy="2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DBC36B95-FD05-42EA-B8DB-4052D4B6088B}"/>
                  </a:ext>
                </a:extLst>
              </p:cNvPr>
              <p:cNvSpPr txBox="1"/>
              <p:nvPr/>
            </p:nvSpPr>
            <p:spPr>
              <a:xfrm>
                <a:off x="3009900" y="1551800"/>
                <a:ext cx="44890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C36B95-FD05-42EA-B8DB-4052D4B60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1551800"/>
                <a:ext cx="44890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B7F51AAA-655B-4D93-A1BE-A16A2F16B9C7}"/>
                  </a:ext>
                </a:extLst>
              </p:cNvPr>
              <p:cNvSpPr txBox="1"/>
              <p:nvPr/>
            </p:nvSpPr>
            <p:spPr>
              <a:xfrm>
                <a:off x="6420588" y="1204439"/>
                <a:ext cx="79180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tabLst>
                    <a:tab pos="515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F51AAA-655B-4D93-A1BE-A16A2F16B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588" y="1204439"/>
                <a:ext cx="79180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BB190311-64E6-41BA-8AC5-E1B36EE27BBC}"/>
              </a:ext>
            </a:extLst>
          </p:cNvPr>
          <p:cNvCxnSpPr>
            <a:cxnSpLocks/>
          </p:cNvCxnSpPr>
          <p:nvPr/>
        </p:nvCxnSpPr>
        <p:spPr>
          <a:xfrm>
            <a:off x="3512483" y="1851658"/>
            <a:ext cx="847487" cy="1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DCB73AB5-1E79-4FA1-9E38-323F1C5A5A7E}"/>
                  </a:ext>
                </a:extLst>
              </p:cNvPr>
              <p:cNvSpPr txBox="1"/>
              <p:nvPr/>
            </p:nvSpPr>
            <p:spPr>
              <a:xfrm>
                <a:off x="5960469" y="3154397"/>
                <a:ext cx="4255460" cy="554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=[1,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r>
                  <a:rPr lang="en-US" sz="3600" b="0" i="1" dirty="0">
                    <a:latin typeface="Cambria Math" panose="02040503050406030204" pitchFamily="18" charset="0"/>
                  </a:rPr>
                  <a:t/>
                </a:r>
                <a:br>
                  <a:rPr lang="en-US" sz="3600" b="0" i="1" dirty="0">
                    <a:latin typeface="Cambria Math" panose="02040503050406030204" pitchFamily="18" charset="0"/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CB73AB5-1E79-4FA1-9E38-323F1C5A5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69" y="3154397"/>
                <a:ext cx="4255460" cy="5540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96AEF92C-3820-4AD1-9DEF-96AAE9B6ECC4}"/>
                  </a:ext>
                </a:extLst>
              </p:cNvPr>
              <p:cNvSpPr txBox="1"/>
              <p:nvPr/>
            </p:nvSpPr>
            <p:spPr>
              <a:xfrm>
                <a:off x="-216014" y="2788917"/>
                <a:ext cx="3130152" cy="554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r>
                  <a:rPr lang="en-US" sz="3600" b="0" i="1" dirty="0">
                    <a:latin typeface="Cambria Math" panose="02040503050406030204" pitchFamily="18" charset="0"/>
                  </a:rPr>
                  <a:t/>
                </a:r>
                <a:br>
                  <a:rPr lang="en-US" sz="3600" b="0" i="1" dirty="0">
                    <a:latin typeface="Cambria Math" panose="02040503050406030204" pitchFamily="18" charset="0"/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6AEF92C-3820-4AD1-9DEF-96AAE9B6E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6014" y="2788917"/>
                <a:ext cx="3130152" cy="5540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9C65EE93-1366-4529-AC02-C93EF0A2EAD8}"/>
              </a:ext>
            </a:extLst>
          </p:cNvPr>
          <p:cNvGrpSpPr/>
          <p:nvPr/>
        </p:nvGrpSpPr>
        <p:grpSpPr>
          <a:xfrm>
            <a:off x="2271518" y="2281113"/>
            <a:ext cx="3830097" cy="1719387"/>
            <a:chOff x="2271518" y="2281113"/>
            <a:chExt cx="3830097" cy="1719387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91FC43B0-13BB-407B-9AD3-1C274931DD69}"/>
                </a:ext>
              </a:extLst>
            </p:cNvPr>
            <p:cNvSpPr/>
            <p:nvPr/>
          </p:nvSpPr>
          <p:spPr>
            <a:xfrm>
              <a:off x="3062632" y="3086101"/>
              <a:ext cx="1828800" cy="914399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Augment by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xmlns="" id="{9058E969-1448-4669-B4EF-CC6D1D032033}"/>
                </a:ext>
              </a:extLst>
            </p:cNvPr>
            <p:cNvCxnSpPr>
              <a:cxnSpLocks/>
            </p:cNvCxnSpPr>
            <p:nvPr/>
          </p:nvCxnSpPr>
          <p:spPr>
            <a:xfrm>
              <a:off x="4954197" y="3543300"/>
              <a:ext cx="847487" cy="1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xmlns="" id="{CCEF68B6-DD0B-4D8C-AD6F-9F0A4DF35CFD}"/>
                </a:ext>
              </a:extLst>
            </p:cNvPr>
            <p:cNvCxnSpPr>
              <a:cxnSpLocks/>
            </p:cNvCxnSpPr>
            <p:nvPr/>
          </p:nvCxnSpPr>
          <p:spPr>
            <a:xfrm>
              <a:off x="2271518" y="3543300"/>
              <a:ext cx="847487" cy="1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66B6B3CC-819B-4F73-BA1D-22E01B942256}"/>
                </a:ext>
              </a:extLst>
            </p:cNvPr>
            <p:cNvGrpSpPr/>
            <p:nvPr/>
          </p:nvGrpSpPr>
          <p:grpSpPr>
            <a:xfrm>
              <a:off x="3062633" y="2281113"/>
              <a:ext cx="3038982" cy="804988"/>
              <a:chOff x="3062633" y="2281113"/>
              <a:chExt cx="3038982" cy="804988"/>
            </a:xfrm>
          </p:grpSpPr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xmlns="" id="{866CB804-F56C-4CBF-BA49-6A23B5E61E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62633" y="2343362"/>
                <a:ext cx="1306067" cy="74273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xmlns="" id="{618D90D4-D9AB-4072-8F45-F029840952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38700" y="2281113"/>
                <a:ext cx="1262915" cy="690687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9A4A61C-E614-40D0-A029-086975E3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6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: Shape 68">
            <a:extLst>
              <a:ext uri="{FF2B5EF4-FFF2-40B4-BE49-F238E27FC236}">
                <a16:creationId xmlns:a16="http://schemas.microsoft.com/office/drawing/2014/main" xmlns="" id="{A0D700E9-CDA7-4D60-99AF-492B4B66860D}"/>
              </a:ext>
            </a:extLst>
          </p:cNvPr>
          <p:cNvSpPr/>
          <p:nvPr/>
        </p:nvSpPr>
        <p:spPr>
          <a:xfrm>
            <a:off x="6248400" y="4529667"/>
            <a:ext cx="4309533" cy="2082800"/>
          </a:xfrm>
          <a:custGeom>
            <a:avLst/>
            <a:gdLst>
              <a:gd name="connsiteX0" fmla="*/ 0 w 4309533"/>
              <a:gd name="connsiteY0" fmla="*/ 0 h 2082800"/>
              <a:gd name="connsiteX1" fmla="*/ 16933 w 4309533"/>
              <a:gd name="connsiteY1" fmla="*/ 474133 h 2082800"/>
              <a:gd name="connsiteX2" fmla="*/ 3208867 w 4309533"/>
              <a:gd name="connsiteY2" fmla="*/ 2082800 h 2082800"/>
              <a:gd name="connsiteX3" fmla="*/ 4309533 w 4309533"/>
              <a:gd name="connsiteY3" fmla="*/ 2048933 h 2082800"/>
              <a:gd name="connsiteX4" fmla="*/ 4309533 w 4309533"/>
              <a:gd name="connsiteY4" fmla="*/ 25400 h 2082800"/>
              <a:gd name="connsiteX5" fmla="*/ 0 w 4309533"/>
              <a:gd name="connsiteY5" fmla="*/ 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9533" h="2082800">
                <a:moveTo>
                  <a:pt x="0" y="0"/>
                </a:moveTo>
                <a:lnTo>
                  <a:pt x="16933" y="474133"/>
                </a:lnTo>
                <a:lnTo>
                  <a:pt x="3208867" y="2082800"/>
                </a:lnTo>
                <a:lnTo>
                  <a:pt x="4309533" y="2048933"/>
                </a:lnTo>
                <a:lnTo>
                  <a:pt x="4309533" y="25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E33E5640-3ED1-4A60-A2C1-88A47377BA0C}"/>
              </a:ext>
            </a:extLst>
          </p:cNvPr>
          <p:cNvSpPr/>
          <p:nvPr/>
        </p:nvSpPr>
        <p:spPr>
          <a:xfrm>
            <a:off x="7816115" y="1371601"/>
            <a:ext cx="1937485" cy="914399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Linear Classifier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  <a:latin typeface="Trebuchet MS" panose="020B0603020202020204"/>
              </a:rPr>
              <a:t>Backend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443CF2E7-3344-4452-99A5-CAC1F527AF55}"/>
              </a:ext>
            </a:extLst>
          </p:cNvPr>
          <p:cNvSpPr/>
          <p:nvPr/>
        </p:nvSpPr>
        <p:spPr>
          <a:xfrm>
            <a:off x="4387115" y="1371601"/>
            <a:ext cx="1714500" cy="914399"/>
          </a:xfrm>
          <a:prstGeom prst="rect">
            <a:avLst/>
          </a:prstGeom>
          <a:solidFill>
            <a:srgbClr val="FFC00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Augment by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non-linear combinations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xmlns="" id="{A8100B3E-DBA4-4DE0-864F-F152EE2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01" y="181661"/>
            <a:ext cx="11019366" cy="8474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Linear Classifier with Non-linear Combinations of Features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9830D0AB-E7C4-4A5F-AE4C-FF9BCADD29C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165003" y="1828799"/>
            <a:ext cx="1651112" cy="2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DBC36B95-FD05-42EA-B8DB-4052D4B6088B}"/>
                  </a:ext>
                </a:extLst>
              </p:cNvPr>
              <p:cNvSpPr txBox="1"/>
              <p:nvPr/>
            </p:nvSpPr>
            <p:spPr>
              <a:xfrm>
                <a:off x="3009900" y="1551800"/>
                <a:ext cx="44890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C36B95-FD05-42EA-B8DB-4052D4B60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1551800"/>
                <a:ext cx="44890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B7F51AAA-655B-4D93-A1BE-A16A2F16B9C7}"/>
                  </a:ext>
                </a:extLst>
              </p:cNvPr>
              <p:cNvSpPr txBox="1"/>
              <p:nvPr/>
            </p:nvSpPr>
            <p:spPr>
              <a:xfrm>
                <a:off x="6420588" y="1204439"/>
                <a:ext cx="79180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tabLst>
                    <a:tab pos="515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F51AAA-655B-4D93-A1BE-A16A2F16B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588" y="1204439"/>
                <a:ext cx="79180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BB190311-64E6-41BA-8AC5-E1B36EE27BBC}"/>
              </a:ext>
            </a:extLst>
          </p:cNvPr>
          <p:cNvCxnSpPr>
            <a:cxnSpLocks/>
          </p:cNvCxnSpPr>
          <p:nvPr/>
        </p:nvCxnSpPr>
        <p:spPr>
          <a:xfrm>
            <a:off x="3512483" y="1851658"/>
            <a:ext cx="847487" cy="1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DCB73AB5-1E79-4FA1-9E38-323F1C5A5A7E}"/>
                  </a:ext>
                </a:extLst>
              </p:cNvPr>
              <p:cNvSpPr txBox="1"/>
              <p:nvPr/>
            </p:nvSpPr>
            <p:spPr>
              <a:xfrm>
                <a:off x="234215" y="4470399"/>
                <a:ext cx="4255460" cy="554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=[1,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r>
                  <a:rPr lang="en-US" sz="3600" b="0" i="1" dirty="0">
                    <a:latin typeface="Cambria Math" panose="02040503050406030204" pitchFamily="18" charset="0"/>
                  </a:rPr>
                  <a:t/>
                </a:r>
                <a:br>
                  <a:rPr lang="en-US" sz="3600" b="0" i="1" dirty="0">
                    <a:latin typeface="Cambria Math" panose="02040503050406030204" pitchFamily="18" charset="0"/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CB73AB5-1E79-4FA1-9E38-323F1C5A5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15" y="4470399"/>
                <a:ext cx="4255460" cy="5540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AD092996-4549-49D9-B160-337093B26E54}"/>
                  </a:ext>
                </a:extLst>
              </p:cNvPr>
              <p:cNvSpPr txBox="1"/>
              <p:nvPr/>
            </p:nvSpPr>
            <p:spPr>
              <a:xfrm>
                <a:off x="4533778" y="4457700"/>
                <a:ext cx="6200865" cy="2193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D092996-4549-49D9-B160-337093B26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778" y="4457700"/>
                <a:ext cx="6200865" cy="21931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FC1971F2-8FB3-42CE-8B72-D7EC76EBA8E1}"/>
              </a:ext>
            </a:extLst>
          </p:cNvPr>
          <p:cNvGrpSpPr/>
          <p:nvPr/>
        </p:nvGrpSpPr>
        <p:grpSpPr>
          <a:xfrm>
            <a:off x="-216014" y="2788917"/>
            <a:ext cx="11917761" cy="1211583"/>
            <a:chOff x="-216014" y="2788917"/>
            <a:chExt cx="11917761" cy="1211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xmlns="" id="{96AEF92C-3820-4AD1-9DEF-96AAE9B6ECC4}"/>
                    </a:ext>
                  </a:extLst>
                </p:cNvPr>
                <p:cNvSpPr txBox="1"/>
                <p:nvPr/>
              </p:nvSpPr>
              <p:spPr>
                <a:xfrm>
                  <a:off x="-216014" y="2788917"/>
                  <a:ext cx="3130152" cy="5540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r>
                    <a:rPr lang="en-US" sz="3600" b="0" i="1" dirty="0">
                      <a:latin typeface="Cambria Math" panose="02040503050406030204" pitchFamily="18" charset="0"/>
                    </a:rPr>
                    <a:t/>
                  </a:r>
                  <a:br>
                    <a:rPr lang="en-US" sz="3600" b="0" i="1" dirty="0">
                      <a:latin typeface="Cambria Math" panose="02040503050406030204" pitchFamily="18" charset="0"/>
                    </a:rPr>
                  </a:br>
                  <a:endParaRPr lang="en-US" sz="36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6AEF92C-3820-4AD1-9DEF-96AAE9B6E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16014" y="2788917"/>
                  <a:ext cx="3130152" cy="55406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91FC43B0-13BB-407B-9AD3-1C274931DD69}"/>
                </a:ext>
              </a:extLst>
            </p:cNvPr>
            <p:cNvSpPr/>
            <p:nvPr/>
          </p:nvSpPr>
          <p:spPr>
            <a:xfrm>
              <a:off x="3062632" y="3086101"/>
              <a:ext cx="1828800" cy="914399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Augment by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6521DF2A-636A-4B52-B7B6-F07278A1ACE9}"/>
                </a:ext>
              </a:extLst>
            </p:cNvPr>
            <p:cNvSpPr/>
            <p:nvPr/>
          </p:nvSpPr>
          <p:spPr>
            <a:xfrm>
              <a:off x="5801684" y="3086101"/>
              <a:ext cx="1832948" cy="914399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From Matrix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40B2407F-6ACD-4D0C-A691-ABAF372DF723}"/>
                </a:ext>
              </a:extLst>
            </p:cNvPr>
            <p:cNvSpPr/>
            <p:nvPr/>
          </p:nvSpPr>
          <p:spPr>
            <a:xfrm>
              <a:off x="8966285" y="3069168"/>
              <a:ext cx="1786939" cy="898382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Get Upper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002060"/>
                  </a:solidFill>
                  <a:latin typeface="Trebuchet MS" panose="020B0603020202020204"/>
                </a:rPr>
                <a:t>Triangle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xmlns="" id="{9058E969-1448-4669-B4EF-CC6D1D032033}"/>
                </a:ext>
              </a:extLst>
            </p:cNvPr>
            <p:cNvCxnSpPr>
              <a:cxnSpLocks/>
            </p:cNvCxnSpPr>
            <p:nvPr/>
          </p:nvCxnSpPr>
          <p:spPr>
            <a:xfrm>
              <a:off x="4954197" y="3543300"/>
              <a:ext cx="847487" cy="1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xmlns="" id="{E51644D2-F391-4D0D-B60A-A41D84D1F911}"/>
                </a:ext>
              </a:extLst>
            </p:cNvPr>
            <p:cNvCxnSpPr>
              <a:cxnSpLocks/>
            </p:cNvCxnSpPr>
            <p:nvPr/>
          </p:nvCxnSpPr>
          <p:spPr>
            <a:xfrm>
              <a:off x="7700147" y="3585759"/>
              <a:ext cx="1266138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D8DFEF77-59D5-4A19-A93F-1C1F6A1657CE}"/>
                </a:ext>
              </a:extLst>
            </p:cNvPr>
            <p:cNvCxnSpPr>
              <a:cxnSpLocks/>
            </p:cNvCxnSpPr>
            <p:nvPr/>
          </p:nvCxnSpPr>
          <p:spPr>
            <a:xfrm>
              <a:off x="10800430" y="3585758"/>
              <a:ext cx="847487" cy="1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xmlns="" id="{CCEF68B6-DD0B-4D8C-AD6F-9F0A4DF35CFD}"/>
                </a:ext>
              </a:extLst>
            </p:cNvPr>
            <p:cNvCxnSpPr>
              <a:cxnSpLocks/>
            </p:cNvCxnSpPr>
            <p:nvPr/>
          </p:nvCxnSpPr>
          <p:spPr>
            <a:xfrm>
              <a:off x="2271518" y="3543300"/>
              <a:ext cx="847487" cy="1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xmlns="" id="{C02C4A60-181A-41E7-82B5-FF541B3DE4A9}"/>
                    </a:ext>
                  </a:extLst>
                </p:cNvPr>
                <p:cNvSpPr txBox="1"/>
                <p:nvPr/>
              </p:nvSpPr>
              <p:spPr>
                <a:xfrm>
                  <a:off x="4997485" y="2824550"/>
                  <a:ext cx="617605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02C4A60-181A-41E7-82B5-FF541B3DE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7485" y="2824550"/>
                  <a:ext cx="617605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xmlns="" id="{2FD9758A-D517-49FB-B655-871A9E2A56A0}"/>
                    </a:ext>
                  </a:extLst>
                </p:cNvPr>
                <p:cNvSpPr txBox="1"/>
                <p:nvPr/>
              </p:nvSpPr>
              <p:spPr>
                <a:xfrm>
                  <a:off x="7714918" y="2964361"/>
                  <a:ext cx="112428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FD9758A-D517-49FB-B655-871A9E2A5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4918" y="2964361"/>
                  <a:ext cx="1124282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xmlns="" id="{7FEFB8D8-31BE-476C-B2BB-DFA18E2476A4}"/>
                    </a:ext>
                  </a:extLst>
                </p:cNvPr>
                <p:cNvSpPr txBox="1"/>
                <p:nvPr/>
              </p:nvSpPr>
              <p:spPr>
                <a:xfrm>
                  <a:off x="10909942" y="2895319"/>
                  <a:ext cx="791805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tabLst>
                      <a:tab pos="515938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𝑛𝑐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FEFB8D8-31BE-476C-B2BB-DFA18E247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942" y="2895319"/>
                  <a:ext cx="791805" cy="5539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66B6B3CC-819B-4F73-BA1D-22E01B942256}"/>
              </a:ext>
            </a:extLst>
          </p:cNvPr>
          <p:cNvGrpSpPr/>
          <p:nvPr/>
        </p:nvGrpSpPr>
        <p:grpSpPr>
          <a:xfrm>
            <a:off x="3062633" y="2281113"/>
            <a:ext cx="7690591" cy="804988"/>
            <a:chOff x="3062633" y="2281113"/>
            <a:chExt cx="7690591" cy="804988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xmlns="" id="{866CB804-F56C-4CBF-BA49-6A23B5E61E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2633" y="2343362"/>
              <a:ext cx="1306067" cy="742739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xmlns="" id="{618D90D4-D9AB-4072-8F45-F029840952AC}"/>
                </a:ext>
              </a:extLst>
            </p:cNvPr>
            <p:cNvCxnSpPr>
              <a:cxnSpLocks/>
            </p:cNvCxnSpPr>
            <p:nvPr/>
          </p:nvCxnSpPr>
          <p:spPr>
            <a:xfrm>
              <a:off x="6101615" y="2281113"/>
              <a:ext cx="4651609" cy="69068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9A4A61C-E614-40D0-A029-086975E3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2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2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xmlns="" id="{A8100B3E-DBA4-4DE0-864F-F152EE2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81235"/>
            <a:ext cx="11201400" cy="8474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One-vs-Rest Multiclass Classification with K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D1378B7-6BFA-49E8-A1A9-8E545C816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543050"/>
            <a:ext cx="5254895" cy="24607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CC07CA0-CB3B-408F-BCA2-C72403DBEF1E}"/>
              </a:ext>
            </a:extLst>
          </p:cNvPr>
          <p:cNvSpPr txBox="1"/>
          <p:nvPr/>
        </p:nvSpPr>
        <p:spPr>
          <a:xfrm>
            <a:off x="2781300" y="4114800"/>
            <a:ext cx="704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Same as home work: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K-classes linear classifiers with </a:t>
            </a:r>
            <a:r>
              <a:rPr lang="en-US" sz="2400" dirty="0" err="1">
                <a:solidFill>
                  <a:srgbClr val="002060"/>
                </a:solidFill>
              </a:rPr>
              <a:t>Kesler</a:t>
            </a:r>
            <a:r>
              <a:rPr lang="en-US" sz="2400" dirty="0">
                <a:solidFill>
                  <a:srgbClr val="002060"/>
                </a:solidFill>
              </a:rPr>
              <a:t> construction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K-classes  Bayesian classifiers</a:t>
            </a:r>
          </a:p>
          <a:p>
            <a:r>
              <a:rPr lang="en-US" sz="2400" dirty="0">
                <a:solidFill>
                  <a:srgbClr val="002060"/>
                </a:solidFill>
              </a:rPr>
              <a:t>Addition: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K-classes linear classifier with non-linear feature combination and </a:t>
            </a:r>
            <a:r>
              <a:rPr lang="en-US" sz="2400" dirty="0" err="1">
                <a:solidFill>
                  <a:srgbClr val="002060"/>
                </a:solidFill>
              </a:rPr>
              <a:t>Kesler</a:t>
            </a:r>
            <a:r>
              <a:rPr lang="en-US" sz="2400" dirty="0">
                <a:solidFill>
                  <a:srgbClr val="002060"/>
                </a:solidFill>
              </a:rPr>
              <a:t> construction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BB2CB64-79F8-4F5F-81B9-45283DB8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4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xmlns="" id="{A8100B3E-DBA4-4DE0-864F-F152EE2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81235"/>
            <a:ext cx="11201400" cy="8474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One-vs-One Multiclass Classification with K 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80130BA-E803-4AF9-84DE-FEC7D1B84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" y="1657350"/>
            <a:ext cx="6086168" cy="25212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D8D0DE4E-798E-48AC-B5F0-09A08252B1EA}"/>
                  </a:ext>
                </a:extLst>
              </p:cNvPr>
              <p:cNvSpPr txBox="1"/>
              <p:nvPr/>
            </p:nvSpPr>
            <p:spPr>
              <a:xfrm>
                <a:off x="495300" y="4486242"/>
                <a:ext cx="580928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2060"/>
                    </a:solidFill>
                  </a:rPr>
                  <a:t>Do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class classification of a data vector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on a pair of classes at a time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D0DE4E-798E-48AC-B5F0-09A08252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4486242"/>
                <a:ext cx="5809283" cy="830997"/>
              </a:xfrm>
              <a:prstGeom prst="rect">
                <a:avLst/>
              </a:prstGeom>
              <a:blipFill>
                <a:blip r:embed="rId4"/>
                <a:stretch>
                  <a:fillRect l="-1574" t="-5882" r="-63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56AFBDB-AE54-4D90-959E-3EA191380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5363" y="1771650"/>
            <a:ext cx="5315223" cy="2400423"/>
          </a:xfrm>
          <a:prstGeom prst="rect">
            <a:avLst/>
          </a:prstGeom>
          <a:ln w="5715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11386286-1DB9-48C0-B384-3982ECB152DC}"/>
                  </a:ext>
                </a:extLst>
              </p:cNvPr>
              <p:cNvSpPr txBox="1"/>
              <p:nvPr/>
            </p:nvSpPr>
            <p:spPr>
              <a:xfrm>
                <a:off x="6553200" y="4343400"/>
                <a:ext cx="5549596" cy="248741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2400" dirty="0">
                    <a:solidFill>
                      <a:srgbClr val="002060"/>
                    </a:solidFill>
                  </a:rPr>
                  <a:t>The most frequent label of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 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predicted labels of the data vector is 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the final predicted label of the data 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vector.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</a:rPr>
                  <a:t>The predicted  class label with the most votes win.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386286-1DB9-48C0-B384-3982ECB15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343400"/>
                <a:ext cx="5549596" cy="2487412"/>
              </a:xfrm>
              <a:prstGeom prst="rect">
                <a:avLst/>
              </a:prstGeom>
              <a:blipFill>
                <a:blip r:embed="rId6"/>
                <a:stretch>
                  <a:fillRect l="-1648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DED34169-5224-478D-AC0E-AC722990B934}"/>
              </a:ext>
            </a:extLst>
          </p:cNvPr>
          <p:cNvCxnSpPr>
            <a:cxnSpLocks/>
          </p:cNvCxnSpPr>
          <p:nvPr/>
        </p:nvCxnSpPr>
        <p:spPr>
          <a:xfrm>
            <a:off x="5557956" y="2914650"/>
            <a:ext cx="995244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E61FDD08-D0F9-42EB-BB2D-C8273378B37C}"/>
                  </a:ext>
                </a:extLst>
              </p:cNvPr>
              <p:cNvSpPr txBox="1"/>
              <p:nvPr/>
            </p:nvSpPr>
            <p:spPr>
              <a:xfrm>
                <a:off x="7467600" y="971550"/>
                <a:ext cx="3941592" cy="731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 binary classifiers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1FDD08-D0F9-42EB-BB2D-C8273378B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971550"/>
                <a:ext cx="3941592" cy="731932"/>
              </a:xfrm>
              <a:prstGeom prst="rect">
                <a:avLst/>
              </a:prstGeom>
              <a:blipFill>
                <a:blip r:embed="rId7"/>
                <a:stretch>
                  <a:fillRect r="-17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BEC8890-3B6C-46BD-B8CD-C983AA8200F5}"/>
              </a:ext>
            </a:extLst>
          </p:cNvPr>
          <p:cNvSpPr/>
          <p:nvPr/>
        </p:nvSpPr>
        <p:spPr>
          <a:xfrm>
            <a:off x="8839200" y="2533213"/>
            <a:ext cx="457200" cy="18246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xmlns="" id="{99D61782-029C-4E3C-978F-66F996BC6628}"/>
              </a:ext>
            </a:extLst>
          </p:cNvPr>
          <p:cNvSpPr/>
          <p:nvPr/>
        </p:nvSpPr>
        <p:spPr>
          <a:xfrm>
            <a:off x="7581900" y="3257550"/>
            <a:ext cx="1028700" cy="571500"/>
          </a:xfrm>
          <a:prstGeom prst="wedgeRoundRectCallout">
            <a:avLst>
              <a:gd name="adj1" fmla="val 70114"/>
              <a:gd name="adj2" fmla="val -140463"/>
              <a:gd name="adj3" fmla="val 16667"/>
            </a:avLst>
          </a:prstGeom>
          <a:solidFill>
            <a:schemeClr val="accent2">
              <a:alpha val="2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 or E 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FBCBA92-9C9D-4CE1-9E8C-B44A24A9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076" y="632072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2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/>
      <p:bldP spid="9" grpId="0"/>
      <p:bldP spid="12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Accuracy vs Number of PC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5018CE7-28D9-4022-9A9E-B2B9B8CA4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216" y="1702903"/>
            <a:ext cx="8112284" cy="515509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92AFB317-F39E-4D8D-BF6D-081F2F0B5691}"/>
              </a:ext>
            </a:extLst>
          </p:cNvPr>
          <p:cNvGrpSpPr/>
          <p:nvPr/>
        </p:nvGrpSpPr>
        <p:grpSpPr>
          <a:xfrm>
            <a:off x="3284119" y="3200400"/>
            <a:ext cx="2695730" cy="1496716"/>
            <a:chOff x="3400270" y="2732384"/>
            <a:chExt cx="2695730" cy="149671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520F6D53-68A7-4282-831D-E164F3C4C7C3}"/>
                </a:ext>
              </a:extLst>
            </p:cNvPr>
            <p:cNvSpPr/>
            <p:nvPr/>
          </p:nvSpPr>
          <p:spPr>
            <a:xfrm rot="1773951">
              <a:off x="3400270" y="2732384"/>
              <a:ext cx="1003399" cy="45720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peech Bubble: Rectangle with Corners Rounded 17">
              <a:extLst>
                <a:ext uri="{FF2B5EF4-FFF2-40B4-BE49-F238E27FC236}">
                  <a16:creationId xmlns:a16="http://schemas.microsoft.com/office/drawing/2014/main" xmlns="" id="{80EB8B5B-B3C1-44AB-99E3-63FF1DF8C61B}"/>
                </a:ext>
              </a:extLst>
            </p:cNvPr>
            <p:cNvSpPr/>
            <p:nvPr/>
          </p:nvSpPr>
          <p:spPr>
            <a:xfrm>
              <a:off x="4610100" y="3543300"/>
              <a:ext cx="1485900" cy="685800"/>
            </a:xfrm>
            <a:prstGeom prst="wedgeRoundRectCallout">
              <a:avLst>
                <a:gd name="adj1" fmla="val -69853"/>
                <a:gd name="adj2" fmla="val -80357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2060"/>
                  </a:solidFill>
                </a:rPr>
                <a:t>OneVsRest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752D4F8-081A-4556-8E37-2F42D8215138}"/>
              </a:ext>
            </a:extLst>
          </p:cNvPr>
          <p:cNvGrpSpPr/>
          <p:nvPr/>
        </p:nvGrpSpPr>
        <p:grpSpPr>
          <a:xfrm>
            <a:off x="344539" y="1877374"/>
            <a:ext cx="3147163" cy="1088563"/>
            <a:chOff x="344539" y="1877374"/>
            <a:chExt cx="3147163" cy="1088563"/>
          </a:xfrm>
        </p:grpSpPr>
        <p:sp>
          <p:nvSpPr>
            <p:cNvPr id="19" name="Speech Bubble: Rectangle with Corners Rounded 18">
              <a:extLst>
                <a:ext uri="{FF2B5EF4-FFF2-40B4-BE49-F238E27FC236}">
                  <a16:creationId xmlns:a16="http://schemas.microsoft.com/office/drawing/2014/main" xmlns="" id="{52381E81-23BB-4204-8FD5-D26B6A1F5C7A}"/>
                </a:ext>
              </a:extLst>
            </p:cNvPr>
            <p:cNvSpPr/>
            <p:nvPr/>
          </p:nvSpPr>
          <p:spPr>
            <a:xfrm>
              <a:off x="344539" y="1877374"/>
              <a:ext cx="1485900" cy="685800"/>
            </a:xfrm>
            <a:prstGeom prst="wedgeRoundRectCallout">
              <a:avLst>
                <a:gd name="adj1" fmla="val 132818"/>
                <a:gd name="adj2" fmla="val 85490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2060"/>
                  </a:solidFill>
                </a:rPr>
                <a:t>OneVsOne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73B86C22-E865-4134-B8BA-7261808CE2CE}"/>
                </a:ext>
              </a:extLst>
            </p:cNvPr>
            <p:cNvSpPr/>
            <p:nvPr/>
          </p:nvSpPr>
          <p:spPr>
            <a:xfrm rot="1773951">
              <a:off x="3114637" y="2563385"/>
              <a:ext cx="377065" cy="402552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86A0C4C-167D-41C8-BC77-8C4E9A9D51FD}"/>
              </a:ext>
            </a:extLst>
          </p:cNvPr>
          <p:cNvSpPr txBox="1"/>
          <p:nvPr/>
        </p:nvSpPr>
        <p:spPr>
          <a:xfrm>
            <a:off x="7353300" y="3311937"/>
            <a:ext cx="1883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</a:rPr>
              <a:t>OneVsOne</a:t>
            </a:r>
            <a:r>
              <a:rPr lang="en-US" sz="2400" dirty="0">
                <a:solidFill>
                  <a:srgbClr val="002060"/>
                </a:solidFill>
              </a:rPr>
              <a:t> is</a:t>
            </a:r>
          </a:p>
          <a:p>
            <a:r>
              <a:rPr lang="en-US" sz="2400" dirty="0">
                <a:solidFill>
                  <a:srgbClr val="002060"/>
                </a:solidFill>
              </a:rPr>
              <a:t>better when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the number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of PC &lt; 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101410B-4D12-422F-B98B-D38CFF7D5334}"/>
              </a:ext>
            </a:extLst>
          </p:cNvPr>
          <p:cNvSpPr/>
          <p:nvPr/>
        </p:nvSpPr>
        <p:spPr>
          <a:xfrm>
            <a:off x="2667000" y="935664"/>
            <a:ext cx="80706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Accuracy = Percentage of Correct Classifications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020B265-BF6B-40E4-B76C-77519FD68172}"/>
              </a:ext>
            </a:extLst>
          </p:cNvPr>
          <p:cNvGrpSpPr/>
          <p:nvPr/>
        </p:nvGrpSpPr>
        <p:grpSpPr>
          <a:xfrm>
            <a:off x="4704601" y="2181532"/>
            <a:ext cx="1789348" cy="1476068"/>
            <a:chOff x="4704601" y="2181532"/>
            <a:chExt cx="1789348" cy="147606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4D458EBB-5B35-4391-8BF2-99C410B5C56E}"/>
                </a:ext>
              </a:extLst>
            </p:cNvPr>
            <p:cNvSpPr/>
            <p:nvPr/>
          </p:nvSpPr>
          <p:spPr>
            <a:xfrm>
              <a:off x="4704601" y="2181532"/>
              <a:ext cx="228600" cy="861056"/>
            </a:xfrm>
            <a:prstGeom prst="ellipse">
              <a:avLst/>
            </a:prstGeom>
            <a:noFill/>
            <a:ln w="57150"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xmlns="" id="{36130E7F-235F-42D0-A9FA-86591749D944}"/>
                </a:ext>
              </a:extLst>
            </p:cNvPr>
            <p:cNvSpPr/>
            <p:nvPr/>
          </p:nvSpPr>
          <p:spPr>
            <a:xfrm>
              <a:off x="5368130" y="3042588"/>
              <a:ext cx="1125819" cy="615012"/>
            </a:xfrm>
            <a:prstGeom prst="wedgeRoundRectCallout">
              <a:avLst>
                <a:gd name="adj1" fmla="val -87041"/>
                <a:gd name="adj2" fmla="val -68052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More on 16 PCs</a:t>
              </a:r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11656A2-85FD-401F-8228-B777A563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3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5044DBC-9455-41CC-91D8-EA3508CC5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432" y="993437"/>
            <a:ext cx="5366551" cy="545501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0649C811-8FC9-44B4-8F1D-013E85A748DD}"/>
              </a:ext>
            </a:extLst>
          </p:cNvPr>
          <p:cNvGrpSpPr/>
          <p:nvPr/>
        </p:nvGrpSpPr>
        <p:grpSpPr>
          <a:xfrm>
            <a:off x="552450" y="1085850"/>
            <a:ext cx="10719616" cy="5733053"/>
            <a:chOff x="552450" y="1085850"/>
            <a:chExt cx="10719616" cy="57330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393BD330-B0D0-4624-977B-59F8F69B1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450" y="1085850"/>
              <a:ext cx="10719616" cy="573305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15F41219-5081-4320-AA15-A4523E7FD80A}"/>
                </a:ext>
              </a:extLst>
            </p:cNvPr>
            <p:cNvSpPr/>
            <p:nvPr/>
          </p:nvSpPr>
          <p:spPr>
            <a:xfrm>
              <a:off x="1210890" y="1398032"/>
              <a:ext cx="9925450" cy="486386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BDEF2B-CF04-4FC7-B45D-7BFB4D26ED44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709414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Performance Comparison with Box Plot at 16 PC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C7AC4C2-311E-4220-AFEE-F95E8983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1AA134A0-7FAC-44C7-ADD1-1AB80686D524}"/>
              </a:ext>
            </a:extLst>
          </p:cNvPr>
          <p:cNvGrpSpPr/>
          <p:nvPr/>
        </p:nvGrpSpPr>
        <p:grpSpPr>
          <a:xfrm>
            <a:off x="1242714" y="971550"/>
            <a:ext cx="10061176" cy="5259627"/>
            <a:chOff x="1242714" y="971550"/>
            <a:chExt cx="10061176" cy="525962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1CB4040-B930-4C77-85A7-14277601F045}"/>
                </a:ext>
              </a:extLst>
            </p:cNvPr>
            <p:cNvSpPr txBox="1"/>
            <p:nvPr/>
          </p:nvSpPr>
          <p:spPr>
            <a:xfrm flipH="1">
              <a:off x="1242714" y="971550"/>
              <a:ext cx="100611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Boxplot of metric for the 10 letters with 16 </a:t>
              </a:r>
              <a:r>
                <a:rPr lang="en-US" dirty="0" smtClean="0"/>
                <a:t>principal </a:t>
              </a:r>
              <a:r>
                <a:rPr lang="en-US" dirty="0"/>
                <a:t>components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FAE9083E-9AE0-4ADB-A366-68C48294E971}"/>
                </a:ext>
              </a:extLst>
            </p:cNvPr>
            <p:cNvCxnSpPr/>
            <p:nvPr/>
          </p:nvCxnSpPr>
          <p:spPr>
            <a:xfrm>
              <a:off x="6253264" y="1367314"/>
              <a:ext cx="0" cy="4863863"/>
            </a:xfrm>
            <a:prstGeom prst="lin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B83E3D3C-92F3-412F-822C-30C8140EA2D5}"/>
                </a:ext>
              </a:extLst>
            </p:cNvPr>
            <p:cNvCxnSpPr/>
            <p:nvPr/>
          </p:nvCxnSpPr>
          <p:spPr>
            <a:xfrm>
              <a:off x="3738664" y="1367314"/>
              <a:ext cx="0" cy="4863863"/>
            </a:xfrm>
            <a:prstGeom prst="lin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DA139436-6896-45B8-9AE8-1945DFAEACCF}"/>
                </a:ext>
              </a:extLst>
            </p:cNvPr>
            <p:cNvCxnSpPr/>
            <p:nvPr/>
          </p:nvCxnSpPr>
          <p:spPr>
            <a:xfrm>
              <a:off x="8710714" y="1365487"/>
              <a:ext cx="0" cy="4863863"/>
            </a:xfrm>
            <a:prstGeom prst="lin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24262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818</TotalTime>
  <Words>455</Words>
  <Application>Microsoft Office PowerPoint</Application>
  <PresentationFormat>Widescreen</PresentationFormat>
  <Paragraphs>147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Trebuchet MS</vt:lpstr>
      <vt:lpstr>Wingdings 3</vt:lpstr>
      <vt:lpstr>Facet</vt:lpstr>
      <vt:lpstr>A Comparison of Six 10-Class Classifiers Using the NotMNIST Data Set</vt:lpstr>
      <vt:lpstr>Objective: Accuracy vs CPU Time vs Number of PC</vt:lpstr>
      <vt:lpstr>Method: Accuracy vs CPU Time vs Number of PC</vt:lpstr>
      <vt:lpstr>Linear Classifier</vt:lpstr>
      <vt:lpstr>Linear Classifier with Non-linear Combinations of Features</vt:lpstr>
      <vt:lpstr>One-vs-Rest Multiclass Classification with K Classes</vt:lpstr>
      <vt:lpstr>One-vs-One Multiclass Classification with K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Thank You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comparison of Multiclass Classifiers with NotMNIST</dc:title>
  <dc:creator>Microsoft</dc:creator>
  <cp:lastModifiedBy>Cheung Auyeung</cp:lastModifiedBy>
  <cp:revision>77</cp:revision>
  <dcterms:created xsi:type="dcterms:W3CDTF">2017-06-17T03:09:00Z</dcterms:created>
  <dcterms:modified xsi:type="dcterms:W3CDTF">2017-06-21T23:54:00Z</dcterms:modified>
</cp:coreProperties>
</file>