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3" r:id="rId4"/>
    <p:sldId id="268" r:id="rId5"/>
    <p:sldId id="282" r:id="rId6"/>
    <p:sldId id="270" r:id="rId7"/>
    <p:sldId id="278" r:id="rId8"/>
    <p:sldId id="279" r:id="rId9"/>
    <p:sldId id="281" r:id="rId10"/>
    <p:sldId id="272" r:id="rId11"/>
    <p:sldId id="273" r:id="rId12"/>
    <p:sldId id="276" r:id="rId13"/>
    <p:sldId id="277" r:id="rId14"/>
    <p:sldId id="280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9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40318" autoAdjust="0"/>
  </p:normalViewPr>
  <p:slideViewPr>
    <p:cSldViewPr showGuides="1">
      <p:cViewPr varScale="1">
        <p:scale>
          <a:sx n="77" d="100"/>
          <a:sy n="77" d="100"/>
        </p:scale>
        <p:origin x="92" y="116"/>
      </p:cViewPr>
      <p:guideLst>
        <p:guide pos="549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20" y="-2552"/>
      </p:cViewPr>
      <p:guideLst>
        <p:guide orient="horz" pos="2880"/>
        <p:guide pos="2160"/>
      </p:guideLst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EF4775-AD35-41B2-88B0-64A2DA4D7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DE11AC-244E-4519-A3F3-843E036AE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FE1-0C4A-4976-B4DD-704F9FCB903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A3E00-1FC7-430B-B8C4-C511868F3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FEDF45-CD80-47DE-88E6-F472D3ED71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9386-C058-422F-951C-F975AC31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007C-BA52-4E5D-A46A-23301A480D2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392D-034F-42F7-8664-09891293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7E597E2-118F-47DF-9A03-1F5A2C0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41E-ECCD-469A-A688-027E915CB521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C672-057D-467E-BA4C-CC8A47D984E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E56CF6C3-1900-43CB-8E33-D8CBE7D39EDE}"/>
              </a:ext>
            </a:extLst>
          </p:cNvPr>
          <p:cNvSpPr txBox="1">
            <a:spLocks/>
          </p:cNvSpPr>
          <p:nvPr userDrawn="1"/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7DF6-E5E3-489A-B126-195C5069A6F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6C6-9DE9-456B-AED9-726F033DF69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EA30-5A4A-4762-8F67-CF7471431EAC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5AC3-809B-4088-B8DA-0699C9AC2539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10CB-3BDD-4633-BD7F-4610F5B446F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BBC4-48BB-40C7-8573-BE257AC89E6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B3DD466-D729-4677-9DC7-EEFB05BF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17F-CE63-45E6-8375-59B10C74738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638-02D3-4D63-BF78-1DA4765062D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B85-5CA8-4486-904C-0B697A1E77C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D0A-05D4-4C41-BFB2-5F79004EB7DD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C2EE-EBFF-49DF-8B0E-1582029F3458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2483-1DD5-49A6-8D3E-B45317D7588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7998-3159-4C71-ABFF-AA9298230A4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Comparison of Six 10-Class Classifiers Using the </a:t>
            </a:r>
            <a:r>
              <a:rPr lang="en-US" dirty="0" err="1">
                <a:solidFill>
                  <a:srgbClr val="7030A0"/>
                </a:solidFill>
              </a:rPr>
              <a:t>NotMNIST</a:t>
            </a:r>
            <a:r>
              <a:rPr lang="en-US" dirty="0">
                <a:solidFill>
                  <a:srgbClr val="7030A0"/>
                </a:solidFill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4FDF19-CDD8-49D9-8864-6D3392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0" y="181661"/>
            <a:ext cx="11518999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xmlns="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xmlns="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xmlns="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xmlns="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faster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735714-8A59-42AC-9461-94886EC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Bayes classifier is the slowest.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OneVsOne</a:t>
            </a:r>
            <a:r>
              <a:rPr lang="en-US" sz="3200" dirty="0">
                <a:solidFill>
                  <a:srgbClr val="002060"/>
                </a:solidFill>
              </a:rPr>
              <a:t> has higher accuracy than </a:t>
            </a:r>
            <a:r>
              <a:rPr lang="en-US" sz="3200" dirty="0" err="1">
                <a:solidFill>
                  <a:srgbClr val="002060"/>
                </a:solidFill>
              </a:rPr>
              <a:t>OneVsRest</a:t>
            </a:r>
            <a:r>
              <a:rPr lang="en-US" sz="3200" dirty="0">
                <a:solidFill>
                  <a:srgbClr val="002060"/>
                </a:solidFill>
              </a:rPr>
              <a:t> when the number of PC &lt; 15.</a:t>
            </a:r>
          </a:p>
          <a:p>
            <a:pPr lvl="1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When the number of PC &gt; 20, the difference in the accuracy between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OneVsRest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small. But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more computational intensive.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Linear classifier with non-linear combinations of features has the best trade-off in computation/accuracy/number of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DB03CD-D0F1-4CAC-AAF1-B8B2D0E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C876A0-C60B-4A17-B217-A09108C3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22C0EF2-32B3-443D-804C-08EF1ADB4E25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Examples of Confusion Matrix (16 PCs)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72E527-7FB9-4702-831C-15AB0A6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43100"/>
            <a:ext cx="5715000" cy="369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90D52D-29B7-42BC-8ABD-8494C19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943100"/>
            <a:ext cx="5798683" cy="3692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A5C341-84F7-4C44-9944-892AFCAB25F8}"/>
              </a:ext>
            </a:extLst>
          </p:cNvPr>
          <p:cNvSpPr txBox="1"/>
          <p:nvPr/>
        </p:nvSpPr>
        <p:spPr>
          <a:xfrm>
            <a:off x="495300" y="1146995"/>
            <a:ext cx="53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One Linear Classifier with </a:t>
            </a:r>
          </a:p>
          <a:p>
            <a:pPr algn="ctr"/>
            <a:r>
              <a:rPr lang="en-US" sz="2400" dirty="0"/>
              <a:t>Non-Linear Combination of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F91413-B775-4086-85A8-CCA76A13B789}"/>
              </a:ext>
            </a:extLst>
          </p:cNvPr>
          <p:cNvSpPr txBox="1"/>
          <p:nvPr/>
        </p:nvSpPr>
        <p:spPr>
          <a:xfrm>
            <a:off x="6444216" y="1367135"/>
            <a:ext cx="53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Rest Bayesian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5F972-01FC-4B84-BD27-C892119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Number of PCs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xmlns="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F61D421-F17A-4953-A9D1-EDD58F61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Elapsed CPU time and accuracy trade-off from 1 to </a:t>
            </a:r>
            <a:r>
              <a:rPr lang="en-US" sz="3200">
                <a:solidFill>
                  <a:srgbClr val="002060"/>
                </a:solidFill>
              </a:rPr>
              <a:t>50 </a:t>
            </a:r>
            <a:r>
              <a:rPr lang="en-US" sz="3200" smtClean="0">
                <a:solidFill>
                  <a:srgbClr val="002060"/>
                </a:solidFill>
              </a:rPr>
              <a:t>principal </a:t>
            </a:r>
            <a:r>
              <a:rPr lang="en-US" sz="3200" dirty="0">
                <a:solidFill>
                  <a:srgbClr val="002060"/>
                </a:solidFill>
              </a:rPr>
              <a:t>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5E451D-EFF0-4C7E-9194-591559E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CC33062-763C-4582-BA22-2F1D77AC32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9095" y="2857500"/>
            <a:ext cx="72165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2229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NotMNIST</a:t>
            </a:r>
            <a:r>
              <a:rPr lang="en-US" sz="2800" dirty="0">
                <a:solidFill>
                  <a:srgbClr val="002060"/>
                </a:solidFill>
              </a:rPr>
              <a:t> Data Set of A to J in the same format as MNIST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https://github.com/davidflanagan/notMNIST-to-MNIST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Training set size 60000 with 6000 per letter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xmlns="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xmlns="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xmlns="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0E9D76-D46F-47B4-A6C4-A6431BE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020DC6-F39F-424A-B0F5-95A58E404C95}"/>
              </a:ext>
            </a:extLst>
          </p:cNvPr>
          <p:cNvSpPr txBox="1"/>
          <p:nvPr/>
        </p:nvSpPr>
        <p:spPr>
          <a:xfrm>
            <a:off x="3623038" y="5680331"/>
            <a:ext cx="601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/>
                  </a:r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CA50C34-6502-4513-B1E5-17DB8E7693CD}"/>
              </a:ext>
            </a:extLst>
          </p:cNvPr>
          <p:cNvSpPr txBox="1"/>
          <p:nvPr/>
        </p:nvSpPr>
        <p:spPr>
          <a:xfrm>
            <a:off x="3667793" y="622048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4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r>
                    <a:rPr lang="en-US" b="0" dirty="0"/>
                    <a:t/>
                  </a:r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r>
                    <a:rPr lang="en-US" b="0" dirty="0"/>
                    <a:t/>
                  </a:r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Method: Accuracy vs CPU Time vs Number of PC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9A1548-527A-433B-9B4A-E8989CF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ABDCBF1-6629-4261-8977-A400FB700610}"/>
              </a:ext>
            </a:extLst>
          </p:cNvPr>
          <p:cNvGrpSpPr/>
          <p:nvPr/>
        </p:nvGrpSpPr>
        <p:grpSpPr>
          <a:xfrm>
            <a:off x="4781550" y="2988725"/>
            <a:ext cx="3592618" cy="914401"/>
            <a:chOff x="4781550" y="2988725"/>
            <a:chExt cx="3592618" cy="9144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94E6F51-B414-44B5-96BA-A80FC0864F4F}"/>
                </a:ext>
              </a:extLst>
            </p:cNvPr>
            <p:cNvSpPr txBox="1"/>
            <p:nvPr/>
          </p:nvSpPr>
          <p:spPr>
            <a:xfrm>
              <a:off x="5170215" y="3008972"/>
              <a:ext cx="2497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2060"/>
                  </a:solidFill>
                </a:rPr>
                <a:t>Classifier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0AE469F-6C2F-4084-858C-6FA02B66A2F3}"/>
                </a:ext>
              </a:extLst>
            </p:cNvPr>
            <p:cNvGrpSpPr/>
            <p:nvPr/>
          </p:nvGrpSpPr>
          <p:grpSpPr>
            <a:xfrm>
              <a:off x="4781550" y="2988725"/>
              <a:ext cx="3592618" cy="914401"/>
              <a:chOff x="4783767" y="4343400"/>
              <a:chExt cx="3592618" cy="9144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558891A4-A660-4D63-887E-457B959EA9B6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1F370D1A-BCE0-4EEC-97CC-A8A009EDB468}"/>
                  </a:ext>
                </a:extLst>
              </p:cNvPr>
              <p:cNvGrpSpPr/>
              <p:nvPr/>
            </p:nvGrpSpPr>
            <p:grpSpPr>
              <a:xfrm>
                <a:off x="4953000" y="4343400"/>
                <a:ext cx="3105897" cy="914401"/>
                <a:chOff x="4953000" y="4276434"/>
                <a:chExt cx="3105897" cy="1042323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="" id="{4A79A2CA-9D54-4E73-BCDF-14EAB2A42A7B}"/>
                    </a:ext>
                  </a:extLst>
                </p:cNvPr>
                <p:cNvSpPr/>
                <p:nvPr/>
              </p:nvSpPr>
              <p:spPr>
                <a:xfrm>
                  <a:off x="6902117" y="4276434"/>
                  <a:ext cx="1156780" cy="1042323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Linear Classifier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D0684D9D-0EFA-457A-8BC6-1606FC273FD9}"/>
                    </a:ext>
                  </a:extLst>
                </p:cNvPr>
                <p:cNvSpPr/>
                <p:nvPr/>
              </p:nvSpPr>
              <p:spPr>
                <a:xfrm>
                  <a:off x="4953000" y="4341580"/>
                  <a:ext cx="1560452" cy="912033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Augment by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39A96B0-70B1-417A-80F2-363E64367A32}"/>
              </a:ext>
            </a:extLst>
          </p:cNvPr>
          <p:cNvGrpSpPr/>
          <p:nvPr/>
        </p:nvGrpSpPr>
        <p:grpSpPr>
          <a:xfrm>
            <a:off x="4783767" y="4343399"/>
            <a:ext cx="3592618" cy="914402"/>
            <a:chOff x="4783767" y="4343399"/>
            <a:chExt cx="3592618" cy="914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66600B2-43D6-426A-BF4F-E893A35FBE58}"/>
                </a:ext>
              </a:extLst>
            </p:cNvPr>
            <p:cNvGrpSpPr/>
            <p:nvPr/>
          </p:nvGrpSpPr>
          <p:grpSpPr>
            <a:xfrm>
              <a:off x="4783767" y="4343400"/>
              <a:ext cx="3592618" cy="914401"/>
              <a:chOff x="4783767" y="4343400"/>
              <a:chExt cx="3592618" cy="91440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69ADB7BC-9BA6-4C17-9E6D-B422AED9DAEC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443CF2E7-3344-4452-99A5-CAC1F527AF55}"/>
                  </a:ext>
                </a:extLst>
              </p:cNvPr>
              <p:cNvSpPr/>
              <p:nvPr/>
            </p:nvSpPr>
            <p:spPr>
              <a:xfrm>
                <a:off x="4953000" y="4400550"/>
                <a:ext cx="1560452" cy="80010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Augment by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non-linear combinations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134DA3A-0540-4260-BAB4-7484BD13F541}"/>
                </a:ext>
              </a:extLst>
            </p:cNvPr>
            <p:cNvSpPr/>
            <p:nvPr/>
          </p:nvSpPr>
          <p:spPr>
            <a:xfrm>
              <a:off x="6896100" y="4343399"/>
              <a:ext cx="1156780" cy="914401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9B56035-CA91-4D33-9DEA-9922173D2D5B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67C69FA-901B-4FBD-B9B8-F7AB6C777723}"/>
              </a:ext>
            </a:extLst>
          </p:cNvPr>
          <p:cNvSpPr txBox="1"/>
          <p:nvPr/>
        </p:nvSpPr>
        <p:spPr>
          <a:xfrm>
            <a:off x="5322615" y="302895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96AEF92C-3820-4AD1-9DEF-96AAE9B6ECC4}"/>
                  </a:ext>
                </a:extLst>
              </p:cNvPr>
              <p:cNvSpPr txBox="1"/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C65EE93-1366-4529-AC02-C93EF0A2EAD8}"/>
              </a:ext>
            </a:extLst>
          </p:cNvPr>
          <p:cNvGrpSpPr/>
          <p:nvPr/>
        </p:nvGrpSpPr>
        <p:grpSpPr>
          <a:xfrm>
            <a:off x="2271518" y="2281113"/>
            <a:ext cx="3830097" cy="1719387"/>
            <a:chOff x="2271518" y="2281113"/>
            <a:chExt cx="3830097" cy="171938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66B6B3CC-819B-4F73-BA1D-22E01B942256}"/>
                </a:ext>
              </a:extLst>
            </p:cNvPr>
            <p:cNvGrpSpPr/>
            <p:nvPr/>
          </p:nvGrpSpPr>
          <p:grpSpPr>
            <a:xfrm>
              <a:off x="3062633" y="2281113"/>
              <a:ext cx="3038982" cy="804988"/>
              <a:chOff x="3062633" y="2281113"/>
              <a:chExt cx="3038982" cy="80498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xmlns="" id="{866CB804-F56C-4CBF-BA49-6A23B5E61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2633" y="2343362"/>
                <a:ext cx="1306067" cy="7427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xmlns="" id="{618D90D4-D9AB-4072-8F45-F02984095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700" y="2281113"/>
                <a:ext cx="1262915" cy="6906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r>
                    <a:rPr lang="en-US" sz="3600" b="0" i="1" dirty="0">
                      <a:latin typeface="Cambria Math" panose="02040503050406030204" pitchFamily="18" charset="0"/>
                    </a:rPr>
                    <a:t/>
                  </a:r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xmlns="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Multiclass Classification with K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43050"/>
            <a:ext cx="5254895" cy="2460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C07CA0-CB3B-408F-BCA2-C72403DBEF1E}"/>
              </a:ext>
            </a:extLst>
          </p:cNvPr>
          <p:cNvSpPr txBox="1"/>
          <p:nvPr/>
        </p:nvSpPr>
        <p:spPr>
          <a:xfrm>
            <a:off x="2781300" y="4114800"/>
            <a:ext cx="704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Same as home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classifiers with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 Bayesian classifiers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Addition: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 with non-linear feature combination and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B2CB64-79F8-4F5F-81B9-45283DB8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One-vs-One Multiclass Classification with K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1657350"/>
            <a:ext cx="6086168" cy="2521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8D0DE4E-798E-48AC-B5F0-09A08252B1EA}"/>
                  </a:ext>
                </a:extLst>
              </p:cNvPr>
              <p:cNvSpPr txBox="1"/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class classification of a data vector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on a pair of classes at a time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blipFill>
                <a:blip r:embed="rId4"/>
                <a:stretch>
                  <a:fillRect l="-1574" t="-5882" r="-6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6AFBDB-AE54-4D90-959E-3EA19138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363" y="1771650"/>
            <a:ext cx="5315223" cy="2400423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11386286-1DB9-48C0-B384-3982ECB152DC}"/>
                  </a:ext>
                </a:extLst>
              </p:cNvPr>
              <p:cNvSpPr txBox="1"/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most frequent label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predicted labels of the data vector is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final predicted label of the data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vector.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The predicted  class label with the most votes win.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386286-1DB9-48C0-B384-3982ECB1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blipFill rotWithShape="0">
                <a:blip r:embed="rId6"/>
                <a:stretch>
                  <a:fillRect l="-164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D34169-5224-478D-AC0E-AC722990B934}"/>
              </a:ext>
            </a:extLst>
          </p:cNvPr>
          <p:cNvCxnSpPr>
            <a:cxnSpLocks/>
          </p:cNvCxnSpPr>
          <p:nvPr/>
        </p:nvCxnSpPr>
        <p:spPr>
          <a:xfrm>
            <a:off x="5557956" y="2914650"/>
            <a:ext cx="995244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61FDD08-D0F9-42EB-BB2D-C8273378B37C}"/>
                  </a:ext>
                </a:extLst>
              </p:cNvPr>
              <p:cNvSpPr txBox="1"/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binary classifiers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61FDD08-D0F9-42EB-BB2D-C8273378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blipFill rotWithShape="0">
                <a:blip r:embed="rId7"/>
                <a:stretch>
                  <a:fillRect r="-17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EC8890-3B6C-46BD-B8CD-C983AA8200F5}"/>
              </a:ext>
            </a:extLst>
          </p:cNvPr>
          <p:cNvSpPr/>
          <p:nvPr/>
        </p:nvSpPr>
        <p:spPr>
          <a:xfrm>
            <a:off x="8839200" y="2533213"/>
            <a:ext cx="457200" cy="1824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99D61782-029C-4E3C-978F-66F996BC6628}"/>
              </a:ext>
            </a:extLst>
          </p:cNvPr>
          <p:cNvSpPr/>
          <p:nvPr/>
        </p:nvSpPr>
        <p:spPr>
          <a:xfrm>
            <a:off x="7581900" y="3257550"/>
            <a:ext cx="1028700" cy="571500"/>
          </a:xfrm>
          <a:prstGeom prst="wedgeRoundRectCallout">
            <a:avLst>
              <a:gd name="adj1" fmla="val 70114"/>
              <a:gd name="adj2" fmla="val -140463"/>
              <a:gd name="adj3" fmla="val 16667"/>
            </a:avLst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or 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BCBA92-9C9D-4CE1-9E8C-B44A24A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076" y="632072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Accuracy vs Number of PC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16" y="1702903"/>
            <a:ext cx="8112284" cy="51550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2AFB317-F39E-4D8D-BF6D-081F2F0B5691}"/>
              </a:ext>
            </a:extLst>
          </p:cNvPr>
          <p:cNvGrpSpPr/>
          <p:nvPr/>
        </p:nvGrpSpPr>
        <p:grpSpPr>
          <a:xfrm>
            <a:off x="3284119" y="3200400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xmlns="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52D4F8-081A-4556-8E37-2F42D8215138}"/>
              </a:ext>
            </a:extLst>
          </p:cNvPr>
          <p:cNvGrpSpPr/>
          <p:nvPr/>
        </p:nvGrpSpPr>
        <p:grpSpPr>
          <a:xfrm>
            <a:off x="344539" y="1877374"/>
            <a:ext cx="3147163" cy="1088563"/>
            <a:chOff x="344539" y="1877374"/>
            <a:chExt cx="3147163" cy="1088563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xmlns="" id="{52381E81-23BB-4204-8FD5-D26B6A1F5C7A}"/>
                </a:ext>
              </a:extLst>
            </p:cNvPr>
            <p:cNvSpPr/>
            <p:nvPr/>
          </p:nvSpPr>
          <p:spPr>
            <a:xfrm>
              <a:off x="344539" y="1877374"/>
              <a:ext cx="1485900" cy="685800"/>
            </a:xfrm>
            <a:prstGeom prst="wedgeRoundRectCallout">
              <a:avLst>
                <a:gd name="adj1" fmla="val 132818"/>
                <a:gd name="adj2" fmla="val 8549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73B86C22-E865-4134-B8BA-7261808CE2CE}"/>
                </a:ext>
              </a:extLst>
            </p:cNvPr>
            <p:cNvSpPr/>
            <p:nvPr/>
          </p:nvSpPr>
          <p:spPr>
            <a:xfrm rot="1773951">
              <a:off x="3114637" y="2563385"/>
              <a:ext cx="377065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6A0C4C-167D-41C8-BC77-8C4E9A9D51FD}"/>
              </a:ext>
            </a:extLst>
          </p:cNvPr>
          <p:cNvSpPr txBox="1"/>
          <p:nvPr/>
        </p:nvSpPr>
        <p:spPr>
          <a:xfrm>
            <a:off x="7353300" y="3311937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OneVsOne</a:t>
            </a:r>
            <a:r>
              <a:rPr lang="en-US" sz="2400" dirty="0">
                <a:solidFill>
                  <a:srgbClr val="002060"/>
                </a:solidFill>
              </a:rPr>
              <a:t> is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better when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number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of PC &lt;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101410B-4D12-422F-B98B-D38CFF7D5334}"/>
              </a:ext>
            </a:extLst>
          </p:cNvPr>
          <p:cNvSpPr/>
          <p:nvPr/>
        </p:nvSpPr>
        <p:spPr>
          <a:xfrm>
            <a:off x="2667000" y="935664"/>
            <a:ext cx="807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Accuracy = Percentage of Correct Classifications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020B265-BF6B-40E4-B76C-77519FD68172}"/>
              </a:ext>
            </a:extLst>
          </p:cNvPr>
          <p:cNvGrpSpPr/>
          <p:nvPr/>
        </p:nvGrpSpPr>
        <p:grpSpPr>
          <a:xfrm>
            <a:off x="4704601" y="2181532"/>
            <a:ext cx="1789348" cy="1476068"/>
            <a:chOff x="4704601" y="2181532"/>
            <a:chExt cx="1789348" cy="14760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D458EBB-5B35-4391-8BF2-99C410B5C56E}"/>
                </a:ext>
              </a:extLst>
            </p:cNvPr>
            <p:cNvSpPr/>
            <p:nvPr/>
          </p:nvSpPr>
          <p:spPr>
            <a:xfrm>
              <a:off x="4704601" y="2181532"/>
              <a:ext cx="228600" cy="861056"/>
            </a:xfrm>
            <a:prstGeom prst="ellipse">
              <a:avLst/>
            </a:prstGeom>
            <a:noFill/>
            <a:ln w="571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xmlns="" id="{36130E7F-235F-42D0-A9FA-86591749D944}"/>
                </a:ext>
              </a:extLst>
            </p:cNvPr>
            <p:cNvSpPr/>
            <p:nvPr/>
          </p:nvSpPr>
          <p:spPr>
            <a:xfrm>
              <a:off x="5368130" y="3042588"/>
              <a:ext cx="1125819" cy="615012"/>
            </a:xfrm>
            <a:prstGeom prst="wedgeRoundRectCallout">
              <a:avLst>
                <a:gd name="adj1" fmla="val -87041"/>
                <a:gd name="adj2" fmla="val -680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More on 16 PCs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11656A2-85FD-401F-8228-B777A56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31271" y="6515100"/>
            <a:ext cx="3073266" cy="307777"/>
            <a:chOff x="4731271" y="6515100"/>
            <a:chExt cx="3073266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5067300" y="6629400"/>
              <a:ext cx="2628900" cy="1422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31271" y="6515100"/>
              <a:ext cx="3073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Number of principal components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5044DBC-9455-41CC-91D8-EA3508CC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32" y="993437"/>
            <a:ext cx="5366551" cy="54550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649C811-8FC9-44B4-8F1D-013E85A748DD}"/>
              </a:ext>
            </a:extLst>
          </p:cNvPr>
          <p:cNvGrpSpPr/>
          <p:nvPr/>
        </p:nvGrpSpPr>
        <p:grpSpPr>
          <a:xfrm>
            <a:off x="552450" y="1085850"/>
            <a:ext cx="10719616" cy="5733053"/>
            <a:chOff x="552450" y="1085850"/>
            <a:chExt cx="10719616" cy="57330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393BD330-B0D0-4624-977B-59F8F69B1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50" y="1085850"/>
              <a:ext cx="10719616" cy="57330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5F41219-5081-4320-AA15-A4523E7FD80A}"/>
                </a:ext>
              </a:extLst>
            </p:cNvPr>
            <p:cNvSpPr/>
            <p:nvPr/>
          </p:nvSpPr>
          <p:spPr>
            <a:xfrm>
              <a:off x="1210890" y="1398032"/>
              <a:ext cx="9925450" cy="48638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DEF2B-CF04-4FC7-B45D-7BFB4D26ED44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709414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Performance Comparison with Box Plot at 16 PC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7AC4C2-311E-4220-AFEE-F95E898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AA134A0-7FAC-44C7-ADD1-1AB80686D524}"/>
              </a:ext>
            </a:extLst>
          </p:cNvPr>
          <p:cNvGrpSpPr/>
          <p:nvPr/>
        </p:nvGrpSpPr>
        <p:grpSpPr>
          <a:xfrm>
            <a:off x="1242714" y="971550"/>
            <a:ext cx="10061176" cy="5259627"/>
            <a:chOff x="1242714" y="971550"/>
            <a:chExt cx="10061176" cy="52596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1CB4040-B930-4C77-85A7-14277601F045}"/>
                </a:ext>
              </a:extLst>
            </p:cNvPr>
            <p:cNvSpPr txBox="1"/>
            <p:nvPr/>
          </p:nvSpPr>
          <p:spPr>
            <a:xfrm flipH="1">
              <a:off x="1242714" y="971550"/>
              <a:ext cx="100611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Boxplot of metric for the 10 letters with 16 </a:t>
              </a:r>
              <a:r>
                <a:rPr lang="en-US" dirty="0" smtClean="0"/>
                <a:t>principal </a:t>
              </a:r>
              <a:r>
                <a:rPr lang="en-US" dirty="0"/>
                <a:t>components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AE9083E-9AE0-4ADB-A366-68C48294E971}"/>
                </a:ext>
              </a:extLst>
            </p:cNvPr>
            <p:cNvCxnSpPr/>
            <p:nvPr/>
          </p:nvCxnSpPr>
          <p:spPr>
            <a:xfrm>
              <a:off x="62532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83E3D3C-92F3-412F-822C-30C8140EA2D5}"/>
                </a:ext>
              </a:extLst>
            </p:cNvPr>
            <p:cNvCxnSpPr/>
            <p:nvPr/>
          </p:nvCxnSpPr>
          <p:spPr>
            <a:xfrm>
              <a:off x="37386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DA139436-6896-45B8-9AE8-1945DFAEACCF}"/>
                </a:ext>
              </a:extLst>
            </p:cNvPr>
            <p:cNvCxnSpPr/>
            <p:nvPr/>
          </p:nvCxnSpPr>
          <p:spPr>
            <a:xfrm>
              <a:off x="8710714" y="1365487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426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864</TotalTime>
  <Words>459</Words>
  <Application>Microsoft Office PowerPoint</Application>
  <PresentationFormat>Widescreen</PresentationFormat>
  <Paragraphs>148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Method: Accuracy vs CPU Time vs Number of PC</vt:lpstr>
      <vt:lpstr>Linear Classifier</vt:lpstr>
      <vt:lpstr>Linear Classifier with Non-linear Combinations of Features</vt:lpstr>
      <vt:lpstr>One-vs-Rest Multiclass Classification with K Classes</vt:lpstr>
      <vt:lpstr>One-vs-One Multiclass Classification with K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Cheung Auyeung</cp:lastModifiedBy>
  <cp:revision>80</cp:revision>
  <dcterms:created xsi:type="dcterms:W3CDTF">2017-06-17T03:09:00Z</dcterms:created>
  <dcterms:modified xsi:type="dcterms:W3CDTF">2017-06-22T01:10:10Z</dcterms:modified>
</cp:coreProperties>
</file>