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3" r:id="rId4"/>
    <p:sldId id="268" r:id="rId5"/>
    <p:sldId id="282" r:id="rId6"/>
    <p:sldId id="270" r:id="rId7"/>
    <p:sldId id="278" r:id="rId8"/>
    <p:sldId id="279" r:id="rId9"/>
    <p:sldId id="281" r:id="rId10"/>
    <p:sldId id="272" r:id="rId11"/>
    <p:sldId id="273" r:id="rId12"/>
    <p:sldId id="276" r:id="rId13"/>
    <p:sldId id="277" r:id="rId14"/>
    <p:sldId id="280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5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40318" autoAdjust="0"/>
  </p:normalViewPr>
  <p:slideViewPr>
    <p:cSldViewPr showGuides="1">
      <p:cViewPr varScale="1">
        <p:scale>
          <a:sx n="65" d="100"/>
          <a:sy n="65" d="100"/>
        </p:scale>
        <p:origin x="548" y="36"/>
      </p:cViewPr>
      <p:guideLst>
        <p:guide orient="horz" pos="1080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20" y="-2552"/>
      </p:cViewPr>
      <p:guideLst>
        <p:guide orient="horz" pos="2880"/>
        <p:guide pos="2160"/>
      </p:guideLst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EF4775-AD35-41B2-88B0-64A2DA4D7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E11AC-244E-4519-A3F3-843E036AE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FFE1-0C4A-4976-B4DD-704F9FCB903D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A3E00-1FC7-430B-B8C4-C511868F3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DF45-CD80-47DE-88E6-F472D3ED71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9386-C058-422F-951C-F975AC31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007C-BA52-4E5D-A46A-23301A480D2B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8392D-034F-42F7-8664-09891293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E597E2-118F-47DF-9A03-1F5A2C0A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41E-ECCD-469A-A688-027E915CB521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C672-057D-467E-BA4C-CC8A47D984EF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6CF6C3-1900-43CB-8E33-D8CBE7D39EDE}"/>
              </a:ext>
            </a:extLst>
          </p:cNvPr>
          <p:cNvSpPr txBox="1">
            <a:spLocks/>
          </p:cNvSpPr>
          <p:nvPr userDrawn="1"/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7DF6-E5E3-489A-B126-195C5069A6F3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6C6-9DE9-456B-AED9-726F033DF690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EA30-5A4A-4762-8F67-CF7471431EAC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5AC3-809B-4088-B8DA-0699C9AC2539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10CB-3BDD-4633-BD7F-4610F5B446FE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BBC4-48BB-40C7-8573-BE257AC89E63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3DD466-D729-4677-9DC7-EEFB05BF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17F-CE63-45E6-8375-59B10C747384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638-02D3-4D63-BF78-1DA4765062DA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B85-5CA8-4486-904C-0B697A1E77C0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D0A-05D4-4C41-BFB2-5F79004EB7DD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C2EE-EBFF-49DF-8B0E-1582029F3458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2483-1DD5-49A6-8D3E-B45317D7588A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67998-3159-4C71-ABFF-AA9298230A46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D476-DF9A-440D-9445-5A222E61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258583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Comparison of Six 10-Class Classifiers Using the </a:t>
            </a:r>
            <a:r>
              <a:rPr lang="en-US" dirty="0" err="1">
                <a:solidFill>
                  <a:srgbClr val="7030A0"/>
                </a:solidFill>
              </a:rPr>
              <a:t>NotMNIST</a:t>
            </a:r>
            <a:r>
              <a:rPr lang="en-US" dirty="0">
                <a:solidFill>
                  <a:srgbClr val="7030A0"/>
                </a:solidFill>
              </a:rPr>
              <a:t>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7FE4-8842-4712-A350-A365C67D1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By Team </a:t>
            </a:r>
            <a:r>
              <a:rPr lang="en-US" sz="4400" dirty="0" err="1"/>
              <a:t>Bengio</a:t>
            </a:r>
            <a:endParaRPr lang="en-US" sz="4400" dirty="0"/>
          </a:p>
          <a:p>
            <a:r>
              <a:rPr lang="en-US" sz="4400" dirty="0"/>
              <a:t>June 21, 2017</a:t>
            </a:r>
          </a:p>
        </p:txBody>
      </p:sp>
    </p:spTree>
    <p:extLst>
      <p:ext uri="{BB962C8B-B14F-4D97-AF65-F5344CB8AC3E}">
        <p14:creationId xmlns:p14="http://schemas.microsoft.com/office/powerpoint/2010/main" val="32704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8EE730-898B-4039-BAC3-D603895B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85" y="863600"/>
            <a:ext cx="9711858" cy="599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8BCEA-D55A-4113-B873-849012A84EFC}"/>
              </a:ext>
            </a:extLst>
          </p:cNvPr>
          <p:cNvSpPr/>
          <p:nvPr/>
        </p:nvSpPr>
        <p:spPr>
          <a:xfrm>
            <a:off x="8953500" y="1143000"/>
            <a:ext cx="1828800" cy="51435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Zoom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FDF19-CDD8-49D9-8864-6D3392CD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0" y="181661"/>
            <a:ext cx="11518999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93A30-7610-4901-951C-32DBC33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863600"/>
            <a:ext cx="9789304" cy="599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7CC4D30-929F-40A5-A394-7A5DF51AE9F6}"/>
              </a:ext>
            </a:extLst>
          </p:cNvPr>
          <p:cNvGrpSpPr/>
          <p:nvPr/>
        </p:nvGrpSpPr>
        <p:grpSpPr>
          <a:xfrm>
            <a:off x="6896100" y="2768600"/>
            <a:ext cx="3771900" cy="2400300"/>
            <a:chOff x="6896100" y="2768600"/>
            <a:chExt cx="3771900" cy="24003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665EE-7087-437A-ADDC-2A23001C1E19}"/>
                </a:ext>
              </a:extLst>
            </p:cNvPr>
            <p:cNvSpPr/>
            <p:nvPr/>
          </p:nvSpPr>
          <p:spPr>
            <a:xfrm>
              <a:off x="6896100" y="27686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8E74D0FC-7C2F-49D1-BFC6-E151E676CD54}"/>
                </a:ext>
              </a:extLst>
            </p:cNvPr>
            <p:cNvSpPr/>
            <p:nvPr/>
          </p:nvSpPr>
          <p:spPr>
            <a:xfrm>
              <a:off x="8039100" y="3517900"/>
              <a:ext cx="2628900" cy="1651000"/>
            </a:xfrm>
            <a:prstGeom prst="wedgeRoundRectCallout">
              <a:avLst>
                <a:gd name="adj1" fmla="val -71063"/>
                <a:gd name="adj2" fmla="val 14084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classifiers with non-linear combination of feature have the best accuracy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16CB66-0B0E-4159-87DF-7177CC09E36B}"/>
              </a:ext>
            </a:extLst>
          </p:cNvPr>
          <p:cNvGrpSpPr/>
          <p:nvPr/>
        </p:nvGrpSpPr>
        <p:grpSpPr>
          <a:xfrm>
            <a:off x="2620793" y="1261374"/>
            <a:ext cx="2718359" cy="1507226"/>
            <a:chOff x="2620793" y="1261374"/>
            <a:chExt cx="2718359" cy="150722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17D2BB-E709-4022-934B-2181AF478D1D}"/>
                </a:ext>
              </a:extLst>
            </p:cNvPr>
            <p:cNvSpPr/>
            <p:nvPr/>
          </p:nvSpPr>
          <p:spPr>
            <a:xfrm>
              <a:off x="4767652" y="1841500"/>
              <a:ext cx="571500" cy="9271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1F45A44D-462B-4E24-8C55-A55422487F8E}"/>
                </a:ext>
              </a:extLst>
            </p:cNvPr>
            <p:cNvSpPr/>
            <p:nvPr/>
          </p:nvSpPr>
          <p:spPr>
            <a:xfrm>
              <a:off x="2620793" y="1261374"/>
              <a:ext cx="1778459" cy="685800"/>
            </a:xfrm>
            <a:prstGeom prst="wedgeRoundRectCallout">
              <a:avLst>
                <a:gd name="adj1" fmla="val 70645"/>
                <a:gd name="adj2" fmla="val 455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are slowest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B6916F-E023-4EF3-BFC6-61AC5E4DABBE}"/>
              </a:ext>
            </a:extLst>
          </p:cNvPr>
          <p:cNvGrpSpPr/>
          <p:nvPr/>
        </p:nvGrpSpPr>
        <p:grpSpPr>
          <a:xfrm>
            <a:off x="2552191" y="2864063"/>
            <a:ext cx="2710761" cy="1485687"/>
            <a:chOff x="2552191" y="2864063"/>
            <a:chExt cx="2710761" cy="14856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521CBF-F26F-4019-901A-ED7D225C4FC4}"/>
                </a:ext>
              </a:extLst>
            </p:cNvPr>
            <p:cNvSpPr/>
            <p:nvPr/>
          </p:nvSpPr>
          <p:spPr>
            <a:xfrm>
              <a:off x="4838700" y="35179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1ECADFA8-18A3-4F84-BB13-625E50AC8E45}"/>
                </a:ext>
              </a:extLst>
            </p:cNvPr>
            <p:cNvSpPr/>
            <p:nvPr/>
          </p:nvSpPr>
          <p:spPr>
            <a:xfrm>
              <a:off x="2552191" y="2864063"/>
              <a:ext cx="1778459" cy="685800"/>
            </a:xfrm>
            <a:prstGeom prst="wedgeRoundRectCallout">
              <a:avLst>
                <a:gd name="adj1" fmla="val 76357"/>
                <a:gd name="adj2" fmla="val 5297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</a:rPr>
                <a:t>OneVsOne</a:t>
              </a:r>
              <a:r>
                <a:rPr lang="en-US" b="1" dirty="0">
                  <a:solidFill>
                    <a:srgbClr val="002060"/>
                  </a:solidFill>
                </a:rPr>
                <a:t> is slow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4503E-1722-4A7A-A377-4F993D284459}"/>
              </a:ext>
            </a:extLst>
          </p:cNvPr>
          <p:cNvGrpSpPr/>
          <p:nvPr/>
        </p:nvGrpSpPr>
        <p:grpSpPr>
          <a:xfrm>
            <a:off x="2316322" y="4231802"/>
            <a:ext cx="1803630" cy="1857848"/>
            <a:chOff x="2316322" y="4231802"/>
            <a:chExt cx="1803630" cy="18578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0B18F7-FEAD-4032-A208-470DBB5AB3B5}"/>
                </a:ext>
              </a:extLst>
            </p:cNvPr>
            <p:cNvSpPr/>
            <p:nvPr/>
          </p:nvSpPr>
          <p:spPr>
            <a:xfrm>
              <a:off x="3695700" y="52578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CED676FD-EBB7-4CA0-A69D-CBE1E899F856}"/>
                </a:ext>
              </a:extLst>
            </p:cNvPr>
            <p:cNvSpPr/>
            <p:nvPr/>
          </p:nvSpPr>
          <p:spPr>
            <a:xfrm>
              <a:off x="2316322" y="4231802"/>
              <a:ext cx="1778459" cy="793750"/>
            </a:xfrm>
            <a:prstGeom prst="wedgeRoundRectCallout">
              <a:avLst>
                <a:gd name="adj1" fmla="val 33511"/>
                <a:gd name="adj2" fmla="val 7688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</a:t>
              </a:r>
              <a:r>
                <a:rPr lang="en-US" b="1" dirty="0" err="1">
                  <a:solidFill>
                    <a:srgbClr val="002060"/>
                  </a:solidFill>
                </a:rPr>
                <a:t>classifers</a:t>
              </a:r>
              <a:r>
                <a:rPr lang="en-US" b="1" dirty="0">
                  <a:solidFill>
                    <a:srgbClr val="002060"/>
                  </a:solidFill>
                </a:rPr>
                <a:t> are faster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5714-8A59-42AC-9461-94886EC0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69BDE-2E3C-4D3D-ADDB-96B638AF3FF7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Conclusions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3AEF-1C0F-4B94-80B8-E9BCF056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9419166" cy="5372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Bayes classifier is the slowest.</a:t>
            </a:r>
          </a:p>
          <a:p>
            <a:r>
              <a:rPr lang="en-US" sz="3200" dirty="0" err="1">
                <a:solidFill>
                  <a:srgbClr val="002060"/>
                </a:solidFill>
              </a:rPr>
              <a:t>OneVsOne</a:t>
            </a:r>
            <a:r>
              <a:rPr lang="en-US" sz="3200" dirty="0">
                <a:solidFill>
                  <a:srgbClr val="002060"/>
                </a:solidFill>
              </a:rPr>
              <a:t> has higher accuracy than </a:t>
            </a:r>
            <a:r>
              <a:rPr lang="en-US" sz="3200" dirty="0" err="1">
                <a:solidFill>
                  <a:srgbClr val="002060"/>
                </a:solidFill>
              </a:rPr>
              <a:t>OneVsRest</a:t>
            </a:r>
            <a:r>
              <a:rPr lang="en-US" sz="3200" dirty="0">
                <a:solidFill>
                  <a:srgbClr val="002060"/>
                </a:solidFill>
              </a:rPr>
              <a:t> when the number of PC &lt; 15.</a:t>
            </a:r>
          </a:p>
          <a:p>
            <a:pPr lvl="1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When the number of PC &gt; 20, the difference in the accuracy between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OneVsRest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small. But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more computational intensive.</a:t>
            </a:r>
          </a:p>
          <a:p>
            <a:r>
              <a:rPr lang="en-US" sz="3200" dirty="0">
                <a:solidFill>
                  <a:srgbClr val="002060"/>
                </a:solidFill>
              </a:rPr>
              <a:t>Linear classifier with non-linear combinations of features has the best trade-off in computation/accuracy/number of PC.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B03CD-D0F1-4CAC-AAF1-B8B2D0EE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3610F-3ED1-4163-9E2C-C143B76F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br>
              <a:rPr lang="en-US" dirty="0"/>
            </a:br>
            <a:r>
              <a:rPr lang="en-US" sz="7200" dirty="0"/>
              <a:t>Thank You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76A0-C60B-4A17-B217-A09108C3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2C0EF2-32B3-443D-804C-08EF1ADB4E25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Examples of Confusion Matrix (16 PCs)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2E527-7FB9-4702-831C-15AB0A6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943100"/>
            <a:ext cx="5715000" cy="369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0D52D-29B7-42BC-8ABD-8494C198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1" y="1943100"/>
            <a:ext cx="5798683" cy="3692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5C341-84F7-4C44-9944-892AFCAB25F8}"/>
              </a:ext>
            </a:extLst>
          </p:cNvPr>
          <p:cNvSpPr txBox="1"/>
          <p:nvPr/>
        </p:nvSpPr>
        <p:spPr>
          <a:xfrm>
            <a:off x="495300" y="1146995"/>
            <a:ext cx="536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One Linear Classifier with </a:t>
            </a:r>
          </a:p>
          <a:p>
            <a:pPr algn="ctr"/>
            <a:r>
              <a:rPr lang="en-US" sz="2400" dirty="0"/>
              <a:t>Non-Linear Combination of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91413-B775-4086-85A8-CCA76A13B789}"/>
              </a:ext>
            </a:extLst>
          </p:cNvPr>
          <p:cNvSpPr txBox="1"/>
          <p:nvPr/>
        </p:nvSpPr>
        <p:spPr>
          <a:xfrm>
            <a:off x="6444216" y="1367135"/>
            <a:ext cx="536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Rest Bayesian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972-01FC-4B84-BD27-C892119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5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Number of PCs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8B5D7F-598F-4998-ADF5-C24ACC0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63600"/>
            <a:ext cx="9541474" cy="599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52FCCD3-020A-456D-A0D4-9CFD872F8DC3}"/>
              </a:ext>
            </a:extLst>
          </p:cNvPr>
          <p:cNvGrpSpPr/>
          <p:nvPr/>
        </p:nvGrpSpPr>
        <p:grpSpPr>
          <a:xfrm>
            <a:off x="4838700" y="2374900"/>
            <a:ext cx="2171700" cy="3111500"/>
            <a:chOff x="4838700" y="2374900"/>
            <a:chExt cx="2171700" cy="3111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50E7AF-0E94-412C-888A-58566B9C017F}"/>
                </a:ext>
              </a:extLst>
            </p:cNvPr>
            <p:cNvSpPr/>
            <p:nvPr/>
          </p:nvSpPr>
          <p:spPr>
            <a:xfrm>
              <a:off x="6438900" y="30861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C2256BD9-C63F-432F-B3CA-2DACDEC582A5}"/>
                </a:ext>
              </a:extLst>
            </p:cNvPr>
            <p:cNvSpPr/>
            <p:nvPr/>
          </p:nvSpPr>
          <p:spPr>
            <a:xfrm>
              <a:off x="4838700" y="2374900"/>
              <a:ext cx="1485900" cy="685800"/>
            </a:xfrm>
            <a:prstGeom prst="wedgeRoundRectCallout">
              <a:avLst>
                <a:gd name="adj1" fmla="val 51515"/>
                <a:gd name="adj2" fmla="val 11408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is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very slow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61D421-F17A-4953-A9D1-EDD58F61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B9CE8-A297-4A7D-ACA1-4C68ADEE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15" y="2171700"/>
            <a:ext cx="3486710" cy="365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758EF-F0C4-4FCF-9A39-B643F8D5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03726"/>
            <a:ext cx="3438568" cy="360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B71FC2-8BF2-4EB9-83F5-C1A563E4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95" y="1828800"/>
            <a:ext cx="3714620" cy="3676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D8C50A-38CC-44D7-8E6F-B0B0549AE5F6}"/>
              </a:ext>
            </a:extLst>
          </p:cNvPr>
          <p:cNvCxnSpPr/>
          <p:nvPr/>
        </p:nvCxnSpPr>
        <p:spPr>
          <a:xfrm>
            <a:off x="4038600" y="2286000"/>
            <a:ext cx="800100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B9985-9373-4EAF-B868-461F569BF544}"/>
              </a:ext>
            </a:extLst>
          </p:cNvPr>
          <p:cNvCxnSpPr>
            <a:cxnSpLocks/>
          </p:cNvCxnSpPr>
          <p:nvPr/>
        </p:nvCxnSpPr>
        <p:spPr>
          <a:xfrm flipH="1" flipV="1">
            <a:off x="7812562" y="2553568"/>
            <a:ext cx="667696" cy="646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A0735C-F1BD-4670-A50D-304C14AF5A46}"/>
              </a:ext>
            </a:extLst>
          </p:cNvPr>
          <p:cNvSpPr txBox="1"/>
          <p:nvPr/>
        </p:nvSpPr>
        <p:spPr>
          <a:xfrm>
            <a:off x="762055" y="4523482"/>
            <a:ext cx="2938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Reconstructed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with 50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6364F-4934-4403-A28D-85C0C8BFF3B3}"/>
              </a:ext>
            </a:extLst>
          </p:cNvPr>
          <p:cNvSpPr txBox="1"/>
          <p:nvPr/>
        </p:nvSpPr>
        <p:spPr>
          <a:xfrm>
            <a:off x="8839200" y="1516294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Original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831B6-543C-4A52-8709-D1E6B1F79DF3}"/>
              </a:ext>
            </a:extLst>
          </p:cNvPr>
          <p:cNvSpPr txBox="1"/>
          <p:nvPr/>
        </p:nvSpPr>
        <p:spPr>
          <a:xfrm>
            <a:off x="1066800" y="5715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Evaluated Elapsed CPU time and accuracy trade-off from 1 to 50 principle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451D-EFF0-4C7E-9194-591559E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722C87-A69B-4E73-87EC-6C6F8D1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AC0D6-D534-4F9A-9430-BDBBBED886EC}"/>
              </a:ext>
            </a:extLst>
          </p:cNvPr>
          <p:cNvSpPr/>
          <p:nvPr/>
        </p:nvSpPr>
        <p:spPr>
          <a:xfrm>
            <a:off x="4037495" y="1943099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A3AD8-1DA9-46C5-9172-18CC97FBB918}"/>
              </a:ext>
            </a:extLst>
          </p:cNvPr>
          <p:cNvSpPr/>
          <p:nvPr/>
        </p:nvSpPr>
        <p:spPr>
          <a:xfrm>
            <a:off x="6130752" y="1600201"/>
            <a:ext cx="2057400" cy="240029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</a:rPr>
              <a:t>Classifier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884956-0ABD-4C1F-B169-191EE90A9240}"/>
              </a:ext>
            </a:extLst>
          </p:cNvPr>
          <p:cNvCxnSpPr>
            <a:cxnSpLocks/>
          </p:cNvCxnSpPr>
          <p:nvPr/>
        </p:nvCxnSpPr>
        <p:spPr>
          <a:xfrm>
            <a:off x="3421199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C33062-763C-4582-BA22-2F1D77AC32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09095" y="2857500"/>
            <a:ext cx="72165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09C124-D374-417A-9F43-2BC50B6C7C4C}"/>
              </a:ext>
            </a:extLst>
          </p:cNvPr>
          <p:cNvCxnSpPr>
            <a:cxnSpLocks/>
          </p:cNvCxnSpPr>
          <p:nvPr/>
        </p:nvCxnSpPr>
        <p:spPr>
          <a:xfrm>
            <a:off x="8222904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35F6D7-A741-42C8-8CE5-A40A07460466}"/>
              </a:ext>
            </a:extLst>
          </p:cNvPr>
          <p:cNvGrpSpPr/>
          <p:nvPr/>
        </p:nvGrpSpPr>
        <p:grpSpPr>
          <a:xfrm>
            <a:off x="4416252" y="1098034"/>
            <a:ext cx="646331" cy="845066"/>
            <a:chOff x="2640207" y="1143000"/>
            <a:chExt cx="646331" cy="84506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B6FDFE-218E-4571-B69B-DD6A2005557C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1F24B6-E904-403C-B1D3-98587279F277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42723A-FBA4-4B81-AE36-384A60A6D59D}"/>
              </a:ext>
            </a:extLst>
          </p:cNvPr>
          <p:cNvSpPr txBox="1"/>
          <p:nvPr/>
        </p:nvSpPr>
        <p:spPr>
          <a:xfrm>
            <a:off x="361942" y="4527032"/>
            <a:ext cx="99405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NotMNIST</a:t>
            </a:r>
            <a:r>
              <a:rPr lang="en-US" sz="2800" dirty="0">
                <a:solidFill>
                  <a:srgbClr val="002060"/>
                </a:solidFill>
              </a:rPr>
              <a:t> Data Set of A to J in the same format as MNIST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https://github.com/davidflanagan/notMNIST-to-MNIST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Training set size 60000 with 6000 per letter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Test set size 10000 with 1000 per letter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7220210C-4032-40E2-8C8F-4089B3148427}"/>
              </a:ext>
            </a:extLst>
          </p:cNvPr>
          <p:cNvSpPr/>
          <p:nvPr/>
        </p:nvSpPr>
        <p:spPr>
          <a:xfrm>
            <a:off x="9067800" y="861815"/>
            <a:ext cx="2834562" cy="1257299"/>
          </a:xfrm>
          <a:prstGeom prst="cloudCallout">
            <a:avLst>
              <a:gd name="adj1" fmla="val -53683"/>
              <a:gd name="adj2" fmla="val 722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Accuracy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DAA3F5E9-9516-4B52-977E-B8915D516190}"/>
              </a:ext>
            </a:extLst>
          </p:cNvPr>
          <p:cNvSpPr/>
          <p:nvPr/>
        </p:nvSpPr>
        <p:spPr>
          <a:xfrm>
            <a:off x="9589130" y="2234180"/>
            <a:ext cx="2414022" cy="1257299"/>
          </a:xfrm>
          <a:prstGeom prst="cloudCallout">
            <a:avLst>
              <a:gd name="adj1" fmla="val -82629"/>
              <a:gd name="adj2" fmla="val -69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CPU Time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CD1DD38-C3BC-4093-8D7B-56FEC0D4BE50}"/>
              </a:ext>
            </a:extLst>
          </p:cNvPr>
          <p:cNvSpPr/>
          <p:nvPr/>
        </p:nvSpPr>
        <p:spPr>
          <a:xfrm>
            <a:off x="9589130" y="3617960"/>
            <a:ext cx="2517971" cy="1257299"/>
          </a:xfrm>
          <a:prstGeom prst="cloudCallout">
            <a:avLst>
              <a:gd name="adj1" fmla="val -89670"/>
              <a:gd name="adj2" fmla="val -86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Number of PC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19D004-464C-4CD7-BE55-6A86597A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2" y="1485900"/>
            <a:ext cx="2300313" cy="24132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E9D76-D46F-47B4-A6C4-A6431BE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0C037EB-A097-4A95-A80A-5179B2C25D74}"/>
              </a:ext>
            </a:extLst>
          </p:cNvPr>
          <p:cNvSpPr/>
          <p:nvPr/>
        </p:nvSpPr>
        <p:spPr>
          <a:xfrm>
            <a:off x="4724400" y="1530867"/>
            <a:ext cx="3651985" cy="914401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Bayesian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20DC6-F39F-424A-B0F5-95A58E404C95}"/>
              </a:ext>
            </a:extLst>
          </p:cNvPr>
          <p:cNvSpPr txBox="1"/>
          <p:nvPr/>
        </p:nvSpPr>
        <p:spPr>
          <a:xfrm>
            <a:off x="3623038" y="5680331"/>
            <a:ext cx="601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Rest Multiclass Classification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A323F-35CC-40FB-9A50-4349AB36032A}"/>
              </a:ext>
            </a:extLst>
          </p:cNvPr>
          <p:cNvSpPr/>
          <p:nvPr/>
        </p:nvSpPr>
        <p:spPr>
          <a:xfrm>
            <a:off x="2257838" y="1988066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AB3887-2964-41E1-BADC-78E22026A8D6}"/>
              </a:ext>
            </a:extLst>
          </p:cNvPr>
          <p:cNvCxnSpPr>
            <a:cxnSpLocks/>
          </p:cNvCxnSpPr>
          <p:nvPr/>
        </p:nvCxnSpPr>
        <p:spPr>
          <a:xfrm>
            <a:off x="3629438" y="3393693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8BE1D3-E32D-4231-A09D-A4E59BD9D54B}"/>
              </a:ext>
            </a:extLst>
          </p:cNvPr>
          <p:cNvGrpSpPr/>
          <p:nvPr/>
        </p:nvGrpSpPr>
        <p:grpSpPr>
          <a:xfrm>
            <a:off x="2640207" y="1143000"/>
            <a:ext cx="646331" cy="845066"/>
            <a:chOff x="2640207" y="1143000"/>
            <a:chExt cx="646331" cy="8450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D81C80-C338-4F84-A54D-FD8E931EF2D1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F794F-BC43-4EF2-A4B8-6FE8D9702A8E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63003B-C8D4-4A25-9508-51A19B7A806D}"/>
              </a:ext>
            </a:extLst>
          </p:cNvPr>
          <p:cNvCxnSpPr>
            <a:cxnSpLocks/>
          </p:cNvCxnSpPr>
          <p:nvPr/>
        </p:nvCxnSpPr>
        <p:spPr>
          <a:xfrm>
            <a:off x="8839200" y="2343667"/>
            <a:ext cx="685800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8B5645-1941-44FB-B01F-A7508D997D60}"/>
              </a:ext>
            </a:extLst>
          </p:cNvPr>
          <p:cNvSpPr txBox="1"/>
          <p:nvPr/>
        </p:nvSpPr>
        <p:spPr>
          <a:xfrm>
            <a:off x="9639300" y="1943100"/>
            <a:ext cx="2268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Parameters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4A6D8-2083-45B0-8477-F8B65439B817}"/>
              </a:ext>
            </a:extLst>
          </p:cNvPr>
          <p:cNvGrpSpPr/>
          <p:nvPr/>
        </p:nvGrpSpPr>
        <p:grpSpPr>
          <a:xfrm>
            <a:off x="404795" y="3050793"/>
            <a:ext cx="1853043" cy="492507"/>
            <a:chOff x="404795" y="3050793"/>
            <a:chExt cx="1853043" cy="49250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FB8097-6879-4C4B-A52B-1027BBB0E4C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3393693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/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</a:b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CA50C34-6502-4513-B1E5-17DB8E7693CD}"/>
              </a:ext>
            </a:extLst>
          </p:cNvPr>
          <p:cNvSpPr txBox="1"/>
          <p:nvPr/>
        </p:nvSpPr>
        <p:spPr>
          <a:xfrm>
            <a:off x="3667793" y="622048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One Multiclass 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DB0BCD-709D-480B-B0FE-382B8E7C661B}"/>
              </a:ext>
            </a:extLst>
          </p:cNvPr>
          <p:cNvGrpSpPr/>
          <p:nvPr/>
        </p:nvGrpSpPr>
        <p:grpSpPr>
          <a:xfrm>
            <a:off x="8839200" y="4457700"/>
            <a:ext cx="1522982" cy="505844"/>
            <a:chOff x="8839200" y="5004877"/>
            <a:chExt cx="1522982" cy="5058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81DB7B-E8F3-4CA3-97BF-913C840B15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57800"/>
              <a:ext cx="6858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/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blipFill>
                  <a:blip r:embed="rId4"/>
                  <a:stretch>
                    <a:fillRect r="-17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7095F-495E-4A0B-8F26-26F15D9FA628}"/>
              </a:ext>
            </a:extLst>
          </p:cNvPr>
          <p:cNvCxnSpPr>
            <a:cxnSpLocks/>
          </p:cNvCxnSpPr>
          <p:nvPr/>
        </p:nvCxnSpPr>
        <p:spPr>
          <a:xfrm>
            <a:off x="3629438" y="2514600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9556DD3-8312-4BFA-AFE4-DFB2DC245782}"/>
              </a:ext>
            </a:extLst>
          </p:cNvPr>
          <p:cNvGrpSpPr/>
          <p:nvPr/>
        </p:nvGrpSpPr>
        <p:grpSpPr>
          <a:xfrm>
            <a:off x="266700" y="2171700"/>
            <a:ext cx="1991138" cy="492507"/>
            <a:chOff x="266700" y="2171700"/>
            <a:chExt cx="1991138" cy="4925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3A63AB-DF64-4A41-BE55-3FAF84EF8B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2514600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/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6E2083-FBA1-48DB-A513-BBAA0378893F}"/>
              </a:ext>
            </a:extLst>
          </p:cNvPr>
          <p:cNvGrpSpPr/>
          <p:nvPr/>
        </p:nvGrpSpPr>
        <p:grpSpPr>
          <a:xfrm>
            <a:off x="404795" y="4388367"/>
            <a:ext cx="3796143" cy="492507"/>
            <a:chOff x="404795" y="4388367"/>
            <a:chExt cx="3796143" cy="492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B3468B-BE22-4163-994B-03ADD06384B6}"/>
                </a:ext>
              </a:extLst>
            </p:cNvPr>
            <p:cNvCxnSpPr>
              <a:cxnSpLocks/>
            </p:cNvCxnSpPr>
            <p:nvPr/>
          </p:nvCxnSpPr>
          <p:spPr>
            <a:xfrm>
              <a:off x="1789439" y="4731267"/>
              <a:ext cx="2411499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/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6276E-CBCA-47F9-93A0-FBDAF1BFF544}"/>
              </a:ext>
            </a:extLst>
          </p:cNvPr>
          <p:cNvCxnSpPr>
            <a:cxnSpLocks/>
          </p:cNvCxnSpPr>
          <p:nvPr/>
        </p:nvCxnSpPr>
        <p:spPr>
          <a:xfrm flipV="1">
            <a:off x="8820150" y="2660650"/>
            <a:ext cx="704850" cy="3557"/>
          </a:xfrm>
          <a:prstGeom prst="straightConnector1">
            <a:avLst/>
          </a:prstGeom>
          <a:noFill/>
          <a:ln w="76200"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Method: Accuracy vs CPU Time vs Number of PC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1548-527A-433B-9B4A-E8989CF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DCBF1-6629-4261-8977-A400FB700610}"/>
              </a:ext>
            </a:extLst>
          </p:cNvPr>
          <p:cNvGrpSpPr/>
          <p:nvPr/>
        </p:nvGrpSpPr>
        <p:grpSpPr>
          <a:xfrm>
            <a:off x="4781550" y="2988725"/>
            <a:ext cx="3592618" cy="914401"/>
            <a:chOff x="4781550" y="2988725"/>
            <a:chExt cx="3592618" cy="9144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4E6F51-B414-44B5-96BA-A80FC0864F4F}"/>
                </a:ext>
              </a:extLst>
            </p:cNvPr>
            <p:cNvSpPr txBox="1"/>
            <p:nvPr/>
          </p:nvSpPr>
          <p:spPr>
            <a:xfrm>
              <a:off x="5170215" y="3008972"/>
              <a:ext cx="2497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2060"/>
                  </a:solidFill>
                </a:rPr>
                <a:t>Classifier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AE469F-6C2F-4084-858C-6FA02B66A2F3}"/>
                </a:ext>
              </a:extLst>
            </p:cNvPr>
            <p:cNvGrpSpPr/>
            <p:nvPr/>
          </p:nvGrpSpPr>
          <p:grpSpPr>
            <a:xfrm>
              <a:off x="4781550" y="2988725"/>
              <a:ext cx="3592618" cy="914401"/>
              <a:chOff x="4783767" y="4343400"/>
              <a:chExt cx="3592618" cy="9144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8891A4-A660-4D63-887E-457B959EA9B6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F370D1A-BCE0-4EEC-97CC-A8A009EDB468}"/>
                  </a:ext>
                </a:extLst>
              </p:cNvPr>
              <p:cNvGrpSpPr/>
              <p:nvPr/>
            </p:nvGrpSpPr>
            <p:grpSpPr>
              <a:xfrm>
                <a:off x="4953000" y="4343400"/>
                <a:ext cx="3105897" cy="914401"/>
                <a:chOff x="4953000" y="4276434"/>
                <a:chExt cx="3105897" cy="1042323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4A79A2CA-9D54-4E73-BCDF-14EAB2A42A7B}"/>
                    </a:ext>
                  </a:extLst>
                </p:cNvPr>
                <p:cNvSpPr/>
                <p:nvPr/>
              </p:nvSpPr>
              <p:spPr>
                <a:xfrm>
                  <a:off x="6902117" y="4276434"/>
                  <a:ext cx="1156780" cy="1042323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Linear Classifier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0684D9D-0EFA-457A-8BC6-1606FC273FD9}"/>
                    </a:ext>
                  </a:extLst>
                </p:cNvPr>
                <p:cNvSpPr/>
                <p:nvPr/>
              </p:nvSpPr>
              <p:spPr>
                <a:xfrm>
                  <a:off x="4953000" y="4341580"/>
                  <a:ext cx="1560452" cy="912033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Augment by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9A96B0-70B1-417A-80F2-363E64367A32}"/>
              </a:ext>
            </a:extLst>
          </p:cNvPr>
          <p:cNvGrpSpPr/>
          <p:nvPr/>
        </p:nvGrpSpPr>
        <p:grpSpPr>
          <a:xfrm>
            <a:off x="4783767" y="4343399"/>
            <a:ext cx="3592618" cy="914402"/>
            <a:chOff x="4783767" y="4343399"/>
            <a:chExt cx="3592618" cy="914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6600B2-43D6-426A-BF4F-E893A35FBE58}"/>
                </a:ext>
              </a:extLst>
            </p:cNvPr>
            <p:cNvGrpSpPr/>
            <p:nvPr/>
          </p:nvGrpSpPr>
          <p:grpSpPr>
            <a:xfrm>
              <a:off x="4783767" y="4343400"/>
              <a:ext cx="3592618" cy="914401"/>
              <a:chOff x="4783767" y="4343400"/>
              <a:chExt cx="3592618" cy="91440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ADB7BC-9BA6-4C17-9E6D-B422AED9DAEC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43CF2E7-3344-4452-99A5-CAC1F527AF55}"/>
                  </a:ext>
                </a:extLst>
              </p:cNvPr>
              <p:cNvSpPr/>
              <p:nvPr/>
            </p:nvSpPr>
            <p:spPr>
              <a:xfrm>
                <a:off x="4953000" y="4400550"/>
                <a:ext cx="1560452" cy="800101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Augment by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non-linear combinations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34DA3A-0540-4260-BAB4-7484BD13F541}"/>
                </a:ext>
              </a:extLst>
            </p:cNvPr>
            <p:cNvSpPr/>
            <p:nvPr/>
          </p:nvSpPr>
          <p:spPr>
            <a:xfrm>
              <a:off x="6896100" y="4343399"/>
              <a:ext cx="1156780" cy="914401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9B56035-CA91-4D33-9DEA-9922173D2D5B}"/>
              </a:ext>
            </a:extLst>
          </p:cNvPr>
          <p:cNvSpPr/>
          <p:nvPr/>
        </p:nvSpPr>
        <p:spPr>
          <a:xfrm>
            <a:off x="4245734" y="1193532"/>
            <a:ext cx="4593466" cy="44521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7C69FA-901B-4FBD-B9B8-F7AB6C777723}"/>
              </a:ext>
            </a:extLst>
          </p:cNvPr>
          <p:cNvSpPr txBox="1"/>
          <p:nvPr/>
        </p:nvSpPr>
        <p:spPr>
          <a:xfrm>
            <a:off x="5322615" y="3028950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Classifier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/>
      <p:bldP spid="50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EF92C-3820-4AD1-9DEF-96AAE9B6ECC4}"/>
                  </a:ext>
                </a:extLst>
              </p:cNvPr>
              <p:cNvSpPr txBox="1"/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EF92C-3820-4AD1-9DEF-96AAE9B6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C65EE93-1366-4529-AC02-C93EF0A2EAD8}"/>
              </a:ext>
            </a:extLst>
          </p:cNvPr>
          <p:cNvGrpSpPr/>
          <p:nvPr/>
        </p:nvGrpSpPr>
        <p:grpSpPr>
          <a:xfrm>
            <a:off x="2271518" y="2281113"/>
            <a:ext cx="3830097" cy="1719387"/>
            <a:chOff x="2271518" y="2281113"/>
            <a:chExt cx="3830097" cy="171938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B6B3CC-819B-4F73-BA1D-22E01B942256}"/>
                </a:ext>
              </a:extLst>
            </p:cNvPr>
            <p:cNvGrpSpPr/>
            <p:nvPr/>
          </p:nvGrpSpPr>
          <p:grpSpPr>
            <a:xfrm>
              <a:off x="3062633" y="2281113"/>
              <a:ext cx="3038982" cy="804988"/>
              <a:chOff x="3062633" y="2281113"/>
              <a:chExt cx="3038982" cy="804988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66CB804-F56C-4CBF-BA49-6A23B5E61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2633" y="2343362"/>
                <a:ext cx="1306067" cy="7427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18D90D4-D9AB-4072-8F45-F02984095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8700" y="2281113"/>
                <a:ext cx="1262915" cy="69068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0D700E9-CDA7-4D60-99AF-492B4B66860D}"/>
              </a:ext>
            </a:extLst>
          </p:cNvPr>
          <p:cNvSpPr/>
          <p:nvPr/>
        </p:nvSpPr>
        <p:spPr>
          <a:xfrm>
            <a:off x="6248400" y="4529667"/>
            <a:ext cx="4309533" cy="2082800"/>
          </a:xfrm>
          <a:custGeom>
            <a:avLst/>
            <a:gdLst>
              <a:gd name="connsiteX0" fmla="*/ 0 w 4309533"/>
              <a:gd name="connsiteY0" fmla="*/ 0 h 2082800"/>
              <a:gd name="connsiteX1" fmla="*/ 16933 w 4309533"/>
              <a:gd name="connsiteY1" fmla="*/ 474133 h 2082800"/>
              <a:gd name="connsiteX2" fmla="*/ 3208867 w 4309533"/>
              <a:gd name="connsiteY2" fmla="*/ 2082800 h 2082800"/>
              <a:gd name="connsiteX3" fmla="*/ 4309533 w 4309533"/>
              <a:gd name="connsiteY3" fmla="*/ 2048933 h 2082800"/>
              <a:gd name="connsiteX4" fmla="*/ 4309533 w 4309533"/>
              <a:gd name="connsiteY4" fmla="*/ 25400 h 2082800"/>
              <a:gd name="connsiteX5" fmla="*/ 0 w 4309533"/>
              <a:gd name="connsiteY5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9533" h="2082800">
                <a:moveTo>
                  <a:pt x="0" y="0"/>
                </a:moveTo>
                <a:lnTo>
                  <a:pt x="16933" y="474133"/>
                </a:lnTo>
                <a:lnTo>
                  <a:pt x="3208867" y="2082800"/>
                </a:lnTo>
                <a:lnTo>
                  <a:pt x="4309533" y="2048933"/>
                </a:lnTo>
                <a:lnTo>
                  <a:pt x="4309533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non-linear combinations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 with Non-linear Combinations of Features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/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C1971F2-8FB3-42CE-8B72-D7EC76EBA8E1}"/>
              </a:ext>
            </a:extLst>
          </p:cNvPr>
          <p:cNvGrpSpPr/>
          <p:nvPr/>
        </p:nvGrpSpPr>
        <p:grpSpPr>
          <a:xfrm>
            <a:off x="-216014" y="2788917"/>
            <a:ext cx="11917761" cy="1211583"/>
            <a:chOff x="-216014" y="2788917"/>
            <a:chExt cx="11917761" cy="1211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/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br>
                    <a:rPr lang="en-US" sz="3600" b="0" i="1" dirty="0">
                      <a:latin typeface="Cambria Math" panose="02040503050406030204" pitchFamily="18" charset="0"/>
                    </a:rPr>
                  </a:br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21DF2A-636A-4B52-B7B6-F07278A1ACE9}"/>
                </a:ext>
              </a:extLst>
            </p:cNvPr>
            <p:cNvSpPr/>
            <p:nvPr/>
          </p:nvSpPr>
          <p:spPr>
            <a:xfrm>
              <a:off x="5801684" y="3086101"/>
              <a:ext cx="1832948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From Matrix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B2407F-6ACD-4D0C-A691-ABAF372DF723}"/>
                </a:ext>
              </a:extLst>
            </p:cNvPr>
            <p:cNvSpPr/>
            <p:nvPr/>
          </p:nvSpPr>
          <p:spPr>
            <a:xfrm>
              <a:off x="8966285" y="3069168"/>
              <a:ext cx="1786939" cy="898382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Get Upper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Trebuchet MS" panose="020B0603020202020204"/>
                </a:rPr>
                <a:t>Triangle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51644D2-F391-4D0D-B60A-A41D84D1F91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7" y="3585759"/>
              <a:ext cx="1266138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8DFEF77-59D5-4A19-A93F-1C1F6A165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430" y="3585758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/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/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/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B6B3CC-819B-4F73-BA1D-22E01B942256}"/>
              </a:ext>
            </a:extLst>
          </p:cNvPr>
          <p:cNvGrpSpPr/>
          <p:nvPr/>
        </p:nvGrpSpPr>
        <p:grpSpPr>
          <a:xfrm>
            <a:off x="3062633" y="2281113"/>
            <a:ext cx="7690591" cy="804988"/>
            <a:chOff x="3062633" y="2281113"/>
            <a:chExt cx="7690591" cy="80498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6CB804-F56C-4CBF-BA49-6A23B5E61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633" y="2343362"/>
              <a:ext cx="1306067" cy="7427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18D90D4-D9AB-4072-8F45-F029840952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1615" y="2281113"/>
              <a:ext cx="4651609" cy="69068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One-vs-Rest Multiclass Classification with K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378B7-6BFA-49E8-A1A9-8E545C81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43050"/>
            <a:ext cx="5254895" cy="2460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07CA0-CB3B-408F-BCA2-C72403DBEF1E}"/>
              </a:ext>
            </a:extLst>
          </p:cNvPr>
          <p:cNvSpPr txBox="1"/>
          <p:nvPr/>
        </p:nvSpPr>
        <p:spPr>
          <a:xfrm>
            <a:off x="2781300" y="4114800"/>
            <a:ext cx="704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Same as home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classifiers with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 Bayesian classifiers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Addition: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 with non-linear feature combination and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CB64-79F8-4F5F-81B9-45283DB8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One-vs-One Multiclass Classification with K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130BA-E803-4AF9-84DE-FEC7D1B8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1657350"/>
            <a:ext cx="6086168" cy="25212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/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class classification of a data vector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on a pair of classes at a time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blipFill>
                <a:blip r:embed="rId4"/>
                <a:stretch>
                  <a:fillRect l="-1574" t="-5882" r="-63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6AFBDB-AE54-4D90-959E-3EA19138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363" y="1771650"/>
            <a:ext cx="5315223" cy="2400423"/>
          </a:xfrm>
          <a:prstGeom prst="rect">
            <a:avLst/>
          </a:prstGeom>
          <a:ln w="5715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/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The most frequent label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predicted labels of the data vector is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the final predicted label of the data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vector.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The predicted  class label with the most votes win.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blipFill>
                <a:blip r:embed="rId6"/>
                <a:stretch>
                  <a:fillRect l="-1648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D34169-5224-478D-AC0E-AC722990B934}"/>
              </a:ext>
            </a:extLst>
          </p:cNvPr>
          <p:cNvCxnSpPr>
            <a:cxnSpLocks/>
          </p:cNvCxnSpPr>
          <p:nvPr/>
        </p:nvCxnSpPr>
        <p:spPr>
          <a:xfrm>
            <a:off x="5557956" y="2914650"/>
            <a:ext cx="995244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/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binary classifiers</a:t>
                </a:r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blipFill>
                <a:blip r:embed="rId7"/>
                <a:stretch>
                  <a:fillRect r="-17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BEC8890-3B6C-46BD-B8CD-C983AA8200F5}"/>
              </a:ext>
            </a:extLst>
          </p:cNvPr>
          <p:cNvSpPr/>
          <p:nvPr/>
        </p:nvSpPr>
        <p:spPr>
          <a:xfrm>
            <a:off x="8839200" y="2533213"/>
            <a:ext cx="457200" cy="1824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9D61782-029C-4E3C-978F-66F996BC6628}"/>
              </a:ext>
            </a:extLst>
          </p:cNvPr>
          <p:cNvSpPr/>
          <p:nvPr/>
        </p:nvSpPr>
        <p:spPr>
          <a:xfrm>
            <a:off x="7581900" y="3257550"/>
            <a:ext cx="1028700" cy="571500"/>
          </a:xfrm>
          <a:prstGeom prst="wedgeRoundRectCallout">
            <a:avLst>
              <a:gd name="adj1" fmla="val 70114"/>
              <a:gd name="adj2" fmla="val -140463"/>
              <a:gd name="adj3" fmla="val 16667"/>
            </a:avLst>
          </a:prstGeom>
          <a:solidFill>
            <a:schemeClr val="accent2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or 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CBA92-9C9D-4CE1-9E8C-B44A24A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076" y="632072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9" grpId="0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Accuracy vs Number of PC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18CE7-28D9-4022-9A9E-B2B9B8CA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16" y="1702903"/>
            <a:ext cx="8112284" cy="51550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AFB317-F39E-4D8D-BF6D-081F2F0B5691}"/>
              </a:ext>
            </a:extLst>
          </p:cNvPr>
          <p:cNvGrpSpPr/>
          <p:nvPr/>
        </p:nvGrpSpPr>
        <p:grpSpPr>
          <a:xfrm>
            <a:off x="3284119" y="3200400"/>
            <a:ext cx="2695730" cy="1496716"/>
            <a:chOff x="3400270" y="2732384"/>
            <a:chExt cx="2695730" cy="14967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0F6D53-68A7-4282-831D-E164F3C4C7C3}"/>
                </a:ext>
              </a:extLst>
            </p:cNvPr>
            <p:cNvSpPr/>
            <p:nvPr/>
          </p:nvSpPr>
          <p:spPr>
            <a:xfrm rot="1773951">
              <a:off x="3400270" y="2732384"/>
              <a:ext cx="1003399" cy="4572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80EB8B5B-B3C1-44AB-99E3-63FF1DF8C61B}"/>
                </a:ext>
              </a:extLst>
            </p:cNvPr>
            <p:cNvSpPr/>
            <p:nvPr/>
          </p:nvSpPr>
          <p:spPr>
            <a:xfrm>
              <a:off x="4610100" y="3543300"/>
              <a:ext cx="1485900" cy="685800"/>
            </a:xfrm>
            <a:prstGeom prst="wedgeRoundRectCallout">
              <a:avLst>
                <a:gd name="adj1" fmla="val -69853"/>
                <a:gd name="adj2" fmla="val -8035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OneVsRest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2D4F8-081A-4556-8E37-2F42D8215138}"/>
              </a:ext>
            </a:extLst>
          </p:cNvPr>
          <p:cNvGrpSpPr/>
          <p:nvPr/>
        </p:nvGrpSpPr>
        <p:grpSpPr>
          <a:xfrm>
            <a:off x="344539" y="1877374"/>
            <a:ext cx="3147163" cy="1088563"/>
            <a:chOff x="344539" y="1877374"/>
            <a:chExt cx="3147163" cy="1088563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52381E81-23BB-4204-8FD5-D26B6A1F5C7A}"/>
                </a:ext>
              </a:extLst>
            </p:cNvPr>
            <p:cNvSpPr/>
            <p:nvPr/>
          </p:nvSpPr>
          <p:spPr>
            <a:xfrm>
              <a:off x="344539" y="1877374"/>
              <a:ext cx="1485900" cy="685800"/>
            </a:xfrm>
            <a:prstGeom prst="wedgeRoundRectCallout">
              <a:avLst>
                <a:gd name="adj1" fmla="val 132818"/>
                <a:gd name="adj2" fmla="val 8549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OneVsOne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B86C22-E865-4134-B8BA-7261808CE2CE}"/>
                </a:ext>
              </a:extLst>
            </p:cNvPr>
            <p:cNvSpPr/>
            <p:nvPr/>
          </p:nvSpPr>
          <p:spPr>
            <a:xfrm rot="1773951">
              <a:off x="3114637" y="2563385"/>
              <a:ext cx="377065" cy="402552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6A0C4C-167D-41C8-BC77-8C4E9A9D51FD}"/>
              </a:ext>
            </a:extLst>
          </p:cNvPr>
          <p:cNvSpPr txBox="1"/>
          <p:nvPr/>
        </p:nvSpPr>
        <p:spPr>
          <a:xfrm>
            <a:off x="7353300" y="3311937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OneVsOne</a:t>
            </a:r>
            <a:r>
              <a:rPr lang="en-US" sz="2400" dirty="0">
                <a:solidFill>
                  <a:srgbClr val="002060"/>
                </a:solidFill>
              </a:rPr>
              <a:t> is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better when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number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of PC &lt;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1410B-4D12-422F-B98B-D38CFF7D5334}"/>
              </a:ext>
            </a:extLst>
          </p:cNvPr>
          <p:cNvSpPr/>
          <p:nvPr/>
        </p:nvSpPr>
        <p:spPr>
          <a:xfrm>
            <a:off x="2667000" y="935664"/>
            <a:ext cx="807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Accuracy = Percentage of Correct Classifications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20B265-BF6B-40E4-B76C-77519FD68172}"/>
              </a:ext>
            </a:extLst>
          </p:cNvPr>
          <p:cNvGrpSpPr/>
          <p:nvPr/>
        </p:nvGrpSpPr>
        <p:grpSpPr>
          <a:xfrm>
            <a:off x="4704601" y="2181532"/>
            <a:ext cx="1789348" cy="1476068"/>
            <a:chOff x="4704601" y="2181532"/>
            <a:chExt cx="1789348" cy="14760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458EBB-5B35-4391-8BF2-99C410B5C56E}"/>
                </a:ext>
              </a:extLst>
            </p:cNvPr>
            <p:cNvSpPr/>
            <p:nvPr/>
          </p:nvSpPr>
          <p:spPr>
            <a:xfrm>
              <a:off x="4704601" y="2181532"/>
              <a:ext cx="228600" cy="861056"/>
            </a:xfrm>
            <a:prstGeom prst="ellipse">
              <a:avLst/>
            </a:prstGeom>
            <a:noFill/>
            <a:ln w="57150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36130E7F-235F-42D0-A9FA-86591749D944}"/>
                </a:ext>
              </a:extLst>
            </p:cNvPr>
            <p:cNvSpPr/>
            <p:nvPr/>
          </p:nvSpPr>
          <p:spPr>
            <a:xfrm>
              <a:off x="5368130" y="3042588"/>
              <a:ext cx="1125819" cy="615012"/>
            </a:xfrm>
            <a:prstGeom prst="wedgeRoundRectCallout">
              <a:avLst>
                <a:gd name="adj1" fmla="val -87041"/>
                <a:gd name="adj2" fmla="val -68052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More on 16 PCs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1656A2-85FD-401F-8228-B777A563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EF2B-CF04-4FC7-B45D-7BFB4D26ED44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709414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Worse Case Performance for 16 Principle Components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82FCA-0A45-4DDF-8AB2-4A00AAE7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65605"/>
            <a:ext cx="8801100" cy="54896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AC4C2-311E-4220-AFEE-F95E8983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B4040-B930-4C77-85A7-14277601F045}"/>
              </a:ext>
            </a:extLst>
          </p:cNvPr>
          <p:cNvSpPr txBox="1"/>
          <p:nvPr/>
        </p:nvSpPr>
        <p:spPr>
          <a:xfrm flipH="1">
            <a:off x="1809750" y="1002268"/>
            <a:ext cx="82867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Minimum value of metric among the 10 labels for 16 principle components</a:t>
            </a:r>
          </a:p>
        </p:txBody>
      </p:sp>
    </p:spTree>
    <p:extLst>
      <p:ext uri="{BB962C8B-B14F-4D97-AF65-F5344CB8AC3E}">
        <p14:creationId xmlns:p14="http://schemas.microsoft.com/office/powerpoint/2010/main" val="4242621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536</Words>
  <Application>Microsoft Office PowerPoint</Application>
  <PresentationFormat>Widescreen</PresentationFormat>
  <Paragraphs>147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A Comparison of Six 10-Class Classifiers Using the NotMNIST Data Set</vt:lpstr>
      <vt:lpstr>Objective: Accuracy vs CPU Time vs Number of PC</vt:lpstr>
      <vt:lpstr>Method: Accuracy vs CPU Time vs Number of PC</vt:lpstr>
      <vt:lpstr>Linear Classifier</vt:lpstr>
      <vt:lpstr>Linear Classifier with Non-linear Combinations of Features</vt:lpstr>
      <vt:lpstr>One-vs-Rest Multiclass Classification with K Classes</vt:lpstr>
      <vt:lpstr>One-vs-One Multiclass Classification with K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Multiclass Classifiers with NotMNIST</dc:title>
  <dc:creator>Microsoft</dc:creator>
  <cp:lastModifiedBy>Microsoft</cp:lastModifiedBy>
  <cp:revision>67</cp:revision>
  <dcterms:created xsi:type="dcterms:W3CDTF">2017-06-17T03:09:00Z</dcterms:created>
  <dcterms:modified xsi:type="dcterms:W3CDTF">2017-06-20T00:16:38Z</dcterms:modified>
</cp:coreProperties>
</file>