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52" r:id="rId6"/>
    <p:sldId id="361" r:id="rId7"/>
    <p:sldId id="364" r:id="rId8"/>
    <p:sldId id="370" r:id="rId9"/>
    <p:sldId id="372" r:id="rId10"/>
    <p:sldId id="367" r:id="rId11"/>
    <p:sldId id="371" r:id="rId12"/>
    <p:sldId id="369" r:id="rId13"/>
    <p:sldId id="34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1" autoAdjust="0"/>
    <p:restoredTop sz="95226" autoAdjust="0"/>
  </p:normalViewPr>
  <p:slideViewPr>
    <p:cSldViewPr snapToGrid="0">
      <p:cViewPr varScale="1">
        <p:scale>
          <a:sx n="85" d="100"/>
          <a:sy n="85" d="100"/>
        </p:scale>
        <p:origin x="662" y="6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3,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3,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3,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3,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3,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3,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3,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3,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3,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3,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Automatic Attendance System</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Capstone Project Warmup</a:t>
            </a:r>
            <a:r>
              <a:rPr lang="en-US" dirty="0"/>
              <a:t> </a:t>
            </a:r>
          </a:p>
          <a:p>
            <a:r>
              <a:rPr lang="en-US" dirty="0"/>
              <a:t>Team </a:t>
            </a:r>
            <a:r>
              <a:rPr lang="en-US" dirty="0" err="1"/>
              <a:t>Brainanza</a:t>
            </a:r>
            <a:endParaRPr lang="en-US" dirty="0"/>
          </a:p>
          <a:p>
            <a:r>
              <a:rPr lang="en-US" dirty="0"/>
              <a:t>October 3, 2022</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Team </a:t>
            </a:r>
            <a:r>
              <a:rPr lang="en-US" b="1" dirty="0" err="1"/>
              <a:t>Brainanza</a:t>
            </a:r>
            <a:r>
              <a:rPr lang="en-US" b="1" dirty="0"/>
              <a:t>  </a:t>
            </a:r>
            <a:r>
              <a:rPr lang="en-US" dirty="0"/>
              <a:t>  </a:t>
            </a:r>
          </a:p>
          <a:p>
            <a:r>
              <a:rPr lang="en-US" dirty="0"/>
              <a:t>Team Lead – Jasmeet Kaur</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Brief introduction on the problem statement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Proposed Application</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Application deliverables at the end of implementation</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3663042" y="4524798"/>
            <a:ext cx="2133600" cy="205837"/>
          </a:xfrm>
        </p:spPr>
        <p:txBody>
          <a:bodyPr/>
          <a:lstStyle/>
          <a:p>
            <a:r>
              <a:rPr lang="en-US" dirty="0"/>
              <a:t>04. Technology Stack </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3663042" y="5261043"/>
            <a:ext cx="2133600" cy="369332"/>
          </a:xfrm>
        </p:spPr>
        <p:txBody>
          <a:bodyPr/>
          <a:lstStyle/>
          <a:p>
            <a:r>
              <a:rPr lang="en-US" dirty="0"/>
              <a:t>Proposed tools and techniques for implementation of the solution</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952500" y="4524798"/>
            <a:ext cx="2128157" cy="205837"/>
          </a:xfrm>
        </p:spPr>
        <p:txBody>
          <a:bodyPr/>
          <a:lstStyle/>
          <a:p>
            <a:r>
              <a:rPr lang="en-US" dirty="0"/>
              <a:t>03. User Diagram</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952499" y="5265843"/>
            <a:ext cx="2128157" cy="369332"/>
          </a:xfrm>
        </p:spPr>
        <p:txBody>
          <a:bodyPr/>
          <a:lstStyle/>
          <a:p>
            <a:r>
              <a:rPr lang="en-US" dirty="0"/>
              <a:t>User flow diagram explaining the design layout of end-product</a:t>
            </a:r>
          </a:p>
        </p:txBody>
      </p:sp>
      <p:sp>
        <p:nvSpPr>
          <p:cNvPr id="19" name="Rectangle 18">
            <a:extLst>
              <a:ext uri="{FF2B5EF4-FFF2-40B4-BE49-F238E27FC236}">
                <a16:creationId xmlns:a16="http://schemas.microsoft.com/office/drawing/2014/main" id="{DDFA31EA-EECE-5DF2-FEB5-03E44B8591B9}"/>
              </a:ext>
            </a:extLst>
          </p:cNvPr>
          <p:cNvSpPr/>
          <p:nvPr/>
        </p:nvSpPr>
        <p:spPr>
          <a:xfrm>
            <a:off x="6282813" y="4080387"/>
            <a:ext cx="2300748" cy="3342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lgn="just"/>
            <a:r>
              <a:rPr lang="en-US" dirty="0"/>
              <a:t>Attendance plays an important role in any organization being it an educational institute or companies. So, it is very important to keep record of the attendance. </a:t>
            </a:r>
          </a:p>
          <a:p>
            <a:pPr algn="just"/>
            <a:r>
              <a:rPr lang="en-US" dirty="0"/>
              <a:t>The problem arises when one has to take attendance manually. This method face difficulties such as: taking attendance by signing the list leads to cheating, omissions for latecomers, time consuming to callout names and to confirm the list. </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Introduction</a:t>
            </a:r>
          </a:p>
        </p:txBody>
      </p:sp>
      <p:sp>
        <p:nvSpPr>
          <p:cNvPr id="26" name="Text Placeholder 3">
            <a:extLst>
              <a:ext uri="{FF2B5EF4-FFF2-40B4-BE49-F238E27FC236}">
                <a16:creationId xmlns:a16="http://schemas.microsoft.com/office/drawing/2014/main" id="{D7CF7AE0-1AB1-5149-5580-01F2BAC7893F}"/>
              </a:ext>
            </a:extLst>
          </p:cNvPr>
          <p:cNvSpPr txBox="1">
            <a:spLocks/>
          </p:cNvSpPr>
          <p:nvPr/>
        </p:nvSpPr>
        <p:spPr>
          <a:xfrm>
            <a:off x="964023" y="2513457"/>
            <a:ext cx="9379278" cy="27952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dirty="0"/>
              <a:t>Thus, conventional attendance system leads to human error and a lot of maintenance is required. Time consumption is an important point of concern in this system. </a:t>
            </a:r>
          </a:p>
          <a:p>
            <a:pPr marL="0" indent="0" algn="just">
              <a:lnSpc>
                <a:spcPct val="100000"/>
              </a:lnSpc>
              <a:buNone/>
            </a:pPr>
            <a:r>
              <a:rPr lang="en-US" sz="1600" dirty="0"/>
              <a:t>There are other digital solutions already available for this problem like voice recognition, iris recognition and fingerprint recognition which require interaction to work. </a:t>
            </a:r>
          </a:p>
          <a:p>
            <a:pPr marL="0" indent="0" algn="just">
              <a:lnSpc>
                <a:spcPct val="100000"/>
              </a:lnSpc>
              <a:buNone/>
            </a:pPr>
            <a:r>
              <a:rPr lang="en-US" sz="1600" dirty="0"/>
              <a:t>So, seeing all these problems we have thought to revolutionize it using modern era digital tool i.e., FACE RECOGNITION. Our project will ensure more precision and negligible manual work. The project is structured in order to overcome the problems of conventional systems. Face recognition and then marking and showing the attendance is our project all about. The database for all student images will be stored in a folder and upon matching the face of the student from the images the attendance will be marked else face will be ignored. </a:t>
            </a:r>
          </a:p>
          <a:p>
            <a:pPr marL="0" indent="0" algn="just">
              <a:buNone/>
            </a:pPr>
            <a:endParaRPr lang="en-US" sz="1600" dirty="0"/>
          </a:p>
        </p:txBody>
      </p:sp>
    </p:spTree>
    <p:extLst>
      <p:ext uri="{BB962C8B-B14F-4D97-AF65-F5344CB8AC3E}">
        <p14:creationId xmlns:p14="http://schemas.microsoft.com/office/powerpoint/2010/main" val="64384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7F3D402-EB6B-88AA-C16F-AE3717B2B044}"/>
              </a:ext>
            </a:extLst>
          </p:cNvPr>
          <p:cNvSpPr>
            <a:spLocks noGrp="1"/>
          </p:cNvSpPr>
          <p:nvPr>
            <p:ph type="title"/>
          </p:nvPr>
        </p:nvSpPr>
        <p:spPr>
          <a:xfrm>
            <a:off x="948991" y="961255"/>
            <a:ext cx="11227977" cy="610863"/>
          </a:xfrm>
        </p:spPr>
        <p:txBody>
          <a:bodyPr>
            <a:normAutofit/>
          </a:bodyPr>
          <a:lstStyle/>
          <a:p>
            <a:r>
              <a:rPr lang="en-US" dirty="0"/>
              <a:t>Proposed Application</a:t>
            </a:r>
            <a:endParaRPr lang="en-IN" dirty="0"/>
          </a:p>
        </p:txBody>
      </p:sp>
      <p:sp>
        <p:nvSpPr>
          <p:cNvPr id="13" name="Text Placeholder 12">
            <a:extLst>
              <a:ext uri="{FF2B5EF4-FFF2-40B4-BE49-F238E27FC236}">
                <a16:creationId xmlns:a16="http://schemas.microsoft.com/office/drawing/2014/main" id="{4D2CA80F-1B4B-1499-7B81-AC02402AFEDA}"/>
              </a:ext>
            </a:extLst>
          </p:cNvPr>
          <p:cNvSpPr>
            <a:spLocks noGrp="1"/>
          </p:cNvSpPr>
          <p:nvPr>
            <p:ph type="body" sz="quarter" idx="11"/>
          </p:nvPr>
        </p:nvSpPr>
        <p:spPr>
          <a:xfrm>
            <a:off x="1015999" y="2252622"/>
            <a:ext cx="9356437" cy="4231510"/>
          </a:xfrm>
        </p:spPr>
        <p:txBody>
          <a:bodyPr/>
          <a:lstStyle/>
          <a:p>
            <a:pPr marL="285750" indent="-285750">
              <a:lnSpc>
                <a:spcPct val="150000"/>
              </a:lnSpc>
              <a:buFont typeface="Wingdings" panose="05000000000000000000" pitchFamily="2" charset="2"/>
              <a:buChar char="q"/>
            </a:pPr>
            <a:r>
              <a:rPr lang="en-US" sz="1650" dirty="0"/>
              <a:t>The application will be hosted on Cloud Platform – Microsoft Azure. The created code and all the required repositories would be deployed on cloud. </a:t>
            </a:r>
          </a:p>
          <a:p>
            <a:pPr marL="285750" indent="-285750">
              <a:lnSpc>
                <a:spcPct val="150000"/>
              </a:lnSpc>
              <a:buFont typeface="Wingdings" panose="05000000000000000000" pitchFamily="2" charset="2"/>
              <a:buChar char="q"/>
            </a:pPr>
            <a:r>
              <a:rPr lang="en-US" sz="1650" dirty="0"/>
              <a:t>A low code web interface would be created to capture live video stream and also to show the attendance sheet. Connectors will help transfer input and output feed between the web page and the code. </a:t>
            </a:r>
          </a:p>
          <a:p>
            <a:pPr marL="285750" indent="-285750">
              <a:lnSpc>
                <a:spcPct val="150000"/>
              </a:lnSpc>
              <a:buFont typeface="Wingdings" panose="05000000000000000000" pitchFamily="2" charset="2"/>
              <a:buChar char="q"/>
            </a:pPr>
            <a:r>
              <a:rPr lang="en-US" sz="1650" dirty="0"/>
              <a:t>For the training data, several images of the class members would be placed in folder on the cloud repository. </a:t>
            </a:r>
            <a:endParaRPr lang="en-IN" sz="1650" dirty="0"/>
          </a:p>
        </p:txBody>
      </p:sp>
    </p:spTree>
    <p:extLst>
      <p:ext uri="{BB962C8B-B14F-4D97-AF65-F5344CB8AC3E}">
        <p14:creationId xmlns:p14="http://schemas.microsoft.com/office/powerpoint/2010/main" val="19191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1">
            <a:extLst>
              <a:ext uri="{FF2B5EF4-FFF2-40B4-BE49-F238E27FC236}">
                <a16:creationId xmlns:a16="http://schemas.microsoft.com/office/drawing/2014/main" id="{05E78A34-3135-4EA7-6A17-B88250472E7D}"/>
              </a:ext>
            </a:extLst>
          </p:cNvPr>
          <p:cNvSpPr txBox="1">
            <a:spLocks/>
          </p:cNvSpPr>
          <p:nvPr/>
        </p:nvSpPr>
        <p:spPr>
          <a:xfrm>
            <a:off x="964023" y="1006883"/>
            <a:ext cx="75703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User Diagram</a:t>
            </a:r>
            <a:endParaRPr lang="en-IN" dirty="0"/>
          </a:p>
        </p:txBody>
      </p:sp>
      <p:pic>
        <p:nvPicPr>
          <p:cNvPr id="1026" name="Picture 2">
            <a:extLst>
              <a:ext uri="{FF2B5EF4-FFF2-40B4-BE49-F238E27FC236}">
                <a16:creationId xmlns:a16="http://schemas.microsoft.com/office/drawing/2014/main" id="{2D8E4274-89C0-D2C4-C80A-81CC42315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022" y="1986065"/>
            <a:ext cx="9399177" cy="461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2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7191686" cy="610863"/>
          </a:xfrm>
        </p:spPr>
        <p:txBody>
          <a:bodyPr>
            <a:normAutofit/>
          </a:bodyPr>
          <a:lstStyle/>
          <a:p>
            <a:r>
              <a:rPr lang="en-US" dirty="0"/>
              <a:t>Technology Stack</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1002123" y="2312805"/>
            <a:ext cx="4827178" cy="404216"/>
          </a:xfrm>
        </p:spPr>
        <p:txBody>
          <a:bodyPr>
            <a:normAutofit/>
          </a:bodyPr>
          <a:lstStyle/>
          <a:p>
            <a:r>
              <a:rPr lang="en-US" dirty="0"/>
              <a:t>Software Required:</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6362700" y="2612836"/>
            <a:ext cx="5542973" cy="3917273"/>
          </a:xfrm>
        </p:spPr>
        <p:txBody>
          <a:bodyPr>
            <a:normAutofit fontScale="25000" lnSpcReduction="20000"/>
          </a:bodyPr>
          <a:lstStyle/>
          <a:p>
            <a:pPr marL="0" indent="0" algn="just">
              <a:lnSpc>
                <a:spcPct val="170000"/>
              </a:lnSpc>
              <a:buNone/>
            </a:pPr>
            <a:r>
              <a:rPr lang="en-US" sz="5600" b="1" dirty="0"/>
              <a:t>Modules to be used:</a:t>
            </a:r>
          </a:p>
          <a:p>
            <a:pPr algn="just">
              <a:lnSpc>
                <a:spcPct val="170000"/>
              </a:lnSpc>
              <a:buFont typeface="Wingdings" panose="05000000000000000000" pitchFamily="2" charset="2"/>
              <a:buChar char="q"/>
            </a:pPr>
            <a:r>
              <a:rPr lang="en-US" sz="5600" b="1" dirty="0"/>
              <a:t>Python Imaging Library (PIL</a:t>
            </a:r>
            <a:r>
              <a:rPr lang="en-US" sz="5600" dirty="0"/>
              <a:t>) to add image processing capabilities</a:t>
            </a:r>
          </a:p>
          <a:p>
            <a:pPr algn="just">
              <a:lnSpc>
                <a:spcPct val="170000"/>
              </a:lnSpc>
              <a:buFont typeface="Wingdings" panose="05000000000000000000" pitchFamily="2" charset="2"/>
              <a:buChar char="q"/>
            </a:pPr>
            <a:r>
              <a:rPr lang="en-US" sz="5600" b="1" dirty="0"/>
              <a:t>OpenCV library </a:t>
            </a:r>
            <a:r>
              <a:rPr lang="en-US" sz="5600" dirty="0"/>
              <a:t>which has more than 2500 optimized algorithms to detect and recognize faces, identify objects, find similar images from an image database, remove red eyes from images taken using flash, follow eye movements etc.</a:t>
            </a:r>
          </a:p>
          <a:p>
            <a:pPr algn="just">
              <a:lnSpc>
                <a:spcPct val="170000"/>
              </a:lnSpc>
              <a:buFont typeface="Wingdings" panose="05000000000000000000" pitchFamily="2" charset="2"/>
              <a:buChar char="q"/>
            </a:pPr>
            <a:r>
              <a:rPr lang="en-US" sz="5600" b="1" dirty="0" err="1"/>
              <a:t>Tkinter</a:t>
            </a:r>
            <a:r>
              <a:rPr lang="en-US" sz="5600" dirty="0"/>
              <a:t> is an open source, portable graphical user interface (GUI) library designed for use in Python scripts</a:t>
            </a:r>
          </a:p>
          <a:p>
            <a:pPr algn="just">
              <a:lnSpc>
                <a:spcPct val="170000"/>
              </a:lnSpc>
              <a:buFont typeface="Wingdings" panose="05000000000000000000" pitchFamily="2" charset="2"/>
              <a:buChar char="q"/>
            </a:pPr>
            <a:r>
              <a:rPr lang="en-US" sz="5600" b="1" dirty="0" err="1"/>
              <a:t>Shutil</a:t>
            </a:r>
            <a:r>
              <a:rPr lang="en-US" sz="5600" dirty="0"/>
              <a:t> to provide high-level file operations and automate the process of file handling</a:t>
            </a:r>
          </a:p>
          <a:p>
            <a:pPr algn="just">
              <a:lnSpc>
                <a:spcPct val="170000"/>
              </a:lnSpc>
              <a:buFont typeface="Wingdings" panose="05000000000000000000" pitchFamily="2" charset="2"/>
              <a:buChar char="q"/>
            </a:pPr>
            <a:r>
              <a:rPr lang="en-US" sz="5600" dirty="0" err="1"/>
              <a:t>Numpy</a:t>
            </a:r>
            <a:r>
              <a:rPr lang="en-US" sz="5600" dirty="0"/>
              <a:t>, Pandas</a:t>
            </a:r>
          </a:p>
          <a:p>
            <a:pPr marL="0" indent="0" algn="just">
              <a:buNone/>
            </a:pPr>
            <a:endParaRPr lang="en-US" dirty="0"/>
          </a:p>
          <a:p>
            <a:pPr algn="just"/>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Programming Language: Python</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1002123" y="2705200"/>
            <a:ext cx="4756241" cy="1111392"/>
          </a:xfrm>
        </p:spPr>
        <p:txBody>
          <a:bodyPr/>
          <a:lstStyle/>
          <a:p>
            <a:pPr>
              <a:buFont typeface="Wingdings" panose="05000000000000000000" pitchFamily="2" charset="2"/>
              <a:buChar char="q"/>
            </a:pPr>
            <a:r>
              <a:rPr lang="en-US" sz="1600" dirty="0" err="1">
                <a:solidFill>
                  <a:srgbClr val="000000"/>
                </a:solidFill>
                <a:latin typeface="-apple-system"/>
              </a:rPr>
              <a:t>Pycharm</a:t>
            </a:r>
            <a:endParaRPr lang="en-US" sz="1600" dirty="0">
              <a:solidFill>
                <a:srgbClr val="000000"/>
              </a:solidFill>
              <a:latin typeface="-apple-system"/>
            </a:endParaRPr>
          </a:p>
          <a:p>
            <a:pPr>
              <a:buFont typeface="Wingdings" panose="05000000000000000000" pitchFamily="2" charset="2"/>
              <a:buChar char="q"/>
            </a:pPr>
            <a:r>
              <a:rPr lang="en-US" sz="1600" dirty="0" err="1">
                <a:solidFill>
                  <a:srgbClr val="000000"/>
                </a:solidFill>
                <a:latin typeface="-apple-system"/>
              </a:rPr>
              <a:t>Jupyter</a:t>
            </a:r>
            <a:r>
              <a:rPr lang="en-US" sz="1600" dirty="0">
                <a:solidFill>
                  <a:srgbClr val="000000"/>
                </a:solidFill>
                <a:latin typeface="-apple-system"/>
              </a:rPr>
              <a:t> Notebook</a:t>
            </a:r>
          </a:p>
          <a:p>
            <a:pPr>
              <a:buFont typeface="Wingdings" panose="05000000000000000000" pitchFamily="2" charset="2"/>
              <a:buChar char="q"/>
            </a:pPr>
            <a:r>
              <a:rPr lang="en-US" sz="1600" dirty="0">
                <a:solidFill>
                  <a:srgbClr val="000000"/>
                </a:solidFill>
                <a:latin typeface="-apple-system"/>
              </a:rPr>
              <a:t>Git</a:t>
            </a:r>
          </a:p>
          <a:p>
            <a:pPr marL="0" indent="0">
              <a:buNone/>
            </a:pPr>
            <a:endParaRPr lang="en-US" dirty="0"/>
          </a:p>
        </p:txBody>
      </p:sp>
      <p:sp>
        <p:nvSpPr>
          <p:cNvPr id="7" name="Text Placeholder 2">
            <a:extLst>
              <a:ext uri="{FF2B5EF4-FFF2-40B4-BE49-F238E27FC236}">
                <a16:creationId xmlns:a16="http://schemas.microsoft.com/office/drawing/2014/main" id="{B0B925F7-0198-1A7E-AFA0-48AB2E22FA23}"/>
              </a:ext>
            </a:extLst>
          </p:cNvPr>
          <p:cNvSpPr txBox="1">
            <a:spLocks/>
          </p:cNvSpPr>
          <p:nvPr/>
        </p:nvSpPr>
        <p:spPr>
          <a:xfrm>
            <a:off x="928554" y="3962211"/>
            <a:ext cx="4827178" cy="40421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Algorithms to be used:</a:t>
            </a:r>
          </a:p>
        </p:txBody>
      </p:sp>
      <p:sp>
        <p:nvSpPr>
          <p:cNvPr id="8" name="Content Placeholder 5">
            <a:extLst>
              <a:ext uri="{FF2B5EF4-FFF2-40B4-BE49-F238E27FC236}">
                <a16:creationId xmlns:a16="http://schemas.microsoft.com/office/drawing/2014/main" id="{8C395088-FA47-434B-B6C5-1124062A6BD8}"/>
              </a:ext>
            </a:extLst>
          </p:cNvPr>
          <p:cNvSpPr txBox="1">
            <a:spLocks/>
          </p:cNvSpPr>
          <p:nvPr/>
        </p:nvSpPr>
        <p:spPr>
          <a:xfrm>
            <a:off x="1002123" y="4366427"/>
            <a:ext cx="4756241" cy="1111392"/>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dirty="0">
                <a:solidFill>
                  <a:srgbClr val="000000"/>
                </a:solidFill>
                <a:latin typeface="-apple-system"/>
              </a:rPr>
              <a:t>Face Detection: HAAR CASCADE</a:t>
            </a:r>
          </a:p>
          <a:p>
            <a:pPr>
              <a:buFont typeface="Wingdings" panose="05000000000000000000" pitchFamily="2" charset="2"/>
              <a:buChar char="q"/>
            </a:pPr>
            <a:r>
              <a:rPr lang="en-US" dirty="0"/>
              <a:t>Face Recognition: LBPH</a:t>
            </a:r>
          </a:p>
        </p:txBody>
      </p:sp>
    </p:spTree>
    <p:extLst>
      <p:ext uri="{BB962C8B-B14F-4D97-AF65-F5344CB8AC3E}">
        <p14:creationId xmlns:p14="http://schemas.microsoft.com/office/powerpoint/2010/main" val="3587579462"/>
      </p:ext>
    </p:extLst>
  </p:cSld>
  <p:clrMapOvr>
    <a:masterClrMapping/>
  </p:clrMapOvr>
  <mc:AlternateContent xmlns:mc="http://schemas.openxmlformats.org/markup-compatibility/2006" xmlns:p14="http://schemas.microsoft.com/office/powerpoint/2010/main">
    <mc:Choice Requires="p14">
      <p:transition spd="slow" p14:dur="2000" advTm="52928"/>
    </mc:Choice>
    <mc:Fallback xmlns="">
      <p:transition spd="slow" advTm="529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1">
            <a:extLst>
              <a:ext uri="{FF2B5EF4-FFF2-40B4-BE49-F238E27FC236}">
                <a16:creationId xmlns:a16="http://schemas.microsoft.com/office/drawing/2014/main" id="{05E78A34-3135-4EA7-6A17-B88250472E7D}"/>
              </a:ext>
            </a:extLst>
          </p:cNvPr>
          <p:cNvSpPr txBox="1">
            <a:spLocks/>
          </p:cNvSpPr>
          <p:nvPr/>
        </p:nvSpPr>
        <p:spPr>
          <a:xfrm>
            <a:off x="964023" y="1006883"/>
            <a:ext cx="75703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HAAR CASCADE </a:t>
            </a:r>
            <a:endParaRPr lang="en-IN" sz="3600" dirty="0"/>
          </a:p>
        </p:txBody>
      </p:sp>
      <p:sp>
        <p:nvSpPr>
          <p:cNvPr id="8" name="Text Placeholder 12">
            <a:extLst>
              <a:ext uri="{FF2B5EF4-FFF2-40B4-BE49-F238E27FC236}">
                <a16:creationId xmlns:a16="http://schemas.microsoft.com/office/drawing/2014/main" id="{374837EA-9633-27B6-16AA-1923F85F940F}"/>
              </a:ext>
            </a:extLst>
          </p:cNvPr>
          <p:cNvSpPr txBox="1">
            <a:spLocks/>
          </p:cNvSpPr>
          <p:nvPr/>
        </p:nvSpPr>
        <p:spPr>
          <a:xfrm>
            <a:off x="964023" y="2135253"/>
            <a:ext cx="9879468" cy="42315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q"/>
            </a:pPr>
            <a:r>
              <a:rPr lang="en-US" sz="1600" dirty="0"/>
              <a:t>Will be used to tell whether an image of arbitrary size contains a human face and if so, where it is. Face detection can be performed based on several cues: skin color (for faces in color images and videos, motion (for faces in videos), facial/head shape, facial appearance, or a combination of these parameters</a:t>
            </a:r>
          </a:p>
          <a:p>
            <a:pPr marL="285750" indent="-285750">
              <a:lnSpc>
                <a:spcPct val="150000"/>
              </a:lnSpc>
              <a:buFont typeface="Wingdings" panose="05000000000000000000" pitchFamily="2" charset="2"/>
              <a:buChar char="q"/>
            </a:pPr>
            <a:r>
              <a:rPr lang="en-US" sz="1600" dirty="0"/>
              <a:t>It is an algorithm that can detect objects in images, irrespective of their scale in image and location.</a:t>
            </a:r>
          </a:p>
          <a:p>
            <a:pPr marL="285750" indent="-285750">
              <a:lnSpc>
                <a:spcPct val="150000"/>
              </a:lnSpc>
              <a:buFont typeface="Wingdings" panose="05000000000000000000" pitchFamily="2" charset="2"/>
              <a:buChar char="q"/>
            </a:pPr>
            <a:r>
              <a:rPr lang="en-US" sz="1600" dirty="0"/>
              <a:t>Uses the cascading window, and it tries to compute features in every window and classify whether it could be an object.</a:t>
            </a:r>
          </a:p>
          <a:p>
            <a:pPr marL="285750" indent="-285750">
              <a:lnSpc>
                <a:spcPct val="150000"/>
              </a:lnSpc>
              <a:buFont typeface="Wingdings" panose="05000000000000000000" pitchFamily="2" charset="2"/>
              <a:buChar char="q"/>
            </a:pPr>
            <a:r>
              <a:rPr lang="en-US" sz="1600" dirty="0"/>
              <a:t>The OpenCV library manages a repository containing all popular HAAR Cascades that can be used for Human face detection</a:t>
            </a:r>
          </a:p>
          <a:p>
            <a:endParaRPr lang="en-IN" sz="1600" dirty="0"/>
          </a:p>
        </p:txBody>
      </p:sp>
    </p:spTree>
    <p:extLst>
      <p:ext uri="{BB962C8B-B14F-4D97-AF65-F5344CB8AC3E}">
        <p14:creationId xmlns:p14="http://schemas.microsoft.com/office/powerpoint/2010/main" val="361702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7F3D402-EB6B-88AA-C16F-AE3717B2B044}"/>
              </a:ext>
            </a:extLst>
          </p:cNvPr>
          <p:cNvSpPr>
            <a:spLocks noGrp="1"/>
          </p:cNvSpPr>
          <p:nvPr>
            <p:ph type="title"/>
          </p:nvPr>
        </p:nvSpPr>
        <p:spPr>
          <a:xfrm>
            <a:off x="948991" y="879063"/>
            <a:ext cx="11227977" cy="610863"/>
          </a:xfrm>
        </p:spPr>
        <p:txBody>
          <a:bodyPr>
            <a:normAutofit/>
          </a:bodyPr>
          <a:lstStyle/>
          <a:p>
            <a:r>
              <a:rPr lang="en-US" sz="3600" dirty="0"/>
              <a:t>LOCAL BINARY PATTERNS HISTOGRAMS (LBPH)</a:t>
            </a:r>
            <a:endParaRPr lang="en-IN" sz="3600" dirty="0"/>
          </a:p>
        </p:txBody>
      </p:sp>
      <p:sp>
        <p:nvSpPr>
          <p:cNvPr id="13" name="Text Placeholder 12">
            <a:extLst>
              <a:ext uri="{FF2B5EF4-FFF2-40B4-BE49-F238E27FC236}">
                <a16:creationId xmlns:a16="http://schemas.microsoft.com/office/drawing/2014/main" id="{4D2CA80F-1B4B-1499-7B81-AC02402AFEDA}"/>
              </a:ext>
            </a:extLst>
          </p:cNvPr>
          <p:cNvSpPr>
            <a:spLocks noGrp="1"/>
          </p:cNvSpPr>
          <p:nvPr>
            <p:ph type="body" sz="quarter" idx="11"/>
          </p:nvPr>
        </p:nvSpPr>
        <p:spPr>
          <a:xfrm>
            <a:off x="1015999" y="2262896"/>
            <a:ext cx="9356437" cy="4231510"/>
          </a:xfrm>
        </p:spPr>
        <p:txBody>
          <a:bodyPr/>
          <a:lstStyle/>
          <a:p>
            <a:pPr marL="285750" indent="-285750">
              <a:lnSpc>
                <a:spcPct val="150000"/>
              </a:lnSpc>
              <a:buFont typeface="Wingdings" panose="05000000000000000000" pitchFamily="2" charset="2"/>
              <a:buChar char="q"/>
            </a:pPr>
            <a:r>
              <a:rPr lang="en-US" sz="1650" dirty="0"/>
              <a:t>Algorithm used to recognize the face of a person by comparing the input facial image with all facial images from a dataset with the aim to find the user that matches that face.</a:t>
            </a:r>
          </a:p>
          <a:p>
            <a:r>
              <a:rPr lang="en-US" sz="1650" dirty="0"/>
              <a:t>Steps in algorithm implementation:</a:t>
            </a:r>
          </a:p>
          <a:p>
            <a:pPr marL="285750" indent="-285750">
              <a:lnSpc>
                <a:spcPct val="150000"/>
              </a:lnSpc>
              <a:buFont typeface="Wingdings" panose="05000000000000000000" pitchFamily="2" charset="2"/>
              <a:buChar char="q"/>
            </a:pPr>
            <a:r>
              <a:rPr lang="en-US" sz="1650" dirty="0"/>
              <a:t>Prepare Training Data: Read training images for each person along with their labels, detect faces from each image, and assign each detected face an integer label of the person it belongs.</a:t>
            </a:r>
          </a:p>
          <a:p>
            <a:pPr marL="285750" indent="-285750">
              <a:lnSpc>
                <a:spcPct val="150000"/>
              </a:lnSpc>
              <a:buFont typeface="Wingdings" panose="05000000000000000000" pitchFamily="2" charset="2"/>
              <a:buChar char="q"/>
            </a:pPr>
            <a:r>
              <a:rPr lang="en-US" sz="1650" dirty="0"/>
              <a:t>Train Face Recognizer: Train OpenCV’s LBPH recognizer by feeding it the data we prepared in step 1.</a:t>
            </a:r>
          </a:p>
          <a:p>
            <a:pPr marL="285750" indent="-285750">
              <a:lnSpc>
                <a:spcPct val="150000"/>
              </a:lnSpc>
              <a:buFont typeface="Wingdings" panose="05000000000000000000" pitchFamily="2" charset="2"/>
              <a:buChar char="q"/>
            </a:pPr>
            <a:r>
              <a:rPr lang="en-US" sz="1650" dirty="0"/>
              <a:t>Prediction: Introduce some test images to the face recognizer and see if it predicts them correctly.</a:t>
            </a:r>
            <a:endParaRPr lang="en-IN" sz="1650" dirty="0"/>
          </a:p>
        </p:txBody>
      </p:sp>
      <p:pic>
        <p:nvPicPr>
          <p:cNvPr id="6" name="Picture 5" descr="Graphical user interface&#10;&#10;Description automatically generated">
            <a:extLst>
              <a:ext uri="{FF2B5EF4-FFF2-40B4-BE49-F238E27FC236}">
                <a16:creationId xmlns:a16="http://schemas.microsoft.com/office/drawing/2014/main" id="{9544D7F0-81CD-507A-C6B8-6A4FFAE13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807" y="5212174"/>
            <a:ext cx="6010275" cy="1533525"/>
          </a:xfrm>
          <a:prstGeom prst="rect">
            <a:avLst/>
          </a:prstGeom>
        </p:spPr>
      </p:pic>
    </p:spTree>
    <p:extLst>
      <p:ext uri="{BB962C8B-B14F-4D97-AF65-F5344CB8AC3E}">
        <p14:creationId xmlns:p14="http://schemas.microsoft.com/office/powerpoint/2010/main" val="54176295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C47EB91D11EE4695DA32F0E37EDF63" ma:contentTypeVersion="2" ma:contentTypeDescription="Create a new document." ma:contentTypeScope="" ma:versionID="92eed29608e962c917f523a7393adf3f">
  <xsd:schema xmlns:xsd="http://www.w3.org/2001/XMLSchema" xmlns:xs="http://www.w3.org/2001/XMLSchema" xmlns:p="http://schemas.microsoft.com/office/2006/metadata/properties" xmlns:ns2="bca4ff5e-b186-418d-bd6c-7a779d0c0770" targetNamespace="http://schemas.microsoft.com/office/2006/metadata/properties" ma:root="true" ma:fieldsID="749a78011b87a5a4fec5f375876b72a0" ns2:_="">
    <xsd:import namespace="bca4ff5e-b186-418d-bd6c-7a779d0c077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4ff5e-b186-418d-bd6c-7a779d0c07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D7204-81C3-4369-97FB-31D219B88B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a4ff5e-b186-418d-bd6c-7a779d0c07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102</TotalTime>
  <Words>749</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Franklin Gothic Book</vt:lpstr>
      <vt:lpstr>Franklin Gothic Demi</vt:lpstr>
      <vt:lpstr>Wingdings</vt:lpstr>
      <vt:lpstr>Theme1</vt:lpstr>
      <vt:lpstr>Automatic Attendance System</vt:lpstr>
      <vt:lpstr>Agenda</vt:lpstr>
      <vt:lpstr>Introduction</vt:lpstr>
      <vt:lpstr>Introduction</vt:lpstr>
      <vt:lpstr>Proposed Application</vt:lpstr>
      <vt:lpstr>PowerPoint Presentation</vt:lpstr>
      <vt:lpstr>Technology Stack</vt:lpstr>
      <vt:lpstr>PowerPoint Presentation</vt:lpstr>
      <vt:lpstr>LOCAL BINARY PATTERNS HISTOGRAMS (LBPH)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Jasmeet Kaur</dc:creator>
  <cp:lastModifiedBy>Bismita Biswal</cp:lastModifiedBy>
  <cp:revision>13</cp:revision>
  <dcterms:created xsi:type="dcterms:W3CDTF">2022-09-29T19:59:00Z</dcterms:created>
  <dcterms:modified xsi:type="dcterms:W3CDTF">2022-10-03T16:00:07Z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0x0101002EC47EB91D11EE4695DA32F0E37EDF63</vt:lpwstr>
  </property>
</Properties>
</file>