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embeddedFontLst>
    <p:embeddedFont>
      <p:font typeface="Fraunces Extra Bold" panose="020B0604020202020204" charset="0"/>
      <p:regular r:id="rId12"/>
    </p:embeddedFont>
    <p:embeddedFont>
      <p:font typeface="Nobile"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3" d="100"/>
          <a:sy n="93" d="100"/>
        </p:scale>
        <p:origin x="52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0690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864037" y="2148959"/>
            <a:ext cx="12902327" cy="1543050"/>
          </a:xfrm>
          <a:prstGeom prst="rect">
            <a:avLst/>
          </a:prstGeom>
          <a:noFill/>
          <a:ln/>
        </p:spPr>
        <p:txBody>
          <a:bodyPr wrap="square" lIns="0" tIns="0" rIns="0" bIns="0" rtlCol="0" anchor="t"/>
          <a:lstStyle/>
          <a:p>
            <a:pPr marL="0" indent="0">
              <a:lnSpc>
                <a:spcPts val="6050"/>
              </a:lnSpc>
              <a:buNone/>
            </a:pPr>
            <a:r>
              <a:rPr lang="en-US" sz="4850" b="1" dirty="0">
                <a:solidFill>
                  <a:srgbClr val="3B4540"/>
                </a:solidFill>
                <a:latin typeface="Fraunces Extra Bold" pitchFamily="34" charset="0"/>
                <a:ea typeface="Fraunces Extra Bold" pitchFamily="34" charset="-122"/>
                <a:cs typeface="Fraunces Extra Bold" pitchFamily="34" charset="-120"/>
              </a:rPr>
              <a:t>Automating Finance Data Entry: A Detailed Roadmap</a:t>
            </a:r>
            <a:endParaRPr lang="en-US" sz="4850" dirty="0"/>
          </a:p>
        </p:txBody>
      </p:sp>
      <p:sp>
        <p:nvSpPr>
          <p:cNvPr id="3" name="Text 1"/>
          <p:cNvSpPr/>
          <p:nvPr/>
        </p:nvSpPr>
        <p:spPr>
          <a:xfrm>
            <a:off x="864037" y="4185761"/>
            <a:ext cx="12902327" cy="1185148"/>
          </a:xfrm>
          <a:prstGeom prst="rect">
            <a:avLst/>
          </a:prstGeom>
          <a:noFill/>
          <a:ln/>
        </p:spPr>
        <p:txBody>
          <a:bodyPr wrap="square" lIns="0" tIns="0" rIns="0" bIns="0" rtlCol="0" anchor="t"/>
          <a:lstStyle/>
          <a:p>
            <a:pPr marL="0" indent="0">
              <a:lnSpc>
                <a:spcPts val="3100"/>
              </a:lnSpc>
              <a:buNone/>
            </a:pPr>
            <a:r>
              <a:rPr lang="en-US" sz="1900" dirty="0">
                <a:solidFill>
                  <a:srgbClr val="405449"/>
                </a:solidFill>
                <a:latin typeface="Nobile" pitchFamily="34" charset="0"/>
                <a:ea typeface="Nobile" pitchFamily="34" charset="-122"/>
                <a:cs typeface="Nobile" pitchFamily="34" charset="-120"/>
              </a:rPr>
              <a:t>This detailed roadmap outlines the essential steps to automate the data entry process for food and petrol bill receipts, minimizing manual work for the finance team. By leveraging modern technologies and streamlining workflows, this roadmap will guide you through the journey of transforming your finance data management.</a:t>
            </a:r>
            <a:endParaRPr lang="en-US" sz="1900" dirty="0"/>
          </a:p>
        </p:txBody>
      </p:sp>
      <p:sp>
        <p:nvSpPr>
          <p:cNvPr id="4" name="Shape 2"/>
          <p:cNvSpPr/>
          <p:nvPr/>
        </p:nvSpPr>
        <p:spPr>
          <a:xfrm>
            <a:off x="864037" y="5667018"/>
            <a:ext cx="394930" cy="394930"/>
          </a:xfrm>
          <a:prstGeom prst="roundRect">
            <a:avLst>
              <a:gd name="adj" fmla="val 23151155"/>
            </a:avLst>
          </a:prstGeom>
          <a:noFill/>
          <a:ln w="7620">
            <a:solidFill>
              <a:srgbClr val="FFFFFF"/>
            </a:solidFill>
            <a:prstDash val="solid"/>
          </a:ln>
        </p:spPr>
        <p:txBody>
          <a:bodyPr/>
          <a:lstStyle/>
          <a:p>
            <a:endParaRPr lang="en-US"/>
          </a:p>
        </p:txBody>
      </p:sp>
      <p:sp>
        <p:nvSpPr>
          <p:cNvPr id="7" name="Rectangle 6">
            <a:extLst>
              <a:ext uri="{FF2B5EF4-FFF2-40B4-BE49-F238E27FC236}">
                <a16:creationId xmlns:a16="http://schemas.microsoft.com/office/drawing/2014/main" id="{1CC6BFF5-5C6C-1DFF-EAEB-0A413A4C29C8}"/>
              </a:ext>
            </a:extLst>
          </p:cNvPr>
          <p:cNvSpPr/>
          <p:nvPr/>
        </p:nvSpPr>
        <p:spPr>
          <a:xfrm>
            <a:off x="12949568" y="7654247"/>
            <a:ext cx="1633591" cy="5034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64037" y="2158127"/>
            <a:ext cx="10854452" cy="771525"/>
          </a:xfrm>
          <a:prstGeom prst="rect">
            <a:avLst/>
          </a:prstGeom>
          <a:noFill/>
          <a:ln/>
        </p:spPr>
        <p:txBody>
          <a:bodyPr wrap="none" lIns="0" tIns="0" rIns="0" bIns="0" rtlCol="0" anchor="t"/>
          <a:lstStyle/>
          <a:p>
            <a:pPr marL="0" indent="0">
              <a:lnSpc>
                <a:spcPts val="6050"/>
              </a:lnSpc>
              <a:buNone/>
            </a:pPr>
            <a:r>
              <a:rPr lang="en-US" sz="4850" b="1" dirty="0">
                <a:solidFill>
                  <a:srgbClr val="3B4540"/>
                </a:solidFill>
                <a:latin typeface="Fraunces Extra Bold" pitchFamily="34" charset="0"/>
                <a:ea typeface="Fraunces Extra Bold" pitchFamily="34" charset="-122"/>
                <a:cs typeface="Fraunces Extra Bold" pitchFamily="34" charset="-120"/>
              </a:rPr>
              <a:t>Project Scoping and Requirements</a:t>
            </a:r>
            <a:endParaRPr lang="en-US" sz="4850" dirty="0"/>
          </a:p>
        </p:txBody>
      </p:sp>
      <p:sp>
        <p:nvSpPr>
          <p:cNvPr id="3" name="Text 1"/>
          <p:cNvSpPr/>
          <p:nvPr/>
        </p:nvSpPr>
        <p:spPr>
          <a:xfrm>
            <a:off x="864037" y="3423404"/>
            <a:ext cx="12902327" cy="1580198"/>
          </a:xfrm>
          <a:prstGeom prst="rect">
            <a:avLst/>
          </a:prstGeom>
          <a:noFill/>
          <a:ln/>
        </p:spPr>
        <p:txBody>
          <a:bodyPr wrap="square" lIns="0" tIns="0" rIns="0" bIns="0" rtlCol="0" anchor="t"/>
          <a:lstStyle/>
          <a:p>
            <a:pPr marL="0" indent="0">
              <a:lnSpc>
                <a:spcPts val="3100"/>
              </a:lnSpc>
              <a:buNone/>
            </a:pPr>
            <a:r>
              <a:rPr lang="en-US" sz="1900" dirty="0">
                <a:solidFill>
                  <a:srgbClr val="405449"/>
                </a:solidFill>
                <a:latin typeface="Nobile" pitchFamily="34" charset="0"/>
                <a:ea typeface="Nobile" pitchFamily="34" charset="-122"/>
                <a:cs typeface="Nobile" pitchFamily="34" charset="-120"/>
              </a:rPr>
              <a:t>The first step is to clearly define the project requirements and scope. This involves confirming the types of receipts to be processed (food and petrol bills), identifying the specific Google Form used for data entry, and determining the finance team's responsibilities. Understanding these elements will ensure the automation solution is tailored to your organization's needs.</a:t>
            </a:r>
            <a:endParaRPr lang="en-US" sz="1900" dirty="0"/>
          </a:p>
        </p:txBody>
      </p:sp>
      <p:sp>
        <p:nvSpPr>
          <p:cNvPr id="4" name="Text 2"/>
          <p:cNvSpPr/>
          <p:nvPr/>
        </p:nvSpPr>
        <p:spPr>
          <a:xfrm>
            <a:off x="864037" y="5281255"/>
            <a:ext cx="12902327" cy="790099"/>
          </a:xfrm>
          <a:prstGeom prst="rect">
            <a:avLst/>
          </a:prstGeom>
          <a:noFill/>
          <a:ln/>
        </p:spPr>
        <p:txBody>
          <a:bodyPr wrap="square" lIns="0" tIns="0" rIns="0" bIns="0" rtlCol="0" anchor="t"/>
          <a:lstStyle/>
          <a:p>
            <a:pPr marL="0" indent="0">
              <a:lnSpc>
                <a:spcPts val="3100"/>
              </a:lnSpc>
              <a:buNone/>
            </a:pPr>
            <a:r>
              <a:rPr lang="en-US" sz="1900" dirty="0">
                <a:solidFill>
                  <a:srgbClr val="405449"/>
                </a:solidFill>
                <a:latin typeface="Nobile" pitchFamily="34" charset="0"/>
                <a:ea typeface="Nobile" pitchFamily="34" charset="-122"/>
                <a:cs typeface="Nobile" pitchFamily="34" charset="-120"/>
              </a:rPr>
              <a:t>Additionally, it's crucial to establish a project timeline, set clear objectives, and designate a project manager to oversee the implementation.</a:t>
            </a:r>
            <a:endParaRPr lang="en-US" sz="1900" dirty="0"/>
          </a:p>
        </p:txBody>
      </p:sp>
      <p:sp>
        <p:nvSpPr>
          <p:cNvPr id="5" name="Rectangle 4">
            <a:extLst>
              <a:ext uri="{FF2B5EF4-FFF2-40B4-BE49-F238E27FC236}">
                <a16:creationId xmlns:a16="http://schemas.microsoft.com/office/drawing/2014/main" id="{663A4096-990F-7116-443F-AB8D6D1AC892}"/>
              </a:ext>
            </a:extLst>
          </p:cNvPr>
          <p:cNvSpPr/>
          <p:nvPr/>
        </p:nvSpPr>
        <p:spPr>
          <a:xfrm>
            <a:off x="12873519" y="7674796"/>
            <a:ext cx="1756881" cy="5548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64037" y="2355652"/>
            <a:ext cx="6498193" cy="771525"/>
          </a:xfrm>
          <a:prstGeom prst="rect">
            <a:avLst/>
          </a:prstGeom>
          <a:noFill/>
          <a:ln/>
        </p:spPr>
        <p:txBody>
          <a:bodyPr wrap="none" lIns="0" tIns="0" rIns="0" bIns="0" rtlCol="0" anchor="t"/>
          <a:lstStyle/>
          <a:p>
            <a:pPr marL="0" indent="0">
              <a:lnSpc>
                <a:spcPts val="6050"/>
              </a:lnSpc>
              <a:buNone/>
            </a:pPr>
            <a:r>
              <a:rPr lang="en-US" sz="4850" b="1" dirty="0">
                <a:solidFill>
                  <a:srgbClr val="3B4540"/>
                </a:solidFill>
                <a:latin typeface="Fraunces Extra Bold" pitchFamily="34" charset="0"/>
                <a:ea typeface="Fraunces Extra Bold" pitchFamily="34" charset="-122"/>
                <a:cs typeface="Fraunces Extra Bold" pitchFamily="34" charset="-120"/>
              </a:rPr>
              <a:t>Email Account Setup</a:t>
            </a:r>
            <a:endParaRPr lang="en-US" sz="4850" dirty="0"/>
          </a:p>
        </p:txBody>
      </p:sp>
      <p:sp>
        <p:nvSpPr>
          <p:cNvPr id="3" name="Text 1"/>
          <p:cNvSpPr/>
          <p:nvPr/>
        </p:nvSpPr>
        <p:spPr>
          <a:xfrm>
            <a:off x="864037" y="3620929"/>
            <a:ext cx="12902327" cy="1185148"/>
          </a:xfrm>
          <a:prstGeom prst="rect">
            <a:avLst/>
          </a:prstGeom>
          <a:noFill/>
          <a:ln/>
        </p:spPr>
        <p:txBody>
          <a:bodyPr wrap="square" lIns="0" tIns="0" rIns="0" bIns="0" rtlCol="0" anchor="t"/>
          <a:lstStyle/>
          <a:p>
            <a:pPr marL="0" indent="0">
              <a:lnSpc>
                <a:spcPts val="3100"/>
              </a:lnSpc>
              <a:buNone/>
            </a:pPr>
            <a:r>
              <a:rPr lang="en-US" sz="1900" dirty="0">
                <a:solidFill>
                  <a:srgbClr val="405449"/>
                </a:solidFill>
                <a:latin typeface="Nobile" pitchFamily="34" charset="0"/>
                <a:ea typeface="Nobile" pitchFamily="34" charset="-122"/>
                <a:cs typeface="Nobile" pitchFamily="34" charset="-120"/>
              </a:rPr>
              <a:t>To streamline the receipt collection process, a dedicated email account, such as a Gmail inbox, should be set up to receive all incoming receipts. This centralized email inbox will serve as the gateway for the automated data entry workflow.</a:t>
            </a:r>
            <a:endParaRPr lang="en-US" sz="1900" dirty="0"/>
          </a:p>
        </p:txBody>
      </p:sp>
      <p:sp>
        <p:nvSpPr>
          <p:cNvPr id="4" name="Text 2"/>
          <p:cNvSpPr/>
          <p:nvPr/>
        </p:nvSpPr>
        <p:spPr>
          <a:xfrm>
            <a:off x="864037" y="5083731"/>
            <a:ext cx="12902327" cy="790099"/>
          </a:xfrm>
          <a:prstGeom prst="rect">
            <a:avLst/>
          </a:prstGeom>
          <a:noFill/>
          <a:ln/>
        </p:spPr>
        <p:txBody>
          <a:bodyPr wrap="square" lIns="0" tIns="0" rIns="0" bIns="0" rtlCol="0" anchor="t"/>
          <a:lstStyle/>
          <a:p>
            <a:pPr marL="0" indent="0">
              <a:lnSpc>
                <a:spcPts val="3100"/>
              </a:lnSpc>
              <a:buNone/>
            </a:pPr>
            <a:r>
              <a:rPr lang="en-US" sz="1900" dirty="0">
                <a:solidFill>
                  <a:srgbClr val="405449"/>
                </a:solidFill>
                <a:latin typeface="Nobile" pitchFamily="34" charset="0"/>
                <a:ea typeface="Nobile" pitchFamily="34" charset="-122"/>
                <a:cs typeface="Nobile" pitchFamily="34" charset="-120"/>
              </a:rPr>
              <a:t>Ensure that the email account is configured to handle the expected volume of receipts and that the finance team has full access to the inbox for monitoring and management purposes.</a:t>
            </a:r>
            <a:endParaRPr lang="en-US" sz="1900" dirty="0"/>
          </a:p>
        </p:txBody>
      </p:sp>
      <p:sp>
        <p:nvSpPr>
          <p:cNvPr id="5" name="Rectangle 4">
            <a:extLst>
              <a:ext uri="{FF2B5EF4-FFF2-40B4-BE49-F238E27FC236}">
                <a16:creationId xmlns:a16="http://schemas.microsoft.com/office/drawing/2014/main" id="{85405CCA-4A23-0CE1-CBA7-FC31E8652B0B}"/>
              </a:ext>
            </a:extLst>
          </p:cNvPr>
          <p:cNvSpPr/>
          <p:nvPr/>
        </p:nvSpPr>
        <p:spPr>
          <a:xfrm>
            <a:off x="12918746" y="7726166"/>
            <a:ext cx="1695236" cy="4006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64037" y="2355652"/>
            <a:ext cx="8478441" cy="771525"/>
          </a:xfrm>
          <a:prstGeom prst="rect">
            <a:avLst/>
          </a:prstGeom>
          <a:noFill/>
          <a:ln/>
        </p:spPr>
        <p:txBody>
          <a:bodyPr wrap="none" lIns="0" tIns="0" rIns="0" bIns="0" rtlCol="0" anchor="t"/>
          <a:lstStyle/>
          <a:p>
            <a:pPr marL="0" indent="0">
              <a:lnSpc>
                <a:spcPts val="6050"/>
              </a:lnSpc>
              <a:buNone/>
            </a:pPr>
            <a:r>
              <a:rPr lang="en-US" sz="4850" b="1" dirty="0">
                <a:solidFill>
                  <a:srgbClr val="3B4540"/>
                </a:solidFill>
                <a:latin typeface="Fraunces Extra Bold" pitchFamily="34" charset="0"/>
                <a:ea typeface="Fraunces Extra Bold" pitchFamily="34" charset="-122"/>
                <a:cs typeface="Fraunces Extra Bold" pitchFamily="34" charset="-120"/>
              </a:rPr>
              <a:t>Receipt Types and Formats</a:t>
            </a:r>
            <a:endParaRPr lang="en-US" sz="4850" dirty="0"/>
          </a:p>
        </p:txBody>
      </p:sp>
      <p:sp>
        <p:nvSpPr>
          <p:cNvPr id="3" name="Text 1"/>
          <p:cNvSpPr/>
          <p:nvPr/>
        </p:nvSpPr>
        <p:spPr>
          <a:xfrm>
            <a:off x="864037" y="3620929"/>
            <a:ext cx="12902327" cy="1185148"/>
          </a:xfrm>
          <a:prstGeom prst="rect">
            <a:avLst/>
          </a:prstGeom>
          <a:noFill/>
          <a:ln/>
        </p:spPr>
        <p:txBody>
          <a:bodyPr wrap="square" lIns="0" tIns="0" rIns="0" bIns="0" rtlCol="0" anchor="t"/>
          <a:lstStyle/>
          <a:p>
            <a:pPr marL="0" indent="0">
              <a:lnSpc>
                <a:spcPts val="3100"/>
              </a:lnSpc>
              <a:buNone/>
            </a:pPr>
            <a:r>
              <a:rPr lang="en-US" sz="1900" dirty="0">
                <a:solidFill>
                  <a:srgbClr val="405449"/>
                </a:solidFill>
                <a:latin typeface="Nobile" pitchFamily="34" charset="0"/>
                <a:ea typeface="Nobile" pitchFamily="34" charset="-122"/>
                <a:cs typeface="Nobile" pitchFamily="34" charset="-120"/>
              </a:rPr>
              <a:t>Analyze the different types of receipts (food and petrol bills) and their typical formats. This understanding will guide the development of the optical character recognition (OCR) engine, which will extract the relevant data from the receipts.</a:t>
            </a:r>
            <a:endParaRPr lang="en-US" sz="1900" dirty="0"/>
          </a:p>
        </p:txBody>
      </p:sp>
      <p:sp>
        <p:nvSpPr>
          <p:cNvPr id="4" name="Text 2"/>
          <p:cNvSpPr/>
          <p:nvPr/>
        </p:nvSpPr>
        <p:spPr>
          <a:xfrm>
            <a:off x="864037" y="5083731"/>
            <a:ext cx="12902327" cy="790099"/>
          </a:xfrm>
          <a:prstGeom prst="rect">
            <a:avLst/>
          </a:prstGeom>
          <a:noFill/>
          <a:ln/>
        </p:spPr>
        <p:txBody>
          <a:bodyPr wrap="square" lIns="0" tIns="0" rIns="0" bIns="0" rtlCol="0" anchor="t"/>
          <a:lstStyle/>
          <a:p>
            <a:pPr marL="0" indent="0">
              <a:lnSpc>
                <a:spcPts val="3100"/>
              </a:lnSpc>
              <a:buNone/>
            </a:pPr>
            <a:r>
              <a:rPr lang="en-US" sz="1900" dirty="0">
                <a:solidFill>
                  <a:srgbClr val="405449"/>
                </a:solidFill>
                <a:latin typeface="Nobile" pitchFamily="34" charset="0"/>
                <a:ea typeface="Nobile" pitchFamily="34" charset="-122"/>
                <a:cs typeface="Nobile" pitchFamily="34" charset="-120"/>
              </a:rPr>
              <a:t>Identify any variations in receipt layouts, fonts, or information placement, as these factors will impact the accuracy and reliability of the OCR process.</a:t>
            </a:r>
            <a:endParaRPr lang="en-US" sz="1900" dirty="0"/>
          </a:p>
        </p:txBody>
      </p:sp>
      <p:sp>
        <p:nvSpPr>
          <p:cNvPr id="5" name="Rectangle 4">
            <a:extLst>
              <a:ext uri="{FF2B5EF4-FFF2-40B4-BE49-F238E27FC236}">
                <a16:creationId xmlns:a16="http://schemas.microsoft.com/office/drawing/2014/main" id="{64654346-DEF8-12F2-FCD2-6C9F4E8F774A}"/>
              </a:ext>
            </a:extLst>
          </p:cNvPr>
          <p:cNvSpPr/>
          <p:nvPr/>
        </p:nvSpPr>
        <p:spPr>
          <a:xfrm>
            <a:off x="12791326" y="7726166"/>
            <a:ext cx="1839074" cy="5034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64037" y="1500783"/>
            <a:ext cx="7529155" cy="771525"/>
          </a:xfrm>
          <a:prstGeom prst="rect">
            <a:avLst/>
          </a:prstGeom>
          <a:noFill/>
          <a:ln/>
        </p:spPr>
        <p:txBody>
          <a:bodyPr wrap="none" lIns="0" tIns="0" rIns="0" bIns="0" rtlCol="0" anchor="t"/>
          <a:lstStyle/>
          <a:p>
            <a:pPr marL="0" indent="0">
              <a:lnSpc>
                <a:spcPts val="6050"/>
              </a:lnSpc>
              <a:buNone/>
            </a:pPr>
            <a:r>
              <a:rPr lang="en-US" sz="4850" b="1" dirty="0">
                <a:solidFill>
                  <a:srgbClr val="3B4540"/>
                </a:solidFill>
                <a:latin typeface="Fraunces Extra Bold" pitchFamily="34" charset="0"/>
                <a:ea typeface="Fraunces Extra Bold" pitchFamily="34" charset="-122"/>
                <a:cs typeface="Fraunces Extra Bold" pitchFamily="34" charset="-120"/>
              </a:rPr>
              <a:t>Data Entry Google Form</a:t>
            </a:r>
            <a:endParaRPr lang="en-US" sz="4850" dirty="0"/>
          </a:p>
        </p:txBody>
      </p:sp>
      <p:sp>
        <p:nvSpPr>
          <p:cNvPr id="3" name="Shape 1"/>
          <p:cNvSpPr/>
          <p:nvPr/>
        </p:nvSpPr>
        <p:spPr>
          <a:xfrm>
            <a:off x="864037" y="3043714"/>
            <a:ext cx="555427" cy="555427"/>
          </a:xfrm>
          <a:prstGeom prst="roundRect">
            <a:avLst>
              <a:gd name="adj" fmla="val 40005"/>
            </a:avLst>
          </a:prstGeom>
          <a:solidFill>
            <a:srgbClr val="E8F3E8"/>
          </a:solidFill>
          <a:ln/>
        </p:spPr>
        <p:txBody>
          <a:bodyPr/>
          <a:lstStyle/>
          <a:p>
            <a:endParaRPr lang="en-US"/>
          </a:p>
        </p:txBody>
      </p:sp>
      <p:sp>
        <p:nvSpPr>
          <p:cNvPr id="4" name="Text 2"/>
          <p:cNvSpPr/>
          <p:nvPr/>
        </p:nvSpPr>
        <p:spPr>
          <a:xfrm>
            <a:off x="1049298" y="3136225"/>
            <a:ext cx="184785" cy="370284"/>
          </a:xfrm>
          <a:prstGeom prst="rect">
            <a:avLst/>
          </a:prstGeom>
          <a:noFill/>
          <a:ln/>
        </p:spPr>
        <p:txBody>
          <a:bodyPr wrap="none" lIns="0" tIns="0" rIns="0" bIns="0" rtlCol="0" anchor="t"/>
          <a:lstStyle/>
          <a:p>
            <a:pPr marL="0" indent="0" algn="ctr">
              <a:lnSpc>
                <a:spcPts val="2900"/>
              </a:lnSpc>
              <a:buNone/>
            </a:pPr>
            <a:r>
              <a:rPr lang="en-US" sz="2900" b="1" dirty="0">
                <a:solidFill>
                  <a:srgbClr val="405449"/>
                </a:solidFill>
                <a:latin typeface="Fraunces Extra Bold" pitchFamily="34" charset="0"/>
                <a:ea typeface="Fraunces Extra Bold" pitchFamily="34" charset="-122"/>
                <a:cs typeface="Fraunces Extra Bold" pitchFamily="34" charset="-120"/>
              </a:rPr>
              <a:t>1</a:t>
            </a:r>
            <a:endParaRPr lang="en-US" sz="2900" dirty="0"/>
          </a:p>
        </p:txBody>
      </p:sp>
      <p:sp>
        <p:nvSpPr>
          <p:cNvPr id="5" name="Text 3"/>
          <p:cNvSpPr/>
          <p:nvPr/>
        </p:nvSpPr>
        <p:spPr>
          <a:xfrm>
            <a:off x="1666280" y="3043714"/>
            <a:ext cx="3086100" cy="385763"/>
          </a:xfrm>
          <a:prstGeom prst="rect">
            <a:avLst/>
          </a:prstGeom>
          <a:noFill/>
          <a:ln/>
        </p:spPr>
        <p:txBody>
          <a:bodyPr wrap="none" lIns="0" tIns="0" rIns="0" bIns="0" rtlCol="0" anchor="t"/>
          <a:lstStyle/>
          <a:p>
            <a:pPr marL="0" indent="0">
              <a:lnSpc>
                <a:spcPts val="3000"/>
              </a:lnSpc>
              <a:buNone/>
            </a:pPr>
            <a:r>
              <a:rPr lang="en-US" sz="2400" b="1" dirty="0">
                <a:solidFill>
                  <a:srgbClr val="405449"/>
                </a:solidFill>
                <a:latin typeface="Fraunces Extra Bold" pitchFamily="34" charset="0"/>
                <a:ea typeface="Fraunces Extra Bold" pitchFamily="34" charset="-122"/>
                <a:cs typeface="Fraunces Extra Bold" pitchFamily="34" charset="-120"/>
              </a:rPr>
              <a:t>Streamlined Input</a:t>
            </a:r>
            <a:endParaRPr lang="en-US" sz="2400" dirty="0"/>
          </a:p>
        </p:txBody>
      </p:sp>
      <p:sp>
        <p:nvSpPr>
          <p:cNvPr id="6" name="Text 4"/>
          <p:cNvSpPr/>
          <p:nvPr/>
        </p:nvSpPr>
        <p:spPr>
          <a:xfrm>
            <a:off x="1666280" y="3577590"/>
            <a:ext cx="3333988" cy="2765346"/>
          </a:xfrm>
          <a:prstGeom prst="rect">
            <a:avLst/>
          </a:prstGeom>
          <a:noFill/>
          <a:ln/>
        </p:spPr>
        <p:txBody>
          <a:bodyPr wrap="square" lIns="0" tIns="0" rIns="0" bIns="0" rtlCol="0" anchor="t"/>
          <a:lstStyle/>
          <a:p>
            <a:pPr marL="0" indent="0">
              <a:lnSpc>
                <a:spcPts val="3100"/>
              </a:lnSpc>
              <a:buNone/>
            </a:pPr>
            <a:r>
              <a:rPr lang="en-US" sz="1900" dirty="0">
                <a:solidFill>
                  <a:srgbClr val="405449"/>
                </a:solidFill>
                <a:latin typeface="Nobile" pitchFamily="34" charset="0"/>
                <a:ea typeface="Nobile" pitchFamily="34" charset="-122"/>
                <a:cs typeface="Nobile" pitchFamily="34" charset="-120"/>
              </a:rPr>
              <a:t>Ensure the Google Form is designed to capture all the necessary information from the receipts, such as vendor name, purchase date, total amount, and expense category.</a:t>
            </a:r>
            <a:endParaRPr lang="en-US" sz="1900" dirty="0"/>
          </a:p>
        </p:txBody>
      </p:sp>
      <p:sp>
        <p:nvSpPr>
          <p:cNvPr id="7" name="Shape 5"/>
          <p:cNvSpPr/>
          <p:nvPr/>
        </p:nvSpPr>
        <p:spPr>
          <a:xfrm>
            <a:off x="5247084" y="3043714"/>
            <a:ext cx="555427" cy="555427"/>
          </a:xfrm>
          <a:prstGeom prst="roundRect">
            <a:avLst>
              <a:gd name="adj" fmla="val 40005"/>
            </a:avLst>
          </a:prstGeom>
          <a:solidFill>
            <a:srgbClr val="E8F3E8"/>
          </a:solidFill>
          <a:ln/>
        </p:spPr>
        <p:txBody>
          <a:bodyPr/>
          <a:lstStyle/>
          <a:p>
            <a:endParaRPr lang="en-US"/>
          </a:p>
        </p:txBody>
      </p:sp>
      <p:sp>
        <p:nvSpPr>
          <p:cNvPr id="8" name="Text 6"/>
          <p:cNvSpPr/>
          <p:nvPr/>
        </p:nvSpPr>
        <p:spPr>
          <a:xfrm>
            <a:off x="5403771" y="3136225"/>
            <a:ext cx="242054" cy="370284"/>
          </a:xfrm>
          <a:prstGeom prst="rect">
            <a:avLst/>
          </a:prstGeom>
          <a:noFill/>
          <a:ln/>
        </p:spPr>
        <p:txBody>
          <a:bodyPr wrap="none" lIns="0" tIns="0" rIns="0" bIns="0" rtlCol="0" anchor="t"/>
          <a:lstStyle/>
          <a:p>
            <a:pPr marL="0" indent="0" algn="ctr">
              <a:lnSpc>
                <a:spcPts val="2900"/>
              </a:lnSpc>
              <a:buNone/>
            </a:pPr>
            <a:r>
              <a:rPr lang="en-US" sz="2900" b="1" dirty="0">
                <a:solidFill>
                  <a:srgbClr val="405449"/>
                </a:solidFill>
                <a:latin typeface="Fraunces Extra Bold" pitchFamily="34" charset="0"/>
                <a:ea typeface="Fraunces Extra Bold" pitchFamily="34" charset="-122"/>
                <a:cs typeface="Fraunces Extra Bold" pitchFamily="34" charset="-120"/>
              </a:rPr>
              <a:t>2</a:t>
            </a:r>
            <a:endParaRPr lang="en-US" sz="2900" dirty="0"/>
          </a:p>
        </p:txBody>
      </p:sp>
      <p:sp>
        <p:nvSpPr>
          <p:cNvPr id="9" name="Text 7"/>
          <p:cNvSpPr/>
          <p:nvPr/>
        </p:nvSpPr>
        <p:spPr>
          <a:xfrm>
            <a:off x="6049328" y="3043714"/>
            <a:ext cx="3333988" cy="771525"/>
          </a:xfrm>
          <a:prstGeom prst="rect">
            <a:avLst/>
          </a:prstGeom>
          <a:noFill/>
          <a:ln/>
        </p:spPr>
        <p:txBody>
          <a:bodyPr wrap="square" lIns="0" tIns="0" rIns="0" bIns="0" rtlCol="0" anchor="t"/>
          <a:lstStyle/>
          <a:p>
            <a:pPr marL="0" indent="0">
              <a:lnSpc>
                <a:spcPts val="3000"/>
              </a:lnSpc>
              <a:buNone/>
            </a:pPr>
            <a:r>
              <a:rPr lang="en-US" sz="2400" b="1" dirty="0">
                <a:solidFill>
                  <a:srgbClr val="405449"/>
                </a:solidFill>
                <a:latin typeface="Fraunces Extra Bold" pitchFamily="34" charset="0"/>
                <a:ea typeface="Fraunces Extra Bold" pitchFamily="34" charset="-122"/>
                <a:cs typeface="Fraunces Extra Bold" pitchFamily="34" charset="-120"/>
              </a:rPr>
              <a:t>Intuitive User Experience</a:t>
            </a:r>
            <a:endParaRPr lang="en-US" sz="2400" dirty="0"/>
          </a:p>
        </p:txBody>
      </p:sp>
      <p:sp>
        <p:nvSpPr>
          <p:cNvPr id="10" name="Text 8"/>
          <p:cNvSpPr/>
          <p:nvPr/>
        </p:nvSpPr>
        <p:spPr>
          <a:xfrm>
            <a:off x="6049328" y="3963353"/>
            <a:ext cx="3333988" cy="2765346"/>
          </a:xfrm>
          <a:prstGeom prst="rect">
            <a:avLst/>
          </a:prstGeom>
          <a:noFill/>
          <a:ln/>
        </p:spPr>
        <p:txBody>
          <a:bodyPr wrap="square" lIns="0" tIns="0" rIns="0" bIns="0" rtlCol="0" anchor="t"/>
          <a:lstStyle/>
          <a:p>
            <a:pPr marL="0" indent="0">
              <a:lnSpc>
                <a:spcPts val="3100"/>
              </a:lnSpc>
              <a:buNone/>
            </a:pPr>
            <a:r>
              <a:rPr lang="en-US" sz="1900" dirty="0">
                <a:solidFill>
                  <a:srgbClr val="405449"/>
                </a:solidFill>
                <a:latin typeface="Nobile" pitchFamily="34" charset="0"/>
                <a:ea typeface="Nobile" pitchFamily="34" charset="-122"/>
                <a:cs typeface="Nobile" pitchFamily="34" charset="-120"/>
              </a:rPr>
              <a:t>Optimize the form layout and fields to provide a seamless and efficient experience for the finance team. This will encourage adoption and minimize manual errors.</a:t>
            </a:r>
            <a:endParaRPr lang="en-US" sz="1900" dirty="0"/>
          </a:p>
        </p:txBody>
      </p:sp>
      <p:sp>
        <p:nvSpPr>
          <p:cNvPr id="11" name="Shape 9"/>
          <p:cNvSpPr/>
          <p:nvPr/>
        </p:nvSpPr>
        <p:spPr>
          <a:xfrm>
            <a:off x="9630132" y="3043714"/>
            <a:ext cx="555427" cy="555427"/>
          </a:xfrm>
          <a:prstGeom prst="roundRect">
            <a:avLst>
              <a:gd name="adj" fmla="val 40005"/>
            </a:avLst>
          </a:prstGeom>
          <a:solidFill>
            <a:srgbClr val="E8F3E8"/>
          </a:solidFill>
          <a:ln/>
        </p:spPr>
        <p:txBody>
          <a:bodyPr/>
          <a:lstStyle/>
          <a:p>
            <a:endParaRPr lang="en-US"/>
          </a:p>
        </p:txBody>
      </p:sp>
      <p:sp>
        <p:nvSpPr>
          <p:cNvPr id="12" name="Text 10"/>
          <p:cNvSpPr/>
          <p:nvPr/>
        </p:nvSpPr>
        <p:spPr>
          <a:xfrm>
            <a:off x="9795986" y="3136225"/>
            <a:ext cx="223718" cy="370284"/>
          </a:xfrm>
          <a:prstGeom prst="rect">
            <a:avLst/>
          </a:prstGeom>
          <a:noFill/>
          <a:ln/>
        </p:spPr>
        <p:txBody>
          <a:bodyPr wrap="none" lIns="0" tIns="0" rIns="0" bIns="0" rtlCol="0" anchor="t"/>
          <a:lstStyle/>
          <a:p>
            <a:pPr marL="0" indent="0" algn="ctr">
              <a:lnSpc>
                <a:spcPts val="2900"/>
              </a:lnSpc>
              <a:buNone/>
            </a:pPr>
            <a:r>
              <a:rPr lang="en-US" sz="2900" b="1" dirty="0">
                <a:solidFill>
                  <a:srgbClr val="405449"/>
                </a:solidFill>
                <a:latin typeface="Fraunces Extra Bold" pitchFamily="34" charset="0"/>
                <a:ea typeface="Fraunces Extra Bold" pitchFamily="34" charset="-122"/>
                <a:cs typeface="Fraunces Extra Bold" pitchFamily="34" charset="-120"/>
              </a:rPr>
              <a:t>3</a:t>
            </a:r>
            <a:endParaRPr lang="en-US" sz="2900" dirty="0"/>
          </a:p>
        </p:txBody>
      </p:sp>
      <p:sp>
        <p:nvSpPr>
          <p:cNvPr id="13" name="Text 11"/>
          <p:cNvSpPr/>
          <p:nvPr/>
        </p:nvSpPr>
        <p:spPr>
          <a:xfrm>
            <a:off x="10432375" y="3043714"/>
            <a:ext cx="3333988" cy="771525"/>
          </a:xfrm>
          <a:prstGeom prst="rect">
            <a:avLst/>
          </a:prstGeom>
          <a:noFill/>
          <a:ln/>
        </p:spPr>
        <p:txBody>
          <a:bodyPr wrap="square" lIns="0" tIns="0" rIns="0" bIns="0" rtlCol="0" anchor="t"/>
          <a:lstStyle/>
          <a:p>
            <a:pPr marL="0" indent="0">
              <a:lnSpc>
                <a:spcPts val="3000"/>
              </a:lnSpc>
              <a:buNone/>
            </a:pPr>
            <a:r>
              <a:rPr lang="en-US" sz="2400" b="1" dirty="0">
                <a:solidFill>
                  <a:srgbClr val="405449"/>
                </a:solidFill>
                <a:latin typeface="Fraunces Extra Bold" pitchFamily="34" charset="0"/>
                <a:ea typeface="Fraunces Extra Bold" pitchFamily="34" charset="-122"/>
                <a:cs typeface="Fraunces Extra Bold" pitchFamily="34" charset="-120"/>
              </a:rPr>
              <a:t>Flexibility for Updates</a:t>
            </a:r>
            <a:endParaRPr lang="en-US" sz="2400" dirty="0"/>
          </a:p>
        </p:txBody>
      </p:sp>
      <p:sp>
        <p:nvSpPr>
          <p:cNvPr id="14" name="Text 12"/>
          <p:cNvSpPr/>
          <p:nvPr/>
        </p:nvSpPr>
        <p:spPr>
          <a:xfrm>
            <a:off x="10432375" y="3963353"/>
            <a:ext cx="3333988" cy="2370296"/>
          </a:xfrm>
          <a:prstGeom prst="rect">
            <a:avLst/>
          </a:prstGeom>
          <a:noFill/>
          <a:ln/>
        </p:spPr>
        <p:txBody>
          <a:bodyPr wrap="square" lIns="0" tIns="0" rIns="0" bIns="0" rtlCol="0" anchor="t"/>
          <a:lstStyle/>
          <a:p>
            <a:pPr marL="0" indent="0">
              <a:lnSpc>
                <a:spcPts val="3100"/>
              </a:lnSpc>
              <a:buNone/>
            </a:pPr>
            <a:r>
              <a:rPr lang="en-US" sz="1900" dirty="0">
                <a:solidFill>
                  <a:srgbClr val="405449"/>
                </a:solidFill>
                <a:latin typeface="Nobile" pitchFamily="34" charset="0"/>
                <a:ea typeface="Nobile" pitchFamily="34" charset="-122"/>
                <a:cs typeface="Nobile" pitchFamily="34" charset="-120"/>
              </a:rPr>
              <a:t>Build in the ability to easily update the Google Form as needed, accommodating changes in reporting requirements or new types of receipts.</a:t>
            </a:r>
            <a:endParaRPr lang="en-US" sz="1900" dirty="0"/>
          </a:p>
        </p:txBody>
      </p:sp>
      <p:sp>
        <p:nvSpPr>
          <p:cNvPr id="15" name="Rectangle 14">
            <a:extLst>
              <a:ext uri="{FF2B5EF4-FFF2-40B4-BE49-F238E27FC236}">
                <a16:creationId xmlns:a16="http://schemas.microsoft.com/office/drawing/2014/main" id="{2FBF5518-389E-8FD8-17C0-027553D129AC}"/>
              </a:ext>
            </a:extLst>
          </p:cNvPr>
          <p:cNvSpPr/>
          <p:nvPr/>
        </p:nvSpPr>
        <p:spPr>
          <a:xfrm>
            <a:off x="12924890" y="7602876"/>
            <a:ext cx="1705510" cy="6267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64037" y="1076563"/>
            <a:ext cx="12530495" cy="771525"/>
          </a:xfrm>
          <a:prstGeom prst="rect">
            <a:avLst/>
          </a:prstGeom>
          <a:noFill/>
          <a:ln/>
        </p:spPr>
        <p:txBody>
          <a:bodyPr wrap="none" lIns="0" tIns="0" rIns="0" bIns="0" rtlCol="0" anchor="t"/>
          <a:lstStyle/>
          <a:p>
            <a:pPr marL="0" indent="0">
              <a:lnSpc>
                <a:spcPts val="6050"/>
              </a:lnSpc>
              <a:buNone/>
            </a:pPr>
            <a:r>
              <a:rPr lang="en-US" sz="4850" b="1" dirty="0">
                <a:solidFill>
                  <a:srgbClr val="3B4540"/>
                </a:solidFill>
                <a:latin typeface="Fraunces Extra Bold" pitchFamily="34" charset="0"/>
                <a:ea typeface="Fraunces Extra Bold" pitchFamily="34" charset="-122"/>
                <a:cs typeface="Fraunces Extra Bold" pitchFamily="34" charset="-120"/>
              </a:rPr>
              <a:t>Team Coordination and Responsibilities</a:t>
            </a:r>
            <a:endParaRPr lang="en-US" sz="4850" dirty="0"/>
          </a:p>
        </p:txBody>
      </p:sp>
      <p:sp>
        <p:nvSpPr>
          <p:cNvPr id="3" name="Text 1"/>
          <p:cNvSpPr/>
          <p:nvPr/>
        </p:nvSpPr>
        <p:spPr>
          <a:xfrm>
            <a:off x="864037" y="2465189"/>
            <a:ext cx="3086100" cy="385763"/>
          </a:xfrm>
          <a:prstGeom prst="rect">
            <a:avLst/>
          </a:prstGeom>
          <a:noFill/>
          <a:ln/>
        </p:spPr>
        <p:txBody>
          <a:bodyPr wrap="none" lIns="0" tIns="0" rIns="0" bIns="0" rtlCol="0" anchor="t"/>
          <a:lstStyle/>
          <a:p>
            <a:pPr marL="0" indent="0">
              <a:lnSpc>
                <a:spcPts val="3000"/>
              </a:lnSpc>
              <a:buNone/>
            </a:pPr>
            <a:r>
              <a:rPr lang="en-US" sz="2400" b="1" dirty="0">
                <a:solidFill>
                  <a:srgbClr val="3B4540"/>
                </a:solidFill>
                <a:latin typeface="Fraunces Extra Bold" pitchFamily="34" charset="0"/>
                <a:ea typeface="Fraunces Extra Bold" pitchFamily="34" charset="-122"/>
                <a:cs typeface="Fraunces Extra Bold" pitchFamily="34" charset="-120"/>
              </a:rPr>
              <a:t>Finance Team</a:t>
            </a:r>
            <a:endParaRPr lang="en-US" sz="2400" dirty="0"/>
          </a:p>
        </p:txBody>
      </p:sp>
      <p:sp>
        <p:nvSpPr>
          <p:cNvPr id="4" name="Text 2"/>
          <p:cNvSpPr/>
          <p:nvPr/>
        </p:nvSpPr>
        <p:spPr>
          <a:xfrm>
            <a:off x="864037" y="3097768"/>
            <a:ext cx="3898821" cy="2370296"/>
          </a:xfrm>
          <a:prstGeom prst="rect">
            <a:avLst/>
          </a:prstGeom>
          <a:noFill/>
          <a:ln/>
        </p:spPr>
        <p:txBody>
          <a:bodyPr wrap="square" lIns="0" tIns="0" rIns="0" bIns="0" rtlCol="0" anchor="t"/>
          <a:lstStyle/>
          <a:p>
            <a:pPr marL="0" indent="0">
              <a:lnSpc>
                <a:spcPts val="3100"/>
              </a:lnSpc>
              <a:buNone/>
            </a:pPr>
            <a:r>
              <a:rPr lang="en-US" sz="1900" dirty="0">
                <a:solidFill>
                  <a:srgbClr val="405449"/>
                </a:solidFill>
                <a:latin typeface="Nobile" pitchFamily="34" charset="0"/>
                <a:ea typeface="Nobile" pitchFamily="34" charset="-122"/>
                <a:cs typeface="Nobile" pitchFamily="34" charset="-120"/>
              </a:rPr>
              <a:t>The finance team will be responsible for monitoring the email inbox, reviewing the automatically entered data, and addressing any discrepancies or exceptions.</a:t>
            </a:r>
            <a:endParaRPr lang="en-US" sz="1900" dirty="0"/>
          </a:p>
        </p:txBody>
      </p:sp>
      <p:sp>
        <p:nvSpPr>
          <p:cNvPr id="5" name="Text 3"/>
          <p:cNvSpPr/>
          <p:nvPr/>
        </p:nvSpPr>
        <p:spPr>
          <a:xfrm>
            <a:off x="5372695" y="2465189"/>
            <a:ext cx="3537942" cy="385763"/>
          </a:xfrm>
          <a:prstGeom prst="rect">
            <a:avLst/>
          </a:prstGeom>
          <a:noFill/>
          <a:ln/>
        </p:spPr>
        <p:txBody>
          <a:bodyPr wrap="none" lIns="0" tIns="0" rIns="0" bIns="0" rtlCol="0" anchor="t"/>
          <a:lstStyle/>
          <a:p>
            <a:pPr marL="0" indent="0">
              <a:lnSpc>
                <a:spcPts val="3000"/>
              </a:lnSpc>
              <a:buNone/>
            </a:pPr>
            <a:r>
              <a:rPr lang="en-US" sz="2400" b="1" dirty="0">
                <a:solidFill>
                  <a:srgbClr val="3B4540"/>
                </a:solidFill>
                <a:latin typeface="Fraunces Extra Bold" pitchFamily="34" charset="0"/>
                <a:ea typeface="Fraunces Extra Bold" pitchFamily="34" charset="-122"/>
                <a:cs typeface="Fraunces Extra Bold" pitchFamily="34" charset="-120"/>
              </a:rPr>
              <a:t>IT/Development Team</a:t>
            </a:r>
            <a:endParaRPr lang="en-US" sz="2400" dirty="0"/>
          </a:p>
        </p:txBody>
      </p:sp>
      <p:sp>
        <p:nvSpPr>
          <p:cNvPr id="6" name="Text 4"/>
          <p:cNvSpPr/>
          <p:nvPr/>
        </p:nvSpPr>
        <p:spPr>
          <a:xfrm>
            <a:off x="5372695" y="3097768"/>
            <a:ext cx="3898821" cy="2370296"/>
          </a:xfrm>
          <a:prstGeom prst="rect">
            <a:avLst/>
          </a:prstGeom>
          <a:noFill/>
          <a:ln/>
        </p:spPr>
        <p:txBody>
          <a:bodyPr wrap="square" lIns="0" tIns="0" rIns="0" bIns="0" rtlCol="0" anchor="t"/>
          <a:lstStyle/>
          <a:p>
            <a:pPr marL="0" indent="0">
              <a:lnSpc>
                <a:spcPts val="3100"/>
              </a:lnSpc>
              <a:buNone/>
            </a:pPr>
            <a:r>
              <a:rPr lang="en-US" sz="1900" dirty="0">
                <a:solidFill>
                  <a:srgbClr val="405449"/>
                </a:solidFill>
                <a:latin typeface="Nobile" pitchFamily="34" charset="0"/>
                <a:ea typeface="Nobile" pitchFamily="34" charset="-122"/>
                <a:cs typeface="Nobile" pitchFamily="34" charset="-120"/>
              </a:rPr>
              <a:t>The IT or development team will handle the technical implementation, including the OCR engine, workflow automation, and integration with the Google Form.</a:t>
            </a:r>
            <a:endParaRPr lang="en-US" sz="1900" dirty="0"/>
          </a:p>
        </p:txBody>
      </p:sp>
      <p:sp>
        <p:nvSpPr>
          <p:cNvPr id="7" name="Text 5"/>
          <p:cNvSpPr/>
          <p:nvPr/>
        </p:nvSpPr>
        <p:spPr>
          <a:xfrm>
            <a:off x="9881354" y="2465189"/>
            <a:ext cx="3086100" cy="385763"/>
          </a:xfrm>
          <a:prstGeom prst="rect">
            <a:avLst/>
          </a:prstGeom>
          <a:noFill/>
          <a:ln/>
        </p:spPr>
        <p:txBody>
          <a:bodyPr wrap="none" lIns="0" tIns="0" rIns="0" bIns="0" rtlCol="0" anchor="t"/>
          <a:lstStyle/>
          <a:p>
            <a:pPr marL="0" indent="0">
              <a:lnSpc>
                <a:spcPts val="3000"/>
              </a:lnSpc>
              <a:buNone/>
            </a:pPr>
            <a:r>
              <a:rPr lang="en-US" sz="2400" b="1" dirty="0">
                <a:solidFill>
                  <a:srgbClr val="3B4540"/>
                </a:solidFill>
                <a:latin typeface="Fraunces Extra Bold" pitchFamily="34" charset="0"/>
                <a:ea typeface="Fraunces Extra Bold" pitchFamily="34" charset="-122"/>
                <a:cs typeface="Fraunces Extra Bold" pitchFamily="34" charset="-120"/>
              </a:rPr>
              <a:t>Project Manager</a:t>
            </a:r>
            <a:endParaRPr lang="en-US" sz="2400" dirty="0"/>
          </a:p>
        </p:txBody>
      </p:sp>
      <p:sp>
        <p:nvSpPr>
          <p:cNvPr id="8" name="Text 6"/>
          <p:cNvSpPr/>
          <p:nvPr/>
        </p:nvSpPr>
        <p:spPr>
          <a:xfrm>
            <a:off x="9881354" y="3097768"/>
            <a:ext cx="3898821" cy="2765346"/>
          </a:xfrm>
          <a:prstGeom prst="rect">
            <a:avLst/>
          </a:prstGeom>
          <a:noFill/>
          <a:ln/>
        </p:spPr>
        <p:txBody>
          <a:bodyPr wrap="square" lIns="0" tIns="0" rIns="0" bIns="0" rtlCol="0" anchor="t"/>
          <a:lstStyle/>
          <a:p>
            <a:pPr marL="0" indent="0">
              <a:lnSpc>
                <a:spcPts val="3100"/>
              </a:lnSpc>
              <a:buNone/>
            </a:pPr>
            <a:r>
              <a:rPr lang="en-US" sz="1900" dirty="0">
                <a:solidFill>
                  <a:srgbClr val="405449"/>
                </a:solidFill>
                <a:latin typeface="Nobile" pitchFamily="34" charset="0"/>
                <a:ea typeface="Nobile" pitchFamily="34" charset="-122"/>
                <a:cs typeface="Nobile" pitchFamily="34" charset="-120"/>
              </a:rPr>
              <a:t>A dedicated project manager will oversee the entire implementation, ensure timely completion, and facilitate communication between the finance and IT/development teams.</a:t>
            </a:r>
            <a:endParaRPr lang="en-US" sz="1900" dirty="0"/>
          </a:p>
        </p:txBody>
      </p:sp>
      <p:sp>
        <p:nvSpPr>
          <p:cNvPr id="9" name="Text 7"/>
          <p:cNvSpPr/>
          <p:nvPr/>
        </p:nvSpPr>
        <p:spPr>
          <a:xfrm>
            <a:off x="864037" y="6362938"/>
            <a:ext cx="12902327" cy="790099"/>
          </a:xfrm>
          <a:prstGeom prst="rect">
            <a:avLst/>
          </a:prstGeom>
          <a:noFill/>
          <a:ln/>
        </p:spPr>
        <p:txBody>
          <a:bodyPr wrap="square" lIns="0" tIns="0" rIns="0" bIns="0" rtlCol="0" anchor="t"/>
          <a:lstStyle/>
          <a:p>
            <a:pPr marL="0" indent="0">
              <a:lnSpc>
                <a:spcPts val="3100"/>
              </a:lnSpc>
              <a:buNone/>
            </a:pPr>
            <a:r>
              <a:rPr lang="en-US" sz="1900" dirty="0">
                <a:solidFill>
                  <a:srgbClr val="405449"/>
                </a:solidFill>
                <a:latin typeface="Nobile" pitchFamily="34" charset="0"/>
                <a:ea typeface="Nobile" pitchFamily="34" charset="-122"/>
                <a:cs typeface="Nobile" pitchFamily="34" charset="-120"/>
              </a:rPr>
              <a:t>Establishing clear roles and responsibilities will ensure a seamless collaboration and successful implementation of the automation solution.</a:t>
            </a:r>
            <a:endParaRPr lang="en-US" sz="1900" dirty="0"/>
          </a:p>
        </p:txBody>
      </p:sp>
      <p:sp>
        <p:nvSpPr>
          <p:cNvPr id="10" name="Rectangle 9">
            <a:extLst>
              <a:ext uri="{FF2B5EF4-FFF2-40B4-BE49-F238E27FC236}">
                <a16:creationId xmlns:a16="http://schemas.microsoft.com/office/drawing/2014/main" id="{44A722A4-517B-72F1-108D-5E22D9FD397D}"/>
              </a:ext>
            </a:extLst>
          </p:cNvPr>
          <p:cNvSpPr/>
          <p:nvPr/>
        </p:nvSpPr>
        <p:spPr>
          <a:xfrm>
            <a:off x="12883793" y="7695344"/>
            <a:ext cx="1746607" cy="4623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spc="50">
              <a:ln w="0"/>
              <a:solidFill>
                <a:schemeClr val="bg2"/>
              </a:solidFill>
              <a:effectLst>
                <a:innerShdw blurRad="63500" dist="50800" dir="13500000">
                  <a:srgbClr val="000000">
                    <a:alpha val="50000"/>
                  </a:srgbClr>
                </a:inn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864037" y="1772364"/>
            <a:ext cx="12902327" cy="1543050"/>
          </a:xfrm>
          <a:prstGeom prst="rect">
            <a:avLst/>
          </a:prstGeom>
          <a:noFill/>
          <a:ln/>
        </p:spPr>
        <p:txBody>
          <a:bodyPr wrap="square" lIns="0" tIns="0" rIns="0" bIns="0" rtlCol="0" anchor="t"/>
          <a:lstStyle/>
          <a:p>
            <a:pPr marL="0" indent="0">
              <a:lnSpc>
                <a:spcPts val="6050"/>
              </a:lnSpc>
              <a:buNone/>
            </a:pPr>
            <a:r>
              <a:rPr lang="en-US" sz="4850" b="1" dirty="0">
                <a:solidFill>
                  <a:srgbClr val="3B4540"/>
                </a:solidFill>
                <a:latin typeface="Fraunces Extra Bold" pitchFamily="34" charset="0"/>
                <a:ea typeface="Fraunces Extra Bold" pitchFamily="34" charset="-122"/>
                <a:cs typeface="Fraunces Extra Bold" pitchFamily="34" charset="-120"/>
              </a:rPr>
              <a:t>Optical Character Recognition (OCR) Implementation</a:t>
            </a:r>
            <a:endParaRPr lang="en-US" sz="4850" dirty="0"/>
          </a:p>
        </p:txBody>
      </p:sp>
      <p:sp>
        <p:nvSpPr>
          <p:cNvPr id="3" name="Text 1"/>
          <p:cNvSpPr/>
          <p:nvPr/>
        </p:nvSpPr>
        <p:spPr>
          <a:xfrm>
            <a:off x="864037" y="3809167"/>
            <a:ext cx="12902327" cy="1580198"/>
          </a:xfrm>
          <a:prstGeom prst="rect">
            <a:avLst/>
          </a:prstGeom>
          <a:noFill/>
          <a:ln/>
        </p:spPr>
        <p:txBody>
          <a:bodyPr wrap="square" lIns="0" tIns="0" rIns="0" bIns="0" rtlCol="0" anchor="t"/>
          <a:lstStyle/>
          <a:p>
            <a:pPr marL="0" indent="0">
              <a:lnSpc>
                <a:spcPts val="3100"/>
              </a:lnSpc>
              <a:buNone/>
            </a:pPr>
            <a:r>
              <a:rPr lang="en-US" sz="1900" dirty="0">
                <a:solidFill>
                  <a:srgbClr val="405449"/>
                </a:solidFill>
                <a:latin typeface="Nobile" pitchFamily="34" charset="0"/>
                <a:ea typeface="Nobile" pitchFamily="34" charset="-122"/>
                <a:cs typeface="Nobile" pitchFamily="34" charset="-120"/>
              </a:rPr>
              <a:t>The core of the automation solution is the Optical Character Recognition (OCR) engine, which will extract the relevant data from the scanned or photographed receipts. This involves training the OCR model to accurately identify and capture the vendor name, purchase date, total amount, and expense category from the various receipt formats.</a:t>
            </a:r>
            <a:endParaRPr lang="en-US" sz="1900" dirty="0"/>
          </a:p>
        </p:txBody>
      </p:sp>
      <p:sp>
        <p:nvSpPr>
          <p:cNvPr id="4" name="Text 2"/>
          <p:cNvSpPr/>
          <p:nvPr/>
        </p:nvSpPr>
        <p:spPr>
          <a:xfrm>
            <a:off x="864037" y="5667018"/>
            <a:ext cx="12902327" cy="790099"/>
          </a:xfrm>
          <a:prstGeom prst="rect">
            <a:avLst/>
          </a:prstGeom>
          <a:noFill/>
          <a:ln/>
        </p:spPr>
        <p:txBody>
          <a:bodyPr wrap="square" lIns="0" tIns="0" rIns="0" bIns="0" rtlCol="0" anchor="t"/>
          <a:lstStyle/>
          <a:p>
            <a:pPr marL="0" indent="0">
              <a:lnSpc>
                <a:spcPts val="3100"/>
              </a:lnSpc>
              <a:buNone/>
            </a:pPr>
            <a:r>
              <a:rPr lang="en-US" sz="1900" dirty="0">
                <a:solidFill>
                  <a:srgbClr val="405449"/>
                </a:solidFill>
                <a:latin typeface="Nobile" pitchFamily="34" charset="0"/>
                <a:ea typeface="Nobile" pitchFamily="34" charset="-122"/>
                <a:cs typeface="Nobile" pitchFamily="34" charset="-120"/>
              </a:rPr>
              <a:t>Continuous refinement and testing of the OCR model will be crucial to ensure high accuracy and reliability in the data extraction process.</a:t>
            </a:r>
            <a:endParaRPr lang="en-US" sz="1900" dirty="0"/>
          </a:p>
        </p:txBody>
      </p:sp>
      <p:sp>
        <p:nvSpPr>
          <p:cNvPr id="5" name="Rectangle 4">
            <a:extLst>
              <a:ext uri="{FF2B5EF4-FFF2-40B4-BE49-F238E27FC236}">
                <a16:creationId xmlns:a16="http://schemas.microsoft.com/office/drawing/2014/main" id="{DD2F6315-CED7-DAAA-9867-C8434E266DEB}"/>
              </a:ext>
            </a:extLst>
          </p:cNvPr>
          <p:cNvSpPr/>
          <p:nvPr/>
        </p:nvSpPr>
        <p:spPr>
          <a:xfrm>
            <a:off x="12873519" y="7695344"/>
            <a:ext cx="1664414" cy="5342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57726" y="676156"/>
            <a:ext cx="12009239" cy="765810"/>
          </a:xfrm>
          <a:prstGeom prst="rect">
            <a:avLst/>
          </a:prstGeom>
          <a:noFill/>
          <a:ln/>
        </p:spPr>
        <p:txBody>
          <a:bodyPr wrap="none" lIns="0" tIns="0" rIns="0" bIns="0" rtlCol="0" anchor="t"/>
          <a:lstStyle/>
          <a:p>
            <a:pPr marL="0" indent="0">
              <a:lnSpc>
                <a:spcPts val="6000"/>
              </a:lnSpc>
              <a:buNone/>
            </a:pPr>
            <a:r>
              <a:rPr lang="en-US" sz="4800" b="1" dirty="0">
                <a:solidFill>
                  <a:srgbClr val="3B4540"/>
                </a:solidFill>
                <a:latin typeface="Fraunces Extra Bold" pitchFamily="34" charset="0"/>
                <a:ea typeface="Fraunces Extra Bold" pitchFamily="34" charset="-122"/>
                <a:cs typeface="Fraunces Extra Bold" pitchFamily="34" charset="-120"/>
              </a:rPr>
              <a:t>Workflow Automation and Integration</a:t>
            </a:r>
            <a:endParaRPr lang="en-US" sz="4800" dirty="0"/>
          </a:p>
        </p:txBody>
      </p:sp>
      <p:sp>
        <p:nvSpPr>
          <p:cNvPr id="3" name="Shape 1"/>
          <p:cNvSpPr/>
          <p:nvPr/>
        </p:nvSpPr>
        <p:spPr>
          <a:xfrm>
            <a:off x="7299960" y="1932027"/>
            <a:ext cx="30480" cy="5621417"/>
          </a:xfrm>
          <a:prstGeom prst="roundRect">
            <a:avLst>
              <a:gd name="adj" fmla="val 723639"/>
            </a:avLst>
          </a:prstGeom>
          <a:solidFill>
            <a:srgbClr val="CED9CE"/>
          </a:solidFill>
          <a:ln/>
        </p:spPr>
        <p:txBody>
          <a:bodyPr/>
          <a:lstStyle/>
          <a:p>
            <a:endParaRPr lang="en-US"/>
          </a:p>
        </p:txBody>
      </p:sp>
      <p:sp>
        <p:nvSpPr>
          <p:cNvPr id="4" name="Shape 2"/>
          <p:cNvSpPr/>
          <p:nvPr/>
        </p:nvSpPr>
        <p:spPr>
          <a:xfrm>
            <a:off x="6212265" y="2468047"/>
            <a:ext cx="857726" cy="30480"/>
          </a:xfrm>
          <a:prstGeom prst="roundRect">
            <a:avLst>
              <a:gd name="adj" fmla="val 723639"/>
            </a:avLst>
          </a:prstGeom>
          <a:solidFill>
            <a:srgbClr val="CED9CE"/>
          </a:solidFill>
          <a:ln/>
        </p:spPr>
        <p:txBody>
          <a:bodyPr/>
          <a:lstStyle/>
          <a:p>
            <a:endParaRPr lang="en-US"/>
          </a:p>
        </p:txBody>
      </p:sp>
      <p:sp>
        <p:nvSpPr>
          <p:cNvPr id="5" name="Shape 3"/>
          <p:cNvSpPr/>
          <p:nvPr/>
        </p:nvSpPr>
        <p:spPr>
          <a:xfrm>
            <a:off x="7039511" y="2207657"/>
            <a:ext cx="551378" cy="551378"/>
          </a:xfrm>
          <a:prstGeom prst="roundRect">
            <a:avLst>
              <a:gd name="adj" fmla="val 40003"/>
            </a:avLst>
          </a:prstGeom>
          <a:solidFill>
            <a:srgbClr val="E8F3E8"/>
          </a:solidFill>
          <a:ln/>
        </p:spPr>
        <p:txBody>
          <a:bodyPr/>
          <a:lstStyle/>
          <a:p>
            <a:endParaRPr lang="en-US"/>
          </a:p>
        </p:txBody>
      </p:sp>
      <p:sp>
        <p:nvSpPr>
          <p:cNvPr id="6" name="Text 4"/>
          <p:cNvSpPr/>
          <p:nvPr/>
        </p:nvSpPr>
        <p:spPr>
          <a:xfrm>
            <a:off x="7223462" y="2299454"/>
            <a:ext cx="183475" cy="367665"/>
          </a:xfrm>
          <a:prstGeom prst="rect">
            <a:avLst/>
          </a:prstGeom>
          <a:noFill/>
          <a:ln/>
        </p:spPr>
        <p:txBody>
          <a:bodyPr wrap="none" lIns="0" tIns="0" rIns="0" bIns="0" rtlCol="0" anchor="t"/>
          <a:lstStyle/>
          <a:p>
            <a:pPr marL="0" indent="0" algn="ctr">
              <a:lnSpc>
                <a:spcPts val="2850"/>
              </a:lnSpc>
              <a:buNone/>
            </a:pPr>
            <a:r>
              <a:rPr lang="en-US" sz="2850" b="1" dirty="0">
                <a:solidFill>
                  <a:srgbClr val="405449"/>
                </a:solidFill>
                <a:latin typeface="Fraunces Extra Bold" pitchFamily="34" charset="0"/>
                <a:ea typeface="Fraunces Extra Bold" pitchFamily="34" charset="-122"/>
                <a:cs typeface="Fraunces Extra Bold" pitchFamily="34" charset="-120"/>
              </a:rPr>
              <a:t>1</a:t>
            </a:r>
            <a:endParaRPr lang="en-US" sz="2850" dirty="0"/>
          </a:p>
        </p:txBody>
      </p:sp>
      <p:sp>
        <p:nvSpPr>
          <p:cNvPr id="7" name="Text 5"/>
          <p:cNvSpPr/>
          <p:nvPr/>
        </p:nvSpPr>
        <p:spPr>
          <a:xfrm>
            <a:off x="1426607" y="2177058"/>
            <a:ext cx="4540806" cy="382905"/>
          </a:xfrm>
          <a:prstGeom prst="rect">
            <a:avLst/>
          </a:prstGeom>
          <a:noFill/>
          <a:ln/>
        </p:spPr>
        <p:txBody>
          <a:bodyPr wrap="none" lIns="0" tIns="0" rIns="0" bIns="0" rtlCol="0" anchor="t"/>
          <a:lstStyle/>
          <a:p>
            <a:pPr marL="0" indent="0" algn="r">
              <a:lnSpc>
                <a:spcPts val="3000"/>
              </a:lnSpc>
              <a:buNone/>
            </a:pPr>
            <a:r>
              <a:rPr lang="en-US" sz="2400" b="1" dirty="0">
                <a:solidFill>
                  <a:srgbClr val="405449"/>
                </a:solidFill>
                <a:latin typeface="Fraunces Extra Bold" pitchFamily="34" charset="0"/>
                <a:ea typeface="Fraunces Extra Bold" pitchFamily="34" charset="-122"/>
                <a:cs typeface="Fraunces Extra Bold" pitchFamily="34" charset="-120"/>
              </a:rPr>
              <a:t>Automated Receipt Ingestion</a:t>
            </a:r>
            <a:endParaRPr lang="en-US" sz="2400" dirty="0"/>
          </a:p>
        </p:txBody>
      </p:sp>
      <p:sp>
        <p:nvSpPr>
          <p:cNvPr id="8" name="Text 6"/>
          <p:cNvSpPr/>
          <p:nvPr/>
        </p:nvSpPr>
        <p:spPr>
          <a:xfrm>
            <a:off x="857726" y="2707005"/>
            <a:ext cx="5109686" cy="1175861"/>
          </a:xfrm>
          <a:prstGeom prst="rect">
            <a:avLst/>
          </a:prstGeom>
          <a:noFill/>
          <a:ln/>
        </p:spPr>
        <p:txBody>
          <a:bodyPr wrap="square" lIns="0" tIns="0" rIns="0" bIns="0" rtlCol="0" anchor="t"/>
          <a:lstStyle/>
          <a:p>
            <a:pPr marL="0" indent="0" algn="r">
              <a:lnSpc>
                <a:spcPts val="3050"/>
              </a:lnSpc>
              <a:buNone/>
            </a:pPr>
            <a:r>
              <a:rPr lang="en-US" sz="1900" dirty="0">
                <a:solidFill>
                  <a:srgbClr val="405449"/>
                </a:solidFill>
                <a:latin typeface="Nobile" pitchFamily="34" charset="0"/>
                <a:ea typeface="Nobile" pitchFamily="34" charset="-122"/>
                <a:cs typeface="Nobile" pitchFamily="34" charset="-120"/>
              </a:rPr>
              <a:t>The email inbox will automatically receive and process incoming receipts, triggering the OCR and data entry workflow.</a:t>
            </a:r>
            <a:endParaRPr lang="en-US" sz="1900" dirty="0"/>
          </a:p>
        </p:txBody>
      </p:sp>
      <p:sp>
        <p:nvSpPr>
          <p:cNvPr id="9" name="Shape 7"/>
          <p:cNvSpPr/>
          <p:nvPr/>
        </p:nvSpPr>
        <p:spPr>
          <a:xfrm>
            <a:off x="7560409" y="3693319"/>
            <a:ext cx="857726" cy="30480"/>
          </a:xfrm>
          <a:prstGeom prst="roundRect">
            <a:avLst>
              <a:gd name="adj" fmla="val 723639"/>
            </a:avLst>
          </a:prstGeom>
          <a:solidFill>
            <a:srgbClr val="CED9CE"/>
          </a:solidFill>
          <a:ln/>
        </p:spPr>
        <p:txBody>
          <a:bodyPr/>
          <a:lstStyle/>
          <a:p>
            <a:endParaRPr lang="en-US"/>
          </a:p>
        </p:txBody>
      </p:sp>
      <p:sp>
        <p:nvSpPr>
          <p:cNvPr id="10" name="Shape 8"/>
          <p:cNvSpPr/>
          <p:nvPr/>
        </p:nvSpPr>
        <p:spPr>
          <a:xfrm>
            <a:off x="7039511" y="3432929"/>
            <a:ext cx="551378" cy="551378"/>
          </a:xfrm>
          <a:prstGeom prst="roundRect">
            <a:avLst>
              <a:gd name="adj" fmla="val 40003"/>
            </a:avLst>
          </a:prstGeom>
          <a:solidFill>
            <a:srgbClr val="E8F3E8"/>
          </a:solidFill>
          <a:ln/>
        </p:spPr>
        <p:txBody>
          <a:bodyPr/>
          <a:lstStyle/>
          <a:p>
            <a:endParaRPr lang="en-US"/>
          </a:p>
        </p:txBody>
      </p:sp>
      <p:sp>
        <p:nvSpPr>
          <p:cNvPr id="11" name="Text 9"/>
          <p:cNvSpPr/>
          <p:nvPr/>
        </p:nvSpPr>
        <p:spPr>
          <a:xfrm>
            <a:off x="7195006" y="3524726"/>
            <a:ext cx="240268" cy="367665"/>
          </a:xfrm>
          <a:prstGeom prst="rect">
            <a:avLst/>
          </a:prstGeom>
          <a:noFill/>
          <a:ln/>
        </p:spPr>
        <p:txBody>
          <a:bodyPr wrap="none" lIns="0" tIns="0" rIns="0" bIns="0" rtlCol="0" anchor="t"/>
          <a:lstStyle/>
          <a:p>
            <a:pPr marL="0" indent="0" algn="ctr">
              <a:lnSpc>
                <a:spcPts val="2850"/>
              </a:lnSpc>
              <a:buNone/>
            </a:pPr>
            <a:r>
              <a:rPr lang="en-US" sz="2850" b="1" dirty="0">
                <a:solidFill>
                  <a:srgbClr val="405449"/>
                </a:solidFill>
                <a:latin typeface="Fraunces Extra Bold" pitchFamily="34" charset="0"/>
                <a:ea typeface="Fraunces Extra Bold" pitchFamily="34" charset="-122"/>
                <a:cs typeface="Fraunces Extra Bold" pitchFamily="34" charset="-120"/>
              </a:rPr>
              <a:t>2</a:t>
            </a:r>
            <a:endParaRPr lang="en-US" sz="2850" dirty="0"/>
          </a:p>
        </p:txBody>
      </p:sp>
      <p:sp>
        <p:nvSpPr>
          <p:cNvPr id="12" name="Text 10"/>
          <p:cNvSpPr/>
          <p:nvPr/>
        </p:nvSpPr>
        <p:spPr>
          <a:xfrm>
            <a:off x="8662988" y="3402330"/>
            <a:ext cx="3694867" cy="382905"/>
          </a:xfrm>
          <a:prstGeom prst="rect">
            <a:avLst/>
          </a:prstGeom>
          <a:noFill/>
          <a:ln/>
        </p:spPr>
        <p:txBody>
          <a:bodyPr wrap="none" lIns="0" tIns="0" rIns="0" bIns="0" rtlCol="0" anchor="t"/>
          <a:lstStyle/>
          <a:p>
            <a:pPr marL="0" indent="0" algn="l">
              <a:lnSpc>
                <a:spcPts val="3000"/>
              </a:lnSpc>
              <a:buNone/>
            </a:pPr>
            <a:r>
              <a:rPr lang="en-US" sz="2400" b="1" dirty="0">
                <a:solidFill>
                  <a:srgbClr val="405449"/>
                </a:solidFill>
                <a:latin typeface="Fraunces Extra Bold" pitchFamily="34" charset="0"/>
                <a:ea typeface="Fraunces Extra Bold" pitchFamily="34" charset="-122"/>
                <a:cs typeface="Fraunces Extra Bold" pitchFamily="34" charset="-120"/>
              </a:rPr>
              <a:t>Seamless Data Transfer</a:t>
            </a:r>
            <a:endParaRPr lang="en-US" sz="2400" dirty="0"/>
          </a:p>
        </p:txBody>
      </p:sp>
      <p:sp>
        <p:nvSpPr>
          <p:cNvPr id="13" name="Text 11"/>
          <p:cNvSpPr/>
          <p:nvPr/>
        </p:nvSpPr>
        <p:spPr>
          <a:xfrm>
            <a:off x="8662988" y="3932277"/>
            <a:ext cx="5109686" cy="1567815"/>
          </a:xfrm>
          <a:prstGeom prst="rect">
            <a:avLst/>
          </a:prstGeom>
          <a:noFill/>
          <a:ln/>
        </p:spPr>
        <p:txBody>
          <a:bodyPr wrap="square" lIns="0" tIns="0" rIns="0" bIns="0" rtlCol="0" anchor="t"/>
          <a:lstStyle/>
          <a:p>
            <a:pPr marL="0" indent="0" algn="l">
              <a:lnSpc>
                <a:spcPts val="3050"/>
              </a:lnSpc>
              <a:buNone/>
            </a:pPr>
            <a:r>
              <a:rPr lang="en-US" sz="1900" dirty="0">
                <a:solidFill>
                  <a:srgbClr val="405449"/>
                </a:solidFill>
                <a:latin typeface="Nobile" pitchFamily="34" charset="0"/>
                <a:ea typeface="Nobile" pitchFamily="34" charset="-122"/>
                <a:cs typeface="Nobile" pitchFamily="34" charset="-120"/>
              </a:rPr>
              <a:t>The extracted data from the OCR process will be seamlessly integrated and populated into the Google Form, eliminating manual data entry.</a:t>
            </a:r>
            <a:endParaRPr lang="en-US" sz="1900" dirty="0"/>
          </a:p>
        </p:txBody>
      </p:sp>
      <p:sp>
        <p:nvSpPr>
          <p:cNvPr id="14" name="Shape 12"/>
          <p:cNvSpPr/>
          <p:nvPr/>
        </p:nvSpPr>
        <p:spPr>
          <a:xfrm>
            <a:off x="6212265" y="5109686"/>
            <a:ext cx="857726" cy="30480"/>
          </a:xfrm>
          <a:prstGeom prst="roundRect">
            <a:avLst>
              <a:gd name="adj" fmla="val 723639"/>
            </a:avLst>
          </a:prstGeom>
          <a:solidFill>
            <a:srgbClr val="CED9CE"/>
          </a:solidFill>
          <a:ln/>
        </p:spPr>
        <p:txBody>
          <a:bodyPr/>
          <a:lstStyle/>
          <a:p>
            <a:endParaRPr lang="en-US"/>
          </a:p>
        </p:txBody>
      </p:sp>
      <p:sp>
        <p:nvSpPr>
          <p:cNvPr id="15" name="Shape 13"/>
          <p:cNvSpPr/>
          <p:nvPr/>
        </p:nvSpPr>
        <p:spPr>
          <a:xfrm>
            <a:off x="7039511" y="4849297"/>
            <a:ext cx="551378" cy="551378"/>
          </a:xfrm>
          <a:prstGeom prst="roundRect">
            <a:avLst>
              <a:gd name="adj" fmla="val 40003"/>
            </a:avLst>
          </a:prstGeom>
          <a:solidFill>
            <a:srgbClr val="E8F3E8"/>
          </a:solidFill>
          <a:ln/>
        </p:spPr>
        <p:txBody>
          <a:bodyPr/>
          <a:lstStyle/>
          <a:p>
            <a:endParaRPr lang="en-US"/>
          </a:p>
        </p:txBody>
      </p:sp>
      <p:sp>
        <p:nvSpPr>
          <p:cNvPr id="16" name="Text 14"/>
          <p:cNvSpPr/>
          <p:nvPr/>
        </p:nvSpPr>
        <p:spPr>
          <a:xfrm>
            <a:off x="7204174" y="4941094"/>
            <a:ext cx="222052" cy="367665"/>
          </a:xfrm>
          <a:prstGeom prst="rect">
            <a:avLst/>
          </a:prstGeom>
          <a:noFill/>
          <a:ln/>
        </p:spPr>
        <p:txBody>
          <a:bodyPr wrap="none" lIns="0" tIns="0" rIns="0" bIns="0" rtlCol="0" anchor="t"/>
          <a:lstStyle/>
          <a:p>
            <a:pPr marL="0" indent="0" algn="ctr">
              <a:lnSpc>
                <a:spcPts val="2850"/>
              </a:lnSpc>
              <a:buNone/>
            </a:pPr>
            <a:r>
              <a:rPr lang="en-US" sz="2850" b="1" dirty="0">
                <a:solidFill>
                  <a:srgbClr val="405449"/>
                </a:solidFill>
                <a:latin typeface="Fraunces Extra Bold" pitchFamily="34" charset="0"/>
                <a:ea typeface="Fraunces Extra Bold" pitchFamily="34" charset="-122"/>
                <a:cs typeface="Fraunces Extra Bold" pitchFamily="34" charset="-120"/>
              </a:rPr>
              <a:t>3</a:t>
            </a:r>
            <a:endParaRPr lang="en-US" sz="2850" dirty="0"/>
          </a:p>
        </p:txBody>
      </p:sp>
      <p:sp>
        <p:nvSpPr>
          <p:cNvPr id="17" name="Text 15"/>
          <p:cNvSpPr/>
          <p:nvPr/>
        </p:nvSpPr>
        <p:spPr>
          <a:xfrm>
            <a:off x="2286000" y="4818698"/>
            <a:ext cx="3681413" cy="382905"/>
          </a:xfrm>
          <a:prstGeom prst="rect">
            <a:avLst/>
          </a:prstGeom>
          <a:noFill/>
          <a:ln/>
        </p:spPr>
        <p:txBody>
          <a:bodyPr wrap="none" lIns="0" tIns="0" rIns="0" bIns="0" rtlCol="0" anchor="t"/>
          <a:lstStyle/>
          <a:p>
            <a:pPr marL="0" indent="0" algn="r">
              <a:lnSpc>
                <a:spcPts val="3000"/>
              </a:lnSpc>
              <a:buNone/>
            </a:pPr>
            <a:r>
              <a:rPr lang="en-US" sz="2400" b="1" dirty="0">
                <a:solidFill>
                  <a:srgbClr val="405449"/>
                </a:solidFill>
                <a:latin typeface="Fraunces Extra Bold" pitchFamily="34" charset="0"/>
                <a:ea typeface="Fraunces Extra Bold" pitchFamily="34" charset="-122"/>
                <a:cs typeface="Fraunces Extra Bold" pitchFamily="34" charset="-120"/>
              </a:rPr>
              <a:t>Workflow Optimization</a:t>
            </a:r>
            <a:endParaRPr lang="en-US" sz="2400" dirty="0"/>
          </a:p>
        </p:txBody>
      </p:sp>
      <p:sp>
        <p:nvSpPr>
          <p:cNvPr id="18" name="Text 16"/>
          <p:cNvSpPr/>
          <p:nvPr/>
        </p:nvSpPr>
        <p:spPr>
          <a:xfrm>
            <a:off x="857726" y="5348645"/>
            <a:ext cx="5109686" cy="1959769"/>
          </a:xfrm>
          <a:prstGeom prst="rect">
            <a:avLst/>
          </a:prstGeom>
          <a:noFill/>
          <a:ln/>
        </p:spPr>
        <p:txBody>
          <a:bodyPr wrap="square" lIns="0" tIns="0" rIns="0" bIns="0" rtlCol="0" anchor="t"/>
          <a:lstStyle/>
          <a:p>
            <a:pPr marL="0" indent="0" algn="r">
              <a:lnSpc>
                <a:spcPts val="3050"/>
              </a:lnSpc>
              <a:buNone/>
            </a:pPr>
            <a:r>
              <a:rPr lang="en-US" sz="1900" dirty="0">
                <a:solidFill>
                  <a:srgbClr val="405449"/>
                </a:solidFill>
                <a:latin typeface="Nobile" pitchFamily="34" charset="0"/>
                <a:ea typeface="Nobile" pitchFamily="34" charset="-122"/>
                <a:cs typeface="Nobile" pitchFamily="34" charset="-120"/>
              </a:rPr>
              <a:t>The automation solution will include error-handling mechanisms, notification systems, and reporting dashboards to streamline the entire finance data management process.</a:t>
            </a:r>
            <a:endParaRPr lang="en-US" sz="1900" dirty="0"/>
          </a:p>
        </p:txBody>
      </p:sp>
      <p:sp>
        <p:nvSpPr>
          <p:cNvPr id="19" name="Rectangle 18">
            <a:extLst>
              <a:ext uri="{FF2B5EF4-FFF2-40B4-BE49-F238E27FC236}">
                <a16:creationId xmlns:a16="http://schemas.microsoft.com/office/drawing/2014/main" id="{4CC029AC-8DD0-05A8-4280-AE0D5E22F446}"/>
              </a:ext>
            </a:extLst>
          </p:cNvPr>
          <p:cNvSpPr/>
          <p:nvPr/>
        </p:nvSpPr>
        <p:spPr>
          <a:xfrm>
            <a:off x="12750229" y="7553444"/>
            <a:ext cx="1849691" cy="6761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801767" y="653296"/>
            <a:ext cx="13026866" cy="1431608"/>
          </a:xfrm>
          <a:prstGeom prst="rect">
            <a:avLst/>
          </a:prstGeom>
          <a:noFill/>
          <a:ln/>
        </p:spPr>
        <p:txBody>
          <a:bodyPr wrap="square" lIns="0" tIns="0" rIns="0" bIns="0" rtlCol="0" anchor="t"/>
          <a:lstStyle/>
          <a:p>
            <a:pPr marL="0" indent="0">
              <a:lnSpc>
                <a:spcPts val="5600"/>
              </a:lnSpc>
              <a:buNone/>
            </a:pPr>
            <a:r>
              <a:rPr lang="en-US" sz="4500" b="1" dirty="0">
                <a:solidFill>
                  <a:srgbClr val="3B4540"/>
                </a:solidFill>
                <a:latin typeface="Fraunces Extra Bold" pitchFamily="34" charset="0"/>
                <a:ea typeface="Fraunces Extra Bold" pitchFamily="34" charset="-122"/>
                <a:cs typeface="Fraunces Extra Bold" pitchFamily="34" charset="-120"/>
              </a:rPr>
              <a:t>Testing, Deployment, and Ongoing Maintenance</a:t>
            </a:r>
            <a:endParaRPr lang="en-US" sz="4500" dirty="0"/>
          </a:p>
        </p:txBody>
      </p:sp>
      <p:sp>
        <p:nvSpPr>
          <p:cNvPr id="3" name="Text 1"/>
          <p:cNvSpPr/>
          <p:nvPr/>
        </p:nvSpPr>
        <p:spPr>
          <a:xfrm>
            <a:off x="801767" y="2543056"/>
            <a:ext cx="13026866" cy="1099423"/>
          </a:xfrm>
          <a:prstGeom prst="rect">
            <a:avLst/>
          </a:prstGeom>
          <a:noFill/>
          <a:ln/>
        </p:spPr>
        <p:txBody>
          <a:bodyPr wrap="square" lIns="0" tIns="0" rIns="0" bIns="0" rtlCol="0" anchor="t"/>
          <a:lstStyle/>
          <a:p>
            <a:pPr marL="0" indent="0">
              <a:lnSpc>
                <a:spcPts val="2850"/>
              </a:lnSpc>
              <a:buNone/>
            </a:pPr>
            <a:r>
              <a:rPr lang="en-US" sz="1800" dirty="0">
                <a:solidFill>
                  <a:srgbClr val="405449"/>
                </a:solidFill>
                <a:latin typeface="Nobile" pitchFamily="34" charset="0"/>
                <a:ea typeface="Nobile" pitchFamily="34" charset="-122"/>
                <a:cs typeface="Nobile" pitchFamily="34" charset="-120"/>
              </a:rPr>
              <a:t>Before the final deployment, thorough testing of the automation solution will be conducted to ensure the accuracy, reliability, and performance of the system. This includes testing the OCR engine, data integration, and overall workflow.</a:t>
            </a:r>
            <a:endParaRPr lang="en-US" sz="1800" dirty="0"/>
          </a:p>
        </p:txBody>
      </p:sp>
      <p:sp>
        <p:nvSpPr>
          <p:cNvPr id="4" name="Shape 2"/>
          <p:cNvSpPr/>
          <p:nvPr/>
        </p:nvSpPr>
        <p:spPr>
          <a:xfrm>
            <a:off x="801767" y="4157782"/>
            <a:ext cx="515422" cy="515422"/>
          </a:xfrm>
          <a:prstGeom prst="roundRect">
            <a:avLst>
              <a:gd name="adj" fmla="val 40001"/>
            </a:avLst>
          </a:prstGeom>
          <a:solidFill>
            <a:srgbClr val="E8F3E8"/>
          </a:solidFill>
          <a:ln/>
        </p:spPr>
        <p:txBody>
          <a:bodyPr/>
          <a:lstStyle/>
          <a:p>
            <a:endParaRPr lang="en-US"/>
          </a:p>
        </p:txBody>
      </p:sp>
      <p:sp>
        <p:nvSpPr>
          <p:cNvPr id="5" name="Text 3"/>
          <p:cNvSpPr/>
          <p:nvPr/>
        </p:nvSpPr>
        <p:spPr>
          <a:xfrm>
            <a:off x="973693" y="4243626"/>
            <a:ext cx="171450" cy="343614"/>
          </a:xfrm>
          <a:prstGeom prst="rect">
            <a:avLst/>
          </a:prstGeom>
          <a:noFill/>
          <a:ln/>
        </p:spPr>
        <p:txBody>
          <a:bodyPr wrap="none" lIns="0" tIns="0" rIns="0" bIns="0" rtlCol="0" anchor="t"/>
          <a:lstStyle/>
          <a:p>
            <a:pPr marL="0" indent="0" algn="ctr">
              <a:lnSpc>
                <a:spcPts val="2700"/>
              </a:lnSpc>
              <a:buNone/>
            </a:pPr>
            <a:r>
              <a:rPr lang="en-US" sz="2700" b="1" dirty="0">
                <a:solidFill>
                  <a:srgbClr val="405449"/>
                </a:solidFill>
                <a:latin typeface="Fraunces Extra Bold" pitchFamily="34" charset="0"/>
                <a:ea typeface="Fraunces Extra Bold" pitchFamily="34" charset="-122"/>
                <a:cs typeface="Fraunces Extra Bold" pitchFamily="34" charset="-120"/>
              </a:rPr>
              <a:t>1</a:t>
            </a:r>
            <a:endParaRPr lang="en-US" sz="2700" dirty="0"/>
          </a:p>
        </p:txBody>
      </p:sp>
      <p:sp>
        <p:nvSpPr>
          <p:cNvPr id="6" name="Text 4"/>
          <p:cNvSpPr/>
          <p:nvPr/>
        </p:nvSpPr>
        <p:spPr>
          <a:xfrm>
            <a:off x="1546265" y="4157782"/>
            <a:ext cx="3445073" cy="715804"/>
          </a:xfrm>
          <a:prstGeom prst="rect">
            <a:avLst/>
          </a:prstGeom>
          <a:noFill/>
          <a:ln/>
        </p:spPr>
        <p:txBody>
          <a:bodyPr wrap="square" lIns="0" tIns="0" rIns="0" bIns="0" rtlCol="0" anchor="t"/>
          <a:lstStyle/>
          <a:p>
            <a:pPr marL="0" indent="0">
              <a:lnSpc>
                <a:spcPts val="2800"/>
              </a:lnSpc>
              <a:buNone/>
            </a:pPr>
            <a:r>
              <a:rPr lang="en-US" sz="2250" b="1" dirty="0">
                <a:solidFill>
                  <a:srgbClr val="405449"/>
                </a:solidFill>
                <a:latin typeface="Fraunces Extra Bold" pitchFamily="34" charset="0"/>
                <a:ea typeface="Fraunces Extra Bold" pitchFamily="34" charset="-122"/>
                <a:cs typeface="Fraunces Extra Bold" pitchFamily="34" charset="-120"/>
              </a:rPr>
              <a:t>Continuous Improvement</a:t>
            </a:r>
            <a:endParaRPr lang="en-US" sz="2250" dirty="0"/>
          </a:p>
        </p:txBody>
      </p:sp>
      <p:sp>
        <p:nvSpPr>
          <p:cNvPr id="7" name="Text 5"/>
          <p:cNvSpPr/>
          <p:nvPr/>
        </p:nvSpPr>
        <p:spPr>
          <a:xfrm>
            <a:off x="1546265" y="5010983"/>
            <a:ext cx="3445073" cy="2565321"/>
          </a:xfrm>
          <a:prstGeom prst="rect">
            <a:avLst/>
          </a:prstGeom>
          <a:noFill/>
          <a:ln/>
        </p:spPr>
        <p:txBody>
          <a:bodyPr wrap="square" lIns="0" tIns="0" rIns="0" bIns="0" rtlCol="0" anchor="t"/>
          <a:lstStyle/>
          <a:p>
            <a:pPr marL="0" indent="0">
              <a:lnSpc>
                <a:spcPts val="2850"/>
              </a:lnSpc>
              <a:buNone/>
            </a:pPr>
            <a:r>
              <a:rPr lang="en-US" sz="1800" dirty="0">
                <a:solidFill>
                  <a:srgbClr val="405449"/>
                </a:solidFill>
                <a:latin typeface="Nobile" pitchFamily="34" charset="0"/>
                <a:ea typeface="Nobile" pitchFamily="34" charset="-122"/>
                <a:cs typeface="Nobile" pitchFamily="34" charset="-120"/>
              </a:rPr>
              <a:t>The automation solution will be regularly monitored and updated to address any issues, accommodate changes in receipt formats, and improve the overall efficiency of the finance data entry process.</a:t>
            </a:r>
            <a:endParaRPr lang="en-US" sz="1800" dirty="0"/>
          </a:p>
        </p:txBody>
      </p:sp>
      <p:sp>
        <p:nvSpPr>
          <p:cNvPr id="8" name="Shape 6"/>
          <p:cNvSpPr/>
          <p:nvPr/>
        </p:nvSpPr>
        <p:spPr>
          <a:xfrm>
            <a:off x="5220414" y="4157782"/>
            <a:ext cx="515422" cy="515422"/>
          </a:xfrm>
          <a:prstGeom prst="roundRect">
            <a:avLst>
              <a:gd name="adj" fmla="val 40001"/>
            </a:avLst>
          </a:prstGeom>
          <a:solidFill>
            <a:srgbClr val="E8F3E8"/>
          </a:solidFill>
          <a:ln/>
        </p:spPr>
        <p:txBody>
          <a:bodyPr/>
          <a:lstStyle/>
          <a:p>
            <a:endParaRPr lang="en-US"/>
          </a:p>
        </p:txBody>
      </p:sp>
      <p:sp>
        <p:nvSpPr>
          <p:cNvPr id="9" name="Text 7"/>
          <p:cNvSpPr/>
          <p:nvPr/>
        </p:nvSpPr>
        <p:spPr>
          <a:xfrm>
            <a:off x="5365790" y="4243626"/>
            <a:ext cx="224552" cy="343614"/>
          </a:xfrm>
          <a:prstGeom prst="rect">
            <a:avLst/>
          </a:prstGeom>
          <a:noFill/>
          <a:ln/>
        </p:spPr>
        <p:txBody>
          <a:bodyPr wrap="none" lIns="0" tIns="0" rIns="0" bIns="0" rtlCol="0" anchor="t"/>
          <a:lstStyle/>
          <a:p>
            <a:pPr marL="0" indent="0" algn="ctr">
              <a:lnSpc>
                <a:spcPts val="2700"/>
              </a:lnSpc>
              <a:buNone/>
            </a:pPr>
            <a:r>
              <a:rPr lang="en-US" sz="2700" b="1" dirty="0">
                <a:solidFill>
                  <a:srgbClr val="405449"/>
                </a:solidFill>
                <a:latin typeface="Fraunces Extra Bold" pitchFamily="34" charset="0"/>
                <a:ea typeface="Fraunces Extra Bold" pitchFamily="34" charset="-122"/>
                <a:cs typeface="Fraunces Extra Bold" pitchFamily="34" charset="-120"/>
              </a:rPr>
              <a:t>2</a:t>
            </a:r>
            <a:endParaRPr lang="en-US" sz="2700" dirty="0"/>
          </a:p>
        </p:txBody>
      </p:sp>
      <p:sp>
        <p:nvSpPr>
          <p:cNvPr id="10" name="Text 8"/>
          <p:cNvSpPr/>
          <p:nvPr/>
        </p:nvSpPr>
        <p:spPr>
          <a:xfrm>
            <a:off x="5964912" y="4157782"/>
            <a:ext cx="2863453" cy="357902"/>
          </a:xfrm>
          <a:prstGeom prst="rect">
            <a:avLst/>
          </a:prstGeom>
          <a:noFill/>
          <a:ln/>
        </p:spPr>
        <p:txBody>
          <a:bodyPr wrap="none" lIns="0" tIns="0" rIns="0" bIns="0" rtlCol="0" anchor="t"/>
          <a:lstStyle/>
          <a:p>
            <a:pPr marL="0" indent="0">
              <a:lnSpc>
                <a:spcPts val="2800"/>
              </a:lnSpc>
              <a:buNone/>
            </a:pPr>
            <a:r>
              <a:rPr lang="en-US" sz="2250" b="1" dirty="0">
                <a:solidFill>
                  <a:srgbClr val="405449"/>
                </a:solidFill>
                <a:latin typeface="Fraunces Extra Bold" pitchFamily="34" charset="0"/>
                <a:ea typeface="Fraunces Extra Bold" pitchFamily="34" charset="-122"/>
                <a:cs typeface="Fraunces Extra Bold" pitchFamily="34" charset="-120"/>
              </a:rPr>
              <a:t>User Training</a:t>
            </a:r>
            <a:endParaRPr lang="en-US" sz="2250" dirty="0"/>
          </a:p>
        </p:txBody>
      </p:sp>
      <p:sp>
        <p:nvSpPr>
          <p:cNvPr id="11" name="Text 9"/>
          <p:cNvSpPr/>
          <p:nvPr/>
        </p:nvSpPr>
        <p:spPr>
          <a:xfrm>
            <a:off x="5964912" y="4653082"/>
            <a:ext cx="3445073" cy="2565321"/>
          </a:xfrm>
          <a:prstGeom prst="rect">
            <a:avLst/>
          </a:prstGeom>
          <a:noFill/>
          <a:ln/>
        </p:spPr>
        <p:txBody>
          <a:bodyPr wrap="square" lIns="0" tIns="0" rIns="0" bIns="0" rtlCol="0" anchor="t"/>
          <a:lstStyle/>
          <a:p>
            <a:pPr marL="0" indent="0">
              <a:lnSpc>
                <a:spcPts val="2850"/>
              </a:lnSpc>
              <a:buNone/>
            </a:pPr>
            <a:r>
              <a:rPr lang="en-US" sz="1800" dirty="0">
                <a:solidFill>
                  <a:srgbClr val="405449"/>
                </a:solidFill>
                <a:latin typeface="Nobile" pitchFamily="34" charset="0"/>
                <a:ea typeface="Nobile" pitchFamily="34" charset="-122"/>
                <a:cs typeface="Nobile" pitchFamily="34" charset="-120"/>
              </a:rPr>
              <a:t>The finance team will receive comprehensive training on the new automated system, including how to monitor the workflow, handle exceptions, and provide feedback for ongoing enhancements.</a:t>
            </a:r>
            <a:endParaRPr lang="en-US" sz="1800" dirty="0"/>
          </a:p>
        </p:txBody>
      </p:sp>
      <p:sp>
        <p:nvSpPr>
          <p:cNvPr id="12" name="Shape 10"/>
          <p:cNvSpPr/>
          <p:nvPr/>
        </p:nvSpPr>
        <p:spPr>
          <a:xfrm>
            <a:off x="9639062" y="4157782"/>
            <a:ext cx="515422" cy="515422"/>
          </a:xfrm>
          <a:prstGeom prst="roundRect">
            <a:avLst>
              <a:gd name="adj" fmla="val 40001"/>
            </a:avLst>
          </a:prstGeom>
          <a:solidFill>
            <a:srgbClr val="E8F3E8"/>
          </a:solidFill>
          <a:ln/>
        </p:spPr>
        <p:txBody>
          <a:bodyPr/>
          <a:lstStyle/>
          <a:p>
            <a:endParaRPr lang="en-US"/>
          </a:p>
        </p:txBody>
      </p:sp>
      <p:sp>
        <p:nvSpPr>
          <p:cNvPr id="13" name="Text 11"/>
          <p:cNvSpPr/>
          <p:nvPr/>
        </p:nvSpPr>
        <p:spPr>
          <a:xfrm>
            <a:off x="9793010" y="4243626"/>
            <a:ext cx="207526" cy="343614"/>
          </a:xfrm>
          <a:prstGeom prst="rect">
            <a:avLst/>
          </a:prstGeom>
          <a:noFill/>
          <a:ln/>
        </p:spPr>
        <p:txBody>
          <a:bodyPr wrap="none" lIns="0" tIns="0" rIns="0" bIns="0" rtlCol="0" anchor="t"/>
          <a:lstStyle/>
          <a:p>
            <a:pPr marL="0" indent="0" algn="ctr">
              <a:lnSpc>
                <a:spcPts val="2700"/>
              </a:lnSpc>
              <a:buNone/>
            </a:pPr>
            <a:r>
              <a:rPr lang="en-US" sz="2700" b="1" dirty="0">
                <a:solidFill>
                  <a:srgbClr val="405449"/>
                </a:solidFill>
                <a:latin typeface="Fraunces Extra Bold" pitchFamily="34" charset="0"/>
                <a:ea typeface="Fraunces Extra Bold" pitchFamily="34" charset="-122"/>
                <a:cs typeface="Fraunces Extra Bold" pitchFamily="34" charset="-120"/>
              </a:rPr>
              <a:t>3</a:t>
            </a:r>
            <a:endParaRPr lang="en-US" sz="2700" dirty="0"/>
          </a:p>
        </p:txBody>
      </p:sp>
      <p:sp>
        <p:nvSpPr>
          <p:cNvPr id="14" name="Text 12"/>
          <p:cNvSpPr/>
          <p:nvPr/>
        </p:nvSpPr>
        <p:spPr>
          <a:xfrm>
            <a:off x="10383560" y="4157782"/>
            <a:ext cx="3445073" cy="715804"/>
          </a:xfrm>
          <a:prstGeom prst="rect">
            <a:avLst/>
          </a:prstGeom>
          <a:noFill/>
          <a:ln/>
        </p:spPr>
        <p:txBody>
          <a:bodyPr wrap="square" lIns="0" tIns="0" rIns="0" bIns="0" rtlCol="0" anchor="t"/>
          <a:lstStyle/>
          <a:p>
            <a:pPr marL="0" indent="0">
              <a:lnSpc>
                <a:spcPts val="2800"/>
              </a:lnSpc>
              <a:buNone/>
            </a:pPr>
            <a:r>
              <a:rPr lang="en-US" sz="2250" b="1" dirty="0">
                <a:solidFill>
                  <a:srgbClr val="405449"/>
                </a:solidFill>
                <a:latin typeface="Fraunces Extra Bold" pitchFamily="34" charset="0"/>
                <a:ea typeface="Fraunces Extra Bold" pitchFamily="34" charset="-122"/>
                <a:cs typeface="Fraunces Extra Bold" pitchFamily="34" charset="-120"/>
              </a:rPr>
              <a:t>Backup and Disaster Recovery</a:t>
            </a:r>
            <a:endParaRPr lang="en-US" sz="2250" dirty="0"/>
          </a:p>
        </p:txBody>
      </p:sp>
      <p:sp>
        <p:nvSpPr>
          <p:cNvPr id="15" name="Text 13"/>
          <p:cNvSpPr/>
          <p:nvPr/>
        </p:nvSpPr>
        <p:spPr>
          <a:xfrm>
            <a:off x="10383560" y="5010983"/>
            <a:ext cx="3445073" cy="2565321"/>
          </a:xfrm>
          <a:prstGeom prst="rect">
            <a:avLst/>
          </a:prstGeom>
          <a:noFill/>
          <a:ln/>
        </p:spPr>
        <p:txBody>
          <a:bodyPr wrap="square" lIns="0" tIns="0" rIns="0" bIns="0" rtlCol="0" anchor="t"/>
          <a:lstStyle/>
          <a:p>
            <a:pPr marL="0" indent="0">
              <a:lnSpc>
                <a:spcPts val="2850"/>
              </a:lnSpc>
              <a:buNone/>
            </a:pPr>
            <a:r>
              <a:rPr lang="en-US" sz="1800" dirty="0">
                <a:solidFill>
                  <a:srgbClr val="405449"/>
                </a:solidFill>
                <a:latin typeface="Nobile" pitchFamily="34" charset="0"/>
                <a:ea typeface="Nobile" pitchFamily="34" charset="-122"/>
                <a:cs typeface="Nobile" pitchFamily="34" charset="-120"/>
              </a:rPr>
              <a:t>Robust backup and disaster recovery measures will be implemented to ensure the continuity of the finance data entry process and the protection of sensitive financial information.</a:t>
            </a:r>
            <a:endParaRPr lang="en-US" sz="1800" dirty="0"/>
          </a:p>
        </p:txBody>
      </p:sp>
      <p:sp>
        <p:nvSpPr>
          <p:cNvPr id="16" name="Rectangle 15">
            <a:extLst>
              <a:ext uri="{FF2B5EF4-FFF2-40B4-BE49-F238E27FC236}">
                <a16:creationId xmlns:a16="http://schemas.microsoft.com/office/drawing/2014/main" id="{4AFED3EF-B6BA-1A1D-7C02-57834DE45ABF}"/>
              </a:ext>
            </a:extLst>
          </p:cNvPr>
          <p:cNvSpPr/>
          <p:nvPr/>
        </p:nvSpPr>
        <p:spPr>
          <a:xfrm>
            <a:off x="12945438" y="7695344"/>
            <a:ext cx="1684962" cy="5342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TotalTime>
  <Words>830</Words>
  <Application>Microsoft Office PowerPoint</Application>
  <PresentationFormat>Custom</PresentationFormat>
  <Paragraphs>62</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Nobile</vt:lpstr>
      <vt:lpstr>Fraunces Extra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saurabh gupta</cp:lastModifiedBy>
  <cp:revision>2</cp:revision>
  <dcterms:created xsi:type="dcterms:W3CDTF">2024-10-07T13:30:12Z</dcterms:created>
  <dcterms:modified xsi:type="dcterms:W3CDTF">2024-10-07T13:46:04Z</dcterms:modified>
</cp:coreProperties>
</file>