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5E43-5CAD-4A1C-B04D-87C99557A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FAA9E-677D-4F1C-A21E-14F572A42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A99521-4C96-4767-B0B8-C0416D9A9679}"/>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5" name="Footer Placeholder 4">
            <a:extLst>
              <a:ext uri="{FF2B5EF4-FFF2-40B4-BE49-F238E27FC236}">
                <a16:creationId xmlns:a16="http://schemas.microsoft.com/office/drawing/2014/main" id="{2BE9D21A-6235-4E29-8102-975EE328D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4012D-DAEE-4FC2-930F-40289B9A17E4}"/>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89006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6512-ED0A-4B73-B883-D3384EB315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49627-2A2E-4932-B993-E34FBD4CE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CE7AB-AA94-4CF0-A3A7-E4ABF448031C}"/>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5" name="Footer Placeholder 4">
            <a:extLst>
              <a:ext uri="{FF2B5EF4-FFF2-40B4-BE49-F238E27FC236}">
                <a16:creationId xmlns:a16="http://schemas.microsoft.com/office/drawing/2014/main" id="{3C7E8DDF-25FD-44B3-9B78-8EAD000EF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ED9D8-02BF-4E9D-9145-11718E64124F}"/>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44083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7862F-F62D-47F5-8BBF-44E6DD171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76E848-85DC-40F5-B629-6C0B8316C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D2E90-A2E2-40E6-8FF5-23CCA23559E6}"/>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5" name="Footer Placeholder 4">
            <a:extLst>
              <a:ext uri="{FF2B5EF4-FFF2-40B4-BE49-F238E27FC236}">
                <a16:creationId xmlns:a16="http://schemas.microsoft.com/office/drawing/2014/main" id="{D21F463D-22A3-49C6-A9F5-A637554CE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7E2CD-52D9-429F-85B8-29DEC28A0CD0}"/>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7063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F75F-CC56-4994-B602-F751AE61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00EF9-1606-4CB0-88D9-6080A34D7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8B497-B1FA-4C8F-8815-F101C23DFCF5}"/>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5" name="Footer Placeholder 4">
            <a:extLst>
              <a:ext uri="{FF2B5EF4-FFF2-40B4-BE49-F238E27FC236}">
                <a16:creationId xmlns:a16="http://schemas.microsoft.com/office/drawing/2014/main" id="{BD783D10-DD2A-4B58-B661-2CB96BF37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96079-C7F6-4500-84C2-951502FC8C8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62099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9654-60B0-4C52-BF6C-ABC928262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154FA-D08F-468B-9B67-07297697A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605B4-9AD2-4C82-A2E7-F38DB5C1C96B}"/>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5" name="Footer Placeholder 4">
            <a:extLst>
              <a:ext uri="{FF2B5EF4-FFF2-40B4-BE49-F238E27FC236}">
                <a16:creationId xmlns:a16="http://schemas.microsoft.com/office/drawing/2014/main" id="{A777A0F6-0130-4D2B-B065-9D8115C13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0DC38-3FA9-4B01-9FAD-F5C835F7E10C}"/>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99377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E79-EB9D-4E4D-9CAC-35F084DB8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4FBC3-4206-4CEA-951C-B13F4E9B8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0F021-9E46-438C-8693-67CE24C56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9D761E-0331-446E-B016-34F0F0C40545}"/>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6" name="Footer Placeholder 5">
            <a:extLst>
              <a:ext uri="{FF2B5EF4-FFF2-40B4-BE49-F238E27FC236}">
                <a16:creationId xmlns:a16="http://schemas.microsoft.com/office/drawing/2014/main" id="{0CC0D217-643D-421D-9BE4-671468F4C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622B3-67F7-4873-B049-079FE2593E02}"/>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33670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835F-566D-4043-8B9A-71049F3D94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49978-01D0-472D-837D-30FE338A4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7A341-AFAB-4604-BF1B-002E9A99F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C3B0A-C918-40BE-B466-15BF5D1E5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4ABB9-B2B5-4411-9F35-175A3C6A1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DC5B80-704C-4569-A05B-3DD777F75608}"/>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8" name="Footer Placeholder 7">
            <a:extLst>
              <a:ext uri="{FF2B5EF4-FFF2-40B4-BE49-F238E27FC236}">
                <a16:creationId xmlns:a16="http://schemas.microsoft.com/office/drawing/2014/main" id="{0F24A6BC-F7C1-4BB8-850F-98B0F3803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FB2A8B-1B7A-4B39-A6EB-A60B13C07695}"/>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22432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83D-1DB1-4B57-B245-6DB2FAA7F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773C4B-7195-4710-B2BD-B9D4E6DD3BF6}"/>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4" name="Footer Placeholder 3">
            <a:extLst>
              <a:ext uri="{FF2B5EF4-FFF2-40B4-BE49-F238E27FC236}">
                <a16:creationId xmlns:a16="http://schemas.microsoft.com/office/drawing/2014/main" id="{A8DB059D-460C-4879-B722-531DA4C6E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17C28-B2A3-4490-8755-7D8690E98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18858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5E25D-062D-423B-8506-DBFCC9F6A41A}"/>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3" name="Footer Placeholder 2">
            <a:extLst>
              <a:ext uri="{FF2B5EF4-FFF2-40B4-BE49-F238E27FC236}">
                <a16:creationId xmlns:a16="http://schemas.microsoft.com/office/drawing/2014/main" id="{79A871CE-2C9D-4B3A-BB32-366639ED11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062638-6989-4D3F-BA3A-0E4C3D796BD3}"/>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40350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31DB-7E07-4522-B910-7BDFF12B7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12FC9-05B9-4EE1-9912-0C0B0DD60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3C6EDE-5CBA-4D4C-BA08-F809B504E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0A68B-24B9-4430-B7F7-9CD97659E339}"/>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6" name="Footer Placeholder 5">
            <a:extLst>
              <a:ext uri="{FF2B5EF4-FFF2-40B4-BE49-F238E27FC236}">
                <a16:creationId xmlns:a16="http://schemas.microsoft.com/office/drawing/2014/main" id="{65501F8C-8D79-4914-BCED-B43B67F6E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2C706-8595-43FD-9085-A90FF8150DAD}"/>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52592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0D26-49D9-4357-A89E-0B5383D6E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A9EC45-7474-4C28-8237-733B16369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2E0F-8E07-469F-B9A0-96906C5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3B80F-64C3-4459-844B-BE53D2810F9B}"/>
              </a:ext>
            </a:extLst>
          </p:cNvPr>
          <p:cNvSpPr>
            <a:spLocks noGrp="1"/>
          </p:cNvSpPr>
          <p:nvPr>
            <p:ph type="dt" sz="half" idx="10"/>
          </p:nvPr>
        </p:nvSpPr>
        <p:spPr/>
        <p:txBody>
          <a:bodyPr/>
          <a:lstStyle/>
          <a:p>
            <a:fld id="{246D75D8-7561-483D-A2AD-117740B240A2}" type="datetimeFigureOut">
              <a:rPr lang="en-US" smtClean="0"/>
              <a:t>10/25/2021</a:t>
            </a:fld>
            <a:endParaRPr lang="en-US"/>
          </a:p>
        </p:txBody>
      </p:sp>
      <p:sp>
        <p:nvSpPr>
          <p:cNvPr id="6" name="Footer Placeholder 5">
            <a:extLst>
              <a:ext uri="{FF2B5EF4-FFF2-40B4-BE49-F238E27FC236}">
                <a16:creationId xmlns:a16="http://schemas.microsoft.com/office/drawing/2014/main" id="{5A5FBC5E-17CF-49D4-A7D3-9E827A850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91AB3-D6AD-436B-90F2-CCD80FD94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65292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BACF-13FA-4934-B4E7-4B7B5D605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30B3-CB62-4F5B-B4D4-E567A4E34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DD59-AA11-4D54-B674-EFB9FB924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D75D8-7561-483D-A2AD-117740B240A2}" type="datetimeFigureOut">
              <a:rPr lang="en-US" smtClean="0"/>
              <a:t>10/25/2021</a:t>
            </a:fld>
            <a:endParaRPr lang="en-US"/>
          </a:p>
        </p:txBody>
      </p:sp>
      <p:sp>
        <p:nvSpPr>
          <p:cNvPr id="5" name="Footer Placeholder 4">
            <a:extLst>
              <a:ext uri="{FF2B5EF4-FFF2-40B4-BE49-F238E27FC236}">
                <a16:creationId xmlns:a16="http://schemas.microsoft.com/office/drawing/2014/main" id="{CB195081-48F8-426F-B5AD-41D1C706F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9AF68-659B-4564-B9AA-397A517EF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181F-EED9-4FB3-B958-720449093534}" type="slidenum">
              <a:rPr lang="en-US" smtClean="0"/>
              <a:t>‹#›</a:t>
            </a:fld>
            <a:endParaRPr lang="en-US"/>
          </a:p>
        </p:txBody>
      </p:sp>
    </p:spTree>
    <p:extLst>
      <p:ext uri="{BB962C8B-B14F-4D97-AF65-F5344CB8AC3E}">
        <p14:creationId xmlns:p14="http://schemas.microsoft.com/office/powerpoint/2010/main" val="257530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calhost:8888/application/default/mas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620C-C10B-4220-9913-DD2055F83178}"/>
              </a:ext>
            </a:extLst>
          </p:cNvPr>
          <p:cNvSpPr>
            <a:spLocks noGrp="1"/>
          </p:cNvSpPr>
          <p:nvPr>
            <p:ph type="ctrTitle"/>
          </p:nvPr>
        </p:nvSpPr>
        <p:spPr/>
        <p:txBody>
          <a:bodyPr/>
          <a:lstStyle/>
          <a:p>
            <a:r>
              <a:rPr lang="en-US" b="1" dirty="0">
                <a:solidFill>
                  <a:srgbClr val="C00000"/>
                </a:solidFill>
              </a:rPr>
              <a:t>Spring Cloud Config</a:t>
            </a:r>
          </a:p>
        </p:txBody>
      </p:sp>
      <p:sp>
        <p:nvSpPr>
          <p:cNvPr id="3" name="Subtitle 2">
            <a:extLst>
              <a:ext uri="{FF2B5EF4-FFF2-40B4-BE49-F238E27FC236}">
                <a16:creationId xmlns:a16="http://schemas.microsoft.com/office/drawing/2014/main" id="{1E77A7FA-2918-4804-84F4-AE9D1FCD68FF}"/>
              </a:ext>
            </a:extLst>
          </p:cNvPr>
          <p:cNvSpPr>
            <a:spLocks noGrp="1"/>
          </p:cNvSpPr>
          <p:nvPr>
            <p:ph type="subTitle" idx="1"/>
          </p:nvPr>
        </p:nvSpPr>
        <p:spPr/>
        <p:txBody>
          <a:bodyPr/>
          <a:lstStyle/>
          <a:p>
            <a:r>
              <a:rPr lang="en-US" dirty="0"/>
              <a:t>By: Cryptic Team</a:t>
            </a:r>
          </a:p>
        </p:txBody>
      </p:sp>
    </p:spTree>
    <p:extLst>
      <p:ext uri="{BB962C8B-B14F-4D97-AF65-F5344CB8AC3E}">
        <p14:creationId xmlns:p14="http://schemas.microsoft.com/office/powerpoint/2010/main" val="249201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C7E-6083-494A-B0D7-0429F00CB411}"/>
              </a:ext>
            </a:extLst>
          </p:cNvPr>
          <p:cNvSpPr>
            <a:spLocks noGrp="1"/>
          </p:cNvSpPr>
          <p:nvPr>
            <p:ph type="title"/>
          </p:nvPr>
        </p:nvSpPr>
        <p:spPr/>
        <p:txBody>
          <a:bodyPr>
            <a:normAutofit fontScale="90000"/>
          </a:bodyPr>
          <a:lstStyle/>
          <a:p>
            <a:br>
              <a:rPr lang="en-US" dirty="0">
                <a:solidFill>
                  <a:srgbClr val="C00000"/>
                </a:solidFill>
              </a:rPr>
            </a:br>
            <a:br>
              <a:rPr lang="en-US" dirty="0">
                <a:solidFill>
                  <a:srgbClr val="C00000"/>
                </a:solidFill>
              </a:rPr>
            </a:br>
            <a:r>
              <a:rPr lang="en-US" dirty="0">
                <a:solidFill>
                  <a:srgbClr val="C00000"/>
                </a:solidFill>
              </a:rPr>
              <a:t>Understanding the URL: Environment Repository</a:t>
            </a:r>
            <a:br>
              <a:rPr lang="en-US" dirty="0">
                <a:solidFill>
                  <a:srgbClr val="C00000"/>
                </a:solidFill>
              </a:rPr>
            </a:br>
            <a:br>
              <a:rPr lang="en-US" dirty="0">
                <a:solidFill>
                  <a:srgbClr val="C00000"/>
                </a:solidFill>
              </a:rPr>
            </a:br>
            <a:r>
              <a:rPr lang="en-US" dirty="0">
                <a:solidFill>
                  <a:srgbClr val="C00000"/>
                </a:solidFill>
              </a:rPr>
              <a:t>	</a:t>
            </a:r>
          </a:p>
        </p:txBody>
      </p:sp>
      <p:sp>
        <p:nvSpPr>
          <p:cNvPr id="3" name="Content Placeholder 2">
            <a:extLst>
              <a:ext uri="{FF2B5EF4-FFF2-40B4-BE49-F238E27FC236}">
                <a16:creationId xmlns:a16="http://schemas.microsoft.com/office/drawing/2014/main" id="{550E20FA-BBB1-4D7E-A390-45D5E64F59C0}"/>
              </a:ext>
            </a:extLst>
          </p:cNvPr>
          <p:cNvSpPr>
            <a:spLocks noGrp="1"/>
          </p:cNvSpPr>
          <p:nvPr>
            <p:ph idx="1"/>
          </p:nvPr>
        </p:nvSpPr>
        <p:spPr>
          <a:xfrm>
            <a:off x="838200" y="1839479"/>
            <a:ext cx="10515600" cy="4351338"/>
          </a:xfrm>
        </p:spPr>
        <p:txBody>
          <a:bodyPr/>
          <a:lstStyle/>
          <a:p>
            <a:r>
              <a:rPr lang="en-US" dirty="0">
                <a:solidFill>
                  <a:srgbClr val="0070C0"/>
                </a:solidFill>
                <a:hlinkClick r:id="rId2"/>
              </a:rPr>
              <a:t>https://localhost:8888/application/default/master</a:t>
            </a:r>
            <a:endParaRPr lang="en-US" dirty="0">
              <a:solidFill>
                <a:srgbClr val="0070C0"/>
              </a:solidFill>
            </a:endParaRPr>
          </a:p>
          <a:p>
            <a:endParaRPr lang="en-US" dirty="0">
              <a:solidFill>
                <a:srgbClr val="0070C0"/>
              </a:solidFill>
            </a:endParaRPr>
          </a:p>
          <a:p>
            <a:pPr marL="0" indent="0">
              <a:buNone/>
            </a:pPr>
            <a:r>
              <a:rPr lang="en-US" sz="2400" b="0" i="0" dirty="0">
                <a:solidFill>
                  <a:srgbClr val="000000"/>
                </a:solidFill>
                <a:effectLst/>
                <a:latin typeface="open sans" panose="020B0606030504020204" pitchFamily="34" charset="0"/>
              </a:rPr>
              <a:t>The HTTP service has resources in the following form:</a:t>
            </a:r>
          </a:p>
          <a:p>
            <a:pPr marL="0" indent="0">
              <a:buNone/>
            </a:pPr>
            <a:r>
              <a:rPr lang="en-US" sz="2400" dirty="0">
                <a:solidFill>
                  <a:srgbClr val="000000"/>
                </a:solidFill>
                <a:latin typeface="open sans" panose="020B0606030504020204" pitchFamily="34" charset="0"/>
              </a:rPr>
              <a:t>                   /{application}/{profile}/{label}</a:t>
            </a:r>
          </a:p>
          <a:p>
            <a:pPr marL="0" indent="0">
              <a:buNone/>
            </a:pPr>
            <a:endParaRPr lang="en-US" sz="2400" b="0" i="0" dirty="0">
              <a:solidFill>
                <a:srgbClr val="000000"/>
              </a:solidFill>
              <a:effectLst/>
              <a:latin typeface="open sans" panose="020B0606030504020204" pitchFamily="34" charset="0"/>
            </a:endParaRPr>
          </a:p>
          <a:p>
            <a:pPr marL="0" indent="0">
              <a:buNone/>
            </a:pPr>
            <a:r>
              <a:rPr lang="en-US" sz="2400" dirty="0">
                <a:solidFill>
                  <a:srgbClr val="000000"/>
                </a:solidFill>
                <a:latin typeface="open sans" panose="020B0606030504020204" pitchFamily="34" charset="0"/>
              </a:rPr>
              <a:t>{application} – injected as </a:t>
            </a:r>
            <a:r>
              <a:rPr lang="en-US" sz="2400" dirty="0">
                <a:solidFill>
                  <a:srgbClr val="FF0000"/>
                </a:solidFill>
                <a:latin typeface="open sans" panose="020B0606030504020204" pitchFamily="34" charset="0"/>
              </a:rPr>
              <a:t>spring.config.name </a:t>
            </a:r>
            <a:r>
              <a:rPr lang="en-US" sz="2400" dirty="0">
                <a:latin typeface="open sans" panose="020B0606030504020204" pitchFamily="34" charset="0"/>
              </a:rPr>
              <a:t>in the spring application.</a:t>
            </a:r>
          </a:p>
          <a:p>
            <a:pPr marL="0" indent="0">
              <a:buNone/>
            </a:pPr>
            <a:r>
              <a:rPr lang="en-US" sz="2400" b="0" i="0" dirty="0">
                <a:effectLst/>
                <a:latin typeface="open sans" panose="020B0606030504020204" pitchFamily="34" charset="0"/>
              </a:rPr>
              <a:t>{profile} – active profile (</a:t>
            </a:r>
            <a:r>
              <a:rPr lang="en-US" sz="2400" b="0" i="0" dirty="0" err="1">
                <a:effectLst/>
                <a:latin typeface="open sans" panose="020B0606030504020204" pitchFamily="34" charset="0"/>
              </a:rPr>
              <a:t>eg</a:t>
            </a:r>
            <a:r>
              <a:rPr lang="en-US" sz="2400" b="0" i="0" dirty="0">
                <a:effectLst/>
                <a:latin typeface="open sans" panose="020B0606030504020204" pitchFamily="34" charset="0"/>
              </a:rPr>
              <a:t>: </a:t>
            </a:r>
            <a:r>
              <a:rPr lang="en-US" sz="2400" b="0" i="0" dirty="0" err="1">
                <a:effectLst/>
                <a:latin typeface="open sans" panose="020B0606030504020204" pitchFamily="34" charset="0"/>
              </a:rPr>
              <a:t>dev,prod</a:t>
            </a:r>
            <a:r>
              <a:rPr lang="en-US" sz="2400" b="0" i="0" dirty="0">
                <a:effectLst/>
                <a:latin typeface="open sans" panose="020B0606030504020204" pitchFamily="34" charset="0"/>
              </a:rPr>
              <a:t>)</a:t>
            </a:r>
          </a:p>
          <a:p>
            <a:pPr marL="0" indent="0">
              <a:buNone/>
            </a:pPr>
            <a:r>
              <a:rPr lang="en-US" sz="2400" dirty="0">
                <a:latin typeface="open sans" panose="020B0606030504020204" pitchFamily="34" charset="0"/>
              </a:rPr>
              <a:t>{label} – optional git label (default is master)</a:t>
            </a:r>
          </a:p>
          <a:p>
            <a:pPr marL="0" indent="0">
              <a:buNone/>
            </a:pPr>
            <a:endParaRPr lang="en-US" sz="2400" b="0" i="0" dirty="0">
              <a:effectLst/>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dirty="0"/>
          </a:p>
        </p:txBody>
      </p:sp>
    </p:spTree>
    <p:extLst>
      <p:ext uri="{BB962C8B-B14F-4D97-AF65-F5344CB8AC3E}">
        <p14:creationId xmlns:p14="http://schemas.microsoft.com/office/powerpoint/2010/main" val="161099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5A51-FB1F-4B75-807B-B3D70D551D28}"/>
              </a:ext>
            </a:extLst>
          </p:cNvPr>
          <p:cNvSpPr>
            <a:spLocks noGrp="1"/>
          </p:cNvSpPr>
          <p:nvPr>
            <p:ph type="title"/>
          </p:nvPr>
        </p:nvSpPr>
        <p:spPr/>
        <p:txBody>
          <a:bodyPr/>
          <a:lstStyle/>
          <a:p>
            <a:r>
              <a:rPr lang="en-US" dirty="0">
                <a:solidFill>
                  <a:srgbClr val="C00000"/>
                </a:solidFill>
              </a:rPr>
              <a:t>Config Client</a:t>
            </a:r>
          </a:p>
        </p:txBody>
      </p:sp>
      <p:sp>
        <p:nvSpPr>
          <p:cNvPr id="3" name="Content Placeholder 2">
            <a:extLst>
              <a:ext uri="{FF2B5EF4-FFF2-40B4-BE49-F238E27FC236}">
                <a16:creationId xmlns:a16="http://schemas.microsoft.com/office/drawing/2014/main" id="{263295DB-1B77-432F-82CD-415B99E10702}"/>
              </a:ext>
            </a:extLst>
          </p:cNvPr>
          <p:cNvSpPr>
            <a:spLocks noGrp="1"/>
          </p:cNvSpPr>
          <p:nvPr>
            <p:ph idx="1"/>
          </p:nvPr>
        </p:nvSpPr>
        <p:spPr/>
        <p:txBody>
          <a:bodyPr/>
          <a:lstStyle/>
          <a:p>
            <a:r>
              <a:rPr lang="en-US" dirty="0"/>
              <a:t>A Microservice (SB Application) can act as config client to use the features of Config Server.</a:t>
            </a:r>
          </a:p>
          <a:p>
            <a:pPr marL="0" indent="0">
              <a:buNone/>
            </a:pPr>
            <a:r>
              <a:rPr lang="en-US" dirty="0">
                <a:solidFill>
                  <a:schemeClr val="accent2">
                    <a:lumMod val="50000"/>
                  </a:schemeClr>
                </a:solidFill>
              </a:rPr>
              <a:t>Step 1</a:t>
            </a:r>
            <a:r>
              <a:rPr lang="en-US" dirty="0"/>
              <a:t> - Dependencies to be added in pom.xml –</a:t>
            </a:r>
          </a:p>
          <a:p>
            <a:pPr marL="457200" lvl="1" indent="0">
              <a:buNone/>
            </a:pPr>
            <a:r>
              <a:rPr lang="en-US" dirty="0">
                <a:solidFill>
                  <a:srgbClr val="00B050"/>
                </a:solidFill>
              </a:rPr>
              <a:t>1. Spring cloud config starter</a:t>
            </a:r>
          </a:p>
          <a:p>
            <a:pPr marL="457200" lvl="1" indent="0">
              <a:buNone/>
            </a:pPr>
            <a:r>
              <a:rPr lang="en-US" sz="1800" b="0" i="0" dirty="0">
                <a:solidFill>
                  <a:srgbClr val="000080"/>
                </a:solidFill>
                <a:effectLst/>
                <a:latin typeface="Monaco"/>
              </a:rPr>
              <a:t>&lt;dependency&gt;</a:t>
            </a:r>
            <a:r>
              <a:rPr lang="en-US" sz="1800" b="0" i="0" dirty="0">
                <a:solidFill>
                  <a:srgbClr val="222222"/>
                </a:solidFill>
                <a:effectLst/>
                <a:latin typeface="Monaco"/>
              </a:rPr>
              <a:t> </a:t>
            </a:r>
          </a:p>
          <a:p>
            <a:pPr marL="457200" lvl="1" indent="0">
              <a:buNone/>
            </a:pPr>
            <a:r>
              <a:rPr lang="en-US" sz="1800" dirty="0">
                <a:solidFill>
                  <a:srgbClr val="222222"/>
                </a:solidFill>
                <a:latin typeface="Monaco"/>
              </a:rPr>
              <a:t>	</a:t>
            </a:r>
            <a:r>
              <a:rPr lang="en-US" sz="1800" b="0" i="0" dirty="0">
                <a:solidFill>
                  <a:srgbClr val="000080"/>
                </a:solidFill>
                <a:effectLst/>
                <a:latin typeface="Monaco"/>
              </a:rPr>
              <a:t>&lt;</a:t>
            </a:r>
            <a:r>
              <a:rPr lang="en-US" sz="1800" b="0" i="0" dirty="0" err="1">
                <a:solidFill>
                  <a:srgbClr val="000080"/>
                </a:solidFill>
                <a:effectLst/>
                <a:latin typeface="Monaco"/>
              </a:rPr>
              <a:t>groupId</a:t>
            </a:r>
            <a:r>
              <a:rPr lang="en-US" sz="1800" b="0" i="0" dirty="0">
                <a:solidFill>
                  <a:srgbClr val="000080"/>
                </a:solidFill>
                <a:effectLst/>
                <a:latin typeface="Monaco"/>
              </a:rPr>
              <a:t>&gt;</a:t>
            </a:r>
            <a:r>
              <a:rPr lang="en-US" sz="1800" b="0" i="0" dirty="0" err="1">
                <a:solidFill>
                  <a:srgbClr val="222222"/>
                </a:solidFill>
                <a:effectLst/>
                <a:latin typeface="Monaco"/>
              </a:rPr>
              <a:t>org.springframework.cloud</a:t>
            </a:r>
            <a:r>
              <a:rPr lang="en-US" sz="1800" b="0" i="0" dirty="0">
                <a:solidFill>
                  <a:srgbClr val="000080"/>
                </a:solidFill>
                <a:effectLst/>
                <a:latin typeface="Monaco"/>
              </a:rPr>
              <a:t>&lt;/</a:t>
            </a:r>
            <a:r>
              <a:rPr lang="en-US" sz="1800" b="0" i="0" dirty="0" err="1">
                <a:solidFill>
                  <a:srgbClr val="000080"/>
                </a:solidFill>
                <a:effectLst/>
                <a:latin typeface="Monaco"/>
              </a:rPr>
              <a:t>groupId</a:t>
            </a:r>
            <a:r>
              <a:rPr lang="en-US" sz="1800" b="0" i="0" dirty="0">
                <a:solidFill>
                  <a:srgbClr val="000080"/>
                </a:solidFill>
                <a:effectLst/>
                <a:latin typeface="Monaco"/>
              </a:rPr>
              <a:t>&gt;</a:t>
            </a:r>
            <a:r>
              <a:rPr lang="en-US" sz="1800" b="0" i="0" dirty="0">
                <a:solidFill>
                  <a:srgbClr val="222222"/>
                </a:solidFill>
                <a:effectLst/>
                <a:latin typeface="Monaco"/>
              </a:rPr>
              <a:t> </a:t>
            </a:r>
          </a:p>
          <a:p>
            <a:pPr marL="457200" lvl="1" indent="0">
              <a:buNone/>
            </a:pPr>
            <a:r>
              <a:rPr lang="en-US" sz="1800" dirty="0">
                <a:solidFill>
                  <a:srgbClr val="222222"/>
                </a:solidFill>
                <a:latin typeface="Monaco"/>
              </a:rPr>
              <a:t>	</a:t>
            </a:r>
            <a:r>
              <a:rPr lang="en-US" sz="1800" b="0" i="0" dirty="0">
                <a:solidFill>
                  <a:srgbClr val="000080"/>
                </a:solidFill>
                <a:effectLst/>
                <a:latin typeface="Monaco"/>
              </a:rPr>
              <a:t>&lt;</a:t>
            </a:r>
            <a:r>
              <a:rPr lang="en-US" sz="1800" b="0" i="0" dirty="0" err="1">
                <a:solidFill>
                  <a:srgbClr val="000080"/>
                </a:solidFill>
                <a:effectLst/>
                <a:latin typeface="Monaco"/>
              </a:rPr>
              <a:t>artifactId</a:t>
            </a:r>
            <a:r>
              <a:rPr lang="en-US" sz="1800" b="0" i="0" dirty="0">
                <a:solidFill>
                  <a:srgbClr val="000080"/>
                </a:solidFill>
                <a:effectLst/>
                <a:latin typeface="Monaco"/>
              </a:rPr>
              <a:t>&gt;</a:t>
            </a:r>
            <a:r>
              <a:rPr lang="en-US" sz="1800" b="0" i="0" dirty="0">
                <a:solidFill>
                  <a:srgbClr val="222222"/>
                </a:solidFill>
                <a:effectLst/>
                <a:latin typeface="Monaco"/>
              </a:rPr>
              <a:t>spring-cloud-starter-config</a:t>
            </a:r>
            <a:r>
              <a:rPr lang="en-US" sz="1800" b="0" i="0" dirty="0">
                <a:solidFill>
                  <a:srgbClr val="000080"/>
                </a:solidFill>
                <a:effectLst/>
                <a:latin typeface="Monaco"/>
              </a:rPr>
              <a:t>&lt;/</a:t>
            </a:r>
            <a:r>
              <a:rPr lang="en-US" sz="1800" b="0" i="0" dirty="0" err="1">
                <a:solidFill>
                  <a:srgbClr val="000080"/>
                </a:solidFill>
                <a:effectLst/>
                <a:latin typeface="Monaco"/>
              </a:rPr>
              <a:t>artifactId</a:t>
            </a:r>
            <a:r>
              <a:rPr lang="en-US" sz="1800" b="0" i="0" dirty="0">
                <a:solidFill>
                  <a:srgbClr val="000080"/>
                </a:solidFill>
                <a:effectLst/>
                <a:latin typeface="Monaco"/>
              </a:rPr>
              <a:t>&gt;</a:t>
            </a:r>
            <a:r>
              <a:rPr lang="en-US" sz="1800" b="0" i="0" dirty="0">
                <a:solidFill>
                  <a:srgbClr val="222222"/>
                </a:solidFill>
                <a:effectLst/>
                <a:latin typeface="Monaco"/>
              </a:rPr>
              <a:t> </a:t>
            </a:r>
          </a:p>
          <a:p>
            <a:pPr marL="457200" lvl="1" indent="0">
              <a:buNone/>
            </a:pPr>
            <a:r>
              <a:rPr lang="en-US" sz="1800" b="0" i="0" dirty="0">
                <a:solidFill>
                  <a:srgbClr val="000080"/>
                </a:solidFill>
                <a:effectLst/>
                <a:latin typeface="Monaco"/>
              </a:rPr>
              <a:t>&lt;/dependency&gt;</a:t>
            </a:r>
          </a:p>
          <a:p>
            <a:pPr marL="914400" lvl="1" indent="-457200">
              <a:buAutoNum type="arabicPeriod" startAt="2"/>
            </a:pPr>
            <a:endParaRPr lang="en-US" dirty="0">
              <a:solidFill>
                <a:srgbClr val="00B050"/>
              </a:solidFill>
            </a:endParaRPr>
          </a:p>
          <a:p>
            <a:pPr marL="914400" lvl="1" indent="-457200">
              <a:buAutoNum type="arabicPeriod" startAt="2"/>
            </a:pPr>
            <a:r>
              <a:rPr lang="en-US" dirty="0">
                <a:solidFill>
                  <a:srgbClr val="00B050"/>
                </a:solidFill>
              </a:rPr>
              <a:t>Actuator</a:t>
            </a:r>
          </a:p>
          <a:p>
            <a:pPr marL="457200" lvl="1" indent="0">
              <a:buNone/>
            </a:pPr>
            <a:endParaRPr lang="en-US" b="0" i="0" dirty="0">
              <a:solidFill>
                <a:srgbClr val="00B050"/>
              </a:solidFill>
              <a:effectLst/>
            </a:endParaRPr>
          </a:p>
          <a:p>
            <a:pPr marL="457200" lvl="1" indent="0">
              <a:buNone/>
            </a:pPr>
            <a:endParaRPr lang="en-US" dirty="0">
              <a:solidFill>
                <a:srgbClr val="000080"/>
              </a:solidFill>
              <a:latin typeface="Monaco"/>
            </a:endParaRPr>
          </a:p>
          <a:p>
            <a:pPr marL="457200" lvl="1" indent="0">
              <a:buNone/>
            </a:pPr>
            <a:endParaRPr lang="en-US" dirty="0"/>
          </a:p>
        </p:txBody>
      </p:sp>
    </p:spTree>
    <p:extLst>
      <p:ext uri="{BB962C8B-B14F-4D97-AF65-F5344CB8AC3E}">
        <p14:creationId xmlns:p14="http://schemas.microsoft.com/office/powerpoint/2010/main" val="34481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5A51-FB1F-4B75-807B-B3D70D551D28}"/>
              </a:ext>
            </a:extLst>
          </p:cNvPr>
          <p:cNvSpPr>
            <a:spLocks noGrp="1"/>
          </p:cNvSpPr>
          <p:nvPr>
            <p:ph type="title"/>
          </p:nvPr>
        </p:nvSpPr>
        <p:spPr>
          <a:xfrm>
            <a:off x="838200" y="351873"/>
            <a:ext cx="10515600" cy="1325563"/>
          </a:xfrm>
        </p:spPr>
        <p:txBody>
          <a:bodyPr/>
          <a:lstStyle/>
          <a:p>
            <a:r>
              <a:rPr lang="en-US" dirty="0">
                <a:solidFill>
                  <a:srgbClr val="C00000"/>
                </a:solidFill>
              </a:rPr>
              <a:t>Config Client</a:t>
            </a:r>
          </a:p>
        </p:txBody>
      </p:sp>
      <p:sp>
        <p:nvSpPr>
          <p:cNvPr id="3" name="Content Placeholder 2">
            <a:extLst>
              <a:ext uri="{FF2B5EF4-FFF2-40B4-BE49-F238E27FC236}">
                <a16:creationId xmlns:a16="http://schemas.microsoft.com/office/drawing/2014/main" id="{263295DB-1B77-432F-82CD-415B99E10702}"/>
              </a:ext>
            </a:extLst>
          </p:cNvPr>
          <p:cNvSpPr>
            <a:spLocks noGrp="1"/>
          </p:cNvSpPr>
          <p:nvPr>
            <p:ph idx="1"/>
          </p:nvPr>
        </p:nvSpPr>
        <p:spPr/>
        <p:txBody>
          <a:bodyPr/>
          <a:lstStyle/>
          <a:p>
            <a:pPr marL="457200" lvl="1" indent="0">
              <a:buNone/>
            </a:pPr>
            <a:r>
              <a:rPr lang="en-US" dirty="0"/>
              <a:t>Steps 2 –  Modify </a:t>
            </a:r>
            <a:r>
              <a:rPr lang="en-US" dirty="0" err="1"/>
              <a:t>application.properties</a:t>
            </a:r>
            <a:r>
              <a:rPr lang="en-US" dirty="0"/>
              <a:t> /</a:t>
            </a:r>
            <a:r>
              <a:rPr lang="en-US" dirty="0" err="1"/>
              <a:t>bootstrap.properties</a:t>
            </a:r>
            <a:r>
              <a:rPr lang="en-US" dirty="0"/>
              <a:t> </a:t>
            </a:r>
          </a:p>
          <a:p>
            <a:pPr marL="457200" lvl="1" indent="0">
              <a:buNone/>
            </a:pPr>
            <a:endParaRPr lang="en-US" dirty="0"/>
          </a:p>
          <a:p>
            <a:pPr marL="457200" lvl="1" indent="0">
              <a:buNone/>
            </a:pPr>
            <a:r>
              <a:rPr lang="en-US" dirty="0">
                <a:solidFill>
                  <a:srgbClr val="92D050"/>
                </a:solidFill>
              </a:rPr>
              <a:t>#location of config server</a:t>
            </a:r>
          </a:p>
          <a:p>
            <a:pPr marL="457200" lvl="1" indent="0">
              <a:buNone/>
            </a:pPr>
            <a:r>
              <a:rPr lang="en-US" dirty="0" err="1">
                <a:solidFill>
                  <a:srgbClr val="0070C0"/>
                </a:solidFill>
              </a:rPr>
              <a:t>spring.cloud.config.uri</a:t>
            </a:r>
            <a:r>
              <a:rPr lang="en-US" dirty="0">
                <a:solidFill>
                  <a:srgbClr val="0070C0"/>
                </a:solidFill>
              </a:rPr>
              <a:t> = </a:t>
            </a:r>
            <a:r>
              <a:rPr lang="en-US" dirty="0">
                <a:solidFill>
                  <a:srgbClr val="0070C0"/>
                </a:solidFill>
                <a:hlinkClick r:id="rId2"/>
              </a:rPr>
              <a:t>http://localhost:8888</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92D050"/>
                </a:solidFill>
              </a:rPr>
              <a:t>#application name</a:t>
            </a:r>
          </a:p>
          <a:p>
            <a:pPr marL="457200" lvl="1" indent="0">
              <a:buNone/>
            </a:pPr>
            <a:r>
              <a:rPr lang="en-US" dirty="0">
                <a:solidFill>
                  <a:srgbClr val="0070C0"/>
                </a:solidFill>
              </a:rPr>
              <a:t>spring.application.name = product-service</a:t>
            </a:r>
          </a:p>
          <a:p>
            <a:pPr marL="457200" lvl="1" indent="0">
              <a:buNone/>
            </a:pPr>
            <a:endParaRPr lang="en-US" dirty="0"/>
          </a:p>
          <a:p>
            <a:pPr marL="457200" lvl="1" indent="0">
              <a:buNone/>
            </a:pPr>
            <a:r>
              <a:rPr lang="en-US" dirty="0"/>
              <a:t>Step3 – Start the config server.</a:t>
            </a:r>
          </a:p>
          <a:p>
            <a:pPr marL="457200" lvl="1" indent="0">
              <a:buNone/>
            </a:pPr>
            <a:r>
              <a:rPr lang="en-US" dirty="0"/>
              <a:t>Step 4- Start the microservice.</a:t>
            </a:r>
          </a:p>
          <a:p>
            <a:pPr marL="457200" lvl="1" indent="0">
              <a:buNone/>
            </a:pPr>
            <a:endParaRPr lang="en-US" dirty="0">
              <a:solidFill>
                <a:srgbClr val="0070C0"/>
              </a:solidFill>
            </a:endParaRPr>
          </a:p>
          <a:p>
            <a:pPr marL="457200" lvl="1" indent="0">
              <a:buNone/>
            </a:pPr>
            <a:endParaRPr lang="en-US" dirty="0">
              <a:solidFill>
                <a:srgbClr val="0070C0"/>
              </a:solidFill>
            </a:endParaRPr>
          </a:p>
        </p:txBody>
      </p:sp>
      <p:sp>
        <p:nvSpPr>
          <p:cNvPr id="4" name="Rectangle 1">
            <a:extLst>
              <a:ext uri="{FF2B5EF4-FFF2-40B4-BE49-F238E27FC236}">
                <a16:creationId xmlns:a16="http://schemas.microsoft.com/office/drawing/2014/main" id="{6E000635-AD1B-415B-A2FF-0C7ADD4CFFED}"/>
              </a:ext>
            </a:extLst>
          </p:cNvPr>
          <p:cNvSpPr>
            <a:spLocks noChangeArrowheads="1"/>
          </p:cNvSpPr>
          <p:nvPr/>
        </p:nvSpPr>
        <p:spPr bwMode="auto">
          <a:xfrm>
            <a:off x="0" y="72204"/>
            <a:ext cx="204083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61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92EC-1457-4F35-8D25-E182988983FE}"/>
              </a:ext>
            </a:extLst>
          </p:cNvPr>
          <p:cNvSpPr>
            <a:spLocks noGrp="1"/>
          </p:cNvSpPr>
          <p:nvPr>
            <p:ph type="title"/>
          </p:nvPr>
        </p:nvSpPr>
        <p:spPr/>
        <p:txBody>
          <a:bodyPr/>
          <a:lstStyle/>
          <a:p>
            <a:r>
              <a:rPr lang="en-US" dirty="0"/>
              <a:t>Actuator</a:t>
            </a:r>
          </a:p>
        </p:txBody>
      </p:sp>
      <p:sp>
        <p:nvSpPr>
          <p:cNvPr id="3" name="Content Placeholder 2">
            <a:extLst>
              <a:ext uri="{FF2B5EF4-FFF2-40B4-BE49-F238E27FC236}">
                <a16:creationId xmlns:a16="http://schemas.microsoft.com/office/drawing/2014/main" id="{52DD6033-BF8C-4F8E-B3E7-457E575C5704}"/>
              </a:ext>
            </a:extLst>
          </p:cNvPr>
          <p:cNvSpPr>
            <a:spLocks noGrp="1"/>
          </p:cNvSpPr>
          <p:nvPr>
            <p:ph idx="1"/>
          </p:nvPr>
        </p:nvSpPr>
        <p:spPr/>
        <p:txBody>
          <a:bodyPr>
            <a:normAutofit lnSpcReduction="10000"/>
          </a:bodyPr>
          <a:lstStyle/>
          <a:p>
            <a:r>
              <a:rPr lang="en-US" dirty="0"/>
              <a:t>The /gateway actuator endpoint allows to monitor and interact with a Spring Cloud gateway application. To be remotely accessible, the endpoint has to be enabled and exposed via HTTP or JMX in the </a:t>
            </a:r>
            <a:r>
              <a:rPr lang="en-US" dirty="0" err="1"/>
              <a:t>application.properties</a:t>
            </a:r>
            <a:endParaRPr lang="en-US" dirty="0"/>
          </a:p>
          <a:p>
            <a:endParaRPr lang="en-US" dirty="0"/>
          </a:p>
          <a:p>
            <a:pPr marL="0" indent="0">
              <a:buNone/>
            </a:pPr>
            <a:r>
              <a:rPr lang="en-US" dirty="0" err="1">
                <a:solidFill>
                  <a:srgbClr val="FF0000"/>
                </a:solidFill>
              </a:rPr>
              <a:t>application.properties</a:t>
            </a:r>
            <a:r>
              <a:rPr lang="en-US" dirty="0">
                <a:solidFill>
                  <a:srgbClr val="FF0000"/>
                </a:solidFill>
              </a:rPr>
              <a:t> </a:t>
            </a:r>
            <a:endParaRPr lang="en-US" sz="2400" dirty="0">
              <a:solidFill>
                <a:srgbClr val="0070C0"/>
              </a:solidFill>
            </a:endParaRPr>
          </a:p>
          <a:p>
            <a:pPr marL="0" indent="0">
              <a:buNone/>
            </a:pPr>
            <a:r>
              <a:rPr lang="en-US" sz="2400" dirty="0">
                <a:solidFill>
                  <a:srgbClr val="0070C0"/>
                </a:solidFill>
              </a:rPr>
              <a:t> 	</a:t>
            </a:r>
            <a:r>
              <a:rPr lang="en-US" sz="2400" dirty="0" err="1">
                <a:solidFill>
                  <a:srgbClr val="0070C0"/>
                </a:solidFill>
              </a:rPr>
              <a:t>management.endpoints.web.exposure.include</a:t>
            </a:r>
            <a:r>
              <a:rPr lang="en-US" sz="2400" dirty="0">
                <a:solidFill>
                  <a:srgbClr val="0070C0"/>
                </a:solidFill>
              </a:rPr>
              <a:t> </a:t>
            </a:r>
            <a:r>
              <a:rPr lang="en-US" sz="2400">
                <a:solidFill>
                  <a:srgbClr val="0070C0"/>
                </a:solidFill>
              </a:rPr>
              <a:t>= *</a:t>
            </a:r>
          </a:p>
          <a:p>
            <a:pPr marL="0" indent="0">
              <a:buNone/>
            </a:pPr>
            <a:endParaRPr lang="en-US" sz="2400" dirty="0">
              <a:solidFill>
                <a:srgbClr val="0070C0"/>
              </a:solidFill>
            </a:endParaRPr>
          </a:p>
          <a:p>
            <a:r>
              <a:rPr lang="en-US" dirty="0">
                <a:solidFill>
                  <a:srgbClr val="00B050"/>
                </a:solidFill>
              </a:rPr>
              <a:t>/actuator/refresh </a:t>
            </a:r>
            <a:r>
              <a:rPr lang="en-US" dirty="0"/>
              <a:t>– To clear the routes cache, make a POST request from any rest client. </a:t>
            </a:r>
          </a:p>
        </p:txBody>
      </p:sp>
    </p:spTree>
    <p:extLst>
      <p:ext uri="{BB962C8B-B14F-4D97-AF65-F5344CB8AC3E}">
        <p14:creationId xmlns:p14="http://schemas.microsoft.com/office/powerpoint/2010/main" val="189848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16F9-7767-4D8E-9E94-2A424E31F324}"/>
              </a:ext>
            </a:extLst>
          </p:cNvPr>
          <p:cNvSpPr>
            <a:spLocks noGrp="1"/>
          </p:cNvSpPr>
          <p:nvPr>
            <p:ph type="title"/>
          </p:nvPr>
        </p:nvSpPr>
        <p:spPr/>
        <p:txBody>
          <a:bodyPr/>
          <a:lstStyle/>
          <a:p>
            <a:r>
              <a:rPr lang="en-US" dirty="0">
                <a:solidFill>
                  <a:srgbClr val="C00000"/>
                </a:solidFill>
              </a:rPr>
              <a:t>Spring</a:t>
            </a:r>
            <a:r>
              <a:rPr lang="en-US" dirty="0"/>
              <a:t> </a:t>
            </a:r>
            <a:r>
              <a:rPr lang="en-US" dirty="0">
                <a:solidFill>
                  <a:srgbClr val="C00000"/>
                </a:solidFill>
              </a:rPr>
              <a:t>Cloud</a:t>
            </a:r>
            <a:r>
              <a:rPr lang="en-US" dirty="0"/>
              <a:t> </a:t>
            </a:r>
            <a:r>
              <a:rPr lang="en-US" dirty="0">
                <a:solidFill>
                  <a:srgbClr val="C00000"/>
                </a:solidFill>
              </a:rPr>
              <a:t>Config</a:t>
            </a:r>
          </a:p>
        </p:txBody>
      </p:sp>
      <p:sp>
        <p:nvSpPr>
          <p:cNvPr id="3" name="Content Placeholder 2">
            <a:extLst>
              <a:ext uri="{FF2B5EF4-FFF2-40B4-BE49-F238E27FC236}">
                <a16:creationId xmlns:a16="http://schemas.microsoft.com/office/drawing/2014/main" id="{AFAA0C64-E35F-4A78-B776-BDF804DC8B70}"/>
              </a:ext>
            </a:extLst>
          </p:cNvPr>
          <p:cNvSpPr>
            <a:spLocks noGrp="1"/>
          </p:cNvSpPr>
          <p:nvPr>
            <p:ph idx="1"/>
          </p:nvPr>
        </p:nvSpPr>
        <p:spPr/>
        <p:txBody>
          <a:bodyPr/>
          <a:lstStyle/>
          <a:p>
            <a:r>
              <a:rPr lang="en-US" dirty="0"/>
              <a:t>Spring Cloud Config provides server and client- side support for externalized configuration in a distributed system. </a:t>
            </a:r>
          </a:p>
          <a:p>
            <a:endParaRPr lang="en-US" dirty="0"/>
          </a:p>
        </p:txBody>
      </p:sp>
    </p:spTree>
    <p:extLst>
      <p:ext uri="{BB962C8B-B14F-4D97-AF65-F5344CB8AC3E}">
        <p14:creationId xmlns:p14="http://schemas.microsoft.com/office/powerpoint/2010/main" val="92064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87E5-1F96-47D5-8BC9-E327C027D500}"/>
              </a:ext>
            </a:extLst>
          </p:cNvPr>
          <p:cNvSpPr>
            <a:spLocks noGrp="1"/>
          </p:cNvSpPr>
          <p:nvPr>
            <p:ph type="title"/>
          </p:nvPr>
        </p:nvSpPr>
        <p:spPr/>
        <p:txBody>
          <a:bodyPr/>
          <a:lstStyle/>
          <a:p>
            <a:r>
              <a:rPr lang="en-US" dirty="0">
                <a:solidFill>
                  <a:srgbClr val="C00000"/>
                </a:solidFill>
              </a:rPr>
              <a:t>Spring Cloud Config Server </a:t>
            </a:r>
          </a:p>
        </p:txBody>
      </p:sp>
      <p:sp>
        <p:nvSpPr>
          <p:cNvPr id="3" name="Content Placeholder 2">
            <a:extLst>
              <a:ext uri="{FF2B5EF4-FFF2-40B4-BE49-F238E27FC236}">
                <a16:creationId xmlns:a16="http://schemas.microsoft.com/office/drawing/2014/main" id="{038A6B8C-44DD-4288-B080-7500740D3A05}"/>
              </a:ext>
            </a:extLst>
          </p:cNvPr>
          <p:cNvSpPr>
            <a:spLocks noGrp="1"/>
          </p:cNvSpPr>
          <p:nvPr>
            <p:ph idx="1"/>
          </p:nvPr>
        </p:nvSpPr>
        <p:spPr/>
        <p:txBody>
          <a:bodyPr/>
          <a:lstStyle/>
          <a:p>
            <a:r>
              <a:rPr lang="en-US" sz="2400" b="0" i="0" dirty="0">
                <a:effectLst/>
              </a:rPr>
              <a:t>With the Config Server we have a central place to manage external properties for applications across all environments</a:t>
            </a:r>
            <a:r>
              <a:rPr lang="en-US" sz="2400" b="0" i="0" dirty="0">
                <a:effectLst/>
                <a:latin typeface="Open Sans" panose="020B0604020202020204" pitchFamily="34" charset="0"/>
              </a:rPr>
              <a:t>.</a:t>
            </a:r>
          </a:p>
          <a:p>
            <a:r>
              <a:rPr lang="en-US" sz="2400" b="0" i="0" dirty="0">
                <a:solidFill>
                  <a:srgbClr val="333333"/>
                </a:solidFill>
                <a:effectLst/>
                <a:latin typeface="Open Sans" panose="020B0606030504020204" pitchFamily="34" charset="0"/>
              </a:rPr>
              <a:t> </a:t>
            </a:r>
            <a:r>
              <a:rPr lang="en-US" sz="2400" b="0" i="0" dirty="0">
                <a:effectLst/>
              </a:rPr>
              <a:t>As an application moves through the deployment pipeline from dev to test and into production we can manage the configuration between those environments and be certain that applications have everything they need to run when they migrate.</a:t>
            </a:r>
          </a:p>
          <a:p>
            <a:r>
              <a:rPr lang="en-US" sz="2400" dirty="0"/>
              <a:t>The Spring Config Server also supports version control of the configuration properties.</a:t>
            </a:r>
          </a:p>
          <a:p>
            <a:pPr marL="0" indent="0" algn="l">
              <a:buNone/>
            </a:pP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9662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82CA-C52F-457B-A0DD-A30646EECDA9}"/>
              </a:ext>
            </a:extLst>
          </p:cNvPr>
          <p:cNvSpPr>
            <a:spLocks noGrp="1"/>
          </p:cNvSpPr>
          <p:nvPr>
            <p:ph type="title"/>
          </p:nvPr>
        </p:nvSpPr>
        <p:spPr/>
        <p:txBody>
          <a:bodyPr/>
          <a:lstStyle/>
          <a:p>
            <a:r>
              <a:rPr lang="en-US" dirty="0">
                <a:solidFill>
                  <a:srgbClr val="C00000"/>
                </a:solidFill>
              </a:rPr>
              <a:t>Config Server and Git</a:t>
            </a:r>
          </a:p>
        </p:txBody>
      </p:sp>
      <p:sp>
        <p:nvSpPr>
          <p:cNvPr id="3" name="Content Placeholder 2">
            <a:extLst>
              <a:ext uri="{FF2B5EF4-FFF2-40B4-BE49-F238E27FC236}">
                <a16:creationId xmlns:a16="http://schemas.microsoft.com/office/drawing/2014/main" id="{C7F624A7-0BC8-4567-A279-8608EAE28400}"/>
              </a:ext>
            </a:extLst>
          </p:cNvPr>
          <p:cNvSpPr>
            <a:spLocks noGrp="1"/>
          </p:cNvSpPr>
          <p:nvPr>
            <p:ph idx="1"/>
          </p:nvPr>
        </p:nvSpPr>
        <p:spPr/>
        <p:txBody>
          <a:bodyPr/>
          <a:lstStyle/>
          <a:p>
            <a:r>
              <a:rPr lang="en-US" dirty="0"/>
              <a:t>Spring config server stores properties in a version controlled repository like Git. </a:t>
            </a:r>
          </a:p>
          <a:p>
            <a:r>
              <a:rPr lang="en-US" dirty="0"/>
              <a:t>The architecture is shown below:</a:t>
            </a:r>
          </a:p>
        </p:txBody>
      </p:sp>
      <p:pic>
        <p:nvPicPr>
          <p:cNvPr id="5" name="Picture 4" descr="Diagram&#10;&#10;Description automatically generated">
            <a:extLst>
              <a:ext uri="{FF2B5EF4-FFF2-40B4-BE49-F238E27FC236}">
                <a16:creationId xmlns:a16="http://schemas.microsoft.com/office/drawing/2014/main" id="{EDF4F387-6A8A-4547-B82D-322C69BF6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103" y="3445034"/>
            <a:ext cx="6175926" cy="3264199"/>
          </a:xfrm>
          <a:prstGeom prst="rect">
            <a:avLst/>
          </a:prstGeom>
        </p:spPr>
      </p:pic>
    </p:spTree>
    <p:extLst>
      <p:ext uri="{BB962C8B-B14F-4D97-AF65-F5344CB8AC3E}">
        <p14:creationId xmlns:p14="http://schemas.microsoft.com/office/powerpoint/2010/main" val="114205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8830-DDD8-4FF2-ABD7-0185A0E414C2}"/>
              </a:ext>
            </a:extLst>
          </p:cNvPr>
          <p:cNvSpPr>
            <a:spLocks noGrp="1"/>
          </p:cNvSpPr>
          <p:nvPr>
            <p:ph type="title"/>
          </p:nvPr>
        </p:nvSpPr>
        <p:spPr/>
        <p:txBody>
          <a:bodyPr>
            <a:normAutofit fontScale="90000"/>
          </a:bodyPr>
          <a:lstStyle/>
          <a:p>
            <a:br>
              <a:rPr lang="en-US" dirty="0"/>
            </a:br>
            <a:r>
              <a:rPr lang="en-US" sz="4900" dirty="0">
                <a:solidFill>
                  <a:srgbClr val="C00000"/>
                </a:solidFill>
              </a:rPr>
              <a:t>Features</a:t>
            </a:r>
            <a:br>
              <a:rPr lang="en-US" dirty="0"/>
            </a:br>
            <a:endParaRPr lang="en-US" dirty="0"/>
          </a:p>
        </p:txBody>
      </p:sp>
      <p:sp>
        <p:nvSpPr>
          <p:cNvPr id="4" name="Rectangle 1">
            <a:extLst>
              <a:ext uri="{FF2B5EF4-FFF2-40B4-BE49-F238E27FC236}">
                <a16:creationId xmlns:a16="http://schemas.microsoft.com/office/drawing/2014/main" id="{BD9AE37F-D95F-40B9-9A7D-2FD064526DD5}"/>
              </a:ext>
            </a:extLst>
          </p:cNvPr>
          <p:cNvSpPr>
            <a:spLocks noGrp="1" noChangeArrowheads="1"/>
          </p:cNvSpPr>
          <p:nvPr>
            <p:ph idx="1"/>
          </p:nvPr>
        </p:nvSpPr>
        <p:spPr bwMode="auto">
          <a:xfrm>
            <a:off x="838200" y="2085779"/>
            <a:ext cx="10515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Open Sans" panose="020B0606030504020204" pitchFamily="34" charset="0"/>
              </a:rPr>
              <a:t>Spring Cloud Config Server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HTTP, resource-based API for external configuration (name-value pairs, or equivalent YAML content)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Encrypt and decrypt property values (symmetric or asymmetric)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Embeddable easily in a Spring Boot application using @EnableConfigServer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98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B3DE-6DA9-4447-89D9-8FC234460087}"/>
              </a:ext>
            </a:extLst>
          </p:cNvPr>
          <p:cNvSpPr>
            <a:spLocks noGrp="1"/>
          </p:cNvSpPr>
          <p:nvPr>
            <p:ph type="title"/>
          </p:nvPr>
        </p:nvSpPr>
        <p:spPr/>
        <p:txBody>
          <a:bodyPr/>
          <a:lstStyle/>
          <a:p>
            <a:r>
              <a:rPr lang="en-US" dirty="0">
                <a:solidFill>
                  <a:srgbClr val="C00000"/>
                </a:solidFill>
              </a:rPr>
              <a:t>Creating</a:t>
            </a:r>
            <a:r>
              <a:rPr lang="en-US" dirty="0"/>
              <a:t> </a:t>
            </a:r>
            <a:r>
              <a:rPr lang="en-US" dirty="0">
                <a:solidFill>
                  <a:srgbClr val="C00000"/>
                </a:solidFill>
              </a:rPr>
              <a:t>Config</a:t>
            </a:r>
            <a:r>
              <a:rPr lang="en-US" dirty="0"/>
              <a:t> </a:t>
            </a:r>
            <a:r>
              <a:rPr lang="en-US" dirty="0">
                <a:solidFill>
                  <a:srgbClr val="C00000"/>
                </a:solidFill>
              </a:rPr>
              <a:t>Server</a:t>
            </a:r>
          </a:p>
        </p:txBody>
      </p:sp>
      <p:sp>
        <p:nvSpPr>
          <p:cNvPr id="3" name="Content Placeholder 2">
            <a:extLst>
              <a:ext uri="{FF2B5EF4-FFF2-40B4-BE49-F238E27FC236}">
                <a16:creationId xmlns:a16="http://schemas.microsoft.com/office/drawing/2014/main" id="{01DB77F3-7F12-4444-A24F-5605499F4E88}"/>
              </a:ext>
            </a:extLst>
          </p:cNvPr>
          <p:cNvSpPr>
            <a:spLocks noGrp="1"/>
          </p:cNvSpPr>
          <p:nvPr>
            <p:ph idx="1"/>
          </p:nvPr>
        </p:nvSpPr>
        <p:spPr/>
        <p:txBody>
          <a:bodyPr/>
          <a:lstStyle/>
          <a:p>
            <a:pPr marL="0" indent="0">
              <a:buNone/>
            </a:pPr>
            <a:r>
              <a:rPr lang="en-US" dirty="0"/>
              <a:t>Step 1 - Setup a </a:t>
            </a:r>
            <a:r>
              <a:rPr lang="en-US" dirty="0" err="1"/>
              <a:t>Github</a:t>
            </a:r>
            <a:r>
              <a:rPr lang="en-US" dirty="0"/>
              <a:t> repository and upload </a:t>
            </a:r>
            <a:r>
              <a:rPr lang="en-US" dirty="0" err="1"/>
              <a:t>application.properties</a:t>
            </a:r>
            <a:r>
              <a:rPr lang="en-US" dirty="0"/>
              <a:t> file of your service. </a:t>
            </a:r>
          </a:p>
          <a:p>
            <a:endParaRPr lang="en-US" dirty="0"/>
          </a:p>
        </p:txBody>
      </p:sp>
      <p:pic>
        <p:nvPicPr>
          <p:cNvPr id="7" name="Picture 6">
            <a:extLst>
              <a:ext uri="{FF2B5EF4-FFF2-40B4-BE49-F238E27FC236}">
                <a16:creationId xmlns:a16="http://schemas.microsoft.com/office/drawing/2014/main" id="{24B29803-3D92-49CE-8582-08536ED5633E}"/>
              </a:ext>
            </a:extLst>
          </p:cNvPr>
          <p:cNvPicPr>
            <a:picLocks noChangeAspect="1"/>
          </p:cNvPicPr>
          <p:nvPr/>
        </p:nvPicPr>
        <p:blipFill rotWithShape="1">
          <a:blip r:embed="rId2"/>
          <a:srcRect t="2997" b="5539"/>
          <a:stretch/>
        </p:blipFill>
        <p:spPr>
          <a:xfrm>
            <a:off x="1814702" y="2883279"/>
            <a:ext cx="7260025" cy="3733359"/>
          </a:xfrm>
          <a:prstGeom prst="rect">
            <a:avLst/>
          </a:prstGeom>
        </p:spPr>
      </p:pic>
    </p:spTree>
    <p:extLst>
      <p:ext uri="{BB962C8B-B14F-4D97-AF65-F5344CB8AC3E}">
        <p14:creationId xmlns:p14="http://schemas.microsoft.com/office/powerpoint/2010/main" val="21297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lstStyle/>
          <a:p>
            <a:pPr marL="0" indent="0">
              <a:buNone/>
            </a:pPr>
            <a:r>
              <a:rPr lang="en-US" dirty="0"/>
              <a:t>Step 2: Create a Spring Starter Project and add following dependencies- </a:t>
            </a:r>
          </a:p>
          <a:p>
            <a:pPr lvl="1"/>
            <a:endParaRPr lang="en-US" dirty="0"/>
          </a:p>
          <a:p>
            <a:pPr lvl="1"/>
            <a:r>
              <a:rPr lang="en-US" dirty="0"/>
              <a:t>Config Server</a:t>
            </a:r>
          </a:p>
          <a:p>
            <a:pPr lvl="1"/>
            <a:r>
              <a:rPr lang="en-US" dirty="0"/>
              <a:t>Actuator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286211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fontScale="85000" lnSpcReduction="20000"/>
          </a:bodyPr>
          <a:lstStyle/>
          <a:p>
            <a:pPr marL="0" indent="0">
              <a:buNone/>
            </a:pPr>
            <a:r>
              <a:rPr lang="en-US" dirty="0"/>
              <a:t>Step 3: In the main class, add annotation –</a:t>
            </a:r>
          </a:p>
          <a:p>
            <a:pPr marL="0" indent="0">
              <a:buNone/>
            </a:pPr>
            <a:r>
              <a:rPr lang="en-US" dirty="0"/>
              <a:t>	</a:t>
            </a:r>
            <a:r>
              <a:rPr lang="en-US" dirty="0">
                <a:solidFill>
                  <a:srgbClr val="FF0000"/>
                </a:solidFill>
              </a:rPr>
              <a:t>@EnableConfigServer</a:t>
            </a:r>
          </a:p>
          <a:p>
            <a:pPr marL="0" indent="0">
              <a:buNone/>
            </a:pPr>
            <a:r>
              <a:rPr lang="en-US" dirty="0">
                <a:solidFill>
                  <a:srgbClr val="FF0000"/>
                </a:solidFill>
              </a:rPr>
              <a:t>	</a:t>
            </a:r>
            <a:r>
              <a:rPr lang="en-US" dirty="0"/>
              <a:t>@SpringBootApplication</a:t>
            </a:r>
          </a:p>
          <a:p>
            <a:pPr marL="0" indent="0">
              <a:buNone/>
            </a:pPr>
            <a:r>
              <a:rPr lang="en-US" dirty="0">
                <a:solidFill>
                  <a:srgbClr val="FF0000"/>
                </a:solidFill>
              </a:rPr>
              <a:t>	</a:t>
            </a:r>
            <a:r>
              <a:rPr lang="en-US" dirty="0"/>
              <a:t>public class </a:t>
            </a:r>
            <a:r>
              <a:rPr lang="en-US" dirty="0" err="1"/>
              <a:t>ConfigServerApplication</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SpringApplication.run</a:t>
            </a:r>
            <a:r>
              <a:rPr lang="en-US" dirty="0"/>
              <a:t>(</a:t>
            </a:r>
            <a:r>
              <a:rPr lang="en-US" dirty="0" err="1"/>
              <a:t>ConfigServerApplication.class</a:t>
            </a:r>
            <a:r>
              <a:rPr lang="en-US" dirty="0"/>
              <a:t>, </a:t>
            </a:r>
            <a:r>
              <a:rPr lang="en-US" dirty="0" err="1"/>
              <a:t>args</a:t>
            </a:r>
            <a:r>
              <a:rPr lang="en-US" dirty="0"/>
              <a:t>);</a:t>
            </a:r>
          </a:p>
          <a:p>
            <a:pPr marL="0" indent="0">
              <a:buNone/>
            </a:pPr>
            <a:r>
              <a:rPr lang="en-US" dirty="0"/>
              <a:t>	}</a:t>
            </a:r>
          </a:p>
          <a:p>
            <a:pPr marL="0" indent="0">
              <a:buNone/>
            </a:pPr>
            <a:r>
              <a:rPr lang="en-US" dirty="0"/>
              <a:t>	}</a:t>
            </a:r>
          </a:p>
          <a:p>
            <a:pPr marL="0"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317020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a:bodyPr>
          <a:lstStyle/>
          <a:p>
            <a:pPr marL="0" indent="0">
              <a:buNone/>
            </a:pPr>
            <a:r>
              <a:rPr lang="en-US" dirty="0"/>
              <a:t>Step 4: In </a:t>
            </a:r>
            <a:r>
              <a:rPr lang="en-US" dirty="0" err="1"/>
              <a:t>application.properties</a:t>
            </a:r>
            <a:r>
              <a:rPr lang="en-US" dirty="0"/>
              <a:t>, add</a:t>
            </a:r>
          </a:p>
          <a:p>
            <a:pPr marL="0" indent="0">
              <a:buNone/>
            </a:pPr>
            <a:r>
              <a:rPr lang="en-US" dirty="0"/>
              <a:t>		</a:t>
            </a:r>
            <a:r>
              <a:rPr lang="en-US" sz="2000" dirty="0" err="1"/>
              <a:t>server.port</a:t>
            </a:r>
            <a:r>
              <a:rPr lang="en-US" sz="2000" dirty="0"/>
              <a:t> = 8888</a:t>
            </a:r>
          </a:p>
          <a:p>
            <a:pPr marL="0" indent="0">
              <a:buNone/>
            </a:pPr>
            <a:r>
              <a:rPr lang="en-US" sz="2000" dirty="0"/>
              <a:t>		</a:t>
            </a:r>
            <a:r>
              <a:rPr lang="en-US" sz="2000" dirty="0" err="1"/>
              <a:t>spring.cloud.config.server.git.uri</a:t>
            </a:r>
            <a:r>
              <a:rPr lang="en-US" sz="2000" dirty="0"/>
              <a:t> =   http://github.com/ankitaMphasis/ </a:t>
            </a:r>
            <a:r>
              <a:rPr lang="en-US" sz="2000" dirty="0" err="1"/>
              <a:t>springCloudConfigPoc</a:t>
            </a:r>
            <a:endParaRPr lang="en-US" sz="2000" dirty="0"/>
          </a:p>
          <a:p>
            <a:pPr marL="0" indent="0">
              <a:buNone/>
            </a:pPr>
            <a:endParaRPr lang="en-US" dirty="0"/>
          </a:p>
          <a:p>
            <a:pPr marL="0" indent="0">
              <a:buNone/>
            </a:pPr>
            <a:r>
              <a:rPr lang="en-US" dirty="0"/>
              <a:t>Step 5: Run the Spring Boot application to start the server.</a:t>
            </a:r>
          </a:p>
          <a:p>
            <a:pPr marL="0" indent="0">
              <a:buNone/>
            </a:pPr>
            <a:endParaRPr lang="en-US" dirty="0"/>
          </a:p>
          <a:p>
            <a:pPr marL="0" indent="0">
              <a:buNone/>
            </a:pPr>
            <a:r>
              <a:rPr lang="en-US" dirty="0"/>
              <a:t>Steps 6: Access the </a:t>
            </a:r>
            <a:r>
              <a:rPr lang="en-US" dirty="0" err="1"/>
              <a:t>url</a:t>
            </a:r>
            <a:r>
              <a:rPr lang="en-US" dirty="0"/>
              <a:t> to access the properties file- </a:t>
            </a:r>
          </a:p>
          <a:p>
            <a:pPr marL="0" indent="0">
              <a:buNone/>
            </a:pPr>
            <a:r>
              <a:rPr lang="en-US" dirty="0"/>
              <a:t>	</a:t>
            </a:r>
            <a:r>
              <a:rPr lang="en-US" dirty="0">
                <a:solidFill>
                  <a:srgbClr val="0070C0"/>
                </a:solidFill>
              </a:rPr>
              <a:t> https://localhost:8888/application/default/master 	</a:t>
            </a:r>
          </a:p>
          <a:p>
            <a:pPr marL="457200" lvl="1" indent="0">
              <a:buNone/>
            </a:pPr>
            <a:endParaRPr lang="en-US" dirty="0"/>
          </a:p>
        </p:txBody>
      </p:sp>
    </p:spTree>
    <p:extLst>
      <p:ext uri="{BB962C8B-B14F-4D97-AF65-F5344CB8AC3E}">
        <p14:creationId xmlns:p14="http://schemas.microsoft.com/office/powerpoint/2010/main" val="4099206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5703</TotalTime>
  <Words>620</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Monaco</vt:lpstr>
      <vt:lpstr>Open Sans</vt:lpstr>
      <vt:lpstr>Open Sans</vt:lpstr>
      <vt:lpstr>Office Theme</vt:lpstr>
      <vt:lpstr>Spring Cloud Config</vt:lpstr>
      <vt:lpstr>Spring Cloud Config</vt:lpstr>
      <vt:lpstr>Spring Cloud Config Server </vt:lpstr>
      <vt:lpstr>Config Server and Git</vt:lpstr>
      <vt:lpstr> Features </vt:lpstr>
      <vt:lpstr>Creating Config Server</vt:lpstr>
      <vt:lpstr>Creating Config Server</vt:lpstr>
      <vt:lpstr>Creating Config Server</vt:lpstr>
      <vt:lpstr>Creating Config Server</vt:lpstr>
      <vt:lpstr>  Understanding the URL: Environment Repository   </vt:lpstr>
      <vt:lpstr>Config Client</vt:lpstr>
      <vt:lpstr>Config Client</vt:lpstr>
      <vt:lpstr>Actuator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Config</dc:title>
  <dc:creator>Ankita Singhal</dc:creator>
  <cp:lastModifiedBy>Ankita</cp:lastModifiedBy>
  <cp:revision>21</cp:revision>
  <dcterms:created xsi:type="dcterms:W3CDTF">2021-10-22T06:44:50Z</dcterms:created>
  <dcterms:modified xsi:type="dcterms:W3CDTF">2021-10-26T07:17:23Z</dcterms:modified>
</cp:coreProperties>
</file>