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94" r:id="rId7"/>
    <p:sldId id="269" r:id="rId8"/>
    <p:sldId id="291" r:id="rId9"/>
    <p:sldId id="292" r:id="rId10"/>
    <p:sldId id="300" r:id="rId11"/>
    <p:sldId id="299" r:id="rId12"/>
    <p:sldId id="303" r:id="rId13"/>
    <p:sldId id="302" r:id="rId14"/>
    <p:sldId id="304" r:id="rId15"/>
    <p:sldId id="301" r:id="rId16"/>
    <p:sldId id="311" r:id="rId17"/>
    <p:sldId id="309" r:id="rId18"/>
    <p:sldId id="310" r:id="rId19"/>
    <p:sldId id="315" r:id="rId20"/>
    <p:sldId id="314" r:id="rId21"/>
    <p:sldId id="313" r:id="rId22"/>
    <p:sldId id="318" r:id="rId23"/>
    <p:sldId id="317" r:id="rId24"/>
    <p:sldId id="316" r:id="rId25"/>
    <p:sldId id="312" r:id="rId26"/>
    <p:sldId id="308" r:id="rId27"/>
    <p:sldId id="320" r:id="rId28"/>
    <p:sldId id="319"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224" y="186"/>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insaid.co/"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s://scikit-learn.org/" TargetMode="External"/><Relationship Id="rId3" Type="http://schemas.openxmlformats.org/officeDocument/2006/relationships/hyperlink" Target="https://www.khanacademy.org/" TargetMode="External"/><Relationship Id="rId7" Type="http://schemas.openxmlformats.org/officeDocument/2006/relationships/hyperlink" Target="https://www.hackerrank.com/" TargetMode="External"/><Relationship Id="rId2" Type="http://schemas.openxmlformats.org/officeDocument/2006/relationships/hyperlink" Target="https://towardsdatascience.com/" TargetMode="External"/><Relationship Id="rId1" Type="http://schemas.openxmlformats.org/officeDocument/2006/relationships/slideLayout" Target="../slideLayouts/slideLayout6.xml"/><Relationship Id="rId6" Type="http://schemas.openxmlformats.org/officeDocument/2006/relationships/hyperlink" Target="https://medium.com/" TargetMode="External"/><Relationship Id="rId5" Type="http://schemas.openxmlformats.org/officeDocument/2006/relationships/hyperlink" Target="https://www.kaggle.com/" TargetMode="External"/><Relationship Id="rId4" Type="http://schemas.openxmlformats.org/officeDocument/2006/relationships/hyperlink" Target="https://machinelearningmastery.com/" TargetMode="External"/><Relationship Id="rId9" Type="http://schemas.openxmlformats.org/officeDocument/2006/relationships/hyperlink" Target="https://www.statisticssolution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gesh\Documents\GitHub\DataScienceProjectRepo\Machine_Learning\HouseData\PPT and Videos\rising_house_pri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7247"/>
            <a:ext cx="13004800" cy="9749529"/>
          </a:xfrm>
          <a:prstGeom prst="rect">
            <a:avLst/>
          </a:prstGeom>
          <a:noFill/>
          <a:extLst>
            <a:ext uri="{909E8E84-426E-40DD-AFC4-6F175D3DCCD1}">
              <a14:hiddenFill xmlns:a14="http://schemas.microsoft.com/office/drawing/2010/main">
                <a:solidFill>
                  <a:srgbClr val="FFFFFF"/>
                </a:solidFill>
              </a14:hiddenFill>
            </a:ext>
          </a:extLst>
        </p:spPr>
      </p:pic>
      <p:sp>
        <p:nvSpPr>
          <p:cNvPr id="133" name="Vehicle Loan Digital Marketing…"/>
          <p:cNvSpPr txBox="1">
            <a:spLocks noGrp="1"/>
          </p:cNvSpPr>
          <p:nvPr>
            <p:ph type="subTitle" sz="quarter" idx="1"/>
          </p:nvPr>
        </p:nvSpPr>
        <p:spPr>
          <a:xfrm>
            <a:off x="711200" y="753035"/>
            <a:ext cx="11887199" cy="2480657"/>
          </a:xfrm>
          <a:prstGeom prst="rect">
            <a:avLst/>
          </a:prstGeom>
        </p:spPr>
        <p:txBody>
          <a:bodyPr/>
          <a:lstStyle/>
          <a:p>
            <a:pPr algn="ctr">
              <a:defRPr sz="3600">
                <a:latin typeface="Arial"/>
                <a:ea typeface="Arial"/>
                <a:cs typeface="Arial"/>
                <a:sym typeface="Arial"/>
              </a:defRPr>
            </a:pPr>
            <a:r>
              <a:rPr lang="en-IN" b="1" dirty="0" smtClean="0">
                <a:solidFill>
                  <a:srgbClr val="0070C0"/>
                </a:solidFill>
              </a:rPr>
              <a:t>Houses Price Prediction</a:t>
            </a:r>
            <a:endParaRPr b="1" dirty="0">
              <a:solidFill>
                <a:srgbClr val="0070C0"/>
              </a:solidFill>
            </a:endParaRPr>
          </a:p>
          <a:p>
            <a:pPr algn="ctr">
              <a:defRPr>
                <a:latin typeface="Arial"/>
                <a:ea typeface="Arial"/>
                <a:cs typeface="Arial"/>
                <a:sym typeface="Arial"/>
              </a:defRPr>
            </a:pPr>
            <a:endParaRPr b="1" dirty="0">
              <a:solidFill>
                <a:srgbClr val="0070C0"/>
              </a:solidFill>
            </a:endParaRPr>
          </a:p>
          <a:p>
            <a:pPr algn="ctr">
              <a:defRPr>
                <a:latin typeface="Arial"/>
                <a:ea typeface="Arial"/>
                <a:cs typeface="Arial"/>
                <a:sym typeface="Arial"/>
              </a:defRPr>
            </a:pPr>
            <a:r>
              <a:rPr lang="en-IN" b="1" dirty="0">
                <a:solidFill>
                  <a:srgbClr val="0070C0"/>
                </a:solidFill>
              </a:rPr>
              <a:t>B</a:t>
            </a:r>
            <a:r>
              <a:rPr b="1" dirty="0" smtClean="0">
                <a:solidFill>
                  <a:srgbClr val="0070C0"/>
                </a:solidFill>
              </a:rPr>
              <a:t>y </a:t>
            </a:r>
            <a:r>
              <a:rPr lang="en-IN" b="1" dirty="0" smtClean="0">
                <a:solidFill>
                  <a:srgbClr val="0070C0"/>
                </a:solidFill>
              </a:rPr>
              <a:t>: </a:t>
            </a:r>
            <a:r>
              <a:rPr lang="en-US" b="1" dirty="0" err="1" smtClean="0">
                <a:solidFill>
                  <a:srgbClr val="0070C0"/>
                </a:solidFill>
              </a:rPr>
              <a:t>Yogesh</a:t>
            </a:r>
            <a:r>
              <a:rPr lang="en-US" b="1" dirty="0">
                <a:solidFill>
                  <a:srgbClr val="0070C0"/>
                </a:solidFill>
              </a:rPr>
              <a:t> </a:t>
            </a:r>
            <a:r>
              <a:rPr lang="en-US" b="1" dirty="0" smtClean="0">
                <a:solidFill>
                  <a:srgbClr val="0070C0"/>
                </a:solidFill>
              </a:rPr>
              <a:t>Chandra</a:t>
            </a:r>
            <a:endParaRPr b="1" dirty="0">
              <a:solidFill>
                <a:srgbClr val="0070C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3600" dirty="0" smtClean="0"/>
              <a:t>Correlation of Numerical Data Columns with respect to </a:t>
            </a:r>
            <a:r>
              <a:rPr lang="en-IN" sz="3600" dirty="0" err="1" smtClean="0"/>
              <a:t>SalePrice</a:t>
            </a:r>
            <a:endParaRPr sz="3600" dirty="0"/>
          </a:p>
        </p:txBody>
      </p:sp>
      <p:sp>
        <p:nvSpPr>
          <p:cNvPr id="189" name="Tracked in Google Analytics"/>
          <p:cNvSpPr txBox="1"/>
          <p:nvPr/>
        </p:nvSpPr>
        <p:spPr>
          <a:xfrm>
            <a:off x="237564" y="2127127"/>
            <a:ext cx="11430000"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see there is Negative and Positive correlation, but we will select the parameter with threshold above -0.5 and 0.5</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922787152"/>
              </p:ext>
            </p:extLst>
          </p:nvPr>
        </p:nvGraphicFramePr>
        <p:xfrm>
          <a:off x="635000" y="2932378"/>
          <a:ext cx="4953000" cy="6592620"/>
        </p:xfrm>
        <a:graphic>
          <a:graphicData uri="http://schemas.openxmlformats.org/drawingml/2006/table">
            <a:tbl>
              <a:tblPr>
                <a:tableStyleId>{5940675A-B579-460E-94D1-54222C63F5DA}</a:tableStyleId>
              </a:tblPr>
              <a:tblGrid>
                <a:gridCol w="4953000"/>
              </a:tblGrid>
              <a:tr h="346980">
                <a:tc>
                  <a:txBody>
                    <a:bodyPr/>
                    <a:lstStyle/>
                    <a:p>
                      <a:pPr algn="l" fontAlgn="ctr"/>
                      <a:r>
                        <a:rPr lang="en-IN" sz="1800" u="none" strike="noStrike" dirty="0" err="1">
                          <a:effectLst/>
                        </a:rPr>
                        <a:t>OverallQual</a:t>
                      </a:r>
                      <a:r>
                        <a:rPr lang="en-IN" sz="1800" u="none" strike="noStrike" dirty="0">
                          <a:effectLst/>
                        </a:rPr>
                        <a:t>      0.790982</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GrLivArea</a:t>
                      </a:r>
                      <a:r>
                        <a:rPr lang="en-IN" sz="1800" u="none" strike="noStrike" dirty="0">
                          <a:effectLst/>
                        </a:rPr>
                        <a:t>        0.708624</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GarageCars</a:t>
                      </a:r>
                      <a:r>
                        <a:rPr lang="en-IN" sz="1800" u="none" strike="noStrike" dirty="0">
                          <a:effectLst/>
                        </a:rPr>
                        <a:t>       0.640409</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GarageArea</a:t>
                      </a:r>
                      <a:r>
                        <a:rPr lang="en-IN" sz="1800" u="none" strike="noStrike" dirty="0">
                          <a:effectLst/>
                        </a:rPr>
                        <a:t>       0.623431</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TotalBsmtSF</a:t>
                      </a:r>
                      <a:r>
                        <a:rPr lang="en-IN" sz="1800" u="none" strike="noStrike" dirty="0">
                          <a:effectLst/>
                        </a:rPr>
                        <a:t>      0.613581</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1stFlrSF         0.605852</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FullBath</a:t>
                      </a:r>
                      <a:r>
                        <a:rPr lang="en-IN" sz="1800" u="none" strike="noStrike" dirty="0">
                          <a:effectLst/>
                        </a:rPr>
                        <a:t>         0.560664</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TotRmsAbvGrd</a:t>
                      </a:r>
                      <a:r>
                        <a:rPr lang="en-IN" sz="1800" u="none" strike="noStrike" dirty="0">
                          <a:effectLst/>
                        </a:rPr>
                        <a:t>     0.533723</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YearBuilt</a:t>
                      </a:r>
                      <a:r>
                        <a:rPr lang="en-IN" sz="1800" u="none" strike="noStrike" dirty="0">
                          <a:effectLst/>
                        </a:rPr>
                        <a:t>        0.522897</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YearRemodAdd</a:t>
                      </a:r>
                      <a:r>
                        <a:rPr lang="en-IN" sz="1800" u="none" strike="noStrike" dirty="0">
                          <a:effectLst/>
                        </a:rPr>
                        <a:t>     0.507101</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GarageYrBlt</a:t>
                      </a:r>
                      <a:r>
                        <a:rPr lang="en-IN" sz="1800" u="none" strike="noStrike" dirty="0">
                          <a:effectLst/>
                        </a:rPr>
                        <a:t>      0.486362</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MasVnrArea</a:t>
                      </a:r>
                      <a:r>
                        <a:rPr lang="en-IN" sz="1800" u="none" strike="noStrike" dirty="0">
                          <a:effectLst/>
                        </a:rPr>
                        <a:t>       0.477493</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Fireplaces       0.466929</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BsmtFinSF1       0.386420</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a:effectLst/>
                        </a:rPr>
                        <a:t>LotFrontage      0.351799</a:t>
                      </a:r>
                      <a:endParaRPr lang="en-IN" sz="1800" b="0" i="0" u="none" strike="noStrike">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WoodDeckSF</a:t>
                      </a:r>
                      <a:r>
                        <a:rPr lang="en-IN" sz="1800" u="none" strike="noStrike" dirty="0">
                          <a:effectLst/>
                        </a:rPr>
                        <a:t>       0.324413</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a:effectLst/>
                        </a:rPr>
                        <a:t>2ndFlrSF         0.319334</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OpenPorchSF</a:t>
                      </a:r>
                      <a:r>
                        <a:rPr lang="en-IN" sz="1800" u="none" strike="noStrike" dirty="0">
                          <a:effectLst/>
                        </a:rPr>
                        <a:t>      0.315856</a:t>
                      </a:r>
                      <a:endParaRPr lang="en-IN" sz="1800" b="0" i="0" u="none" strike="noStrike" dirty="0">
                        <a:solidFill>
                          <a:srgbClr val="000000"/>
                        </a:solidFill>
                        <a:effectLst/>
                        <a:latin typeface="Courier New"/>
                      </a:endParaRPr>
                    </a:p>
                  </a:txBody>
                  <a:tcPr marL="9525" marR="9525" marT="9525" marB="0" anchor="ctr"/>
                </a:tc>
              </a:tr>
              <a:tr h="346980">
                <a:tc>
                  <a:txBody>
                    <a:bodyPr/>
                    <a:lstStyle/>
                    <a:p>
                      <a:pPr algn="l" fontAlgn="ctr"/>
                      <a:r>
                        <a:rPr lang="en-IN" sz="1800" u="none" strike="noStrike" dirty="0" err="1">
                          <a:effectLst/>
                        </a:rPr>
                        <a:t>HalfBath</a:t>
                      </a:r>
                      <a:r>
                        <a:rPr lang="en-IN" sz="1800" u="none" strike="noStrike" dirty="0">
                          <a:effectLst/>
                        </a:rPr>
                        <a:t>         0.284108</a:t>
                      </a:r>
                      <a:endParaRPr lang="en-IN" sz="1800" b="0" i="0" u="none" strike="noStrike" dirty="0">
                        <a:solidFill>
                          <a:srgbClr val="000000"/>
                        </a:solidFill>
                        <a:effectLst/>
                        <a:latin typeface="Courier New"/>
                      </a:endParaRP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01074817"/>
              </p:ext>
            </p:extLst>
          </p:nvPr>
        </p:nvGraphicFramePr>
        <p:xfrm>
          <a:off x="5816600" y="2954790"/>
          <a:ext cx="5105400" cy="6417810"/>
        </p:xfrm>
        <a:graphic>
          <a:graphicData uri="http://schemas.openxmlformats.org/drawingml/2006/table">
            <a:tbl>
              <a:tblPr>
                <a:tableStyleId>{5940675A-B579-460E-94D1-54222C63F5DA}</a:tableStyleId>
              </a:tblPr>
              <a:tblGrid>
                <a:gridCol w="5105400"/>
              </a:tblGrid>
              <a:tr h="356545">
                <a:tc>
                  <a:txBody>
                    <a:bodyPr/>
                    <a:lstStyle/>
                    <a:p>
                      <a:pPr algn="l" fontAlgn="ctr"/>
                      <a:r>
                        <a:rPr lang="en-IN" sz="1800" u="none" strike="noStrike" dirty="0" err="1">
                          <a:effectLst/>
                        </a:rPr>
                        <a:t>LotArea</a:t>
                      </a:r>
                      <a:r>
                        <a:rPr lang="en-IN" sz="1800" u="none" strike="noStrike" dirty="0">
                          <a:effectLst/>
                        </a:rPr>
                        <a:t>          0.263843</a:t>
                      </a:r>
                      <a:endParaRPr lang="en-IN" sz="1800" b="0" i="0" u="none" strike="noStrike" dirty="0">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BsmtFullBath     0.227122</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BsmtUnfSF        0.214479</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BedroomAbvGr     0.168213</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ScreenPorch      0.111447</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PoolArea         0.092404</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MoSold           0.046432</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3SsnPorch        0.044584</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BsmtFinSF2      -0.011378</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dirty="0" err="1">
                          <a:effectLst/>
                        </a:rPr>
                        <a:t>BsmtHalfBath</a:t>
                      </a:r>
                      <a:r>
                        <a:rPr lang="en-IN" sz="1800" u="none" strike="noStrike" dirty="0">
                          <a:effectLst/>
                        </a:rPr>
                        <a:t>    -0.016844</a:t>
                      </a:r>
                      <a:endParaRPr lang="en-IN" sz="1800" b="0" i="0" u="none" strike="noStrike" dirty="0">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MiscVal         -0.021190</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Id              -0.021917</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LowQualFinSF    -0.025606</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YrSold          -0.028923</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OverallCond     -0.077856</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MSSubClass      -0.084284</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a:effectLst/>
                        </a:rPr>
                        <a:t>EnclosedPorch   -0.128578</a:t>
                      </a:r>
                      <a:endParaRPr lang="en-IN" sz="1800" b="0" i="0" u="none" strike="noStrike">
                        <a:solidFill>
                          <a:srgbClr val="000000"/>
                        </a:solidFill>
                        <a:effectLst/>
                        <a:latin typeface="Courier New"/>
                      </a:endParaRPr>
                    </a:p>
                  </a:txBody>
                  <a:tcPr marL="9525" marR="9525" marT="9525" marB="0" anchor="ctr"/>
                </a:tc>
              </a:tr>
              <a:tr h="356545">
                <a:tc>
                  <a:txBody>
                    <a:bodyPr/>
                    <a:lstStyle/>
                    <a:p>
                      <a:pPr algn="l" fontAlgn="ctr"/>
                      <a:r>
                        <a:rPr lang="en-IN" sz="1800" u="none" strike="noStrike" dirty="0" err="1">
                          <a:effectLst/>
                        </a:rPr>
                        <a:t>KitchenAbvGr</a:t>
                      </a:r>
                      <a:r>
                        <a:rPr lang="en-IN" sz="1800" u="none" strike="noStrike" dirty="0">
                          <a:effectLst/>
                        </a:rPr>
                        <a:t>    -0.135907</a:t>
                      </a:r>
                      <a:endParaRPr lang="en-IN" sz="1800" b="0" i="0" u="none" strike="noStrike" dirty="0">
                        <a:solidFill>
                          <a:srgbClr val="000000"/>
                        </a:solidFill>
                        <a:effectLst/>
                        <a:latin typeface="Courier New"/>
                      </a:endParaRPr>
                    </a:p>
                  </a:txBody>
                  <a:tcPr marL="9525" marR="9525" marT="9525" marB="0" anchor="ctr"/>
                </a:tc>
              </a:tr>
            </a:tbl>
          </a:graphicData>
        </a:graphic>
      </p:graphicFrame>
    </p:spTree>
    <p:extLst>
      <p:ext uri="{BB962C8B-B14F-4D97-AF65-F5344CB8AC3E}">
        <p14:creationId xmlns:p14="http://schemas.microsoft.com/office/powerpoint/2010/main" val="34778005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i="1" dirty="0"/>
              <a:t>Multicollinearity</a:t>
            </a:r>
          </a:p>
        </p:txBody>
      </p:sp>
      <p:sp>
        <p:nvSpPr>
          <p:cNvPr id="189" name="Tracked in Google Analytics"/>
          <p:cNvSpPr txBox="1"/>
          <p:nvPr/>
        </p:nvSpPr>
        <p:spPr>
          <a:xfrm>
            <a:off x="2199152" y="2472801"/>
            <a:ext cx="8606523" cy="4719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rPr lang="en-IN" b="1" i="1" dirty="0" smtClean="0"/>
              <a:t>Multicollinearity : </a:t>
            </a:r>
            <a:r>
              <a:rPr lang="en-IN" i="1" dirty="0" smtClean="0"/>
              <a:t>is the biggest problem in variable selection </a:t>
            </a:r>
            <a:endParaRPr lang="en-IN" i="1" dirty="0"/>
          </a:p>
        </p:txBody>
      </p:sp>
      <p:graphicFrame>
        <p:nvGraphicFramePr>
          <p:cNvPr id="3" name="Table 2"/>
          <p:cNvGraphicFramePr>
            <a:graphicFrameLocks noGrp="1"/>
          </p:cNvGraphicFramePr>
          <p:nvPr>
            <p:extLst>
              <p:ext uri="{D42A27DB-BD31-4B8C-83A1-F6EECF244321}">
                <p14:modId xmlns:p14="http://schemas.microsoft.com/office/powerpoint/2010/main" val="3971230508"/>
              </p:ext>
            </p:extLst>
          </p:nvPr>
        </p:nvGraphicFramePr>
        <p:xfrm>
          <a:off x="254000" y="3124200"/>
          <a:ext cx="5943601" cy="6532245"/>
        </p:xfrm>
        <a:graphic>
          <a:graphicData uri="http://schemas.openxmlformats.org/drawingml/2006/table">
            <a:tbl>
              <a:tblPr>
                <a:tableStyleId>{5940675A-B579-460E-94D1-54222C63F5DA}</a:tableStyleId>
              </a:tblPr>
              <a:tblGrid>
                <a:gridCol w="1476967"/>
                <a:gridCol w="3412508"/>
                <a:gridCol w="1054126"/>
              </a:tblGrid>
              <a:tr h="426720">
                <a:tc>
                  <a:txBody>
                    <a:bodyPr/>
                    <a:lstStyle/>
                    <a:p>
                      <a:pPr algn="l" fontAlgn="ctr"/>
                      <a:r>
                        <a:rPr lang="en-IN" sz="1800" u="none" strike="noStrike">
                          <a:effectLst/>
                        </a:rPr>
                        <a:t>Attribute Pair</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Correlation</a:t>
                      </a:r>
                      <a:endParaRPr lang="en-IN" sz="1800" b="1" i="0" u="none" strike="noStrike">
                        <a:solidFill>
                          <a:srgbClr val="000000"/>
                        </a:solidFill>
                        <a:effectLst/>
                        <a:latin typeface="Arial"/>
                      </a:endParaRPr>
                    </a:p>
                  </a:txBody>
                  <a:tcPr marL="9525" marR="9525" marT="9525" marB="0" anchor="ctr"/>
                </a:tc>
                <a:tc>
                  <a:txBody>
                    <a:bodyPr/>
                    <a:lstStyle/>
                    <a:p>
                      <a:pPr algn="l" fontAlgn="b"/>
                      <a:r>
                        <a:rPr lang="en-IN" sz="1800" u="none" strike="noStrike">
                          <a:effectLst/>
                        </a:rPr>
                        <a:t> </a:t>
                      </a:r>
                      <a:endParaRPr lang="en-IN" sz="1800" b="0" i="0" u="none" strike="noStrike">
                        <a:solidFill>
                          <a:srgbClr val="000000"/>
                        </a:solidFill>
                        <a:effectLst/>
                        <a:latin typeface="Calibri"/>
                      </a:endParaRPr>
                    </a:p>
                  </a:txBody>
                  <a:tcPr marL="9525" marR="9525" marT="9525" marB="0" anchor="b"/>
                </a:tc>
              </a:tr>
              <a:tr h="426720">
                <a:tc>
                  <a:txBody>
                    <a:bodyPr/>
                    <a:lstStyle/>
                    <a:p>
                      <a:pPr algn="l" fontAlgn="ctr"/>
                      <a:r>
                        <a:rPr lang="en-IN" sz="1800" u="none" strike="noStrike">
                          <a:effectLst/>
                        </a:rPr>
                        <a:t>4</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(GarageArea, GarageCars)</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0.88248</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22</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(GarageYrBlt, YearBuilt)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0.82567</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24</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(GrLivArea,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0.82549</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15</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(1stFlrSF, TotalBsmtSF)</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0.81953</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8</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0.6875</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20</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(BedroomAbvGr,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0.67662</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23</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(BsmtFinSF1, BsmtFullBath)</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0.64921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9</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(GarageYrBlt, YearRemodAdd)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0.64228</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5</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(FullBath,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0.63001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10</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0.61642</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17</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HalfBath)</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0.60971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27</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(GarageCars,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0.60067</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7</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(GrLivArea,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0.59301</a:t>
                      </a:r>
                      <a:endParaRPr lang="en-IN" sz="1800" b="0" i="0" u="none" strike="noStrike">
                        <a:solidFill>
                          <a:srgbClr val="000000"/>
                        </a:solidFill>
                        <a:effectLst/>
                        <a:latin typeface="Arial"/>
                      </a:endParaRPr>
                    </a:p>
                  </a:txBody>
                  <a:tcPr marL="9525" marR="9525" marT="9525" marB="0" anchor="ctr"/>
                </a:tc>
              </a:tr>
              <a:tr h="426720">
                <a:tc>
                  <a:txBody>
                    <a:bodyPr/>
                    <a:lstStyle/>
                    <a:p>
                      <a:pPr algn="l" fontAlgn="ctr"/>
                      <a:r>
                        <a:rPr lang="en-IN" sz="1800" u="none" strike="noStrike">
                          <a:effectLst/>
                        </a:rPr>
                        <a:t>0</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(YearBuilt, YearRemodAdd)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dirty="0">
                          <a:effectLst/>
                        </a:rPr>
                        <a:t>0.59286</a:t>
                      </a:r>
                      <a:endParaRPr lang="en-IN" sz="1800" b="0" i="0" u="none" strike="noStrike" dirty="0">
                        <a:solidFill>
                          <a:srgbClr val="000000"/>
                        </a:solidFill>
                        <a:effectLst/>
                        <a:latin typeface="Arial"/>
                      </a:endParaRPr>
                    </a:p>
                  </a:txBody>
                  <a:tcPr marL="9525" marR="9525" marT="9525"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76141626"/>
              </p:ext>
            </p:extLst>
          </p:nvPr>
        </p:nvGraphicFramePr>
        <p:xfrm>
          <a:off x="6350000" y="3155394"/>
          <a:ext cx="6172200" cy="6477002"/>
        </p:xfrm>
        <a:graphic>
          <a:graphicData uri="http://schemas.openxmlformats.org/drawingml/2006/table">
            <a:tbl>
              <a:tblPr>
                <a:tableStyleId>{5940675A-B579-460E-94D1-54222C63F5DA}</a:tableStyleId>
              </a:tblPr>
              <a:tblGrid>
                <a:gridCol w="1533773"/>
                <a:gridCol w="3543758"/>
                <a:gridCol w="1094669"/>
              </a:tblGrid>
              <a:tr h="462643">
                <a:tc>
                  <a:txBody>
                    <a:bodyPr/>
                    <a:lstStyle/>
                    <a:p>
                      <a:pPr algn="l" fontAlgn="ctr"/>
                      <a:r>
                        <a:rPr lang="en-IN" sz="1800" u="none" strike="noStrike">
                          <a:effectLst/>
                        </a:rPr>
                        <a:t>11</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(GarageCars, GarageYrBlt)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0.58892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6</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(OverallQual, YearBuilt)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0.57232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21</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(1stFlrSF,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0.56602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13</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(GarageArea, GarageYrBlt)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0.56457</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18</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(GarageArea,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0.56202</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(FullBath, TotRmsAbvGrd)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0.55478</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12</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(OverallQual, YearRemodAdd)</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0.55068</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16</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(FullBath,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0.5506</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3</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(GarageYrBlt, OverallQual)</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0.54777</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25</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(GarageCars, YearBuilt)</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0.53785</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14</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(OverallQual, TotalBsmtSF)</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0.53781</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(BsmtFinSF1, TotalBsmtSF)</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0.5224</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26</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(BedroomAbvGr, GrLivArea)</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0.52127</a:t>
                      </a:r>
                      <a:endParaRPr lang="en-IN" sz="1800" b="0" i="0" u="none" strike="noStrike">
                        <a:solidFill>
                          <a:srgbClr val="000000"/>
                        </a:solidFill>
                        <a:effectLst/>
                        <a:latin typeface="Arial"/>
                      </a:endParaRPr>
                    </a:p>
                  </a:txBody>
                  <a:tcPr marL="9525" marR="9525" marT="9525" marB="0" anchor="ctr"/>
                </a:tc>
              </a:tr>
              <a:tr h="462643">
                <a:tc>
                  <a:txBody>
                    <a:bodyPr/>
                    <a:lstStyle/>
                    <a:p>
                      <a:pPr algn="l" fontAlgn="ctr"/>
                      <a:r>
                        <a:rPr lang="en-IN" sz="1800" u="none" strike="noStrike">
                          <a:effectLst/>
                        </a:rPr>
                        <a:t>19</a:t>
                      </a:r>
                      <a:endParaRPr lang="en-IN" sz="1800" b="1" i="0" u="none" strike="noStrike">
                        <a:solidFill>
                          <a:srgbClr val="000000"/>
                        </a:solidFill>
                        <a:effectLst/>
                        <a:latin typeface="Arial"/>
                      </a:endParaRPr>
                    </a:p>
                  </a:txBody>
                  <a:tcPr marL="9525" marR="9525" marT="9525" marB="0" anchor="ctr"/>
                </a:tc>
                <a:tc>
                  <a:txBody>
                    <a:bodyPr/>
                    <a:lstStyle/>
                    <a:p>
                      <a:pPr algn="l" fontAlgn="ctr"/>
                      <a:r>
                        <a:rPr lang="en-IN" sz="1800" u="none" strike="noStrike">
                          <a:effectLst/>
                        </a:rPr>
                        <a:t>(2ndFlrSF, BedroomAbvGr)</a:t>
                      </a:r>
                      <a:endParaRPr lang="en-IN" sz="1800" b="0" i="0" u="none" strike="noStrike">
                        <a:solidFill>
                          <a:srgbClr val="000000"/>
                        </a:solidFill>
                        <a:effectLst/>
                        <a:latin typeface="Arial"/>
                      </a:endParaRPr>
                    </a:p>
                  </a:txBody>
                  <a:tcPr marL="9525" marR="9525" marT="9525" marB="0" anchor="ctr"/>
                </a:tc>
                <a:tc>
                  <a:txBody>
                    <a:bodyPr/>
                    <a:lstStyle/>
                    <a:p>
                      <a:pPr algn="l" fontAlgn="ctr"/>
                      <a:r>
                        <a:rPr lang="en-IN" sz="1800" u="none" strike="noStrike" dirty="0">
                          <a:effectLst/>
                        </a:rPr>
                        <a:t>0.5029</a:t>
                      </a:r>
                      <a:endParaRPr lang="en-IN" sz="1800" b="0" i="0" u="none" strike="noStrike" dirty="0">
                        <a:solidFill>
                          <a:srgbClr val="000000"/>
                        </a:solidFill>
                        <a:effectLst/>
                        <a:latin typeface="Arial"/>
                      </a:endParaRPr>
                    </a:p>
                  </a:txBody>
                  <a:tcPr marL="9525" marR="9525" marT="9525" marB="0" anchor="ctr"/>
                </a:tc>
              </a:tr>
            </a:tbl>
          </a:graphicData>
        </a:graphic>
      </p:graphicFrame>
    </p:spTree>
    <p:extLst>
      <p:ext uri="{BB962C8B-B14F-4D97-AF65-F5344CB8AC3E}">
        <p14:creationId xmlns:p14="http://schemas.microsoft.com/office/powerpoint/2010/main" val="29808240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4000" dirty="0" smtClean="0"/>
              <a:t>Skewness, Kurtosis, Data Transformation, converting and New Features</a:t>
            </a:r>
            <a:endParaRPr sz="4000" dirty="0"/>
          </a:p>
        </p:txBody>
      </p:sp>
      <p:sp>
        <p:nvSpPr>
          <p:cNvPr id="189" name="Tracked in Google Analytics"/>
          <p:cNvSpPr txBox="1"/>
          <p:nvPr/>
        </p:nvSpPr>
        <p:spPr>
          <a:xfrm>
            <a:off x="981635" y="2286000"/>
            <a:ext cx="11049000" cy="564257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a:t>Skewness</a:t>
            </a:r>
            <a:r>
              <a:rPr lang="en-IN" dirty="0"/>
              <a:t> is a measure of symmetry, or more precisely, the lack of </a:t>
            </a:r>
            <a:r>
              <a:rPr lang="en-IN" dirty="0" smtClean="0"/>
              <a:t>symmetry A </a:t>
            </a:r>
            <a:r>
              <a:rPr lang="en-IN" dirty="0"/>
              <a:t>distribution, </a:t>
            </a:r>
            <a:r>
              <a:rPr lang="en-IN" dirty="0" smtClean="0"/>
              <a:t>or </a:t>
            </a:r>
            <a:r>
              <a:rPr lang="en-IN" dirty="0"/>
              <a:t>data set, is symmetric if it looks the same to the left and right of the </a:t>
            </a:r>
            <a:r>
              <a:rPr lang="en-IN" dirty="0" smtClean="0"/>
              <a:t>centre </a:t>
            </a:r>
            <a:r>
              <a:rPr lang="en-IN" dirty="0"/>
              <a:t>point. </a:t>
            </a:r>
            <a:endParaRPr lang="en-IN" dirty="0" smtClean="0"/>
          </a:p>
          <a:p>
            <a:endParaRPr lang="en-IN" b="1" dirty="0" smtClean="0"/>
          </a:p>
          <a:p>
            <a:r>
              <a:rPr lang="en-IN" b="1" dirty="0" smtClean="0"/>
              <a:t>Kurtosis</a:t>
            </a:r>
            <a:r>
              <a:rPr lang="en-IN" dirty="0"/>
              <a:t> is a measure of whether the data are heavy-tailed or light-tailed relative to a normal distribution</a:t>
            </a:r>
            <a:r>
              <a:rPr lang="en-IN" dirty="0" smtClean="0"/>
              <a:t>.</a:t>
            </a:r>
          </a:p>
          <a:p>
            <a:endParaRPr lang="en-IN" dirty="0"/>
          </a:p>
          <a:p>
            <a:r>
              <a:rPr lang="en-IN" b="1" dirty="0" smtClean="0"/>
              <a:t>Data Transformation</a:t>
            </a:r>
            <a:r>
              <a:rPr lang="en-IN" dirty="0" smtClean="0"/>
              <a:t>: I have used log transformation to reduce Skewness and Kurtosis. It has worked very well and you can see the result in the notebook.</a:t>
            </a:r>
          </a:p>
          <a:p>
            <a:endParaRPr lang="en-IN" dirty="0"/>
          </a:p>
          <a:p>
            <a:r>
              <a:rPr lang="en-IN" b="1" dirty="0"/>
              <a:t>Converting Categorical </a:t>
            </a:r>
            <a:r>
              <a:rPr lang="en-IN" b="1" dirty="0" smtClean="0"/>
              <a:t>Features</a:t>
            </a:r>
            <a:r>
              <a:rPr lang="en-IN" dirty="0" smtClean="0"/>
              <a:t>: Categorical features are converted </a:t>
            </a:r>
            <a:r>
              <a:rPr lang="en-IN" dirty="0"/>
              <a:t>to Numerical data </a:t>
            </a:r>
            <a:r>
              <a:rPr lang="en-IN" b="1" dirty="0"/>
              <a:t>“</a:t>
            </a:r>
            <a:r>
              <a:rPr lang="en-IN" b="1" dirty="0" err="1"/>
              <a:t>LabelEncoder</a:t>
            </a:r>
            <a:r>
              <a:rPr lang="en-IN" b="1" dirty="0" smtClean="0"/>
              <a:t>”.</a:t>
            </a:r>
          </a:p>
          <a:p>
            <a:endParaRPr lang="en-IN" b="1" dirty="0" smtClean="0"/>
          </a:p>
          <a:p>
            <a:r>
              <a:rPr lang="en-IN" b="1" dirty="0" smtClean="0"/>
              <a:t>Creating </a:t>
            </a:r>
            <a:r>
              <a:rPr lang="en-IN" b="1" dirty="0"/>
              <a:t>New Feature: #'</a:t>
            </a:r>
            <a:r>
              <a:rPr lang="en-IN" b="1" dirty="0" err="1"/>
              <a:t>GarageYrBlt</a:t>
            </a:r>
            <a:r>
              <a:rPr lang="en-IN" b="1" dirty="0"/>
              <a:t>','</a:t>
            </a:r>
            <a:r>
              <a:rPr lang="en-IN" b="1" dirty="0" err="1"/>
              <a:t>YearBuilt</a:t>
            </a:r>
            <a:r>
              <a:rPr lang="en-IN" b="1" dirty="0"/>
              <a:t>','</a:t>
            </a:r>
            <a:r>
              <a:rPr lang="en-IN" b="1" dirty="0" err="1"/>
              <a:t>YearRemodAdd</a:t>
            </a:r>
            <a:r>
              <a:rPr lang="en-IN" b="1" dirty="0"/>
              <a:t>', </a:t>
            </a:r>
            <a:r>
              <a:rPr lang="en-IN" b="1" dirty="0" smtClean="0"/>
              <a:t>'</a:t>
            </a:r>
            <a:r>
              <a:rPr lang="en-IN" b="1" dirty="0" err="1" smtClean="0"/>
              <a:t>YrSold</a:t>
            </a:r>
            <a:r>
              <a:rPr lang="en-IN" b="1" dirty="0" smtClean="0"/>
              <a:t>‘ </a:t>
            </a:r>
            <a:r>
              <a:rPr lang="en-IN" dirty="0" smtClean="0"/>
              <a:t>these columns are categorised based on year.</a:t>
            </a:r>
            <a:endParaRPr lang="en-IN" dirty="0"/>
          </a:p>
        </p:txBody>
      </p:sp>
    </p:spTree>
    <p:extLst>
      <p:ext uri="{BB962C8B-B14F-4D97-AF65-F5344CB8AC3E}">
        <p14:creationId xmlns:p14="http://schemas.microsoft.com/office/powerpoint/2010/main" val="25191576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t>Post Profiling</a:t>
            </a:r>
            <a:endParaRPr dirty="0"/>
          </a:p>
        </p:txBody>
      </p:sp>
      <p:sp>
        <p:nvSpPr>
          <p:cNvPr id="189" name="Tracked in Google Analytics"/>
          <p:cNvSpPr txBox="1"/>
          <p:nvPr/>
        </p:nvSpPr>
        <p:spPr>
          <a:xfrm>
            <a:off x="406400" y="2286000"/>
            <a:ext cx="12034185"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see that there are no missing values in the Data set now. And also columns which are not required are removed</a:t>
            </a:r>
            <a:endParaRPr dirty="0"/>
          </a:p>
        </p:txBody>
      </p:sp>
      <p:pic>
        <p:nvPicPr>
          <p:cNvPr id="10242" name="Picture 2" descr="C:\Users\Yogesh\Documents\GitHub\DataScienceProjectRepo\Machine_Learning\HouseData\Images\PostProfiling_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3127256"/>
            <a:ext cx="11201400" cy="6290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477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solidFill>
                  <a:schemeClr val="bg1"/>
                </a:solidFill>
              </a:rPr>
              <a:t>After all the missing data was imputed</a:t>
            </a:r>
            <a:endParaRPr lang="en-IN" sz="4400" dirty="0">
              <a:solidFill>
                <a:schemeClr val="bg1"/>
              </a:solidFill>
            </a:endParaRPr>
          </a:p>
        </p:txBody>
      </p:sp>
      <p:pic>
        <p:nvPicPr>
          <p:cNvPr id="9218" name="Picture 2" descr="C:\Users\Yogesh\Documents\GitHub\DataScienceProjectRepo\Machine_Learning\HouseData\PPT and Videos\MissingDataImput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2514600"/>
            <a:ext cx="10744200" cy="6609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7943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Conclusion for </a:t>
            </a:r>
            <a:r>
              <a:rPr lang="en-IN" b="1" dirty="0" smtClean="0"/>
              <a:t>EDA</a:t>
            </a:r>
            <a:endParaRPr lang="en-IN" b="1" dirty="0"/>
          </a:p>
        </p:txBody>
      </p:sp>
      <p:sp>
        <p:nvSpPr>
          <p:cNvPr id="189" name="Tracked in Google Analytics"/>
          <p:cNvSpPr txBox="1"/>
          <p:nvPr/>
        </p:nvSpPr>
        <p:spPr>
          <a:xfrm>
            <a:off x="482600" y="2470666"/>
            <a:ext cx="11963400" cy="37959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b="1" dirty="0"/>
              <a:t> </a:t>
            </a:r>
            <a:r>
              <a:rPr lang="en-IN" dirty="0" smtClean="0"/>
              <a:t>Overall </a:t>
            </a:r>
            <a:r>
              <a:rPr lang="en-IN" dirty="0"/>
              <a:t>Quality parameter has </a:t>
            </a:r>
            <a:r>
              <a:rPr lang="en-IN" dirty="0" smtClean="0"/>
              <a:t>highest </a:t>
            </a:r>
            <a:r>
              <a:rPr lang="en-IN" dirty="0"/>
              <a:t>correlation with </a:t>
            </a:r>
            <a:r>
              <a:rPr lang="en-IN" dirty="0" err="1"/>
              <a:t>SalePrice</a:t>
            </a:r>
            <a:r>
              <a:rPr lang="en-IN" dirty="0"/>
              <a:t> , but same time it has </a:t>
            </a:r>
            <a:r>
              <a:rPr lang="en-IN" dirty="0" smtClean="0"/>
              <a:t>M</a:t>
            </a:r>
            <a:r>
              <a:rPr lang="en-IN" dirty="0" smtClean="0"/>
              <a:t>ulti-correlation </a:t>
            </a:r>
            <a:r>
              <a:rPr lang="en-IN" dirty="0"/>
              <a:t>with many other parameters, we can include this in set of input parameters and compare the results and </a:t>
            </a:r>
            <a:r>
              <a:rPr lang="en-IN" dirty="0" smtClean="0"/>
              <a:t>decide. surprisingly </a:t>
            </a:r>
            <a:r>
              <a:rPr lang="en-IN" dirty="0"/>
              <a:t>Height of the basement and Exterior material quality has some impact on </a:t>
            </a:r>
            <a:r>
              <a:rPr lang="en-IN" dirty="0" err="1"/>
              <a:t>SalePrice</a:t>
            </a:r>
            <a:r>
              <a:rPr lang="en-IN" dirty="0" smtClean="0"/>
              <a:t>. Negative </a:t>
            </a:r>
            <a:r>
              <a:rPr lang="en-IN" dirty="0"/>
              <a:t>correlated and Positive correlation parameters with respect to Sale Price, we can see there are many </a:t>
            </a:r>
            <a:r>
              <a:rPr lang="en-IN" dirty="0" smtClean="0"/>
              <a:t>negative </a:t>
            </a:r>
            <a:r>
              <a:rPr lang="en-IN" dirty="0"/>
              <a:t>and positive correlated parameters in the data set, we can use them effectively in Model </a:t>
            </a:r>
            <a:r>
              <a:rPr lang="en-IN" dirty="0" smtClean="0"/>
              <a:t>building. </a:t>
            </a:r>
            <a:r>
              <a:rPr lang="en-IN" dirty="0"/>
              <a:t>we shall have a threshold like 0.5 for positive parameters and -0.5 for </a:t>
            </a:r>
            <a:r>
              <a:rPr lang="en-IN" dirty="0" smtClean="0"/>
              <a:t>negative parameters. Other </a:t>
            </a:r>
            <a:r>
              <a:rPr lang="en-IN" dirty="0"/>
              <a:t>parameters with very less correlation and also very less </a:t>
            </a:r>
            <a:r>
              <a:rPr lang="en-IN" dirty="0" smtClean="0"/>
              <a:t>Multi-correlation </a:t>
            </a:r>
            <a:r>
              <a:rPr lang="en-IN" dirty="0"/>
              <a:t>can be considered , but will see if they can do any effect on the Model accuracy.</a:t>
            </a:r>
          </a:p>
        </p:txBody>
      </p:sp>
    </p:spTree>
    <p:extLst>
      <p:ext uri="{BB962C8B-B14F-4D97-AF65-F5344CB8AC3E}">
        <p14:creationId xmlns:p14="http://schemas.microsoft.com/office/powerpoint/2010/main" val="30959874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fontScale="90000"/>
          </a:bodyPr>
          <a:lstStyle/>
          <a:p>
            <a:r>
              <a:rPr lang="en-IN" b="1" dirty="0">
                <a:solidFill>
                  <a:schemeClr val="bg1"/>
                </a:solidFill>
              </a:rPr>
              <a:t>Machine Learning Data </a:t>
            </a:r>
            <a:r>
              <a:rPr lang="en-IN" b="1" dirty="0" smtClean="0">
                <a:solidFill>
                  <a:schemeClr val="bg1"/>
                </a:solidFill>
              </a:rPr>
              <a:t>Model</a:t>
            </a:r>
            <a:endParaRPr lang="en-IN" dirty="0">
              <a:solidFill>
                <a:schemeClr val="bg1"/>
              </a:solidFill>
            </a:endParaRPr>
          </a:p>
        </p:txBody>
      </p:sp>
      <p:sp>
        <p:nvSpPr>
          <p:cNvPr id="3" name="Text Placeholder 2"/>
          <p:cNvSpPr>
            <a:spLocks noGrp="1"/>
          </p:cNvSpPr>
          <p:nvPr>
            <p:ph type="body" idx="1"/>
          </p:nvPr>
        </p:nvSpPr>
        <p:spPr/>
        <p:txBody>
          <a:bodyPr>
            <a:normAutofit lnSpcReduction="10000"/>
          </a:bodyPr>
          <a:lstStyle/>
          <a:p>
            <a:r>
              <a:rPr lang="en-IN" dirty="0"/>
              <a:t>We are going to use bunch of Algorithms to get the best prediction possible. I will use the following Algorithms.</a:t>
            </a:r>
          </a:p>
          <a:p>
            <a:r>
              <a:rPr lang="en-IN" b="1" dirty="0"/>
              <a:t>Linear Regression</a:t>
            </a:r>
            <a:endParaRPr lang="en-IN" dirty="0"/>
          </a:p>
          <a:p>
            <a:pPr lvl="1"/>
            <a:r>
              <a:rPr lang="en-IN" dirty="0"/>
              <a:t>Hyper-parameter optimizers - </a:t>
            </a:r>
            <a:r>
              <a:rPr lang="en-IN" b="1" dirty="0" err="1"/>
              <a:t>GridSearchCV</a:t>
            </a:r>
            <a:endParaRPr lang="en-IN" dirty="0"/>
          </a:p>
          <a:p>
            <a:r>
              <a:rPr lang="en-IN" b="1" dirty="0"/>
              <a:t>Decision Tree Regressor</a:t>
            </a:r>
            <a:endParaRPr lang="en-IN" dirty="0"/>
          </a:p>
          <a:p>
            <a:pPr lvl="1"/>
            <a:r>
              <a:rPr lang="en-IN" dirty="0"/>
              <a:t>Hyper-parameter optimizers - </a:t>
            </a:r>
            <a:r>
              <a:rPr lang="en-IN" b="1" dirty="0" err="1"/>
              <a:t>GridSearchCV</a:t>
            </a:r>
            <a:endParaRPr lang="en-IN" dirty="0"/>
          </a:p>
          <a:p>
            <a:r>
              <a:rPr lang="en-IN" b="1" dirty="0"/>
              <a:t>Random Forest Regressor</a:t>
            </a:r>
            <a:endParaRPr lang="en-IN" dirty="0"/>
          </a:p>
          <a:p>
            <a:pPr lvl="1"/>
            <a:r>
              <a:rPr lang="en-IN" dirty="0"/>
              <a:t>Hyper-parameter optimizers - </a:t>
            </a:r>
            <a:r>
              <a:rPr lang="en-IN" b="1" dirty="0" err="1" smtClean="0"/>
              <a:t>RandomizedsearchCV</a:t>
            </a:r>
            <a:endParaRPr lang="en-IN" dirty="0"/>
          </a:p>
        </p:txBody>
      </p:sp>
    </p:spTree>
    <p:extLst>
      <p:ext uri="{BB962C8B-B14F-4D97-AF65-F5344CB8AC3E}">
        <p14:creationId xmlns:p14="http://schemas.microsoft.com/office/powerpoint/2010/main" val="173949317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Linear Regression</a:t>
            </a:r>
          </a:p>
        </p:txBody>
      </p:sp>
      <p:sp>
        <p:nvSpPr>
          <p:cNvPr id="3" name="Text Placeholder 2"/>
          <p:cNvSpPr>
            <a:spLocks noGrp="1"/>
          </p:cNvSpPr>
          <p:nvPr>
            <p:ph type="body" idx="1"/>
          </p:nvPr>
        </p:nvSpPr>
        <p:spPr/>
        <p:txBody>
          <a:bodyPr>
            <a:normAutofit fontScale="77500" lnSpcReduction="20000"/>
          </a:bodyPr>
          <a:lstStyle/>
          <a:p>
            <a:r>
              <a:rPr lang="en-IN" dirty="0" smtClean="0"/>
              <a:t>Regression </a:t>
            </a:r>
            <a:r>
              <a:rPr lang="en-IN" dirty="0"/>
              <a:t>Evaluation </a:t>
            </a:r>
            <a:r>
              <a:rPr lang="en-IN" dirty="0" smtClean="0"/>
              <a:t>Metrics: Compared </a:t>
            </a:r>
            <a:r>
              <a:rPr lang="en-IN" dirty="0"/>
              <a:t>to Random Search Results, Grid Search results looks not improvised as shown below</a:t>
            </a:r>
            <a:r>
              <a:rPr lang="en-IN" dirty="0" smtClean="0"/>
              <a:t>.</a:t>
            </a:r>
            <a:endParaRPr lang="en-IN" dirty="0"/>
          </a:p>
          <a:p>
            <a:r>
              <a:rPr lang="en-IN" dirty="0"/>
              <a:t>- Regression Evaluation Metrics : Set B - Normal Search</a:t>
            </a:r>
          </a:p>
          <a:p>
            <a:r>
              <a:rPr lang="en-IN" dirty="0"/>
              <a:t>  - </a:t>
            </a:r>
            <a:r>
              <a:rPr lang="en-IN" dirty="0" smtClean="0"/>
              <a:t>MAE</a:t>
            </a:r>
            <a:r>
              <a:rPr lang="en-IN" dirty="0"/>
              <a:t>: </a:t>
            </a:r>
            <a:r>
              <a:rPr lang="en-IN" dirty="0" smtClean="0"/>
              <a:t>0.12474512444157672</a:t>
            </a:r>
            <a:endParaRPr lang="en-IN" dirty="0"/>
          </a:p>
          <a:p>
            <a:r>
              <a:rPr lang="en-IN" dirty="0"/>
              <a:t>  - </a:t>
            </a:r>
            <a:r>
              <a:rPr lang="en-IN" dirty="0" smtClean="0"/>
              <a:t>MSE</a:t>
            </a:r>
            <a:r>
              <a:rPr lang="en-IN" dirty="0"/>
              <a:t>: </a:t>
            </a:r>
            <a:r>
              <a:rPr lang="en-IN" dirty="0" smtClean="0"/>
              <a:t>0.026966218087775433</a:t>
            </a:r>
            <a:endParaRPr lang="en-IN" dirty="0"/>
          </a:p>
          <a:p>
            <a:r>
              <a:rPr lang="en-IN" dirty="0"/>
              <a:t>  - </a:t>
            </a:r>
            <a:r>
              <a:rPr lang="en-IN" dirty="0" smtClean="0"/>
              <a:t>RMSE</a:t>
            </a:r>
            <a:r>
              <a:rPr lang="en-IN" dirty="0"/>
              <a:t>: </a:t>
            </a:r>
            <a:r>
              <a:rPr lang="en-IN" dirty="0" smtClean="0"/>
              <a:t>0.16421393999224132</a:t>
            </a:r>
            <a:endParaRPr lang="en-IN" dirty="0"/>
          </a:p>
          <a:p>
            <a:r>
              <a:rPr lang="en-IN" dirty="0"/>
              <a:t>- Regression Evaluation Metrics : Set B - Grid Search CV</a:t>
            </a:r>
          </a:p>
          <a:p>
            <a:r>
              <a:rPr lang="en-IN" dirty="0"/>
              <a:t>  - </a:t>
            </a:r>
            <a:r>
              <a:rPr lang="en-IN" dirty="0" smtClean="0"/>
              <a:t>MAE</a:t>
            </a:r>
            <a:r>
              <a:rPr lang="en-IN" dirty="0"/>
              <a:t>: </a:t>
            </a:r>
            <a:r>
              <a:rPr lang="en-IN" dirty="0" smtClean="0"/>
              <a:t>0.12474512444157679</a:t>
            </a:r>
            <a:endParaRPr lang="en-IN" dirty="0"/>
          </a:p>
          <a:p>
            <a:r>
              <a:rPr lang="en-IN" dirty="0"/>
              <a:t>  - </a:t>
            </a:r>
            <a:r>
              <a:rPr lang="en-IN" dirty="0" smtClean="0"/>
              <a:t>MSE</a:t>
            </a:r>
            <a:r>
              <a:rPr lang="en-IN" dirty="0"/>
              <a:t>: </a:t>
            </a:r>
            <a:r>
              <a:rPr lang="en-IN" dirty="0" smtClean="0"/>
              <a:t>0.0269662180877755</a:t>
            </a:r>
            <a:endParaRPr lang="en-IN" dirty="0"/>
          </a:p>
          <a:p>
            <a:r>
              <a:rPr lang="en-IN" dirty="0"/>
              <a:t>  - </a:t>
            </a:r>
            <a:r>
              <a:rPr lang="en-IN" dirty="0" smtClean="0"/>
              <a:t>RMSE</a:t>
            </a:r>
            <a:r>
              <a:rPr lang="en-IN" dirty="0"/>
              <a:t>: </a:t>
            </a:r>
            <a:r>
              <a:rPr lang="en-IN" dirty="0" smtClean="0"/>
              <a:t>0.16421393999224151</a:t>
            </a:r>
            <a:endParaRPr lang="en-IN" dirty="0"/>
          </a:p>
        </p:txBody>
      </p:sp>
    </p:spTree>
    <p:extLst>
      <p:ext uri="{BB962C8B-B14F-4D97-AF65-F5344CB8AC3E}">
        <p14:creationId xmlns:p14="http://schemas.microsoft.com/office/powerpoint/2010/main" val="12927516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Decision Tree Regressor</a:t>
            </a:r>
          </a:p>
        </p:txBody>
      </p:sp>
      <p:sp>
        <p:nvSpPr>
          <p:cNvPr id="3" name="Text Placeholder 2"/>
          <p:cNvSpPr>
            <a:spLocks noGrp="1"/>
          </p:cNvSpPr>
          <p:nvPr>
            <p:ph type="body" idx="1"/>
          </p:nvPr>
        </p:nvSpPr>
        <p:spPr>
          <a:xfrm>
            <a:off x="508000" y="2209800"/>
            <a:ext cx="11988800" cy="7239000"/>
          </a:xfrm>
        </p:spPr>
        <p:txBody>
          <a:bodyPr>
            <a:normAutofit fontScale="47500" lnSpcReduction="20000"/>
          </a:bodyPr>
          <a:lstStyle/>
          <a:p>
            <a:pPr marL="0" indent="0">
              <a:buNone/>
            </a:pPr>
            <a:endParaRPr lang="en-IN" dirty="0" smtClean="0"/>
          </a:p>
          <a:p>
            <a:pPr marL="0" indent="0">
              <a:buNone/>
            </a:pPr>
            <a:r>
              <a:rPr lang="en-IN" dirty="0" smtClean="0"/>
              <a:t>Lets </a:t>
            </a:r>
            <a:r>
              <a:rPr lang="en-IN" dirty="0"/>
              <a:t>Compare the RMSE calculation </a:t>
            </a:r>
            <a:r>
              <a:rPr lang="en-IN" dirty="0" smtClean="0"/>
              <a:t>DT </a:t>
            </a:r>
            <a:r>
              <a:rPr lang="en-IN" dirty="0"/>
              <a:t>Model</a:t>
            </a:r>
            <a:r>
              <a:rPr lang="en-IN" dirty="0" smtClean="0"/>
              <a:t>.</a:t>
            </a:r>
          </a:p>
          <a:p>
            <a:r>
              <a:rPr lang="en-IN" dirty="0"/>
              <a:t>Regression Evaluation Metrics : DT Model (All Data)</a:t>
            </a:r>
          </a:p>
          <a:p>
            <a:pPr lvl="1"/>
            <a:r>
              <a:rPr lang="en-IN" b="1" dirty="0"/>
              <a:t>MAE: 0.14730287685012552</a:t>
            </a:r>
            <a:endParaRPr lang="en-IN" dirty="0"/>
          </a:p>
          <a:p>
            <a:pPr lvl="1"/>
            <a:r>
              <a:rPr lang="en-IN" b="1" dirty="0"/>
              <a:t>MSE: 0.04531865234984309</a:t>
            </a:r>
            <a:endParaRPr lang="en-IN" dirty="0"/>
          </a:p>
          <a:p>
            <a:pPr lvl="1"/>
            <a:r>
              <a:rPr lang="en-IN" b="1" dirty="0"/>
              <a:t>RMSE: 0.2128817802204855</a:t>
            </a:r>
            <a:endParaRPr lang="en-IN" dirty="0"/>
          </a:p>
          <a:p>
            <a:r>
              <a:rPr lang="en-IN" dirty="0"/>
              <a:t>Regression Evaluation Metrics : DT Model (Set C)</a:t>
            </a:r>
          </a:p>
          <a:p>
            <a:pPr lvl="1"/>
            <a:r>
              <a:rPr lang="en-IN" b="1" dirty="0"/>
              <a:t>MAE: 0.16218285497815974</a:t>
            </a:r>
            <a:endParaRPr lang="en-IN" dirty="0"/>
          </a:p>
          <a:p>
            <a:pPr lvl="1"/>
            <a:r>
              <a:rPr lang="en-IN" b="1" dirty="0"/>
              <a:t>MSE: 0.05209127154248255</a:t>
            </a:r>
            <a:endParaRPr lang="en-IN" dirty="0"/>
          </a:p>
          <a:p>
            <a:pPr lvl="1"/>
            <a:r>
              <a:rPr lang="en-IN" b="1" dirty="0"/>
              <a:t>RMSE: 0.22823512337605392</a:t>
            </a:r>
            <a:endParaRPr lang="en-IN" dirty="0"/>
          </a:p>
          <a:p>
            <a:r>
              <a:rPr lang="en-IN" dirty="0"/>
              <a:t>Regression Evaluation Metrics : DT Model (Set B)</a:t>
            </a:r>
          </a:p>
          <a:p>
            <a:pPr lvl="1"/>
            <a:r>
              <a:rPr lang="en-IN" b="1" dirty="0"/>
              <a:t>MAE: 0.16061820919999564</a:t>
            </a:r>
            <a:endParaRPr lang="en-IN" dirty="0"/>
          </a:p>
          <a:p>
            <a:pPr lvl="1"/>
            <a:r>
              <a:rPr lang="en-IN" b="1" dirty="0"/>
              <a:t>MSE: 0.04978371299632755</a:t>
            </a:r>
            <a:endParaRPr lang="en-IN" dirty="0"/>
          </a:p>
          <a:p>
            <a:pPr lvl="1"/>
            <a:r>
              <a:rPr lang="en-IN" b="1" dirty="0"/>
              <a:t>RMSE: 0.22312264115577232</a:t>
            </a:r>
            <a:endParaRPr lang="en-IN" dirty="0"/>
          </a:p>
          <a:p>
            <a:endParaRPr lang="en-IN" dirty="0"/>
          </a:p>
        </p:txBody>
      </p:sp>
    </p:spTree>
    <p:extLst>
      <p:ext uri="{BB962C8B-B14F-4D97-AF65-F5344CB8AC3E}">
        <p14:creationId xmlns:p14="http://schemas.microsoft.com/office/powerpoint/2010/main" val="37397567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685800"/>
            <a:ext cx="11988800" cy="1219200"/>
          </a:xfrm>
        </p:spPr>
        <p:txBody>
          <a:bodyPr>
            <a:noAutofit/>
          </a:bodyPr>
          <a:lstStyle/>
          <a:p>
            <a:r>
              <a:rPr lang="en-IN" sz="4800" b="1" dirty="0">
                <a:solidFill>
                  <a:schemeClr val="bg1"/>
                </a:solidFill>
              </a:rPr>
              <a:t>Decision Tree </a:t>
            </a:r>
            <a:r>
              <a:rPr lang="en-IN" sz="4800" b="1" dirty="0" smtClean="0">
                <a:solidFill>
                  <a:schemeClr val="bg1"/>
                </a:solidFill>
              </a:rPr>
              <a:t>Regressor – Grid Search</a:t>
            </a:r>
            <a:endParaRPr lang="en-IN" sz="4800" dirty="0">
              <a:solidFill>
                <a:schemeClr val="bg1"/>
              </a:solidFill>
            </a:endParaRPr>
          </a:p>
        </p:txBody>
      </p:sp>
      <p:sp>
        <p:nvSpPr>
          <p:cNvPr id="3" name="Text Placeholder 2"/>
          <p:cNvSpPr>
            <a:spLocks noGrp="1"/>
          </p:cNvSpPr>
          <p:nvPr>
            <p:ph type="body" idx="1"/>
          </p:nvPr>
        </p:nvSpPr>
        <p:spPr>
          <a:xfrm>
            <a:off x="558800" y="2514600"/>
            <a:ext cx="11988800" cy="6934200"/>
          </a:xfrm>
        </p:spPr>
        <p:txBody>
          <a:bodyPr>
            <a:normAutofit fontScale="55000" lnSpcReduction="20000"/>
          </a:bodyPr>
          <a:lstStyle/>
          <a:p>
            <a:endParaRPr lang="en-IN" dirty="0" smtClean="0"/>
          </a:p>
          <a:p>
            <a:r>
              <a:rPr lang="en-IN" dirty="0" smtClean="0"/>
              <a:t>Regression </a:t>
            </a:r>
            <a:r>
              <a:rPr lang="en-IN" dirty="0"/>
              <a:t>Evaluation Metrics : DT Model( </a:t>
            </a:r>
            <a:r>
              <a:rPr lang="en-IN" dirty="0" err="1"/>
              <a:t>GridSearch</a:t>
            </a:r>
            <a:r>
              <a:rPr lang="en-IN" dirty="0"/>
              <a:t> DT)</a:t>
            </a:r>
          </a:p>
          <a:p>
            <a:pPr lvl="1"/>
            <a:r>
              <a:rPr lang="en-IN" b="1" dirty="0"/>
              <a:t>MAE: 0.14112033391236184</a:t>
            </a:r>
            <a:endParaRPr lang="en-IN" dirty="0"/>
          </a:p>
          <a:p>
            <a:pPr lvl="1"/>
            <a:r>
              <a:rPr lang="en-IN" b="1" dirty="0"/>
              <a:t>MSE: 0.040514434327341</a:t>
            </a:r>
            <a:endParaRPr lang="en-IN" dirty="0"/>
          </a:p>
          <a:p>
            <a:pPr lvl="1"/>
            <a:r>
              <a:rPr lang="en-IN" b="1" dirty="0"/>
              <a:t>RMSE: 0.201281977154789</a:t>
            </a:r>
            <a:endParaRPr lang="en-IN" dirty="0"/>
          </a:p>
          <a:p>
            <a:r>
              <a:rPr lang="en-IN" dirty="0"/>
              <a:t>Regression Evaluation Metrics : DT Model( </a:t>
            </a:r>
            <a:r>
              <a:rPr lang="en-IN" dirty="0" err="1"/>
              <a:t>GridSearch</a:t>
            </a:r>
            <a:r>
              <a:rPr lang="en-IN" dirty="0"/>
              <a:t> DT - Set C)</a:t>
            </a:r>
          </a:p>
          <a:p>
            <a:pPr lvl="1"/>
            <a:r>
              <a:rPr lang="en-IN" b="1" dirty="0"/>
              <a:t>MAE: 0.14125006055240488</a:t>
            </a:r>
            <a:endParaRPr lang="en-IN" dirty="0"/>
          </a:p>
          <a:p>
            <a:pPr lvl="1"/>
            <a:r>
              <a:rPr lang="en-IN" b="1" dirty="0"/>
              <a:t>MSE: 0.03647823612376357</a:t>
            </a:r>
            <a:endParaRPr lang="en-IN" dirty="0"/>
          </a:p>
          <a:p>
            <a:pPr lvl="1"/>
            <a:r>
              <a:rPr lang="en-IN" b="1" dirty="0"/>
              <a:t>RMSE: 0.19099276458484907</a:t>
            </a:r>
            <a:endParaRPr lang="en-IN" dirty="0"/>
          </a:p>
          <a:p>
            <a:r>
              <a:rPr lang="en-IN" dirty="0"/>
              <a:t>Regression Evaluation Metrics : DT Model( </a:t>
            </a:r>
            <a:r>
              <a:rPr lang="en-IN" dirty="0" err="1"/>
              <a:t>GridSearch</a:t>
            </a:r>
            <a:r>
              <a:rPr lang="en-IN" dirty="0"/>
              <a:t> DT - Set B)</a:t>
            </a:r>
          </a:p>
          <a:p>
            <a:pPr lvl="1"/>
            <a:r>
              <a:rPr lang="en-IN" b="1" dirty="0"/>
              <a:t>MAE: 0.14118955167506164</a:t>
            </a:r>
            <a:endParaRPr lang="en-IN" dirty="0"/>
          </a:p>
          <a:p>
            <a:pPr lvl="1"/>
            <a:r>
              <a:rPr lang="en-IN" b="1" dirty="0"/>
              <a:t>MSE: 0.03602255297245313</a:t>
            </a:r>
            <a:endParaRPr lang="en-IN" dirty="0"/>
          </a:p>
          <a:p>
            <a:pPr lvl="1"/>
            <a:r>
              <a:rPr lang="en-IN" b="1" dirty="0"/>
              <a:t>RMSE: 0.18979608260565636</a:t>
            </a:r>
            <a:endParaRPr lang="en-IN" dirty="0"/>
          </a:p>
          <a:p>
            <a:endParaRPr lang="en-IN" dirty="0"/>
          </a:p>
        </p:txBody>
      </p:sp>
    </p:spTree>
    <p:extLst>
      <p:ext uri="{BB962C8B-B14F-4D97-AF65-F5344CB8AC3E}">
        <p14:creationId xmlns:p14="http://schemas.microsoft.com/office/powerpoint/2010/main" val="37029691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558800" y="762000"/>
            <a:ext cx="11938000" cy="1409700"/>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IN" b="1" dirty="0" err="1"/>
              <a:t>HousePriceData</a:t>
            </a:r>
            <a:r>
              <a:rPr lang="en-IN" b="1" dirty="0"/>
              <a:t> : Building Price prediction ML model</a:t>
            </a: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lstStyle>
            <a:lvl1pPr>
              <a:defRPr>
                <a:latin typeface="Arial"/>
                <a:ea typeface="Arial"/>
                <a:cs typeface="Arial"/>
                <a:sym typeface="Arial"/>
              </a:defRPr>
            </a:lvl1pPr>
          </a:lstStyle>
          <a:p>
            <a:r>
              <a:rPr lang="en-IN" b="1" dirty="0" smtClean="0"/>
              <a:t>Term </a:t>
            </a:r>
            <a:r>
              <a:rPr lang="en-IN" b="1" dirty="0"/>
              <a:t>2</a:t>
            </a:r>
          </a:p>
          <a:p>
            <a:r>
              <a:rPr lang="en-IN" b="1" dirty="0"/>
              <a:t>Notebook by </a:t>
            </a:r>
            <a:r>
              <a:rPr lang="en-IN" b="1" dirty="0" err="1"/>
              <a:t>Yogesh</a:t>
            </a:r>
            <a:r>
              <a:rPr lang="en-IN" b="1" dirty="0"/>
              <a:t> Chandra Ramakrishna</a:t>
            </a:r>
          </a:p>
          <a:p>
            <a:r>
              <a:rPr lang="en-IN" b="1" dirty="0"/>
              <a:t>Supported by </a:t>
            </a:r>
            <a:r>
              <a:rPr lang="en-IN" b="1" u="sng" dirty="0">
                <a:hlinkClick r:id="rId2"/>
              </a:rPr>
              <a:t>Levi Nigam</a:t>
            </a:r>
            <a:endParaRPr lang="en-IN" b="1" dirty="0"/>
          </a:p>
          <a:p>
            <a:r>
              <a:rPr lang="en-IN" b="1" dirty="0"/>
              <a:t>Source of the Data : INSAID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Random Forest Regressor</a:t>
            </a:r>
          </a:p>
        </p:txBody>
      </p:sp>
      <p:sp>
        <p:nvSpPr>
          <p:cNvPr id="3" name="Text Placeholder 2"/>
          <p:cNvSpPr>
            <a:spLocks noGrp="1"/>
          </p:cNvSpPr>
          <p:nvPr>
            <p:ph type="body" idx="1"/>
          </p:nvPr>
        </p:nvSpPr>
        <p:spPr>
          <a:xfrm>
            <a:off x="508000" y="2286000"/>
            <a:ext cx="11988800" cy="7315200"/>
          </a:xfrm>
        </p:spPr>
        <p:txBody>
          <a:bodyPr>
            <a:normAutofit fontScale="47500" lnSpcReduction="20000"/>
          </a:bodyPr>
          <a:lstStyle/>
          <a:p>
            <a:pPr marL="0" indent="0">
              <a:buNone/>
            </a:pPr>
            <a:endParaRPr lang="en-IN" dirty="0" smtClean="0"/>
          </a:p>
          <a:p>
            <a:pPr marL="0" indent="0">
              <a:buNone/>
            </a:pPr>
            <a:r>
              <a:rPr lang="en-IN" dirty="0" smtClean="0"/>
              <a:t>Lets </a:t>
            </a:r>
            <a:r>
              <a:rPr lang="en-IN" dirty="0"/>
              <a:t>Compare the RMSE calculation of </a:t>
            </a:r>
            <a:r>
              <a:rPr lang="en-IN" dirty="0" smtClean="0"/>
              <a:t>Random </a:t>
            </a:r>
            <a:r>
              <a:rPr lang="en-IN" dirty="0"/>
              <a:t>Forest Model</a:t>
            </a:r>
            <a:r>
              <a:rPr lang="en-IN" dirty="0" smtClean="0"/>
              <a:t>.</a:t>
            </a:r>
          </a:p>
          <a:p>
            <a:r>
              <a:rPr lang="en-IN" dirty="0"/>
              <a:t>Regression Evaluation Metrics : Random Forest Model(Model1)</a:t>
            </a:r>
          </a:p>
          <a:p>
            <a:pPr lvl="1"/>
            <a:r>
              <a:rPr lang="en-IN" b="1" dirty="0"/>
              <a:t>MAE: 0.10456434350871413</a:t>
            </a:r>
            <a:endParaRPr lang="en-IN" dirty="0"/>
          </a:p>
          <a:p>
            <a:pPr lvl="1"/>
            <a:r>
              <a:rPr lang="en-IN" b="1" dirty="0"/>
              <a:t>MSE: 0.021658608450583205</a:t>
            </a:r>
            <a:endParaRPr lang="en-IN" dirty="0"/>
          </a:p>
          <a:p>
            <a:pPr lvl="1"/>
            <a:r>
              <a:rPr lang="en-IN" b="1" dirty="0"/>
              <a:t>RMSE: 0.14716863949423195</a:t>
            </a:r>
            <a:endParaRPr lang="en-IN" dirty="0"/>
          </a:p>
          <a:p>
            <a:r>
              <a:rPr lang="en-IN" dirty="0"/>
              <a:t>Regression Evaluation Metrics : Random Forest Model(Model2)</a:t>
            </a:r>
          </a:p>
          <a:p>
            <a:pPr lvl="1"/>
            <a:r>
              <a:rPr lang="en-IN" b="1" dirty="0"/>
              <a:t>MAE: 0.1027739112758477</a:t>
            </a:r>
            <a:endParaRPr lang="en-IN" dirty="0"/>
          </a:p>
          <a:p>
            <a:pPr lvl="1"/>
            <a:r>
              <a:rPr lang="en-IN" b="1" dirty="0"/>
              <a:t>MSE: 0.021589752288459583</a:t>
            </a:r>
            <a:endParaRPr lang="en-IN" dirty="0"/>
          </a:p>
          <a:p>
            <a:pPr lvl="1"/>
            <a:r>
              <a:rPr lang="en-IN" b="1" dirty="0"/>
              <a:t>RMSE: 0.1469345170082904</a:t>
            </a:r>
            <a:endParaRPr lang="en-IN" dirty="0"/>
          </a:p>
          <a:p>
            <a:r>
              <a:rPr lang="en-IN" dirty="0"/>
              <a:t>Regression Evaluation Metrics : Random Forest Model(Set C)</a:t>
            </a:r>
          </a:p>
          <a:p>
            <a:pPr lvl="1"/>
            <a:r>
              <a:rPr lang="en-IN" b="1" dirty="0"/>
              <a:t>MAE: 0.12134337912280597</a:t>
            </a:r>
            <a:endParaRPr lang="en-IN" dirty="0"/>
          </a:p>
          <a:p>
            <a:pPr lvl="1"/>
            <a:r>
              <a:rPr lang="en-IN" b="1" dirty="0"/>
              <a:t>MSE: 0.028713191378259773</a:t>
            </a:r>
            <a:endParaRPr lang="en-IN" dirty="0"/>
          </a:p>
          <a:p>
            <a:pPr lvl="1"/>
            <a:r>
              <a:rPr lang="en-IN" b="1" dirty="0"/>
              <a:t>RMSE: 0.16944967211021617</a:t>
            </a:r>
            <a:endParaRPr lang="en-IN" dirty="0"/>
          </a:p>
          <a:p>
            <a:pPr marL="0" indent="0">
              <a:buNone/>
            </a:pPr>
            <a:endParaRPr lang="en-IN" dirty="0"/>
          </a:p>
        </p:txBody>
      </p:sp>
    </p:spTree>
    <p:extLst>
      <p:ext uri="{BB962C8B-B14F-4D97-AF65-F5344CB8AC3E}">
        <p14:creationId xmlns:p14="http://schemas.microsoft.com/office/powerpoint/2010/main" val="429463020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Random Forest Regressor</a:t>
            </a:r>
            <a:endParaRPr lang="en-IN" dirty="0">
              <a:solidFill>
                <a:schemeClr val="bg1"/>
              </a:solidFill>
            </a:endParaRPr>
          </a:p>
        </p:txBody>
      </p:sp>
      <p:sp>
        <p:nvSpPr>
          <p:cNvPr id="3" name="Text Placeholder 2"/>
          <p:cNvSpPr>
            <a:spLocks noGrp="1"/>
          </p:cNvSpPr>
          <p:nvPr>
            <p:ph type="body" idx="1"/>
          </p:nvPr>
        </p:nvSpPr>
        <p:spPr/>
        <p:txBody>
          <a:bodyPr/>
          <a:lstStyle/>
          <a:p>
            <a:r>
              <a:rPr lang="en-IN" dirty="0"/>
              <a:t>Regression Evaluation Metrics : Random Forest Model(Set B</a:t>
            </a:r>
            <a:r>
              <a:rPr lang="en-IN" dirty="0" smtClean="0"/>
              <a:t>)</a:t>
            </a:r>
          </a:p>
          <a:p>
            <a:r>
              <a:rPr lang="en-IN" b="1" dirty="0" smtClean="0"/>
              <a:t>MAE</a:t>
            </a:r>
            <a:r>
              <a:rPr lang="en-IN" b="1" dirty="0"/>
              <a:t>: 0.12067498055631946</a:t>
            </a:r>
            <a:endParaRPr lang="en-IN" dirty="0"/>
          </a:p>
          <a:p>
            <a:r>
              <a:rPr lang="en-IN" b="1" dirty="0"/>
              <a:t>MSE: 0.02874356108553383</a:t>
            </a:r>
            <a:endParaRPr lang="en-IN" dirty="0"/>
          </a:p>
          <a:p>
            <a:r>
              <a:rPr lang="en-IN" b="1" dirty="0"/>
              <a:t>RMSE: 0.16953926119201365</a:t>
            </a:r>
            <a:endParaRPr lang="en-IN" dirty="0"/>
          </a:p>
          <a:p>
            <a:endParaRPr lang="en-IN" dirty="0"/>
          </a:p>
        </p:txBody>
      </p:sp>
    </p:spTree>
    <p:extLst>
      <p:ext uri="{BB962C8B-B14F-4D97-AF65-F5344CB8AC3E}">
        <p14:creationId xmlns:p14="http://schemas.microsoft.com/office/powerpoint/2010/main" val="191152638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838200"/>
            <a:ext cx="11988800" cy="1219200"/>
          </a:xfrm>
        </p:spPr>
        <p:txBody>
          <a:bodyPr>
            <a:noAutofit/>
          </a:bodyPr>
          <a:lstStyle/>
          <a:p>
            <a:r>
              <a:rPr lang="en-IN" sz="4800" b="1" dirty="0">
                <a:solidFill>
                  <a:schemeClr val="bg1"/>
                </a:solidFill>
              </a:rPr>
              <a:t>Random Forest </a:t>
            </a:r>
            <a:r>
              <a:rPr lang="en-IN" sz="4800" b="1" dirty="0" smtClean="0">
                <a:solidFill>
                  <a:schemeClr val="bg1"/>
                </a:solidFill>
              </a:rPr>
              <a:t>Regressor- </a:t>
            </a:r>
            <a:r>
              <a:rPr lang="en-IN" sz="4800" b="1" dirty="0" err="1" smtClean="0">
                <a:solidFill>
                  <a:schemeClr val="bg1"/>
                </a:solidFill>
              </a:rPr>
              <a:t>RandomSearchCV</a:t>
            </a:r>
            <a:endParaRPr lang="en-IN" sz="4800" dirty="0">
              <a:solidFill>
                <a:schemeClr val="bg1"/>
              </a:solidFill>
            </a:endParaRPr>
          </a:p>
        </p:txBody>
      </p:sp>
      <p:sp>
        <p:nvSpPr>
          <p:cNvPr id="3" name="Text Placeholder 2"/>
          <p:cNvSpPr>
            <a:spLocks noGrp="1"/>
          </p:cNvSpPr>
          <p:nvPr>
            <p:ph type="body" idx="1"/>
          </p:nvPr>
        </p:nvSpPr>
        <p:spPr>
          <a:xfrm>
            <a:off x="508000" y="2286000"/>
            <a:ext cx="11988800" cy="7239000"/>
          </a:xfrm>
        </p:spPr>
        <p:txBody>
          <a:bodyPr>
            <a:normAutofit fontScale="55000" lnSpcReduction="20000"/>
          </a:bodyPr>
          <a:lstStyle/>
          <a:p>
            <a:pPr marL="0" indent="0">
              <a:buNone/>
            </a:pPr>
            <a:endParaRPr lang="en-IN" dirty="0"/>
          </a:p>
          <a:p>
            <a:pPr marL="0" indent="0">
              <a:buNone/>
            </a:pPr>
            <a:r>
              <a:rPr lang="en-IN" dirty="0" smtClean="0"/>
              <a:t>Regression </a:t>
            </a:r>
            <a:r>
              <a:rPr lang="en-IN" dirty="0"/>
              <a:t>Evaluation Metrics : Random Forest Model(</a:t>
            </a:r>
            <a:r>
              <a:rPr lang="en-IN" dirty="0" err="1"/>
              <a:t>RandomizedSearch</a:t>
            </a:r>
            <a:r>
              <a:rPr lang="en-IN" dirty="0"/>
              <a:t> CV)</a:t>
            </a:r>
          </a:p>
          <a:p>
            <a:pPr lvl="1"/>
            <a:r>
              <a:rPr lang="en-IN" b="1" dirty="0"/>
              <a:t>MAE: 0.12467021015415798</a:t>
            </a:r>
            <a:endParaRPr lang="en-IN" dirty="0"/>
          </a:p>
          <a:p>
            <a:pPr lvl="1"/>
            <a:r>
              <a:rPr lang="en-IN" b="1" dirty="0"/>
              <a:t>MSE: 0.03175791876384326</a:t>
            </a:r>
            <a:endParaRPr lang="en-IN" dirty="0"/>
          </a:p>
          <a:p>
            <a:pPr lvl="1"/>
            <a:r>
              <a:rPr lang="en-IN" b="1" dirty="0"/>
              <a:t>RMSE: 0.17820751601389673</a:t>
            </a:r>
            <a:endParaRPr lang="en-IN" dirty="0"/>
          </a:p>
          <a:p>
            <a:r>
              <a:rPr lang="en-IN" dirty="0"/>
              <a:t>Regression Evaluation Metrics : Random Forest Model(</a:t>
            </a:r>
            <a:r>
              <a:rPr lang="en-IN" dirty="0" err="1"/>
              <a:t>RandomizedSearch</a:t>
            </a:r>
            <a:r>
              <a:rPr lang="en-IN" dirty="0"/>
              <a:t> CV - Set C)</a:t>
            </a:r>
          </a:p>
          <a:p>
            <a:pPr lvl="1"/>
            <a:r>
              <a:rPr lang="en-IN" b="1" dirty="0"/>
              <a:t>MAE: 0.12970907364189407</a:t>
            </a:r>
            <a:endParaRPr lang="en-IN" dirty="0"/>
          </a:p>
          <a:p>
            <a:pPr lvl="1"/>
            <a:r>
              <a:rPr lang="en-IN" b="1" dirty="0"/>
              <a:t>MSE: 0.0327637495142158</a:t>
            </a:r>
            <a:endParaRPr lang="en-IN" dirty="0"/>
          </a:p>
          <a:p>
            <a:pPr lvl="1"/>
            <a:r>
              <a:rPr lang="en-IN" b="1" dirty="0"/>
              <a:t>RMSE: 0.1810075951837817</a:t>
            </a:r>
            <a:endParaRPr lang="en-IN" dirty="0"/>
          </a:p>
          <a:p>
            <a:r>
              <a:rPr lang="en-IN" dirty="0"/>
              <a:t>Regression Evaluation Metrics : Random Forest Model(</a:t>
            </a:r>
            <a:r>
              <a:rPr lang="en-IN" dirty="0" err="1"/>
              <a:t>RandomizedSearch</a:t>
            </a:r>
            <a:r>
              <a:rPr lang="en-IN" dirty="0"/>
              <a:t> CV - Set B)</a:t>
            </a:r>
          </a:p>
          <a:p>
            <a:pPr lvl="1"/>
            <a:r>
              <a:rPr lang="en-IN" b="1" dirty="0"/>
              <a:t>MAE: 0.1282104523036054</a:t>
            </a:r>
            <a:endParaRPr lang="en-IN" dirty="0"/>
          </a:p>
          <a:p>
            <a:pPr lvl="1"/>
            <a:r>
              <a:rPr lang="en-IN" b="1" dirty="0"/>
              <a:t>MSE: 0.032744294550992745</a:t>
            </a:r>
            <a:endParaRPr lang="en-IN" dirty="0"/>
          </a:p>
          <a:p>
            <a:pPr lvl="1"/>
            <a:r>
              <a:rPr lang="en-IN" b="1" dirty="0"/>
              <a:t>RMSE: 0.18095384646642013</a:t>
            </a:r>
            <a:endParaRPr lang="en-IN" dirty="0"/>
          </a:p>
          <a:p>
            <a:endParaRPr lang="en-IN" dirty="0"/>
          </a:p>
        </p:txBody>
      </p:sp>
    </p:spTree>
    <p:extLst>
      <p:ext uri="{BB962C8B-B14F-4D97-AF65-F5344CB8AC3E}">
        <p14:creationId xmlns:p14="http://schemas.microsoft.com/office/powerpoint/2010/main" val="325940296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Model Selection</a:t>
            </a:r>
          </a:p>
        </p:txBody>
      </p:sp>
      <p:sp>
        <p:nvSpPr>
          <p:cNvPr id="3" name="Text Placeholder 2"/>
          <p:cNvSpPr>
            <a:spLocks noGrp="1"/>
          </p:cNvSpPr>
          <p:nvPr>
            <p:ph type="body" idx="1"/>
          </p:nvPr>
        </p:nvSpPr>
        <p:spPr>
          <a:xfrm>
            <a:off x="508000" y="2628900"/>
            <a:ext cx="11988800" cy="6515100"/>
          </a:xfrm>
        </p:spPr>
        <p:txBody>
          <a:bodyPr>
            <a:normAutofit fontScale="92500" lnSpcReduction="10000"/>
          </a:bodyPr>
          <a:lstStyle/>
          <a:p>
            <a:endParaRPr lang="en-IN" b="1" dirty="0" smtClean="0"/>
          </a:p>
          <a:p>
            <a:pPr marL="0" indent="0">
              <a:buNone/>
            </a:pPr>
            <a:r>
              <a:rPr lang="en-IN" b="1" dirty="0" smtClean="0"/>
              <a:t>Compare </a:t>
            </a:r>
            <a:r>
              <a:rPr lang="en-IN" b="1" dirty="0"/>
              <a:t>the results of Linear Regression Models</a:t>
            </a:r>
          </a:p>
          <a:p>
            <a:r>
              <a:rPr lang="en-IN" dirty="0"/>
              <a:t>Model Performance Average Error: 0.1176 degrees. Accuracy = 99.02%. Model Performance Average Error: 0.1176 degrees. Accuracy = 99.02%. </a:t>
            </a:r>
            <a:endParaRPr lang="en-IN" dirty="0" smtClean="0"/>
          </a:p>
          <a:p>
            <a:r>
              <a:rPr lang="en-IN" dirty="0" smtClean="0"/>
              <a:t>Improvement </a:t>
            </a:r>
            <a:r>
              <a:rPr lang="en-IN" dirty="0"/>
              <a:t>of 0.00</a:t>
            </a:r>
            <a:r>
              <a:rPr lang="en-IN" dirty="0" smtClean="0"/>
              <a:t>%.</a:t>
            </a:r>
          </a:p>
          <a:p>
            <a:r>
              <a:rPr lang="en-IN" dirty="0"/>
              <a:t>As we can see from above that </a:t>
            </a:r>
            <a:r>
              <a:rPr lang="en-IN" dirty="0" err="1"/>
              <a:t>GridSearch</a:t>
            </a:r>
            <a:r>
              <a:rPr lang="en-IN" dirty="0"/>
              <a:t> model tuning has no improvement when applied on our linear model.</a:t>
            </a:r>
          </a:p>
          <a:p>
            <a:r>
              <a:rPr lang="en-IN" dirty="0"/>
              <a:t>We shall Compare the Linear Grid Model result with the best output of the Decision tree model below.</a:t>
            </a:r>
          </a:p>
          <a:p>
            <a:endParaRPr lang="en-IN" dirty="0"/>
          </a:p>
        </p:txBody>
      </p:sp>
    </p:spTree>
    <p:extLst>
      <p:ext uri="{BB962C8B-B14F-4D97-AF65-F5344CB8AC3E}">
        <p14:creationId xmlns:p14="http://schemas.microsoft.com/office/powerpoint/2010/main" val="24413816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Model Selection</a:t>
            </a:r>
            <a:endParaRPr lang="en-IN" dirty="0">
              <a:solidFill>
                <a:schemeClr val="bg1"/>
              </a:solidFill>
            </a:endParaRPr>
          </a:p>
        </p:txBody>
      </p:sp>
      <p:sp>
        <p:nvSpPr>
          <p:cNvPr id="3" name="Text Placeholder 2"/>
          <p:cNvSpPr>
            <a:spLocks noGrp="1"/>
          </p:cNvSpPr>
          <p:nvPr>
            <p:ph type="body" idx="1"/>
          </p:nvPr>
        </p:nvSpPr>
        <p:spPr>
          <a:xfrm>
            <a:off x="482600" y="2590800"/>
            <a:ext cx="11988800" cy="6896100"/>
          </a:xfrm>
        </p:spPr>
        <p:txBody>
          <a:bodyPr>
            <a:normAutofit fontScale="70000" lnSpcReduction="20000"/>
          </a:bodyPr>
          <a:lstStyle/>
          <a:p>
            <a:pPr marL="0" indent="0">
              <a:buNone/>
            </a:pPr>
            <a:endParaRPr lang="en-IN" b="1" dirty="0" smtClean="0"/>
          </a:p>
          <a:p>
            <a:pPr marL="0" indent="0">
              <a:buNone/>
            </a:pPr>
            <a:r>
              <a:rPr lang="en-IN" b="1" dirty="0" smtClean="0"/>
              <a:t>Compare </a:t>
            </a:r>
            <a:r>
              <a:rPr lang="en-IN" b="1" dirty="0"/>
              <a:t>the results of Linear Regression Model and Decision tree Regression model </a:t>
            </a:r>
            <a:r>
              <a:rPr lang="en-IN" b="1" dirty="0" smtClean="0"/>
              <a:t>results.</a:t>
            </a:r>
          </a:p>
          <a:p>
            <a:pPr marL="0" indent="0">
              <a:buNone/>
            </a:pPr>
            <a:r>
              <a:rPr lang="en-IN" dirty="0"/>
              <a:t>Model Performance </a:t>
            </a:r>
            <a:endParaRPr lang="en-IN" dirty="0" smtClean="0"/>
          </a:p>
          <a:p>
            <a:pPr marL="0" indent="0">
              <a:buNone/>
            </a:pPr>
            <a:r>
              <a:rPr lang="en-IN" dirty="0" smtClean="0"/>
              <a:t>Average </a:t>
            </a:r>
            <a:r>
              <a:rPr lang="en-IN" dirty="0"/>
              <a:t>Error: 0.1176 degrees. </a:t>
            </a:r>
            <a:endParaRPr lang="en-IN" dirty="0" smtClean="0"/>
          </a:p>
          <a:p>
            <a:pPr marL="0" indent="0">
              <a:buNone/>
            </a:pPr>
            <a:r>
              <a:rPr lang="en-IN" dirty="0" smtClean="0"/>
              <a:t>Accuracy </a:t>
            </a:r>
            <a:r>
              <a:rPr lang="en-IN" dirty="0"/>
              <a:t>= 99.02%. </a:t>
            </a:r>
            <a:endParaRPr lang="en-IN" dirty="0" smtClean="0"/>
          </a:p>
          <a:p>
            <a:pPr marL="0" indent="0">
              <a:buNone/>
            </a:pPr>
            <a:r>
              <a:rPr lang="en-IN" dirty="0" smtClean="0"/>
              <a:t>Model </a:t>
            </a:r>
            <a:r>
              <a:rPr lang="en-IN" dirty="0"/>
              <a:t>Performance </a:t>
            </a:r>
            <a:endParaRPr lang="en-IN" dirty="0" smtClean="0"/>
          </a:p>
          <a:p>
            <a:pPr marL="0" indent="0">
              <a:buNone/>
            </a:pPr>
            <a:r>
              <a:rPr lang="en-IN" dirty="0" smtClean="0"/>
              <a:t>Average </a:t>
            </a:r>
            <a:r>
              <a:rPr lang="en-IN" dirty="0"/>
              <a:t>Error: 0.1110 degrees. Accuracy = 99.07%. </a:t>
            </a:r>
          </a:p>
          <a:p>
            <a:pPr marL="0" indent="0">
              <a:buNone/>
            </a:pPr>
            <a:r>
              <a:rPr lang="en-IN" dirty="0"/>
              <a:t>Improvement of 0.05</a:t>
            </a:r>
            <a:r>
              <a:rPr lang="en-IN" dirty="0" smtClean="0"/>
              <a:t>%.</a:t>
            </a:r>
          </a:p>
          <a:p>
            <a:pPr marL="0" indent="0">
              <a:buNone/>
            </a:pPr>
            <a:endParaRPr lang="en-IN" b="1" dirty="0" smtClean="0"/>
          </a:p>
          <a:p>
            <a:pPr marL="0" indent="0">
              <a:buNone/>
            </a:pPr>
            <a:r>
              <a:rPr lang="en-IN" b="1" dirty="0" smtClean="0"/>
              <a:t>Distribution model looks performing well now, lets compare DT with Random forest.</a:t>
            </a:r>
            <a:endParaRPr lang="en-IN" b="1" dirty="0"/>
          </a:p>
          <a:p>
            <a:pPr marL="0" indent="0">
              <a:buNone/>
            </a:pPr>
            <a:endParaRPr lang="en-IN" dirty="0" smtClean="0"/>
          </a:p>
        </p:txBody>
      </p:sp>
    </p:spTree>
    <p:extLst>
      <p:ext uri="{BB962C8B-B14F-4D97-AF65-F5344CB8AC3E}">
        <p14:creationId xmlns:p14="http://schemas.microsoft.com/office/powerpoint/2010/main" val="3674008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Model Selection</a:t>
            </a:r>
            <a:endParaRPr lang="en-IN" dirty="0">
              <a:solidFill>
                <a:schemeClr val="bg1"/>
              </a:solidFill>
            </a:endParaRPr>
          </a:p>
        </p:txBody>
      </p:sp>
      <p:sp>
        <p:nvSpPr>
          <p:cNvPr id="3" name="Text Placeholder 2"/>
          <p:cNvSpPr>
            <a:spLocks noGrp="1"/>
          </p:cNvSpPr>
          <p:nvPr>
            <p:ph type="body" idx="1"/>
          </p:nvPr>
        </p:nvSpPr>
        <p:spPr/>
        <p:txBody>
          <a:bodyPr/>
          <a:lstStyle/>
          <a:p>
            <a:r>
              <a:rPr lang="en-IN" b="1" dirty="0"/>
              <a:t>Compare the results of Linear Regression Model and Random Forest Model</a:t>
            </a:r>
          </a:p>
          <a:p>
            <a:r>
              <a:rPr lang="en-IN" dirty="0"/>
              <a:t>Model Performance Average Error: 0.0577 degrees. Accuracy = 99.52%. Model Performance Average Error: 0.1110 degrees. Accuracy = 99.07</a:t>
            </a:r>
            <a:r>
              <a:rPr lang="en-IN" dirty="0" smtClean="0"/>
              <a:t>%.</a:t>
            </a:r>
          </a:p>
          <a:p>
            <a:r>
              <a:rPr lang="en-IN" dirty="0" smtClean="0"/>
              <a:t> Improvement </a:t>
            </a:r>
            <a:r>
              <a:rPr lang="en-IN" dirty="0"/>
              <a:t>of -</a:t>
            </a:r>
            <a:r>
              <a:rPr lang="en-IN" dirty="0" smtClean="0"/>
              <a:t>0.45%.</a:t>
            </a:r>
          </a:p>
          <a:p>
            <a:r>
              <a:rPr lang="en-IN" dirty="0" smtClean="0"/>
              <a:t>Random forest model looks performing very well compared to other models.</a:t>
            </a:r>
            <a:endParaRPr lang="en-IN" dirty="0"/>
          </a:p>
        </p:txBody>
      </p:sp>
    </p:spTree>
    <p:extLst>
      <p:ext uri="{BB962C8B-B14F-4D97-AF65-F5344CB8AC3E}">
        <p14:creationId xmlns:p14="http://schemas.microsoft.com/office/powerpoint/2010/main" val="274238169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solidFill>
                  <a:schemeClr val="bg1"/>
                </a:solidFill>
              </a:rPr>
              <a:t>Overall Model </a:t>
            </a:r>
            <a:r>
              <a:rPr lang="en-IN" b="1" dirty="0" smtClean="0">
                <a:solidFill>
                  <a:schemeClr val="bg1"/>
                </a:solidFill>
              </a:rPr>
              <a:t>Comparison</a:t>
            </a:r>
            <a:endParaRPr dirty="0"/>
          </a:p>
        </p:txBody>
      </p:sp>
      <p:sp>
        <p:nvSpPr>
          <p:cNvPr id="189" name="Tracked in Google Analytics"/>
          <p:cNvSpPr txBox="1"/>
          <p:nvPr/>
        </p:nvSpPr>
        <p:spPr>
          <a:xfrm>
            <a:off x="253932" y="2286000"/>
            <a:ext cx="12726962"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We can clearly see that Random forest Model has given very good results. So we will be using random forest Model for our client application</a:t>
            </a:r>
            <a:endParaRPr dirty="0"/>
          </a:p>
        </p:txBody>
      </p:sp>
      <p:pic>
        <p:nvPicPr>
          <p:cNvPr id="5" name="Picture 2" descr="C:\Users\Yogesh\Documents\GitHub\DataScienceProjectRepo\Machine_Learning\HouseData\PPT and Videos\ModelComp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35" y="3276600"/>
            <a:ext cx="10977327"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67835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Conclusion</a:t>
            </a:r>
          </a:p>
        </p:txBody>
      </p:sp>
      <p:sp>
        <p:nvSpPr>
          <p:cNvPr id="3" name="Text Placeholder 2"/>
          <p:cNvSpPr>
            <a:spLocks noGrp="1"/>
          </p:cNvSpPr>
          <p:nvPr>
            <p:ph type="body" idx="1"/>
          </p:nvPr>
        </p:nvSpPr>
        <p:spPr>
          <a:xfrm>
            <a:off x="508000" y="2628900"/>
            <a:ext cx="11988800" cy="6972300"/>
          </a:xfrm>
        </p:spPr>
        <p:txBody>
          <a:bodyPr>
            <a:normAutofit fontScale="55000" lnSpcReduction="20000"/>
          </a:bodyPr>
          <a:lstStyle/>
          <a:p>
            <a:r>
              <a:rPr lang="en-IN" dirty="0"/>
              <a:t>ML projects are inherently uncertain and the approach i have used is accountable for hitting a specific accuracy goal.</a:t>
            </a:r>
          </a:p>
          <a:p>
            <a:r>
              <a:rPr lang="en-IN" dirty="0"/>
              <a:t>I have performed error analysis for each model, I have tried to tune the models to get accurate results.</a:t>
            </a:r>
          </a:p>
          <a:p>
            <a:r>
              <a:rPr lang="en-IN" dirty="0"/>
              <a:t>I have tried to implement all of my ideas as much as possible. I have done some trial and error to see how it works.</a:t>
            </a:r>
          </a:p>
          <a:p>
            <a:r>
              <a:rPr lang="en-IN" dirty="0"/>
              <a:t>I have explored and performed Data Analysis and Data Cleaning to build my ML Model as accurate as possible.</a:t>
            </a:r>
          </a:p>
          <a:p>
            <a:r>
              <a:rPr lang="en-IN" dirty="0"/>
              <a:t>Things which i have not performed in depth is </a:t>
            </a:r>
            <a:r>
              <a:rPr lang="en-IN" b="1" dirty="0"/>
              <a:t>Handling Outliers</a:t>
            </a:r>
            <a:r>
              <a:rPr lang="en-IN" dirty="0"/>
              <a:t> , i have used some basic outliers removal technique, but I strongly </a:t>
            </a:r>
            <a:r>
              <a:rPr lang="en-IN" dirty="0" smtClean="0"/>
              <a:t>believe, because </a:t>
            </a:r>
            <a:r>
              <a:rPr lang="en-IN" dirty="0"/>
              <a:t>of this i had to compromise with the accuracy of my model.</a:t>
            </a:r>
          </a:p>
          <a:p>
            <a:r>
              <a:rPr lang="en-IN" dirty="0"/>
              <a:t>Z-Score, IQR and others techniques are not implemented, will try to implement it next time.</a:t>
            </a:r>
          </a:p>
          <a:p>
            <a:r>
              <a:rPr lang="en-IN" dirty="0"/>
              <a:t>Why i have not used </a:t>
            </a:r>
            <a:r>
              <a:rPr lang="en-IN" b="1" dirty="0"/>
              <a:t>Logistic regression</a:t>
            </a:r>
            <a:r>
              <a:rPr lang="en-IN" dirty="0"/>
              <a:t>: since i am building a prediction model where we have continues data dependent variable. Next time if i work on clarifier model definitely i will use Logistic Regression.</a:t>
            </a:r>
          </a:p>
          <a:p>
            <a:r>
              <a:rPr lang="en-IN" dirty="0"/>
              <a:t>Overall the Model looks good and </a:t>
            </a:r>
            <a:r>
              <a:rPr lang="en-IN" b="1" dirty="0"/>
              <a:t>Random forest model</a:t>
            </a:r>
            <a:r>
              <a:rPr lang="en-IN" dirty="0"/>
              <a:t> has given 99.52% accuracy. Will try to tune up the model in future.</a:t>
            </a:r>
          </a:p>
          <a:p>
            <a:endParaRPr lang="en-IN" dirty="0"/>
          </a:p>
        </p:txBody>
      </p:sp>
    </p:spTree>
    <p:extLst>
      <p:ext uri="{BB962C8B-B14F-4D97-AF65-F5344CB8AC3E}">
        <p14:creationId xmlns:p14="http://schemas.microsoft.com/office/powerpoint/2010/main" val="59089436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685800"/>
            <a:ext cx="11988800" cy="1219200"/>
          </a:xfrm>
        </p:spPr>
        <p:txBody>
          <a:bodyPr>
            <a:normAutofit/>
          </a:bodyPr>
          <a:lstStyle/>
          <a:p>
            <a:r>
              <a:rPr lang="en-IN" b="1" dirty="0">
                <a:solidFill>
                  <a:schemeClr val="bg1"/>
                </a:solidFill>
              </a:rPr>
              <a:t>Reference</a:t>
            </a:r>
          </a:p>
        </p:txBody>
      </p:sp>
      <p:sp>
        <p:nvSpPr>
          <p:cNvPr id="3" name="Text Placeholder 2"/>
          <p:cNvSpPr>
            <a:spLocks noGrp="1"/>
          </p:cNvSpPr>
          <p:nvPr>
            <p:ph type="body" idx="1"/>
          </p:nvPr>
        </p:nvSpPr>
        <p:spPr>
          <a:xfrm>
            <a:off x="508000" y="2628900"/>
            <a:ext cx="11988800" cy="6591300"/>
          </a:xfrm>
        </p:spPr>
        <p:txBody>
          <a:bodyPr>
            <a:normAutofit lnSpcReduction="10000"/>
          </a:bodyPr>
          <a:lstStyle/>
          <a:p>
            <a:r>
              <a:rPr lang="en-IN" u="sng" dirty="0">
                <a:hlinkClick r:id="rId2"/>
              </a:rPr>
              <a:t>https://towardsdatascience.com</a:t>
            </a:r>
            <a:endParaRPr lang="en-IN" dirty="0"/>
          </a:p>
          <a:p>
            <a:r>
              <a:rPr lang="en-IN" u="sng" dirty="0">
                <a:hlinkClick r:id="rId3"/>
              </a:rPr>
              <a:t>https://www.khanacademy.org/</a:t>
            </a:r>
            <a:endParaRPr lang="en-IN" dirty="0"/>
          </a:p>
          <a:p>
            <a:r>
              <a:rPr lang="en-IN" u="sng" dirty="0">
                <a:hlinkClick r:id="rId4"/>
              </a:rPr>
              <a:t>https://machinelearningmastery.com</a:t>
            </a:r>
            <a:endParaRPr lang="en-IN" dirty="0"/>
          </a:p>
          <a:p>
            <a:r>
              <a:rPr lang="en-IN" u="sng" dirty="0">
                <a:hlinkClick r:id="rId5"/>
              </a:rPr>
              <a:t>https://www.kaggle.com/</a:t>
            </a:r>
            <a:endParaRPr lang="en-IN" dirty="0"/>
          </a:p>
          <a:p>
            <a:r>
              <a:rPr lang="en-IN" u="sng" dirty="0">
                <a:hlinkClick r:id="rId6"/>
              </a:rPr>
              <a:t>https://medium.com/</a:t>
            </a:r>
            <a:endParaRPr lang="en-IN" dirty="0"/>
          </a:p>
          <a:p>
            <a:r>
              <a:rPr lang="en-IN" u="sng" dirty="0">
                <a:hlinkClick r:id="rId7"/>
              </a:rPr>
              <a:t>https://www.hackerrank.com/</a:t>
            </a:r>
            <a:endParaRPr lang="en-IN" dirty="0"/>
          </a:p>
          <a:p>
            <a:r>
              <a:rPr lang="en-IN" u="sng" dirty="0">
                <a:hlinkClick r:id="rId8"/>
              </a:rPr>
              <a:t>https://scikit-learn.org/</a:t>
            </a:r>
            <a:endParaRPr lang="en-IN" dirty="0"/>
          </a:p>
          <a:p>
            <a:r>
              <a:rPr lang="en-IN" u="sng" dirty="0">
                <a:hlinkClick r:id="rId9"/>
              </a:rPr>
              <a:t>https://www.statisticssolutions.com/</a:t>
            </a:r>
            <a:endParaRPr lang="en-IN" dirty="0"/>
          </a:p>
          <a:p>
            <a:endParaRPr lang="en-IN" dirty="0"/>
          </a:p>
        </p:txBody>
      </p:sp>
    </p:spTree>
    <p:extLst>
      <p:ext uri="{BB962C8B-B14F-4D97-AF65-F5344CB8AC3E}">
        <p14:creationId xmlns:p14="http://schemas.microsoft.com/office/powerpoint/2010/main" val="21984196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Required libraries</a:t>
            </a:r>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92500" lnSpcReduction="20000"/>
          </a:bodyPr>
          <a:lstStyle/>
          <a:p>
            <a:r>
              <a:rPr lang="en-IN" b="1" dirty="0" err="1"/>
              <a:t>NumPy</a:t>
            </a:r>
            <a:r>
              <a:rPr lang="en-IN" dirty="0"/>
              <a:t>: Provides a fast numerical array structure and helper functions.</a:t>
            </a:r>
          </a:p>
          <a:p>
            <a:r>
              <a:rPr lang="en-IN" b="1" dirty="0"/>
              <a:t>pandas</a:t>
            </a:r>
            <a:r>
              <a:rPr lang="en-IN" dirty="0"/>
              <a:t>: Provides a </a:t>
            </a:r>
            <a:r>
              <a:rPr lang="en-IN" dirty="0" err="1"/>
              <a:t>DataFrame</a:t>
            </a:r>
            <a:r>
              <a:rPr lang="en-IN" dirty="0"/>
              <a:t> structure to store data in memory and work with it easily and efficiently.</a:t>
            </a:r>
          </a:p>
          <a:p>
            <a:r>
              <a:rPr lang="en-IN" b="1" dirty="0" err="1"/>
              <a:t>matplotlib</a:t>
            </a:r>
            <a:r>
              <a:rPr lang="en-IN" dirty="0"/>
              <a:t>: Basic plotting library in Python; most other Python plotting libraries are built on top of it.</a:t>
            </a:r>
          </a:p>
          <a:p>
            <a:r>
              <a:rPr lang="en-IN" b="1" dirty="0" err="1"/>
              <a:t>Seaborn</a:t>
            </a:r>
            <a:r>
              <a:rPr lang="en-IN" dirty="0"/>
              <a:t>: Advanced statistical plotting library.</a:t>
            </a:r>
          </a:p>
          <a:p>
            <a:r>
              <a:rPr lang="en-IN" b="1" dirty="0"/>
              <a:t>cufflinks</a:t>
            </a:r>
            <a:r>
              <a:rPr lang="en-IN" dirty="0"/>
              <a:t>: interactive graphs</a:t>
            </a:r>
          </a:p>
          <a:p>
            <a:r>
              <a:rPr lang="en-IN" b="1" dirty="0" err="1"/>
              <a:t>Scikit</a:t>
            </a:r>
            <a:r>
              <a:rPr lang="en-IN" b="1" dirty="0"/>
              <a:t>-learn</a:t>
            </a:r>
            <a:r>
              <a:rPr lang="en-IN" dirty="0"/>
              <a:t>: is a machine learning library for the Python programming language.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b="1" dirty="0"/>
              <a:t>Problem Statement</a:t>
            </a:r>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marL="0" indent="0">
              <a:buNone/>
              <a:defRPr>
                <a:latin typeface="Arial"/>
                <a:ea typeface="Arial"/>
                <a:cs typeface="Arial"/>
                <a:sym typeface="Arial"/>
              </a:defRPr>
            </a:pPr>
            <a:r>
              <a:rPr lang="en-US" dirty="0" smtClean="0"/>
              <a:t>I am trying to build a ML Prediction model, where my clients who are the top Real Estates company can use this model in their Website as a service. This website is visited by millions of customers every year. This Model will help the end users to estimate or to know the present market prices of the houses based on few inputs they provide.</a:t>
            </a:r>
          </a:p>
          <a:p>
            <a:pPr marL="0" indent="0">
              <a:buNone/>
              <a:defRPr>
                <a:latin typeface="Arial"/>
                <a:ea typeface="Arial"/>
                <a:cs typeface="Arial"/>
                <a:sym typeface="Arial"/>
              </a:defRPr>
            </a:pPr>
            <a:r>
              <a:rPr lang="en-US" dirty="0" smtClean="0"/>
              <a:t>Let us see how we can build a Model using  prehistoric data provided by our client.</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b="1" dirty="0"/>
              <a:t>Data </a:t>
            </a:r>
            <a:r>
              <a:rPr lang="en-IN" b="1" dirty="0" smtClean="0"/>
              <a:t>Description</a:t>
            </a:r>
            <a:endParaRPr lang="en-IN" b="1"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fontScale="70000" lnSpcReduction="20000"/>
          </a:bodyPr>
          <a:lstStyle/>
          <a:p>
            <a:r>
              <a:rPr lang="en-IN" dirty="0" smtClean="0"/>
              <a:t>The dataset </a:t>
            </a:r>
            <a:r>
              <a:rPr lang="en-IN" dirty="0"/>
              <a:t>comprises of </a:t>
            </a:r>
            <a:r>
              <a:rPr lang="en-IN" b="1" dirty="0"/>
              <a:t>1460 observations of 81 columns</a:t>
            </a:r>
            <a:r>
              <a:rPr lang="en-IN" dirty="0"/>
              <a:t>. Below is a table showing names of all the </a:t>
            </a:r>
            <a:r>
              <a:rPr lang="en-IN" dirty="0" smtClean="0"/>
              <a:t>columns.</a:t>
            </a:r>
          </a:p>
          <a:p>
            <a:r>
              <a:rPr lang="en-IN" dirty="0"/>
              <a:t>'Id', '</a:t>
            </a:r>
            <a:r>
              <a:rPr lang="en-IN" dirty="0" err="1"/>
              <a:t>MSSubClass</a:t>
            </a:r>
            <a:r>
              <a:rPr lang="en-IN" dirty="0"/>
              <a:t>', '</a:t>
            </a:r>
            <a:r>
              <a:rPr lang="en-IN" dirty="0" err="1"/>
              <a:t>MSZoning</a:t>
            </a:r>
            <a:r>
              <a:rPr lang="en-IN" dirty="0"/>
              <a:t>', '</a:t>
            </a:r>
            <a:r>
              <a:rPr lang="en-IN" dirty="0" err="1"/>
              <a:t>LotFrontage</a:t>
            </a:r>
            <a:r>
              <a:rPr lang="en-IN" dirty="0"/>
              <a:t>', '</a:t>
            </a:r>
            <a:r>
              <a:rPr lang="en-IN" dirty="0" err="1"/>
              <a:t>LotArea</a:t>
            </a:r>
            <a:r>
              <a:rPr lang="en-IN" dirty="0"/>
              <a:t>', 'Street', 'Alley', '</a:t>
            </a:r>
            <a:r>
              <a:rPr lang="en-IN" dirty="0" err="1"/>
              <a:t>LotShape</a:t>
            </a:r>
            <a:r>
              <a:rPr lang="en-IN" dirty="0"/>
              <a:t>', '</a:t>
            </a:r>
            <a:r>
              <a:rPr lang="en-IN" dirty="0" err="1"/>
              <a:t>LandContour</a:t>
            </a:r>
            <a:r>
              <a:rPr lang="en-IN" dirty="0"/>
              <a:t>', 'Utilities', '</a:t>
            </a:r>
            <a:r>
              <a:rPr lang="en-IN" dirty="0" err="1"/>
              <a:t>LotConfig</a:t>
            </a:r>
            <a:r>
              <a:rPr lang="en-IN" dirty="0"/>
              <a:t>', '</a:t>
            </a:r>
            <a:r>
              <a:rPr lang="en-IN" dirty="0" err="1"/>
              <a:t>LandSlope</a:t>
            </a:r>
            <a:r>
              <a:rPr lang="en-IN" dirty="0"/>
              <a:t>', '</a:t>
            </a:r>
            <a:r>
              <a:rPr lang="en-IN" dirty="0" err="1"/>
              <a:t>Neighborhood</a:t>
            </a:r>
            <a:r>
              <a:rPr lang="en-IN" dirty="0"/>
              <a:t>', 'Condition1', 'Condition2', '</a:t>
            </a:r>
            <a:r>
              <a:rPr lang="en-IN" dirty="0" err="1"/>
              <a:t>BldgType</a:t>
            </a:r>
            <a:r>
              <a:rPr lang="en-IN" dirty="0"/>
              <a:t>', '</a:t>
            </a:r>
            <a:r>
              <a:rPr lang="en-IN" dirty="0" err="1"/>
              <a:t>HouseStyle</a:t>
            </a:r>
            <a:r>
              <a:rPr lang="en-IN" dirty="0"/>
              <a:t>', '</a:t>
            </a:r>
            <a:r>
              <a:rPr lang="en-IN" dirty="0" err="1"/>
              <a:t>OverallQual</a:t>
            </a:r>
            <a:r>
              <a:rPr lang="en-IN" dirty="0"/>
              <a:t>', '</a:t>
            </a:r>
            <a:r>
              <a:rPr lang="en-IN" dirty="0" err="1"/>
              <a:t>OverallCond</a:t>
            </a:r>
            <a:r>
              <a:rPr lang="en-IN" dirty="0"/>
              <a:t>', '</a:t>
            </a:r>
            <a:r>
              <a:rPr lang="en-IN" dirty="0" err="1"/>
              <a:t>YearBuilt</a:t>
            </a:r>
            <a:r>
              <a:rPr lang="en-IN" dirty="0"/>
              <a:t>', '</a:t>
            </a:r>
            <a:r>
              <a:rPr lang="en-IN" dirty="0" err="1"/>
              <a:t>YearRemodAdd</a:t>
            </a:r>
            <a:r>
              <a:rPr lang="en-IN" dirty="0"/>
              <a:t>', '</a:t>
            </a:r>
            <a:r>
              <a:rPr lang="en-IN" dirty="0" err="1"/>
              <a:t>RoofStyle</a:t>
            </a:r>
            <a:r>
              <a:rPr lang="en-IN" dirty="0"/>
              <a:t>', '</a:t>
            </a:r>
            <a:r>
              <a:rPr lang="en-IN" dirty="0" err="1"/>
              <a:t>RoofMatl</a:t>
            </a:r>
            <a:r>
              <a:rPr lang="en-IN" dirty="0"/>
              <a:t>', 'Exterior1st', 'Exterior2nd', '</a:t>
            </a:r>
            <a:r>
              <a:rPr lang="en-IN" dirty="0" err="1"/>
              <a:t>MasVnrType</a:t>
            </a:r>
            <a:r>
              <a:rPr lang="en-IN" dirty="0"/>
              <a:t>', '</a:t>
            </a:r>
            <a:r>
              <a:rPr lang="en-IN" dirty="0" err="1"/>
              <a:t>MasVnrArea</a:t>
            </a:r>
            <a:r>
              <a:rPr lang="en-IN" dirty="0"/>
              <a:t>', '</a:t>
            </a:r>
            <a:r>
              <a:rPr lang="en-IN" dirty="0" err="1"/>
              <a:t>ExterQual</a:t>
            </a:r>
            <a:r>
              <a:rPr lang="en-IN" dirty="0"/>
              <a:t>', '</a:t>
            </a:r>
            <a:r>
              <a:rPr lang="en-IN" dirty="0" err="1"/>
              <a:t>ExterCond</a:t>
            </a:r>
            <a:r>
              <a:rPr lang="en-IN" dirty="0"/>
              <a:t>', 'Foundation', '</a:t>
            </a:r>
            <a:r>
              <a:rPr lang="en-IN" dirty="0" err="1"/>
              <a:t>BsmtQual</a:t>
            </a:r>
            <a:r>
              <a:rPr lang="en-IN" dirty="0"/>
              <a:t>', '</a:t>
            </a:r>
            <a:r>
              <a:rPr lang="en-IN" dirty="0" err="1"/>
              <a:t>BsmtCond</a:t>
            </a:r>
            <a:r>
              <a:rPr lang="en-IN" dirty="0"/>
              <a:t>', '</a:t>
            </a:r>
            <a:r>
              <a:rPr lang="en-IN" dirty="0" err="1"/>
              <a:t>BsmtExposure</a:t>
            </a:r>
            <a:r>
              <a:rPr lang="en-IN" dirty="0"/>
              <a:t>', 'BsmtFinType1', 'BsmtFinSF1', 'BsmtFinType2', 'BsmtFinSF2', '</a:t>
            </a:r>
            <a:r>
              <a:rPr lang="en-IN" dirty="0" err="1"/>
              <a:t>BsmtUnfSF</a:t>
            </a:r>
            <a:r>
              <a:rPr lang="en-IN" dirty="0"/>
              <a:t>', '</a:t>
            </a:r>
            <a:r>
              <a:rPr lang="en-IN" dirty="0" err="1"/>
              <a:t>TotalBsmtSF</a:t>
            </a:r>
            <a:r>
              <a:rPr lang="en-IN" dirty="0"/>
              <a:t>', 'Heating', '</a:t>
            </a:r>
            <a:r>
              <a:rPr lang="en-IN" dirty="0" err="1"/>
              <a:t>HeatingQC</a:t>
            </a:r>
            <a:r>
              <a:rPr lang="en-IN" dirty="0"/>
              <a:t>', '</a:t>
            </a:r>
            <a:r>
              <a:rPr lang="en-IN" dirty="0" err="1"/>
              <a:t>CentralAir</a:t>
            </a:r>
            <a:r>
              <a:rPr lang="en-IN" dirty="0"/>
              <a:t>', 'Electrical', '1stFlrSF', '2ndFlrSF', '</a:t>
            </a:r>
            <a:r>
              <a:rPr lang="en-IN" dirty="0" err="1"/>
              <a:t>LowQualFinSF</a:t>
            </a:r>
            <a:r>
              <a:rPr lang="en-IN" dirty="0"/>
              <a:t>', '</a:t>
            </a:r>
            <a:r>
              <a:rPr lang="en-IN" dirty="0" err="1"/>
              <a:t>GrLivArea</a:t>
            </a:r>
            <a:r>
              <a:rPr lang="en-IN" dirty="0"/>
              <a:t>', '</a:t>
            </a:r>
            <a:r>
              <a:rPr lang="en-IN" dirty="0" err="1"/>
              <a:t>BsmtFullBath</a:t>
            </a:r>
            <a:r>
              <a:rPr lang="en-IN" dirty="0"/>
              <a:t>', '</a:t>
            </a:r>
            <a:r>
              <a:rPr lang="en-IN" dirty="0" err="1"/>
              <a:t>BsmtHalfBath</a:t>
            </a:r>
            <a:r>
              <a:rPr lang="en-IN" dirty="0"/>
              <a:t>', '</a:t>
            </a:r>
            <a:r>
              <a:rPr lang="en-IN" dirty="0" err="1"/>
              <a:t>FullBath</a:t>
            </a:r>
            <a:r>
              <a:rPr lang="en-IN" dirty="0"/>
              <a:t>', '</a:t>
            </a:r>
            <a:r>
              <a:rPr lang="en-IN" dirty="0" err="1"/>
              <a:t>HalfBath</a:t>
            </a:r>
            <a:r>
              <a:rPr lang="en-IN" dirty="0"/>
              <a:t>', '</a:t>
            </a:r>
            <a:r>
              <a:rPr lang="en-IN" dirty="0" err="1"/>
              <a:t>BedroomAbvGr</a:t>
            </a:r>
            <a:r>
              <a:rPr lang="en-IN" dirty="0"/>
              <a:t>', '</a:t>
            </a:r>
            <a:r>
              <a:rPr lang="en-IN" dirty="0" err="1"/>
              <a:t>KitchenAbvGr</a:t>
            </a:r>
            <a:r>
              <a:rPr lang="en-IN" dirty="0"/>
              <a:t>', '</a:t>
            </a:r>
            <a:r>
              <a:rPr lang="en-IN" dirty="0" err="1"/>
              <a:t>KitchenQual</a:t>
            </a:r>
            <a:r>
              <a:rPr lang="en-IN" dirty="0"/>
              <a:t>', '</a:t>
            </a:r>
            <a:r>
              <a:rPr lang="en-IN" dirty="0" err="1"/>
              <a:t>TotRmsAbvGrd</a:t>
            </a:r>
            <a:r>
              <a:rPr lang="en-IN" dirty="0"/>
              <a:t>', 'Functional', 'Fireplaces', '</a:t>
            </a:r>
            <a:r>
              <a:rPr lang="en-IN" dirty="0" err="1"/>
              <a:t>FireplaceQu</a:t>
            </a:r>
            <a:r>
              <a:rPr lang="en-IN" dirty="0"/>
              <a:t>', '</a:t>
            </a:r>
            <a:r>
              <a:rPr lang="en-IN" dirty="0" err="1"/>
              <a:t>GarageType</a:t>
            </a:r>
            <a:r>
              <a:rPr lang="en-IN" dirty="0"/>
              <a:t>', '</a:t>
            </a:r>
            <a:r>
              <a:rPr lang="en-IN" dirty="0" err="1"/>
              <a:t>GarageYrBlt</a:t>
            </a:r>
            <a:r>
              <a:rPr lang="en-IN" dirty="0"/>
              <a:t>', '</a:t>
            </a:r>
            <a:r>
              <a:rPr lang="en-IN" dirty="0" err="1"/>
              <a:t>GarageFinish</a:t>
            </a:r>
            <a:r>
              <a:rPr lang="en-IN" dirty="0"/>
              <a:t>', '</a:t>
            </a:r>
            <a:r>
              <a:rPr lang="en-IN" dirty="0" err="1"/>
              <a:t>GarageCars</a:t>
            </a:r>
            <a:r>
              <a:rPr lang="en-IN" dirty="0"/>
              <a:t>', '</a:t>
            </a:r>
            <a:r>
              <a:rPr lang="en-IN" dirty="0" err="1"/>
              <a:t>GarageArea</a:t>
            </a:r>
            <a:r>
              <a:rPr lang="en-IN" dirty="0"/>
              <a:t>', '</a:t>
            </a:r>
            <a:r>
              <a:rPr lang="en-IN" dirty="0" err="1"/>
              <a:t>GarageQual</a:t>
            </a:r>
            <a:r>
              <a:rPr lang="en-IN" dirty="0"/>
              <a:t>', '</a:t>
            </a:r>
            <a:r>
              <a:rPr lang="en-IN" dirty="0" err="1"/>
              <a:t>GarageCond</a:t>
            </a:r>
            <a:r>
              <a:rPr lang="en-IN" dirty="0"/>
              <a:t>', '</a:t>
            </a:r>
            <a:r>
              <a:rPr lang="en-IN" dirty="0" err="1"/>
              <a:t>PavedDrive</a:t>
            </a:r>
            <a:r>
              <a:rPr lang="en-IN" dirty="0"/>
              <a:t>', '</a:t>
            </a:r>
            <a:r>
              <a:rPr lang="en-IN" dirty="0" err="1"/>
              <a:t>WoodDeckSF</a:t>
            </a:r>
            <a:r>
              <a:rPr lang="en-IN" dirty="0"/>
              <a:t>', '</a:t>
            </a:r>
            <a:r>
              <a:rPr lang="en-IN" dirty="0" err="1"/>
              <a:t>OpenPorchSF</a:t>
            </a:r>
            <a:r>
              <a:rPr lang="en-IN" dirty="0"/>
              <a:t>', '</a:t>
            </a:r>
            <a:r>
              <a:rPr lang="en-IN" dirty="0" err="1"/>
              <a:t>EnclosedPorch</a:t>
            </a:r>
            <a:r>
              <a:rPr lang="en-IN" dirty="0"/>
              <a:t>', '3SsnPorch', '</a:t>
            </a:r>
            <a:r>
              <a:rPr lang="en-IN" dirty="0" err="1"/>
              <a:t>ScreenPorch</a:t>
            </a:r>
            <a:r>
              <a:rPr lang="en-IN" dirty="0"/>
              <a:t>', '</a:t>
            </a:r>
            <a:r>
              <a:rPr lang="en-IN" dirty="0" err="1"/>
              <a:t>PoolArea</a:t>
            </a:r>
            <a:r>
              <a:rPr lang="en-IN" dirty="0"/>
              <a:t>', '</a:t>
            </a:r>
            <a:r>
              <a:rPr lang="en-IN" dirty="0" err="1"/>
              <a:t>PoolQC</a:t>
            </a:r>
            <a:r>
              <a:rPr lang="en-IN" dirty="0"/>
              <a:t>', 'Fence', '</a:t>
            </a:r>
            <a:r>
              <a:rPr lang="en-IN" dirty="0" err="1"/>
              <a:t>MiscFeature</a:t>
            </a:r>
            <a:r>
              <a:rPr lang="en-IN" dirty="0"/>
              <a:t>', '</a:t>
            </a:r>
            <a:r>
              <a:rPr lang="en-IN" dirty="0" err="1"/>
              <a:t>MiscVal</a:t>
            </a:r>
            <a:r>
              <a:rPr lang="en-IN" dirty="0"/>
              <a:t>', '</a:t>
            </a:r>
            <a:r>
              <a:rPr lang="en-IN" dirty="0" err="1"/>
              <a:t>MoSold</a:t>
            </a:r>
            <a:r>
              <a:rPr lang="en-IN" dirty="0"/>
              <a:t>', '</a:t>
            </a:r>
            <a:r>
              <a:rPr lang="en-IN" dirty="0" err="1"/>
              <a:t>YrSold</a:t>
            </a:r>
            <a:r>
              <a:rPr lang="en-IN" dirty="0"/>
              <a:t>', '</a:t>
            </a:r>
            <a:r>
              <a:rPr lang="en-IN" dirty="0" err="1"/>
              <a:t>SaleType</a:t>
            </a:r>
            <a:r>
              <a:rPr lang="en-IN" dirty="0"/>
              <a:t>', '</a:t>
            </a:r>
            <a:r>
              <a:rPr lang="en-IN" dirty="0" err="1"/>
              <a:t>SaleCondition</a:t>
            </a:r>
            <a:r>
              <a:rPr lang="en-IN" dirty="0"/>
              <a:t>', '</a:t>
            </a:r>
            <a:r>
              <a:rPr lang="en-IN" dirty="0" err="1"/>
              <a:t>SalePrice</a:t>
            </a:r>
            <a:r>
              <a:rPr lang="en-IN" dirty="0"/>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b="1" dirty="0"/>
              <a:t>Descriptive </a:t>
            </a:r>
            <a:r>
              <a:rPr lang="en-IN" b="1" dirty="0" smtClean="0"/>
              <a:t>statistics</a:t>
            </a:r>
            <a:endParaRPr lang="en-IN" b="1" dirty="0"/>
          </a:p>
        </p:txBody>
      </p:sp>
      <p:sp>
        <p:nvSpPr>
          <p:cNvPr id="146" name="On average, Millennials and Gen. X are not able to afford buying homes in the Bay Area, but need to buy cars to get around.…"/>
          <p:cNvSpPr txBox="1">
            <a:spLocks noGrp="1"/>
          </p:cNvSpPr>
          <p:nvPr>
            <p:ph type="body" idx="1"/>
          </p:nvPr>
        </p:nvSpPr>
        <p:spPr>
          <a:xfrm>
            <a:off x="406400" y="2209800"/>
            <a:ext cx="12598400" cy="9067800"/>
          </a:xfrm>
          <a:prstGeom prst="rect">
            <a:avLst/>
          </a:prstGeom>
        </p:spPr>
        <p:txBody>
          <a:bodyPr>
            <a:normAutofit/>
          </a:bodyPr>
          <a:lstStyle/>
          <a:p>
            <a:r>
              <a:rPr lang="en-IN" sz="2000" dirty="0" smtClean="0"/>
              <a:t>Lets have a look at ‘</a:t>
            </a:r>
            <a:r>
              <a:rPr lang="en-IN" sz="2000" dirty="0" err="1" smtClean="0"/>
              <a:t>SalePrice</a:t>
            </a:r>
            <a:r>
              <a:rPr lang="en-IN" sz="2000" dirty="0" smtClean="0"/>
              <a:t>’ which is our Dependent Variable, lets try to measure the IQR.</a:t>
            </a:r>
          </a:p>
          <a:p>
            <a:r>
              <a:rPr lang="en-IN" sz="2000" b="1" dirty="0"/>
              <a:t>The interquartile range (IQR) is the difference between the upper (Q3) and lower (Q1) quartiles, and describes the middle 50% of values when ordered from lowest to </a:t>
            </a:r>
            <a:r>
              <a:rPr lang="en-IN" sz="2000" b="1" dirty="0" smtClean="0"/>
              <a:t>highest. The</a:t>
            </a:r>
            <a:r>
              <a:rPr lang="en-IN" sz="2000" dirty="0" smtClean="0"/>
              <a:t> </a:t>
            </a:r>
            <a:r>
              <a:rPr lang="en-IN" sz="2000" dirty="0"/>
              <a:t>IQR is often seen as a better measure of spread than the range as it is not affected </a:t>
            </a:r>
            <a:r>
              <a:rPr lang="en-IN" sz="2000" dirty="0" smtClean="0"/>
              <a:t>by</a:t>
            </a:r>
            <a:r>
              <a:rPr lang="en-IN" sz="2000" dirty="0"/>
              <a:t> </a:t>
            </a:r>
            <a:r>
              <a:rPr lang="en-IN" sz="2000" dirty="0" smtClean="0"/>
              <a:t>outliers.</a:t>
            </a:r>
          </a:p>
          <a:p>
            <a:r>
              <a:rPr lang="en-IN" sz="2000" dirty="0" smtClean="0"/>
              <a:t>Q3-Q1 =  51,000 </a:t>
            </a:r>
          </a:p>
          <a:p>
            <a:r>
              <a:rPr lang="en-IN" sz="2000" b="1" dirty="0"/>
              <a:t>The variance and the standard deviation are measures of the spread of the data around the mean. </a:t>
            </a:r>
            <a:r>
              <a:rPr lang="en-IN" sz="2000" dirty="0"/>
              <a:t>They summarise how close each observed data value is to the mean value. </a:t>
            </a:r>
            <a:br>
              <a:rPr lang="en-IN" sz="2000" dirty="0"/>
            </a:br>
            <a:r>
              <a:rPr lang="en-IN" sz="2000" dirty="0"/>
              <a:t/>
            </a:r>
            <a:br>
              <a:rPr lang="en-IN" sz="2000" dirty="0"/>
            </a:br>
            <a:r>
              <a:rPr lang="en-IN" sz="2000" dirty="0"/>
              <a:t>In datasets with a small spread all values are very close to the mean, resulting in a small variance and standard deviation. Where a dataset is more dispersed, values are spread further away from the mean, leading to a larger variance and standard deviation</a:t>
            </a:r>
            <a:r>
              <a:rPr lang="en-IN" sz="2000" dirty="0" smtClean="0"/>
              <a:t>.</a:t>
            </a:r>
          </a:p>
          <a:p>
            <a:r>
              <a:rPr lang="en-IN" sz="2000" dirty="0" smtClean="0"/>
              <a:t>If we see the above values we can say that spread of the  data is mostly concentrated in Q1 and Q2.</a:t>
            </a: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val="3404083970"/>
              </p:ext>
            </p:extLst>
          </p:nvPr>
        </p:nvGraphicFramePr>
        <p:xfrm>
          <a:off x="1701800" y="2286000"/>
          <a:ext cx="10795000" cy="373380"/>
        </p:xfrm>
        <a:graphic>
          <a:graphicData uri="http://schemas.openxmlformats.org/drawingml/2006/table">
            <a:tbl>
              <a:tblPr/>
              <a:tblGrid>
                <a:gridCol w="1349375"/>
                <a:gridCol w="1349375"/>
                <a:gridCol w="1349375"/>
                <a:gridCol w="1349375"/>
                <a:gridCol w="1349375"/>
                <a:gridCol w="1349375"/>
                <a:gridCol w="1349375"/>
                <a:gridCol w="1349375"/>
              </a:tblGrid>
              <a:tr h="373380">
                <a:tc>
                  <a:txBody>
                    <a:bodyPr/>
                    <a:lstStyle/>
                    <a:p>
                      <a:pPr algn="r" fontAlgn="ctr"/>
                      <a:r>
                        <a:rPr lang="en-IN" b="1">
                          <a:effectLst/>
                        </a:rPr>
                        <a:t>count</a:t>
                      </a:r>
                    </a:p>
                  </a:txBody>
                  <a:tcPr anchor="ctr">
                    <a:lnL>
                      <a:noFill/>
                    </a:lnL>
                    <a:lnR>
                      <a:noFill/>
                    </a:lnR>
                    <a:lnT>
                      <a:noFill/>
                    </a:lnT>
                    <a:lnB>
                      <a:noFill/>
                    </a:lnB>
                    <a:solidFill>
                      <a:srgbClr val="FFFFFF"/>
                    </a:solidFill>
                  </a:tcPr>
                </a:tc>
                <a:tc>
                  <a:txBody>
                    <a:bodyPr/>
                    <a:lstStyle/>
                    <a:p>
                      <a:pPr algn="r" fontAlgn="ctr"/>
                      <a:r>
                        <a:rPr lang="en-IN" b="1">
                          <a:effectLst/>
                        </a:rPr>
                        <a:t>mean</a:t>
                      </a:r>
                    </a:p>
                  </a:txBody>
                  <a:tcPr anchor="ctr">
                    <a:lnL>
                      <a:noFill/>
                    </a:lnL>
                    <a:lnR>
                      <a:noFill/>
                    </a:lnR>
                    <a:lnT>
                      <a:noFill/>
                    </a:lnT>
                    <a:lnB>
                      <a:noFill/>
                    </a:lnB>
                    <a:solidFill>
                      <a:srgbClr val="FFFFFF"/>
                    </a:solidFill>
                  </a:tcPr>
                </a:tc>
                <a:tc>
                  <a:txBody>
                    <a:bodyPr/>
                    <a:lstStyle/>
                    <a:p>
                      <a:pPr algn="r" fontAlgn="ctr"/>
                      <a:r>
                        <a:rPr lang="en-IN" b="1">
                          <a:effectLst/>
                        </a:rPr>
                        <a:t>std</a:t>
                      </a:r>
                    </a:p>
                  </a:txBody>
                  <a:tcPr anchor="ctr">
                    <a:lnL>
                      <a:noFill/>
                    </a:lnL>
                    <a:lnR>
                      <a:noFill/>
                    </a:lnR>
                    <a:lnT>
                      <a:noFill/>
                    </a:lnT>
                    <a:lnB>
                      <a:noFill/>
                    </a:lnB>
                    <a:solidFill>
                      <a:srgbClr val="FFFFFF"/>
                    </a:solidFill>
                  </a:tcPr>
                </a:tc>
                <a:tc>
                  <a:txBody>
                    <a:bodyPr/>
                    <a:lstStyle/>
                    <a:p>
                      <a:pPr algn="r" fontAlgn="ctr"/>
                      <a:r>
                        <a:rPr lang="en-IN" b="1">
                          <a:effectLst/>
                        </a:rPr>
                        <a:t>min</a:t>
                      </a:r>
                    </a:p>
                  </a:txBody>
                  <a:tcPr anchor="ctr">
                    <a:lnL>
                      <a:noFill/>
                    </a:lnL>
                    <a:lnR>
                      <a:noFill/>
                    </a:lnR>
                    <a:lnT>
                      <a:noFill/>
                    </a:lnT>
                    <a:lnB>
                      <a:noFill/>
                    </a:lnB>
                    <a:solidFill>
                      <a:srgbClr val="FFFFFF"/>
                    </a:solidFill>
                  </a:tcPr>
                </a:tc>
                <a:tc>
                  <a:txBody>
                    <a:bodyPr/>
                    <a:lstStyle/>
                    <a:p>
                      <a:pPr algn="r" fontAlgn="ctr"/>
                      <a:r>
                        <a:rPr lang="en-IN" b="1">
                          <a:effectLst/>
                        </a:rPr>
                        <a:t>25%</a:t>
                      </a:r>
                    </a:p>
                  </a:txBody>
                  <a:tcPr anchor="ctr">
                    <a:lnL>
                      <a:noFill/>
                    </a:lnL>
                    <a:lnR>
                      <a:noFill/>
                    </a:lnR>
                    <a:lnT>
                      <a:noFill/>
                    </a:lnT>
                    <a:lnB>
                      <a:noFill/>
                    </a:lnB>
                    <a:solidFill>
                      <a:srgbClr val="FFFFFF"/>
                    </a:solidFill>
                  </a:tcPr>
                </a:tc>
                <a:tc>
                  <a:txBody>
                    <a:bodyPr/>
                    <a:lstStyle/>
                    <a:p>
                      <a:pPr algn="r" fontAlgn="ctr"/>
                      <a:r>
                        <a:rPr lang="en-IN" b="1">
                          <a:effectLst/>
                        </a:rPr>
                        <a:t>50%</a:t>
                      </a:r>
                    </a:p>
                  </a:txBody>
                  <a:tcPr anchor="ctr">
                    <a:lnL>
                      <a:noFill/>
                    </a:lnL>
                    <a:lnR>
                      <a:noFill/>
                    </a:lnR>
                    <a:lnT>
                      <a:noFill/>
                    </a:lnT>
                    <a:lnB>
                      <a:noFill/>
                    </a:lnB>
                    <a:solidFill>
                      <a:srgbClr val="FFFFFF"/>
                    </a:solidFill>
                  </a:tcPr>
                </a:tc>
                <a:tc>
                  <a:txBody>
                    <a:bodyPr/>
                    <a:lstStyle/>
                    <a:p>
                      <a:pPr algn="r" fontAlgn="ctr"/>
                      <a:r>
                        <a:rPr lang="en-IN" b="1">
                          <a:effectLst/>
                        </a:rPr>
                        <a:t>75%</a:t>
                      </a:r>
                    </a:p>
                  </a:txBody>
                  <a:tcPr anchor="ctr">
                    <a:lnL>
                      <a:noFill/>
                    </a:lnL>
                    <a:lnR>
                      <a:noFill/>
                    </a:lnR>
                    <a:lnT>
                      <a:noFill/>
                    </a:lnT>
                    <a:lnB>
                      <a:noFill/>
                    </a:lnB>
                    <a:solidFill>
                      <a:srgbClr val="FFFFFF"/>
                    </a:solidFill>
                  </a:tcPr>
                </a:tc>
                <a:tc>
                  <a:txBody>
                    <a:bodyPr/>
                    <a:lstStyle/>
                    <a:p>
                      <a:pPr algn="r" fontAlgn="ctr"/>
                      <a:r>
                        <a:rPr lang="en-IN" b="1" dirty="0">
                          <a:effectLst/>
                        </a:rPr>
                        <a:t>max</a:t>
                      </a:r>
                    </a:p>
                  </a:txBody>
                  <a:tcPr anchor="ctr">
                    <a:lnL>
                      <a:noFill/>
                    </a:lnL>
                    <a:lnR>
                      <a:noFill/>
                    </a:lnR>
                    <a:lnT>
                      <a:noFill/>
                    </a:lnT>
                    <a:lnB>
                      <a:noFill/>
                    </a:lnB>
                    <a:solidFill>
                      <a:srgbClr val="FFFFFF"/>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65359658"/>
              </p:ext>
            </p:extLst>
          </p:nvPr>
        </p:nvGraphicFramePr>
        <p:xfrm>
          <a:off x="635000" y="2819400"/>
          <a:ext cx="11760201" cy="685800"/>
        </p:xfrm>
        <a:graphic>
          <a:graphicData uri="http://schemas.openxmlformats.org/drawingml/2006/table">
            <a:tbl>
              <a:tblPr/>
              <a:tblGrid>
                <a:gridCol w="1306689"/>
                <a:gridCol w="1306689"/>
                <a:gridCol w="1306689"/>
                <a:gridCol w="1306689"/>
                <a:gridCol w="1306689"/>
                <a:gridCol w="1306689"/>
                <a:gridCol w="1306689"/>
                <a:gridCol w="1306689"/>
                <a:gridCol w="1306689"/>
              </a:tblGrid>
              <a:tr h="685800">
                <a:tc>
                  <a:txBody>
                    <a:bodyPr/>
                    <a:lstStyle/>
                    <a:p>
                      <a:pPr algn="r" fontAlgn="ctr"/>
                      <a:r>
                        <a:rPr lang="en-IN" sz="1800" b="1" dirty="0" err="1">
                          <a:effectLst/>
                        </a:rPr>
                        <a:t>SalePrice</a:t>
                      </a:r>
                      <a:endParaRPr lang="en-IN" sz="1800" b="1" dirty="0">
                        <a:effectLst/>
                      </a:endParaRPr>
                    </a:p>
                  </a:txBody>
                  <a:tcPr anchor="ctr">
                    <a:lnL>
                      <a:noFill/>
                    </a:lnL>
                    <a:lnR>
                      <a:noFill/>
                    </a:lnR>
                    <a:lnT>
                      <a:noFill/>
                    </a:lnT>
                    <a:lnB>
                      <a:noFill/>
                    </a:lnB>
                  </a:tcPr>
                </a:tc>
                <a:tc>
                  <a:txBody>
                    <a:bodyPr/>
                    <a:lstStyle/>
                    <a:p>
                      <a:pPr algn="r" fontAlgn="ctr"/>
                      <a:r>
                        <a:rPr lang="en-IN" sz="1800">
                          <a:effectLst/>
                        </a:rPr>
                        <a:t>1460.0</a:t>
                      </a:r>
                    </a:p>
                  </a:txBody>
                  <a:tcPr anchor="ctr">
                    <a:lnL>
                      <a:noFill/>
                    </a:lnL>
                    <a:lnR>
                      <a:noFill/>
                    </a:lnR>
                    <a:lnT>
                      <a:noFill/>
                    </a:lnT>
                    <a:lnB>
                      <a:noFill/>
                    </a:lnB>
                  </a:tcPr>
                </a:tc>
                <a:tc>
                  <a:txBody>
                    <a:bodyPr/>
                    <a:lstStyle/>
                    <a:p>
                      <a:pPr algn="r" fontAlgn="ctr"/>
                      <a:r>
                        <a:rPr lang="en-IN" sz="1800">
                          <a:effectLst/>
                        </a:rPr>
                        <a:t>180921.195890</a:t>
                      </a:r>
                    </a:p>
                  </a:txBody>
                  <a:tcPr anchor="ctr">
                    <a:lnL>
                      <a:noFill/>
                    </a:lnL>
                    <a:lnR>
                      <a:noFill/>
                    </a:lnR>
                    <a:lnT>
                      <a:noFill/>
                    </a:lnT>
                    <a:lnB>
                      <a:noFill/>
                    </a:lnB>
                  </a:tcPr>
                </a:tc>
                <a:tc>
                  <a:txBody>
                    <a:bodyPr/>
                    <a:lstStyle/>
                    <a:p>
                      <a:pPr algn="r" fontAlgn="ctr"/>
                      <a:r>
                        <a:rPr lang="en-IN" sz="1800" dirty="0">
                          <a:effectLst/>
                        </a:rPr>
                        <a:t>79442.502883</a:t>
                      </a:r>
                    </a:p>
                  </a:txBody>
                  <a:tcPr anchor="ctr">
                    <a:lnL>
                      <a:noFill/>
                    </a:lnL>
                    <a:lnR>
                      <a:noFill/>
                    </a:lnR>
                    <a:lnT>
                      <a:noFill/>
                    </a:lnT>
                    <a:lnB>
                      <a:noFill/>
                    </a:lnB>
                  </a:tcPr>
                </a:tc>
                <a:tc>
                  <a:txBody>
                    <a:bodyPr/>
                    <a:lstStyle/>
                    <a:p>
                      <a:pPr algn="r" fontAlgn="ctr"/>
                      <a:r>
                        <a:rPr lang="en-IN" sz="1800">
                          <a:effectLst/>
                        </a:rPr>
                        <a:t>34900.0</a:t>
                      </a:r>
                    </a:p>
                  </a:txBody>
                  <a:tcPr anchor="ctr">
                    <a:lnL>
                      <a:noFill/>
                    </a:lnL>
                    <a:lnR>
                      <a:noFill/>
                    </a:lnR>
                    <a:lnT>
                      <a:noFill/>
                    </a:lnT>
                    <a:lnB>
                      <a:noFill/>
                    </a:lnB>
                  </a:tcPr>
                </a:tc>
                <a:tc>
                  <a:txBody>
                    <a:bodyPr/>
                    <a:lstStyle/>
                    <a:p>
                      <a:pPr algn="r" fontAlgn="ctr"/>
                      <a:r>
                        <a:rPr lang="en-IN" sz="1800">
                          <a:effectLst/>
                        </a:rPr>
                        <a:t>129975.00</a:t>
                      </a:r>
                    </a:p>
                  </a:txBody>
                  <a:tcPr anchor="ctr">
                    <a:lnL>
                      <a:noFill/>
                    </a:lnL>
                    <a:lnR>
                      <a:noFill/>
                    </a:lnR>
                    <a:lnT>
                      <a:noFill/>
                    </a:lnT>
                    <a:lnB>
                      <a:noFill/>
                    </a:lnB>
                  </a:tcPr>
                </a:tc>
                <a:tc>
                  <a:txBody>
                    <a:bodyPr/>
                    <a:lstStyle/>
                    <a:p>
                      <a:pPr algn="r" fontAlgn="ctr"/>
                      <a:r>
                        <a:rPr lang="en-IN" sz="1800">
                          <a:effectLst/>
                        </a:rPr>
                        <a:t>163000.0</a:t>
                      </a:r>
                    </a:p>
                  </a:txBody>
                  <a:tcPr anchor="ctr">
                    <a:lnL>
                      <a:noFill/>
                    </a:lnL>
                    <a:lnR>
                      <a:noFill/>
                    </a:lnR>
                    <a:lnT>
                      <a:noFill/>
                    </a:lnT>
                    <a:lnB>
                      <a:noFill/>
                    </a:lnB>
                  </a:tcPr>
                </a:tc>
                <a:tc>
                  <a:txBody>
                    <a:bodyPr/>
                    <a:lstStyle/>
                    <a:p>
                      <a:pPr algn="r" fontAlgn="ctr"/>
                      <a:r>
                        <a:rPr lang="en-IN" sz="1800">
                          <a:effectLst/>
                        </a:rPr>
                        <a:t>214000.00</a:t>
                      </a:r>
                    </a:p>
                  </a:txBody>
                  <a:tcPr anchor="ctr">
                    <a:lnL>
                      <a:noFill/>
                    </a:lnL>
                    <a:lnR>
                      <a:noFill/>
                    </a:lnR>
                    <a:lnT>
                      <a:noFill/>
                    </a:lnT>
                    <a:lnB>
                      <a:noFill/>
                    </a:lnB>
                  </a:tcPr>
                </a:tc>
                <a:tc>
                  <a:txBody>
                    <a:bodyPr/>
                    <a:lstStyle/>
                    <a:p>
                      <a:pPr algn="r" fontAlgn="ctr"/>
                      <a:r>
                        <a:rPr lang="en-IN" sz="1800" dirty="0">
                          <a:effectLst/>
                        </a:rPr>
                        <a:t>755000.0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544853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t>Sale Price Distribution</a:t>
            </a:r>
            <a:endParaRPr dirty="0"/>
          </a:p>
        </p:txBody>
      </p:sp>
      <p:pic>
        <p:nvPicPr>
          <p:cNvPr id="4098" name="Picture 2" descr="C:\Users\Yogesh\Documents\GitHub\DataScienceProjectRepo\Machine_Learning\HouseData\PPT and Videos\Sale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209800"/>
            <a:ext cx="11201400" cy="73433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dirty="0" smtClean="0"/>
              <a:t>Objective</a:t>
            </a:r>
            <a:r>
              <a:rPr lang="en-US" dirty="0" smtClean="0"/>
              <a:t>s &amp; Graphs</a:t>
            </a:r>
            <a:endParaRPr dirty="0"/>
          </a:p>
        </p:txBody>
      </p:sp>
      <p:sp>
        <p:nvSpPr>
          <p:cNvPr id="189" name="Tracked in Google Analytics"/>
          <p:cNvSpPr txBox="1"/>
          <p:nvPr/>
        </p:nvSpPr>
        <p:spPr>
          <a:xfrm>
            <a:off x="482600" y="2288135"/>
            <a:ext cx="12039600"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IN" dirty="0" smtClean="0"/>
              <a:t>If we look at the Pandas Profiling as shown below we can understand that there are lot of missing values.</a:t>
            </a:r>
            <a:endParaRPr dirty="0"/>
          </a:p>
        </p:txBody>
      </p:sp>
      <p:pic>
        <p:nvPicPr>
          <p:cNvPr id="5122" name="Picture 2" descr="C:\Users\Yogesh\Documents\GitHub\DataScienceProjectRepo\Machine_Learning\HouseData\Images\Profiling_Summ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4114800"/>
            <a:ext cx="12391382" cy="4817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448235"/>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5400" dirty="0" smtClean="0"/>
              <a:t>Below Spread show the missing values</a:t>
            </a:r>
            <a:endParaRPr sz="5400" dirty="0"/>
          </a:p>
        </p:txBody>
      </p:sp>
      <p:sp>
        <p:nvSpPr>
          <p:cNvPr id="189" name="Tracked in Google Analytics"/>
          <p:cNvSpPr txBox="1"/>
          <p:nvPr/>
        </p:nvSpPr>
        <p:spPr>
          <a:xfrm>
            <a:off x="4561904" y="2485148"/>
            <a:ext cx="3880992" cy="44723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Tracked in Google Analytics</a:t>
            </a:r>
          </a:p>
        </p:txBody>
      </p:sp>
      <p:pic>
        <p:nvPicPr>
          <p:cNvPr id="6146" name="Picture 2" descr="C:\Users\Yogesh\Documents\GitHub\DataScienceProjectRepo\Machine_Learning\HouseData\PPT and Videos\Missin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00" y="1676400"/>
            <a:ext cx="9067800" cy="784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3779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508</TotalTime>
  <Words>1387</Words>
  <Application>Microsoft Office PowerPoint</Application>
  <PresentationFormat>Custom</PresentationFormat>
  <Paragraphs>316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New_Template4</vt:lpstr>
      <vt:lpstr>PowerPoint Presentation</vt:lpstr>
      <vt:lpstr>HousePriceData : Building Price prediction ML model</vt:lpstr>
      <vt:lpstr>Required libraries</vt:lpstr>
      <vt:lpstr>Problem Statement</vt:lpstr>
      <vt:lpstr>Data Description</vt:lpstr>
      <vt:lpstr>Descriptive statistics</vt:lpstr>
      <vt:lpstr>Sale Price Distribution</vt:lpstr>
      <vt:lpstr>Objectives &amp; Graphs</vt:lpstr>
      <vt:lpstr>Below Spread show the missing values</vt:lpstr>
      <vt:lpstr>Correlation of Numerical Data Columns with respect to SalePrice</vt:lpstr>
      <vt:lpstr>Multicollinearity</vt:lpstr>
      <vt:lpstr>Skewness, Kurtosis, Data Transformation, converting and New Features</vt:lpstr>
      <vt:lpstr>Post Profiling</vt:lpstr>
      <vt:lpstr>After all the missing data was imputed</vt:lpstr>
      <vt:lpstr>Conclusion for EDA</vt:lpstr>
      <vt:lpstr>Machine Learning Data Model</vt:lpstr>
      <vt:lpstr>Linear Regression</vt:lpstr>
      <vt:lpstr>Decision Tree Regressor</vt:lpstr>
      <vt:lpstr>Decision Tree Regressor – Grid Search</vt:lpstr>
      <vt:lpstr>Random Forest Regressor</vt:lpstr>
      <vt:lpstr>Random Forest Regressor</vt:lpstr>
      <vt:lpstr>Random Forest Regressor- RandomSearchCV</vt:lpstr>
      <vt:lpstr>Model Selection</vt:lpstr>
      <vt:lpstr>Model Selection</vt:lpstr>
      <vt:lpstr>Model Selection</vt:lpstr>
      <vt:lpstr>Overall Model Comparison</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Yogesh</cp:lastModifiedBy>
  <cp:revision>20</cp:revision>
  <dcterms:modified xsi:type="dcterms:W3CDTF">2018-12-24T17:02:42Z</dcterms:modified>
</cp:coreProperties>
</file>