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11th - விலங்கியல் நீட் போட்டி தேர்வு பயிற்சி</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  அசைபோடும் விலங்குகளின் குடலில் தங்கி உயிரிய வாயு உற்பத்தியாகக் காரணமான தொன்மையான புரோகேரியோட் உயிரிகள்</a:t>
            </a:r>
          </a:p>
          <a:p/>
          <a:p>
            <a:r>
              <a:t>அ) தெர்மோ - அசிடோபில்கள்</a:t>
            </a:r>
          </a:p>
          <a:p/>
          <a:p>
            <a:r>
              <a:t>ஆ) மெத்தனோஜென்கள்</a:t>
            </a:r>
          </a:p>
          <a:p/>
          <a:p>
            <a:r>
              <a:t>இ) யூபாக்டீரியா</a:t>
            </a:r>
          </a:p>
          <a:p/>
          <a:p>
            <a:r>
              <a:t>ஈ) ஹலோபில்கள்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- 53  நகரும் இழைக் கோட்பாடு இதன் மூலம் விளக்கப்பட்டுள்ளது </a:t>
            </a:r>
          </a:p>
          <a:p/>
          <a:p>
            <a:r>
              <a:t>அ) தசை இழைகள் ஒன்றின் மேல் ஒன்று நகரும் போது ஆக்டின் இழைகள் சுருங்குகிறது. ஆனால் மையயோசின் இழைகள் சுருங்குவதில்லை</a:t>
            </a:r>
          </a:p>
          <a:p/>
          <a:p>
            <a:r>
              <a:t>ஆ) ஆக்டின் மற்றும் மயோசின் இழைகள் சுருங்கி ஒன்றின் மேல் ஒன்று நகருகிறது</a:t>
            </a:r>
          </a:p>
          <a:p/>
          <a:p>
            <a:r>
              <a:t>இ) ஆக்டின் மற்றும் மயோசின் இழைகள் சுருங்குவதில்லை. ஆனால் ஒன்றின் மீது ஒன்று நகருகிறது.</a:t>
            </a:r>
          </a:p>
          <a:p/>
          <a:p>
            <a:r>
              <a:t>ஈ) தசை இழைகள் ஒன்றின் மீது ஒன்று நகரும் போது மையோசின் இழைகள் சுருங்குகிறது. ஆனால் ஆக்டின் இழைகள் சுருங்குவதில்லை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- 53  நகரும் இழைக் கோட்பாடு இதன் மூலம் விளக்கப்பட்டுள்ளது </a:t>
            </a:r>
          </a:p>
          <a:p/>
          <a:p>
            <a:pPr>
              <a:defRPr sz="2000" b="1">
                <a:solidFill>
                  <a:srgbClr val="006400"/>
                </a:solidFill>
                <a:latin typeface="Calibri"/>
              </a:defRPr>
            </a:pPr>
            <a:r>
              <a:t>இ) ஆக்டின் மற்றும் மயோசின் இழைகள் சுருங்குவதில்லை. ஆனால் ஒன்றின் மீது ஒன்று நகருகிறது.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- 54  கீழ்க்கண்டவற்றின் சரியான கூற்று எது? (அ) கீழ்க்கண்ட விடைகளில் அனைத்தும் சரியான கூற்றுகள் கொண்டது யாது? a. உணர்ச்சி, இயக்கம், ஞாபகம், வார்த்தைகள் பிராண்டல் சதுப்பு கட்டுப்படுத்துகிறது b. பார்வை மற்றும் தகவமைதல் பிடரிக்கதுப்பு மற்றும் நெற்றிக்கதுப்புகளால் கட்டுப்படுத்தப்படுகிறதுc. இயக்கு தசைச் சுருக்கத்தை நெற்றிக் கதுப்பு கட்டுப்படுத்துகிறதுd. வெப்பம், சுவை , தொடுதல், மற்றும் வலி போன்றவை உச்சிக் கதுப்பால் கட்டுப்படுத்தப்படுகிறது</a:t>
            </a:r>
          </a:p>
          <a:p/>
          <a:p>
            <a:r>
              <a:t>அ) (i), (ii), (iii)</a:t>
            </a:r>
          </a:p>
          <a:p/>
          <a:p>
            <a:r>
              <a:t>ஆ) (iii), (iv), (i)</a:t>
            </a:r>
          </a:p>
          <a:p/>
          <a:p>
            <a:r>
              <a:t>இ) (i), (iii), (iv)</a:t>
            </a:r>
          </a:p>
          <a:p/>
          <a:p>
            <a:r>
              <a:t>ஈ) (i), (ii)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- 54  கீழ்க்கண்டவற்றின் சரியான கூற்று எது? (அ) கீழ்க்கண்ட விடைகளில் அனைத்தும் சரியான கூற்றுகள் கொண்டது யாது? a. உணர்ச்சி, இயக்கம், ஞாபகம், வார்த்தைகள் பிராண்டல் சதுப்பு கட்டுப்படுத்துகிறது b. பார்வை மற்றும் தகவமைதல் பிடரிக்கதுப்பு மற்றும் நெற்றிக்கதுப்புகளால் கட்டுப்படுத்தப்படுகிறதுc. இயக்கு தசைச் சுருக்கத்தை நெற்றிக் கதுப்பு கட்டுப்படுத்துகிறதுd. வெப்பம், சுவை , தொடுதல், மற்றும் வலி போன்றவை உச்சிக் கதுப்பால் கட்டுப்படுத்தப்படுகிறது</a:t>
            </a:r>
          </a:p>
          <a:p/>
          <a:p>
            <a:pPr>
              <a:defRPr sz="2000" b="1">
                <a:solidFill>
                  <a:srgbClr val="006400"/>
                </a:solidFill>
                <a:latin typeface="Calibri"/>
              </a:defRPr>
            </a:pPr>
            <a:r>
              <a:t>அ) (i), (ii), (iii)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- 57  எண்டிரோகேஸ்ட்ரோனின் பணிகள் என்ன?</a:t>
            </a:r>
          </a:p>
          <a:p/>
          <a:p>
            <a:r>
              <a:t>அ) இரைப்பையின் சுரப்பை தூண்டுகிறது</a:t>
            </a:r>
          </a:p>
          <a:p/>
          <a:p>
            <a:r>
              <a:t>ஆ)  கணைய நீர் சுரப்பைத் தூண்டுகிறது</a:t>
            </a:r>
          </a:p>
          <a:p/>
          <a:p>
            <a:r>
              <a:t>இ) பித்த நீர் நுகர்வை நெறிப்படுத்துகிறது</a:t>
            </a:r>
          </a:p>
          <a:p/>
          <a:p>
            <a:r>
              <a:t>ஈ) இரைப்பை நீர் சுரப்பதை தடைசெய்கிறது.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- 57  எண்டிரோகேஸ்ட்ரோனின் பணிகள் என்ன?</a:t>
            </a:r>
          </a:p>
          <a:p/>
          <a:p>
            <a:pPr>
              <a:defRPr sz="2000" b="1">
                <a:solidFill>
                  <a:srgbClr val="006400"/>
                </a:solidFill>
                <a:latin typeface="Calibri"/>
              </a:defRPr>
            </a:pPr>
            <a:r>
              <a:t>ஈ) இரைப்பை நீர் சுரப்பதை தடைசெய்கிறது.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- 58  கீழ்வருவனவற்றுள் சர்க்கரையின் வளர்சிதை மாற்றத்தில் பங்கேற்காத ஹார்மோன் எது?</a:t>
            </a:r>
          </a:p>
          <a:p/>
          <a:p>
            <a:r>
              <a:t>அ) குளுக்ககான்</a:t>
            </a:r>
          </a:p>
          <a:p/>
          <a:p>
            <a:r>
              <a:t>ஆ) கார்டிசோன்</a:t>
            </a:r>
          </a:p>
          <a:p/>
          <a:p>
            <a:r>
              <a:t>இ) அல்டோஸ்டீரோன்</a:t>
            </a:r>
          </a:p>
          <a:p/>
          <a:p>
            <a:r>
              <a:t>ஈ) இன்சுலின்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- 58  கீழ்வருவனவற்றுள் சர்க்கரையின் வளர்சிதை மாற்றத்தில் பங்கேற்காத ஹார்மோன் எது?</a:t>
            </a:r>
          </a:p>
          <a:p/>
          <a:p>
            <a:pPr>
              <a:defRPr sz="2000" b="1">
                <a:solidFill>
                  <a:srgbClr val="006400"/>
                </a:solidFill>
                <a:latin typeface="Calibri"/>
              </a:defRPr>
            </a:pPr>
            <a:r>
              <a:t>இ) அல்டோஸ்டீரோன்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- 59  வயதானவர்களில் வளர்ச்சி ஹார்மோன் மிகை சுரப்பு, மேலும் உடல் உயரத்தை அதிகரிப்பது இல்லை . ஏனெனில்</a:t>
            </a:r>
          </a:p>
          <a:p/>
          <a:p>
            <a:r>
              <a:t>அ) விடலைப் பருவத்திற்கு பிறகு எபிஃபைசிஸ் தட்டுகள் மூடுகிறது</a:t>
            </a:r>
          </a:p>
          <a:p/>
          <a:p>
            <a:r>
              <a:t>ஆ) வயதானவர்களில் எலும்புகள் வளர்ச்சி ஹார்மோனுக்கான உணர்வுகளை இழக்கிறது</a:t>
            </a:r>
          </a:p>
          <a:p/>
          <a:p>
            <a:r>
              <a:t>இ) பிறந்த பிறகு தசை நார்கள் வளர்வதில்லை</a:t>
            </a:r>
          </a:p>
          <a:p/>
          <a:p>
            <a:r>
              <a:t>ஈ) வயதானவர்களில் வளர்ச்சி ஹார்மோன் செயலற்றதாக மாறுகிறது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- 59  வயதானவர்களில் வளர்ச்சி ஹார்மோன் மிகை சுரப்பு, மேலும் உடல் உயரத்தை அதிகரிப்பது இல்லை . ஏனெனில்</a:t>
            </a:r>
          </a:p>
          <a:p/>
          <a:p>
            <a:pPr>
              <a:defRPr sz="2000" b="1">
                <a:solidFill>
                  <a:srgbClr val="006400"/>
                </a:solidFill>
                <a:latin typeface="Calibri"/>
              </a:defRPr>
            </a:pPr>
            <a:r>
              <a:t>அ) விடலைப் பருவத்திற்கு பிறகு எபிஃபைசிஸ் தட்டுகள் மூடுகிறது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  அசைபோடும் விலங்குகளின் குடலில் தங்கி உயிரிய வாயு உற்பத்தியாகக் காரணமான தொன்மையான புரோகேரியோட் உயிரிகள்</a:t>
            </a:r>
          </a:p>
          <a:p/>
          <a:p>
            <a:pPr>
              <a:defRPr sz="2000" b="1">
                <a:solidFill>
                  <a:srgbClr val="006400"/>
                </a:solidFill>
                <a:latin typeface="Calibri"/>
              </a:defRPr>
            </a:pPr>
            <a:r>
              <a:t>ஆ) மெத்தனோஜென்கள்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  கணுக்காலிகளின் சிறப்புப் பண்புகள்</a:t>
            </a:r>
          </a:p>
          <a:p/>
          <a:p>
            <a:r>
              <a:t>அ) நீர்வாழ் தனி உயிரிகள்</a:t>
            </a:r>
          </a:p>
          <a:p/>
          <a:p>
            <a:r>
              <a:t>ஆ) கைட்டினாலான புறச்சட்டகம் மற்றும் கணுக்களையுடைய கால்கள்</a:t>
            </a:r>
          </a:p>
          <a:p/>
          <a:p>
            <a:r>
              <a:t>இ) நாக்கரம்</a:t>
            </a:r>
          </a:p>
          <a:p/>
          <a:p>
            <a:r>
              <a:t>ஈ) மேற்கண்ட எதுவுமில்லை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  கணுக்காலிகளின் சிறப்புப் பண்புகள்</a:t>
            </a:r>
          </a:p>
          <a:p/>
          <a:p>
            <a:pPr>
              <a:defRPr sz="2000" b="1">
                <a:solidFill>
                  <a:srgbClr val="006400"/>
                </a:solidFill>
                <a:latin typeface="Calibri"/>
              </a:defRPr>
            </a:pPr>
            <a:r>
              <a:t>ஆ) கைட்டினாலான புறச்சட்டகம் மற்றும் கணுக்களையுடைய கால்கள்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  மெல்லுடலி என்பது</a:t>
            </a:r>
          </a:p>
          <a:p/>
          <a:p>
            <a:r>
              <a:t>அ) மூவடுக்கு கொண்டது, உடற்குழி அற்றது</a:t>
            </a:r>
          </a:p>
          <a:p/>
          <a:p>
            <a:r>
              <a:t>ஆ) மூவடுக்கு கொண்டது, உடற்குழி உடையது</a:t>
            </a:r>
          </a:p>
          <a:p/>
          <a:p>
            <a:r>
              <a:t>இ) ஈரடுக்கு கொண்டது, உடற்குழி அற்றது</a:t>
            </a:r>
          </a:p>
          <a:p/>
          <a:p>
            <a:r>
              <a:t>ஈ) ஈரடுக்கு கொண்டது, உடற்குழி உடையது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  மெல்லுடலி என்பது</a:t>
            </a:r>
          </a:p>
          <a:p/>
          <a:p>
            <a:pPr>
              <a:defRPr sz="2000" b="1">
                <a:solidFill>
                  <a:srgbClr val="006400"/>
                </a:solidFill>
                <a:latin typeface="Calibri"/>
              </a:defRPr>
            </a:pPr>
            <a:r>
              <a:t>ஆ) மூவடுக்கு கொண்டது, உடற்குழி உடையது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  பைலா குளோபோசாவில் உள்ள ஆஸ்பிரேடியம் என்பது</a:t>
            </a:r>
          </a:p>
          <a:p/>
          <a:p>
            <a:r>
              <a:t>அ) வெப்ப உணர்வி</a:t>
            </a:r>
          </a:p>
          <a:p/>
          <a:p>
            <a:r>
              <a:t>ஆ) பெரிடிமா</a:t>
            </a:r>
          </a:p>
          <a:p/>
          <a:p>
            <a:r>
              <a:t>இ) வேதி உணர்வி</a:t>
            </a:r>
          </a:p>
          <a:p/>
          <a:p>
            <a:r>
              <a:t>ஈ) தொடு உணர்வி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  பைலா குளோபோசாவில் உள்ள ஆஸ்பிரேடியம் என்பது</a:t>
            </a:r>
          </a:p>
          <a:p/>
          <a:p>
            <a:pPr>
              <a:defRPr sz="2000" b="1">
                <a:solidFill>
                  <a:srgbClr val="006400"/>
                </a:solidFill>
                <a:latin typeface="Calibri"/>
              </a:defRPr>
            </a:pPr>
            <a:r>
              <a:t>இ) வேதி உணர்வி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  இளம்பருவ ஹார்மோனை சுரக்கும் பூச்சிகளின் நாளமில்லா சுரப்பி எது?</a:t>
            </a:r>
          </a:p>
          <a:p/>
          <a:p>
            <a:r>
              <a:t>அ) கார்போரா அல்லேட்டா</a:t>
            </a:r>
          </a:p>
          <a:p/>
          <a:p>
            <a:r>
              <a:t>ஆ) கார்போரா அல்பிகன்ஸ்</a:t>
            </a:r>
          </a:p>
          <a:p/>
          <a:p>
            <a:r>
              <a:t>இ) கார்போரா மைசீனா</a:t>
            </a:r>
          </a:p>
          <a:p/>
          <a:p>
            <a:r>
              <a:t>ஈ) மேற்கண்ட எல்லாம்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  இளம்பருவ ஹார்மோனை சுரக்கும் பூச்சிகளின் நாளமில்லா சுரப்பி எது?</a:t>
            </a:r>
          </a:p>
          <a:p/>
          <a:p>
            <a:pPr>
              <a:defRPr sz="2000" b="1">
                <a:solidFill>
                  <a:srgbClr val="006400"/>
                </a:solidFill>
                <a:latin typeface="Calibri"/>
              </a:defRPr>
            </a:pPr>
            <a:r>
              <a:t>அ) கார்போரா அல்லேட்டா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  வகைபாட்டியலின் அடிப்படையில் சிற்றினம் என்பது</a:t>
            </a:r>
          </a:p>
          <a:p/>
          <a:p>
            <a:r>
              <a:t>அ) பரிணாமத் தொடர்புடைய இனக்குழு</a:t>
            </a:r>
          </a:p>
          <a:p/>
          <a:p>
            <a:r>
              <a:t>ஆ) உயிரிகளின் தொகுதி வரலாற்றில் அடிப்படை அலகு</a:t>
            </a:r>
          </a:p>
          <a:p/>
          <a:p>
            <a:r>
              <a:t>இ) பாரம்பரிய பரிணாம வகைப்பாட்டியல்</a:t>
            </a:r>
          </a:p>
          <a:p/>
          <a:p>
            <a:r>
              <a:t>ஈ) பரிணாம அடிப்படையில் கருதப்படுகிற இனக்கூட்டம்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  உச்சரேரியா காணப்படும் இடம்</a:t>
            </a:r>
          </a:p>
          <a:p/>
          <a:p>
            <a:r>
              <a:t>அ) நிணநீர் முடிச்சுகள்</a:t>
            </a:r>
          </a:p>
          <a:p/>
          <a:p>
            <a:r>
              <a:t>ஆ) நுரையீரல்</a:t>
            </a:r>
          </a:p>
          <a:p/>
          <a:p>
            <a:r>
              <a:t>இ) கண் </a:t>
            </a:r>
          </a:p>
          <a:p/>
          <a:p>
            <a:r>
              <a:t>ஈ) இனச்செல் சுரப்பிகள்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  உச்சரேரியா காணப்படும் இடம்</a:t>
            </a:r>
          </a:p>
          <a:p/>
          <a:p>
            <a:pPr>
              <a:defRPr sz="2000" b="1">
                <a:solidFill>
                  <a:srgbClr val="006400"/>
                </a:solidFill>
                <a:latin typeface="Calibri"/>
              </a:defRPr>
            </a:pPr>
            <a:r>
              <a:t>அ) நிணநீர் முடிச்சுகள்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  வீட்டு ஈயின் வாயுறுப்பு</a:t>
            </a:r>
          </a:p>
          <a:p/>
          <a:p>
            <a:r>
              <a:t>அ) துளைத்து உறிஞ்சும் வகை</a:t>
            </a:r>
          </a:p>
          <a:p/>
          <a:p>
            <a:r>
              <a:t>ஆ) கடித்து உறிஞ்சும் வகை</a:t>
            </a:r>
          </a:p>
          <a:p/>
          <a:p>
            <a:r>
              <a:t>இ) ஒற்றி உறிஞ்சும் வகை</a:t>
            </a:r>
          </a:p>
          <a:p/>
          <a:p>
            <a:r>
              <a:t>ஈ) கடித்து மெல்லும் வகை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  வீட்டு ஈயின் வாயுறுப்பு</a:t>
            </a:r>
          </a:p>
          <a:p/>
          <a:p>
            <a:pPr>
              <a:defRPr sz="2000" b="1">
                <a:solidFill>
                  <a:srgbClr val="006400"/>
                </a:solidFill>
                <a:latin typeface="Calibri"/>
              </a:defRPr>
            </a:pPr>
            <a:r>
              <a:t>இ) ஒற்றி உறிஞ்சும் வகை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- 12  ஃபேசியோலா ஹெபாடிகாவின் பண்பு</a:t>
            </a:r>
          </a:p>
          <a:p/>
          <a:p>
            <a:r>
              <a:t>அ) இருபால் உயிரி, சுய கருவுறுதல்</a:t>
            </a:r>
          </a:p>
          <a:p/>
          <a:p>
            <a:r>
              <a:t>ஆ) இருபால் உயிரி, அயல் கருவுறுதல்</a:t>
            </a:r>
          </a:p>
          <a:p/>
          <a:p>
            <a:r>
              <a:t>இ) ஒருபால் உயிரி</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- 12  ஃபேசியோலா ஹெபாடிகாவின் பண்பு</a:t>
            </a:r>
          </a:p>
          <a:p/>
          <a:p>
            <a:pPr>
              <a:defRPr sz="2000" b="1">
                <a:solidFill>
                  <a:srgbClr val="006400"/>
                </a:solidFill>
                <a:latin typeface="Calibri"/>
              </a:defRPr>
            </a:pPr>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- 14  கீழ்க்கண்ட ஸ்பாஞ்சின் செல்வகைகளில், இன்னொரு செல்லை உற்பத்தி செய்வது எது?</a:t>
            </a:r>
          </a:p>
          <a:p/>
          <a:p>
            <a:r>
              <a:t>அ) பினாகோசைட்டுகள்</a:t>
            </a:r>
          </a:p>
          <a:p/>
          <a:p>
            <a:r>
              <a:t>ஆ) ஆர்க்கியோசைட்டுகள்</a:t>
            </a:r>
          </a:p>
          <a:p/>
          <a:p>
            <a:r>
              <a:t>இ) தீசோசைட்டுகள்</a:t>
            </a:r>
          </a:p>
          <a:p/>
          <a:p>
            <a:r>
              <a:t>ஈ) கொலன்சைட்டுகள்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- 14  கீழ்க்கண்ட ஸ்பாஞ்சின் செல்வகைகளில், இன்னொரு செல்லை உற்பத்தி செய்வது எது?</a:t>
            </a:r>
          </a:p>
          <a:p/>
          <a:p>
            <a:pPr>
              <a:defRPr sz="2000" b="1">
                <a:solidFill>
                  <a:srgbClr val="006400"/>
                </a:solidFill>
                <a:latin typeface="Calibri"/>
              </a:defRPr>
            </a:pPr>
            <a:r>
              <a:t>ஈ) கொலன்சைட்டுகள்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- 15  கடல் வெள்ளரி எந்த வகுப்பைச் சார்ந்தது?</a:t>
            </a:r>
          </a:p>
          <a:p/>
          <a:p>
            <a:r>
              <a:t>அ) எகினாய்டியா</a:t>
            </a:r>
          </a:p>
          <a:p/>
          <a:p>
            <a:r>
              <a:t>ஆ) ஹோலோதுராய்டியா</a:t>
            </a:r>
          </a:p>
          <a:p/>
          <a:p>
            <a:r>
              <a:t>இ) ஒபியுராய்டியா</a:t>
            </a:r>
          </a:p>
          <a:p/>
          <a:p>
            <a:r>
              <a:t>ஈ) ஆஸ்டிராய்டியா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- 15  கடல் வெள்ளரி எந்த வகுப்பைச் சார்ந்தது?</a:t>
            </a:r>
          </a:p>
          <a:p/>
          <a:p>
            <a:pPr>
              <a:defRPr sz="2000" b="1">
                <a:solidFill>
                  <a:srgbClr val="006400"/>
                </a:solidFill>
                <a:latin typeface="Calibri"/>
              </a:defRPr>
            </a:pPr>
            <a:r>
              <a:t>ஆ) ஹோலோதுராய்டியா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  வகைபாட்டியலின் அடிப்படையில் சிற்றினம் என்பது</a:t>
            </a:r>
          </a:p>
          <a:p/>
          <a:p>
            <a:pPr>
              <a:defRPr sz="2000" b="1">
                <a:solidFill>
                  <a:srgbClr val="006400"/>
                </a:solidFill>
                <a:latin typeface="Calibri"/>
              </a:defRPr>
            </a:pPr>
            <a:r>
              <a:t>அ) பரிணாமத் தொடர்புடைய இனக்குழு</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- 16  பச்சோந்தியின் நிறங்கள் இதனோடு தொடர்புடையது</a:t>
            </a:r>
          </a:p>
          <a:p/>
          <a:p>
            <a:r>
              <a:t>அ) குரோமோபிளாஸ்ட்</a:t>
            </a:r>
          </a:p>
          <a:p/>
          <a:p>
            <a:r>
              <a:t>ஆ) குரோமோசோம்</a:t>
            </a:r>
          </a:p>
          <a:p/>
          <a:p>
            <a:r>
              <a:t>இ) குரோமட்டோஃபோர்</a:t>
            </a:r>
          </a:p>
          <a:p/>
          <a:p>
            <a:r>
              <a:t>ஈ) குரோமோமியர்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- 16  பச்சோந்தியின் நிறங்கள் இதனோடு தொடர்புடையது</a:t>
            </a:r>
          </a:p>
          <a:p/>
          <a:p>
            <a:pPr>
              <a:defRPr sz="2000" b="1">
                <a:solidFill>
                  <a:srgbClr val="006400"/>
                </a:solidFill>
                <a:latin typeface="Calibri"/>
              </a:defRPr>
            </a:pPr>
            <a:r>
              <a:t>இ) குரோமட்டோஃபோர்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- 17  கீழ்க்கண்டவற்றுள் யூரிக் அமில நீக்கி விலங்கு எது</a:t>
            </a:r>
          </a:p>
          <a:p/>
          <a:p>
            <a:r>
              <a:t>அ) ரோகு மற்றும் தவளை</a:t>
            </a:r>
          </a:p>
          <a:p/>
          <a:p>
            <a:r>
              <a:t>ஆ) ஒட்டகம் மற்றும் தவளை</a:t>
            </a:r>
          </a:p>
          <a:p/>
          <a:p>
            <a:r>
              <a:t>இ) ஓணான் மற்றும் காகம்</a:t>
            </a:r>
          </a:p>
          <a:p/>
          <a:p>
            <a:r>
              <a:t>ஈ) மண்புழு மற்றும் கழுகு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- 17  கீழ்க்கண்டவற்றுள் யூரிக் அமில நீக்கி விலங்கு எது</a:t>
            </a:r>
          </a:p>
          <a:p/>
          <a:p>
            <a:pPr>
              <a:defRPr sz="2000" b="1">
                <a:solidFill>
                  <a:srgbClr val="006400"/>
                </a:solidFill>
                <a:latin typeface="Calibri"/>
              </a:defRPr>
            </a:pPr>
            <a:r>
              <a:t>இ) ஓணான் மற்றும் காகம்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- 18  கீழ்க்கண்டவற்றுள், பாலூட்டி வகுப்பிற்குள் சேராதது எது?</a:t>
            </a:r>
          </a:p>
          <a:p/>
          <a:p>
            <a:r>
              <a:t>அ) பறக்கும் நரி</a:t>
            </a:r>
          </a:p>
          <a:p/>
          <a:p>
            <a:r>
              <a:t>ஆ) முள்ளெலி</a:t>
            </a:r>
          </a:p>
          <a:p/>
          <a:p>
            <a:r>
              <a:t>இ) மானோட்ரீம்</a:t>
            </a:r>
          </a:p>
          <a:p/>
          <a:p>
            <a:r>
              <a:t>ஈ) லாம்ப்ரே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- 18  கீழ்க்கண்டவற்றுள், பாலூட்டி வகுப்பிற்குள் சேராதது எது?</a:t>
            </a:r>
          </a:p>
          <a:p/>
          <a:p>
            <a:pPr>
              <a:defRPr sz="2000" b="1">
                <a:solidFill>
                  <a:srgbClr val="006400"/>
                </a:solidFill>
                <a:latin typeface="Calibri"/>
              </a:defRPr>
            </a:pPr>
            <a:r>
              <a:t>ஈ) லாம்ப்ரே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- 19  பலனோகிளாசஸ்ஸில் உள்ள கழிவு நீக்க உறுப்பு</a:t>
            </a:r>
          </a:p>
          <a:p/>
          <a:p>
            <a:r>
              <a:t>அ) உணர்கொம்பு சுரப்பி</a:t>
            </a:r>
          </a:p>
          <a:p/>
          <a:p>
            <a:r>
              <a:t>ஆ) நெஃப்ரீடியா</a:t>
            </a:r>
          </a:p>
          <a:p/>
          <a:p>
            <a:r>
              <a:t>இ) கழுத்து நாண்</a:t>
            </a:r>
          </a:p>
          <a:p/>
          <a:p>
            <a:r>
              <a:t>ஈ) புரோபோசிஸ் சுரப்பி</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- 19  பலனோகிளாசஸ்ஸில் உள்ள கழிவு நீக்க உறுப்பு</a:t>
            </a:r>
          </a:p>
          <a:p/>
          <a:p>
            <a:pPr>
              <a:defRPr sz="2000" b="1">
                <a:solidFill>
                  <a:srgbClr val="006400"/>
                </a:solidFill>
                <a:latin typeface="Calibri"/>
              </a:defRPr>
            </a:pPr>
            <a:r>
              <a:t>ஈ) புரோபோசிஸ் சுரப்பி</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- 20  பறவை மற்றும் பாலூட்டிகளின் எந்த பண்பை ஊர்வன உயிரிகளும் பெற்றுள்ளன</a:t>
            </a:r>
          </a:p>
          <a:p/>
          <a:p>
            <a:r>
              <a:t>அ) ஆம்னியான்</a:t>
            </a:r>
          </a:p>
          <a:p/>
          <a:p>
            <a:r>
              <a:t>ஆ) உதரவிதானம்</a:t>
            </a:r>
          </a:p>
          <a:p/>
          <a:p>
            <a:r>
              <a:t>இ) வெப்பம் மாறா தன்மை</a:t>
            </a:r>
          </a:p>
          <a:p/>
          <a:p>
            <a:r>
              <a:t>ஈ) ஹிப்பில்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- 20  பறவை மற்றும் பாலூட்டிகளின் எந்த பண்பை ஊர்வன உயிரிகளும் பெற்றுள்ளன</a:t>
            </a:r>
          </a:p>
          <a:p/>
          <a:p>
            <a:pPr>
              <a:defRPr sz="2000" b="1">
                <a:solidFill>
                  <a:srgbClr val="006400"/>
                </a:solidFill>
                <a:latin typeface="Calibri"/>
              </a:defRPr>
            </a:pPr>
            <a:r>
              <a:t>அ) ஆம்னியான்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  இனக்கூட்டத்தில் உள்ளடங்கியது எது?</a:t>
            </a:r>
          </a:p>
          <a:p/>
          <a:p>
            <a:r>
              <a:t>அ) ஒரே பேரினத்தைச் சேர்த்த குழு</a:t>
            </a:r>
          </a:p>
          <a:p/>
          <a:p>
            <a:r>
              <a:t>ஆ) ஒரே இனத்தொகையைச் சேர்த்த குழு</a:t>
            </a:r>
          </a:p>
          <a:p/>
          <a:p>
            <a:r>
              <a:t>இ) ஒரே சிற்றினத்தைச் சேர்ந்த தனி உயிரிகளின் குழு</a:t>
            </a:r>
          </a:p>
          <a:p/>
          <a:p>
            <a:r>
              <a:t>ஈ) ஒன்றுக்கொன்று வினைபுரியக்கூடிய வெவ்வேறு இனத் தொகைகள்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- 22  கீழ்க்கண்ட கூற்றுகளில் சரியானது எது?</a:t>
            </a:r>
          </a:p>
          <a:p/>
          <a:p>
            <a:r>
              <a:t>அ) எல்லா முதுகு நாணுடையவைகளும் முதுகெலும்பிகளே</a:t>
            </a:r>
          </a:p>
          <a:p/>
          <a:p>
            <a:r>
              <a:t>ஆ) எல்லா முதுகெலும்பிகளும் முதுகு நாணுடையவைகளே</a:t>
            </a:r>
          </a:p>
          <a:p/>
          <a:p>
            <a:r>
              <a:t>இ) முதுகு நாணற்றவைகளில் குழல் வடிவ நரம்புவடம் உண்டு</a:t>
            </a:r>
          </a:p>
          <a:p/>
          <a:p>
            <a:r>
              <a:t>ஈ) முதுகு நாணற்றவைகளில் முதுகெலும்புத் தொடர் உண்டு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- 22  கீழ்க்கண்ட கூற்றுகளில் சரியானது எது?</a:t>
            </a:r>
          </a:p>
          <a:p/>
          <a:p>
            <a:pPr>
              <a:defRPr sz="2000" b="1">
                <a:solidFill>
                  <a:srgbClr val="006400"/>
                </a:solidFill>
                <a:latin typeface="Calibri"/>
              </a:defRPr>
            </a:pPr>
            <a:r>
              <a:t>ஆ) எல்லா முதுகெலும்பிகளும் முதுகு நாணுடையவைகளே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- 23  எந்த முக்கிய பண்பு அரைநாண் உயிரிகள் மற்றும் முதுகுநாண் உயிரிகளுக்கும் பொதுவானது</a:t>
            </a:r>
          </a:p>
          <a:p/>
          <a:p>
            <a:r>
              <a:t>அ) வயிற்றுப்புற குழல் நரம்புவடம்</a:t>
            </a:r>
          </a:p>
          <a:p/>
          <a:p>
            <a:r>
              <a:t>ஆ) செவுள் பிளவுகள் கொண்ட தொண்டை</a:t>
            </a:r>
          </a:p>
          <a:p/>
          <a:p>
            <a:r>
              <a:t>இ) செவுள் பிளவுகள் அற்ற தொண்டை</a:t>
            </a:r>
          </a:p>
          <a:p/>
          <a:p>
            <a:r>
              <a:t>ஈ) முதுகுநாண் இல்லாமை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- 23  எந்த முக்கிய பண்பு அரைநாண் உயிரிகள் மற்றும் முதுகுநாண் உயிரிகளுக்கும் பொதுவானது</a:t>
            </a:r>
          </a:p>
          <a:p/>
          <a:p>
            <a:pPr>
              <a:defRPr sz="2000" b="1">
                <a:solidFill>
                  <a:srgbClr val="006400"/>
                </a:solidFill>
                <a:latin typeface="Calibri"/>
              </a:defRPr>
            </a:pPr>
            <a:r>
              <a:t>ஆ) செவுள் பிளவுகள் கொண்ட தொண்டை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- 25  கரப்பான்பூச்சியின் உடற் செல்கள் நைட்ரஜன் கழிவுப் பொருட்களை இந்த வடிவில் ஹீமோலிம்ப்பில் விடுகின்றன.</a:t>
            </a:r>
          </a:p>
          <a:p/>
          <a:p>
            <a:r>
              <a:t>அ) கால்சியம் கார்பனேட்</a:t>
            </a:r>
          </a:p>
          <a:p/>
          <a:p>
            <a:r>
              <a:t>ஆ) அம்மோனியா</a:t>
            </a:r>
          </a:p>
          <a:p/>
          <a:p>
            <a:r>
              <a:t>இ) பொட்டாசியம் யூரேட்</a:t>
            </a:r>
          </a:p>
          <a:p/>
          <a:p>
            <a:r>
              <a:t>ஈ) யூரியா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- 25  கரப்பான்பூச்சியின் உடற் செல்கள் நைட்ரஜன் கழிவுப் பொருட்களை இந்த வடிவில் ஹீமோலிம்ப்பில் விடுகின்றன.</a:t>
            </a:r>
          </a:p>
          <a:p/>
          <a:p>
            <a:pPr>
              <a:defRPr sz="2000" b="1">
                <a:solidFill>
                  <a:srgbClr val="006400"/>
                </a:solidFill>
                <a:latin typeface="Calibri"/>
              </a:defRPr>
            </a:pPr>
            <a:r>
              <a:t>இ) பொட்டாசியம் யூரேட்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- 26  உடலிலிருந்து வெளியே எடுக்கப்பட்ட தவளையின் இதயம் சிறிது நேரத்திற்கு துடித்துக் கொண்டேயிருக்கும். இதற்கான மிகச் சிறந்த காரணத்தை கீழ்க்கண்ட கூற்றுகளிலிருந்து தேர்ந்தெடுக்கவும்: i. தவளை ஒரு உடல் வெப்பம் மாறும் விலங்கு, ii. தவளையில் இதயத்திற்கான இரத்த சுழற்சி ஏதுமில்லை, iii. இதன் இதயம் மயோஜெனிக் வகையைச் சேர்ந்தது, iv. இதயம் சுயமாக கிளர்ச்சி அடையக் கூடியது</a:t>
            </a:r>
          </a:p>
          <a:p/>
          <a:p>
            <a:r>
              <a:t>அ) iv மட்டும் சரி</a:t>
            </a:r>
          </a:p>
          <a:p/>
          <a:p>
            <a:r>
              <a:t>ஆ) i மற்றும் ii சரி</a:t>
            </a:r>
          </a:p>
          <a:p/>
          <a:p>
            <a:r>
              <a:t>இ) iii மற்றும் iv</a:t>
            </a:r>
          </a:p>
          <a:p/>
          <a:p>
            <a:r>
              <a:t>ஈ) iii மட்டும் சரி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- 26  உடலிலிருந்து வெளியே எடுக்கப்பட்ட தவளையின் இதயம் சிறிது நேரத்திற்கு துடித்துக் கொண்டேயிருக்கும். இதற்கான மிகச் சிறந்த காரணத்தை கீழ்க்கண்ட கூற்றுகளிலிருந்து தேர்ந்தெடுக்கவும்: i. தவளை ஒரு உடல் வெப்பம் மாறும் விலங்கு, ii. தவளையில் இதயத்திற்கான இரத்த சுழற்சி ஏதுமில்லை, iii. இதன் இதயம் மயோஜெனிக் வகையைச் சேர்ந்தது, iv. இதயம் சுயமாக கிளர்ச்சி அடையக் கூடியது</a:t>
            </a:r>
          </a:p>
          <a:p/>
          <a:p>
            <a:pPr>
              <a:defRPr sz="2000" b="1">
                <a:solidFill>
                  <a:srgbClr val="006400"/>
                </a:solidFill>
                <a:latin typeface="Calibri"/>
              </a:defRPr>
            </a:pPr>
            <a:r>
              <a:t>இ) iii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- 27  பெப்ஸின் டிரிப்ஸினில் இருந்து எவ்வாறு வேறுபடுகின்றது?</a:t>
            </a:r>
          </a:p>
          <a:p/>
          <a:p>
            <a:r>
              <a:t>அ) இது புரதத்தை அமில ஊடகத்தில் செரிக்கச் செய்கின்றது</a:t>
            </a:r>
          </a:p>
          <a:p/>
          <a:p>
            <a:r>
              <a:t>ஆ) இது புரதத்தை கார ஊடகத்தில் செரிக்கச் செய்கின்றது</a:t>
            </a:r>
          </a:p>
          <a:p/>
          <a:p>
            <a:r>
              <a:t>இ) இது கார்போஹைட்ரேட்டை அமில ஊடகத்தில் செரிக்கச் செய்கின்றது</a:t>
            </a:r>
          </a:p>
          <a:p/>
          <a:p>
            <a:r>
              <a:t>ஈ) இது கார்போஹைட்ரேட்டை கார ஊடகத்தில் செரிக்கச் செய்கின்றது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- 27  பெப்ஸின் டிரிப்ஸினில் இருந்து எவ்வாறு வேறுபடுகின்றது?</a:t>
            </a:r>
          </a:p>
          <a:p/>
          <a:p>
            <a:pPr>
              <a:defRPr sz="2000" b="1">
                <a:solidFill>
                  <a:srgbClr val="006400"/>
                </a:solidFill>
                <a:latin typeface="Calibri"/>
              </a:defRPr>
            </a:pPr>
            <a:r>
              <a:t>அ) இது புரதத்தை அமில ஊடகத்தில் செரிக்கச் செய்கின்றது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  இனக்கூட்டத்தில் உள்ளடங்கியது எது?</a:t>
            </a:r>
          </a:p>
          <a:p/>
          <a:p>
            <a:pPr>
              <a:defRPr sz="2000" b="1">
                <a:solidFill>
                  <a:srgbClr val="006400"/>
                </a:solidFill>
                <a:latin typeface="Calibri"/>
              </a:defRPr>
            </a:pPr>
            <a:r>
              <a:t>ஈ) ஒன்றுக்கொன்று வினைபுரியக்கூடிய வெவ்வேறு இனத் தொகைகள்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- 28  மனிதனில் செல்லுலோலை செரிக்கச் செய்வது</a:t>
            </a:r>
          </a:p>
          <a:p/>
          <a:p>
            <a:r>
              <a:t>அ) நொதி</a:t>
            </a:r>
          </a:p>
          <a:p/>
          <a:p>
            <a:r>
              <a:t>ஆ) இணைவாழ் பாக்டீரியா</a:t>
            </a:r>
          </a:p>
          <a:p/>
          <a:p>
            <a:r>
              <a:t>இ) இணைவாழ் புரோட்டோசூவா</a:t>
            </a:r>
          </a:p>
          <a:p/>
          <a:p>
            <a:r>
              <a:t>ஈ) மேற்குறிப்பிட்ட எதுவும் இல்லை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- 28  மனிதனில் செல்லுலோலை செரிக்கச் செய்வது</a:t>
            </a:r>
          </a:p>
          <a:p/>
          <a:p>
            <a:pPr>
              <a:defRPr sz="2000" b="1">
                <a:solidFill>
                  <a:srgbClr val="006400"/>
                </a:solidFill>
                <a:latin typeface="Calibri"/>
              </a:defRPr>
            </a:pPr>
            <a:r>
              <a:t>ஆ) இணைவாழ் பாக்டீரியா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- 29  பற்சூத்திரம் இதனைக் காட்டுகின்றது</a:t>
            </a:r>
          </a:p>
          <a:p/>
          <a:p>
            <a:r>
              <a:t>அ) பற்களின் அமைப்பு</a:t>
            </a:r>
          </a:p>
          <a:p/>
          <a:p>
            <a:r>
              <a:t>ஆ) மோனோடான்ட் அல்லது டிஃபியோடான்ட் நிலை</a:t>
            </a:r>
          </a:p>
          <a:p/>
          <a:p>
            <a:r>
              <a:t>இ) இரு தாடையிலும் உள்ள பற்களின் எண்ணிக்கை மற்றும் வகைகளைக் குறிக்கின்றது</a:t>
            </a:r>
          </a:p>
          <a:p/>
          <a:p>
            <a:r>
              <a:t>ஈ) ஒரு பாதி தாடையில் உள்ள பற்களின் எண்ணிக்கை மற்றும் வகைகளைக் குறிக்கின்றது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- 29  பற்சூத்திரம் இதனைக் காட்டுகின்றது</a:t>
            </a:r>
          </a:p>
          <a:p/>
          <a:p>
            <a:pPr>
              <a:defRPr sz="2000" b="1">
                <a:solidFill>
                  <a:srgbClr val="006400"/>
                </a:solidFill>
                <a:latin typeface="Calibri"/>
              </a:defRPr>
            </a:pPr>
            <a:r>
              <a:t>ஈ) ஒரு பாதி தாடையில் உள்ள பற்களின் எண்ணிக்கை மற்றும் வகைகளைக் குறிக்கின்றது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- 30  தவறான கூற்றை கண்டறியவும்.</a:t>
            </a:r>
          </a:p>
          <a:p/>
          <a:p>
            <a:r>
              <a:t>அ) இரைப்பையின் கோழைக்கீழ் படலத்திலுள்ள புரன்னரின் சுரப்பி பெப்சினோஜனை சுரக்கின்றது</a:t>
            </a:r>
          </a:p>
          <a:p/>
          <a:p>
            <a:r>
              <a:t>ஆ) குடலின் கோழைப்படலத்தில் உள்ள கோப்பை செல்கள் (Goblet cells) கோழையை சுரக்கின்றது</a:t>
            </a:r>
          </a:p>
          <a:p/>
          <a:p>
            <a:r>
              <a:t>இ) இரைப்பை கோழைப்படலத்தில் உள்ள ஆக்ஸின்டிக் செல்கள் (Oxyntic Cells) HCl-ஐ சுரக்கின்றது.</a:t>
            </a:r>
          </a:p>
          <a:p/>
          <a:p>
            <a:r>
              <a:t>ஈ) கணையத்திலுள்ள அசினி (Acini) கார்பாக்ஸிபெப்டிடேஸை சுரக்கின்றது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- 30  தவறான கூற்றை கண்டறியவும்.</a:t>
            </a:r>
          </a:p>
          <a:p/>
          <a:p>
            <a:pPr>
              <a:defRPr sz="2000" b="1">
                <a:solidFill>
                  <a:srgbClr val="006400"/>
                </a:solidFill>
                <a:latin typeface="Calibri"/>
              </a:defRPr>
            </a:pPr>
            <a:r>
              <a:t>அ) இரைப்பையின் கோழைக்கீழ் படலத்திலுள்ள புரன்னரின் சுரப்பி பெப்சினோஜனை சுரக்கின்றது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- 31  கணைய நீர் மற்றும் பைகார்பனேட் உற்பத்தியை த் தூண்டும் ஹார்மோன்</a:t>
            </a:r>
          </a:p>
          <a:p/>
          <a:p>
            <a:r>
              <a:t>அ) கோலிசிஸ்டோகைனின் மற்றும் செக்ரிடின்</a:t>
            </a:r>
          </a:p>
          <a:p/>
          <a:p>
            <a:r>
              <a:t>ஆ) இன்சுலின் மற்றும் குளுக்ககான்</a:t>
            </a:r>
          </a:p>
          <a:p/>
          <a:p>
            <a:r>
              <a:t>இ) அஞ்சியோடென்சின் மற்றும் எபிநெஃப்ரின்</a:t>
            </a:r>
          </a:p>
          <a:p/>
          <a:p>
            <a:r>
              <a:t>ஈ) கேஸ்ட்ரின் மற்றும் இன்சுலின்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- 31  கணைய நீர் மற்றும் பைகார்பனேட் உற்பத்தியை த் தூண்டும் ஹார்மோன்</a:t>
            </a:r>
          </a:p>
          <a:p/>
          <a:p>
            <a:pPr>
              <a:defRPr sz="2000" b="1">
                <a:solidFill>
                  <a:srgbClr val="006400"/>
                </a:solidFill>
                <a:latin typeface="Calibri"/>
              </a:defRPr>
            </a:pPr>
            <a:r>
              <a:t>அ) கோலிசிஸ்டோகைனின் மற்றும் செக்ரிடின்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- 32  ஒரு விளையாட்டுப் பள்ளியில் சேர்க்கப்பட்ட இரண்டு வயதுடைய குழந்தை பல் பரிசோதனைக்கு உட்படுத்தப்படுகின்றது. அக்குழந்தைக்கு 20 பற்கள் மட்டுமே இருப்பதாக பல் மருத்துவர் அறிகின்றார்  அக்குழந்தைக்கு எந்த வகை பற்கள் இல்லை.</a:t>
            </a:r>
          </a:p>
          <a:p/>
          <a:p>
            <a:r>
              <a:t>அ) கோரைப் பற்கள்</a:t>
            </a:r>
          </a:p>
          <a:p/>
          <a:p>
            <a:r>
              <a:t>ஆ) முன் கடைவாய்ப் பற்கள்</a:t>
            </a:r>
          </a:p>
          <a:p/>
          <a:p>
            <a:r>
              <a:t>இ) பின் கடைவாய்ப் பற்கள்</a:t>
            </a:r>
          </a:p>
          <a:p/>
          <a:p>
            <a:r>
              <a:t>ஈ) வெட்டும் பற்கள்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- 32  ஒரு விளையாட்டுப் பள்ளியில் சேர்க்கப்பட்ட இரண்டு வயதுடைய குழந்தை பல் பரிசோதனைக்கு உட்படுத்தப்படுகின்றது. அக்குழந்தைக்கு 20 பற்கள் மட்டுமே இருப்பதாக பல் மருத்துவர் அறிகின்றார்  அக்குழந்தைக்கு எந்த வகை பற்கள் இல்லை.</a:t>
            </a:r>
          </a:p>
          <a:p/>
          <a:p>
            <a:pPr>
              <a:defRPr sz="2000" b="1">
                <a:solidFill>
                  <a:srgbClr val="006400"/>
                </a:solidFill>
                <a:latin typeface="Calibri"/>
              </a:defRPr>
            </a:pPr>
            <a:r>
              <a:t>இ) பின் கடைவாய்ப் பற்கள்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  கார்ல் லின்னேயஸ் இதனால் பிரபலமானார்</a:t>
            </a:r>
          </a:p>
          <a:p/>
          <a:p>
            <a:r>
              <a:t>அ) மரபுத் தொகுப்பமைவு என்கிற சொல்லை உருவாக்கியதற்காக</a:t>
            </a:r>
          </a:p>
          <a:p/>
          <a:p>
            <a:r>
              <a:t>ஆ) இரு பெயரிடும் முறையை அறிமுகப்படுத்தியதற்காக</a:t>
            </a:r>
          </a:p>
          <a:p/>
          <a:p>
            <a:r>
              <a:t>இ) அனைத்து வகை இயற்கை முறை வகைபாட்டை தந்தமைக்காக</a:t>
            </a:r>
          </a:p>
          <a:p/>
          <a:p>
            <a:r>
              <a:t>ஈ) மேற்கண்ட அனைத்துக்காகவும்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- 33  லிபர்கூன் மடிப்பில் உள்ள எச்செல்கள் பாக்டீரிய எதிர்ப்பு லைசோசமை சுரக்கின்றது.</a:t>
            </a:r>
          </a:p>
          <a:p/>
          <a:p>
            <a:r>
              <a:t>அ) பனீத் செல்கள்</a:t>
            </a:r>
          </a:p>
          <a:p/>
          <a:p>
            <a:r>
              <a:t>ஆ) சைமேஸ் செல்கள்</a:t>
            </a:r>
          </a:p>
          <a:p/>
          <a:p>
            <a:r>
              <a:t>இ) கப்ஃபெர் செல்கள்</a:t>
            </a:r>
          </a:p>
          <a:p/>
          <a:p>
            <a:r>
              <a:t>ஈ) அர்ஜென்டாஃபின் செல்கள்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- 33  லிபர்கூன் மடிப்பில் உள்ள எச்செல்கள் பாக்டீரிய எதிர்ப்பு லைசோசமை சுரக்கின்றது.</a:t>
            </a:r>
          </a:p>
          <a:p/>
          <a:p>
            <a:pPr>
              <a:defRPr sz="2000" b="1">
                <a:solidFill>
                  <a:srgbClr val="006400"/>
                </a:solidFill>
                <a:latin typeface="Calibri"/>
              </a:defRPr>
            </a:pPr>
            <a:r>
              <a:t>அ) பனீத் செல்கள்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- 34  உயர்ந்தபட்ச சுவாசத் திறனுக்குப் பின் நுரையீரலில் எஞ்சியுள்ள காற்றின் கொள்ள்ளவு</a:t>
            </a:r>
          </a:p>
          <a:p/>
          <a:p>
            <a:r>
              <a:t>அ) உயிர்ப்புத் திறன் கொள்ளளவு</a:t>
            </a:r>
          </a:p>
          <a:p/>
          <a:p>
            <a:r>
              <a:t>ஆ) எஞ்சிய கோள்ளளவு</a:t>
            </a:r>
          </a:p>
          <a:p/>
          <a:p>
            <a:r>
              <a:t>இ) மொத்த நுரையீரல் கோள்ளளவு</a:t>
            </a:r>
          </a:p>
          <a:p/>
          <a:p>
            <a:r>
              <a:t>ஈ) மூச்சுக் காற்றளவு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- 34  உயர்ந்தபட்ச சுவாசத் திறனுக்குப் பின் நுரையீரலில் எஞ்சியுள்ள காற்றின் கொள்ள்ளவு</a:t>
            </a:r>
          </a:p>
          <a:p/>
          <a:p>
            <a:pPr>
              <a:defRPr sz="2000" b="1">
                <a:solidFill>
                  <a:srgbClr val="006400"/>
                </a:solidFill>
                <a:latin typeface="Calibri"/>
              </a:defRPr>
            </a:pPr>
            <a:r>
              <a:t>ஆ) எஞ்சிய கோள்ளளவு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- 35  நுரையீரலில் எண்ணற்ற காற்று நுண்ணறைகள் இருப்பதால்</a:t>
            </a:r>
          </a:p>
          <a:p/>
          <a:p>
            <a:r>
              <a:t>அ) பஞ்சு போன்ற அமைப்பும் ஒழுங்கான வடிவும் பெறுகின்றது</a:t>
            </a:r>
          </a:p>
          <a:p/>
          <a:p>
            <a:r>
              <a:t>ஆ) விரவல் முறை மூலம் வாயு பரிமாற்றம் நடைபெற அதிக சுவாசப் பரப்பு கிடைக்கின்றது</a:t>
            </a:r>
          </a:p>
          <a:p/>
          <a:p>
            <a:r>
              <a:t>இ) அதிக அளவு உட்சுவாச காற்றைப் பெற அதிக இடம் கிடைக்கின்றது</a:t>
            </a:r>
          </a:p>
          <a:p/>
          <a:p>
            <a:r>
              <a:t>ஈ) அதிக நரம்பு வழங்கப்படுகின்றது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- 35  நுரையீரலில் எண்ணற்ற காற்று நுண்ணறைகள் இருப்பதால்</a:t>
            </a:r>
          </a:p>
          <a:p/>
          <a:p>
            <a:pPr>
              <a:defRPr sz="2000" b="1">
                <a:solidFill>
                  <a:srgbClr val="006400"/>
                </a:solidFill>
                <a:latin typeface="Calibri"/>
              </a:defRPr>
            </a:pPr>
            <a:r>
              <a:t>ஆ) விரவல் முறை மூலம் வாயு பரிமாற்றம் நடைபெற அதிக சுவாசப் பரப்பு கிடைக்கின்றது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- 36  CO2 இந்நிலையில் கடத்தப்படுகின்றது</a:t>
            </a:r>
          </a:p>
          <a:p/>
          <a:p>
            <a:r>
              <a:t>அ) இரத்த பிளாஸ்மாவில் கரைந்த நிலையில்</a:t>
            </a:r>
          </a:p>
          <a:p/>
          <a:p>
            <a:r>
              <a:t>ஆ) கார்பானிக் அமில நிலையில்</a:t>
            </a:r>
          </a:p>
          <a:p/>
          <a:p>
            <a:r>
              <a:t>இ) கார்பமினோ ஹீமோகுளோபின் வழியாக</a:t>
            </a:r>
          </a:p>
          <a:p/>
          <a:p>
            <a:r>
              <a:t>ஈ) கார்பமினோ ஹீமோகுளோபின் மற்றும் கார்பானிக் அமிலமாக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- 36  CO2 இந்நிலையில் கடத்தப்படுகின்றது</a:t>
            </a:r>
          </a:p>
          <a:p/>
          <a:p>
            <a:pPr>
              <a:defRPr sz="2000" b="1">
                <a:solidFill>
                  <a:srgbClr val="006400"/>
                </a:solidFill>
                <a:latin typeface="Calibri"/>
              </a:defRPr>
            </a:pPr>
            <a:r>
              <a:t>ஈ) கார்பமினோ ஹீமோகுளோபின் மற்றும் கார்பானிக் அமிலமாக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- 37  இரத்த சிவப்பணுக்களில் உருவான பைகார்பனேட்டுகள் இரத்த பிளாஸ்மாவிற்கு வருவதும், பிளாஸ்மாவில் உள்ள குளோரைடுகள் இரத்த சிவப்பணுக்களுள் செல்வதும் எந்த தத்துவத்தில் நடைபெறுகின்றது.</a:t>
            </a:r>
          </a:p>
          <a:p/>
          <a:p>
            <a:r>
              <a:t>அ) பைகார்பனேட் நகர்வு</a:t>
            </a:r>
          </a:p>
          <a:p/>
          <a:p>
            <a:r>
              <a:t>ஆ) கார்பனேற்றம்</a:t>
            </a:r>
          </a:p>
          <a:p/>
          <a:p>
            <a:r>
              <a:t>இ) ஹம்பர்கர் தத்துவம்</a:t>
            </a:r>
          </a:p>
          <a:p/>
          <a:p>
            <a:r>
              <a:t>ஈ) மேற்கூறிய எதுவும் இல்லை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- 37  இரத்த சிவப்பணுக்களில் உருவான பைகார்பனேட்டுகள் இரத்த பிளாஸ்மாவிற்கு வருவதும், பிளாஸ்மாவில் உள்ள குளோரைடுகள் இரத்த சிவப்பணுக்களுள் செல்வதும் எந்த தத்துவத்தில் நடைபெறுகின்றது.</a:t>
            </a:r>
          </a:p>
          <a:p/>
          <a:p>
            <a:pPr>
              <a:defRPr sz="2000" b="1">
                <a:solidFill>
                  <a:srgbClr val="006400"/>
                </a:solidFill>
                <a:latin typeface="Calibri"/>
              </a:defRPr>
            </a:pPr>
            <a:r>
              <a:t>இ) ஹம்பர்கர் தத்துவம்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  கார்ல் லின்னேயஸ் இதனால் பிரபலமானார்</a:t>
            </a:r>
          </a:p>
          <a:p/>
          <a:p>
            <a:pPr>
              <a:defRPr sz="2000" b="1">
                <a:solidFill>
                  <a:srgbClr val="006400"/>
                </a:solidFill>
                <a:latin typeface="Calibri"/>
              </a:defRPr>
            </a:pPr>
            <a:r>
              <a:t>ஆ) இரு பெயரிடும் முறையை அறிமுகப்படுத்தியதற்காக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- 38  நுரையீரலின் உயிர்ப்புத் திறன் என்பது எது?</a:t>
            </a:r>
          </a:p>
          <a:p/>
          <a:p>
            <a:r>
              <a:t>அ) உட்சுவாச சேமிப்புக் கொள்ளளவு + வெளிச்சுவாச சேமிப்புக் கொள்ளளவு + மூச்சுக் காற்றளவு கோள்ளளவு</a:t>
            </a:r>
          </a:p>
          <a:p/>
          <a:p>
            <a:r>
              <a:t>ஆ) உட்சுவாச சேமிப்புக் கோள்ளவு + வெளிச்சுவாச சேமிப்புக் கோள்ளவு + மூச்சுக் காற்றளவு – எஞ்சிய கோள்ளவு</a:t>
            </a:r>
          </a:p>
          <a:p/>
          <a:p>
            <a:r>
              <a:t>இ) உட்சுவாச சேமிப்புக் கோள்ளவு + வெளிச்சுவாச சேமிப்புக் கோள்ளவு + மூச்சுக் காற்றளவு + எஞ்சிய கோள்ளவு</a:t>
            </a:r>
          </a:p>
          <a:p/>
          <a:p>
            <a:r>
              <a:t>ஈ) உட்சுவாச சேமிப்புக் கோள்ளவு + வெளிச்சுவாச சேமிப்புக் கோள்ளவு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- 38  நுரையீரலின் உயிர்ப்புத் திறன் என்பது எது?</a:t>
            </a:r>
          </a:p>
          <a:p/>
          <a:p>
            <a:pPr>
              <a:defRPr sz="2000" b="1">
                <a:solidFill>
                  <a:srgbClr val="006400"/>
                </a:solidFill>
                <a:latin typeface="Calibri"/>
              </a:defRPr>
            </a:pPr>
            <a:r>
              <a:t>அ) உட்சுவாச சேமிப்புக் கொள்ளளவு + வெளிச்சுவாச சேமிப்புக் கொள்ளளவு + மூச்சுக் காற்றளவு கோள்ளளவு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- 39  ஆஸ்துமாவால் ஏற்படும் நிலை</a:t>
            </a:r>
          </a:p>
          <a:p/>
          <a:p>
            <a:r>
              <a:t>அ) நுரையீரலில் பாக்டீரியல் தொற்று</a:t>
            </a:r>
          </a:p>
          <a:p/>
          <a:p>
            <a:r>
              <a:t>ஆ) நுரையீரலில் உள்ள மாஸ்ட் செல்களின் ஒவ்வாமை வினை</a:t>
            </a:r>
          </a:p>
          <a:p/>
          <a:p>
            <a:r>
              <a:t>இ) மூச்சுக்குழலின் வீக்கம்</a:t>
            </a:r>
          </a:p>
          <a:p/>
          <a:p>
            <a:r>
              <a:t>ஈ) நுரையீரல்களின் திரவம் சேர்தல்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- 39  ஆஸ்துமாவால் ஏற்படும் நிலை</a:t>
            </a:r>
          </a:p>
          <a:p/>
          <a:p>
            <a:pPr>
              <a:defRPr sz="2000" b="1">
                <a:solidFill>
                  <a:srgbClr val="006400"/>
                </a:solidFill>
                <a:latin typeface="Calibri"/>
              </a:defRPr>
            </a:pPr>
            <a:r>
              <a:t>ஆ) நுரையீரலில் உள்ள மாஸ்ட் செல்களின் ஒவ்வாமை வினை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- 40  புகை பிடிப்பதால் தோன்றும் நாள்பட்ட சுவாச கோளாறு</a:t>
            </a:r>
          </a:p>
          <a:p/>
          <a:p>
            <a:r>
              <a:t>அ) எம்ஃபைசீமா</a:t>
            </a:r>
          </a:p>
          <a:p/>
          <a:p>
            <a:r>
              <a:t>ஆ) ஆஸ்துமா</a:t>
            </a:r>
          </a:p>
          <a:p/>
          <a:p>
            <a:r>
              <a:t>இ) சுவாச அமில நோய்</a:t>
            </a:r>
          </a:p>
          <a:p/>
          <a:p>
            <a:r>
              <a:t>ஈ) சுவாச காரநோய்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- 40  புகை பிடிப்பதால் தோன்றும் நாள்பட்ட சுவாச கோளாறு</a:t>
            </a:r>
          </a:p>
          <a:p/>
          <a:p>
            <a:pPr>
              <a:defRPr sz="2000" b="1">
                <a:solidFill>
                  <a:srgbClr val="006400"/>
                </a:solidFill>
                <a:latin typeface="Calibri"/>
              </a:defRPr>
            </a:pPr>
            <a:r>
              <a:t>அ) எம்ஃபைசீமா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- 41  காற்று நிரப்ப்பட்ட காற்று நுண்ணறைகளால் ஆன நுரையீரல்கள் உயர்ந்தபட்ச வெளிச்சுவாசத்திற்குப் பிறகும் சேதமடையாதது எப்படி?</a:t>
            </a:r>
          </a:p>
          <a:p/>
          <a:p>
            <a:r>
              <a:t>அ) உட்சுவாச சேமிப்புக் கோள்ளவு</a:t>
            </a:r>
          </a:p>
          <a:p/>
          <a:p>
            <a:r>
              <a:t>ஆ) மூச்சுக் காற்றளவு</a:t>
            </a:r>
          </a:p>
          <a:p/>
          <a:p>
            <a:r>
              <a:t>இ) வெளிச்சுவாச சேமிப்புக் கோள்ளவு</a:t>
            </a:r>
          </a:p>
          <a:p/>
          <a:p>
            <a:r>
              <a:t>ஈ) எஞ்சிய கோள்ளளவு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- 41  காற்று நிரப்ப்பட்ட காற்று நுண்ணறைகளால் ஆன நுரையீரல்கள் உயர்ந்தபட்ச வெளிச்சுவாசத்திற்குப் பிறகும் சேதமடையாதது எப்படி?</a:t>
            </a:r>
          </a:p>
          <a:p/>
          <a:p>
            <a:pPr>
              <a:defRPr sz="2000" b="1">
                <a:solidFill>
                  <a:srgbClr val="006400"/>
                </a:solidFill>
                <a:latin typeface="Calibri"/>
              </a:defRPr>
            </a:pPr>
            <a:r>
              <a:t>ஈ) எஞ்சிய கோள்ளளவு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- 42  இதயத்தூண்டல் துவக்கமும் நெறிப்படுத்துதலும் எவ்வாறு நடைபெறுகின்றது</a:t>
            </a:r>
          </a:p>
          <a:p/>
          <a:p>
            <a:r>
              <a:t>அ) AV கணு – ஹிஸ்ஸின் தசைக்கற்றை – SA கணு – பர்கன்ஜி இழை</a:t>
            </a:r>
          </a:p>
          <a:p/>
          <a:p>
            <a:r>
              <a:t>ஆ) SA கணு – பர்கின்ஜி இழை – AV கணு – ஹிஸ்ஸின் தசைக்கற்றை</a:t>
            </a:r>
          </a:p>
          <a:p/>
          <a:p>
            <a:r>
              <a:t>இ) பர்கின்ஜி இழை – AV கணு – SA கணு – ஹிஸ்ஸின் தசைக்கற்றை</a:t>
            </a:r>
          </a:p>
          <a:p/>
          <a:p>
            <a:r>
              <a:t>ஈ) SA கணு – AV கணு – ஹிஸ்ஸின் தசைக்கற்றை – பர்கின்ஜி இழை</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- 42  இதயத்தூண்டல் துவக்கமும் நெறிப்படுத்துதலும் எவ்வாறு நடைபெறுகின்றது</a:t>
            </a:r>
          </a:p>
          <a:p/>
          <a:p>
            <a:pPr>
              <a:defRPr sz="2000" b="1">
                <a:solidFill>
                  <a:srgbClr val="006400"/>
                </a:solidFill>
                <a:latin typeface="Calibri"/>
              </a:defRPr>
            </a:pPr>
            <a:r>
              <a:t>ஈ) SA கணு – AV கணு – ஹிஸ்ஸின் தசைக்கற்றை – பர்கின்ஜி இழை</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  கீழ்க்கண்ட கூற்றில் எந்த இனப்பெருக்கம் சரியாகப் பொருந்துகிறது</a:t>
            </a:r>
          </a:p>
          <a:p/>
          <a:p>
            <a:r>
              <a:t>அ) யூக்ளினா குறுக்காக நகர்ந்து இரு சமப்பிளவில் ஈடுபடுகின்றன</a:t>
            </a:r>
          </a:p>
          <a:p/>
          <a:p>
            <a:r>
              <a:t>ஆ) பாரமீசியத்தின் நீள்வச சமப்பிளவு</a:t>
            </a:r>
          </a:p>
          <a:p/>
          <a:p>
            <a:r>
              <a:t>இ) அமீபாவின் பல செல் பிளத்தல்</a:t>
            </a:r>
          </a:p>
          <a:p/>
          <a:p>
            <a:r>
              <a:t>ஈ) பிளாஸ்மோடியத்தின் இருசமப் பிளவு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- 43  இரத்தம் பற்றிய சரியான கூற்று எது?</a:t>
            </a:r>
          </a:p>
          <a:p/>
          <a:p>
            <a:r>
              <a:t>அ) வெள்ளையணுக்கள் சிவப்பணுக்களை விட அதிகம்</a:t>
            </a:r>
          </a:p>
          <a:p/>
          <a:p>
            <a:r>
              <a:t>ஆ) சிவப்பணுக்கள் வெள்ளையணுக்களை விட அதிகம்</a:t>
            </a:r>
          </a:p>
          <a:p/>
          <a:p>
            <a:r>
              <a:t>இ) சிவப்பணுக்கள் இரத்தத் தட்டுகளை விட குறைவு</a:t>
            </a:r>
          </a:p>
          <a:p/>
          <a:p>
            <a:r>
              <a:t>ஈ) இரத்தத் தட்டுகள் சிவப்பணுக்களை விட குறைவு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- 43  இரத்தம் பற்றிய சரியான கூற்று எது?</a:t>
            </a:r>
          </a:p>
          <a:p/>
          <a:p>
            <a:pPr>
              <a:defRPr sz="2000" b="1">
                <a:solidFill>
                  <a:srgbClr val="006400"/>
                </a:solidFill>
                <a:latin typeface="Calibri"/>
              </a:defRPr>
            </a:pPr>
            <a:r>
              <a:t>ஆ) சிவப்பணுக்கள் வெள்ளையணுக்களை விட அதிகம்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- 44  எதில் DNA இல்லை</a:t>
            </a:r>
          </a:p>
          <a:p/>
          <a:p>
            <a:r>
              <a:t>அ) முதிர்ந்த இரத்த சிவப்பணுக்கள்</a:t>
            </a:r>
          </a:p>
          <a:p/>
          <a:p>
            <a:r>
              <a:t>ஆ) முதிர்ந்த விந்தணு</a:t>
            </a:r>
          </a:p>
          <a:p/>
          <a:p>
            <a:r>
              <a:t>இ) ரோமவேர்</a:t>
            </a:r>
          </a:p>
          <a:p/>
          <a:p>
            <a:r>
              <a:t>ஈ) முட்டை / அண்ட செல்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- 44  எதில் DNA இல்லை</a:t>
            </a:r>
          </a:p>
          <a:p/>
          <a:p>
            <a:pPr>
              <a:defRPr sz="2000" b="1">
                <a:solidFill>
                  <a:srgbClr val="006400"/>
                </a:solidFill>
                <a:latin typeface="Calibri"/>
              </a:defRPr>
            </a:pPr>
            <a:r>
              <a:t>அ) முதிர்ந்த இரத்த சிவப்பணுக்கள்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- 45  ECG-ல் P எதனைக் குறிக்கின்றது?</a:t>
            </a:r>
          </a:p>
          <a:p/>
          <a:p>
            <a:r>
              <a:t>அ) ஏட்ரிய சுருக்கத்தின் முடிவு</a:t>
            </a:r>
          </a:p>
          <a:p/>
          <a:p>
            <a:r>
              <a:t>ஆ) ஏட்ரிய சுருக்கத்தின் துவக்கம்</a:t>
            </a:r>
          </a:p>
          <a:p/>
          <a:p>
            <a:r>
              <a:t>இ) வென்ட்ரிகிள் சுருக்கத்தின் முடிவு</a:t>
            </a:r>
          </a:p>
          <a:p/>
          <a:p>
            <a:r>
              <a:t>ஈ) வென்ட்ரிகிள் சுருக்கத்தின் துவக்கம்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- 45  ECG-ல் P எதனைக் குறிக்கின்றது?</a:t>
            </a:r>
          </a:p>
          <a:p/>
          <a:p>
            <a:pPr>
              <a:defRPr sz="2000" b="1">
                <a:solidFill>
                  <a:srgbClr val="006400"/>
                </a:solidFill>
                <a:latin typeface="Calibri"/>
              </a:defRPr>
            </a:pPr>
            <a:r>
              <a:t>ஈ) வென்ட்ரிகிள் சுருக்கத்தின் துவக்கம்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- 46  நெப்ரானில் சிறுநீர் உருவாக்கத்தின் போது நிகழ்வது</a:t>
            </a:r>
          </a:p>
          <a:p/>
          <a:p>
            <a:r>
              <a:t>அ) நுண் வடிகட்டுதல்</a:t>
            </a:r>
          </a:p>
          <a:p/>
          <a:p>
            <a:r>
              <a:t>ஆ) சுரத்தல்</a:t>
            </a:r>
          </a:p>
          <a:p/>
          <a:p>
            <a:r>
              <a:t>இ) மீண்டும் உறிஞ்சுதல்</a:t>
            </a:r>
          </a:p>
          <a:p/>
          <a:p>
            <a:r>
              <a:t>ஈ) மேற்குறிப்பிட்ட அனைத்தும்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- 46  நெப்ரானில் சிறுநீர் உருவாக்கத்தின் போது நிகழ்வது</a:t>
            </a:r>
          </a:p>
          <a:p/>
          <a:p>
            <a:pPr>
              <a:defRPr sz="2000" b="1">
                <a:solidFill>
                  <a:srgbClr val="006400"/>
                </a:solidFill>
                <a:latin typeface="Calibri"/>
              </a:defRPr>
            </a:pPr>
            <a:r>
              <a:t>ஈ) மேற்குறிப்பிட்ட அனைத்தும்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- 47  சிறுநீரக நுண்குழலில் காணப்படாத பகுதி</a:t>
            </a:r>
          </a:p>
          <a:p/>
          <a:p>
            <a:r>
              <a:t>அ) கிளாமருலஸ்</a:t>
            </a:r>
          </a:p>
          <a:p/>
          <a:p>
            <a:r>
              <a:t>ஆ) ஹென்லேயின் வளைவு</a:t>
            </a:r>
          </a:p>
          <a:p/>
          <a:p>
            <a:r>
              <a:t>இ) சேய்மை சுருள் நுண்குழல்</a:t>
            </a:r>
          </a:p>
          <a:p/>
          <a:p>
            <a:r>
              <a:t>ஈ) சேகரிப்பு நாளம்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- 47  சிறுநீரக நுண்குழலில் காணப்படாத பகுதி</a:t>
            </a:r>
          </a:p>
          <a:p/>
          <a:p>
            <a:pPr>
              <a:defRPr sz="2000" b="1">
                <a:solidFill>
                  <a:srgbClr val="006400"/>
                </a:solidFill>
                <a:latin typeface="Calibri"/>
              </a:defRPr>
            </a:pPr>
            <a:r>
              <a:t>ஈ) சேகரிப்பு நாளம்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  கீழ்க்கண்ட கூற்றில் எந்த இனப்பெருக்கம் சரியாகப் பொருந்துகிறது</a:t>
            </a:r>
          </a:p>
          <a:p/>
          <a:p>
            <a:pPr>
              <a:defRPr sz="2000" b="1">
                <a:solidFill>
                  <a:srgbClr val="006400"/>
                </a:solidFill>
                <a:latin typeface="Calibri"/>
              </a:defRPr>
            </a:pPr>
            <a:r>
              <a:t>இ) அமீபாவின் பல செல் பிளத்தல்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- 48  நீண்ட நாள் உண்ணா விரதம் இருப்பவரின் சிறுநீரில் அதிகம் காணப்படுவது</a:t>
            </a:r>
          </a:p>
          <a:p/>
          <a:p>
            <a:r>
              <a:t>அ) கொழுப்பு</a:t>
            </a:r>
          </a:p>
          <a:p/>
          <a:p>
            <a:r>
              <a:t>ஆ) அமினோ அமிலம்</a:t>
            </a:r>
          </a:p>
          <a:p/>
          <a:p>
            <a:r>
              <a:t>இ) குளுக்கோஸ்</a:t>
            </a:r>
          </a:p>
          <a:p/>
          <a:p>
            <a:r>
              <a:t>ஈ) கீட்டோன்கள்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- 48  நீண்ட நாள் உண்ணா விரதம் இருப்பவரின் சிறுநீரில் அதிகம் காணப்படுவது</a:t>
            </a:r>
          </a:p>
          <a:p/>
          <a:p>
            <a:pPr>
              <a:defRPr sz="2000" b="1">
                <a:solidFill>
                  <a:srgbClr val="006400"/>
                </a:solidFill>
                <a:latin typeface="Calibri"/>
              </a:defRPr>
            </a:pPr>
            <a:r>
              <a:t>ஈ) கீட்டோன்கள்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- 49  ஆன்ஜியோ டென்சினோஜன் எனும் புரதத்தை உற்பத்தி செய்து சுரப்பது </a:t>
            </a:r>
          </a:p>
          <a:p/>
          <a:p>
            <a:r>
              <a:t>அ) ஜக்ஸ்டோ கிளாமருலார் செல்கள்</a:t>
            </a:r>
          </a:p>
          <a:p/>
          <a:p>
            <a:r>
              <a:t>ஆ) மேக்குலா டென்சா செல்கள்</a:t>
            </a:r>
          </a:p>
          <a:p/>
          <a:p>
            <a:r>
              <a:t>இ) இரத்த குழாய்களின் எண்டோத்தீலிய செல்கள்</a:t>
            </a:r>
          </a:p>
          <a:p/>
          <a:p>
            <a:r>
              <a:t>ஈ) கல்லீரல் செல்கள்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- 49  ஆன்ஜியோ டென்சினோஜன் எனும் புரதத்தை உற்பத்தி செய்து சுரப்பது </a:t>
            </a:r>
          </a:p>
          <a:p/>
          <a:p>
            <a:pPr>
              <a:defRPr sz="2000" b="1">
                <a:solidFill>
                  <a:srgbClr val="006400"/>
                </a:solidFill>
                <a:latin typeface="Calibri"/>
              </a:defRPr>
            </a:pPr>
            <a:r>
              <a:t>ஈ) கல்லீரல் செல்கள்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- 50  பொருத்தப்பட்ட சிறுநீரகம் நோயாளியில் நிராகரிக்கப்பட காரணம்</a:t>
            </a:r>
          </a:p>
          <a:p/>
          <a:p>
            <a:r>
              <a:t>அ) இயல்பு நோய்த்தடை பதில்வினை</a:t>
            </a:r>
          </a:p>
          <a:p/>
          <a:p>
            <a:r>
              <a:t>ஆ) திரவத்நோய் தடை பதில் வினை</a:t>
            </a:r>
          </a:p>
          <a:p/>
          <a:p>
            <a:r>
              <a:t>இ) செல்வழி நோய்த்தடை பதில் வினை</a:t>
            </a:r>
          </a:p>
          <a:p/>
          <a:p>
            <a:r>
              <a:t>ஈ) மந்தமான நோய்த்தடை பதில் வினை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- 50  பொருத்தப்பட்ட சிறுநீரகம் நோயாளியில் நிராகரிக்கப்பட காரணம்</a:t>
            </a:r>
          </a:p>
          <a:p/>
          <a:p>
            <a:pPr>
              <a:defRPr sz="2000" b="1">
                <a:solidFill>
                  <a:srgbClr val="006400"/>
                </a:solidFill>
                <a:latin typeface="Calibri"/>
              </a:defRPr>
            </a:pPr>
            <a:r>
              <a:t>அ) இயல்பு நோய்த்தடை பதில்வினை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- 51  கீழ் உள்ளவற்றில் சரியான வாக்கியம் எது?</a:t>
            </a:r>
          </a:p>
          <a:p/>
          <a:p>
            <a:r>
              <a:t>அ) ஹென்லே விளைவின் கீழிறங்கு தூம்பு நீர் புகா தன்மையுடையது</a:t>
            </a:r>
          </a:p>
          <a:p/>
          <a:p>
            <a:r>
              <a:t>ஆ) ஹென்லே வளைவின் மேல் ஏறும் தூம்பு நீர் புகும் தன்மையுடையது</a:t>
            </a:r>
          </a:p>
          <a:p/>
          <a:p>
            <a:r>
              <a:t>இ) ஹென்லே வளைவின் கீழிறங்கு தூம்பு எலெக்ட்ரோலைட் உட்புகும் தன்மையுடையது</a:t>
            </a:r>
          </a:p>
          <a:p/>
          <a:p>
            <a:r>
              <a:t>ஈ) ஹென்லே வளைவின் மேல் ஏறும் குழல் நீர் உட்புகாத் தன்மையுடையது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- 51  கீழ் உள்ளவற்றில் சரியான வாக்கியம் எது?</a:t>
            </a:r>
          </a:p>
          <a:p/>
          <a:p>
            <a:pPr>
              <a:defRPr sz="2000" b="1">
                <a:solidFill>
                  <a:srgbClr val="006400"/>
                </a:solidFill>
                <a:latin typeface="Calibri"/>
              </a:defRPr>
            </a:pPr>
            <a:r>
              <a:t>ஈ) ஹென்லே வளைவின் மேல் ஏறும் குழல் நீர் உட்புகாத் தன்மையுடையது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- 52  சிவப்பு தசையில் அதிகம் உள்ள விகிதம் எது?</a:t>
            </a:r>
          </a:p>
          <a:p/>
          <a:p>
            <a:r>
              <a:t>அ) மயோகுளோபின்</a:t>
            </a:r>
          </a:p>
          <a:p/>
          <a:p>
            <a:r>
              <a:t>ஆ) ஆக்டின்</a:t>
            </a:r>
          </a:p>
          <a:p/>
          <a:p>
            <a:r>
              <a:t>இ) மையோசின்</a:t>
            </a:r>
          </a:p>
          <a:p/>
          <a:p>
            <a:r>
              <a:t>ஈ) அல்புமின்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11th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- 52  சிவப்பு தசையில் அதிகம் உள்ள விகிதம் எது?</a:t>
            </a:r>
          </a:p>
          <a:p/>
          <a:p>
            <a:pPr>
              <a:defRPr sz="2000" b="1">
                <a:solidFill>
                  <a:srgbClr val="006400"/>
                </a:solidFill>
                <a:latin typeface="Calibri"/>
              </a:defRPr>
            </a:pPr>
            <a:r>
              <a:t>அ) மயோகுளோபின்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