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2" r:id="rId5"/>
    <p:sldId id="258" r:id="rId6"/>
    <p:sldId id="260" r:id="rId7"/>
    <p:sldId id="269" r:id="rId8"/>
    <p:sldId id="266" r:id="rId9"/>
    <p:sldId id="261" r:id="rId10"/>
    <p:sldId id="270" r:id="rId11"/>
    <p:sldId id="262" r:id="rId12"/>
    <p:sldId id="27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120" d="100"/>
          <a:sy n="120" d="100"/>
        </p:scale>
        <p:origin x="2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200E-C66E-43CB-8B67-6607F37402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92D9C-3C18-45E1-BCEF-B0332655B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5D9F9-4BC4-4D01-AEE5-908CD8177540}"/>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5" name="Footer Placeholder 4">
            <a:extLst>
              <a:ext uri="{FF2B5EF4-FFF2-40B4-BE49-F238E27FC236}">
                <a16:creationId xmlns:a16="http://schemas.microsoft.com/office/drawing/2014/main" id="{4C253D2D-A19A-48BE-B49E-8D31459AA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740FD-5C6F-4332-BD36-CC9234E5F00A}"/>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24907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140D-E46A-42BE-9635-06E281D02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BEA1B-B61B-4C0F-94F5-AEDB507A9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209E-D477-4AF7-ADF1-389AAA8E9E1E}"/>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5" name="Footer Placeholder 4">
            <a:extLst>
              <a:ext uri="{FF2B5EF4-FFF2-40B4-BE49-F238E27FC236}">
                <a16:creationId xmlns:a16="http://schemas.microsoft.com/office/drawing/2014/main" id="{CDEDBDDC-5175-4A44-A4F1-EF3A39BA2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75932-B095-4689-B5FE-DE669A335728}"/>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39252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61C40-0979-4347-B1C0-096A802ECD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7FBB8-9DFC-4E04-900C-1D112FBA3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4DAF9-CE9D-4765-8F23-4C0A7E3FF6C0}"/>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5" name="Footer Placeholder 4">
            <a:extLst>
              <a:ext uri="{FF2B5EF4-FFF2-40B4-BE49-F238E27FC236}">
                <a16:creationId xmlns:a16="http://schemas.microsoft.com/office/drawing/2014/main" id="{C40823BB-45DD-4667-866D-1A6FFFACF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0BC15-1D3D-457C-940C-0499EA29271B}"/>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40290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ED6C-C7BB-476E-A7F1-D4FEEA46A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1AD66-2A83-4A0F-BFDF-8F9A0989C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B945E-C1D6-40EC-AEFD-0B229262B7E3}"/>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5" name="Footer Placeholder 4">
            <a:extLst>
              <a:ext uri="{FF2B5EF4-FFF2-40B4-BE49-F238E27FC236}">
                <a16:creationId xmlns:a16="http://schemas.microsoft.com/office/drawing/2014/main" id="{7EB4AEA0-466D-4303-B7AD-43231F1A6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5A3B1-6A96-4F67-9C1D-9D3628044F21}"/>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41202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7D86-0AA8-429B-84C0-69E09A66C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C36F7-D1A1-4B26-AD65-65674E2CC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5B64E-CA4F-4DF8-925B-40662F1BFB18}"/>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5" name="Footer Placeholder 4">
            <a:extLst>
              <a:ext uri="{FF2B5EF4-FFF2-40B4-BE49-F238E27FC236}">
                <a16:creationId xmlns:a16="http://schemas.microsoft.com/office/drawing/2014/main" id="{1771725F-C354-4E1E-8782-7B034E448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A740A-6B5C-4060-AAF8-47E51FDF50B8}"/>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93447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220-4F67-4F42-B0E0-B4856ED9E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C5E84-5EDC-4999-BE8D-2898FD740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5A89AA-76AA-4DDD-9761-15DEDA9FD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10923-C19B-455C-956D-0DBF6537FDB5}"/>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6" name="Footer Placeholder 5">
            <a:extLst>
              <a:ext uri="{FF2B5EF4-FFF2-40B4-BE49-F238E27FC236}">
                <a16:creationId xmlns:a16="http://schemas.microsoft.com/office/drawing/2014/main" id="{D17210D6-B9C8-403F-884E-73BC92A48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6EF0B-7521-4CE7-9EB6-AE518C799B34}"/>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98261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76C4-DBB1-4786-8985-6412754AEB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E1CB8-EE79-4304-B020-8175A7741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5EF8C-66A6-42DE-895D-1F4CE3D4A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57E5E7-0832-4E30-9DCD-B4E792C9E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2DE0F-FDC4-44B1-AC19-AC6F2E35F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BAE49-C7EF-4687-B8C2-5BC9128573C6}"/>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8" name="Footer Placeholder 7">
            <a:extLst>
              <a:ext uri="{FF2B5EF4-FFF2-40B4-BE49-F238E27FC236}">
                <a16:creationId xmlns:a16="http://schemas.microsoft.com/office/drawing/2014/main" id="{58DAA033-1465-49BC-84A0-4D731C3564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3E40F-1B55-413F-BDF1-BF84A4342D17}"/>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381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AC12-1AD4-403B-B055-0D209EE14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81E48E-D195-437D-BB92-0301F437352F}"/>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4" name="Footer Placeholder 3">
            <a:extLst>
              <a:ext uri="{FF2B5EF4-FFF2-40B4-BE49-F238E27FC236}">
                <a16:creationId xmlns:a16="http://schemas.microsoft.com/office/drawing/2014/main" id="{39A97E97-17A5-44CB-B9C6-F532A4AC1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90B05-AF57-4A5B-A5B7-BA737EE9F8F3}"/>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197193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44AC8-8526-4D68-A05A-A0C3B2A58813}"/>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3" name="Footer Placeholder 2">
            <a:extLst>
              <a:ext uri="{FF2B5EF4-FFF2-40B4-BE49-F238E27FC236}">
                <a16:creationId xmlns:a16="http://schemas.microsoft.com/office/drawing/2014/main" id="{685EDADC-29AB-4B93-88BB-46CE4F39D1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D46A30-CA83-41F9-8A7C-96F6362647AC}"/>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402222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936D-59A9-48B8-BF33-FA76A9030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3E70B-B879-494A-A229-25E06A1BD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8A3C9-E5E9-4D02-8120-97B56D64D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56748-9119-4442-99DD-A4EA81B5AD01}"/>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6" name="Footer Placeholder 5">
            <a:extLst>
              <a:ext uri="{FF2B5EF4-FFF2-40B4-BE49-F238E27FC236}">
                <a16:creationId xmlns:a16="http://schemas.microsoft.com/office/drawing/2014/main" id="{99046399-7F2E-4E72-AF9A-4F82847A2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7F4FA-AF8E-43B6-823B-184353E620A4}"/>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347534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5B45-1378-410F-B4BC-183F1CEB4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406A5B-CB79-4C7D-BC07-ADFBF4616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8E7A59-4BCB-4157-BEE2-E8304B5C7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F5EB5-31F6-4565-AF66-512816361C4D}"/>
              </a:ext>
            </a:extLst>
          </p:cNvPr>
          <p:cNvSpPr>
            <a:spLocks noGrp="1"/>
          </p:cNvSpPr>
          <p:nvPr>
            <p:ph type="dt" sz="half" idx="10"/>
          </p:nvPr>
        </p:nvSpPr>
        <p:spPr/>
        <p:txBody>
          <a:bodyPr/>
          <a:lstStyle/>
          <a:p>
            <a:fld id="{F5D60B9E-70E2-49C8-BC8E-F23A7632C23F}" type="datetimeFigureOut">
              <a:rPr lang="en-US" smtClean="0"/>
              <a:t>12/12/2020</a:t>
            </a:fld>
            <a:endParaRPr lang="en-US"/>
          </a:p>
        </p:txBody>
      </p:sp>
      <p:sp>
        <p:nvSpPr>
          <p:cNvPr id="6" name="Footer Placeholder 5">
            <a:extLst>
              <a:ext uri="{FF2B5EF4-FFF2-40B4-BE49-F238E27FC236}">
                <a16:creationId xmlns:a16="http://schemas.microsoft.com/office/drawing/2014/main" id="{32157D5A-944C-41E2-AE95-26B92B4B9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F2953-096C-41ED-BC15-1B29EE0BFD85}"/>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59695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6D699-F6D1-4308-95A1-A2B84E610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9BF6F-59A4-4BC2-ACC1-DB73EB97D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DE671-47F1-4D21-A33C-67F0DB3B5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60B9E-70E2-49C8-BC8E-F23A7632C23F}" type="datetimeFigureOut">
              <a:rPr lang="en-US" smtClean="0"/>
              <a:t>12/12/2020</a:t>
            </a:fld>
            <a:endParaRPr lang="en-US"/>
          </a:p>
        </p:txBody>
      </p:sp>
      <p:sp>
        <p:nvSpPr>
          <p:cNvPr id="5" name="Footer Placeholder 4">
            <a:extLst>
              <a:ext uri="{FF2B5EF4-FFF2-40B4-BE49-F238E27FC236}">
                <a16:creationId xmlns:a16="http://schemas.microsoft.com/office/drawing/2014/main" id="{7E47406D-E802-40CA-B31A-94CB6D2E4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03DFD-C5E3-47A4-8436-CCB70A14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50B01-965E-4A56-98D6-4AB52DB787D0}" type="slidenum">
              <a:rPr lang="en-US" smtClean="0"/>
              <a:t>‹#›</a:t>
            </a:fld>
            <a:endParaRPr lang="en-US"/>
          </a:p>
        </p:txBody>
      </p:sp>
    </p:spTree>
    <p:extLst>
      <p:ext uri="{BB962C8B-B14F-4D97-AF65-F5344CB8AC3E}">
        <p14:creationId xmlns:p14="http://schemas.microsoft.com/office/powerpoint/2010/main" val="2557939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Arjuna_Aw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8AED-FFF7-4A3D-8155-F1EA9D35D6B3}"/>
              </a:ext>
            </a:extLst>
          </p:cNvPr>
          <p:cNvSpPr>
            <a:spLocks noGrp="1"/>
          </p:cNvSpPr>
          <p:nvPr>
            <p:ph type="ctrTitle"/>
          </p:nvPr>
        </p:nvSpPr>
        <p:spPr/>
        <p:txBody>
          <a:bodyPr/>
          <a:lstStyle/>
          <a:p>
            <a:r>
              <a:rPr lang="en-US" dirty="0" err="1"/>
              <a:t>Thamarai</a:t>
            </a:r>
            <a:r>
              <a:rPr lang="en-US" dirty="0"/>
              <a:t> - Education</a:t>
            </a:r>
          </a:p>
        </p:txBody>
      </p:sp>
      <p:sp>
        <p:nvSpPr>
          <p:cNvPr id="3" name="Subtitle 2">
            <a:extLst>
              <a:ext uri="{FF2B5EF4-FFF2-40B4-BE49-F238E27FC236}">
                <a16:creationId xmlns:a16="http://schemas.microsoft.com/office/drawing/2014/main" id="{C576A273-142F-4DDE-9779-6035AD171744}"/>
              </a:ext>
            </a:extLst>
          </p:cNvPr>
          <p:cNvSpPr>
            <a:spLocks noGrp="1"/>
          </p:cNvSpPr>
          <p:nvPr>
            <p:ph type="subTitle" idx="1"/>
          </p:nvPr>
        </p:nvSpPr>
        <p:spPr>
          <a:xfrm>
            <a:off x="1524000" y="3602038"/>
            <a:ext cx="9144000" cy="1289558"/>
          </a:xfrm>
        </p:spPr>
        <p:txBody>
          <a:bodyPr/>
          <a:lstStyle/>
          <a:p>
            <a:r>
              <a:rPr lang="en-US" dirty="0"/>
              <a:t>How to cultivate interest, curiosity, questioning, daily practice and fun in learning?</a:t>
            </a:r>
          </a:p>
        </p:txBody>
      </p:sp>
    </p:spTree>
    <p:extLst>
      <p:ext uri="{BB962C8B-B14F-4D97-AF65-F5344CB8AC3E}">
        <p14:creationId xmlns:p14="http://schemas.microsoft.com/office/powerpoint/2010/main" val="145166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a:xfrm>
            <a:off x="766639" y="413052"/>
            <a:ext cx="10515600" cy="1325563"/>
          </a:xfrm>
        </p:spPr>
        <p:txBody>
          <a:bodyPr/>
          <a:lstStyle/>
          <a:p>
            <a:r>
              <a:rPr lang="en-US" dirty="0"/>
              <a:t>Daily Practice – Role of family</a:t>
            </a:r>
          </a:p>
        </p:txBody>
      </p:sp>
      <p:pic>
        <p:nvPicPr>
          <p:cNvPr id="5" name="Picture 4">
            <a:extLst>
              <a:ext uri="{FF2B5EF4-FFF2-40B4-BE49-F238E27FC236}">
                <a16:creationId xmlns:a16="http://schemas.microsoft.com/office/drawing/2014/main" id="{405E9939-D4D4-4A0D-AC55-3EB1297D6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27" y="3593989"/>
            <a:ext cx="3700139" cy="1976539"/>
          </a:xfrm>
          <a:prstGeom prst="rect">
            <a:avLst/>
          </a:prstGeom>
        </p:spPr>
      </p:pic>
      <p:pic>
        <p:nvPicPr>
          <p:cNvPr id="10" name="Picture 9">
            <a:extLst>
              <a:ext uri="{FF2B5EF4-FFF2-40B4-BE49-F238E27FC236}">
                <a16:creationId xmlns:a16="http://schemas.microsoft.com/office/drawing/2014/main" id="{DD901FD7-2D86-4BC7-8D10-9023D37AA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827" y="1642745"/>
            <a:ext cx="3700139" cy="1951245"/>
          </a:xfrm>
          <a:prstGeom prst="rect">
            <a:avLst/>
          </a:prstGeom>
        </p:spPr>
      </p:pic>
      <p:pic>
        <p:nvPicPr>
          <p:cNvPr id="11" name="Picture 10">
            <a:extLst>
              <a:ext uri="{FF2B5EF4-FFF2-40B4-BE49-F238E27FC236}">
                <a16:creationId xmlns:a16="http://schemas.microsoft.com/office/drawing/2014/main" id="{BA9B7747-9DA6-43F0-87C8-9B1F64345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593" y="1642744"/>
            <a:ext cx="3426767" cy="3927783"/>
          </a:xfrm>
          <a:prstGeom prst="rect">
            <a:avLst/>
          </a:prstGeom>
        </p:spPr>
      </p:pic>
      <p:pic>
        <p:nvPicPr>
          <p:cNvPr id="1026" name="Picture 2" descr="Dear Father! Thank you for all the... - Abdul kalam quotes | Facebook">
            <a:extLst>
              <a:ext uri="{FF2B5EF4-FFF2-40B4-BE49-F238E27FC236}">
                <a16:creationId xmlns:a16="http://schemas.microsoft.com/office/drawing/2014/main" id="{CB93CE2A-0FF2-4430-80D8-3CFF778AF2D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984986" y="1642744"/>
            <a:ext cx="2420395" cy="146184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5427DB2-929A-49F0-BE98-99296A790D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0083" y="3104585"/>
            <a:ext cx="2465299" cy="1112845"/>
          </a:xfrm>
          <a:prstGeom prst="rect">
            <a:avLst/>
          </a:prstGeom>
        </p:spPr>
      </p:pic>
      <p:pic>
        <p:nvPicPr>
          <p:cNvPr id="21" name="Picture 20">
            <a:extLst>
              <a:ext uri="{FF2B5EF4-FFF2-40B4-BE49-F238E27FC236}">
                <a16:creationId xmlns:a16="http://schemas.microsoft.com/office/drawing/2014/main" id="{E5A3E086-0FE9-4853-9BA0-8E935044A7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0084" y="4217430"/>
            <a:ext cx="2465298" cy="1353097"/>
          </a:xfrm>
          <a:prstGeom prst="rect">
            <a:avLst/>
          </a:prstGeom>
        </p:spPr>
      </p:pic>
    </p:spTree>
    <p:extLst>
      <p:ext uri="{BB962C8B-B14F-4D97-AF65-F5344CB8AC3E}">
        <p14:creationId xmlns:p14="http://schemas.microsoft.com/office/powerpoint/2010/main" val="254085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What should become daily habit?</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r>
              <a:rPr lang="en-US" b="0" i="0" dirty="0">
                <a:solidFill>
                  <a:srgbClr val="333333"/>
                </a:solidFill>
                <a:effectLst/>
                <a:latin typeface="Bitter"/>
              </a:rPr>
              <a:t>Reading at least one page</a:t>
            </a:r>
          </a:p>
          <a:p>
            <a:pPr lvl="2"/>
            <a:r>
              <a:rPr lang="en-US" dirty="0">
                <a:solidFill>
                  <a:srgbClr val="333333"/>
                </a:solidFill>
                <a:latin typeface="Bitter"/>
              </a:rPr>
              <a:t>Tamil</a:t>
            </a:r>
          </a:p>
          <a:p>
            <a:pPr lvl="2"/>
            <a:r>
              <a:rPr lang="en-US" b="0" i="0" dirty="0">
                <a:solidFill>
                  <a:srgbClr val="333333"/>
                </a:solidFill>
                <a:effectLst/>
                <a:latin typeface="Bitter"/>
              </a:rPr>
              <a:t>English</a:t>
            </a:r>
          </a:p>
          <a:p>
            <a:pPr lvl="1"/>
            <a:r>
              <a:rPr lang="en-US" dirty="0">
                <a:solidFill>
                  <a:srgbClr val="333333"/>
                </a:solidFill>
                <a:latin typeface="Bitter"/>
              </a:rPr>
              <a:t>Writing at least one page</a:t>
            </a:r>
          </a:p>
          <a:p>
            <a:pPr lvl="2"/>
            <a:r>
              <a:rPr lang="en-US" dirty="0">
                <a:solidFill>
                  <a:srgbClr val="333333"/>
                </a:solidFill>
                <a:latin typeface="Bitter"/>
              </a:rPr>
              <a:t>Tamil</a:t>
            </a:r>
          </a:p>
          <a:p>
            <a:pPr lvl="2"/>
            <a:r>
              <a:rPr lang="en-US" dirty="0">
                <a:solidFill>
                  <a:srgbClr val="333333"/>
                </a:solidFill>
                <a:latin typeface="Bitter"/>
              </a:rPr>
              <a:t>English</a:t>
            </a:r>
          </a:p>
          <a:p>
            <a:pPr lvl="1"/>
            <a:r>
              <a:rPr lang="en-US" dirty="0">
                <a:solidFill>
                  <a:srgbClr val="333333"/>
                </a:solidFill>
                <a:latin typeface="Bitter"/>
              </a:rPr>
              <a:t>Basic Mathematics – few problems</a:t>
            </a:r>
          </a:p>
          <a:p>
            <a:pPr lvl="2"/>
            <a:r>
              <a:rPr lang="en-US" dirty="0">
                <a:solidFill>
                  <a:srgbClr val="333333"/>
                </a:solidFill>
                <a:latin typeface="Bitter"/>
              </a:rPr>
              <a:t>Addition</a:t>
            </a:r>
          </a:p>
          <a:p>
            <a:pPr lvl="2"/>
            <a:r>
              <a:rPr lang="en-US" dirty="0">
                <a:solidFill>
                  <a:srgbClr val="333333"/>
                </a:solidFill>
                <a:latin typeface="Bitter"/>
              </a:rPr>
              <a:t>Subtraction</a:t>
            </a:r>
          </a:p>
          <a:p>
            <a:pPr lvl="2"/>
            <a:r>
              <a:rPr lang="en-US" dirty="0"/>
              <a:t>Multiplication</a:t>
            </a:r>
          </a:p>
          <a:p>
            <a:pPr lvl="2"/>
            <a:r>
              <a:rPr lang="en-US" dirty="0"/>
              <a:t>Division</a:t>
            </a:r>
          </a:p>
        </p:txBody>
      </p:sp>
    </p:spTree>
    <p:extLst>
      <p:ext uri="{BB962C8B-B14F-4D97-AF65-F5344CB8AC3E}">
        <p14:creationId xmlns:p14="http://schemas.microsoft.com/office/powerpoint/2010/main" val="340405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https://dailypractice.info/</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Autofit/>
          </a:bodyPr>
          <a:lstStyle/>
          <a:p>
            <a:pPr lvl="1"/>
            <a:r>
              <a:rPr lang="en-US" sz="1200" dirty="0">
                <a:solidFill>
                  <a:srgbClr val="333333"/>
                </a:solidFill>
                <a:latin typeface="Bitter"/>
              </a:rPr>
              <a:t>Goal</a:t>
            </a:r>
          </a:p>
          <a:p>
            <a:pPr lvl="2"/>
            <a:r>
              <a:rPr lang="en-US" sz="1200" dirty="0">
                <a:solidFill>
                  <a:srgbClr val="333333"/>
                </a:solidFill>
                <a:latin typeface="Bitter"/>
              </a:rPr>
              <a:t>Spread daily-practice itself a great learning tool/technique for kids</a:t>
            </a:r>
          </a:p>
          <a:p>
            <a:pPr lvl="2"/>
            <a:r>
              <a:rPr lang="en-US" sz="1200" dirty="0">
                <a:solidFill>
                  <a:srgbClr val="333333"/>
                </a:solidFill>
                <a:latin typeface="Bitter"/>
              </a:rPr>
              <a:t>Create kids with extremely fast numerical/logical/memory skills</a:t>
            </a:r>
          </a:p>
          <a:p>
            <a:pPr lvl="2"/>
            <a:r>
              <a:rPr lang="en-US" sz="1200" dirty="0">
                <a:solidFill>
                  <a:srgbClr val="333333"/>
                </a:solidFill>
                <a:latin typeface="Bitter"/>
              </a:rPr>
              <a:t>Organized by few volunteers</a:t>
            </a:r>
          </a:p>
          <a:p>
            <a:pPr lvl="1"/>
            <a:r>
              <a:rPr lang="en-US" sz="1200" dirty="0">
                <a:solidFill>
                  <a:srgbClr val="333333"/>
                </a:solidFill>
                <a:latin typeface="Bitter"/>
              </a:rPr>
              <a:t>Practice math numerical skills</a:t>
            </a:r>
            <a:endParaRPr lang="en-US" sz="1200" b="0" i="0" dirty="0">
              <a:solidFill>
                <a:srgbClr val="333333"/>
              </a:solidFill>
              <a:effectLst/>
              <a:latin typeface="Bitter"/>
            </a:endParaRPr>
          </a:p>
          <a:p>
            <a:pPr lvl="2"/>
            <a:r>
              <a:rPr lang="en-US" sz="1200" dirty="0">
                <a:solidFill>
                  <a:srgbClr val="333333"/>
                </a:solidFill>
                <a:latin typeface="Bitter"/>
              </a:rPr>
              <a:t>Counting for Juniors (&lt; 5 years)</a:t>
            </a:r>
          </a:p>
          <a:p>
            <a:pPr lvl="2"/>
            <a:r>
              <a:rPr lang="en-US" sz="1200" dirty="0">
                <a:solidFill>
                  <a:srgbClr val="333333"/>
                </a:solidFill>
                <a:latin typeface="Bitter"/>
              </a:rPr>
              <a:t>Addition/Subtraction/Division/Multiplication/Fast-Multiplication</a:t>
            </a:r>
          </a:p>
          <a:p>
            <a:pPr lvl="1"/>
            <a:r>
              <a:rPr lang="en-US" sz="1200" dirty="0">
                <a:solidFill>
                  <a:srgbClr val="333333"/>
                </a:solidFill>
                <a:latin typeface="Bitter"/>
              </a:rPr>
              <a:t>Please share daily (via </a:t>
            </a:r>
            <a:r>
              <a:rPr lang="en-US" sz="1200" dirty="0" err="1">
                <a:solidFill>
                  <a:srgbClr val="333333"/>
                </a:solidFill>
                <a:latin typeface="Bitter"/>
              </a:rPr>
              <a:t>whatsapp</a:t>
            </a:r>
            <a:r>
              <a:rPr lang="en-US" sz="1200" dirty="0">
                <a:solidFill>
                  <a:srgbClr val="333333"/>
                </a:solidFill>
                <a:latin typeface="Bitter"/>
              </a:rPr>
              <a:t> group)</a:t>
            </a:r>
          </a:p>
          <a:p>
            <a:pPr lvl="2"/>
            <a:r>
              <a:rPr lang="en-US" sz="1200" dirty="0">
                <a:solidFill>
                  <a:srgbClr val="333333"/>
                </a:solidFill>
                <a:latin typeface="Bitter"/>
              </a:rPr>
              <a:t>Great way to say “Good morning!”</a:t>
            </a:r>
          </a:p>
          <a:p>
            <a:pPr lvl="2"/>
            <a:r>
              <a:rPr lang="en-US" sz="1200" dirty="0">
                <a:solidFill>
                  <a:srgbClr val="333333"/>
                </a:solidFill>
                <a:latin typeface="Bitter"/>
              </a:rPr>
              <a:t>Works like attendance</a:t>
            </a:r>
          </a:p>
          <a:p>
            <a:pPr lvl="2"/>
            <a:r>
              <a:rPr lang="en-US" sz="1200" dirty="0">
                <a:solidFill>
                  <a:srgbClr val="333333"/>
                </a:solidFill>
                <a:latin typeface="Bitter"/>
              </a:rPr>
              <a:t>Triggers other kids to practice</a:t>
            </a:r>
          </a:p>
          <a:p>
            <a:pPr lvl="1"/>
            <a:r>
              <a:rPr lang="en-US" sz="1200" dirty="0">
                <a:solidFill>
                  <a:srgbClr val="333333"/>
                </a:solidFill>
                <a:latin typeface="Bitter"/>
              </a:rPr>
              <a:t>Try to use the same device</a:t>
            </a:r>
          </a:p>
          <a:p>
            <a:pPr lvl="2"/>
            <a:r>
              <a:rPr lang="en-US" sz="1200" dirty="0">
                <a:solidFill>
                  <a:srgbClr val="333333"/>
                </a:solidFill>
                <a:latin typeface="Bitter"/>
              </a:rPr>
              <a:t>We store the progress and statistics on that device (</a:t>
            </a:r>
            <a:r>
              <a:rPr lang="en-US" sz="1200" strike="sngStrike" dirty="0">
                <a:solidFill>
                  <a:srgbClr val="333333"/>
                </a:solidFill>
                <a:latin typeface="Bitter"/>
              </a:rPr>
              <a:t>personal data mining/tracking/add-target</a:t>
            </a:r>
            <a:r>
              <a:rPr lang="en-US" sz="1200" dirty="0">
                <a:solidFill>
                  <a:srgbClr val="333333"/>
                </a:solidFill>
                <a:latin typeface="Bitter"/>
              </a:rPr>
              <a:t>)</a:t>
            </a:r>
          </a:p>
          <a:p>
            <a:pPr lvl="1"/>
            <a:r>
              <a:rPr lang="en-US" sz="1200" dirty="0">
                <a:solidFill>
                  <a:srgbClr val="333333"/>
                </a:solidFill>
                <a:latin typeface="Bitter"/>
              </a:rPr>
              <a:t>We need volunteers</a:t>
            </a:r>
          </a:p>
          <a:p>
            <a:pPr lvl="2"/>
            <a:r>
              <a:rPr lang="en-US" sz="1200" dirty="0">
                <a:solidFill>
                  <a:srgbClr val="333333"/>
                </a:solidFill>
                <a:latin typeface="Bitter"/>
              </a:rPr>
              <a:t>Be a responsible parent and daily-practice something</a:t>
            </a:r>
          </a:p>
          <a:p>
            <a:pPr lvl="2"/>
            <a:r>
              <a:rPr lang="en-US" sz="1200" dirty="0">
                <a:solidFill>
                  <a:srgbClr val="333333"/>
                </a:solidFill>
                <a:latin typeface="Bitter"/>
              </a:rPr>
              <a:t>Request new feature that would help your child</a:t>
            </a:r>
          </a:p>
          <a:p>
            <a:pPr lvl="3"/>
            <a:r>
              <a:rPr lang="en-US" sz="1200" dirty="0">
                <a:solidFill>
                  <a:srgbClr val="333333"/>
                </a:solidFill>
                <a:latin typeface="Bitter"/>
              </a:rPr>
              <a:t>If you kid requires, someone else would also require</a:t>
            </a:r>
          </a:p>
          <a:p>
            <a:pPr lvl="2"/>
            <a:r>
              <a:rPr lang="en-US" sz="1200" dirty="0">
                <a:solidFill>
                  <a:srgbClr val="333333"/>
                </a:solidFill>
                <a:latin typeface="Bitter"/>
              </a:rPr>
              <a:t>Sponsor gifts/gadgets for kids in villages/Spread the knowledge</a:t>
            </a:r>
          </a:p>
          <a:p>
            <a:pPr lvl="2"/>
            <a:r>
              <a:rPr lang="en-US" sz="1200" dirty="0">
                <a:solidFill>
                  <a:srgbClr val="333333"/>
                </a:solidFill>
                <a:latin typeface="Bitter"/>
              </a:rPr>
              <a:t>Create group and organize among your family-circle/school/caste/religion/race</a:t>
            </a:r>
          </a:p>
          <a:p>
            <a:pPr lvl="2"/>
            <a:endParaRPr lang="en-US" sz="1200" dirty="0">
              <a:solidFill>
                <a:srgbClr val="333333"/>
              </a:solidFill>
              <a:latin typeface="Bitter"/>
            </a:endParaRPr>
          </a:p>
          <a:p>
            <a:pPr lvl="2"/>
            <a:endParaRPr lang="en-US" sz="1200" dirty="0">
              <a:solidFill>
                <a:srgbClr val="333333"/>
              </a:solidFill>
              <a:latin typeface="Bitter"/>
            </a:endParaRPr>
          </a:p>
          <a:p>
            <a:pPr lvl="2"/>
            <a:endParaRPr lang="en-US" sz="1200" dirty="0">
              <a:solidFill>
                <a:srgbClr val="333333"/>
              </a:solidFill>
              <a:latin typeface="Bitter"/>
            </a:endParaRPr>
          </a:p>
        </p:txBody>
      </p:sp>
    </p:spTree>
    <p:extLst>
      <p:ext uri="{BB962C8B-B14F-4D97-AF65-F5344CB8AC3E}">
        <p14:creationId xmlns:p14="http://schemas.microsoft.com/office/powerpoint/2010/main" val="393789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FC8D-3169-4143-AD50-1085BCAB180A}"/>
              </a:ext>
            </a:extLst>
          </p:cNvPr>
          <p:cNvSpPr>
            <a:spLocks noGrp="1"/>
          </p:cNvSpPr>
          <p:nvPr>
            <p:ph type="title"/>
          </p:nvPr>
        </p:nvSpPr>
        <p:spPr/>
        <p:txBody>
          <a:bodyPr/>
          <a:lstStyle/>
          <a:p>
            <a:r>
              <a:rPr lang="en-US" dirty="0"/>
              <a:t>Daily 1% improvement, is it really matter?</a:t>
            </a:r>
          </a:p>
        </p:txBody>
      </p:sp>
      <p:pic>
        <p:nvPicPr>
          <p:cNvPr id="5" name="Content Placeholder 4">
            <a:extLst>
              <a:ext uri="{FF2B5EF4-FFF2-40B4-BE49-F238E27FC236}">
                <a16:creationId xmlns:a16="http://schemas.microsoft.com/office/drawing/2014/main" id="{44F846F7-8F1E-47E7-B220-BBA3B23518D8}"/>
              </a:ext>
            </a:extLst>
          </p:cNvPr>
          <p:cNvPicPr>
            <a:picLocks noGrp="1" noChangeAspect="1"/>
          </p:cNvPicPr>
          <p:nvPr>
            <p:ph idx="1"/>
          </p:nvPr>
        </p:nvPicPr>
        <p:blipFill>
          <a:blip r:embed="rId2"/>
          <a:stretch>
            <a:fillRect/>
          </a:stretch>
        </p:blipFill>
        <p:spPr>
          <a:xfrm>
            <a:off x="1006455" y="1750476"/>
            <a:ext cx="4915326" cy="2354784"/>
          </a:xfrm>
          <a:prstGeom prst="rect">
            <a:avLst/>
          </a:prstGeom>
        </p:spPr>
      </p:pic>
      <p:sp>
        <p:nvSpPr>
          <p:cNvPr id="4" name="Content Placeholder 2">
            <a:extLst>
              <a:ext uri="{FF2B5EF4-FFF2-40B4-BE49-F238E27FC236}">
                <a16:creationId xmlns:a16="http://schemas.microsoft.com/office/drawing/2014/main" id="{96A85001-58FA-427A-A021-1E7AB26D0F3D}"/>
              </a:ext>
            </a:extLst>
          </p:cNvPr>
          <p:cNvSpPr txBox="1">
            <a:spLocks/>
          </p:cNvSpPr>
          <p:nvPr/>
        </p:nvSpPr>
        <p:spPr>
          <a:xfrm>
            <a:off x="6270220" y="1825625"/>
            <a:ext cx="50835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rgbClr val="333333"/>
                </a:solidFill>
                <a:latin typeface="Bitter"/>
              </a:rPr>
              <a:t>To understand the real meaning</a:t>
            </a:r>
          </a:p>
          <a:p>
            <a:pPr lvl="2"/>
            <a:r>
              <a:rPr lang="en-US" dirty="0">
                <a:solidFill>
                  <a:srgbClr val="333333"/>
                </a:solidFill>
                <a:latin typeface="Bitter"/>
              </a:rPr>
              <a:t>You should know Mathematics</a:t>
            </a:r>
          </a:p>
          <a:p>
            <a:pPr lvl="1"/>
            <a:r>
              <a:rPr lang="en-US" dirty="0">
                <a:solidFill>
                  <a:srgbClr val="333333"/>
                </a:solidFill>
                <a:latin typeface="Bitter"/>
              </a:rPr>
              <a:t>To learn mathematics</a:t>
            </a:r>
          </a:p>
          <a:p>
            <a:pPr lvl="2"/>
            <a:r>
              <a:rPr lang="en-US" dirty="0">
                <a:solidFill>
                  <a:srgbClr val="333333"/>
                </a:solidFill>
                <a:latin typeface="Bitter"/>
              </a:rPr>
              <a:t>You should </a:t>
            </a:r>
            <a:r>
              <a:rPr lang="en-US" dirty="0" err="1">
                <a:solidFill>
                  <a:srgbClr val="333333"/>
                </a:solidFill>
                <a:latin typeface="Bitter"/>
              </a:rPr>
              <a:t>dailypractice</a:t>
            </a:r>
            <a:endParaRPr lang="en-US" dirty="0">
              <a:solidFill>
                <a:srgbClr val="333333"/>
              </a:solidFill>
              <a:latin typeface="Bitter"/>
            </a:endParaRPr>
          </a:p>
          <a:p>
            <a:pPr marL="914400" lvl="2" indent="0">
              <a:buNone/>
            </a:pPr>
            <a:endParaRPr lang="en-US" dirty="0">
              <a:solidFill>
                <a:srgbClr val="333333"/>
              </a:solidFill>
              <a:latin typeface="Bitter"/>
            </a:endParaRPr>
          </a:p>
        </p:txBody>
      </p:sp>
    </p:spTree>
    <p:extLst>
      <p:ext uri="{BB962C8B-B14F-4D97-AF65-F5344CB8AC3E}">
        <p14:creationId xmlns:p14="http://schemas.microsoft.com/office/powerpoint/2010/main" val="7261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Learn about learning from our own learnings</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r>
              <a:rPr lang="en-US" sz="800" dirty="0"/>
              <a:t>Intentionally kept blank… let group brain-storm</a:t>
            </a:r>
          </a:p>
        </p:txBody>
      </p:sp>
    </p:spTree>
    <p:extLst>
      <p:ext uri="{BB962C8B-B14F-4D97-AF65-F5344CB8AC3E}">
        <p14:creationId xmlns:p14="http://schemas.microsoft.com/office/powerpoint/2010/main" val="400887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Learn about learning from our own learnings</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r>
              <a:rPr lang="en-US" dirty="0"/>
              <a:t>How much time does it takes for babies to walk?</a:t>
            </a:r>
          </a:p>
          <a:p>
            <a:pPr lvl="1"/>
            <a:r>
              <a:rPr lang="en-US" dirty="0"/>
              <a:t>Is it genetic?</a:t>
            </a:r>
          </a:p>
          <a:p>
            <a:pPr lvl="1"/>
            <a:r>
              <a:rPr lang="en-US" dirty="0"/>
              <a:t>Is there a daily practice?</a:t>
            </a:r>
          </a:p>
          <a:p>
            <a:pPr lvl="1"/>
            <a:r>
              <a:rPr lang="en-US" dirty="0"/>
              <a:t>Have you seen any who gave up learning to walk? Are there perseverance?</a:t>
            </a:r>
          </a:p>
          <a:p>
            <a:pPr lvl="1"/>
            <a:r>
              <a:rPr lang="en-US" dirty="0"/>
              <a:t>Are there failure that demotivated?</a:t>
            </a:r>
          </a:p>
          <a:p>
            <a:pPr lvl="1"/>
            <a:r>
              <a:rPr lang="en-US" dirty="0"/>
              <a:t>Is everyone learn same way?</a:t>
            </a:r>
          </a:p>
          <a:p>
            <a:pPr lvl="1"/>
            <a:r>
              <a:rPr lang="en-US" dirty="0"/>
              <a:t>Is everyone learn within same duration?</a:t>
            </a:r>
          </a:p>
          <a:p>
            <a:r>
              <a:rPr lang="en-US" dirty="0"/>
              <a:t>How did we learn to walk/talk?</a:t>
            </a:r>
          </a:p>
          <a:p>
            <a:r>
              <a:rPr lang="en-US" dirty="0"/>
              <a:t>How did we learn to cycle/swim/typing?</a:t>
            </a:r>
          </a:p>
        </p:txBody>
      </p:sp>
    </p:spTree>
    <p:extLst>
      <p:ext uri="{BB962C8B-B14F-4D97-AF65-F5344CB8AC3E}">
        <p14:creationId xmlns:p14="http://schemas.microsoft.com/office/powerpoint/2010/main" val="420262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What can we learn from babies and toddlers?</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r>
              <a:rPr lang="en-US" dirty="0"/>
              <a:t>How do we train kids with habits like brushing?</a:t>
            </a:r>
          </a:p>
          <a:p>
            <a:pPr lvl="1"/>
            <a:r>
              <a:rPr lang="en-US" dirty="0"/>
              <a:t>Do children learning everything by themselves? </a:t>
            </a:r>
          </a:p>
          <a:p>
            <a:pPr lvl="2"/>
            <a:r>
              <a:rPr lang="en-US" dirty="0"/>
              <a:t>Do we need to ask everyday (to walk/talk)? or push or motivate?</a:t>
            </a:r>
          </a:p>
          <a:p>
            <a:pPr lvl="1"/>
            <a:r>
              <a:rPr lang="en-US" dirty="0"/>
              <a:t>How do you reprimand kids if they don’t daily practice?</a:t>
            </a:r>
          </a:p>
          <a:p>
            <a:r>
              <a:rPr lang="en-US" dirty="0"/>
              <a:t>What elders can learn from it?</a:t>
            </a:r>
          </a:p>
          <a:p>
            <a:pPr lvl="1"/>
            <a:r>
              <a:rPr lang="en-US" dirty="0"/>
              <a:t>I want to get healthy, but no time for exercise</a:t>
            </a:r>
          </a:p>
          <a:p>
            <a:pPr lvl="1"/>
            <a:r>
              <a:rPr lang="en-US" dirty="0"/>
              <a:t>I want to get good in the skill (computers/math/</a:t>
            </a:r>
            <a:r>
              <a:rPr lang="en-US" dirty="0" err="1"/>
              <a:t>english</a:t>
            </a:r>
            <a:r>
              <a:rPr lang="en-US" dirty="0"/>
              <a:t>), but no time?</a:t>
            </a:r>
          </a:p>
        </p:txBody>
      </p:sp>
    </p:spTree>
    <p:extLst>
      <p:ext uri="{BB962C8B-B14F-4D97-AF65-F5344CB8AC3E}">
        <p14:creationId xmlns:p14="http://schemas.microsoft.com/office/powerpoint/2010/main" val="253704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Excellence begins with habit </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endParaRPr lang="en-US" b="0" i="0" dirty="0">
              <a:solidFill>
                <a:srgbClr val="333333"/>
              </a:solidFill>
              <a:effectLst/>
              <a:latin typeface="Bitter"/>
            </a:endParaRPr>
          </a:p>
          <a:p>
            <a:endParaRPr lang="en-US" dirty="0"/>
          </a:p>
        </p:txBody>
      </p:sp>
      <p:pic>
        <p:nvPicPr>
          <p:cNvPr id="14" name="Picture 13">
            <a:extLst>
              <a:ext uri="{FF2B5EF4-FFF2-40B4-BE49-F238E27FC236}">
                <a16:creationId xmlns:a16="http://schemas.microsoft.com/office/drawing/2014/main" id="{21391E88-3AC5-49F1-855D-59977DD90446}"/>
              </a:ext>
            </a:extLst>
          </p:cNvPr>
          <p:cNvPicPr>
            <a:picLocks noChangeAspect="1"/>
          </p:cNvPicPr>
          <p:nvPr/>
        </p:nvPicPr>
        <p:blipFill>
          <a:blip r:embed="rId2"/>
          <a:stretch>
            <a:fillRect/>
          </a:stretch>
        </p:blipFill>
        <p:spPr>
          <a:xfrm>
            <a:off x="1024980" y="1690688"/>
            <a:ext cx="10814512" cy="5063736"/>
          </a:xfrm>
          <a:prstGeom prst="rect">
            <a:avLst/>
          </a:prstGeom>
        </p:spPr>
      </p:pic>
    </p:spTree>
    <p:extLst>
      <p:ext uri="{BB962C8B-B14F-4D97-AF65-F5344CB8AC3E}">
        <p14:creationId xmlns:p14="http://schemas.microsoft.com/office/powerpoint/2010/main" val="335495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Is our skills fixed or genetically configured?</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r>
              <a:rPr lang="en-US" b="0" i="0" dirty="0">
                <a:solidFill>
                  <a:srgbClr val="333333"/>
                </a:solidFill>
                <a:effectLst/>
                <a:latin typeface="Bitter"/>
              </a:rPr>
              <a:t>If I pick up a new skill, with focus, learn and practice daily, can </a:t>
            </a:r>
            <a:r>
              <a:rPr lang="en-US" dirty="0">
                <a:solidFill>
                  <a:srgbClr val="333333"/>
                </a:solidFill>
                <a:latin typeface="Bitter"/>
              </a:rPr>
              <a:t>I become good at it?</a:t>
            </a:r>
          </a:p>
          <a:p>
            <a:pPr lvl="1"/>
            <a:r>
              <a:rPr lang="en-US" dirty="0">
                <a:solidFill>
                  <a:srgbClr val="333333"/>
                </a:solidFill>
                <a:latin typeface="Bitter"/>
              </a:rPr>
              <a:t>Time period may vary between person to person?</a:t>
            </a:r>
          </a:p>
          <a:p>
            <a:pPr lvl="1"/>
            <a:r>
              <a:rPr lang="en-US" dirty="0">
                <a:solidFill>
                  <a:srgbClr val="333333"/>
                </a:solidFill>
                <a:latin typeface="Bitter"/>
              </a:rPr>
              <a:t>One person may become good in a skill in 6 months?</a:t>
            </a:r>
          </a:p>
          <a:p>
            <a:pPr lvl="1"/>
            <a:r>
              <a:rPr lang="en-US" dirty="0">
                <a:solidFill>
                  <a:srgbClr val="333333"/>
                </a:solidFill>
                <a:latin typeface="Bitter"/>
              </a:rPr>
              <a:t>Another person may become good in a skill in 3 months?</a:t>
            </a:r>
            <a:endParaRPr lang="en-US" b="0" i="0" dirty="0">
              <a:solidFill>
                <a:srgbClr val="333333"/>
              </a:solidFill>
              <a:effectLst/>
              <a:latin typeface="Bitter"/>
            </a:endParaRPr>
          </a:p>
          <a:p>
            <a:pPr lvl="1"/>
            <a:r>
              <a:rPr lang="en-US" b="0" i="0" dirty="0">
                <a:solidFill>
                  <a:srgbClr val="333333"/>
                </a:solidFill>
                <a:effectLst/>
                <a:latin typeface="Bitter"/>
              </a:rPr>
              <a:t>Isn’t everyone is unique and special in someway?</a:t>
            </a:r>
          </a:p>
          <a:p>
            <a:r>
              <a:rPr lang="en-US" dirty="0">
                <a:solidFill>
                  <a:srgbClr val="333333"/>
                </a:solidFill>
                <a:latin typeface="Bitter"/>
              </a:rPr>
              <a:t>I fear not the man who has practiced 10,000 kicks once, but I fear the man who has practiced one kick 10,000 times…Bruce Lee</a:t>
            </a:r>
          </a:p>
          <a:p>
            <a:r>
              <a:rPr lang="en-US" dirty="0">
                <a:solidFill>
                  <a:srgbClr val="333333"/>
                </a:solidFill>
                <a:latin typeface="Bitter"/>
              </a:rPr>
              <a:t>Even at age 10/20/3/40/50/60/70/80, we can pickup new skill, learn and practice? </a:t>
            </a:r>
          </a:p>
        </p:txBody>
      </p:sp>
    </p:spTree>
    <p:extLst>
      <p:ext uri="{BB962C8B-B14F-4D97-AF65-F5344CB8AC3E}">
        <p14:creationId xmlns:p14="http://schemas.microsoft.com/office/powerpoint/2010/main" val="28824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Story of “Milo of Croton”</a:t>
            </a:r>
          </a:p>
        </p:txBody>
      </p:sp>
      <p:sp>
        <p:nvSpPr>
          <p:cNvPr id="5" name="TextBox 4">
            <a:extLst>
              <a:ext uri="{FF2B5EF4-FFF2-40B4-BE49-F238E27FC236}">
                <a16:creationId xmlns:a16="http://schemas.microsoft.com/office/drawing/2014/main" id="{1C170830-FF55-4710-BD9E-513C29C8EF15}"/>
              </a:ext>
            </a:extLst>
          </p:cNvPr>
          <p:cNvSpPr txBox="1"/>
          <p:nvPr/>
        </p:nvSpPr>
        <p:spPr>
          <a:xfrm>
            <a:off x="1156084" y="1690688"/>
            <a:ext cx="4403188" cy="4801314"/>
          </a:xfrm>
          <a:prstGeom prst="rect">
            <a:avLst/>
          </a:prstGeom>
          <a:noFill/>
          <a:ln>
            <a:solidFill>
              <a:schemeClr val="accent1"/>
            </a:solidFill>
          </a:ln>
        </p:spPr>
        <p:txBody>
          <a:bodyPr wrap="square" rtlCol="0">
            <a:spAutoFit/>
          </a:bodyPr>
          <a:lstStyle/>
          <a:p>
            <a:r>
              <a:rPr lang="en-GB" dirty="0"/>
              <a:t>Story from 'Milo of Croton', He was a famous wrestler. Calf was born near Milo’s home. Milo decided to lift the small animal up and carry it on his shoulders.</a:t>
            </a:r>
          </a:p>
          <a:p>
            <a:r>
              <a:rPr lang="en-GB" dirty="0"/>
              <a:t> </a:t>
            </a:r>
          </a:p>
          <a:p>
            <a:r>
              <a:rPr lang="en-GB" dirty="0"/>
              <a:t>The next day, he returned and did the same. Milo continued this strategy for the next four years, hoisting the calf onto his shoulders each day as it grew. If we try lifting 4 year old bull on your kids shoulder on day-1, is it possible? </a:t>
            </a:r>
          </a:p>
          <a:p>
            <a:endParaRPr lang="en-GB" dirty="0"/>
          </a:p>
          <a:p>
            <a:r>
              <a:rPr lang="en-GB" dirty="0"/>
              <a:t>Similarly we don't train our kids, but blame  them for failure later in their exams. We can't expect our kids to be Genius or Smart when they turn 18, you should help them to setup environment to practice everyday!</a:t>
            </a:r>
            <a:endParaRPr lang="en-SG" dirty="0"/>
          </a:p>
        </p:txBody>
      </p:sp>
      <p:pic>
        <p:nvPicPr>
          <p:cNvPr id="1026" name="Picture 2" descr="Samir Trains his Strength like Ancient Greek athlete Milo of Croton">
            <a:extLst>
              <a:ext uri="{FF2B5EF4-FFF2-40B4-BE49-F238E27FC236}">
                <a16:creationId xmlns:a16="http://schemas.microsoft.com/office/drawing/2014/main" id="{2CD0D098-A9C5-459A-8DBF-C2C532697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156" y="1825091"/>
            <a:ext cx="5778618" cy="406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75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normAutofit/>
          </a:bodyPr>
          <a:lstStyle/>
          <a:p>
            <a:r>
              <a:rPr lang="en-US" sz="3600" b="1" dirty="0"/>
              <a:t>Role of family</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endParaRPr lang="en-US" b="0" i="0" dirty="0">
              <a:solidFill>
                <a:srgbClr val="333333"/>
              </a:solidFill>
              <a:effectLst/>
              <a:latin typeface="Bitter"/>
            </a:endParaRPr>
          </a:p>
          <a:p>
            <a:endParaRPr lang="en-US" dirty="0"/>
          </a:p>
        </p:txBody>
      </p:sp>
      <p:graphicFrame>
        <p:nvGraphicFramePr>
          <p:cNvPr id="4" name="Table 4">
            <a:extLst>
              <a:ext uri="{FF2B5EF4-FFF2-40B4-BE49-F238E27FC236}">
                <a16:creationId xmlns:a16="http://schemas.microsoft.com/office/drawing/2014/main" id="{D5927DD5-25A8-4A9B-AF98-D5A1F8282CC9}"/>
              </a:ext>
            </a:extLst>
          </p:cNvPr>
          <p:cNvGraphicFramePr>
            <a:graphicFrameLocks noGrp="1"/>
          </p:cNvGraphicFramePr>
          <p:nvPr>
            <p:extLst>
              <p:ext uri="{D42A27DB-BD31-4B8C-83A1-F6EECF244321}">
                <p14:modId xmlns:p14="http://schemas.microsoft.com/office/powerpoint/2010/main" val="811591339"/>
              </p:ext>
            </p:extLst>
          </p:nvPr>
        </p:nvGraphicFramePr>
        <p:xfrm>
          <a:off x="838200" y="1244732"/>
          <a:ext cx="10650416" cy="5439269"/>
        </p:xfrm>
        <a:graphic>
          <a:graphicData uri="http://schemas.openxmlformats.org/drawingml/2006/table">
            <a:tbl>
              <a:tblPr firstRow="1" bandRow="1">
                <a:tableStyleId>{5C22544A-7EE6-4342-B048-85BDC9FD1C3A}</a:tableStyleId>
              </a:tblPr>
              <a:tblGrid>
                <a:gridCol w="5325208">
                  <a:extLst>
                    <a:ext uri="{9D8B030D-6E8A-4147-A177-3AD203B41FA5}">
                      <a16:colId xmlns:a16="http://schemas.microsoft.com/office/drawing/2014/main" val="661589315"/>
                    </a:ext>
                  </a:extLst>
                </a:gridCol>
                <a:gridCol w="5325208">
                  <a:extLst>
                    <a:ext uri="{9D8B030D-6E8A-4147-A177-3AD203B41FA5}">
                      <a16:colId xmlns:a16="http://schemas.microsoft.com/office/drawing/2014/main" val="339842646"/>
                    </a:ext>
                  </a:extLst>
                </a:gridCol>
              </a:tblGrid>
              <a:tr h="466106">
                <a:tc>
                  <a:txBody>
                    <a:bodyPr/>
                    <a:lstStyle/>
                    <a:p>
                      <a:endParaRPr lang="en-SG" sz="1000" dirty="0">
                        <a:solidFill>
                          <a:schemeClr val="tx1"/>
                        </a:solidFill>
                      </a:endParaRPr>
                    </a:p>
                  </a:txBody>
                  <a:tcPr/>
                </a:tc>
                <a:tc>
                  <a:txBody>
                    <a:bodyPr/>
                    <a:lstStyle/>
                    <a:p>
                      <a:endParaRPr lang="en-SG" sz="1000" dirty="0">
                        <a:solidFill>
                          <a:schemeClr val="tx1"/>
                        </a:solidFill>
                      </a:endParaRPr>
                    </a:p>
                  </a:txBody>
                  <a:tcPr/>
                </a:tc>
                <a:extLst>
                  <a:ext uri="{0D108BD9-81ED-4DB2-BD59-A6C34878D82A}">
                    <a16:rowId xmlns:a16="http://schemas.microsoft.com/office/drawing/2014/main" val="834987545"/>
                  </a:ext>
                </a:extLst>
              </a:tr>
              <a:tr h="544204">
                <a:tc>
                  <a:txBody>
                    <a:bodyPr/>
                    <a:lstStyle/>
                    <a:p>
                      <a:r>
                        <a:rPr lang="en-US" sz="1000" b="0" i="0" dirty="0">
                          <a:solidFill>
                            <a:schemeClr val="tx1"/>
                          </a:solidFill>
                          <a:effectLst/>
                          <a:latin typeface="Bitter"/>
                        </a:rPr>
                        <a:t>P V Sindhu</a:t>
                      </a:r>
                      <a:endParaRPr lang="en-SG" sz="1000" dirty="0">
                        <a:solidFill>
                          <a:schemeClr val="tx1"/>
                        </a:solidFill>
                      </a:endParaRPr>
                    </a:p>
                  </a:txBody>
                  <a:tcPr/>
                </a:tc>
                <a:tc>
                  <a:txBody>
                    <a:bodyPr/>
                    <a:lstStyle/>
                    <a:p>
                      <a:r>
                        <a:rPr lang="en-GB" sz="1000" b="0" i="0" kern="1200" dirty="0">
                          <a:solidFill>
                            <a:schemeClr val="tx1"/>
                          </a:solidFill>
                          <a:effectLst/>
                          <a:latin typeface="+mn-lt"/>
                          <a:ea typeface="+mn-ea"/>
                          <a:cs typeface="+mn-cs"/>
                        </a:rPr>
                        <a:t>Her parents have been national level volleyball players. Her father, Ramana, who was a member of the Indian volleyball team that won the bronze medal in 1986 Seoul Asian Games, received the </a:t>
                      </a:r>
                      <a:r>
                        <a:rPr lang="en-GB" sz="1000" b="0" i="0" u="none" strike="noStrike" kern="1200" dirty="0">
                          <a:solidFill>
                            <a:schemeClr val="tx1"/>
                          </a:solidFill>
                          <a:effectLst/>
                          <a:latin typeface="+mn-lt"/>
                          <a:ea typeface="+mn-ea"/>
                          <a:cs typeface="+mn-cs"/>
                          <a:hlinkClick r:id="rId2" tooltip="Arjuna Award">
                            <a:extLst>
                              <a:ext uri="{A12FA001-AC4F-418D-AE19-62706E023703}">
                                <ahyp:hlinkClr xmlns:ahyp="http://schemas.microsoft.com/office/drawing/2018/hyperlinkcolor" val="tx"/>
                              </a:ext>
                            </a:extLst>
                          </a:hlinkClick>
                        </a:rPr>
                        <a:t>Arjuna Award</a:t>
                      </a:r>
                      <a:r>
                        <a:rPr lang="en-GB" sz="1000" b="0" i="0" kern="1200" dirty="0">
                          <a:solidFill>
                            <a:schemeClr val="tx1"/>
                          </a:solidFill>
                          <a:effectLst/>
                          <a:latin typeface="+mn-lt"/>
                          <a:ea typeface="+mn-ea"/>
                          <a:cs typeface="+mn-cs"/>
                        </a:rPr>
                        <a:t> in 2000</a:t>
                      </a:r>
                      <a:endParaRPr lang="en-SG" sz="1000" dirty="0">
                        <a:solidFill>
                          <a:schemeClr val="tx1"/>
                        </a:solidFill>
                      </a:endParaRPr>
                    </a:p>
                  </a:txBody>
                  <a:tcPr/>
                </a:tc>
                <a:extLst>
                  <a:ext uri="{0D108BD9-81ED-4DB2-BD59-A6C34878D82A}">
                    <a16:rowId xmlns:a16="http://schemas.microsoft.com/office/drawing/2014/main" val="562150195"/>
                  </a:ext>
                </a:extLst>
              </a:tr>
              <a:tr h="1173733">
                <a:tc>
                  <a:txBody>
                    <a:bodyPr/>
                    <a:lstStyle/>
                    <a:p>
                      <a:r>
                        <a:rPr lang="en-US" sz="1000" dirty="0" err="1">
                          <a:solidFill>
                            <a:schemeClr val="tx1"/>
                          </a:solidFill>
                          <a:latin typeface="Bitter"/>
                        </a:rPr>
                        <a:t>Sachin</a:t>
                      </a:r>
                      <a:r>
                        <a:rPr lang="en-US" sz="1000" dirty="0">
                          <a:solidFill>
                            <a:schemeClr val="tx1"/>
                          </a:solidFill>
                          <a:latin typeface="Bitter"/>
                        </a:rPr>
                        <a:t> Tendulkar</a:t>
                      </a:r>
                      <a:endParaRPr lang="en-SG" sz="1000" dirty="0">
                        <a:solidFill>
                          <a:schemeClr val="tx1"/>
                        </a:solidFill>
                      </a:endParaRPr>
                    </a:p>
                  </a:txBody>
                  <a:tcPr/>
                </a:tc>
                <a:tc>
                  <a:txBody>
                    <a:bodyPr/>
                    <a:lstStyle/>
                    <a:p>
                      <a:r>
                        <a:rPr lang="en-GB" sz="1000" b="0" i="0" kern="1200" dirty="0" err="1">
                          <a:solidFill>
                            <a:schemeClr val="tx1"/>
                          </a:solidFill>
                          <a:effectLst/>
                          <a:latin typeface="+mn-lt"/>
                          <a:ea typeface="+mn-ea"/>
                          <a:cs typeface="+mn-cs"/>
                        </a:rPr>
                        <a:t>Ajit</a:t>
                      </a:r>
                      <a:r>
                        <a:rPr lang="en-GB" sz="1000" b="0" i="0" kern="1200" dirty="0">
                          <a:solidFill>
                            <a:schemeClr val="tx1"/>
                          </a:solidFill>
                          <a:effectLst/>
                          <a:latin typeface="+mn-lt"/>
                          <a:ea typeface="+mn-ea"/>
                          <a:cs typeface="+mn-cs"/>
                        </a:rPr>
                        <a:t> Ramesh Tendulkar, elder brother of Sachin, was the early inspiration of Sachin Tendulkar. </a:t>
                      </a:r>
                      <a:r>
                        <a:rPr lang="en-GB" sz="1000" b="0" i="0" kern="1200" dirty="0" err="1">
                          <a:solidFill>
                            <a:schemeClr val="tx1"/>
                          </a:solidFill>
                          <a:effectLst/>
                          <a:latin typeface="+mn-lt"/>
                          <a:ea typeface="+mn-ea"/>
                          <a:cs typeface="+mn-cs"/>
                        </a:rPr>
                        <a:t>Ajit</a:t>
                      </a:r>
                      <a:r>
                        <a:rPr lang="en-GB" sz="1000" b="0" i="0" kern="1200" dirty="0">
                          <a:solidFill>
                            <a:schemeClr val="tx1"/>
                          </a:solidFill>
                          <a:effectLst/>
                          <a:latin typeface="+mn-lt"/>
                          <a:ea typeface="+mn-ea"/>
                          <a:cs typeface="+mn-cs"/>
                        </a:rPr>
                        <a:t> played a significant role in Sachin’s career giving him inspiration and courage in his childhood. The most important thing is that </a:t>
                      </a:r>
                      <a:r>
                        <a:rPr lang="en-GB" sz="1000" b="0" i="0" kern="1200" dirty="0" err="1">
                          <a:solidFill>
                            <a:schemeClr val="tx1"/>
                          </a:solidFill>
                          <a:effectLst/>
                          <a:latin typeface="+mn-lt"/>
                          <a:ea typeface="+mn-ea"/>
                          <a:cs typeface="+mn-cs"/>
                        </a:rPr>
                        <a:t>Ajit</a:t>
                      </a:r>
                      <a:r>
                        <a:rPr lang="en-GB" sz="1000" b="0" i="0" kern="1200" dirty="0">
                          <a:solidFill>
                            <a:schemeClr val="tx1"/>
                          </a:solidFill>
                          <a:effectLst/>
                          <a:latin typeface="+mn-lt"/>
                          <a:ea typeface="+mn-ea"/>
                          <a:cs typeface="+mn-cs"/>
                        </a:rPr>
                        <a:t> took Sachin to Ramakant </a:t>
                      </a:r>
                      <a:r>
                        <a:rPr lang="en-GB" sz="1000" b="0" i="0" kern="1200" dirty="0" err="1">
                          <a:solidFill>
                            <a:schemeClr val="tx1"/>
                          </a:solidFill>
                          <a:effectLst/>
                          <a:latin typeface="+mn-lt"/>
                          <a:ea typeface="+mn-ea"/>
                          <a:cs typeface="+mn-cs"/>
                        </a:rPr>
                        <a:t>Achrekar</a:t>
                      </a:r>
                      <a:r>
                        <a:rPr lang="en-GB" sz="1000" b="0" i="0" kern="1200" dirty="0">
                          <a:solidFill>
                            <a:schemeClr val="tx1"/>
                          </a:solidFill>
                          <a:effectLst/>
                          <a:latin typeface="+mn-lt"/>
                          <a:ea typeface="+mn-ea"/>
                          <a:cs typeface="+mn-cs"/>
                        </a:rPr>
                        <a:t>, the childhood coach of Sachin Tendulkar, when Sachin was 11 and had no experience of playing with cricket ball (hard ball). So, in fact, it was a bold initiative taken by </a:t>
                      </a:r>
                      <a:r>
                        <a:rPr lang="en-GB" sz="1000" b="0" i="0" kern="1200" dirty="0" err="1">
                          <a:solidFill>
                            <a:schemeClr val="tx1"/>
                          </a:solidFill>
                          <a:effectLst/>
                          <a:latin typeface="+mn-lt"/>
                          <a:ea typeface="+mn-ea"/>
                          <a:cs typeface="+mn-cs"/>
                        </a:rPr>
                        <a:t>Ajit</a:t>
                      </a:r>
                      <a:r>
                        <a:rPr lang="en-GB" sz="1000" b="0" i="0" kern="1200" dirty="0">
                          <a:solidFill>
                            <a:schemeClr val="tx1"/>
                          </a:solidFill>
                          <a:effectLst/>
                          <a:latin typeface="+mn-lt"/>
                          <a:ea typeface="+mn-ea"/>
                          <a:cs typeface="+mn-cs"/>
                        </a:rPr>
                        <a:t> Tendulkar.</a:t>
                      </a:r>
                      <a:endParaRPr lang="en-SG" sz="1000" dirty="0">
                        <a:solidFill>
                          <a:schemeClr val="tx1"/>
                        </a:solidFill>
                      </a:endParaRPr>
                    </a:p>
                  </a:txBody>
                  <a:tcPr/>
                </a:tc>
                <a:extLst>
                  <a:ext uri="{0D108BD9-81ED-4DB2-BD59-A6C34878D82A}">
                    <a16:rowId xmlns:a16="http://schemas.microsoft.com/office/drawing/2014/main" val="2190218003"/>
                  </a:ext>
                </a:extLst>
              </a:tr>
              <a:tr h="337625">
                <a:tc>
                  <a:txBody>
                    <a:bodyPr/>
                    <a:lstStyle/>
                    <a:p>
                      <a:r>
                        <a:rPr lang="en-US" sz="1000" dirty="0">
                          <a:solidFill>
                            <a:schemeClr val="tx1"/>
                          </a:solidFill>
                          <a:latin typeface="Bitter"/>
                        </a:rPr>
                        <a:t>Viswanathan Anand</a:t>
                      </a:r>
                      <a:endParaRPr lang="en-SG" sz="1000" dirty="0">
                        <a:solidFill>
                          <a:schemeClr val="tx1"/>
                        </a:solidFill>
                      </a:endParaRPr>
                    </a:p>
                  </a:txBody>
                  <a:tcPr/>
                </a:tc>
                <a:tc>
                  <a:txBody>
                    <a:bodyPr/>
                    <a:lstStyle/>
                    <a:p>
                      <a:r>
                        <a:rPr lang="en-GB" sz="1000" b="0" i="0" kern="1200" dirty="0">
                          <a:solidFill>
                            <a:schemeClr val="tx1"/>
                          </a:solidFill>
                          <a:effectLst/>
                          <a:latin typeface="+mn-lt"/>
                          <a:ea typeface="+mn-ea"/>
                          <a:cs typeface="+mn-cs"/>
                        </a:rPr>
                        <a:t>Anand started learning chess from age six from his mother </a:t>
                      </a:r>
                      <a:r>
                        <a:rPr lang="en-GB" sz="1000" b="0" i="0" kern="1200" dirty="0" err="1">
                          <a:solidFill>
                            <a:schemeClr val="tx1"/>
                          </a:solidFill>
                          <a:effectLst/>
                          <a:latin typeface="+mn-lt"/>
                          <a:ea typeface="+mn-ea"/>
                          <a:cs typeface="+mn-cs"/>
                        </a:rPr>
                        <a:t>Sushila</a:t>
                      </a:r>
                      <a:endParaRPr lang="en-SG" sz="1000" dirty="0">
                        <a:solidFill>
                          <a:schemeClr val="tx1"/>
                        </a:solidFill>
                      </a:endParaRPr>
                    </a:p>
                  </a:txBody>
                  <a:tcPr/>
                </a:tc>
                <a:extLst>
                  <a:ext uri="{0D108BD9-81ED-4DB2-BD59-A6C34878D82A}">
                    <a16:rowId xmlns:a16="http://schemas.microsoft.com/office/drawing/2014/main" val="2751218550"/>
                  </a:ext>
                </a:extLst>
              </a:tr>
              <a:tr h="971055">
                <a:tc>
                  <a:txBody>
                    <a:bodyPr/>
                    <a:lstStyle/>
                    <a:p>
                      <a:r>
                        <a:rPr lang="en-US" sz="1000" dirty="0">
                          <a:solidFill>
                            <a:schemeClr val="tx1"/>
                          </a:solidFill>
                          <a:latin typeface="Bitter"/>
                        </a:rPr>
                        <a:t>Martina Hingis</a:t>
                      </a:r>
                      <a:endParaRPr lang="en-SG" sz="1000" dirty="0">
                        <a:solidFill>
                          <a:schemeClr val="tx1"/>
                        </a:solidFill>
                      </a:endParaRPr>
                    </a:p>
                  </a:txBody>
                  <a:tcPr/>
                </a:tc>
                <a:tc>
                  <a:txBody>
                    <a:bodyPr/>
                    <a:lstStyle/>
                    <a:p>
                      <a:r>
                        <a:rPr lang="en-GB" sz="1000" dirty="0">
                          <a:solidFill>
                            <a:schemeClr val="tx1"/>
                          </a:solidFill>
                        </a:rPr>
                        <a:t>Melanie </a:t>
                      </a:r>
                      <a:r>
                        <a:rPr lang="en-GB" sz="1000" dirty="0" err="1">
                          <a:solidFill>
                            <a:schemeClr val="tx1"/>
                          </a:solidFill>
                        </a:rPr>
                        <a:t>Molitorová</a:t>
                      </a:r>
                      <a:r>
                        <a:rPr lang="en-GB" sz="1000" dirty="0">
                          <a:solidFill>
                            <a:schemeClr val="tx1"/>
                          </a:solidFill>
                        </a:rPr>
                        <a:t> and Karol Hingis, both of whom were tennis players. </a:t>
                      </a:r>
                      <a:r>
                        <a:rPr lang="en-GB" sz="1000" dirty="0" err="1">
                          <a:solidFill>
                            <a:schemeClr val="tx1"/>
                          </a:solidFill>
                        </a:rPr>
                        <a:t>Molitorová</a:t>
                      </a:r>
                      <a:r>
                        <a:rPr lang="en-GB" sz="1000" dirty="0">
                          <a:solidFill>
                            <a:schemeClr val="tx1"/>
                          </a:solidFill>
                        </a:rPr>
                        <a:t> was a professional tennis player who was once ranked tenth among women in Czechoslovakia, and was determined to develop Hingis into a top player as early as pregnancy.</a:t>
                      </a:r>
                      <a:endParaRPr lang="en-SG" sz="1000" dirty="0">
                        <a:solidFill>
                          <a:schemeClr val="tx1"/>
                        </a:solidFill>
                      </a:endParaRPr>
                    </a:p>
                  </a:txBody>
                  <a:tcPr/>
                </a:tc>
                <a:extLst>
                  <a:ext uri="{0D108BD9-81ED-4DB2-BD59-A6C34878D82A}">
                    <a16:rowId xmlns:a16="http://schemas.microsoft.com/office/drawing/2014/main" val="3429890739"/>
                  </a:ext>
                </a:extLst>
              </a:tr>
              <a:tr h="971055">
                <a:tc>
                  <a:txBody>
                    <a:bodyPr/>
                    <a:lstStyle/>
                    <a:p>
                      <a:r>
                        <a:rPr lang="en-SG" sz="1000" dirty="0">
                          <a:solidFill>
                            <a:schemeClr val="tx1"/>
                          </a:solidFill>
                        </a:rPr>
                        <a:t>Steve Wozniak</a:t>
                      </a:r>
                    </a:p>
                  </a:txBody>
                  <a:tcPr/>
                </a:tc>
                <a:tc>
                  <a:txBody>
                    <a:bodyPr/>
                    <a:lstStyle/>
                    <a:p>
                      <a:r>
                        <a:rPr lang="en-GB" sz="1000" dirty="0">
                          <a:solidFill>
                            <a:schemeClr val="tx1"/>
                          </a:solidFill>
                        </a:rPr>
                        <a:t>His father, Jerry Wozniak, was an engineer for Lockheed Corporation. </a:t>
                      </a:r>
                      <a:r>
                        <a:rPr lang="en-GB" sz="1000" dirty="0" err="1">
                          <a:solidFill>
                            <a:schemeClr val="tx1"/>
                          </a:solidFill>
                        </a:rPr>
                        <a:t>Waz</a:t>
                      </a:r>
                      <a:r>
                        <a:rPr lang="en-GB" sz="1000" dirty="0">
                          <a:solidFill>
                            <a:schemeClr val="tx1"/>
                          </a:solidFill>
                        </a:rPr>
                        <a:t> learnt and played with electronics since the age of 4</a:t>
                      </a:r>
                      <a:endParaRPr lang="en-SG" sz="1000" dirty="0">
                        <a:solidFill>
                          <a:schemeClr val="tx1"/>
                        </a:solidFill>
                      </a:endParaRPr>
                    </a:p>
                  </a:txBody>
                  <a:tcPr/>
                </a:tc>
                <a:extLst>
                  <a:ext uri="{0D108BD9-81ED-4DB2-BD59-A6C34878D82A}">
                    <a16:rowId xmlns:a16="http://schemas.microsoft.com/office/drawing/2014/main" val="363183746"/>
                  </a:ext>
                </a:extLst>
              </a:tr>
              <a:tr h="971055">
                <a:tc>
                  <a:txBody>
                    <a:bodyPr/>
                    <a:lstStyle/>
                    <a:p>
                      <a:r>
                        <a:rPr lang="en-US" sz="1000" dirty="0">
                          <a:solidFill>
                            <a:schemeClr val="tx1"/>
                          </a:solidFill>
                        </a:rPr>
                        <a:t>A.R. Rahman &amp; Prabhu Dev</a:t>
                      </a:r>
                      <a:endParaRPr lang="en-SG" sz="1000" dirty="0">
                        <a:solidFill>
                          <a:schemeClr val="tx1"/>
                        </a:solidFill>
                      </a:endParaRPr>
                    </a:p>
                  </a:txBody>
                  <a:tcPr/>
                </a:tc>
                <a:tc>
                  <a:txBody>
                    <a:bodyPr/>
                    <a:lstStyle/>
                    <a:p>
                      <a:r>
                        <a:rPr lang="en-US" sz="1000" dirty="0">
                          <a:solidFill>
                            <a:schemeClr val="tx1"/>
                          </a:solidFill>
                        </a:rPr>
                        <a:t>Both their parents from their relevant field, they passed on their mastery to their kids. They can’t give magical touch </a:t>
                      </a:r>
                      <a:r>
                        <a:rPr lang="en-US" sz="1000" dirty="0">
                          <a:solidFill>
                            <a:schemeClr val="tx1"/>
                          </a:solidFill>
                          <a:sym typeface="Wingdings" panose="05000000000000000000" pitchFamily="2" charset="2"/>
                        </a:rPr>
                        <a:t></a:t>
                      </a:r>
                      <a:endParaRPr lang="en-SG" sz="1000" dirty="0">
                        <a:solidFill>
                          <a:schemeClr val="tx1"/>
                        </a:solidFill>
                      </a:endParaRPr>
                    </a:p>
                  </a:txBody>
                  <a:tcPr/>
                </a:tc>
                <a:extLst>
                  <a:ext uri="{0D108BD9-81ED-4DB2-BD59-A6C34878D82A}">
                    <a16:rowId xmlns:a16="http://schemas.microsoft.com/office/drawing/2014/main" val="1776908478"/>
                  </a:ext>
                </a:extLst>
              </a:tr>
            </a:tbl>
          </a:graphicData>
        </a:graphic>
      </p:graphicFrame>
    </p:spTree>
    <p:extLst>
      <p:ext uri="{BB962C8B-B14F-4D97-AF65-F5344CB8AC3E}">
        <p14:creationId xmlns:p14="http://schemas.microsoft.com/office/powerpoint/2010/main" val="270183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Daily Practice – Role of family</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a:xfrm>
            <a:off x="838200" y="1825625"/>
            <a:ext cx="8266043" cy="4351338"/>
          </a:xfrm>
        </p:spPr>
        <p:txBody>
          <a:bodyPr>
            <a:noAutofit/>
          </a:bodyPr>
          <a:lstStyle/>
          <a:p>
            <a:pPr lvl="1"/>
            <a:r>
              <a:rPr lang="en-US" sz="1800" b="0" i="0" dirty="0">
                <a:effectLst/>
                <a:latin typeface="Bitter"/>
              </a:rPr>
              <a:t>Why daily practice?</a:t>
            </a:r>
          </a:p>
          <a:p>
            <a:pPr lvl="1"/>
            <a:r>
              <a:rPr lang="en-US" sz="1800" dirty="0">
                <a:latin typeface="Bitter"/>
              </a:rPr>
              <a:t>Why consistency could beat an extra ordinary effort (only one time)?</a:t>
            </a:r>
          </a:p>
          <a:p>
            <a:pPr lvl="2"/>
            <a:r>
              <a:rPr lang="en-US" sz="1800" dirty="0">
                <a:latin typeface="Bitter"/>
              </a:rPr>
              <a:t>Rabbit and Tortoise story</a:t>
            </a:r>
          </a:p>
          <a:p>
            <a:pPr lvl="1"/>
            <a:r>
              <a:rPr lang="en-US" sz="1800" b="0" i="0" dirty="0">
                <a:effectLst/>
                <a:latin typeface="Bitter"/>
              </a:rPr>
              <a:t>W</a:t>
            </a:r>
            <a:r>
              <a:rPr lang="en-US" sz="1800" dirty="0">
                <a:latin typeface="Bitter"/>
              </a:rPr>
              <a:t>hat do we learn from life of extra ordinary people?</a:t>
            </a:r>
            <a:endParaRPr lang="en-US" sz="1800" b="0" i="0" dirty="0">
              <a:effectLst/>
              <a:latin typeface="Bitter"/>
            </a:endParaRPr>
          </a:p>
          <a:p>
            <a:pPr lvl="2"/>
            <a:r>
              <a:rPr lang="en-US" sz="1800" dirty="0"/>
              <a:t>Isn’t it they are ordinary people, who has put daily effort to become extra-ordinary</a:t>
            </a:r>
          </a:p>
          <a:p>
            <a:pPr lvl="2"/>
            <a:r>
              <a:rPr lang="en-US" sz="1800" dirty="0"/>
              <a:t>To remain extra-ordinary, they keep putting daily practice and effort?</a:t>
            </a:r>
          </a:p>
          <a:p>
            <a:pPr lvl="1"/>
            <a:r>
              <a:rPr lang="en-US" sz="1800" dirty="0"/>
              <a:t>Expert - Is it self made/is it </a:t>
            </a:r>
            <a:r>
              <a:rPr lang="en-SG" sz="1800" dirty="0"/>
              <a:t>pedigree</a:t>
            </a:r>
            <a:r>
              <a:rPr lang="en-US" sz="1800" dirty="0"/>
              <a:t>?</a:t>
            </a:r>
          </a:p>
          <a:p>
            <a:pPr lvl="2"/>
            <a:r>
              <a:rPr lang="en-US" sz="1800" dirty="0"/>
              <a:t>Sindhu – Her parents were national level volleyball players</a:t>
            </a:r>
          </a:p>
          <a:p>
            <a:pPr lvl="2"/>
            <a:r>
              <a:rPr lang="en-US" sz="1800" dirty="0" err="1"/>
              <a:t>Sachin</a:t>
            </a:r>
            <a:r>
              <a:rPr lang="en-US" sz="1800" dirty="0"/>
              <a:t> – His brother was a cricketer, who found the right coach for Tendulkar and gave up his cricket for Tendulkar</a:t>
            </a:r>
          </a:p>
          <a:p>
            <a:pPr lvl="2"/>
            <a:r>
              <a:rPr lang="en-US" sz="1800" dirty="0"/>
              <a:t>Martina Hingis – Got tennis training from her mother at the age of 3</a:t>
            </a:r>
          </a:p>
        </p:txBody>
      </p:sp>
    </p:spTree>
    <p:extLst>
      <p:ext uri="{BB962C8B-B14F-4D97-AF65-F5344CB8AC3E}">
        <p14:creationId xmlns:p14="http://schemas.microsoft.com/office/powerpoint/2010/main" val="228026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1049</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Bitter</vt:lpstr>
      <vt:lpstr>Calibri</vt:lpstr>
      <vt:lpstr>Calibri Light</vt:lpstr>
      <vt:lpstr>Office Theme</vt:lpstr>
      <vt:lpstr>Thamarai - Education</vt:lpstr>
      <vt:lpstr>Learn about learning from our own learnings</vt:lpstr>
      <vt:lpstr>Learn about learning from our own learnings</vt:lpstr>
      <vt:lpstr>What can we learn from babies and toddlers?</vt:lpstr>
      <vt:lpstr>Excellence begins with habit </vt:lpstr>
      <vt:lpstr>Is our skills fixed or genetically configured?</vt:lpstr>
      <vt:lpstr>Story of “Milo of Croton”</vt:lpstr>
      <vt:lpstr>Role of family</vt:lpstr>
      <vt:lpstr>Daily Practice – Role of family</vt:lpstr>
      <vt:lpstr>Daily Practice – Role of family</vt:lpstr>
      <vt:lpstr>What should become daily habit?</vt:lpstr>
      <vt:lpstr>https://dailypractice.info/</vt:lpstr>
      <vt:lpstr>Daily 1% improvement, is it really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venkatasubban</dc:creator>
  <cp:lastModifiedBy>Mohan Narayanaswamy</cp:lastModifiedBy>
  <cp:revision>203</cp:revision>
  <dcterms:created xsi:type="dcterms:W3CDTF">2020-10-12T03:20:17Z</dcterms:created>
  <dcterms:modified xsi:type="dcterms:W3CDTF">2020-12-12T11:06:53Z</dcterms:modified>
</cp:coreProperties>
</file>