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7" autoAdjust="0"/>
    <p:restoredTop sz="94660"/>
  </p:normalViewPr>
  <p:slideViewPr>
    <p:cSldViewPr>
      <p:cViewPr>
        <p:scale>
          <a:sx n="85" d="100"/>
          <a:sy n="85" d="100"/>
        </p:scale>
        <p:origin x="-870"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BE1BE-4534-4AFA-B72A-37892FD4C35F}"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BE1BE-4534-4AFA-B72A-37892FD4C35F}" type="datetimeFigureOut">
              <a:rPr lang="en-US" smtClean="0"/>
              <a:pPr/>
              <a:t>10/13/2011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4D06A-EBE4-41E9-8302-F8278285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7575"/>
          </a:xfrm>
        </p:spPr>
        <p:txBody>
          <a:bodyPr>
            <a:normAutofit/>
          </a:bodyPr>
          <a:lstStyle/>
          <a:p>
            <a:r>
              <a:rPr lang="en-US" sz="3200" dirty="0" smtClean="0"/>
              <a:t>HEURISTIC SEARCH TECHNIQUES</a:t>
            </a:r>
            <a:endParaRPr lang="en-US" sz="3200" dirty="0"/>
          </a:p>
        </p:txBody>
      </p:sp>
      <p:sp>
        <p:nvSpPr>
          <p:cNvPr id="3" name="Subtitle 2"/>
          <p:cNvSpPr>
            <a:spLocks noGrp="1"/>
          </p:cNvSpPr>
          <p:nvPr>
            <p:ph type="subTitle" idx="1"/>
          </p:nvPr>
        </p:nvSpPr>
        <p:spPr>
          <a:xfrm>
            <a:off x="457200" y="1143000"/>
            <a:ext cx="8229600" cy="5334000"/>
          </a:xfrm>
        </p:spPr>
        <p:txBody>
          <a:bodyPr>
            <a:noAutofit/>
          </a:bodyPr>
          <a:lstStyle/>
          <a:p>
            <a:pPr algn="l"/>
            <a:r>
              <a:rPr lang="en-US" sz="1500" i="1" dirty="0" smtClean="0">
                <a:solidFill>
                  <a:schemeClr val="tx1"/>
                </a:solidFill>
              </a:rPr>
              <a:t>Failure is the opportunity to begin again more intelligently.</a:t>
            </a:r>
          </a:p>
          <a:p>
            <a:pPr algn="l"/>
            <a:r>
              <a:rPr lang="en-US" sz="1500" b="1" i="1" dirty="0" smtClean="0">
                <a:solidFill>
                  <a:schemeClr val="tx1"/>
                </a:solidFill>
              </a:rPr>
              <a:t>					-</a:t>
            </a:r>
            <a:r>
              <a:rPr lang="en-US" sz="1500" b="1" dirty="0" smtClean="0">
                <a:solidFill>
                  <a:schemeClr val="tx1"/>
                </a:solidFill>
              </a:rPr>
              <a:t>Moshe Arens</a:t>
            </a:r>
          </a:p>
          <a:p>
            <a:pPr algn="l"/>
            <a:r>
              <a:rPr lang="en-US" sz="1500" dirty="0" smtClean="0">
                <a:solidFill>
                  <a:schemeClr val="tx1"/>
                </a:solidFill>
              </a:rPr>
              <a:t>					(1925-), Israeli politician</a:t>
            </a:r>
          </a:p>
          <a:p>
            <a:pPr algn="l"/>
            <a:r>
              <a:rPr lang="en-US" sz="1500" dirty="0" smtClean="0">
                <a:solidFill>
                  <a:schemeClr val="tx1"/>
                </a:solidFill>
              </a:rPr>
              <a:t>In the last chapter, we saw that many of the problems that fall within the purview of artificial intelligence are too complex to be solved by direct techniques; rather they must be attacked by appropriate search methods armed with whatever direct techniques are available to guide the search. In this chapter, a framework for describing search methods is provided and several general-purpose search techniques are discussed. These methods are all varieties of heuristic search. They can be described independently of any particular task or problem domain. But when applied to particular problems, their efficacy is highly dependent on the way they exploit domain-specific knowledge since in and of themselves they are unable to overcome the combinatorial explosion to which search processes are so vulnerable. For this reason, these techniques are often called </a:t>
            </a:r>
            <a:r>
              <a:rPr lang="en-US" sz="1500" i="1" dirty="0" smtClean="0">
                <a:solidFill>
                  <a:schemeClr val="tx1"/>
                </a:solidFill>
              </a:rPr>
              <a:t>weak methods</a:t>
            </a:r>
            <a:r>
              <a:rPr lang="en-US" sz="1500" dirty="0" smtClean="0">
                <a:solidFill>
                  <a:schemeClr val="tx1"/>
                </a:solidFill>
              </a:rPr>
              <a:t>. Although a realization of the limited effectiveness of these weak methods to solve hard problems by themselves has been an important result that emerged from the last three decades of AI research, these techniques continue to provide the framework into which domain-specific knowledge can be placed, either by hand or as a result of automatic learning. Thus they continue to form the core of most Al systems. We have already discussed two very basic search strategies:</a:t>
            </a:r>
          </a:p>
          <a:p>
            <a:pPr algn="l"/>
            <a:r>
              <a:rPr lang="en-US" sz="1500" dirty="0" smtClean="0">
                <a:solidFill>
                  <a:schemeClr val="tx1"/>
                </a:solidFill>
              </a:rPr>
              <a:t>• Depth-first search		• Breadth-first search</a:t>
            </a:r>
          </a:p>
          <a:p>
            <a:pPr algn="l"/>
            <a:r>
              <a:rPr lang="en-US" sz="1500" dirty="0" smtClean="0">
                <a:solidFill>
                  <a:schemeClr val="tx1"/>
                </a:solidFill>
              </a:rPr>
              <a:t>In the rest of this chapter, we present some others:</a:t>
            </a:r>
          </a:p>
          <a:p>
            <a:pPr algn="l"/>
            <a:r>
              <a:rPr lang="en-US" sz="1500" dirty="0" smtClean="0">
                <a:solidFill>
                  <a:schemeClr val="tx1"/>
                </a:solidFill>
              </a:rPr>
              <a:t>• Generate-and-test 		• Hill climbing 		• Best-first search</a:t>
            </a:r>
          </a:p>
          <a:p>
            <a:pPr algn="l"/>
            <a:r>
              <a:rPr lang="en-US" sz="1500" dirty="0" smtClean="0">
                <a:solidFill>
                  <a:schemeClr val="tx1"/>
                </a:solidFill>
              </a:rPr>
              <a:t>• Problem reduction 		• Constraint satisfaction 	• Means-ends analysis</a:t>
            </a:r>
            <a:endParaRPr lang="en-US" sz="15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1_1.PNG"/>
          <p:cNvPicPr>
            <a:picLocks noChangeAspect="1" noChangeArrowheads="1"/>
          </p:cNvPicPr>
          <p:nvPr/>
        </p:nvPicPr>
        <p:blipFill>
          <a:blip r:embed="rId2" cstate="print"/>
          <a:srcRect/>
          <a:stretch>
            <a:fillRect/>
          </a:stretch>
        </p:blipFill>
        <p:spPr bwMode="auto">
          <a:xfrm>
            <a:off x="695325" y="1676400"/>
            <a:ext cx="3038475" cy="3472543"/>
          </a:xfrm>
          <a:prstGeom prst="rect">
            <a:avLst/>
          </a:prstGeom>
          <a:noFill/>
        </p:spPr>
      </p:pic>
      <p:pic>
        <p:nvPicPr>
          <p:cNvPr id="1027" name="Picture 3" descr="S:\StudentWorkers\ALI__AI_powerpoint\chapter parts - second\images-second\1_2.PNG"/>
          <p:cNvPicPr>
            <a:picLocks noChangeAspect="1" noChangeArrowheads="1"/>
          </p:cNvPicPr>
          <p:nvPr/>
        </p:nvPicPr>
        <p:blipFill>
          <a:blip r:embed="rId3" cstate="print"/>
          <a:srcRect/>
          <a:stretch>
            <a:fillRect/>
          </a:stretch>
        </p:blipFill>
        <p:spPr bwMode="auto">
          <a:xfrm>
            <a:off x="4038600" y="1828800"/>
            <a:ext cx="4577316" cy="3124200"/>
          </a:xfrm>
          <a:prstGeom prst="rect">
            <a:avLst/>
          </a:prstGeom>
          <a:noFill/>
        </p:spPr>
      </p:pic>
      <p:cxnSp>
        <p:nvCxnSpPr>
          <p:cNvPr id="6" name="Straight Connector 5"/>
          <p:cNvCxnSpPr/>
          <p:nvPr/>
        </p:nvCxnSpPr>
        <p:spPr>
          <a:xfrm rot="5400000">
            <a:off x="381000" y="3429000"/>
            <a:ext cx="6858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	Using this function, the goal state has the score 28 (1 for B, 2 for C, etc,). The initial state has the score -- 28. Moving A to the table yields a state with a score of -- 21 since A no longer has seven wrong blocks under it. The three states that can be produced next now have the following scores: </a:t>
            </a:r>
            <a:r>
              <a:rPr lang="en-US" sz="1500" i="1" dirty="0" smtClean="0">
                <a:solidFill>
                  <a:schemeClr val="tx1"/>
                </a:solidFill>
              </a:rPr>
              <a:t>(a) </a:t>
            </a:r>
            <a:r>
              <a:rPr lang="en-US" sz="1500" dirty="0" smtClean="0">
                <a:solidFill>
                  <a:schemeClr val="tx1"/>
                </a:solidFill>
              </a:rPr>
              <a:t>-28, </a:t>
            </a:r>
            <a:r>
              <a:rPr lang="en-US" sz="1500" i="1" dirty="0" smtClean="0">
                <a:solidFill>
                  <a:schemeClr val="tx1"/>
                </a:solidFill>
              </a:rPr>
              <a:t>(b) </a:t>
            </a:r>
            <a:r>
              <a:rPr lang="en-US" sz="1500" dirty="0" smtClean="0">
                <a:solidFill>
                  <a:schemeClr val="tx1"/>
                </a:solidFill>
              </a:rPr>
              <a:t>-16, and </a:t>
            </a:r>
            <a:r>
              <a:rPr lang="en-US" sz="1500" i="1" dirty="0" smtClean="0">
                <a:solidFill>
                  <a:schemeClr val="tx1"/>
                </a:solidFill>
              </a:rPr>
              <a:t>(c) </a:t>
            </a:r>
            <a:r>
              <a:rPr lang="en-US" sz="1500" dirty="0" smtClean="0">
                <a:solidFill>
                  <a:schemeClr val="tx1"/>
                </a:solidFill>
              </a:rPr>
              <a:t>-15. This time, steepest-ascent hill climbing will choose move </a:t>
            </a:r>
            <a:r>
              <a:rPr lang="en-US" sz="1500" i="1" dirty="0" smtClean="0">
                <a:solidFill>
                  <a:schemeClr val="tx1"/>
                </a:solidFill>
              </a:rPr>
              <a:t>(c)</a:t>
            </a:r>
            <a:r>
              <a:rPr lang="en-US" sz="1500" dirty="0" smtClean="0">
                <a:solidFill>
                  <a:schemeClr val="tx1"/>
                </a:solidFill>
              </a:rPr>
              <a:t>,</a:t>
            </a:r>
            <a:r>
              <a:rPr lang="en-US" sz="1500" i="1" dirty="0" smtClean="0">
                <a:solidFill>
                  <a:schemeClr val="tx1"/>
                </a:solidFill>
              </a:rPr>
              <a:t> </a:t>
            </a:r>
            <a:r>
              <a:rPr lang="en-US" sz="1500" dirty="0" smtClean="0">
                <a:solidFill>
                  <a:schemeClr val="tx1"/>
                </a:solidFill>
              </a:rPr>
              <a:t>which is the correct one. This new heuristic function captures the two key aspects of this problem: incorrect structures are bad and should be taken apart; and correct structures are good and should be built up. As a result, the same hill climbing procedure that failed with the earlier heuristic function now works perfectly.</a:t>
            </a:r>
          </a:p>
          <a:p>
            <a:pPr algn="l"/>
            <a:r>
              <a:rPr lang="en-US" sz="1500" dirty="0" smtClean="0"/>
              <a:t>	</a:t>
            </a:r>
            <a:r>
              <a:rPr lang="en-US" sz="1500" dirty="0" smtClean="0">
                <a:solidFill>
                  <a:schemeClr val="tx1"/>
                </a:solidFill>
              </a:rPr>
              <a:t>Unfortunately, it is not always possible to construct such a perfect heuristic function. For example, consider again the problem of driving downtown. The perfect heuristic function would need to have knowledge about one-way and dead-end streets, which, in the case of a strange city, is not always available. And even if perfect knowledge is, in principle, available, it may not be computationally tractable to use. As an extreme example, imagine a heuristic function that computes a value for a state by invoking its own problem-solving procedure to look ahead from the state it is given to find a solution. It then knows the exact cost of finding that solution and can return that cost as its value. A heuristic function that does this converts the local hill-climbing procedure into a global method by embedding a global method within it. But now the computational advantages of a local method have been lost. Thus it is still true that hill climbing can be very inefficient in a large, rough problem space. But it is often useful when combined with other methods that get it started in the right general neighborhood.</a:t>
            </a:r>
          </a:p>
          <a:p>
            <a:pPr algn="l"/>
            <a:r>
              <a:rPr lang="en-US" sz="1500" b="1" dirty="0" smtClean="0">
                <a:solidFill>
                  <a:schemeClr val="tx1"/>
                </a:solidFill>
              </a:rPr>
              <a:t>Simulated Annealing</a:t>
            </a:r>
          </a:p>
          <a:p>
            <a:pPr algn="l"/>
            <a:r>
              <a:rPr lang="en-US" sz="1500" dirty="0" smtClean="0">
                <a:solidFill>
                  <a:schemeClr val="tx1"/>
                </a:solidFill>
              </a:rPr>
              <a:t>Simulated annealing is a variation of hill climbing in which, at the beginning of the process, some downhill moves may be made. The idea is to do enough exploration of the whole space early on so that the final solution is relatively insensitive to the starting state. This should lower the chances of getting caught at a local maximum, a plateau, or a ridge.</a:t>
            </a:r>
            <a:endParaRPr lang="en-US" sz="1500"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	In order to be compatible with standard usage in discussions of simulated annealing, we make two notational changes for the duration of this section . We use the term </a:t>
            </a:r>
            <a:r>
              <a:rPr lang="en-US" sz="1500" i="1" dirty="0" smtClean="0">
                <a:solidFill>
                  <a:schemeClr val="tx1"/>
                </a:solidFill>
              </a:rPr>
              <a:t>objective function </a:t>
            </a:r>
            <a:r>
              <a:rPr lang="en-US" sz="1500" dirty="0" smtClean="0">
                <a:solidFill>
                  <a:schemeClr val="tx1"/>
                </a:solidFill>
              </a:rPr>
              <a:t>in place of the term </a:t>
            </a:r>
            <a:r>
              <a:rPr lang="en-US" sz="1500" i="1" dirty="0" smtClean="0">
                <a:solidFill>
                  <a:schemeClr val="tx1"/>
                </a:solidFill>
              </a:rPr>
              <a:t>heuristic function.</a:t>
            </a:r>
          </a:p>
          <a:p>
            <a:pPr algn="l"/>
            <a:r>
              <a:rPr lang="en-US" sz="1500" dirty="0" smtClean="0">
                <a:solidFill>
                  <a:schemeClr val="tx1"/>
                </a:solidFill>
              </a:rPr>
              <a:t>	And we attempt to </a:t>
            </a:r>
            <a:r>
              <a:rPr lang="en-US" sz="1500" i="1" dirty="0" smtClean="0">
                <a:solidFill>
                  <a:schemeClr val="tx1"/>
                </a:solidFill>
              </a:rPr>
              <a:t>minimize </a:t>
            </a:r>
            <a:r>
              <a:rPr lang="en-US" sz="1500" dirty="0" smtClean="0">
                <a:solidFill>
                  <a:schemeClr val="tx1"/>
                </a:solidFill>
              </a:rPr>
              <a:t>rather than maximize the value of the objective function. Thus we actually describe a process of valley descending rather than hill climbing.</a:t>
            </a:r>
          </a:p>
          <a:p>
            <a:pPr algn="l"/>
            <a:r>
              <a:rPr lang="en-US" sz="1500" dirty="0" smtClean="0">
                <a:solidFill>
                  <a:schemeClr val="tx1"/>
                </a:solidFill>
              </a:rPr>
              <a:t>	Simulated annealing [Kirkpatrick </a:t>
            </a:r>
            <a:r>
              <a:rPr lang="en-US" sz="1500" i="1" dirty="0" smtClean="0">
                <a:solidFill>
                  <a:schemeClr val="tx1"/>
                </a:solidFill>
              </a:rPr>
              <a:t>et al</a:t>
            </a:r>
            <a:r>
              <a:rPr lang="en-US" sz="1500" dirty="0" smtClean="0">
                <a:solidFill>
                  <a:schemeClr val="tx1"/>
                </a:solidFill>
              </a:rPr>
              <a:t>., 1983] as a computational process is patterned after the physical process of</a:t>
            </a:r>
            <a:r>
              <a:rPr lang="en-US" sz="1500" i="1" dirty="0" smtClean="0">
                <a:solidFill>
                  <a:schemeClr val="tx1"/>
                </a:solidFill>
              </a:rPr>
              <a:t> annealing</a:t>
            </a:r>
            <a:r>
              <a:rPr lang="en-US" sz="1500" dirty="0" smtClean="0">
                <a:solidFill>
                  <a:schemeClr val="tx1"/>
                </a:solidFill>
              </a:rPr>
              <a:t>, in which physical substances such as metals are melted ( i.e., raised to high energy levels) and then gradually cooled until some solid state is reached. The goal of this process is to produce a minimal-energy final state. Thus this process is one of valley descending in which the objective function is the energy level. Physical substances usually move from higher energy configurations to lower ones, so the valley descending occurs naturally. But there is some probability that a transition to a higher energy state will occur. This is probability is given by the function</a:t>
            </a:r>
          </a:p>
          <a:p>
            <a:r>
              <a:rPr lang="en-US" sz="2000" i="1" dirty="0" smtClean="0">
                <a:solidFill>
                  <a:schemeClr val="tx1"/>
                </a:solidFill>
              </a:rPr>
              <a:t>p= e </a:t>
            </a:r>
            <a:r>
              <a:rPr lang="en-US" sz="2000" i="1" baseline="30000" dirty="0" smtClean="0">
                <a:solidFill>
                  <a:schemeClr val="tx1"/>
                </a:solidFill>
              </a:rPr>
              <a:t>-∆E/</a:t>
            </a:r>
            <a:r>
              <a:rPr lang="en-US" sz="2000" i="1" baseline="30000" dirty="0" err="1" smtClean="0">
                <a:solidFill>
                  <a:schemeClr val="tx1"/>
                </a:solidFill>
              </a:rPr>
              <a:t>kT</a:t>
            </a:r>
            <a:endParaRPr lang="en-US" sz="2000" i="1" baseline="30000" dirty="0" smtClean="0">
              <a:solidFill>
                <a:schemeClr val="tx1"/>
              </a:solidFill>
            </a:endParaRPr>
          </a:p>
          <a:p>
            <a:pPr algn="l"/>
            <a:r>
              <a:rPr lang="en-US" sz="1500" dirty="0" smtClean="0">
                <a:solidFill>
                  <a:schemeClr val="tx1"/>
                </a:solidFill>
              </a:rPr>
              <a:t>where A £ is the positive change in the energy level </a:t>
            </a:r>
            <a:r>
              <a:rPr lang="en-US" sz="1500" i="1" dirty="0" smtClean="0">
                <a:solidFill>
                  <a:schemeClr val="tx1"/>
                </a:solidFill>
              </a:rPr>
              <a:t>T</a:t>
            </a:r>
            <a:r>
              <a:rPr lang="en-US" sz="1500" dirty="0" smtClean="0">
                <a:solidFill>
                  <a:schemeClr val="tx1"/>
                </a:solidFill>
              </a:rPr>
              <a:t> is the temperature, and </a:t>
            </a:r>
            <a:r>
              <a:rPr lang="en-US" sz="1500" i="1" dirty="0" smtClean="0">
                <a:solidFill>
                  <a:schemeClr val="tx1"/>
                </a:solidFill>
              </a:rPr>
              <a:t>k </a:t>
            </a:r>
            <a:r>
              <a:rPr lang="en-US" sz="1500" dirty="0" smtClean="0">
                <a:solidFill>
                  <a:schemeClr val="tx1"/>
                </a:solidFill>
              </a:rPr>
              <a:t>is Boltzmann's constant. Thus, in the physical valley descending that occurs during annealing, the probability of a large uphill move is lower than the probability of a small one. Also, the probability that an uphill move will be made decreases as the temperature decreases. Thus such moves are more likely during the beginning of the process when the temperature is high, and they become less likely at the end as the temperature becomes lower. One way to characterize this process is that downhill moves are allowed anytime. Large upward moves may occur early on, but as the process progresses, only relatively small upward moves are allowed until finally the process converges to a local minimum configuration.</a:t>
            </a:r>
          </a:p>
          <a:p>
            <a:pPr algn="l"/>
            <a:r>
              <a:rPr lang="en-US" sz="1500" dirty="0" smtClean="0">
                <a:solidFill>
                  <a:schemeClr val="tx1"/>
                </a:solidFill>
              </a:rPr>
              <a:t>	The rate at which the system is cooled is called the </a:t>
            </a:r>
            <a:r>
              <a:rPr lang="en-US" sz="1500" i="1" dirty="0" smtClean="0">
                <a:solidFill>
                  <a:schemeClr val="tx1"/>
                </a:solidFill>
              </a:rPr>
              <a:t>annealing schedule</a:t>
            </a:r>
            <a:r>
              <a:rPr lang="en-US" sz="1500" dirty="0" smtClean="0">
                <a:solidFill>
                  <a:schemeClr val="tx1"/>
                </a:solidFill>
              </a:rPr>
              <a:t>. Physical annealing processes are very sensitive to the annealing schedule. If cooling occurs too rapidly, stable regions of high energy </a:t>
            </a:r>
            <a:r>
              <a:rPr lang="en-US" sz="1500" dirty="0">
                <a:solidFill>
                  <a:schemeClr val="tx1"/>
                </a:solidFill>
              </a:rPr>
              <a:t>will form.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229600" cy="6172200"/>
          </a:xfrm>
        </p:spPr>
        <p:txBody>
          <a:bodyPr>
            <a:noAutofit/>
          </a:bodyPr>
          <a:lstStyle/>
          <a:p>
            <a:pPr algn="l"/>
            <a:r>
              <a:rPr lang="en-US" sz="1500" dirty="0" smtClean="0">
                <a:solidFill>
                  <a:schemeClr val="tx1"/>
                </a:solidFill>
              </a:rPr>
              <a:t>In other words, a local but not global minimum is reached. If, however, a slower schedule is used, a uniform crystalline structure, which corresponds to a global minimum, is more likely to develop. But, if the schedule is too slow, time is wasted. At high temperatures, where essentially random motion is allowed, nothing useful happens. At low temperatures a lot of time may be wasted after the final structure has already been formed. The optimal annealing schedule for each particular annealing problem must usually be discovered empirically.</a:t>
            </a:r>
          </a:p>
          <a:p>
            <a:pPr algn="l"/>
            <a:r>
              <a:rPr lang="en-US" sz="1500" dirty="0" smtClean="0">
                <a:solidFill>
                  <a:schemeClr val="tx1"/>
                </a:solidFill>
              </a:rPr>
              <a:t>	These properties of physical annealing can be used to define an analogous process of simulated annealing, which can be used (although not always effectively) whenever simple hill climbing can be used. In this analogous process, ∆</a:t>
            </a:r>
            <a:r>
              <a:rPr lang="en-US" sz="1500" i="1" dirty="0" smtClean="0">
                <a:solidFill>
                  <a:schemeClr val="tx1"/>
                </a:solidFill>
              </a:rPr>
              <a:t>E </a:t>
            </a:r>
            <a:r>
              <a:rPr lang="en-US" sz="1500" dirty="0" smtClean="0">
                <a:solidFill>
                  <a:schemeClr val="tx1"/>
                </a:solidFill>
              </a:rPr>
              <a:t>is generalized so that it represents not specifically the change in energy but more generally, the change in the value of the objective function, whatever it is. The analogy for </a:t>
            </a:r>
            <a:r>
              <a:rPr lang="en-US" sz="1500" i="1" dirty="0" err="1" smtClean="0">
                <a:solidFill>
                  <a:schemeClr val="tx1"/>
                </a:solidFill>
              </a:rPr>
              <a:t>kT</a:t>
            </a:r>
            <a:r>
              <a:rPr lang="en-US" sz="1500" i="1" dirty="0" smtClean="0">
                <a:solidFill>
                  <a:schemeClr val="tx1"/>
                </a:solidFill>
              </a:rPr>
              <a:t> </a:t>
            </a:r>
            <a:r>
              <a:rPr lang="en-US" sz="1500" dirty="0" smtClean="0">
                <a:solidFill>
                  <a:schemeClr val="tx1"/>
                </a:solidFill>
              </a:rPr>
              <a:t>is slightly less straightforward. In the physical process, temperature is a well-defined notion, measured in standard units. The variable </a:t>
            </a:r>
            <a:r>
              <a:rPr lang="en-US" sz="1500" i="1" dirty="0" smtClean="0">
                <a:solidFill>
                  <a:schemeClr val="tx1"/>
                </a:solidFill>
              </a:rPr>
              <a:t>k </a:t>
            </a:r>
            <a:r>
              <a:rPr lang="en-US" sz="1500" dirty="0" smtClean="0">
                <a:solidFill>
                  <a:schemeClr val="tx1"/>
                </a:solidFill>
              </a:rPr>
              <a:t>describes the correspondence between the units of temperature and the units of </a:t>
            </a:r>
            <a:r>
              <a:rPr lang="en-US" sz="1500" dirty="0" smtClean="0">
                <a:solidFill>
                  <a:schemeClr val="tx1"/>
                </a:solidFill>
              </a:rPr>
              <a:t>energy. </a:t>
            </a:r>
            <a:r>
              <a:rPr lang="en-US" sz="1500" dirty="0" smtClean="0">
                <a:solidFill>
                  <a:schemeClr val="tx1"/>
                </a:solidFill>
              </a:rPr>
              <a:t>Since, in the analogous process, the units for both </a:t>
            </a:r>
            <a:r>
              <a:rPr lang="en-US" sz="1500" i="1" dirty="0" smtClean="0">
                <a:solidFill>
                  <a:schemeClr val="tx1"/>
                </a:solidFill>
              </a:rPr>
              <a:t>E </a:t>
            </a:r>
            <a:r>
              <a:rPr lang="en-US" sz="1500" dirty="0" smtClean="0">
                <a:solidFill>
                  <a:schemeClr val="tx1"/>
                </a:solidFill>
              </a:rPr>
              <a:t>and</a:t>
            </a:r>
            <a:r>
              <a:rPr lang="en-US" sz="1500" i="1" dirty="0" smtClean="0">
                <a:solidFill>
                  <a:schemeClr val="tx1"/>
                </a:solidFill>
              </a:rPr>
              <a:t> T </a:t>
            </a:r>
            <a:r>
              <a:rPr lang="en-US" sz="1500" dirty="0" smtClean="0">
                <a:solidFill>
                  <a:schemeClr val="tx1"/>
                </a:solidFill>
              </a:rPr>
              <a:t>are artificial, it makes sense to incorporate k into T, selecting values for </a:t>
            </a:r>
            <a:r>
              <a:rPr lang="en-US" sz="1500" i="1" dirty="0" smtClean="0">
                <a:solidFill>
                  <a:schemeClr val="tx1"/>
                </a:solidFill>
              </a:rPr>
              <a:t>T </a:t>
            </a:r>
            <a:r>
              <a:rPr lang="en-US" sz="1500" dirty="0" smtClean="0">
                <a:solidFill>
                  <a:schemeClr val="tx1"/>
                </a:solidFill>
              </a:rPr>
              <a:t>that produce desirable behavior on the part of the algorithm. Thus we use the revised probability formula</a:t>
            </a:r>
          </a:p>
          <a:p>
            <a:r>
              <a:rPr lang="en-US" sz="1800" i="1" dirty="0" smtClean="0">
                <a:solidFill>
                  <a:schemeClr val="tx1"/>
                </a:solidFill>
              </a:rPr>
              <a:t>P’= </a:t>
            </a:r>
            <a:r>
              <a:rPr lang="en-US" sz="1800" i="1" dirty="0">
                <a:solidFill>
                  <a:schemeClr val="tx1"/>
                </a:solidFill>
              </a:rPr>
              <a:t>e </a:t>
            </a:r>
            <a:r>
              <a:rPr lang="en-US" sz="1800" i="1" baseline="30000" dirty="0">
                <a:solidFill>
                  <a:schemeClr val="tx1"/>
                </a:solidFill>
              </a:rPr>
              <a:t>-∆</a:t>
            </a:r>
            <a:r>
              <a:rPr lang="en-US" sz="1800" i="1" baseline="30000" dirty="0" smtClean="0">
                <a:solidFill>
                  <a:schemeClr val="tx1"/>
                </a:solidFill>
              </a:rPr>
              <a:t>E/T</a:t>
            </a:r>
            <a:endParaRPr lang="en-US" sz="1800" i="1" baseline="30000" dirty="0">
              <a:solidFill>
                <a:schemeClr val="tx1"/>
              </a:solidFill>
            </a:endParaRPr>
          </a:p>
          <a:p>
            <a:pPr algn="l"/>
            <a:r>
              <a:rPr lang="en-US" sz="1500" dirty="0" smtClean="0">
                <a:solidFill>
                  <a:schemeClr val="tx1"/>
                </a:solidFill>
              </a:rPr>
              <a:t>	But we still need to choose a schedule of values for </a:t>
            </a:r>
            <a:r>
              <a:rPr lang="en-US" sz="1500" i="1" dirty="0" smtClean="0">
                <a:solidFill>
                  <a:schemeClr val="tx1"/>
                </a:solidFill>
              </a:rPr>
              <a:t>T </a:t>
            </a:r>
            <a:r>
              <a:rPr lang="en-US" sz="1500" dirty="0" smtClean="0">
                <a:solidFill>
                  <a:schemeClr val="tx1"/>
                </a:solidFill>
              </a:rPr>
              <a:t>(which we still call temperature). We discuss this briefly below after we present the simulated annealing algorithm.</a:t>
            </a:r>
          </a:p>
          <a:p>
            <a:pPr algn="l"/>
            <a:r>
              <a:rPr lang="en-US" sz="1500" dirty="0" smtClean="0">
                <a:solidFill>
                  <a:schemeClr val="tx1"/>
                </a:solidFill>
              </a:rPr>
              <a:t>	The algorithm for simulated annealing is only slightly different from the simple hill-climbing procedure. The three differences are:</a:t>
            </a:r>
          </a:p>
          <a:p>
            <a:pPr algn="l"/>
            <a:r>
              <a:rPr lang="en-US" sz="1500" dirty="0" smtClean="0">
                <a:solidFill>
                  <a:schemeClr val="tx1"/>
                </a:solidFill>
              </a:rPr>
              <a:t>• The annealing schedule must be maintained.</a:t>
            </a:r>
          </a:p>
          <a:p>
            <a:pPr algn="l"/>
            <a:r>
              <a:rPr lang="en-US" sz="1500" dirty="0" smtClean="0">
                <a:solidFill>
                  <a:schemeClr val="tx1"/>
                </a:solidFill>
              </a:rPr>
              <a:t>• Moves to worse states may be accepted.</a:t>
            </a:r>
          </a:p>
          <a:p>
            <a:pPr algn="l"/>
            <a:r>
              <a:rPr lang="en-US" sz="1500" dirty="0" smtClean="0">
                <a:solidFill>
                  <a:schemeClr val="tx1"/>
                </a:solidFill>
              </a:rPr>
              <a:t>• It is a good idea to maintain, in addition to the current state, the best state found so far. Then, if the  </a:t>
            </a:r>
          </a:p>
          <a:p>
            <a:pPr algn="l"/>
            <a:r>
              <a:rPr lang="en-US" sz="1500" dirty="0" smtClean="0">
                <a:solidFill>
                  <a:schemeClr val="tx1"/>
                </a:solidFill>
              </a:rPr>
              <a:t>   final state is worse than that earlier state (because of bad luck in accepting moves to worse states), </a:t>
            </a:r>
          </a:p>
          <a:p>
            <a:pPr algn="l"/>
            <a:r>
              <a:rPr lang="en-US" sz="1500" dirty="0" smtClean="0">
                <a:solidFill>
                  <a:schemeClr val="tx1"/>
                </a:solidFill>
              </a:rPr>
              <a:t>   the earlier state is still available.</a:t>
            </a:r>
            <a:endParaRPr lang="en-US" sz="15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b="1" i="1" dirty="0" smtClean="0">
                <a:solidFill>
                  <a:schemeClr val="tx1"/>
                </a:solidFill>
              </a:rPr>
              <a:t>Algorithm: Simulated Annealing</a:t>
            </a:r>
          </a:p>
          <a:p>
            <a:pPr algn="l"/>
            <a:r>
              <a:rPr lang="en-US" sz="1500" dirty="0" smtClean="0">
                <a:solidFill>
                  <a:schemeClr val="tx1"/>
                </a:solidFill>
              </a:rPr>
              <a:t>1. Evaluate the initial state. If it is also a goal state, then return it and quit. Otherwise, continue with the</a:t>
            </a:r>
          </a:p>
          <a:p>
            <a:pPr algn="l"/>
            <a:r>
              <a:rPr lang="en-US" sz="1500" dirty="0" smtClean="0">
                <a:solidFill>
                  <a:schemeClr val="tx1"/>
                </a:solidFill>
              </a:rPr>
              <a:t>initial state as the current state.</a:t>
            </a:r>
          </a:p>
          <a:p>
            <a:pPr algn="l"/>
            <a:r>
              <a:rPr lang="en-US" sz="1500" dirty="0" smtClean="0">
                <a:solidFill>
                  <a:schemeClr val="tx1"/>
                </a:solidFill>
              </a:rPr>
              <a:t>2. Initialize </a:t>
            </a:r>
            <a:r>
              <a:rPr lang="en-US" sz="1500" i="1" dirty="0" smtClean="0">
                <a:solidFill>
                  <a:schemeClr val="tx1"/>
                </a:solidFill>
              </a:rPr>
              <a:t>BEST-SO-FAR </a:t>
            </a:r>
            <a:r>
              <a:rPr lang="en-US" sz="1500" dirty="0" smtClean="0">
                <a:solidFill>
                  <a:schemeClr val="tx1"/>
                </a:solidFill>
              </a:rPr>
              <a:t>to the current state.</a:t>
            </a:r>
          </a:p>
          <a:p>
            <a:pPr algn="l"/>
            <a:r>
              <a:rPr lang="en-US" sz="1500" dirty="0" smtClean="0">
                <a:solidFill>
                  <a:schemeClr val="tx1"/>
                </a:solidFill>
              </a:rPr>
              <a:t>3. Initialize </a:t>
            </a:r>
            <a:r>
              <a:rPr lang="en-US" sz="1500" i="1" dirty="0" smtClean="0">
                <a:solidFill>
                  <a:schemeClr val="tx1"/>
                </a:solidFill>
              </a:rPr>
              <a:t>T </a:t>
            </a:r>
            <a:r>
              <a:rPr lang="en-US" sz="1500" dirty="0" smtClean="0">
                <a:solidFill>
                  <a:schemeClr val="tx1"/>
                </a:solidFill>
              </a:rPr>
              <a:t>according to the annealing schedule.</a:t>
            </a:r>
          </a:p>
          <a:p>
            <a:pPr algn="l"/>
            <a:r>
              <a:rPr lang="en-US" sz="1500" dirty="0" smtClean="0">
                <a:solidFill>
                  <a:schemeClr val="tx1"/>
                </a:solidFill>
              </a:rPr>
              <a:t>4. Loop until a solution is found or until there are no new operators left to be applied in the current state.</a:t>
            </a:r>
          </a:p>
          <a:p>
            <a:pPr algn="l"/>
            <a:r>
              <a:rPr lang="en-US" sz="1500" dirty="0" smtClean="0">
                <a:solidFill>
                  <a:schemeClr val="tx1"/>
                </a:solidFill>
              </a:rPr>
              <a:t>      (a) Select an operator that has not yet been applied to the current state and apply it to produce a  </a:t>
            </a:r>
          </a:p>
          <a:p>
            <a:pPr algn="l"/>
            <a:r>
              <a:rPr lang="en-US" sz="1500" dirty="0" smtClean="0">
                <a:solidFill>
                  <a:schemeClr val="tx1"/>
                </a:solidFill>
              </a:rPr>
              <a:t>            new state.</a:t>
            </a:r>
          </a:p>
          <a:p>
            <a:pPr algn="l"/>
            <a:r>
              <a:rPr lang="en-US" sz="1500" dirty="0" smtClean="0">
                <a:solidFill>
                  <a:schemeClr val="tx1"/>
                </a:solidFill>
              </a:rPr>
              <a:t>      (b) Evaluate the new state. Compute</a:t>
            </a:r>
          </a:p>
          <a:p>
            <a:r>
              <a:rPr lang="en-US" sz="1500" i="1" dirty="0" smtClean="0">
                <a:solidFill>
                  <a:schemeClr val="tx1"/>
                </a:solidFill>
              </a:rPr>
              <a:t>∆E = (value of current) - (value of new state)</a:t>
            </a:r>
          </a:p>
          <a:p>
            <a:pPr algn="l"/>
            <a:endParaRPr lang="en-US" sz="1500" dirty="0" smtClean="0">
              <a:solidFill>
                <a:schemeClr val="tx1"/>
              </a:solidFill>
            </a:endParaRPr>
          </a:p>
          <a:p>
            <a:pPr algn="l"/>
            <a:r>
              <a:rPr lang="en-US" sz="1500" dirty="0" smtClean="0">
                <a:solidFill>
                  <a:schemeClr val="tx1"/>
                </a:solidFill>
              </a:rPr>
              <a:t>            • If the new state is a goal state, </a:t>
            </a:r>
            <a:r>
              <a:rPr lang="en-US" sz="1500" dirty="0" smtClean="0">
                <a:solidFill>
                  <a:schemeClr val="tx1"/>
                </a:solidFill>
              </a:rPr>
              <a:t>then </a:t>
            </a:r>
            <a:r>
              <a:rPr lang="en-US" sz="1500" dirty="0" smtClean="0">
                <a:solidFill>
                  <a:schemeClr val="tx1"/>
                </a:solidFill>
              </a:rPr>
              <a:t>return it and quit.</a:t>
            </a:r>
          </a:p>
          <a:p>
            <a:pPr algn="l"/>
            <a:r>
              <a:rPr lang="en-US" sz="1500" dirty="0" smtClean="0">
                <a:solidFill>
                  <a:schemeClr val="tx1"/>
                </a:solidFill>
              </a:rPr>
              <a:t>            • If it is not a goal state but is better </a:t>
            </a:r>
            <a:r>
              <a:rPr lang="en-US" sz="1500" dirty="0" smtClean="0">
                <a:solidFill>
                  <a:schemeClr val="tx1"/>
                </a:solidFill>
              </a:rPr>
              <a:t>than </a:t>
            </a:r>
            <a:r>
              <a:rPr lang="en-US" sz="1500" dirty="0" smtClean="0">
                <a:solidFill>
                  <a:schemeClr val="tx1"/>
                </a:solidFill>
              </a:rPr>
              <a:t>the current state, then make it the current state. Also  </a:t>
            </a:r>
          </a:p>
          <a:p>
            <a:pPr algn="l"/>
            <a:r>
              <a:rPr lang="en-US" sz="1500" dirty="0" smtClean="0">
                <a:solidFill>
                  <a:schemeClr val="tx1"/>
                </a:solidFill>
              </a:rPr>
              <a:t>               set </a:t>
            </a:r>
            <a:r>
              <a:rPr lang="en-US" sz="1500" i="1" dirty="0" smtClean="0">
                <a:solidFill>
                  <a:schemeClr val="tx1"/>
                </a:solidFill>
              </a:rPr>
              <a:t>BEST-SO-FAR  </a:t>
            </a:r>
            <a:r>
              <a:rPr lang="en-US" sz="1500" dirty="0" smtClean="0">
                <a:solidFill>
                  <a:schemeClr val="tx1"/>
                </a:solidFill>
              </a:rPr>
              <a:t>to this new state.</a:t>
            </a:r>
          </a:p>
          <a:p>
            <a:pPr algn="l"/>
            <a:r>
              <a:rPr lang="en-US" sz="1500" dirty="0" smtClean="0">
                <a:solidFill>
                  <a:schemeClr val="tx1"/>
                </a:solidFill>
              </a:rPr>
              <a:t>            • If it is not better than the current state, then make it the current state with probability </a:t>
            </a:r>
            <a:r>
              <a:rPr lang="en-US" sz="1500" i="1" dirty="0" smtClean="0">
                <a:solidFill>
                  <a:schemeClr val="tx1"/>
                </a:solidFill>
              </a:rPr>
              <a:t>p' </a:t>
            </a:r>
            <a:r>
              <a:rPr lang="en-US" sz="1500" dirty="0" smtClean="0">
                <a:solidFill>
                  <a:schemeClr val="tx1"/>
                </a:solidFill>
              </a:rPr>
              <a:t>as</a:t>
            </a:r>
          </a:p>
          <a:p>
            <a:pPr algn="l"/>
            <a:r>
              <a:rPr lang="en-US" sz="1500" dirty="0" smtClean="0">
                <a:solidFill>
                  <a:schemeClr val="tx1"/>
                </a:solidFill>
              </a:rPr>
              <a:t>               defined above. This step is usually implemented by invoking a random number generator to</a:t>
            </a:r>
          </a:p>
          <a:p>
            <a:pPr algn="l"/>
            <a:r>
              <a:rPr lang="en-US" sz="1500" dirty="0" smtClean="0">
                <a:solidFill>
                  <a:schemeClr val="tx1"/>
                </a:solidFill>
              </a:rPr>
              <a:t>              produce a number in the range [0,1 </a:t>
            </a:r>
            <a:r>
              <a:rPr lang="en-US" sz="1500" dirty="0">
                <a:solidFill>
                  <a:schemeClr val="tx1"/>
                </a:solidFill>
              </a:rPr>
              <a:t>]</a:t>
            </a:r>
            <a:r>
              <a:rPr lang="en-US" sz="1500" dirty="0" smtClean="0">
                <a:solidFill>
                  <a:schemeClr val="tx1"/>
                </a:solidFill>
              </a:rPr>
              <a:t>. </a:t>
            </a:r>
            <a:r>
              <a:rPr lang="en-US" sz="1500" dirty="0" smtClean="0">
                <a:solidFill>
                  <a:schemeClr val="tx1"/>
                </a:solidFill>
              </a:rPr>
              <a:t>If that number is less than </a:t>
            </a:r>
            <a:r>
              <a:rPr lang="en-US" sz="1500" i="1" dirty="0" smtClean="0">
                <a:solidFill>
                  <a:schemeClr val="tx1"/>
                </a:solidFill>
              </a:rPr>
              <a:t>p'</a:t>
            </a:r>
            <a:r>
              <a:rPr lang="en-US" sz="1500" dirty="0" smtClean="0">
                <a:solidFill>
                  <a:schemeClr val="tx1"/>
                </a:solidFill>
              </a:rPr>
              <a:t>, then the move is accepted.</a:t>
            </a:r>
          </a:p>
          <a:p>
            <a:pPr algn="l"/>
            <a:r>
              <a:rPr lang="en-US" sz="1500" dirty="0" smtClean="0">
                <a:solidFill>
                  <a:schemeClr val="tx1"/>
                </a:solidFill>
              </a:rPr>
              <a:t>              Otherwise, do nothing.</a:t>
            </a:r>
          </a:p>
          <a:p>
            <a:pPr algn="l"/>
            <a:r>
              <a:rPr lang="en-US" sz="1500" dirty="0" smtClean="0">
                <a:solidFill>
                  <a:schemeClr val="tx1"/>
                </a:solidFill>
              </a:rPr>
              <a:t>      (c) Revise </a:t>
            </a:r>
            <a:r>
              <a:rPr lang="en-US" sz="1500" i="1" dirty="0" smtClean="0">
                <a:solidFill>
                  <a:schemeClr val="tx1"/>
                </a:solidFill>
              </a:rPr>
              <a:t>T </a:t>
            </a:r>
            <a:r>
              <a:rPr lang="en-US" sz="1500" dirty="0" smtClean="0">
                <a:solidFill>
                  <a:schemeClr val="tx1"/>
                </a:solidFill>
              </a:rPr>
              <a:t>as necessary according to the annealing schedule.</a:t>
            </a:r>
          </a:p>
          <a:p>
            <a:pPr algn="l"/>
            <a:r>
              <a:rPr lang="en-US" sz="1500" dirty="0" smtClean="0">
                <a:solidFill>
                  <a:schemeClr val="tx1"/>
                </a:solidFill>
              </a:rPr>
              <a:t>5. Return </a:t>
            </a:r>
            <a:r>
              <a:rPr lang="en-US" sz="1500" i="1" dirty="0" smtClean="0">
                <a:solidFill>
                  <a:schemeClr val="tx1"/>
                </a:solidFill>
              </a:rPr>
              <a:t>BEST-SO-FAR </a:t>
            </a:r>
            <a:r>
              <a:rPr lang="en-US" sz="1500" dirty="0" smtClean="0">
                <a:solidFill>
                  <a:schemeClr val="tx1"/>
                </a:solidFill>
              </a:rPr>
              <a:t>as the answer.</a:t>
            </a:r>
          </a:p>
          <a:p>
            <a:pPr algn="l"/>
            <a:r>
              <a:rPr lang="en-US" sz="1500" dirty="0" smtClean="0">
                <a:solidFill>
                  <a:schemeClr val="tx1"/>
                </a:solidFill>
              </a:rPr>
              <a:t>	</a:t>
            </a:r>
            <a:endParaRPr lang="en-US" sz="1500"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	To implement this revised algorithm, it is necessary to select an annealing schedule, which has three components. The first is the initial value to be used for temperature. The second is the criteria that will be used to decide when the temperature of the system should be reduced. The third is the amount by which the temperature will be reduced each time it is changed. There may also be a fourth component of the schedule, namely, when to quit. Simulated annealing is often used to solve problems in which the number of moves from a given state is very large (such as the number of permutations that can be made to a proposed traveling salesman route). For such problems, it may not make sense to try all possible moves. Instead, it may </a:t>
            </a:r>
            <a:r>
              <a:rPr lang="en-US" sz="1500" dirty="0" smtClean="0">
                <a:solidFill>
                  <a:schemeClr val="tx1"/>
                </a:solidFill>
              </a:rPr>
              <a:t>be </a:t>
            </a:r>
            <a:r>
              <a:rPr lang="en-US" sz="1500" dirty="0" smtClean="0">
                <a:solidFill>
                  <a:schemeClr val="tx1"/>
                </a:solidFill>
              </a:rPr>
              <a:t>useful to exploit some criterion involving the number of moves that have been tried since an improvement was found.</a:t>
            </a:r>
            <a:endParaRPr lang="en-US" sz="1500" b="1" dirty="0" smtClean="0">
              <a:solidFill>
                <a:schemeClr val="tx1"/>
              </a:solidFill>
            </a:endParaRPr>
          </a:p>
          <a:p>
            <a:pPr algn="l"/>
            <a:r>
              <a:rPr lang="en-US" sz="1500" dirty="0" smtClean="0">
                <a:solidFill>
                  <a:schemeClr val="tx1"/>
                </a:solidFill>
              </a:rPr>
              <a:t>	Experiments that have been done with simulated annealing on a variety of problems suggest that the best way to select an annealing schedule is by trying several and observing the effect on both the quality of the solution that is found and the rate at which the process converges. To begin to get a feel for how to come up with a schedule, the first thing to notice is that as </a:t>
            </a:r>
            <a:r>
              <a:rPr lang="en-US" sz="1500" i="1" dirty="0" smtClean="0">
                <a:solidFill>
                  <a:schemeClr val="tx1"/>
                </a:solidFill>
              </a:rPr>
              <a:t>T </a:t>
            </a:r>
            <a:r>
              <a:rPr lang="en-US" sz="1500" dirty="0" smtClean="0">
                <a:solidFill>
                  <a:schemeClr val="tx1"/>
                </a:solidFill>
              </a:rPr>
              <a:t>approaches zero, the probability of accepting a move to a worse state goes to zero and simulated annealing becomes identical to simple hill climbing. The second thing to notice is that what really matters in computing the probability of accepting a move is the ratio </a:t>
            </a:r>
            <a:r>
              <a:rPr lang="en-US" sz="1500" i="1" dirty="0" smtClean="0">
                <a:solidFill>
                  <a:schemeClr val="tx1"/>
                </a:solidFill>
              </a:rPr>
              <a:t>∆E/T.</a:t>
            </a:r>
            <a:r>
              <a:rPr lang="en-US" sz="1500" dirty="0" smtClean="0">
                <a:solidFill>
                  <a:schemeClr val="tx1"/>
                </a:solidFill>
              </a:rPr>
              <a:t> Thus it is important that values of </a:t>
            </a:r>
            <a:r>
              <a:rPr lang="en-US" sz="1500" i="1" dirty="0" smtClean="0">
                <a:solidFill>
                  <a:schemeClr val="tx1"/>
                </a:solidFill>
              </a:rPr>
              <a:t>T </a:t>
            </a:r>
            <a:r>
              <a:rPr lang="en-US" sz="1500" dirty="0" smtClean="0">
                <a:solidFill>
                  <a:schemeClr val="tx1"/>
                </a:solidFill>
              </a:rPr>
              <a:t>be scaled so that this ratio is meaningful. For example, </a:t>
            </a:r>
            <a:r>
              <a:rPr lang="en-US" sz="1500" i="1" dirty="0" smtClean="0">
                <a:solidFill>
                  <a:schemeClr val="tx1"/>
                </a:solidFill>
              </a:rPr>
              <a:t>T</a:t>
            </a:r>
            <a:r>
              <a:rPr lang="en-US" sz="1500" dirty="0" smtClean="0">
                <a:solidFill>
                  <a:schemeClr val="tx1"/>
                </a:solidFill>
              </a:rPr>
              <a:t> could be initialized to  a value such that, for an average </a:t>
            </a:r>
            <a:r>
              <a:rPr lang="en-US" sz="1500" i="1" dirty="0" smtClean="0">
                <a:solidFill>
                  <a:schemeClr val="tx1"/>
                </a:solidFill>
              </a:rPr>
              <a:t>∆E</a:t>
            </a:r>
            <a:r>
              <a:rPr lang="en-US" sz="1500" dirty="0" smtClean="0">
                <a:solidFill>
                  <a:schemeClr val="tx1"/>
                </a:solidFill>
              </a:rPr>
              <a:t>, </a:t>
            </a:r>
            <a:r>
              <a:rPr lang="en-US" sz="1500" i="1" dirty="0" smtClean="0">
                <a:solidFill>
                  <a:schemeClr val="tx1"/>
                </a:solidFill>
              </a:rPr>
              <a:t>p' </a:t>
            </a:r>
            <a:r>
              <a:rPr lang="en-US" sz="1500" dirty="0" smtClean="0">
                <a:solidFill>
                  <a:schemeClr val="tx1"/>
                </a:solidFill>
              </a:rPr>
              <a:t>would be 0.5.</a:t>
            </a:r>
          </a:p>
          <a:p>
            <a:pPr algn="l"/>
            <a:r>
              <a:rPr lang="en-US" sz="1500" dirty="0" smtClean="0">
                <a:solidFill>
                  <a:schemeClr val="tx1"/>
                </a:solidFill>
              </a:rPr>
              <a:t>	Chapter 18 returns to simulated annealing in the context of neural networks.</a:t>
            </a:r>
          </a:p>
          <a:p>
            <a:pPr algn="l"/>
            <a:r>
              <a:rPr lang="en-US" sz="1500" b="1" dirty="0" smtClean="0">
                <a:solidFill>
                  <a:schemeClr val="tx1"/>
                </a:solidFill>
              </a:rPr>
              <a:t>BEST-FIRST SEARCH</a:t>
            </a:r>
          </a:p>
          <a:p>
            <a:pPr algn="l"/>
            <a:r>
              <a:rPr lang="en-US" sz="1500" dirty="0" smtClean="0">
                <a:solidFill>
                  <a:schemeClr val="tx1"/>
                </a:solidFill>
              </a:rPr>
              <a:t>Until now, we have really only discussed two systematic control strategies, breadth-first search and depth-first search (of several varieties). In this section, we discuss a new method, best-first search, which is a way of combining the advantages of both depth-first and breadth-first search into a single method.</a:t>
            </a:r>
            <a:endParaRPr lang="en-US" sz="1500"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b="1" dirty="0" smtClean="0">
                <a:solidFill>
                  <a:schemeClr val="tx1"/>
                </a:solidFill>
              </a:rPr>
              <a:t>OR Graphs</a:t>
            </a:r>
          </a:p>
          <a:p>
            <a:pPr algn="l"/>
            <a:r>
              <a:rPr lang="en-US" sz="1500" dirty="0" smtClean="0">
                <a:solidFill>
                  <a:schemeClr val="tx1"/>
                </a:solidFill>
              </a:rPr>
              <a:t>Depth-first search is good because it allows a solution to be found without all competing branches having to be expanded. Breadth-first search is good because it does not get trapped on dead-end paths. One way of combining the two is to follow a single path at a time, but switch paths whenever some competing path looks more promising than the current one does.</a:t>
            </a:r>
          </a:p>
          <a:p>
            <a:pPr algn="l"/>
            <a:r>
              <a:rPr lang="en-US" sz="1500" dirty="0" smtClean="0">
                <a:solidFill>
                  <a:schemeClr val="tx1"/>
                </a:solidFill>
              </a:rPr>
              <a:t>	At each step of the best-first search process, we select the most promising of the nodes we have generated so far.  This is done by applying an appropriate heuristic function to each of them. We then expand the chosen node by using the rules to generate its successors. If one of them is a solution, we can quit. If not, all those new nodes are added to the set of nodes generated so far. Again the most promising node is selected and the process continues. Usually what happens is that a bit of depth-first searching occurs as the most promising branch is explored. But eventually, if a solution is not found, that branch will start to look less promising than one of the top-level branches that had been </a:t>
            </a:r>
            <a:r>
              <a:rPr lang="en-US" sz="1500" dirty="0" smtClean="0">
                <a:solidFill>
                  <a:schemeClr val="tx1"/>
                </a:solidFill>
              </a:rPr>
              <a:t>ignored. </a:t>
            </a:r>
            <a:r>
              <a:rPr lang="en-US" sz="1500" dirty="0" smtClean="0">
                <a:solidFill>
                  <a:schemeClr val="tx1"/>
                </a:solidFill>
              </a:rPr>
              <a:t>At that point, the now more promising, previously ignored branch will be explored. But the old branch is not </a:t>
            </a:r>
            <a:r>
              <a:rPr lang="en-US" sz="1500" dirty="0" smtClean="0">
                <a:solidFill>
                  <a:schemeClr val="tx1"/>
                </a:solidFill>
              </a:rPr>
              <a:t>forgotten. </a:t>
            </a:r>
            <a:r>
              <a:rPr lang="en-US" sz="1500" dirty="0" smtClean="0">
                <a:solidFill>
                  <a:schemeClr val="tx1"/>
                </a:solidFill>
              </a:rPr>
              <a:t>Its last node remains in the set of generated but unexpanded nodes. The search can return to it whenever all the others get bad enough that it is again the most promising path.</a:t>
            </a:r>
          </a:p>
          <a:p>
            <a:pPr algn="l"/>
            <a:r>
              <a:rPr lang="en-US" sz="1500" dirty="0" smtClean="0">
                <a:solidFill>
                  <a:schemeClr val="tx1"/>
                </a:solidFill>
              </a:rPr>
              <a:t>	Figure 3.3 shows the beginning of a best-first search procedure. Initially, there is only one node, so it will be expanded. Doing so generates three new nodes. The heuristic function, which, in this example, is an estimate of the cost of getting to a solution from a given node, is applied to each of these new nodes. Since node D is the most promising, it is expanded next, producing two successor nodes, E and F. But then the heuristic function is applied to them . Now another path, that going through node B, looks more promising, so it is pursued, generating nodes G and H. But again when these new nodes are evaluated they look less promising than another path, so attention is returned to the path through D to E. E is then expanded, yielding nodes I and J. At the next step, J will be expanded, since it is the most promising. This process can continue until a solution is found.</a:t>
            </a:r>
            <a:endParaRPr lang="en-US" sz="15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1_3.PNG"/>
          <p:cNvPicPr>
            <a:picLocks noChangeAspect="1" noChangeArrowheads="1"/>
          </p:cNvPicPr>
          <p:nvPr/>
        </p:nvPicPr>
        <p:blipFill>
          <a:blip r:embed="rId2" cstate="print"/>
          <a:srcRect/>
          <a:stretch>
            <a:fillRect/>
          </a:stretch>
        </p:blipFill>
        <p:spPr bwMode="auto">
          <a:xfrm>
            <a:off x="1447800" y="457200"/>
            <a:ext cx="6248400" cy="595085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229600" cy="6248400"/>
          </a:xfrm>
        </p:spPr>
        <p:txBody>
          <a:bodyPr>
            <a:noAutofit/>
          </a:bodyPr>
          <a:lstStyle/>
          <a:p>
            <a:pPr algn="l"/>
            <a:r>
              <a:rPr lang="en-US" sz="1500" dirty="0" smtClean="0">
                <a:solidFill>
                  <a:schemeClr val="tx1"/>
                </a:solidFill>
              </a:rPr>
              <a:t>	Notice that this procedure is very similar to the procedure for steepest-ascent hill climbing, with two exceptions. In hill climbing, one move is selected and all the others are rejected, never to be reconsidered. This produces the straightline behavior that is characteristic of hill climbing. In best-first search, one move is selected, but the others are kept around so that they can be revisited later if the selected path becomes less promising. Further, the best available state is selected in best-first search, even if that state has a value that is lower than the value of the state that was just explored. This contrasts with hill climbing, which will stop if there are no successor states with better values than the current state.</a:t>
            </a:r>
          </a:p>
          <a:p>
            <a:pPr algn="l"/>
            <a:r>
              <a:rPr lang="en-US" sz="1500" dirty="0" smtClean="0">
                <a:solidFill>
                  <a:schemeClr val="tx1"/>
                </a:solidFill>
              </a:rPr>
              <a:t>	Although the example shown above illustrates a best-first search of a tree, it is sometimes important to search a graph instead so that duplicate paths will not be pursued. An algorithm to do this will operate by searching a directed graph in which each node represents a point in the problem space. Each node will contain, in addition to a description or the problem </a:t>
            </a:r>
            <a:r>
              <a:rPr lang="en-US" sz="1500" dirty="0" smtClean="0">
                <a:solidFill>
                  <a:schemeClr val="tx1"/>
                </a:solidFill>
              </a:rPr>
              <a:t>state </a:t>
            </a:r>
            <a:r>
              <a:rPr lang="en-US" sz="1500" dirty="0" smtClean="0">
                <a:solidFill>
                  <a:schemeClr val="tx1"/>
                </a:solidFill>
              </a:rPr>
              <a:t>it represents, an indication of how promising it is, a parent link that points back to the best node from which it came, and a list of the nodes that were generated from it. The parent link will make it possible to recover the path to the goal once the goal is found. The list of </a:t>
            </a:r>
            <a:r>
              <a:rPr lang="en-US" sz="1500" dirty="0" smtClean="0">
                <a:solidFill>
                  <a:schemeClr val="tx1"/>
                </a:solidFill>
              </a:rPr>
              <a:t>successors </a:t>
            </a:r>
            <a:r>
              <a:rPr lang="en-US" sz="1500" dirty="0" smtClean="0">
                <a:solidFill>
                  <a:schemeClr val="tx1"/>
                </a:solidFill>
              </a:rPr>
              <a:t>will make it possible, if a better path is found to an already existing node, to propagate the improvement down to its successors. We will call a graph of this sort an </a:t>
            </a:r>
            <a:r>
              <a:rPr lang="en-US" sz="1500" i="1" dirty="0" smtClean="0">
                <a:solidFill>
                  <a:schemeClr val="tx1"/>
                </a:solidFill>
              </a:rPr>
              <a:t>OR graph</a:t>
            </a:r>
            <a:r>
              <a:rPr lang="en-US" sz="1500" dirty="0" smtClean="0">
                <a:solidFill>
                  <a:schemeClr val="tx1"/>
                </a:solidFill>
              </a:rPr>
              <a:t>, since each of its branches represents an alternative problem-solving path.</a:t>
            </a:r>
          </a:p>
          <a:p>
            <a:pPr algn="l"/>
            <a:r>
              <a:rPr lang="en-US" sz="1500" dirty="0" smtClean="0">
                <a:solidFill>
                  <a:schemeClr val="tx1"/>
                </a:solidFill>
              </a:rPr>
              <a:t>	To implement such a graph-search procedure, we will need to use two lists of nodes:</a:t>
            </a:r>
          </a:p>
          <a:p>
            <a:pPr algn="l"/>
            <a:r>
              <a:rPr lang="en-US" sz="1500" i="1" dirty="0" smtClean="0">
                <a:solidFill>
                  <a:schemeClr val="tx1"/>
                </a:solidFill>
              </a:rPr>
              <a:t>    • OPEN - </a:t>
            </a:r>
            <a:r>
              <a:rPr lang="en-US" sz="1500" dirty="0" smtClean="0">
                <a:solidFill>
                  <a:schemeClr val="tx1"/>
                </a:solidFill>
              </a:rPr>
              <a:t>nodes that have been generated and have had the heuristic function applied to them but which have not yet been examined (i.e., had their successors generated). </a:t>
            </a:r>
            <a:r>
              <a:rPr lang="en-US" sz="1500" i="1" dirty="0" smtClean="0">
                <a:solidFill>
                  <a:schemeClr val="tx1"/>
                </a:solidFill>
              </a:rPr>
              <a:t>OPEN </a:t>
            </a:r>
            <a:r>
              <a:rPr lang="en-US" sz="1500" dirty="0" smtClean="0">
                <a:solidFill>
                  <a:schemeClr val="tx1"/>
                </a:solidFill>
              </a:rPr>
              <a:t>is actually a priority queue in which the elements with the highest priority are those with the most promising value of the heuristic function. Standard techniques for manipulating priority queues can be used to manipulate the list.</a:t>
            </a:r>
          </a:p>
          <a:p>
            <a:pPr algn="l"/>
            <a:r>
              <a:rPr lang="en-US" sz="1500" i="1" dirty="0" smtClean="0">
                <a:solidFill>
                  <a:schemeClr val="tx1"/>
                </a:solidFill>
              </a:rPr>
              <a:t>    • CLOSED - </a:t>
            </a:r>
            <a:r>
              <a:rPr lang="en-US" sz="1500" dirty="0" smtClean="0">
                <a:solidFill>
                  <a:schemeClr val="tx1"/>
                </a:solidFill>
              </a:rPr>
              <a:t>nodes that have already been examined. We need to keep these nodes in memory if we want to search a graph rather than a tree, since whenever a new node is generated, we need to check whether it has been generated before.</a:t>
            </a:r>
          </a:p>
          <a:p>
            <a:pPr algn="l"/>
            <a:r>
              <a:rPr lang="en-US" sz="1500" dirty="0" smtClean="0">
                <a:solidFill>
                  <a:schemeClr val="tx1"/>
                </a:solidFill>
              </a:rPr>
              <a:t>	</a:t>
            </a:r>
            <a:endParaRPr lang="en-US" sz="15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229600" cy="5791200"/>
          </a:xfrm>
        </p:spPr>
        <p:txBody>
          <a:bodyPr>
            <a:noAutofit/>
          </a:bodyPr>
          <a:lstStyle/>
          <a:p>
            <a:pPr algn="l"/>
            <a:r>
              <a:rPr lang="en-US" sz="1500" dirty="0" smtClean="0">
                <a:solidFill>
                  <a:schemeClr val="tx1"/>
                </a:solidFill>
              </a:rPr>
              <a:t>	We will also need a heuristic function that estimates the merits of each node we generate. This will enable the algorithm to search more promising paths first. Call this function </a:t>
            </a:r>
            <a:r>
              <a:rPr lang="en-US" sz="1500" i="1" dirty="0" smtClean="0">
                <a:solidFill>
                  <a:schemeClr val="tx1"/>
                </a:solidFill>
              </a:rPr>
              <a:t>f’</a:t>
            </a:r>
            <a:r>
              <a:rPr lang="en-US" sz="1500" dirty="0" smtClean="0">
                <a:solidFill>
                  <a:schemeClr val="tx1"/>
                </a:solidFill>
              </a:rPr>
              <a:t> (</a:t>
            </a:r>
            <a:r>
              <a:rPr lang="en-US" sz="1500" dirty="0" smtClean="0">
                <a:solidFill>
                  <a:schemeClr val="tx1"/>
                </a:solidFill>
              </a:rPr>
              <a:t>to indicate that it is an approximation to a function/that gives the true evaluation of the node). For many applications, it is convenient to define this function as the sum of two components that we call </a:t>
            </a:r>
            <a:r>
              <a:rPr lang="en-US" sz="1500" i="1" dirty="0" smtClean="0">
                <a:solidFill>
                  <a:schemeClr val="tx1"/>
                </a:solidFill>
              </a:rPr>
              <a:t>g </a:t>
            </a:r>
            <a:r>
              <a:rPr lang="en-US" sz="1500" dirty="0" smtClean="0">
                <a:solidFill>
                  <a:schemeClr val="tx1"/>
                </a:solidFill>
              </a:rPr>
              <a:t>and</a:t>
            </a:r>
            <a:r>
              <a:rPr lang="en-US" sz="1500" i="1" dirty="0" smtClean="0">
                <a:solidFill>
                  <a:schemeClr val="tx1"/>
                </a:solidFill>
              </a:rPr>
              <a:t> h</a:t>
            </a:r>
            <a:r>
              <a:rPr lang="en-US" sz="1500" dirty="0" smtClean="0">
                <a:solidFill>
                  <a:schemeClr val="tx1"/>
                </a:solidFill>
              </a:rPr>
              <a:t>’. The function </a:t>
            </a:r>
            <a:r>
              <a:rPr lang="en-US" sz="1500" i="1" dirty="0" smtClean="0">
                <a:solidFill>
                  <a:schemeClr val="tx1"/>
                </a:solidFill>
              </a:rPr>
              <a:t>g</a:t>
            </a:r>
            <a:r>
              <a:rPr lang="en-US" sz="1500" dirty="0" smtClean="0">
                <a:solidFill>
                  <a:schemeClr val="tx1"/>
                </a:solidFill>
              </a:rPr>
              <a:t> is a measure of the cost of getting from the initial state to the current node. Note that </a:t>
            </a:r>
            <a:r>
              <a:rPr lang="en-US" sz="1500" i="1" dirty="0" smtClean="0">
                <a:solidFill>
                  <a:schemeClr val="tx1"/>
                </a:solidFill>
              </a:rPr>
              <a:t>g </a:t>
            </a:r>
            <a:r>
              <a:rPr lang="en-US" sz="1500" dirty="0" smtClean="0">
                <a:solidFill>
                  <a:schemeClr val="tx1"/>
                </a:solidFill>
              </a:rPr>
              <a:t>is not an estimate of anything; it is known to be the exact sum of the costs of applying each of the rules that were applied along the best path to the node. The function </a:t>
            </a:r>
            <a:r>
              <a:rPr lang="en-US" sz="1500" i="1" dirty="0" smtClean="0">
                <a:solidFill>
                  <a:schemeClr val="tx1"/>
                </a:solidFill>
              </a:rPr>
              <a:t>h' </a:t>
            </a:r>
            <a:r>
              <a:rPr lang="en-US" sz="1500" dirty="0" smtClean="0">
                <a:solidFill>
                  <a:schemeClr val="tx1"/>
                </a:solidFill>
              </a:rPr>
              <a:t>is an estimate of the additional cost of getting from the current node to a goal </a:t>
            </a:r>
            <a:r>
              <a:rPr lang="en-US" sz="1500" dirty="0" smtClean="0">
                <a:solidFill>
                  <a:schemeClr val="tx1"/>
                </a:solidFill>
              </a:rPr>
              <a:t>state</a:t>
            </a:r>
            <a:r>
              <a:rPr lang="en-US" sz="1500" dirty="0" smtClean="0">
                <a:solidFill>
                  <a:schemeClr val="tx1"/>
                </a:solidFill>
              </a:rPr>
              <a:t>. This is the place where knowledge about the problem domain is exploited. The combined function </a:t>
            </a:r>
            <a:r>
              <a:rPr lang="en-US" sz="1500" i="1" dirty="0" smtClean="0">
                <a:solidFill>
                  <a:schemeClr val="tx1"/>
                </a:solidFill>
              </a:rPr>
              <a:t>f'</a:t>
            </a:r>
            <a:r>
              <a:rPr lang="en-US" sz="1500" dirty="0" smtClean="0">
                <a:solidFill>
                  <a:schemeClr val="tx1"/>
                </a:solidFill>
              </a:rPr>
              <a:t>, </a:t>
            </a:r>
            <a:r>
              <a:rPr lang="en-US" sz="1500" dirty="0" smtClean="0">
                <a:solidFill>
                  <a:schemeClr val="tx1"/>
                </a:solidFill>
              </a:rPr>
              <a:t>then, represents an estimate of the cost of getting from the initial state to a goal state along the path that generated the current node. If more than one path generated the node, then the algorithm will record the best one. Note that because </a:t>
            </a:r>
            <a:r>
              <a:rPr lang="en-US" sz="1500" i="1" dirty="0" smtClean="0">
                <a:solidFill>
                  <a:schemeClr val="tx1"/>
                </a:solidFill>
              </a:rPr>
              <a:t>g </a:t>
            </a:r>
            <a:r>
              <a:rPr lang="en-US" sz="1500" dirty="0" smtClean="0">
                <a:solidFill>
                  <a:schemeClr val="tx1"/>
                </a:solidFill>
              </a:rPr>
              <a:t>and</a:t>
            </a:r>
            <a:r>
              <a:rPr lang="en-US" sz="1500" i="1" dirty="0" smtClean="0">
                <a:solidFill>
                  <a:schemeClr val="tx1"/>
                </a:solidFill>
              </a:rPr>
              <a:t> h' </a:t>
            </a:r>
            <a:r>
              <a:rPr lang="en-US" sz="1500" dirty="0" smtClean="0">
                <a:solidFill>
                  <a:schemeClr val="tx1"/>
                </a:solidFill>
              </a:rPr>
              <a:t>must be added, it is important that </a:t>
            </a:r>
            <a:r>
              <a:rPr lang="en-US" sz="1500" i="1" dirty="0" smtClean="0">
                <a:solidFill>
                  <a:schemeClr val="tx1"/>
                </a:solidFill>
              </a:rPr>
              <a:t>h’ </a:t>
            </a:r>
            <a:r>
              <a:rPr lang="en-US" sz="1500" dirty="0" smtClean="0">
                <a:solidFill>
                  <a:schemeClr val="tx1"/>
                </a:solidFill>
              </a:rPr>
              <a:t>be a measure of the cost of getting from the node to a solution (i.e., good nodes get low values; bad nodes get high values) rather than a measure of the goodness of a node (i.e., good nodes get high values). But that is easy to arrange with judicious placement of minus signs. It is also Important that </a:t>
            </a:r>
            <a:r>
              <a:rPr lang="en-US" sz="1500" i="1" dirty="0" smtClean="0">
                <a:solidFill>
                  <a:schemeClr val="tx1"/>
                </a:solidFill>
              </a:rPr>
              <a:t>g</a:t>
            </a:r>
            <a:r>
              <a:rPr lang="en-US" sz="1500" dirty="0" smtClean="0">
                <a:solidFill>
                  <a:schemeClr val="tx1"/>
                </a:solidFill>
              </a:rPr>
              <a:t> be nonnegative. If this is not true, then paths that traverse cycles in the graph will appear to get better as they get longer. </a:t>
            </a:r>
          </a:p>
          <a:p>
            <a:pPr algn="l"/>
            <a:r>
              <a:rPr lang="en-US" sz="1500" dirty="0" smtClean="0">
                <a:solidFill>
                  <a:schemeClr val="tx1"/>
                </a:solidFill>
              </a:rPr>
              <a:t>	The actual operation of the algorithm is very simple. It proceeds in steps, expanding one node at each step, until it generates a node that corresponds to a goal state. At each step, it picks the most promising of the nodes that have so far been generated but not expanded. It generates the successors of the chosen node, applies the heuristic function to them , and adds them to the list of open nodes, after checking to </a:t>
            </a:r>
            <a:r>
              <a:rPr lang="en-US" sz="1500" dirty="0" smtClean="0">
                <a:solidFill>
                  <a:schemeClr val="tx1"/>
                </a:solidFill>
              </a:rPr>
              <a:t>see </a:t>
            </a:r>
            <a:r>
              <a:rPr lang="en-US" sz="1500" dirty="0" smtClean="0">
                <a:solidFill>
                  <a:schemeClr val="tx1"/>
                </a:solidFill>
              </a:rPr>
              <a:t>if any of them have been generated before. By doing this check, we can guarantee that each node only appears once in the graph, although many nodes may point to it as a successor. Then the next step begins.</a:t>
            </a:r>
          </a:p>
          <a:p>
            <a:pPr algn="l"/>
            <a:r>
              <a:rPr lang="en-US" sz="1500" dirty="0" smtClean="0">
                <a:solidFill>
                  <a:schemeClr val="tx1"/>
                </a:solidFill>
              </a:rPr>
              <a:t>	This process can be summarized as follows.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b="1" dirty="0" smtClean="0">
                <a:solidFill>
                  <a:schemeClr val="tx1"/>
                </a:solidFill>
              </a:rPr>
              <a:t>GENERATE-AND-TEST</a:t>
            </a:r>
          </a:p>
          <a:p>
            <a:pPr algn="l"/>
            <a:r>
              <a:rPr lang="en-US" sz="1500" dirty="0" smtClean="0">
                <a:solidFill>
                  <a:schemeClr val="tx1"/>
                </a:solidFill>
              </a:rPr>
              <a:t>The generate-and-test strategy is the simplest of all the approaches we discuss. It consists of the following steps:</a:t>
            </a:r>
          </a:p>
          <a:p>
            <a:pPr algn="l"/>
            <a:r>
              <a:rPr lang="en-US" sz="1500" b="1" i="1" dirty="0" smtClean="0">
                <a:solidFill>
                  <a:schemeClr val="tx1"/>
                </a:solidFill>
              </a:rPr>
              <a:t>Algorithm: Generate-and-Test</a:t>
            </a:r>
          </a:p>
          <a:p>
            <a:pPr algn="l"/>
            <a:r>
              <a:rPr lang="en-US" sz="1500" dirty="0" smtClean="0">
                <a:solidFill>
                  <a:schemeClr val="tx1"/>
                </a:solidFill>
              </a:rPr>
              <a:t>1. Generate a possible solution. For some problems, this means generating a particular point in the problem space. For others, it means generating a path from a start state.</a:t>
            </a:r>
          </a:p>
          <a:p>
            <a:pPr algn="l"/>
            <a:r>
              <a:rPr lang="en-US" sz="1500" dirty="0" smtClean="0">
                <a:solidFill>
                  <a:schemeClr val="tx1"/>
                </a:solidFill>
              </a:rPr>
              <a:t>2. Test to see if this is actually a solution by comparing the chosen point or the endpoint of the chosen</a:t>
            </a:r>
          </a:p>
          <a:p>
            <a:pPr algn="l"/>
            <a:r>
              <a:rPr lang="en-US" sz="1500" dirty="0" smtClean="0">
                <a:solidFill>
                  <a:schemeClr val="tx1"/>
                </a:solidFill>
              </a:rPr>
              <a:t>path to the set of acceptable goal states.</a:t>
            </a:r>
          </a:p>
          <a:p>
            <a:pPr algn="l"/>
            <a:r>
              <a:rPr lang="en-US" sz="1500" dirty="0" smtClean="0">
                <a:solidFill>
                  <a:schemeClr val="tx1"/>
                </a:solidFill>
              </a:rPr>
              <a:t>3. If a solution has been found, quit. Otherwise, return to step 1.</a:t>
            </a:r>
          </a:p>
          <a:p>
            <a:pPr algn="l"/>
            <a:r>
              <a:rPr lang="en-US" sz="1500" dirty="0" smtClean="0">
                <a:solidFill>
                  <a:schemeClr val="tx1"/>
                </a:solidFill>
              </a:rPr>
              <a:t>	If the generation of possible solutions is done systematically, then this procedure will find a solution eventually, if one exists. Unfortunately, if the problem space is very large, "eventually" may be a very long time.</a:t>
            </a:r>
          </a:p>
          <a:p>
            <a:pPr algn="l"/>
            <a:r>
              <a:rPr lang="en-US" sz="1500" dirty="0" smtClean="0">
                <a:solidFill>
                  <a:schemeClr val="tx1"/>
                </a:solidFill>
              </a:rPr>
              <a:t>	The generate-and-test algorithm is a depth-first search procedure since complete solutions must be generated before they can be tested. In its most systematic form, it is simply an exhaustive search of the problem space. Generate-and-test can, of course, also operate by generating solutions randomly, but then there is no guarantee that a solution will ever be found. In this form, it is also known as the British Museum algorithm, a reference to a method for finding an object in the British Museum by wandering randomly. Between these two extremes lies a practical middle ground in which the search process proceeds systematically, but some paths are not considered because they seem unlikely to lead to a solution. This evaluation is performed by a heuristic function, as described in Section 2.2.2.</a:t>
            </a:r>
          </a:p>
          <a:p>
            <a:pPr algn="l"/>
            <a:r>
              <a:rPr lang="en-US" sz="1500" dirty="0" smtClean="0">
                <a:solidFill>
                  <a:schemeClr val="tx1"/>
                </a:solidFill>
              </a:rPr>
              <a:t>	The most straightforward way to implement systematic generate-and-test is as a depth-first search tree with backtracking. If some intermediate states are likely to appear often in the tree, however, it may be better to modify that procedure, as described above, to traverse a graph rather than a tree.</a:t>
            </a:r>
            <a:endParaRPr lang="en-US" sz="15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b="1" i="1" dirty="0" smtClean="0">
                <a:solidFill>
                  <a:schemeClr val="tx1"/>
                </a:solidFill>
              </a:rPr>
              <a:t>Algorithm: Best-First Search</a:t>
            </a:r>
          </a:p>
          <a:p>
            <a:pPr algn="l"/>
            <a:r>
              <a:rPr lang="en-US" sz="1500" dirty="0" smtClean="0">
                <a:solidFill>
                  <a:schemeClr val="tx1"/>
                </a:solidFill>
              </a:rPr>
              <a:t>I. Start with </a:t>
            </a:r>
            <a:r>
              <a:rPr lang="en-US" sz="1500" i="1" dirty="0" smtClean="0">
                <a:solidFill>
                  <a:schemeClr val="tx1"/>
                </a:solidFill>
              </a:rPr>
              <a:t>OPEN </a:t>
            </a:r>
            <a:r>
              <a:rPr lang="en-US" sz="1500" dirty="0" smtClean="0">
                <a:solidFill>
                  <a:schemeClr val="tx1"/>
                </a:solidFill>
              </a:rPr>
              <a:t>containing just the initial state.</a:t>
            </a:r>
          </a:p>
          <a:p>
            <a:pPr algn="l"/>
            <a:r>
              <a:rPr lang="en-US" sz="1500" dirty="0" smtClean="0">
                <a:solidFill>
                  <a:schemeClr val="tx1"/>
                </a:solidFill>
              </a:rPr>
              <a:t>2. Until a goal is found or there are no nodes left on </a:t>
            </a:r>
            <a:r>
              <a:rPr lang="en-US" sz="1500" i="1" dirty="0" smtClean="0">
                <a:solidFill>
                  <a:schemeClr val="tx1"/>
                </a:solidFill>
              </a:rPr>
              <a:t>OPEN </a:t>
            </a:r>
            <a:r>
              <a:rPr lang="en-US" sz="1500" dirty="0" smtClean="0">
                <a:solidFill>
                  <a:schemeClr val="tx1"/>
                </a:solidFill>
              </a:rPr>
              <a:t>do:</a:t>
            </a:r>
          </a:p>
          <a:p>
            <a:pPr algn="l"/>
            <a:r>
              <a:rPr lang="en-US" sz="1500" dirty="0" smtClean="0">
                <a:solidFill>
                  <a:schemeClr val="tx1"/>
                </a:solidFill>
              </a:rPr>
              <a:t>      (a) Pick </a:t>
            </a:r>
            <a:r>
              <a:rPr lang="en-US" sz="1500" dirty="0" smtClean="0">
                <a:solidFill>
                  <a:schemeClr val="tx1"/>
                </a:solidFill>
              </a:rPr>
              <a:t>the </a:t>
            </a:r>
            <a:r>
              <a:rPr lang="en-US" sz="1500" dirty="0" smtClean="0">
                <a:solidFill>
                  <a:schemeClr val="tx1"/>
                </a:solidFill>
              </a:rPr>
              <a:t>best node on </a:t>
            </a:r>
            <a:r>
              <a:rPr lang="en-US" sz="1500" i="1" dirty="0" smtClean="0">
                <a:solidFill>
                  <a:schemeClr val="tx1"/>
                </a:solidFill>
              </a:rPr>
              <a:t>OPEN.</a:t>
            </a:r>
          </a:p>
          <a:p>
            <a:pPr algn="l"/>
            <a:r>
              <a:rPr lang="en-US" sz="1500" dirty="0" smtClean="0">
                <a:solidFill>
                  <a:schemeClr val="tx1"/>
                </a:solidFill>
              </a:rPr>
              <a:t>      (b) Generate its successors.</a:t>
            </a:r>
          </a:p>
          <a:p>
            <a:pPr algn="l"/>
            <a:r>
              <a:rPr lang="en-US" sz="1500" dirty="0" smtClean="0">
                <a:solidFill>
                  <a:schemeClr val="tx1"/>
                </a:solidFill>
              </a:rPr>
              <a:t>      (c) For each successor do:</a:t>
            </a:r>
          </a:p>
          <a:p>
            <a:pPr algn="l"/>
            <a:r>
              <a:rPr lang="en-US" sz="1500" dirty="0" smtClean="0">
                <a:solidFill>
                  <a:schemeClr val="tx1"/>
                </a:solidFill>
              </a:rPr>
              <a:t>            (i) If it has not been generated before, evaluate it, add it to </a:t>
            </a:r>
            <a:r>
              <a:rPr lang="en-US" sz="1500" i="1" dirty="0" smtClean="0">
                <a:solidFill>
                  <a:schemeClr val="tx1"/>
                </a:solidFill>
              </a:rPr>
              <a:t>OPEN</a:t>
            </a:r>
            <a:r>
              <a:rPr lang="en-US" sz="1500" dirty="0" smtClean="0">
                <a:solidFill>
                  <a:schemeClr val="tx1"/>
                </a:solidFill>
              </a:rPr>
              <a:t>, and record its parent.</a:t>
            </a:r>
          </a:p>
          <a:p>
            <a:pPr algn="l"/>
            <a:r>
              <a:rPr lang="en-US" sz="1500" dirty="0" smtClean="0">
                <a:solidFill>
                  <a:schemeClr val="tx1"/>
                </a:solidFill>
              </a:rPr>
              <a:t>            (ii) If it has been generated before, change the parent if this new path is better than the previous</a:t>
            </a:r>
          </a:p>
          <a:p>
            <a:pPr algn="l"/>
            <a:r>
              <a:rPr lang="en-US" sz="1500" dirty="0" smtClean="0">
                <a:solidFill>
                  <a:schemeClr val="tx1"/>
                </a:solidFill>
              </a:rPr>
              <a:t>                  one. In that case, update the cost of getting to this node and to any successors that this node</a:t>
            </a:r>
          </a:p>
          <a:p>
            <a:pPr algn="l"/>
            <a:r>
              <a:rPr lang="en-US" sz="1500" dirty="0" smtClean="0">
                <a:solidFill>
                  <a:schemeClr val="tx1"/>
                </a:solidFill>
              </a:rPr>
              <a:t>                  may already, have .</a:t>
            </a:r>
          </a:p>
          <a:p>
            <a:pPr algn="l"/>
            <a:r>
              <a:rPr lang="en-US" sz="1500" dirty="0" smtClean="0">
                <a:solidFill>
                  <a:schemeClr val="tx1"/>
                </a:solidFill>
              </a:rPr>
              <a:t>The </a:t>
            </a:r>
            <a:r>
              <a:rPr lang="en-US" sz="1500" dirty="0" smtClean="0">
                <a:solidFill>
                  <a:schemeClr val="tx1"/>
                </a:solidFill>
              </a:rPr>
              <a:t>basic idea of this algorithm is simple. Unfortunately, it is rarely the case that graph traversal algorithms are simple to write correctly. And it is even rarer that it is simple to guarantee the correctness of such algorithms. In the section that follows, we describe this algorithm in more detail as an example of the design and analysis of a graph-search program.</a:t>
            </a:r>
          </a:p>
          <a:p>
            <a:pPr algn="l"/>
            <a:r>
              <a:rPr lang="en-US" sz="1500" b="1" dirty="0" smtClean="0">
                <a:solidFill>
                  <a:schemeClr val="tx1"/>
                </a:solidFill>
              </a:rPr>
              <a:t>The A* Algorithm</a:t>
            </a:r>
          </a:p>
          <a:p>
            <a:pPr algn="l"/>
            <a:r>
              <a:rPr lang="en-US" sz="1500" dirty="0" smtClean="0">
                <a:solidFill>
                  <a:schemeClr val="tx1"/>
                </a:solidFill>
              </a:rPr>
              <a:t>The best-first search algorithm that was just presented is a simplification of an algorithm called A*, which was first presented by Hart </a:t>
            </a:r>
            <a:r>
              <a:rPr lang="en-US" sz="1500" i="1" dirty="0" smtClean="0">
                <a:solidFill>
                  <a:schemeClr val="tx1"/>
                </a:solidFill>
              </a:rPr>
              <a:t>et al</a:t>
            </a:r>
            <a:r>
              <a:rPr lang="en-US" sz="1500" dirty="0" smtClean="0">
                <a:solidFill>
                  <a:schemeClr val="tx1"/>
                </a:solidFill>
              </a:rPr>
              <a:t>. [1968; 1972]. This algorithm uses the same </a:t>
            </a:r>
            <a:r>
              <a:rPr lang="en-US" sz="1500" i="1" dirty="0" smtClean="0">
                <a:solidFill>
                  <a:schemeClr val="tx1"/>
                </a:solidFill>
              </a:rPr>
              <a:t>f </a:t>
            </a:r>
            <a:r>
              <a:rPr lang="en-US" sz="1500" dirty="0" smtClean="0">
                <a:solidFill>
                  <a:schemeClr val="tx1"/>
                </a:solidFill>
              </a:rPr>
              <a:t>‘, </a:t>
            </a:r>
            <a:r>
              <a:rPr lang="en-US" sz="1500" i="1" dirty="0" smtClean="0">
                <a:solidFill>
                  <a:schemeClr val="tx1"/>
                </a:solidFill>
              </a:rPr>
              <a:t>g</a:t>
            </a:r>
            <a:r>
              <a:rPr lang="en-US" sz="1500" dirty="0" smtClean="0">
                <a:solidFill>
                  <a:schemeClr val="tx1"/>
                </a:solidFill>
              </a:rPr>
              <a:t>, </a:t>
            </a:r>
            <a:r>
              <a:rPr lang="en-US" sz="1500" dirty="0" smtClean="0">
                <a:solidFill>
                  <a:schemeClr val="tx1"/>
                </a:solidFill>
              </a:rPr>
              <a:t>and </a:t>
            </a:r>
            <a:r>
              <a:rPr lang="en-US" sz="1500" i="1" dirty="0" smtClean="0">
                <a:solidFill>
                  <a:schemeClr val="tx1"/>
                </a:solidFill>
              </a:rPr>
              <a:t>h' </a:t>
            </a:r>
            <a:r>
              <a:rPr lang="en-US" sz="1500" dirty="0" smtClean="0">
                <a:solidFill>
                  <a:schemeClr val="tx1"/>
                </a:solidFill>
              </a:rPr>
              <a:t>functions, as well </a:t>
            </a:r>
            <a:r>
              <a:rPr lang="en-US" sz="1500" dirty="0" smtClean="0">
                <a:solidFill>
                  <a:schemeClr val="tx1"/>
                </a:solidFill>
              </a:rPr>
              <a:t>as the </a:t>
            </a:r>
            <a:r>
              <a:rPr lang="en-US" sz="1500" dirty="0" smtClean="0">
                <a:solidFill>
                  <a:schemeClr val="tx1"/>
                </a:solidFill>
              </a:rPr>
              <a:t>lists </a:t>
            </a:r>
            <a:r>
              <a:rPr lang="en-US" sz="1500" i="1" dirty="0" smtClean="0">
                <a:solidFill>
                  <a:schemeClr val="tx1"/>
                </a:solidFill>
              </a:rPr>
              <a:t>OPEN </a:t>
            </a:r>
            <a:r>
              <a:rPr lang="en-US" sz="1500" dirty="0" smtClean="0">
                <a:solidFill>
                  <a:schemeClr val="tx1"/>
                </a:solidFill>
              </a:rPr>
              <a:t>and</a:t>
            </a:r>
            <a:r>
              <a:rPr lang="en-US" sz="1500" i="1" dirty="0" smtClean="0">
                <a:solidFill>
                  <a:schemeClr val="tx1"/>
                </a:solidFill>
              </a:rPr>
              <a:t> CLOSED</a:t>
            </a:r>
            <a:r>
              <a:rPr lang="en-US" sz="1500" dirty="0" smtClean="0">
                <a:solidFill>
                  <a:schemeClr val="tx1"/>
                </a:solidFill>
              </a:rPr>
              <a:t>, that we have already described.</a:t>
            </a:r>
          </a:p>
          <a:p>
            <a:pPr algn="l"/>
            <a:r>
              <a:rPr lang="en-US" sz="1500" b="1" i="1" dirty="0" smtClean="0">
                <a:solidFill>
                  <a:schemeClr val="tx1"/>
                </a:solidFill>
              </a:rPr>
              <a:t>Algorithm: A*</a:t>
            </a:r>
          </a:p>
          <a:p>
            <a:pPr algn="l"/>
            <a:r>
              <a:rPr lang="en-US" sz="1500" dirty="0" smtClean="0">
                <a:solidFill>
                  <a:schemeClr val="tx1"/>
                </a:solidFill>
              </a:rPr>
              <a:t>l. Start with </a:t>
            </a:r>
            <a:r>
              <a:rPr lang="en-US" sz="1500" i="1" dirty="0" smtClean="0">
                <a:solidFill>
                  <a:schemeClr val="tx1"/>
                </a:solidFill>
              </a:rPr>
              <a:t>OPEN </a:t>
            </a:r>
            <a:r>
              <a:rPr lang="en-US" sz="1500" dirty="0" smtClean="0">
                <a:solidFill>
                  <a:schemeClr val="tx1"/>
                </a:solidFill>
              </a:rPr>
              <a:t>containing only the initial node. Set that node's </a:t>
            </a:r>
            <a:r>
              <a:rPr lang="en-US" sz="1500" i="1" dirty="0" smtClean="0">
                <a:solidFill>
                  <a:schemeClr val="tx1"/>
                </a:solidFill>
              </a:rPr>
              <a:t>g</a:t>
            </a:r>
            <a:r>
              <a:rPr lang="en-US" sz="1500" dirty="0" smtClean="0">
                <a:solidFill>
                  <a:schemeClr val="tx1"/>
                </a:solidFill>
              </a:rPr>
              <a:t> value to 0, its </a:t>
            </a:r>
            <a:r>
              <a:rPr lang="en-US" sz="1500" i="1" dirty="0" smtClean="0">
                <a:solidFill>
                  <a:schemeClr val="tx1"/>
                </a:solidFill>
              </a:rPr>
              <a:t>h' </a:t>
            </a:r>
            <a:r>
              <a:rPr lang="en-US" sz="1500" dirty="0" smtClean="0">
                <a:solidFill>
                  <a:schemeClr val="tx1"/>
                </a:solidFill>
              </a:rPr>
              <a:t>value to whatever</a:t>
            </a:r>
          </a:p>
          <a:p>
            <a:pPr algn="l"/>
            <a:r>
              <a:rPr lang="en-US" sz="1500" dirty="0" smtClean="0">
                <a:solidFill>
                  <a:schemeClr val="tx1"/>
                </a:solidFill>
              </a:rPr>
              <a:t>it  is, and its </a:t>
            </a:r>
            <a:r>
              <a:rPr lang="en-US" sz="1500" i="1" dirty="0" smtClean="0">
                <a:solidFill>
                  <a:schemeClr val="tx1"/>
                </a:solidFill>
              </a:rPr>
              <a:t>f' </a:t>
            </a:r>
            <a:r>
              <a:rPr lang="en-US" sz="1500" dirty="0" smtClean="0">
                <a:solidFill>
                  <a:schemeClr val="tx1"/>
                </a:solidFill>
              </a:rPr>
              <a:t>value to </a:t>
            </a:r>
            <a:r>
              <a:rPr lang="en-US" sz="1500" i="1" dirty="0" smtClean="0">
                <a:solidFill>
                  <a:schemeClr val="tx1"/>
                </a:solidFill>
              </a:rPr>
              <a:t>h' </a:t>
            </a:r>
            <a:r>
              <a:rPr lang="en-US" sz="1500" dirty="0" smtClean="0">
                <a:solidFill>
                  <a:schemeClr val="tx1"/>
                </a:solidFill>
              </a:rPr>
              <a:t>+ 0, or </a:t>
            </a:r>
            <a:r>
              <a:rPr lang="en-US" sz="1500" i="1" dirty="0" smtClean="0">
                <a:solidFill>
                  <a:schemeClr val="tx1"/>
                </a:solidFill>
              </a:rPr>
              <a:t>h'. </a:t>
            </a:r>
            <a:r>
              <a:rPr lang="en-US" sz="1500" dirty="0" smtClean="0">
                <a:solidFill>
                  <a:schemeClr val="tx1"/>
                </a:solidFill>
              </a:rPr>
              <a:t>Set CLOSED to the empty list.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762000"/>
            <a:ext cx="8229600" cy="5410200"/>
          </a:xfrm>
        </p:spPr>
        <p:txBody>
          <a:bodyPr>
            <a:normAutofit/>
          </a:bodyPr>
          <a:lstStyle/>
          <a:p>
            <a:pPr algn="l"/>
            <a:r>
              <a:rPr lang="en-US" sz="1500" dirty="0" smtClean="0">
                <a:solidFill>
                  <a:schemeClr val="tx1"/>
                </a:solidFill>
              </a:rPr>
              <a:t>2. Until a goal node is found, repeat the following procedure: If there are no nodes on </a:t>
            </a:r>
            <a:r>
              <a:rPr lang="en-US" sz="1500" i="1" dirty="0" smtClean="0">
                <a:solidFill>
                  <a:schemeClr val="tx1"/>
                </a:solidFill>
              </a:rPr>
              <a:t>OPEN</a:t>
            </a:r>
            <a:r>
              <a:rPr lang="en-US" sz="1500" dirty="0" smtClean="0">
                <a:solidFill>
                  <a:schemeClr val="tx1"/>
                </a:solidFill>
              </a:rPr>
              <a:t>,</a:t>
            </a:r>
            <a:r>
              <a:rPr lang="en-US" sz="1500" i="1" dirty="0" smtClean="0">
                <a:solidFill>
                  <a:schemeClr val="tx1"/>
                </a:solidFill>
              </a:rPr>
              <a:t> </a:t>
            </a:r>
            <a:r>
              <a:rPr lang="en-US" sz="1500" dirty="0" smtClean="0">
                <a:solidFill>
                  <a:schemeClr val="tx1"/>
                </a:solidFill>
              </a:rPr>
              <a:t>report failure. Otherwise, pick the node on </a:t>
            </a:r>
            <a:r>
              <a:rPr lang="en-US" sz="1500" i="1" dirty="0" smtClean="0">
                <a:solidFill>
                  <a:schemeClr val="tx1"/>
                </a:solidFill>
              </a:rPr>
              <a:t>OPEN </a:t>
            </a:r>
            <a:r>
              <a:rPr lang="en-US" sz="1500" dirty="0" smtClean="0">
                <a:solidFill>
                  <a:schemeClr val="tx1"/>
                </a:solidFill>
              </a:rPr>
              <a:t>with the lowest </a:t>
            </a:r>
            <a:r>
              <a:rPr lang="en-US" sz="1500" i="1" dirty="0" smtClean="0">
                <a:solidFill>
                  <a:schemeClr val="tx1"/>
                </a:solidFill>
              </a:rPr>
              <a:t>f</a:t>
            </a:r>
            <a:r>
              <a:rPr lang="en-US" sz="1500" i="1" dirty="0" smtClean="0">
                <a:solidFill>
                  <a:schemeClr val="tx1"/>
                </a:solidFill>
              </a:rPr>
              <a:t>’ </a:t>
            </a:r>
            <a:r>
              <a:rPr lang="en-US" sz="1500" dirty="0" smtClean="0">
                <a:solidFill>
                  <a:schemeClr val="tx1"/>
                </a:solidFill>
              </a:rPr>
              <a:t>value. Call it </a:t>
            </a:r>
            <a:r>
              <a:rPr lang="en-US" sz="1500" i="1" dirty="0" smtClean="0">
                <a:solidFill>
                  <a:schemeClr val="tx1"/>
                </a:solidFill>
              </a:rPr>
              <a:t>BESTNODE</a:t>
            </a:r>
            <a:r>
              <a:rPr lang="en-US" sz="1500" dirty="0" smtClean="0">
                <a:solidFill>
                  <a:schemeClr val="tx1"/>
                </a:solidFill>
              </a:rPr>
              <a:t>. Remove it from </a:t>
            </a:r>
            <a:r>
              <a:rPr lang="en-US" sz="1500" i="1" dirty="0" smtClean="0">
                <a:solidFill>
                  <a:schemeClr val="tx1"/>
                </a:solidFill>
              </a:rPr>
              <a:t>OPEN</a:t>
            </a:r>
            <a:r>
              <a:rPr lang="en-US" sz="1500" dirty="0" smtClean="0">
                <a:solidFill>
                  <a:schemeClr val="tx1"/>
                </a:solidFill>
              </a:rPr>
              <a:t>. Place it on </a:t>
            </a:r>
            <a:r>
              <a:rPr lang="en-US" sz="1500" i="1" dirty="0" smtClean="0">
                <a:solidFill>
                  <a:schemeClr val="tx1"/>
                </a:solidFill>
              </a:rPr>
              <a:t>CLOSED</a:t>
            </a:r>
            <a:r>
              <a:rPr lang="en-US" sz="1500" dirty="0" smtClean="0">
                <a:solidFill>
                  <a:schemeClr val="tx1"/>
                </a:solidFill>
              </a:rPr>
              <a:t>. See if </a:t>
            </a:r>
            <a:r>
              <a:rPr lang="en-US" sz="1500" i="1" dirty="0" smtClean="0">
                <a:solidFill>
                  <a:schemeClr val="tx1"/>
                </a:solidFill>
              </a:rPr>
              <a:t>BESTNODE</a:t>
            </a:r>
            <a:r>
              <a:rPr lang="en-US" sz="1500" dirty="0" smtClean="0">
                <a:solidFill>
                  <a:schemeClr val="tx1"/>
                </a:solidFill>
              </a:rPr>
              <a:t> is a goal node. If so, exit and report a solution (either </a:t>
            </a:r>
            <a:r>
              <a:rPr lang="en-US" sz="1500" i="1" dirty="0" smtClean="0">
                <a:solidFill>
                  <a:schemeClr val="tx1"/>
                </a:solidFill>
              </a:rPr>
              <a:t>BESTNODE </a:t>
            </a:r>
            <a:r>
              <a:rPr lang="en-US" sz="1500" dirty="0" smtClean="0">
                <a:solidFill>
                  <a:schemeClr val="tx1"/>
                </a:solidFill>
              </a:rPr>
              <a:t>if all we want is the node or the path that has been created between the initial state and </a:t>
            </a:r>
            <a:r>
              <a:rPr lang="en-US" sz="1500" i="1" dirty="0" smtClean="0">
                <a:solidFill>
                  <a:schemeClr val="tx1"/>
                </a:solidFill>
              </a:rPr>
              <a:t>BESTNODE </a:t>
            </a:r>
            <a:r>
              <a:rPr lang="en-US" sz="1500" dirty="0" smtClean="0">
                <a:solidFill>
                  <a:schemeClr val="tx1"/>
                </a:solidFill>
              </a:rPr>
              <a:t>if we are interested in the path). Otherwise, generate the successors of </a:t>
            </a:r>
            <a:r>
              <a:rPr lang="en-US" sz="1500" i="1" dirty="0" smtClean="0">
                <a:solidFill>
                  <a:schemeClr val="tx1"/>
                </a:solidFill>
              </a:rPr>
              <a:t>BESTNODE </a:t>
            </a:r>
            <a:r>
              <a:rPr lang="en-US" sz="1500" dirty="0" smtClean="0">
                <a:solidFill>
                  <a:schemeClr val="tx1"/>
                </a:solidFill>
              </a:rPr>
              <a:t>but do not set </a:t>
            </a:r>
            <a:r>
              <a:rPr lang="en-US" sz="1500" i="1" dirty="0" smtClean="0">
                <a:solidFill>
                  <a:schemeClr val="tx1"/>
                </a:solidFill>
              </a:rPr>
              <a:t>BESTNODE </a:t>
            </a:r>
            <a:r>
              <a:rPr lang="en-US" sz="1500" dirty="0" smtClean="0">
                <a:solidFill>
                  <a:schemeClr val="tx1"/>
                </a:solidFill>
              </a:rPr>
              <a:t>to point to them yet. (First we need to see if any of them have already been generated.) For each such </a:t>
            </a:r>
            <a:r>
              <a:rPr lang="en-US" sz="1500" i="1" dirty="0" smtClean="0">
                <a:solidFill>
                  <a:schemeClr val="tx1"/>
                </a:solidFill>
              </a:rPr>
              <a:t>SUCCESSOR, </a:t>
            </a:r>
            <a:r>
              <a:rPr lang="en-US" sz="1500" dirty="0" smtClean="0">
                <a:solidFill>
                  <a:schemeClr val="tx1"/>
                </a:solidFill>
              </a:rPr>
              <a:t>do the following:</a:t>
            </a:r>
            <a:endParaRPr lang="en-US" sz="1500" b="1" dirty="0" smtClean="0">
              <a:solidFill>
                <a:schemeClr val="tx1"/>
              </a:solidFill>
            </a:endParaRPr>
          </a:p>
          <a:p>
            <a:pPr algn="l"/>
            <a:r>
              <a:rPr lang="en-US" sz="1500" dirty="0" smtClean="0">
                <a:solidFill>
                  <a:schemeClr val="tx1"/>
                </a:solidFill>
              </a:rPr>
              <a:t>      (a) Set </a:t>
            </a:r>
            <a:r>
              <a:rPr lang="en-US" sz="1500" i="1" dirty="0" smtClean="0">
                <a:solidFill>
                  <a:schemeClr val="tx1"/>
                </a:solidFill>
              </a:rPr>
              <a:t>SUCCESSOR </a:t>
            </a:r>
            <a:r>
              <a:rPr lang="en-US" sz="1500" dirty="0" smtClean="0">
                <a:solidFill>
                  <a:schemeClr val="tx1"/>
                </a:solidFill>
              </a:rPr>
              <a:t>to point back to </a:t>
            </a:r>
            <a:r>
              <a:rPr lang="en-US" sz="1500" i="1" dirty="0" smtClean="0">
                <a:solidFill>
                  <a:schemeClr val="tx1"/>
                </a:solidFill>
              </a:rPr>
              <a:t>BESTNODE. </a:t>
            </a:r>
            <a:r>
              <a:rPr lang="en-US" sz="1500" dirty="0" smtClean="0">
                <a:solidFill>
                  <a:schemeClr val="tx1"/>
                </a:solidFill>
              </a:rPr>
              <a:t>These backwards links will make it possible to  </a:t>
            </a:r>
          </a:p>
          <a:p>
            <a:pPr algn="l"/>
            <a:r>
              <a:rPr lang="en-US" sz="1500" dirty="0" smtClean="0">
                <a:solidFill>
                  <a:schemeClr val="tx1"/>
                </a:solidFill>
              </a:rPr>
              <a:t>           recover the path once a solution is found.</a:t>
            </a:r>
          </a:p>
          <a:p>
            <a:pPr algn="l"/>
            <a:r>
              <a:rPr lang="en-US" sz="1500" dirty="0" smtClean="0">
                <a:solidFill>
                  <a:schemeClr val="tx1"/>
                </a:solidFill>
              </a:rPr>
              <a:t>      (b) Compute </a:t>
            </a:r>
            <a:r>
              <a:rPr lang="en-US" sz="1500" i="1" dirty="0" smtClean="0">
                <a:solidFill>
                  <a:schemeClr val="tx1"/>
                </a:solidFill>
              </a:rPr>
              <a:t>g(SUCCESSOR) = g(BESTNODE) + </a:t>
            </a:r>
            <a:r>
              <a:rPr lang="en-US" sz="1500" dirty="0" smtClean="0">
                <a:solidFill>
                  <a:schemeClr val="tx1"/>
                </a:solidFill>
              </a:rPr>
              <a:t>the cost of getting from </a:t>
            </a:r>
            <a:r>
              <a:rPr lang="en-US" sz="1500" i="1" dirty="0" smtClean="0">
                <a:solidFill>
                  <a:schemeClr val="tx1"/>
                </a:solidFill>
              </a:rPr>
              <a:t>BESTNODE </a:t>
            </a:r>
            <a:r>
              <a:rPr lang="en-US" sz="1500" dirty="0" smtClean="0">
                <a:solidFill>
                  <a:schemeClr val="tx1"/>
                </a:solidFill>
              </a:rPr>
              <a:t>to </a:t>
            </a:r>
            <a:r>
              <a:rPr lang="en-US" sz="1500" i="1" dirty="0" smtClean="0">
                <a:solidFill>
                  <a:schemeClr val="tx1"/>
                </a:solidFill>
              </a:rPr>
              <a:t>SUCCESSOR.</a:t>
            </a:r>
          </a:p>
          <a:p>
            <a:pPr algn="l"/>
            <a:r>
              <a:rPr lang="en-US" sz="1500" dirty="0" smtClean="0">
                <a:solidFill>
                  <a:schemeClr val="tx1"/>
                </a:solidFill>
              </a:rPr>
              <a:t>      (c) See if </a:t>
            </a:r>
            <a:r>
              <a:rPr lang="en-US" sz="1500" i="1" dirty="0" smtClean="0">
                <a:solidFill>
                  <a:schemeClr val="tx1"/>
                </a:solidFill>
              </a:rPr>
              <a:t>SUCCESSOR </a:t>
            </a:r>
            <a:r>
              <a:rPr lang="en-US" sz="1500" dirty="0" smtClean="0">
                <a:solidFill>
                  <a:schemeClr val="tx1"/>
                </a:solidFill>
              </a:rPr>
              <a:t>is the same as any node on</a:t>
            </a:r>
            <a:r>
              <a:rPr lang="en-US" sz="1500" i="1" dirty="0" smtClean="0">
                <a:solidFill>
                  <a:schemeClr val="tx1"/>
                </a:solidFill>
              </a:rPr>
              <a:t> OPEN </a:t>
            </a:r>
            <a:r>
              <a:rPr lang="en-US" sz="1500" dirty="0" smtClean="0">
                <a:solidFill>
                  <a:schemeClr val="tx1"/>
                </a:solidFill>
              </a:rPr>
              <a:t>(i.e., It has already been generated but not </a:t>
            </a:r>
          </a:p>
          <a:p>
            <a:pPr algn="l"/>
            <a:r>
              <a:rPr lang="en-US" sz="1500" dirty="0" smtClean="0">
                <a:solidFill>
                  <a:schemeClr val="tx1"/>
                </a:solidFill>
              </a:rPr>
              <a:t>           processed). If so, call that node </a:t>
            </a:r>
            <a:r>
              <a:rPr lang="en-US" sz="1500" i="1" dirty="0" smtClean="0">
                <a:solidFill>
                  <a:schemeClr val="tx1"/>
                </a:solidFill>
              </a:rPr>
              <a:t>OLD.</a:t>
            </a:r>
            <a:r>
              <a:rPr lang="en-US" sz="1500" dirty="0" smtClean="0">
                <a:solidFill>
                  <a:schemeClr val="tx1"/>
                </a:solidFill>
              </a:rPr>
              <a:t> Since this node already exists in the graph, we can throw  </a:t>
            </a:r>
          </a:p>
          <a:p>
            <a:pPr algn="l"/>
            <a:r>
              <a:rPr lang="en-US" sz="1500" i="1" dirty="0" smtClean="0">
                <a:solidFill>
                  <a:schemeClr val="tx1"/>
                </a:solidFill>
              </a:rPr>
              <a:t>           SUCCESSOR </a:t>
            </a:r>
            <a:r>
              <a:rPr lang="en-US" sz="1500" dirty="0" smtClean="0">
                <a:solidFill>
                  <a:schemeClr val="tx1"/>
                </a:solidFill>
              </a:rPr>
              <a:t>away and add </a:t>
            </a:r>
            <a:r>
              <a:rPr lang="en-US" sz="1500" i="1" dirty="0" smtClean="0">
                <a:solidFill>
                  <a:schemeClr val="tx1"/>
                </a:solidFill>
              </a:rPr>
              <a:t>OLD </a:t>
            </a:r>
            <a:r>
              <a:rPr lang="en-US" sz="1500" dirty="0" smtClean="0">
                <a:solidFill>
                  <a:schemeClr val="tx1"/>
                </a:solidFill>
              </a:rPr>
              <a:t>to the list of </a:t>
            </a:r>
            <a:r>
              <a:rPr lang="en-US" sz="1500" i="1" dirty="0" smtClean="0">
                <a:solidFill>
                  <a:schemeClr val="tx1"/>
                </a:solidFill>
              </a:rPr>
              <a:t>BESTNODE's </a:t>
            </a:r>
            <a:r>
              <a:rPr lang="en-US" sz="1500" dirty="0" smtClean="0">
                <a:solidFill>
                  <a:schemeClr val="tx1"/>
                </a:solidFill>
              </a:rPr>
              <a:t>successors. Now we must decide </a:t>
            </a:r>
          </a:p>
          <a:p>
            <a:pPr algn="l"/>
            <a:r>
              <a:rPr lang="en-US" sz="1500" dirty="0" smtClean="0">
                <a:solidFill>
                  <a:schemeClr val="tx1"/>
                </a:solidFill>
              </a:rPr>
              <a:t>           whether </a:t>
            </a:r>
            <a:r>
              <a:rPr lang="en-US" sz="1500" i="1" dirty="0" smtClean="0">
                <a:solidFill>
                  <a:schemeClr val="tx1"/>
                </a:solidFill>
              </a:rPr>
              <a:t>OLD's </a:t>
            </a:r>
            <a:r>
              <a:rPr lang="en-US" sz="1500" dirty="0" smtClean="0">
                <a:solidFill>
                  <a:schemeClr val="tx1"/>
                </a:solidFill>
              </a:rPr>
              <a:t>parent link should be reset to point to </a:t>
            </a:r>
            <a:r>
              <a:rPr lang="en-US" sz="1500" i="1" dirty="0" smtClean="0">
                <a:solidFill>
                  <a:schemeClr val="tx1"/>
                </a:solidFill>
              </a:rPr>
              <a:t>BESTNODE. </a:t>
            </a:r>
            <a:r>
              <a:rPr lang="en-US" sz="1500" dirty="0" smtClean="0">
                <a:solidFill>
                  <a:schemeClr val="tx1"/>
                </a:solidFill>
              </a:rPr>
              <a:t>It should be if the path we have  </a:t>
            </a:r>
          </a:p>
          <a:p>
            <a:pPr algn="l"/>
            <a:r>
              <a:rPr lang="en-US" sz="1500" dirty="0" smtClean="0">
                <a:solidFill>
                  <a:schemeClr val="tx1"/>
                </a:solidFill>
              </a:rPr>
              <a:t>           just found to </a:t>
            </a:r>
            <a:r>
              <a:rPr lang="en-US" sz="1500" i="1" dirty="0" smtClean="0">
                <a:solidFill>
                  <a:schemeClr val="tx1"/>
                </a:solidFill>
              </a:rPr>
              <a:t>SUCCESSOR </a:t>
            </a:r>
            <a:r>
              <a:rPr lang="en-US" sz="1500" dirty="0" smtClean="0">
                <a:solidFill>
                  <a:schemeClr val="tx1"/>
                </a:solidFill>
              </a:rPr>
              <a:t>is cheaper than the current best path to </a:t>
            </a:r>
            <a:r>
              <a:rPr lang="en-US" sz="1500" i="1" dirty="0" smtClean="0">
                <a:solidFill>
                  <a:schemeClr val="tx1"/>
                </a:solidFill>
              </a:rPr>
              <a:t>OLD (since SUCCESSOR </a:t>
            </a:r>
            <a:r>
              <a:rPr lang="en-US" sz="1500" dirty="0" smtClean="0">
                <a:solidFill>
                  <a:schemeClr val="tx1"/>
                </a:solidFill>
              </a:rPr>
              <a:t>and</a:t>
            </a:r>
            <a:r>
              <a:rPr lang="en-US" sz="1500" i="1" dirty="0" smtClean="0">
                <a:solidFill>
                  <a:schemeClr val="tx1"/>
                </a:solidFill>
              </a:rPr>
              <a:t> OLD </a:t>
            </a:r>
          </a:p>
          <a:p>
            <a:pPr algn="l"/>
            <a:r>
              <a:rPr lang="en-US" sz="1500" i="1" dirty="0" smtClean="0">
                <a:solidFill>
                  <a:schemeClr val="tx1"/>
                </a:solidFill>
              </a:rPr>
              <a:t>          </a:t>
            </a:r>
            <a:r>
              <a:rPr lang="en-US" sz="1500" dirty="0" smtClean="0">
                <a:solidFill>
                  <a:schemeClr val="tx1"/>
                </a:solidFill>
              </a:rPr>
              <a:t>are really the same node). So see whether it is cheaper to get</a:t>
            </a:r>
            <a:r>
              <a:rPr lang="en-US" sz="1500" i="1" dirty="0" smtClean="0">
                <a:solidFill>
                  <a:schemeClr val="tx1"/>
                </a:solidFill>
              </a:rPr>
              <a:t> </a:t>
            </a:r>
            <a:r>
              <a:rPr lang="en-US" sz="1500" dirty="0" smtClean="0">
                <a:solidFill>
                  <a:schemeClr val="tx1"/>
                </a:solidFill>
              </a:rPr>
              <a:t>to</a:t>
            </a:r>
            <a:r>
              <a:rPr lang="en-US" sz="1500" i="1" dirty="0" smtClean="0">
                <a:solidFill>
                  <a:schemeClr val="tx1"/>
                </a:solidFill>
              </a:rPr>
              <a:t> OLD </a:t>
            </a:r>
            <a:r>
              <a:rPr lang="en-US" sz="1500" dirty="0" smtClean="0">
                <a:solidFill>
                  <a:schemeClr val="tx1"/>
                </a:solidFill>
              </a:rPr>
              <a:t>via its current parent or to </a:t>
            </a:r>
          </a:p>
          <a:p>
            <a:pPr algn="l"/>
            <a:r>
              <a:rPr lang="en-US" sz="1500" i="1" dirty="0" smtClean="0">
                <a:solidFill>
                  <a:schemeClr val="tx1"/>
                </a:solidFill>
              </a:rPr>
              <a:t>          SUCCESSOR </a:t>
            </a:r>
            <a:r>
              <a:rPr lang="en-US" sz="1500" dirty="0" smtClean="0">
                <a:solidFill>
                  <a:schemeClr val="tx1"/>
                </a:solidFill>
              </a:rPr>
              <a:t>via</a:t>
            </a:r>
            <a:r>
              <a:rPr lang="en-US" sz="1500" i="1" dirty="0" smtClean="0">
                <a:solidFill>
                  <a:schemeClr val="tx1"/>
                </a:solidFill>
              </a:rPr>
              <a:t> BESTNODE </a:t>
            </a:r>
            <a:r>
              <a:rPr lang="en-US" sz="1500" dirty="0" smtClean="0">
                <a:solidFill>
                  <a:schemeClr val="tx1"/>
                </a:solidFill>
              </a:rPr>
              <a:t>by comparing their </a:t>
            </a:r>
            <a:r>
              <a:rPr lang="en-US" sz="1500" i="1" dirty="0" smtClean="0">
                <a:solidFill>
                  <a:schemeClr val="tx1"/>
                </a:solidFill>
              </a:rPr>
              <a:t>g </a:t>
            </a:r>
            <a:r>
              <a:rPr lang="en-US" sz="1500" dirty="0" smtClean="0">
                <a:solidFill>
                  <a:schemeClr val="tx1"/>
                </a:solidFill>
              </a:rPr>
              <a:t>values. If </a:t>
            </a:r>
            <a:r>
              <a:rPr lang="en-US" sz="1500" i="1" dirty="0" smtClean="0">
                <a:solidFill>
                  <a:schemeClr val="tx1"/>
                </a:solidFill>
              </a:rPr>
              <a:t>OLD </a:t>
            </a:r>
            <a:r>
              <a:rPr lang="en-US" sz="1500" dirty="0" smtClean="0">
                <a:solidFill>
                  <a:schemeClr val="tx1"/>
                </a:solidFill>
              </a:rPr>
              <a:t>is cheaper (or just as cheap), then </a:t>
            </a:r>
          </a:p>
          <a:p>
            <a:pPr algn="l"/>
            <a:r>
              <a:rPr lang="en-US" sz="1500" dirty="0" smtClean="0">
                <a:solidFill>
                  <a:schemeClr val="tx1"/>
                </a:solidFill>
              </a:rPr>
              <a:t>          we need do nothing. If </a:t>
            </a:r>
            <a:r>
              <a:rPr lang="en-US" sz="1500" i="1" dirty="0" smtClean="0">
                <a:solidFill>
                  <a:schemeClr val="tx1"/>
                </a:solidFill>
              </a:rPr>
              <a:t>SUCCESSOR </a:t>
            </a:r>
            <a:r>
              <a:rPr lang="en-US" sz="1500" dirty="0" smtClean="0">
                <a:solidFill>
                  <a:schemeClr val="tx1"/>
                </a:solidFill>
              </a:rPr>
              <a:t>is cheaper, then reset </a:t>
            </a:r>
            <a:r>
              <a:rPr lang="en-US" sz="1500" i="1" dirty="0" smtClean="0">
                <a:solidFill>
                  <a:schemeClr val="tx1"/>
                </a:solidFill>
              </a:rPr>
              <a:t>OLD's </a:t>
            </a:r>
            <a:r>
              <a:rPr lang="en-US" sz="1500" dirty="0" smtClean="0">
                <a:solidFill>
                  <a:schemeClr val="tx1"/>
                </a:solidFill>
              </a:rPr>
              <a:t>parent link to point to </a:t>
            </a:r>
            <a:r>
              <a:rPr lang="en-US" sz="1500" i="1" dirty="0" smtClean="0">
                <a:solidFill>
                  <a:schemeClr val="tx1"/>
                </a:solidFill>
              </a:rPr>
              <a:t>BESTNODE</a:t>
            </a:r>
            <a:r>
              <a:rPr lang="en-US" sz="1500" dirty="0" smtClean="0">
                <a:solidFill>
                  <a:schemeClr val="tx1"/>
                </a:solidFill>
              </a:rPr>
              <a:t>, </a:t>
            </a:r>
          </a:p>
          <a:p>
            <a:pPr algn="l"/>
            <a:r>
              <a:rPr lang="en-US" sz="1500" dirty="0" smtClean="0">
                <a:solidFill>
                  <a:schemeClr val="tx1"/>
                </a:solidFill>
              </a:rPr>
              <a:t>          record the new cheaper path in </a:t>
            </a:r>
            <a:r>
              <a:rPr lang="en-US" sz="1500" i="1" dirty="0" smtClean="0">
                <a:solidFill>
                  <a:schemeClr val="tx1"/>
                </a:solidFill>
              </a:rPr>
              <a:t>g(OLD), </a:t>
            </a:r>
            <a:r>
              <a:rPr lang="en-US" sz="1500" dirty="0" smtClean="0">
                <a:solidFill>
                  <a:schemeClr val="tx1"/>
                </a:solidFill>
              </a:rPr>
              <a:t>and update </a:t>
            </a:r>
            <a:r>
              <a:rPr lang="en-US" sz="1500" i="1" dirty="0" smtClean="0">
                <a:solidFill>
                  <a:schemeClr val="tx1"/>
                </a:solidFill>
              </a:rPr>
              <a:t>f’(OLD).</a:t>
            </a:r>
          </a:p>
          <a:p>
            <a:pPr algn="l"/>
            <a:endParaRPr lang="en-US" sz="15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09600"/>
            <a:ext cx="8305800" cy="5715000"/>
          </a:xfrm>
        </p:spPr>
        <p:txBody>
          <a:bodyPr>
            <a:normAutofit/>
          </a:bodyPr>
          <a:lstStyle/>
          <a:p>
            <a:pPr algn="l"/>
            <a:r>
              <a:rPr lang="en-US" sz="1500" dirty="0" smtClean="0">
                <a:solidFill>
                  <a:schemeClr val="tx1"/>
                </a:solidFill>
              </a:rPr>
              <a:t>      (d) If </a:t>
            </a:r>
            <a:r>
              <a:rPr lang="en-US" sz="1500" i="1" dirty="0" smtClean="0">
                <a:solidFill>
                  <a:schemeClr val="tx1"/>
                </a:solidFill>
              </a:rPr>
              <a:t>SUCCESSOR </a:t>
            </a:r>
            <a:r>
              <a:rPr lang="en-US" sz="1500" dirty="0" smtClean="0">
                <a:solidFill>
                  <a:schemeClr val="tx1"/>
                </a:solidFill>
              </a:rPr>
              <a:t>was not on </a:t>
            </a:r>
            <a:r>
              <a:rPr lang="en-US" sz="1500" i="1" dirty="0" smtClean="0">
                <a:solidFill>
                  <a:schemeClr val="tx1"/>
                </a:solidFill>
              </a:rPr>
              <a:t>OPEN</a:t>
            </a:r>
            <a:r>
              <a:rPr lang="en-US" sz="1500" dirty="0" smtClean="0">
                <a:solidFill>
                  <a:schemeClr val="tx1"/>
                </a:solidFill>
              </a:rPr>
              <a:t>, see if it is on </a:t>
            </a:r>
            <a:r>
              <a:rPr lang="en-US" sz="1500" i="1" dirty="0" smtClean="0">
                <a:solidFill>
                  <a:schemeClr val="tx1"/>
                </a:solidFill>
              </a:rPr>
              <a:t>CLOSED. </a:t>
            </a:r>
            <a:r>
              <a:rPr lang="en-US" sz="1500" dirty="0" smtClean="0">
                <a:solidFill>
                  <a:schemeClr val="tx1"/>
                </a:solidFill>
              </a:rPr>
              <a:t>If so, call the node on </a:t>
            </a:r>
            <a:r>
              <a:rPr lang="en-US" sz="1500" i="1" dirty="0" smtClean="0">
                <a:solidFill>
                  <a:schemeClr val="tx1"/>
                </a:solidFill>
              </a:rPr>
              <a:t>CLOSED OLD </a:t>
            </a:r>
            <a:r>
              <a:rPr lang="en-US" sz="1500" dirty="0" smtClean="0">
                <a:solidFill>
                  <a:schemeClr val="tx1"/>
                </a:solidFill>
              </a:rPr>
              <a:t>and add </a:t>
            </a:r>
          </a:p>
          <a:p>
            <a:pPr algn="l"/>
            <a:r>
              <a:rPr lang="en-US" sz="1500" i="1" dirty="0" smtClean="0">
                <a:solidFill>
                  <a:schemeClr val="tx1"/>
                </a:solidFill>
              </a:rPr>
              <a:t>            OLD </a:t>
            </a:r>
            <a:r>
              <a:rPr lang="en-US" sz="1500" dirty="0" smtClean="0">
                <a:solidFill>
                  <a:schemeClr val="tx1"/>
                </a:solidFill>
              </a:rPr>
              <a:t>to the list of </a:t>
            </a:r>
            <a:r>
              <a:rPr lang="en-US" sz="1500" i="1" dirty="0" smtClean="0">
                <a:solidFill>
                  <a:schemeClr val="tx1"/>
                </a:solidFill>
              </a:rPr>
              <a:t>BESTNODE's</a:t>
            </a:r>
            <a:r>
              <a:rPr lang="en-US" sz="1500" dirty="0" smtClean="0">
                <a:solidFill>
                  <a:schemeClr val="tx1"/>
                </a:solidFill>
              </a:rPr>
              <a:t> </a:t>
            </a:r>
            <a:r>
              <a:rPr lang="en-US" sz="1500" dirty="0" smtClean="0">
                <a:solidFill>
                  <a:schemeClr val="tx1"/>
                </a:solidFill>
              </a:rPr>
              <a:t>successors. Check to see if the new path or the old path is better  </a:t>
            </a:r>
          </a:p>
          <a:p>
            <a:pPr algn="l"/>
            <a:r>
              <a:rPr lang="en-US" sz="1500" dirty="0" smtClean="0">
                <a:solidFill>
                  <a:schemeClr val="tx1"/>
                </a:solidFill>
              </a:rPr>
              <a:t>            just as in step 2(c), and set the parent link-and </a:t>
            </a:r>
            <a:r>
              <a:rPr lang="en-US" sz="1500" i="1" dirty="0" smtClean="0">
                <a:solidFill>
                  <a:schemeClr val="tx1"/>
                </a:solidFill>
              </a:rPr>
              <a:t>g </a:t>
            </a:r>
            <a:r>
              <a:rPr lang="en-US" sz="1500" dirty="0" smtClean="0">
                <a:solidFill>
                  <a:schemeClr val="tx1"/>
                </a:solidFill>
              </a:rPr>
              <a:t>and </a:t>
            </a:r>
            <a:r>
              <a:rPr lang="en-US" sz="1500" i="1" dirty="0" smtClean="0">
                <a:solidFill>
                  <a:schemeClr val="tx1"/>
                </a:solidFill>
              </a:rPr>
              <a:t>f’ </a:t>
            </a:r>
            <a:r>
              <a:rPr lang="en-US" sz="1500" dirty="0" smtClean="0">
                <a:solidFill>
                  <a:schemeClr val="tx1"/>
                </a:solidFill>
              </a:rPr>
              <a:t>values appropriately. If we have just found </a:t>
            </a:r>
          </a:p>
          <a:p>
            <a:pPr algn="l"/>
            <a:r>
              <a:rPr lang="en-US" sz="1500" dirty="0" smtClean="0">
                <a:solidFill>
                  <a:schemeClr val="tx1"/>
                </a:solidFill>
              </a:rPr>
              <a:t>            a better path to </a:t>
            </a:r>
            <a:r>
              <a:rPr lang="en-US" sz="1500" i="1" dirty="0" smtClean="0">
                <a:solidFill>
                  <a:schemeClr val="tx1"/>
                </a:solidFill>
              </a:rPr>
              <a:t>OLD</a:t>
            </a:r>
            <a:r>
              <a:rPr lang="en-US" sz="1500" dirty="0" smtClean="0">
                <a:solidFill>
                  <a:schemeClr val="tx1"/>
                </a:solidFill>
              </a:rPr>
              <a:t>, we must propagate the improvement to </a:t>
            </a:r>
            <a:r>
              <a:rPr lang="en-US" sz="1500" i="1" dirty="0" smtClean="0">
                <a:solidFill>
                  <a:schemeClr val="tx1"/>
                </a:solidFill>
              </a:rPr>
              <a:t>OLD's </a:t>
            </a:r>
            <a:r>
              <a:rPr lang="en-US" sz="1500" dirty="0" smtClean="0">
                <a:solidFill>
                  <a:schemeClr val="tx1"/>
                </a:solidFill>
              </a:rPr>
              <a:t>successors. This is a bit </a:t>
            </a:r>
          </a:p>
          <a:p>
            <a:pPr algn="l"/>
            <a:r>
              <a:rPr lang="en-US" sz="1500" dirty="0" smtClean="0">
                <a:solidFill>
                  <a:schemeClr val="tx1"/>
                </a:solidFill>
              </a:rPr>
              <a:t>            tricky. </a:t>
            </a:r>
            <a:r>
              <a:rPr lang="en-US" sz="1500" i="1" dirty="0" smtClean="0">
                <a:solidFill>
                  <a:schemeClr val="tx1"/>
                </a:solidFill>
              </a:rPr>
              <a:t>OLD </a:t>
            </a:r>
            <a:r>
              <a:rPr lang="en-US" sz="1500" dirty="0" smtClean="0">
                <a:solidFill>
                  <a:schemeClr val="tx1"/>
                </a:solidFill>
              </a:rPr>
              <a:t>points to its successors. Each successor in turn points to its successors, and so forth, </a:t>
            </a:r>
          </a:p>
          <a:p>
            <a:pPr algn="l"/>
            <a:r>
              <a:rPr lang="en-US" sz="1500" dirty="0" smtClean="0">
                <a:solidFill>
                  <a:schemeClr val="tx1"/>
                </a:solidFill>
              </a:rPr>
              <a:t>            until each branch terminates with a node that either is still on </a:t>
            </a:r>
            <a:r>
              <a:rPr lang="en-US" sz="1500" i="1" dirty="0" smtClean="0">
                <a:solidFill>
                  <a:schemeClr val="tx1"/>
                </a:solidFill>
              </a:rPr>
              <a:t>OPEN </a:t>
            </a:r>
            <a:r>
              <a:rPr lang="en-US" sz="1500" dirty="0" smtClean="0">
                <a:solidFill>
                  <a:schemeClr val="tx1"/>
                </a:solidFill>
              </a:rPr>
              <a:t>or has no successors. So to </a:t>
            </a:r>
          </a:p>
          <a:p>
            <a:pPr algn="l"/>
            <a:r>
              <a:rPr lang="en-US" sz="1500" dirty="0" smtClean="0">
                <a:solidFill>
                  <a:schemeClr val="tx1"/>
                </a:solidFill>
              </a:rPr>
              <a:t>            propagate the new cost downward, do a depth-first traversal of the tree starting at </a:t>
            </a:r>
            <a:r>
              <a:rPr lang="en-US" sz="1500" i="1" dirty="0" smtClean="0">
                <a:solidFill>
                  <a:schemeClr val="tx1"/>
                </a:solidFill>
              </a:rPr>
              <a:t>OLD</a:t>
            </a:r>
            <a:r>
              <a:rPr lang="en-US" sz="1500" dirty="0" smtClean="0">
                <a:solidFill>
                  <a:schemeClr val="tx1"/>
                </a:solidFill>
              </a:rPr>
              <a:t>, changing</a:t>
            </a:r>
          </a:p>
          <a:p>
            <a:pPr algn="l"/>
            <a:r>
              <a:rPr lang="en-US" sz="1500" dirty="0" smtClean="0">
                <a:solidFill>
                  <a:schemeClr val="tx1"/>
                </a:solidFill>
              </a:rPr>
              <a:t>            each node's </a:t>
            </a:r>
            <a:r>
              <a:rPr lang="en-US" sz="1500" i="1" dirty="0" smtClean="0">
                <a:solidFill>
                  <a:schemeClr val="tx1"/>
                </a:solidFill>
              </a:rPr>
              <a:t>g </a:t>
            </a:r>
            <a:r>
              <a:rPr lang="en-US" sz="1500" dirty="0" smtClean="0">
                <a:solidFill>
                  <a:schemeClr val="tx1"/>
                </a:solidFill>
              </a:rPr>
              <a:t>value (and thus also its </a:t>
            </a:r>
            <a:r>
              <a:rPr lang="en-US" sz="1500" i="1" dirty="0" smtClean="0">
                <a:solidFill>
                  <a:schemeClr val="tx1"/>
                </a:solidFill>
              </a:rPr>
              <a:t>f' </a:t>
            </a:r>
            <a:r>
              <a:rPr lang="en-US" sz="1500" dirty="0" smtClean="0">
                <a:solidFill>
                  <a:schemeClr val="tx1"/>
                </a:solidFill>
              </a:rPr>
              <a:t>value), terminating each branch when you reach either a</a:t>
            </a:r>
          </a:p>
          <a:p>
            <a:pPr algn="l"/>
            <a:r>
              <a:rPr lang="en-US" sz="1500" dirty="0" smtClean="0">
                <a:solidFill>
                  <a:schemeClr val="tx1"/>
                </a:solidFill>
              </a:rPr>
              <a:t>            node with no successors or a node to which an equivalent or better path has already been found.  </a:t>
            </a:r>
          </a:p>
          <a:p>
            <a:pPr algn="l"/>
            <a:r>
              <a:rPr lang="en-US" sz="1500" dirty="0" smtClean="0">
                <a:solidFill>
                  <a:schemeClr val="tx1"/>
                </a:solidFill>
              </a:rPr>
              <a:t>            This condition is easy to check for. Each node's parent link points back to its best known </a:t>
            </a:r>
            <a:r>
              <a:rPr lang="en-US" sz="1500" dirty="0" smtClean="0">
                <a:solidFill>
                  <a:schemeClr val="tx1"/>
                </a:solidFill>
              </a:rPr>
              <a:t>parent. As          </a:t>
            </a:r>
            <a:endParaRPr lang="en-US" sz="1500" dirty="0" smtClean="0">
              <a:solidFill>
                <a:schemeClr val="tx1"/>
              </a:solidFill>
            </a:endParaRPr>
          </a:p>
          <a:p>
            <a:pPr algn="l"/>
            <a:r>
              <a:rPr lang="en-US" sz="1500" dirty="0" smtClean="0">
                <a:solidFill>
                  <a:schemeClr val="tx1"/>
                </a:solidFill>
              </a:rPr>
              <a:t>            we propagate down to a node, see if its parent points to the node we are corning from. If so,  </a:t>
            </a:r>
          </a:p>
          <a:p>
            <a:pPr algn="l"/>
            <a:r>
              <a:rPr lang="en-US" sz="1500" dirty="0" smtClean="0">
                <a:solidFill>
                  <a:schemeClr val="tx1"/>
                </a:solidFill>
              </a:rPr>
              <a:t>            continue the propagation. If not, then its </a:t>
            </a:r>
            <a:r>
              <a:rPr lang="en-US" sz="1500" i="1" dirty="0" smtClean="0">
                <a:solidFill>
                  <a:schemeClr val="tx1"/>
                </a:solidFill>
              </a:rPr>
              <a:t>g </a:t>
            </a:r>
            <a:r>
              <a:rPr lang="en-US" sz="1500" dirty="0" smtClean="0">
                <a:solidFill>
                  <a:schemeClr val="tx1"/>
                </a:solidFill>
              </a:rPr>
              <a:t>value already reflects the better path of which it is </a:t>
            </a:r>
          </a:p>
          <a:p>
            <a:pPr algn="l"/>
            <a:r>
              <a:rPr lang="en-US" sz="1500" dirty="0" smtClean="0">
                <a:solidFill>
                  <a:schemeClr val="tx1"/>
                </a:solidFill>
              </a:rPr>
              <a:t>            part. So the propagation may stop here. But it is possible that with the new value of </a:t>
            </a:r>
            <a:r>
              <a:rPr lang="en-US" sz="1500" i="1" dirty="0" smtClean="0">
                <a:solidFill>
                  <a:schemeClr val="tx1"/>
                </a:solidFill>
              </a:rPr>
              <a:t>g </a:t>
            </a:r>
            <a:r>
              <a:rPr lang="en-US" sz="1500" dirty="0" smtClean="0">
                <a:solidFill>
                  <a:schemeClr val="tx1"/>
                </a:solidFill>
              </a:rPr>
              <a:t>being </a:t>
            </a:r>
          </a:p>
          <a:p>
            <a:pPr algn="l"/>
            <a:r>
              <a:rPr lang="en-US" sz="1500" dirty="0" smtClean="0">
                <a:solidFill>
                  <a:schemeClr val="tx1"/>
                </a:solidFill>
              </a:rPr>
              <a:t>            propagated downward, the path we are following may become better than the path through the </a:t>
            </a:r>
          </a:p>
          <a:p>
            <a:pPr algn="l"/>
            <a:r>
              <a:rPr lang="en-US" sz="1500" dirty="0" smtClean="0">
                <a:solidFill>
                  <a:schemeClr val="tx1"/>
                </a:solidFill>
              </a:rPr>
              <a:t>            current parent. So compare the two. If the path through the current parent is still better, stop the </a:t>
            </a:r>
          </a:p>
          <a:p>
            <a:pPr algn="l"/>
            <a:r>
              <a:rPr lang="en-US" sz="1500" dirty="0" smtClean="0">
                <a:solidFill>
                  <a:schemeClr val="tx1"/>
                </a:solidFill>
              </a:rPr>
              <a:t>            propagation. If the path we are propagating through is now better, reset the parent and continue </a:t>
            </a:r>
          </a:p>
          <a:p>
            <a:pPr algn="l"/>
            <a:r>
              <a:rPr lang="en-US" sz="1500" dirty="0" smtClean="0">
                <a:solidFill>
                  <a:schemeClr val="tx1"/>
                </a:solidFill>
              </a:rPr>
              <a:t>            propagation.</a:t>
            </a:r>
          </a:p>
          <a:p>
            <a:pPr algn="l"/>
            <a:r>
              <a:rPr lang="en-US" sz="1500" dirty="0" smtClean="0">
                <a:solidFill>
                  <a:schemeClr val="tx1"/>
                </a:solidFill>
              </a:rPr>
              <a:t>      (c) If </a:t>
            </a:r>
            <a:r>
              <a:rPr lang="en-US" sz="1500" i="1" dirty="0" smtClean="0">
                <a:solidFill>
                  <a:schemeClr val="tx1"/>
                </a:solidFill>
              </a:rPr>
              <a:t>SUCCESSOR </a:t>
            </a:r>
            <a:r>
              <a:rPr lang="en-US" sz="1500" dirty="0" smtClean="0">
                <a:solidFill>
                  <a:schemeClr val="tx1"/>
                </a:solidFill>
              </a:rPr>
              <a:t>was not already on either </a:t>
            </a:r>
            <a:r>
              <a:rPr lang="en-US" sz="1500" i="1" dirty="0" smtClean="0">
                <a:solidFill>
                  <a:schemeClr val="tx1"/>
                </a:solidFill>
              </a:rPr>
              <a:t>OPEN </a:t>
            </a:r>
            <a:r>
              <a:rPr lang="en-US" sz="1500" dirty="0" smtClean="0">
                <a:solidFill>
                  <a:schemeClr val="tx1"/>
                </a:solidFill>
              </a:rPr>
              <a:t>or </a:t>
            </a:r>
            <a:r>
              <a:rPr lang="en-US" sz="1500" i="1" dirty="0" smtClean="0">
                <a:solidFill>
                  <a:schemeClr val="tx1"/>
                </a:solidFill>
              </a:rPr>
              <a:t>CLOSED</a:t>
            </a:r>
            <a:r>
              <a:rPr lang="en-US" sz="1500" dirty="0" smtClean="0">
                <a:solidFill>
                  <a:schemeClr val="tx1"/>
                </a:solidFill>
              </a:rPr>
              <a:t>, then put it on </a:t>
            </a:r>
            <a:r>
              <a:rPr lang="en-US" sz="1500" i="1" dirty="0" smtClean="0">
                <a:solidFill>
                  <a:schemeClr val="tx1"/>
                </a:solidFill>
              </a:rPr>
              <a:t>OPEN</a:t>
            </a:r>
            <a:r>
              <a:rPr lang="en-US" sz="1500" dirty="0" smtClean="0">
                <a:solidFill>
                  <a:schemeClr val="tx1"/>
                </a:solidFill>
              </a:rPr>
              <a:t>, and add it to the </a:t>
            </a:r>
          </a:p>
          <a:p>
            <a:pPr algn="l"/>
            <a:r>
              <a:rPr lang="en-US" sz="1500" dirty="0" smtClean="0">
                <a:solidFill>
                  <a:schemeClr val="tx1"/>
                </a:solidFill>
              </a:rPr>
              <a:t>           list of </a:t>
            </a:r>
            <a:r>
              <a:rPr lang="en-US" sz="1500" i="1" dirty="0" smtClean="0">
                <a:solidFill>
                  <a:schemeClr val="tx1"/>
                </a:solidFill>
              </a:rPr>
              <a:t>BESTNODE's </a:t>
            </a:r>
            <a:r>
              <a:rPr lang="en-US" sz="1500" dirty="0" smtClean="0">
                <a:solidFill>
                  <a:schemeClr val="tx1"/>
                </a:solidFill>
              </a:rPr>
              <a:t>successors. Compute </a:t>
            </a:r>
            <a:r>
              <a:rPr lang="en-US" sz="1500" i="1" dirty="0" smtClean="0">
                <a:solidFill>
                  <a:schemeClr val="tx1"/>
                </a:solidFill>
              </a:rPr>
              <a:t>f</a:t>
            </a:r>
            <a:r>
              <a:rPr lang="en-US" sz="1500" i="1" dirty="0" smtClean="0">
                <a:solidFill>
                  <a:schemeClr val="tx1"/>
                </a:solidFill>
              </a:rPr>
              <a:t>'(SUCCESSOR</a:t>
            </a:r>
            <a:r>
              <a:rPr lang="en-US" sz="1500" i="1" dirty="0" smtClean="0">
                <a:solidFill>
                  <a:schemeClr val="tx1"/>
                </a:solidFill>
              </a:rPr>
              <a:t>) </a:t>
            </a:r>
            <a:r>
              <a:rPr lang="en-US" sz="1500" dirty="0" smtClean="0">
                <a:solidFill>
                  <a:schemeClr val="tx1"/>
                </a:solidFill>
              </a:rPr>
              <a:t>=</a:t>
            </a:r>
            <a:r>
              <a:rPr lang="en-US" sz="1500" i="1" dirty="0" smtClean="0">
                <a:solidFill>
                  <a:schemeClr val="tx1"/>
                </a:solidFill>
              </a:rPr>
              <a:t> g(SUCCESSOR) </a:t>
            </a:r>
            <a:r>
              <a:rPr lang="en-US" sz="1500" dirty="0" smtClean="0">
                <a:solidFill>
                  <a:schemeClr val="tx1"/>
                </a:solidFill>
              </a:rPr>
              <a:t>+ </a:t>
            </a:r>
            <a:r>
              <a:rPr lang="en-US" sz="1500" i="1" dirty="0" smtClean="0">
                <a:solidFill>
                  <a:schemeClr val="tx1"/>
                </a:solidFill>
              </a:rPr>
              <a:t>h'(SUCCESSOR).</a:t>
            </a:r>
          </a:p>
          <a:p>
            <a:pPr algn="l"/>
            <a:endParaRPr lang="en-US" sz="15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1_4.PNG"/>
          <p:cNvPicPr>
            <a:picLocks noChangeAspect="1" noChangeArrowheads="1"/>
          </p:cNvPicPr>
          <p:nvPr/>
        </p:nvPicPr>
        <p:blipFill>
          <a:blip r:embed="rId2" cstate="print"/>
          <a:srcRect/>
          <a:stretch>
            <a:fillRect/>
          </a:stretch>
        </p:blipFill>
        <p:spPr bwMode="auto">
          <a:xfrm>
            <a:off x="0" y="1"/>
            <a:ext cx="4572000" cy="3773715"/>
          </a:xfrm>
          <a:prstGeom prst="rect">
            <a:avLst/>
          </a:prstGeom>
          <a:noFill/>
        </p:spPr>
      </p:pic>
      <p:pic>
        <p:nvPicPr>
          <p:cNvPr id="1027" name="Picture 3" descr="S:\StudentWorkers\ALI__AI_powerpoint\chapter parts - second\images-second\1_5.PNG"/>
          <p:cNvPicPr>
            <a:picLocks noChangeAspect="1" noChangeArrowheads="1"/>
          </p:cNvPicPr>
          <p:nvPr/>
        </p:nvPicPr>
        <p:blipFill>
          <a:blip r:embed="rId3" cstate="print"/>
          <a:srcRect/>
          <a:stretch>
            <a:fillRect/>
          </a:stretch>
        </p:blipFill>
        <p:spPr bwMode="auto">
          <a:xfrm>
            <a:off x="4572000" y="2763672"/>
            <a:ext cx="4572000" cy="4094328"/>
          </a:xfrm>
          <a:prstGeom prst="rect">
            <a:avLst/>
          </a:prstGeom>
          <a:noFill/>
        </p:spPr>
      </p:pic>
      <p:cxnSp>
        <p:nvCxnSpPr>
          <p:cNvPr id="6" name="Straight Connector 5"/>
          <p:cNvCxnSpPr/>
          <p:nvPr/>
        </p:nvCxnSpPr>
        <p:spPr>
          <a:xfrm rot="5400000">
            <a:off x="1143000" y="3429000"/>
            <a:ext cx="6858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	Several interesting observations can be made about this algorithm. The first concerns the role of the </a:t>
            </a:r>
            <a:r>
              <a:rPr lang="en-US" sz="1500" i="1" dirty="0" smtClean="0">
                <a:solidFill>
                  <a:schemeClr val="tx1"/>
                </a:solidFill>
              </a:rPr>
              <a:t>g </a:t>
            </a:r>
            <a:r>
              <a:rPr lang="en-US" sz="1500" dirty="0" smtClean="0">
                <a:solidFill>
                  <a:schemeClr val="tx1"/>
                </a:solidFill>
              </a:rPr>
              <a:t>function. It lets us choose which node to expand next on the basis not only of how good the node itself looks (as measured by </a:t>
            </a:r>
            <a:r>
              <a:rPr lang="en-US" sz="1500" i="1" dirty="0" smtClean="0">
                <a:solidFill>
                  <a:schemeClr val="tx1"/>
                </a:solidFill>
              </a:rPr>
              <a:t>h</a:t>
            </a:r>
            <a:r>
              <a:rPr lang="en-US" sz="1500" dirty="0" smtClean="0">
                <a:solidFill>
                  <a:schemeClr val="tx1"/>
                </a:solidFill>
              </a:rPr>
              <a:t>'), </a:t>
            </a:r>
            <a:r>
              <a:rPr lang="en-US" sz="1500" dirty="0" smtClean="0">
                <a:solidFill>
                  <a:schemeClr val="tx1"/>
                </a:solidFill>
              </a:rPr>
              <a:t>but also on the basis of how good the path to the node was. By incorporating </a:t>
            </a:r>
            <a:r>
              <a:rPr lang="en-US" sz="1500" i="1" dirty="0" smtClean="0">
                <a:solidFill>
                  <a:schemeClr val="tx1"/>
                </a:solidFill>
              </a:rPr>
              <a:t>g </a:t>
            </a:r>
            <a:r>
              <a:rPr lang="en-US" sz="1500" dirty="0" smtClean="0">
                <a:solidFill>
                  <a:schemeClr val="tx1"/>
                </a:solidFill>
              </a:rPr>
              <a:t>into </a:t>
            </a:r>
            <a:r>
              <a:rPr lang="en-US" sz="1500" i="1" dirty="0" smtClean="0">
                <a:solidFill>
                  <a:schemeClr val="tx1"/>
                </a:solidFill>
              </a:rPr>
              <a:t>f</a:t>
            </a:r>
            <a:r>
              <a:rPr lang="en-US" sz="1500" i="1" dirty="0" smtClean="0">
                <a:solidFill>
                  <a:schemeClr val="tx1"/>
                </a:solidFill>
              </a:rPr>
              <a:t>’,</a:t>
            </a:r>
            <a:r>
              <a:rPr lang="en-US" sz="1500" dirty="0" smtClean="0">
                <a:solidFill>
                  <a:schemeClr val="tx1"/>
                </a:solidFill>
              </a:rPr>
              <a:t> </a:t>
            </a:r>
            <a:r>
              <a:rPr lang="en-US" sz="1500" dirty="0" smtClean="0">
                <a:solidFill>
                  <a:schemeClr val="tx1"/>
                </a:solidFill>
              </a:rPr>
              <a:t>we will not always choose as our next node to expand the node that appears to be closest to the goal. This is useful if </a:t>
            </a:r>
            <a:r>
              <a:rPr lang="en-US" sz="1500" dirty="0" smtClean="0">
                <a:solidFill>
                  <a:schemeClr val="tx1"/>
                </a:solidFill>
              </a:rPr>
              <a:t>we care </a:t>
            </a:r>
            <a:r>
              <a:rPr lang="en-US" sz="1500" dirty="0" smtClean="0">
                <a:solidFill>
                  <a:schemeClr val="tx1"/>
                </a:solidFill>
              </a:rPr>
              <a:t>about the path we find. If, on the other hand, we only care about getting to a solution somehow, we can define </a:t>
            </a:r>
            <a:r>
              <a:rPr lang="en-US" sz="1500" i="1" dirty="0" smtClean="0">
                <a:solidFill>
                  <a:schemeClr val="tx1"/>
                </a:solidFill>
              </a:rPr>
              <a:t>g </a:t>
            </a:r>
            <a:r>
              <a:rPr lang="en-US" sz="1500" dirty="0" smtClean="0">
                <a:solidFill>
                  <a:schemeClr val="tx1"/>
                </a:solidFill>
              </a:rPr>
              <a:t>always to be 0, thus always choosing the node that seems closest to a goal. If we want to find a path involving the fewest number of steps, then we set the cost of going from a node to its successor as a constant, usually 1. If, on the other hand, we want to find the cheapest path and some operators cost more than others, then we set </a:t>
            </a:r>
            <a:r>
              <a:rPr lang="en-US" sz="1500" dirty="0" smtClean="0">
                <a:solidFill>
                  <a:schemeClr val="tx1"/>
                </a:solidFill>
              </a:rPr>
              <a:t>the cost </a:t>
            </a:r>
            <a:r>
              <a:rPr lang="en-US" sz="1500" dirty="0" smtClean="0">
                <a:solidFill>
                  <a:schemeClr val="tx1"/>
                </a:solidFill>
              </a:rPr>
              <a:t>of going from one node to another to reflect those costs. Thus the A* algorithm can be used whether we are interested in finding a minimal-cost overall path or simply any path as quickly as possible.</a:t>
            </a:r>
          </a:p>
          <a:p>
            <a:pPr algn="l"/>
            <a:r>
              <a:rPr lang="en-US" sz="1500" dirty="0" smtClean="0">
                <a:solidFill>
                  <a:schemeClr val="tx1"/>
                </a:solidFill>
              </a:rPr>
              <a:t>	The second observation involves </a:t>
            </a:r>
            <a:r>
              <a:rPr lang="en-US" sz="1500" i="1" dirty="0" smtClean="0">
                <a:solidFill>
                  <a:schemeClr val="tx1"/>
                </a:solidFill>
              </a:rPr>
              <a:t>h’</a:t>
            </a:r>
            <a:r>
              <a:rPr lang="en-US" sz="1500" dirty="0" smtClean="0">
                <a:solidFill>
                  <a:schemeClr val="tx1"/>
                </a:solidFill>
              </a:rPr>
              <a:t>, the estimator of </a:t>
            </a:r>
            <a:r>
              <a:rPr lang="en-US" sz="1500" i="1" dirty="0" smtClean="0">
                <a:solidFill>
                  <a:schemeClr val="tx1"/>
                </a:solidFill>
              </a:rPr>
              <a:t>h, </a:t>
            </a:r>
            <a:r>
              <a:rPr lang="en-US" sz="1500" dirty="0" smtClean="0">
                <a:solidFill>
                  <a:schemeClr val="tx1"/>
                </a:solidFill>
              </a:rPr>
              <a:t>the distance of a node to the goal. If</a:t>
            </a:r>
            <a:r>
              <a:rPr lang="en-US" sz="1500" i="1" dirty="0" smtClean="0">
                <a:solidFill>
                  <a:schemeClr val="tx1"/>
                </a:solidFill>
              </a:rPr>
              <a:t> h' </a:t>
            </a:r>
            <a:r>
              <a:rPr lang="en-US" sz="1500" dirty="0" smtClean="0">
                <a:solidFill>
                  <a:schemeClr val="tx1"/>
                </a:solidFill>
              </a:rPr>
              <a:t>is a perfect estimator of </a:t>
            </a:r>
            <a:r>
              <a:rPr lang="en-US" sz="1500" i="1" dirty="0" smtClean="0">
                <a:solidFill>
                  <a:schemeClr val="tx1"/>
                </a:solidFill>
              </a:rPr>
              <a:t>h, </a:t>
            </a:r>
            <a:r>
              <a:rPr lang="en-US" sz="1500" dirty="0" smtClean="0">
                <a:solidFill>
                  <a:schemeClr val="tx1"/>
                </a:solidFill>
              </a:rPr>
              <a:t>then A* will converge immediately to the goal with no search. The better </a:t>
            </a:r>
            <a:r>
              <a:rPr lang="en-US" sz="1500" i="1" dirty="0" smtClean="0">
                <a:solidFill>
                  <a:schemeClr val="tx1"/>
                </a:solidFill>
              </a:rPr>
              <a:t>h’</a:t>
            </a:r>
            <a:r>
              <a:rPr lang="en-US" sz="1500" dirty="0" smtClean="0">
                <a:solidFill>
                  <a:schemeClr val="tx1"/>
                </a:solidFill>
              </a:rPr>
              <a:t> </a:t>
            </a:r>
            <a:r>
              <a:rPr lang="en-US" sz="1500" dirty="0" smtClean="0">
                <a:solidFill>
                  <a:schemeClr val="tx1"/>
                </a:solidFill>
              </a:rPr>
              <a:t>is, the closer we will get to that direct approach. If, on the other hand, the value of </a:t>
            </a:r>
            <a:r>
              <a:rPr lang="en-US" sz="1500" i="1" dirty="0" smtClean="0">
                <a:solidFill>
                  <a:schemeClr val="tx1"/>
                </a:solidFill>
              </a:rPr>
              <a:t>h' </a:t>
            </a:r>
            <a:r>
              <a:rPr lang="en-US" sz="1500" dirty="0" smtClean="0">
                <a:solidFill>
                  <a:schemeClr val="tx1"/>
                </a:solidFill>
              </a:rPr>
              <a:t>is always 0, the search will be controlled  by </a:t>
            </a:r>
            <a:r>
              <a:rPr lang="en-US" sz="1500" i="1" dirty="0" smtClean="0">
                <a:solidFill>
                  <a:schemeClr val="tx1"/>
                </a:solidFill>
              </a:rPr>
              <a:t>g</a:t>
            </a:r>
            <a:r>
              <a:rPr lang="en-US" sz="1500" dirty="0" smtClean="0">
                <a:solidFill>
                  <a:schemeClr val="tx1"/>
                </a:solidFill>
              </a:rPr>
              <a:t>.  If the value</a:t>
            </a:r>
            <a:r>
              <a:rPr lang="en-US" sz="1500" i="1" dirty="0" smtClean="0">
                <a:solidFill>
                  <a:schemeClr val="tx1"/>
                </a:solidFill>
              </a:rPr>
              <a:t> </a:t>
            </a:r>
            <a:r>
              <a:rPr lang="en-US" sz="1500" dirty="0" smtClean="0">
                <a:solidFill>
                  <a:schemeClr val="tx1"/>
                </a:solidFill>
              </a:rPr>
              <a:t>of </a:t>
            </a:r>
            <a:r>
              <a:rPr lang="en-US" sz="1500" i="1" dirty="0" smtClean="0">
                <a:solidFill>
                  <a:schemeClr val="tx1"/>
                </a:solidFill>
              </a:rPr>
              <a:t>g </a:t>
            </a:r>
            <a:r>
              <a:rPr lang="en-US" sz="1500" dirty="0" smtClean="0">
                <a:solidFill>
                  <a:schemeClr val="tx1"/>
                </a:solidFill>
              </a:rPr>
              <a:t>is also 0, the search strategy will be random. If the value of</a:t>
            </a:r>
            <a:r>
              <a:rPr lang="en-US" sz="1500" i="1" dirty="0" smtClean="0">
                <a:solidFill>
                  <a:schemeClr val="tx1"/>
                </a:solidFill>
              </a:rPr>
              <a:t> g </a:t>
            </a:r>
            <a:r>
              <a:rPr lang="en-US" sz="1500" dirty="0" smtClean="0">
                <a:solidFill>
                  <a:schemeClr val="tx1"/>
                </a:solidFill>
              </a:rPr>
              <a:t>is always 1, the search will be breadth first. All nodes on one level will have lower </a:t>
            </a:r>
            <a:r>
              <a:rPr lang="en-US" sz="1500" i="1" dirty="0" smtClean="0">
                <a:solidFill>
                  <a:schemeClr val="tx1"/>
                </a:solidFill>
              </a:rPr>
              <a:t>g</a:t>
            </a:r>
            <a:r>
              <a:rPr lang="en-US" sz="1500" dirty="0" smtClean="0">
                <a:solidFill>
                  <a:schemeClr val="tx1"/>
                </a:solidFill>
              </a:rPr>
              <a:t> values, and thus lower </a:t>
            </a:r>
            <a:r>
              <a:rPr lang="en-US" sz="1500" i="1" dirty="0" smtClean="0">
                <a:solidFill>
                  <a:schemeClr val="tx1"/>
                </a:solidFill>
              </a:rPr>
              <a:t>f’ </a:t>
            </a:r>
            <a:r>
              <a:rPr lang="en-US" sz="1500" dirty="0" smtClean="0">
                <a:solidFill>
                  <a:schemeClr val="tx1"/>
                </a:solidFill>
              </a:rPr>
              <a:t>values than will all nodes on the next level. What if, on the other hand, </a:t>
            </a:r>
            <a:r>
              <a:rPr lang="en-US" sz="1500" i="1" dirty="0" smtClean="0">
                <a:solidFill>
                  <a:schemeClr val="tx1"/>
                </a:solidFill>
              </a:rPr>
              <a:t>h' </a:t>
            </a:r>
            <a:r>
              <a:rPr lang="en-US" sz="1500" dirty="0" smtClean="0">
                <a:solidFill>
                  <a:schemeClr val="tx1"/>
                </a:solidFill>
              </a:rPr>
              <a:t>is neither perfect nor 0? Can we say anything interesting about the behavior of the search? The answer is yes if we can guarantee that </a:t>
            </a:r>
            <a:r>
              <a:rPr lang="en-US" sz="1500" i="1" dirty="0" smtClean="0">
                <a:solidFill>
                  <a:schemeClr val="tx1"/>
                </a:solidFill>
              </a:rPr>
              <a:t>h' </a:t>
            </a:r>
            <a:r>
              <a:rPr lang="en-US" sz="1500" dirty="0" smtClean="0">
                <a:solidFill>
                  <a:schemeClr val="tx1"/>
                </a:solidFill>
              </a:rPr>
              <a:t>never overestimates </a:t>
            </a:r>
            <a:r>
              <a:rPr lang="en-US" sz="1500" i="1" dirty="0" smtClean="0">
                <a:solidFill>
                  <a:schemeClr val="tx1"/>
                </a:solidFill>
              </a:rPr>
              <a:t>h. </a:t>
            </a:r>
            <a:r>
              <a:rPr lang="en-US" sz="1500" dirty="0" smtClean="0">
                <a:solidFill>
                  <a:schemeClr val="tx1"/>
                </a:solidFill>
              </a:rPr>
              <a:t>In that case, the A* algorithm is guaranteed to find an optimal (as determined by </a:t>
            </a:r>
            <a:r>
              <a:rPr lang="en-US" sz="1500" i="1" dirty="0" smtClean="0">
                <a:solidFill>
                  <a:schemeClr val="tx1"/>
                </a:solidFill>
              </a:rPr>
              <a:t>g</a:t>
            </a:r>
            <a:r>
              <a:rPr lang="en-US" sz="1500" dirty="0" smtClean="0">
                <a:solidFill>
                  <a:schemeClr val="tx1"/>
                </a:solidFill>
              </a:rPr>
              <a:t>) path to a goal, if one exists. This can easily be seen from a few examples.</a:t>
            </a:r>
          </a:p>
          <a:p>
            <a:pPr algn="l"/>
            <a:r>
              <a:rPr lang="en-US" sz="1500" dirty="0" smtClean="0">
                <a:solidFill>
                  <a:schemeClr val="tx1"/>
                </a:solidFill>
              </a:rPr>
              <a:t>	</a:t>
            </a:r>
            <a:endParaRPr lang="en-US" sz="15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Autofit/>
          </a:bodyPr>
          <a:lstStyle/>
          <a:p>
            <a:pPr algn="l"/>
            <a:r>
              <a:rPr lang="en-US" sz="1500" dirty="0">
                <a:solidFill>
                  <a:schemeClr val="tx1"/>
                </a:solidFill>
              </a:rPr>
              <a:t>Consider the situation shown in Fig. 3.4. Assume that the cost of all arcs is 1. Initially, all nodes except A are on </a:t>
            </a:r>
            <a:r>
              <a:rPr lang="en-US" sz="1500" i="1" dirty="0">
                <a:solidFill>
                  <a:schemeClr val="tx1"/>
                </a:solidFill>
              </a:rPr>
              <a:t>OPEN </a:t>
            </a:r>
            <a:r>
              <a:rPr lang="en-US" sz="1500" dirty="0">
                <a:solidFill>
                  <a:schemeClr val="tx1"/>
                </a:solidFill>
              </a:rPr>
              <a:t>(although the Fig. shows the situation two steps later, after B and E have been expanded). For each node,  </a:t>
            </a:r>
            <a:r>
              <a:rPr lang="en-US" sz="1500" i="1" dirty="0">
                <a:solidFill>
                  <a:schemeClr val="tx1"/>
                </a:solidFill>
              </a:rPr>
              <a:t>f' </a:t>
            </a:r>
            <a:r>
              <a:rPr lang="en-US" sz="1500" dirty="0">
                <a:solidFill>
                  <a:schemeClr val="tx1"/>
                </a:solidFill>
              </a:rPr>
              <a:t>is indicated as the sum of </a:t>
            </a:r>
            <a:r>
              <a:rPr lang="en-US" sz="1500" i="1" dirty="0">
                <a:solidFill>
                  <a:schemeClr val="tx1"/>
                </a:solidFill>
              </a:rPr>
              <a:t>h' </a:t>
            </a:r>
            <a:r>
              <a:rPr lang="en-US" sz="1500" dirty="0">
                <a:solidFill>
                  <a:schemeClr val="tx1"/>
                </a:solidFill>
              </a:rPr>
              <a:t>and</a:t>
            </a:r>
            <a:r>
              <a:rPr lang="en-US" sz="1500" i="1" dirty="0">
                <a:solidFill>
                  <a:schemeClr val="tx1"/>
                </a:solidFill>
              </a:rPr>
              <a:t> g. </a:t>
            </a:r>
            <a:r>
              <a:rPr lang="en-US" sz="1500" dirty="0">
                <a:solidFill>
                  <a:schemeClr val="tx1"/>
                </a:solidFill>
              </a:rPr>
              <a:t>In this example, node B has the lowest f’, 4, so it is expanded first. </a:t>
            </a:r>
            <a:r>
              <a:rPr lang="en-US" sz="1500" dirty="0" smtClean="0">
                <a:solidFill>
                  <a:schemeClr val="tx1"/>
                </a:solidFill>
              </a:rPr>
              <a:t>Suppose </a:t>
            </a:r>
            <a:r>
              <a:rPr lang="en-US" sz="1500" dirty="0" smtClean="0">
                <a:solidFill>
                  <a:schemeClr val="tx1"/>
                </a:solidFill>
              </a:rPr>
              <a:t>it has only one successor E, which also appears to be three moves away from a goal. Now </a:t>
            </a:r>
            <a:r>
              <a:rPr lang="en-US" sz="1500" i="1" dirty="0" smtClean="0">
                <a:solidFill>
                  <a:schemeClr val="tx1"/>
                </a:solidFill>
              </a:rPr>
              <a:t>f'</a:t>
            </a:r>
            <a:r>
              <a:rPr lang="en-US" sz="1500" dirty="0" smtClean="0">
                <a:solidFill>
                  <a:schemeClr val="tx1"/>
                </a:solidFill>
              </a:rPr>
              <a:t>(E) is 5, the same as </a:t>
            </a:r>
            <a:r>
              <a:rPr lang="en-US" sz="1500" i="1" dirty="0" smtClean="0">
                <a:solidFill>
                  <a:schemeClr val="tx1"/>
                </a:solidFill>
              </a:rPr>
              <a:t>f'</a:t>
            </a:r>
            <a:r>
              <a:rPr lang="en-US" sz="1500" dirty="0" smtClean="0">
                <a:solidFill>
                  <a:schemeClr val="tx1"/>
                </a:solidFill>
              </a:rPr>
              <a:t>(C). Suppose we resolve this in favor of </a:t>
            </a:r>
            <a:r>
              <a:rPr lang="en-US" sz="1500" dirty="0" smtClean="0">
                <a:solidFill>
                  <a:schemeClr val="tx1"/>
                </a:solidFill>
              </a:rPr>
              <a:t>the path </a:t>
            </a:r>
            <a:r>
              <a:rPr lang="en-US" sz="1500" dirty="0" smtClean="0">
                <a:solidFill>
                  <a:schemeClr val="tx1"/>
                </a:solidFill>
              </a:rPr>
              <a:t>we are currently following. Then we will expand E next. Suppose it too has a single successor F, also judged to be three moves from a goal. We are clearly using up moves and making no progress. But </a:t>
            </a:r>
            <a:r>
              <a:rPr lang="en-US" sz="1500" i="1" dirty="0" smtClean="0">
                <a:solidFill>
                  <a:schemeClr val="tx1"/>
                </a:solidFill>
              </a:rPr>
              <a:t>f’</a:t>
            </a:r>
            <a:r>
              <a:rPr lang="en-US" sz="1500" dirty="0" smtClean="0">
                <a:solidFill>
                  <a:schemeClr val="tx1"/>
                </a:solidFill>
              </a:rPr>
              <a:t>(F) = 6, which is greater than </a:t>
            </a:r>
            <a:r>
              <a:rPr lang="en-US" sz="1500" i="1" dirty="0" smtClean="0">
                <a:solidFill>
                  <a:schemeClr val="tx1"/>
                </a:solidFill>
              </a:rPr>
              <a:t>f'</a:t>
            </a:r>
            <a:r>
              <a:rPr lang="en-US" sz="1500" dirty="0" smtClean="0">
                <a:solidFill>
                  <a:schemeClr val="tx1"/>
                </a:solidFill>
              </a:rPr>
              <a:t>(C). So we will expand C next. Thus we see that by underestimating </a:t>
            </a:r>
            <a:r>
              <a:rPr lang="en-US" sz="1500" i="1" dirty="0" smtClean="0">
                <a:solidFill>
                  <a:schemeClr val="tx1"/>
                </a:solidFill>
              </a:rPr>
              <a:t>h'</a:t>
            </a:r>
            <a:r>
              <a:rPr lang="en-US" sz="1500" dirty="0" smtClean="0">
                <a:solidFill>
                  <a:schemeClr val="tx1"/>
                </a:solidFill>
              </a:rPr>
              <a:t>(B) we have wasted some effort. But eventually we discover that B was farther away than we thought and we go back and try another path.</a:t>
            </a:r>
          </a:p>
          <a:p>
            <a:pPr algn="l"/>
            <a:r>
              <a:rPr lang="en-US" sz="1500" dirty="0" smtClean="0">
                <a:solidFill>
                  <a:schemeClr val="tx1"/>
                </a:solidFill>
              </a:rPr>
              <a:t>	Now consider the situation shown in Fig. 3.5. Again we expand B on the first step. On the second step we again expand E. At the next step we expand F, and finally we generate G, for a solution path of length 4. But suppose there is a direct path from D to a solution, giving a path of length 2. We will never find it. By overestimating </a:t>
            </a:r>
            <a:r>
              <a:rPr lang="en-US" sz="1500" i="1" dirty="0" smtClean="0">
                <a:solidFill>
                  <a:schemeClr val="tx1"/>
                </a:solidFill>
              </a:rPr>
              <a:t>h'</a:t>
            </a:r>
            <a:r>
              <a:rPr lang="en-US" sz="1500" dirty="0" smtClean="0">
                <a:solidFill>
                  <a:schemeClr val="tx1"/>
                </a:solidFill>
              </a:rPr>
              <a:t>(D) we make D look so bad that we may find some other, worse solution without ever expanding D. In general, if </a:t>
            </a:r>
            <a:r>
              <a:rPr lang="en-US" sz="1500" i="1" dirty="0" smtClean="0">
                <a:solidFill>
                  <a:schemeClr val="tx1"/>
                </a:solidFill>
              </a:rPr>
              <a:t>h' </a:t>
            </a:r>
            <a:r>
              <a:rPr lang="en-US" sz="1500" dirty="0" smtClean="0">
                <a:solidFill>
                  <a:schemeClr val="tx1"/>
                </a:solidFill>
              </a:rPr>
              <a:t>might overestimate </a:t>
            </a:r>
            <a:r>
              <a:rPr lang="en-US" sz="1500" i="1" dirty="0" smtClean="0">
                <a:solidFill>
                  <a:schemeClr val="tx1"/>
                </a:solidFill>
              </a:rPr>
              <a:t>h</a:t>
            </a:r>
            <a:r>
              <a:rPr lang="en-US" sz="1500" dirty="0" smtClean="0">
                <a:solidFill>
                  <a:schemeClr val="tx1"/>
                </a:solidFill>
              </a:rPr>
              <a:t>, we cannot be guaranteed of finding the cheapest path solution unless we expand the entire graph until all paths are longer than the best solution . An interesting question is, "Of what practical significance is the theorem that if </a:t>
            </a:r>
            <a:r>
              <a:rPr lang="en-US" sz="1500" i="1" dirty="0" smtClean="0">
                <a:solidFill>
                  <a:schemeClr val="tx1"/>
                </a:solidFill>
              </a:rPr>
              <a:t>h’ </a:t>
            </a:r>
            <a:r>
              <a:rPr lang="en-US" sz="1500" dirty="0" smtClean="0">
                <a:solidFill>
                  <a:schemeClr val="tx1"/>
                </a:solidFill>
              </a:rPr>
              <a:t>never overestimates </a:t>
            </a:r>
            <a:r>
              <a:rPr lang="en-US" sz="1500" i="1" dirty="0" smtClean="0">
                <a:solidFill>
                  <a:schemeClr val="tx1"/>
                </a:solidFill>
              </a:rPr>
              <a:t>h </a:t>
            </a:r>
            <a:r>
              <a:rPr lang="en-US" sz="1500" dirty="0" smtClean="0">
                <a:solidFill>
                  <a:schemeClr val="tx1"/>
                </a:solidFill>
              </a:rPr>
              <a:t>then A* is admissible?" The answer is, "almost none," because, for most real problems, the only way to guarantee that </a:t>
            </a:r>
            <a:r>
              <a:rPr lang="en-US" sz="1500" i="1" dirty="0" smtClean="0">
                <a:solidFill>
                  <a:schemeClr val="tx1"/>
                </a:solidFill>
              </a:rPr>
              <a:t>h’ </a:t>
            </a:r>
            <a:r>
              <a:rPr lang="en-US" sz="1500" dirty="0" smtClean="0">
                <a:solidFill>
                  <a:schemeClr val="tx1"/>
                </a:solidFill>
              </a:rPr>
              <a:t>never overestimates </a:t>
            </a:r>
            <a:r>
              <a:rPr lang="en-US" sz="1500" i="1" dirty="0" smtClean="0">
                <a:solidFill>
                  <a:schemeClr val="tx1"/>
                </a:solidFill>
              </a:rPr>
              <a:t>h </a:t>
            </a:r>
            <a:r>
              <a:rPr lang="en-US" sz="1500" dirty="0" smtClean="0">
                <a:solidFill>
                  <a:schemeClr val="tx1"/>
                </a:solidFill>
              </a:rPr>
              <a:t>is to set it to zero. But then we are back to breadth-first search, which is admissible but not efficient. But there is a corollary to this theorem that is very useful. We can state it loosely as follows:</a:t>
            </a:r>
          </a:p>
          <a:p>
            <a:pPr algn="l"/>
            <a:r>
              <a:rPr lang="en-US" sz="1500" b="1" dirty="0" smtClean="0">
                <a:solidFill>
                  <a:schemeClr val="tx1"/>
                </a:solidFill>
              </a:rPr>
              <a:t>	    Graceful Decay of Admissibility</a:t>
            </a:r>
            <a:r>
              <a:rPr lang="en-US" sz="1500" dirty="0" smtClean="0">
                <a:solidFill>
                  <a:schemeClr val="tx1"/>
                </a:solidFill>
              </a:rPr>
              <a:t>: If </a:t>
            </a:r>
            <a:r>
              <a:rPr lang="en-US" sz="1500" i="1" dirty="0" smtClean="0">
                <a:solidFill>
                  <a:schemeClr val="tx1"/>
                </a:solidFill>
              </a:rPr>
              <a:t>h' </a:t>
            </a:r>
            <a:r>
              <a:rPr lang="en-US" sz="1500" dirty="0" smtClean="0">
                <a:solidFill>
                  <a:schemeClr val="tx1"/>
                </a:solidFill>
              </a:rPr>
              <a:t>rarely overestimates </a:t>
            </a:r>
            <a:r>
              <a:rPr lang="en-US" sz="1500" i="1" dirty="0" smtClean="0">
                <a:solidFill>
                  <a:schemeClr val="tx1"/>
                </a:solidFill>
              </a:rPr>
              <a:t>h </a:t>
            </a:r>
            <a:r>
              <a:rPr lang="en-US" sz="1500" dirty="0" smtClean="0">
                <a:solidFill>
                  <a:schemeClr val="tx1"/>
                </a:solidFill>
              </a:rPr>
              <a:t>by more than </a:t>
            </a:r>
            <a:r>
              <a:rPr lang="el-GR" sz="1500" dirty="0" smtClean="0">
                <a:solidFill>
                  <a:schemeClr val="tx1"/>
                </a:solidFill>
              </a:rPr>
              <a:t>δ</a:t>
            </a:r>
            <a:r>
              <a:rPr lang="en-US" sz="1500" dirty="0" smtClean="0">
                <a:solidFill>
                  <a:schemeClr val="tx1"/>
                </a:solidFill>
              </a:rPr>
              <a:t>,</a:t>
            </a:r>
            <a:r>
              <a:rPr lang="en-US" sz="1500" dirty="0" smtClean="0">
                <a:solidFill>
                  <a:schemeClr val="tx1"/>
                </a:solidFill>
              </a:rPr>
              <a:t> </a:t>
            </a:r>
            <a:r>
              <a:rPr lang="en-US" sz="1500" dirty="0" smtClean="0">
                <a:solidFill>
                  <a:schemeClr val="tx1"/>
                </a:solidFill>
              </a:rPr>
              <a:t>then the A* 	    algorithm will rarely find a solution whose cost is more than </a:t>
            </a:r>
            <a:r>
              <a:rPr lang="el-GR" sz="1500" dirty="0" smtClean="0">
                <a:solidFill>
                  <a:schemeClr val="tx1"/>
                </a:solidFill>
              </a:rPr>
              <a:t>δ</a:t>
            </a:r>
            <a:r>
              <a:rPr lang="en-US" sz="1500" i="1" dirty="0" smtClean="0">
                <a:solidFill>
                  <a:schemeClr val="tx1"/>
                </a:solidFill>
              </a:rPr>
              <a:t> </a:t>
            </a:r>
            <a:r>
              <a:rPr lang="en-US" sz="1500" dirty="0" smtClean="0">
                <a:solidFill>
                  <a:schemeClr val="tx1"/>
                </a:solidFill>
              </a:rPr>
              <a:t>greater than the cost of the 	    optimal solution. </a:t>
            </a:r>
          </a:p>
          <a:p>
            <a:pPr algn="l"/>
            <a:r>
              <a:rPr lang="en-US" sz="1500" dirty="0" smtClean="0">
                <a:solidFill>
                  <a:schemeClr val="tx1"/>
                </a:solidFill>
              </a:rPr>
              <a:t>The </a:t>
            </a:r>
            <a:r>
              <a:rPr lang="en-US" sz="1500" dirty="0" smtClean="0">
                <a:solidFill>
                  <a:schemeClr val="tx1"/>
                </a:solidFill>
              </a:rPr>
              <a:t>formalization and proof of this corollary </a:t>
            </a:r>
            <a:r>
              <a:rPr lang="en-US" sz="1500" dirty="0" smtClean="0">
                <a:solidFill>
                  <a:schemeClr val="tx1"/>
                </a:solidFill>
              </a:rPr>
              <a:t>will </a:t>
            </a:r>
            <a:r>
              <a:rPr lang="en-US" sz="1500" dirty="0" smtClean="0">
                <a:solidFill>
                  <a:schemeClr val="tx1"/>
                </a:solidFill>
              </a:rPr>
              <a:t>be left as an exercise.</a:t>
            </a:r>
          </a:p>
          <a:p>
            <a:pPr algn="l"/>
            <a:r>
              <a:rPr lang="en-US" sz="1500" dirty="0" smtClean="0">
                <a:solidFill>
                  <a:schemeClr val="tx1"/>
                </a:solidFill>
              </a:rPr>
              <a:t>	</a:t>
            </a:r>
            <a:endParaRPr lang="en-US" sz="15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305800" cy="6019800"/>
          </a:xfrm>
        </p:spPr>
        <p:txBody>
          <a:bodyPr>
            <a:normAutofit/>
          </a:bodyPr>
          <a:lstStyle/>
          <a:p>
            <a:pPr algn="l"/>
            <a:r>
              <a:rPr lang="en-US" sz="1500" dirty="0" smtClean="0">
                <a:solidFill>
                  <a:schemeClr val="tx1"/>
                </a:solidFill>
              </a:rPr>
              <a:t>	The </a:t>
            </a:r>
            <a:r>
              <a:rPr lang="en-US" sz="1500" dirty="0">
                <a:solidFill>
                  <a:schemeClr val="tx1"/>
                </a:solidFill>
              </a:rPr>
              <a:t>third observation we can make about the A* algorithm has to do with the relationship between trees and graphs. The algorithm was stated in its most general form as it applies to graphs. It can , of course, be simplified to apply to trees by not bothering to check whether a new node is </a:t>
            </a:r>
            <a:r>
              <a:rPr lang="en-US" sz="1500" dirty="0" smtClean="0">
                <a:solidFill>
                  <a:schemeClr val="tx1"/>
                </a:solidFill>
              </a:rPr>
              <a:t>already </a:t>
            </a:r>
            <a:r>
              <a:rPr lang="en-US" sz="1500" dirty="0" smtClean="0">
                <a:solidFill>
                  <a:schemeClr val="tx1"/>
                </a:solidFill>
              </a:rPr>
              <a:t>on </a:t>
            </a:r>
            <a:r>
              <a:rPr lang="en-US" sz="1500" i="1" dirty="0" smtClean="0">
                <a:solidFill>
                  <a:schemeClr val="tx1"/>
                </a:solidFill>
              </a:rPr>
              <a:t>OPEN </a:t>
            </a:r>
            <a:r>
              <a:rPr lang="en-US" sz="1500" dirty="0" smtClean="0">
                <a:solidFill>
                  <a:schemeClr val="tx1"/>
                </a:solidFill>
              </a:rPr>
              <a:t>or</a:t>
            </a:r>
            <a:r>
              <a:rPr lang="en-US" sz="1500" i="1" dirty="0" smtClean="0">
                <a:solidFill>
                  <a:schemeClr val="tx1"/>
                </a:solidFill>
              </a:rPr>
              <a:t> CLOSED. </a:t>
            </a:r>
            <a:r>
              <a:rPr lang="en-US" sz="1500" dirty="0" smtClean="0">
                <a:solidFill>
                  <a:schemeClr val="tx1"/>
                </a:solidFill>
              </a:rPr>
              <a:t>This makes it faster to generate nodes but may result In the same search being conducted many times if nodes are often duplicated.</a:t>
            </a:r>
          </a:p>
          <a:p>
            <a:pPr algn="l"/>
            <a:r>
              <a:rPr lang="en-US" sz="1500" dirty="0" smtClean="0">
                <a:solidFill>
                  <a:schemeClr val="tx1"/>
                </a:solidFill>
              </a:rPr>
              <a:t>	 Under certain conditions, the A* algorithm can be shown to be optimal in that it generates the fewest nodes in the process of finding a solution to a problem. Under other conditions it is not optimal. For formal discussions of these conditions, see Gelperin [1977] and Martelli [1977].</a:t>
            </a:r>
            <a:endParaRPr lang="en-US" sz="15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	For simple problems, exhaustive generate-and-test is often a reasonable technique. For example, consider the puzzle that consists of four six-sided cubes, with each side of each cube painted one of four colors. A solution to the puzzle consists of an arrangement of the cubes in a row such that on all four sides of the row one block face of each color is showing. This problem can he solved by a person (who is a much slower processor for this sort of thing than even a very cheap computer) in several minutes by systematically and exhaustively trying all possibilities. It can be solved even more quickly using a heuristic generate-and-test procedure. A quick glance at the four blocks reveals that there are more, say, red faces than there are of other colors. Thus when placing a block with several red faces, it would be a good idea to use as few of them as possible as outside faces. As many of them as possible should be placed to abut the next block. Using this heuristic, many configurations need never be explored and a solution can be found quite quickly.</a:t>
            </a:r>
          </a:p>
          <a:p>
            <a:pPr algn="l"/>
            <a:r>
              <a:rPr lang="en-US" sz="1500" dirty="0" smtClean="0">
                <a:solidFill>
                  <a:schemeClr val="tx1"/>
                </a:solidFill>
              </a:rPr>
              <a:t>	Unfortunately, for problems much harder than this, even heuristic generate-and-test, all by itself, is not a very effective technique. But when combined with other techniques to restrict the space in which to search even further, the technique can be very effective.</a:t>
            </a:r>
          </a:p>
          <a:p>
            <a:pPr algn="l"/>
            <a:r>
              <a:rPr lang="en-US" sz="1500" dirty="0" smtClean="0">
                <a:solidFill>
                  <a:schemeClr val="tx1"/>
                </a:solidFill>
              </a:rPr>
              <a:t>	For example, one early example of a successful Al program is DENDRAL [Lindsay </a:t>
            </a:r>
            <a:r>
              <a:rPr lang="en-US" sz="1500" i="1" dirty="0" smtClean="0">
                <a:solidFill>
                  <a:schemeClr val="tx1"/>
                </a:solidFill>
              </a:rPr>
              <a:t>et </a:t>
            </a:r>
            <a:r>
              <a:rPr lang="en-US" sz="1500" i="1" dirty="0" err="1" smtClean="0">
                <a:solidFill>
                  <a:schemeClr val="tx1"/>
                </a:solidFill>
              </a:rPr>
              <a:t>aI</a:t>
            </a:r>
            <a:r>
              <a:rPr lang="en-US" sz="1500" i="1" dirty="0" smtClean="0">
                <a:solidFill>
                  <a:schemeClr val="tx1"/>
                </a:solidFill>
              </a:rPr>
              <a:t>., </a:t>
            </a:r>
            <a:r>
              <a:rPr lang="en-US" sz="1500" dirty="0" smtClean="0">
                <a:solidFill>
                  <a:schemeClr val="tx1"/>
                </a:solidFill>
              </a:rPr>
              <a:t>1980], which infers the structure of organic compounds using mass spectrogram and nuclear magnetic resonance (NMR) data. It uses a strategy called </a:t>
            </a:r>
            <a:r>
              <a:rPr lang="en-US" sz="1500" i="1" dirty="0" smtClean="0">
                <a:solidFill>
                  <a:schemeClr val="tx1"/>
                </a:solidFill>
              </a:rPr>
              <a:t>plan-generate-test </a:t>
            </a:r>
            <a:r>
              <a:rPr lang="en-US" sz="1500" dirty="0" smtClean="0">
                <a:solidFill>
                  <a:schemeClr val="tx1"/>
                </a:solidFill>
              </a:rPr>
              <a:t>in which a planning process that uses constraint-satisfaction techniques (see Section 3.5) creates lists of recommended and contraindicated substructures. The generate-and- test procedure then uses those lists so that it can explore only a fairly limited set of structures. Constrained in this way, the generate-and-test procedure has proved highly effective.</a:t>
            </a:r>
          </a:p>
          <a:p>
            <a:pPr algn="l"/>
            <a:r>
              <a:rPr lang="en-US" sz="1500" dirty="0" smtClean="0">
                <a:solidFill>
                  <a:schemeClr val="tx1"/>
                </a:solidFill>
              </a:rPr>
              <a:t>	This combination of planning, using one problem-solving method (in this case, constraint satisfaction) with the use of the plan by another problem-solving method, generate-and-test, is an excellent example of the way techniques can be combined to overcome the limitations that each possesses individually. </a:t>
            </a:r>
            <a:endParaRPr lang="en-US" sz="15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a:solidFill>
                  <a:schemeClr val="tx1"/>
                </a:solidFill>
              </a:rPr>
              <a:t>A major weakness of planning is that it often produces somewhat </a:t>
            </a:r>
            <a:r>
              <a:rPr lang="en-US" sz="1500" dirty="0" smtClean="0">
                <a:solidFill>
                  <a:schemeClr val="tx1"/>
                </a:solidFill>
              </a:rPr>
              <a:t>inaccurate solutions since there is no feedback from the world. But by using it only to produce pieces of solutions that will then be exploited in the generate-and-test process, the lack of detailed accuracy becomes unimportant. And, at the same time, the combinatorial problems that arise in simple generate-and-test are avoided by judicious reference to the plans.</a:t>
            </a:r>
          </a:p>
          <a:p>
            <a:pPr algn="l"/>
            <a:r>
              <a:rPr lang="en-US" sz="1500" b="1" dirty="0" smtClean="0">
                <a:solidFill>
                  <a:schemeClr val="tx1"/>
                </a:solidFill>
              </a:rPr>
              <a:t>HILL CLIMBING</a:t>
            </a:r>
          </a:p>
          <a:p>
            <a:pPr algn="l"/>
            <a:r>
              <a:rPr lang="en-US" sz="1500" dirty="0" smtClean="0">
                <a:solidFill>
                  <a:schemeClr val="tx1"/>
                </a:solidFill>
              </a:rPr>
              <a:t>Hill climbing is a variant of generate-and-test in which feedback from the test procedure is used to help the generator decide which direction to move in the search space. In a pure generate-and-test procedure, the test function responds with only a yes or no. But if the test function is augmented with a heuristic function that provides an estimate of how close a given state is to a goal state, the generate procedure can exploit it as shown in the procedure below. This is particularly nice because often the computation of the heuristic function can be done at almost no cost at the same time that the test for a solution is being performed. Hill climbing is often used when a good heuristic function is available for evaluating states but when no other useful knowledge is available. For example, suppose you are in an unfamiliar city without a map and you want to get downtown. You simply aim for the tall buildings. The heuristic function is just distance between the current location and the location of the tall buildings and the desirable states are those in which this distance is minimized.</a:t>
            </a:r>
          </a:p>
          <a:p>
            <a:pPr algn="l"/>
            <a:r>
              <a:rPr lang="en-US" sz="1500" dirty="0" smtClean="0">
                <a:solidFill>
                  <a:schemeClr val="tx1"/>
                </a:solidFill>
              </a:rPr>
              <a:t>	Recall from Section 2.3.4 that one way to characterize problems is according to their answer to the question, "Is a good solution absolute or relative?” Absolute solutions exist whenever it is possible to recognize a goal state just by examining it. Getting downtown is an example of such a problem. For these problems, hill climbing can terminate whenever a goal state is reached. Only relative solutions exist, however, for maximization (or minimization) problems, such as the traveling salesman problem. In these problems, there is no </a:t>
            </a:r>
            <a:r>
              <a:rPr lang="en-US" sz="1500" i="1" dirty="0" smtClean="0">
                <a:solidFill>
                  <a:schemeClr val="tx1"/>
                </a:solidFill>
              </a:rPr>
              <a:t>a priori </a:t>
            </a:r>
            <a:r>
              <a:rPr lang="en-US" sz="1500" dirty="0" smtClean="0">
                <a:solidFill>
                  <a:schemeClr val="tx1"/>
                </a:solidFill>
              </a:rPr>
              <a:t>goal state. For problems of this sort, it makes sense to terminate hill climbing when there is no reasonable alternative state to move to.</a:t>
            </a:r>
            <a:endParaRPr lang="en-US" sz="15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b="1" dirty="0" smtClean="0">
                <a:solidFill>
                  <a:schemeClr val="tx1"/>
                </a:solidFill>
              </a:rPr>
              <a:t>Simple Hill Climbing</a:t>
            </a:r>
          </a:p>
          <a:p>
            <a:pPr algn="l"/>
            <a:r>
              <a:rPr lang="en-US" sz="1500" dirty="0" smtClean="0">
                <a:solidFill>
                  <a:schemeClr val="tx1"/>
                </a:solidFill>
              </a:rPr>
              <a:t>The simplest way to implement hill climbing is as follows.</a:t>
            </a:r>
          </a:p>
          <a:p>
            <a:pPr algn="l"/>
            <a:r>
              <a:rPr lang="en-US" sz="1500" b="1" i="1" dirty="0" smtClean="0">
                <a:solidFill>
                  <a:schemeClr val="tx1"/>
                </a:solidFill>
              </a:rPr>
              <a:t>Algorithm: Simple Hill Climbing</a:t>
            </a:r>
          </a:p>
          <a:p>
            <a:pPr algn="l"/>
            <a:r>
              <a:rPr lang="en-US" sz="1500" dirty="0" smtClean="0">
                <a:solidFill>
                  <a:schemeClr val="tx1"/>
                </a:solidFill>
              </a:rPr>
              <a:t>I. Evaluate the initial state. If it is also a goal state, then return it and quit. Otherwise, continue with the initial state as the current state.</a:t>
            </a:r>
          </a:p>
          <a:p>
            <a:pPr algn="l"/>
            <a:r>
              <a:rPr lang="en-US" sz="1500" dirty="0" smtClean="0">
                <a:solidFill>
                  <a:schemeClr val="tx1"/>
                </a:solidFill>
              </a:rPr>
              <a:t>2. Loop until a solution is found or until there are no new operators left to be applied in the current state:</a:t>
            </a:r>
          </a:p>
          <a:p>
            <a:pPr algn="l"/>
            <a:r>
              <a:rPr lang="en-US" sz="1500" dirty="0" smtClean="0">
                <a:solidFill>
                  <a:schemeClr val="tx1"/>
                </a:solidFill>
              </a:rPr>
              <a:t>    (a) Select an operator that has not yet been applied to the current state and apply it to produce a       </a:t>
            </a:r>
          </a:p>
          <a:p>
            <a:pPr algn="l"/>
            <a:r>
              <a:rPr lang="en-US" sz="1500" dirty="0" smtClean="0">
                <a:solidFill>
                  <a:schemeClr val="tx1"/>
                </a:solidFill>
              </a:rPr>
              <a:t>          new state.</a:t>
            </a:r>
          </a:p>
          <a:p>
            <a:pPr algn="l"/>
            <a:r>
              <a:rPr lang="en-US" sz="1500" dirty="0" smtClean="0">
                <a:solidFill>
                  <a:schemeClr val="tx1"/>
                </a:solidFill>
              </a:rPr>
              <a:t>    (b) Evaluate the new state.</a:t>
            </a:r>
          </a:p>
          <a:p>
            <a:pPr algn="l"/>
            <a:r>
              <a:rPr lang="en-US" sz="1500" dirty="0" smtClean="0">
                <a:solidFill>
                  <a:schemeClr val="tx1"/>
                </a:solidFill>
              </a:rPr>
              <a:t>        (i) If it is a goal state, then return it and quit.</a:t>
            </a:r>
          </a:p>
          <a:p>
            <a:pPr algn="l"/>
            <a:r>
              <a:rPr lang="en-US" sz="1500" dirty="0" smtClean="0">
                <a:solidFill>
                  <a:schemeClr val="tx1"/>
                </a:solidFill>
              </a:rPr>
              <a:t>        (ii) If it is not a goal state but it is better than the current state, then make it the current state.</a:t>
            </a:r>
          </a:p>
          <a:p>
            <a:pPr algn="l"/>
            <a:r>
              <a:rPr lang="en-US" sz="1500" dirty="0" smtClean="0">
                <a:solidFill>
                  <a:schemeClr val="tx1"/>
                </a:solidFill>
              </a:rPr>
              <a:t>        (iii) If it is not better than the current state, then continue in the loop.</a:t>
            </a:r>
          </a:p>
          <a:p>
            <a:pPr algn="l"/>
            <a:r>
              <a:rPr lang="en-US" sz="1500" dirty="0" smtClean="0">
                <a:solidFill>
                  <a:schemeClr val="tx1"/>
                </a:solidFill>
              </a:rPr>
              <a:t>	The key difference between this algorithm and the one we gave for generate-and-test is the use of an evaluation function as a way to inject task-specific knowledge into the control process. It is the use of such knowledge that makes this and the other methods discussed in the rest of this chapter </a:t>
            </a:r>
            <a:r>
              <a:rPr lang="en-US" sz="1500" i="1" dirty="0" smtClean="0">
                <a:solidFill>
                  <a:schemeClr val="tx1"/>
                </a:solidFill>
              </a:rPr>
              <a:t>heuristic</a:t>
            </a:r>
            <a:r>
              <a:rPr lang="en-US" sz="1500" dirty="0" smtClean="0">
                <a:solidFill>
                  <a:schemeClr val="tx1"/>
                </a:solidFill>
              </a:rPr>
              <a:t> search methods, and it is that same knowledge that gives these methods their power to solve some otherwise intractable problems.</a:t>
            </a:r>
          </a:p>
          <a:p>
            <a:pPr algn="l"/>
            <a:r>
              <a:rPr lang="en-US" sz="1500" dirty="0" smtClean="0">
                <a:solidFill>
                  <a:schemeClr val="tx1"/>
                </a:solidFill>
              </a:rPr>
              <a:t>	Notice that in this algorithm, we have asked the relatively vague question, “Is one state </a:t>
            </a:r>
            <a:r>
              <a:rPr lang="en-US" sz="1500" i="1" dirty="0" smtClean="0">
                <a:solidFill>
                  <a:schemeClr val="tx1"/>
                </a:solidFill>
              </a:rPr>
              <a:t>better </a:t>
            </a:r>
            <a:r>
              <a:rPr lang="en-US" sz="1500" dirty="0" smtClean="0">
                <a:solidFill>
                  <a:schemeClr val="tx1"/>
                </a:solidFill>
              </a:rPr>
              <a:t>than another” For the algorithm to work, a precise definition of </a:t>
            </a:r>
            <a:r>
              <a:rPr lang="en-US" sz="1500" i="1" dirty="0" smtClean="0">
                <a:solidFill>
                  <a:schemeClr val="tx1"/>
                </a:solidFill>
              </a:rPr>
              <a:t>better </a:t>
            </a:r>
            <a:r>
              <a:rPr lang="en-US" sz="1500" dirty="0" smtClean="0">
                <a:solidFill>
                  <a:schemeClr val="tx1"/>
                </a:solidFill>
              </a:rPr>
              <a:t>must be provided. In some cases, it means a higher value of the heuristic function. In others, it means a lower value. It does not matter which, as long as a particular hill-climbing program is consistent in its interpretation.</a:t>
            </a:r>
            <a:endParaRPr lang="en-US" sz="15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Autofit/>
          </a:bodyPr>
          <a:lstStyle/>
          <a:p>
            <a:pPr algn="l"/>
            <a:r>
              <a:rPr lang="en-US" sz="1500" dirty="0" smtClean="0">
                <a:solidFill>
                  <a:schemeClr val="tx1"/>
                </a:solidFill>
              </a:rPr>
              <a:t>	To see how hill climbing works, let's return to the puzzle of the four colored blocks. To solve the problem, we first need to define a heuristic function that describes how close a particular configuration is to being a solution. One such function is simply the sum of the number of different colors on each of the four sides. A solution to the puzzle will have a value of 16. Next we need to define a set of rules that describe ways of transforming one configuration into another. Actually, one rule will suffice. It says simply pick a block and rotate it 90 degrees in any direction. Having provided these definitions, the next step is to generate a starting configuration . This can either be done at random or with the aid of the heuristic function described in the last section. Now hill climbing can begin. We generate a new state by selecting a block and rotating it. If the resulting state is better, then we keep it. If not, we return to the previous slate and try a different interpretation.</a:t>
            </a:r>
          </a:p>
          <a:p>
            <a:pPr algn="l"/>
            <a:r>
              <a:rPr lang="en-US" sz="1500" b="1" dirty="0" smtClean="0">
                <a:solidFill>
                  <a:schemeClr val="tx1"/>
                </a:solidFill>
              </a:rPr>
              <a:t>Steepest-Ascent Hill Climbing</a:t>
            </a:r>
          </a:p>
          <a:p>
            <a:pPr algn="l"/>
            <a:r>
              <a:rPr lang="en-US" sz="1500" dirty="0" smtClean="0">
                <a:solidFill>
                  <a:schemeClr val="tx1"/>
                </a:solidFill>
              </a:rPr>
              <a:t>A useful variation on simple hill climbing considers all the moves from the current state and selects the best one as the next state. This method is called </a:t>
            </a:r>
            <a:r>
              <a:rPr lang="en-US" sz="1500" i="1" dirty="0" smtClean="0">
                <a:solidFill>
                  <a:schemeClr val="tx1"/>
                </a:solidFill>
              </a:rPr>
              <a:t>steepest-ascent</a:t>
            </a:r>
            <a:r>
              <a:rPr lang="en-US" sz="1500" dirty="0" smtClean="0">
                <a:solidFill>
                  <a:schemeClr val="tx1"/>
                </a:solidFill>
              </a:rPr>
              <a:t> </a:t>
            </a:r>
            <a:r>
              <a:rPr lang="en-US" sz="1500" i="1" dirty="0" smtClean="0">
                <a:solidFill>
                  <a:schemeClr val="tx1"/>
                </a:solidFill>
              </a:rPr>
              <a:t>hill climbing </a:t>
            </a:r>
            <a:r>
              <a:rPr lang="en-US" sz="1500" dirty="0" smtClean="0">
                <a:solidFill>
                  <a:schemeClr val="tx1"/>
                </a:solidFill>
              </a:rPr>
              <a:t>or</a:t>
            </a:r>
            <a:r>
              <a:rPr lang="en-US" sz="1500" i="1" dirty="0" smtClean="0">
                <a:solidFill>
                  <a:schemeClr val="tx1"/>
                </a:solidFill>
              </a:rPr>
              <a:t> gradient search</a:t>
            </a:r>
            <a:r>
              <a:rPr lang="en-US" sz="1500" dirty="0" smtClean="0">
                <a:solidFill>
                  <a:schemeClr val="tx1"/>
                </a:solidFill>
              </a:rPr>
              <a:t>. Notice that this contrast with the basic method in which the first state that is better than the current state is selected. The algorithm works as follows.</a:t>
            </a:r>
          </a:p>
          <a:p>
            <a:pPr algn="l"/>
            <a:r>
              <a:rPr lang="en-US" sz="1500" b="1" i="1" dirty="0" smtClean="0">
                <a:solidFill>
                  <a:schemeClr val="tx1"/>
                </a:solidFill>
              </a:rPr>
              <a:t>Algorithm: Steepest-Ascent Hill Climbing</a:t>
            </a:r>
          </a:p>
          <a:p>
            <a:pPr algn="l"/>
            <a:r>
              <a:rPr lang="en-US" sz="1500" dirty="0" smtClean="0">
                <a:solidFill>
                  <a:schemeClr val="tx1"/>
                </a:solidFill>
              </a:rPr>
              <a:t>1. Evaluate the initial state. If it is also a goal state, then return it and quit. Otherwise, continue with the initial state as the current state.</a:t>
            </a:r>
          </a:p>
          <a:p>
            <a:pPr algn="l"/>
            <a:r>
              <a:rPr lang="en-US" sz="1500" dirty="0" smtClean="0">
                <a:solidFill>
                  <a:schemeClr val="tx1"/>
                </a:solidFill>
              </a:rPr>
              <a:t>2. Loop until a solution is found or until a complete iteration produces no change to current state:</a:t>
            </a:r>
          </a:p>
          <a:p>
            <a:pPr algn="l"/>
            <a:r>
              <a:rPr lang="en-US" sz="1500" dirty="0" smtClean="0">
                <a:solidFill>
                  <a:schemeClr val="tx1"/>
                </a:solidFill>
              </a:rPr>
              <a:t>    (a) Let </a:t>
            </a:r>
            <a:r>
              <a:rPr lang="en-US" sz="1500" i="1" dirty="0" smtClean="0">
                <a:solidFill>
                  <a:schemeClr val="tx1"/>
                </a:solidFill>
              </a:rPr>
              <a:t>SUCC</a:t>
            </a:r>
            <a:r>
              <a:rPr lang="en-US" sz="1500" dirty="0" smtClean="0">
                <a:solidFill>
                  <a:schemeClr val="tx1"/>
                </a:solidFill>
              </a:rPr>
              <a:t> be a state such that any possible successor of the current state will be better than </a:t>
            </a:r>
            <a:r>
              <a:rPr lang="en-US" sz="1500" i="1" dirty="0" smtClean="0">
                <a:solidFill>
                  <a:schemeClr val="tx1"/>
                </a:solidFill>
              </a:rPr>
              <a:t>SUCC</a:t>
            </a:r>
            <a:r>
              <a:rPr lang="en-US" sz="1500" dirty="0" smtClean="0">
                <a:solidFill>
                  <a:schemeClr val="tx1"/>
                </a:solidFill>
              </a:rPr>
              <a:t>.</a:t>
            </a:r>
          </a:p>
          <a:p>
            <a:pPr algn="l"/>
            <a:r>
              <a:rPr lang="en-US" sz="1500" dirty="0" smtClean="0">
                <a:solidFill>
                  <a:schemeClr val="tx1"/>
                </a:solidFill>
              </a:rPr>
              <a:t>    (b) For each operator that applies to the current state do:</a:t>
            </a:r>
          </a:p>
          <a:p>
            <a:pPr algn="l"/>
            <a:r>
              <a:rPr lang="en-US" sz="1500" dirty="0" smtClean="0">
                <a:solidFill>
                  <a:schemeClr val="tx1"/>
                </a:solidFill>
              </a:rPr>
              <a:t>        (i) Apply the operator and generate a new state.</a:t>
            </a:r>
          </a:p>
          <a:p>
            <a:pPr algn="l"/>
            <a:r>
              <a:rPr lang="en-US" sz="1500" dirty="0">
                <a:solidFill>
                  <a:schemeClr val="tx1"/>
                </a:solidFill>
              </a:rPr>
              <a:t>  </a:t>
            </a:r>
            <a:r>
              <a:rPr lang="en-US" sz="1500" dirty="0" smtClean="0">
                <a:solidFill>
                  <a:schemeClr val="tx1"/>
                </a:solidFill>
              </a:rPr>
              <a:t>      (</a:t>
            </a:r>
            <a:r>
              <a:rPr lang="en-US" sz="1500" dirty="0">
                <a:solidFill>
                  <a:schemeClr val="tx1"/>
                </a:solidFill>
              </a:rPr>
              <a:t>ii) Evaluate the new state. If it is a goal state, then return it and quit. If not, compare it to </a:t>
            </a:r>
            <a:r>
              <a:rPr lang="en-US" sz="1500" i="1" dirty="0">
                <a:solidFill>
                  <a:schemeClr val="tx1"/>
                </a:solidFill>
              </a:rPr>
              <a:t>SUCC</a:t>
            </a:r>
            <a:r>
              <a:rPr lang="en-US" sz="1500" dirty="0">
                <a:solidFill>
                  <a:schemeClr val="tx1"/>
                </a:solidFill>
              </a:rPr>
              <a:t>. If it</a:t>
            </a:r>
          </a:p>
          <a:p>
            <a:pPr algn="l"/>
            <a:r>
              <a:rPr lang="en-US" sz="1500" dirty="0">
                <a:solidFill>
                  <a:schemeClr val="tx1"/>
                </a:solidFill>
              </a:rPr>
              <a:t>              is better, then set </a:t>
            </a:r>
            <a:r>
              <a:rPr lang="en-US" sz="1500" i="1" dirty="0">
                <a:solidFill>
                  <a:schemeClr val="tx1"/>
                </a:solidFill>
              </a:rPr>
              <a:t>SUCC</a:t>
            </a:r>
            <a:r>
              <a:rPr lang="en-US" sz="1500" dirty="0">
                <a:solidFill>
                  <a:schemeClr val="tx1"/>
                </a:solidFill>
              </a:rPr>
              <a:t> to this state. If it is not better, leave </a:t>
            </a:r>
            <a:r>
              <a:rPr lang="en-US" sz="1500" i="1" dirty="0">
                <a:solidFill>
                  <a:schemeClr val="tx1"/>
                </a:solidFill>
              </a:rPr>
              <a:t>SUCC</a:t>
            </a:r>
            <a:r>
              <a:rPr lang="en-US" sz="1500" dirty="0">
                <a:solidFill>
                  <a:schemeClr val="tx1"/>
                </a:solidFill>
              </a:rPr>
              <a:t> alone.</a:t>
            </a:r>
            <a:endParaRPr lang="en-US" sz="1500" dirty="0" smtClean="0">
              <a:solidFill>
                <a:schemeClr val="tx1"/>
              </a:solidFill>
            </a:endParaRPr>
          </a:p>
          <a:p>
            <a:pPr algn="l"/>
            <a:r>
              <a:rPr lang="en-US" sz="1500" dirty="0" smtClean="0">
                <a:solidFill>
                  <a:schemeClr val="tx1"/>
                </a:solidFill>
              </a:rPr>
              <a:t>        </a:t>
            </a:r>
            <a:endParaRPr lang="en-US" sz="15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248400"/>
          </a:xfrm>
        </p:spPr>
        <p:txBody>
          <a:bodyPr>
            <a:noAutofit/>
          </a:bodyPr>
          <a:lstStyle/>
          <a:p>
            <a:pPr algn="l"/>
            <a:r>
              <a:rPr lang="en-US" sz="1500" dirty="0" smtClean="0">
                <a:solidFill>
                  <a:schemeClr val="tx1"/>
                </a:solidFill>
              </a:rPr>
              <a:t>    (c) If the </a:t>
            </a:r>
            <a:r>
              <a:rPr lang="en-US" sz="1500" i="1" dirty="0" smtClean="0">
                <a:solidFill>
                  <a:schemeClr val="tx1"/>
                </a:solidFill>
              </a:rPr>
              <a:t>SUCC</a:t>
            </a:r>
            <a:r>
              <a:rPr lang="en-US" sz="1500" dirty="0" smtClean="0">
                <a:solidFill>
                  <a:schemeClr val="tx1"/>
                </a:solidFill>
              </a:rPr>
              <a:t> is better than current state, then set current state to </a:t>
            </a:r>
            <a:r>
              <a:rPr lang="en-US" sz="1500" i="1" dirty="0" smtClean="0">
                <a:solidFill>
                  <a:schemeClr val="tx1"/>
                </a:solidFill>
              </a:rPr>
              <a:t>SUCC</a:t>
            </a:r>
            <a:r>
              <a:rPr lang="en-US" sz="1500" dirty="0" smtClean="0">
                <a:solidFill>
                  <a:schemeClr val="tx1"/>
                </a:solidFill>
              </a:rPr>
              <a:t>.</a:t>
            </a:r>
          </a:p>
          <a:p>
            <a:pPr algn="l"/>
            <a:r>
              <a:rPr lang="en-US" sz="1500" dirty="0" smtClean="0">
                <a:solidFill>
                  <a:schemeClr val="tx1"/>
                </a:solidFill>
              </a:rPr>
              <a:t>	To apply steepest-ascent hill climbing to the colored blocks problem, we must consider all perturbations of the initial state and choose the best. For this problem, this is difficult since there are so many possible moves. There is a trade-off between the time required to select a move (usually longer for steepest-accent hill climbing) and the number of moves required to get to a solution (usually longer for basic hill climbing) that must be considered when deciding which method will work better for a particular problem.</a:t>
            </a:r>
          </a:p>
          <a:p>
            <a:pPr algn="l"/>
            <a:r>
              <a:rPr lang="en-US" sz="1500" dirty="0" smtClean="0">
                <a:solidFill>
                  <a:schemeClr val="tx1"/>
                </a:solidFill>
              </a:rPr>
              <a:t>	Both basic and steepest-ascent hill climbing may fail to find a solution. Either algorithm may terminate not by finding a goal state but by getting to a state from which no better states can be generated. This will happen if the program has reached either a local maximum, a plateau, or a ridge.</a:t>
            </a:r>
          </a:p>
          <a:p>
            <a:pPr algn="l"/>
            <a:endParaRPr lang="en-US" sz="800" dirty="0" smtClean="0">
              <a:solidFill>
                <a:schemeClr val="tx1"/>
              </a:solidFill>
            </a:endParaRPr>
          </a:p>
          <a:p>
            <a:pPr algn="l"/>
            <a:r>
              <a:rPr lang="en-US" sz="1500" dirty="0" smtClean="0">
                <a:solidFill>
                  <a:schemeClr val="tx1"/>
                </a:solidFill>
              </a:rPr>
              <a:t>	A </a:t>
            </a:r>
            <a:r>
              <a:rPr lang="en-US" sz="1500" i="1" dirty="0" smtClean="0">
                <a:solidFill>
                  <a:schemeClr val="tx1"/>
                </a:solidFill>
              </a:rPr>
              <a:t>local maximum </a:t>
            </a:r>
            <a:r>
              <a:rPr lang="en-US" sz="1500" dirty="0" smtClean="0">
                <a:solidFill>
                  <a:schemeClr val="tx1"/>
                </a:solidFill>
              </a:rPr>
              <a:t>is a state that is better than all its neighbors but is not better than some 	other states farther away. At a local maximum, all moves appear to make things worse.  	Local maxima are particularly frustrating because they often occur almost within sight of a 	solution. In this case, they are called </a:t>
            </a:r>
            <a:r>
              <a:rPr lang="en-US" sz="1500" i="1" dirty="0" smtClean="0">
                <a:solidFill>
                  <a:schemeClr val="tx1"/>
                </a:solidFill>
              </a:rPr>
              <a:t>foothills.</a:t>
            </a:r>
          </a:p>
          <a:p>
            <a:pPr algn="l"/>
            <a:endParaRPr lang="en-US" sz="800" i="1" dirty="0" smtClean="0">
              <a:solidFill>
                <a:schemeClr val="tx1"/>
              </a:solidFill>
            </a:endParaRPr>
          </a:p>
          <a:p>
            <a:pPr algn="l"/>
            <a:r>
              <a:rPr lang="en-US" sz="1500" dirty="0" smtClean="0">
                <a:solidFill>
                  <a:schemeClr val="tx1"/>
                </a:solidFill>
              </a:rPr>
              <a:t>	A </a:t>
            </a:r>
            <a:r>
              <a:rPr lang="en-US" sz="1500" i="1" dirty="0" smtClean="0">
                <a:solidFill>
                  <a:schemeClr val="tx1"/>
                </a:solidFill>
              </a:rPr>
              <a:t>plateau </a:t>
            </a:r>
            <a:r>
              <a:rPr lang="en-US" sz="1500" dirty="0" smtClean="0">
                <a:solidFill>
                  <a:schemeClr val="tx1"/>
                </a:solidFill>
              </a:rPr>
              <a:t>is a flat area of the search space in which a whole set of neighboring states have 	the same value. On a plateau, it is not possible to determine the best direction in which to 	move by making local comparisons.</a:t>
            </a:r>
          </a:p>
          <a:p>
            <a:pPr algn="l"/>
            <a:endParaRPr lang="en-US" sz="800" dirty="0" smtClean="0">
              <a:solidFill>
                <a:schemeClr val="tx1"/>
              </a:solidFill>
            </a:endParaRPr>
          </a:p>
          <a:p>
            <a:pPr algn="l"/>
            <a:r>
              <a:rPr lang="en-US" sz="1500" dirty="0" smtClean="0">
                <a:solidFill>
                  <a:schemeClr val="tx1"/>
                </a:solidFill>
              </a:rPr>
              <a:t>	A </a:t>
            </a:r>
            <a:r>
              <a:rPr lang="en-US" sz="1500" i="1" dirty="0" smtClean="0">
                <a:solidFill>
                  <a:schemeClr val="tx1"/>
                </a:solidFill>
              </a:rPr>
              <a:t>ridge </a:t>
            </a:r>
            <a:r>
              <a:rPr lang="en-US" sz="1500" dirty="0" smtClean="0">
                <a:solidFill>
                  <a:schemeClr val="tx1"/>
                </a:solidFill>
              </a:rPr>
              <a:t>is a special kind of local maximum. It is an area of the search space that is higher 	than surrounding areas and that itself has a slope (which one would like to climb). But the 	orientation of the high region, compared to the set of available moves and the directions in 	which they move, makes it impossible to traverse a ridge by single moves.</a:t>
            </a:r>
            <a:endParaRPr lang="en-US" sz="15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There are some ways of dealing with these problems, although these methods are by no means guaranteed:</a:t>
            </a:r>
          </a:p>
          <a:p>
            <a:pPr algn="l">
              <a:buFont typeface="Arial" pitchFamily="34" charset="0"/>
              <a:buChar char="•"/>
            </a:pPr>
            <a:r>
              <a:rPr lang="en-US" sz="1500" dirty="0" smtClean="0">
                <a:solidFill>
                  <a:schemeClr val="tx1"/>
                </a:solidFill>
              </a:rPr>
              <a:t>Backtrack to some earlier node and try going in a different direction. This is particularly reasonable if at that node there was another direction that looked promising or almost as promising as the one that was chosen earlier. To implement this strategy, maintain a list of paths almost taken and go back to one of them if the path that was taken leads to a dead end. This is a fairly good way of dealing with local maxima.</a:t>
            </a:r>
          </a:p>
          <a:p>
            <a:pPr algn="l">
              <a:buFont typeface="Arial" pitchFamily="34" charset="0"/>
              <a:buChar char="•"/>
            </a:pPr>
            <a:r>
              <a:rPr lang="en-US" sz="1500" dirty="0" smtClean="0">
                <a:solidFill>
                  <a:schemeClr val="tx1"/>
                </a:solidFill>
              </a:rPr>
              <a:t>Make a big jump in some direction to try to get to a new section of the search space. This is a particularly good way of dealing with plateaus. If the only rules available describe single small steps, apply them several times in the same direction.</a:t>
            </a:r>
          </a:p>
          <a:p>
            <a:pPr algn="l">
              <a:buFont typeface="Arial" pitchFamily="34" charset="0"/>
              <a:buChar char="•"/>
            </a:pPr>
            <a:r>
              <a:rPr lang="en-US" sz="1500" dirty="0" smtClean="0">
                <a:solidFill>
                  <a:schemeClr val="tx1"/>
                </a:solidFill>
              </a:rPr>
              <a:t>Apply two or more rules before doing the test. This corresponds to moving in several directions at once. This is a particularly good strategy for dealing with ridges.</a:t>
            </a:r>
          </a:p>
          <a:p>
            <a:pPr algn="l"/>
            <a:r>
              <a:rPr lang="en-US" sz="1500" dirty="0" smtClean="0">
                <a:solidFill>
                  <a:schemeClr val="tx1"/>
                </a:solidFill>
              </a:rPr>
              <a:t>	Even with these first-aid measures, hill climbing is not always very effective. It is particularly unsuited to problems where the value of the heuristic function drops off suddenly as you move away from a solution. This is often the case whenever any sort of threshold effect is present. Hill climbing is a local method, by which we mean that it decides what to do next by looking only at the "immediate" consequences of its choice rather than by exhaustively exploring all the consequences. It shares with other local methods, such as the nearest neighbor heuristic described in Section 2.2.2, the advantage of being less combinatorially explosive than comparable global methods. But it also shares with other local methods a lack of a guarantee that it will be effective. Although it is true that the hill-climbing procedure itself looks only one move ahead and not any farther, that examination may in fact exploit an arbitrary amount of global information if that information is encoded in the heuristic function. Consider the blocks world problem shown in Fig. 3.1. Assume the same operators ( i.e., pick up one block and put </a:t>
            </a:r>
            <a:r>
              <a:rPr lang="en-US" sz="1500" dirty="0">
                <a:solidFill>
                  <a:schemeClr val="tx1"/>
                </a:solidFill>
              </a:rPr>
              <a:t>it on the table; pick up one block and put it on another one) that were used in Section 2.3.1.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Suppose we use the following heuristic function:</a:t>
            </a:r>
          </a:p>
          <a:p>
            <a:pPr algn="l"/>
            <a:r>
              <a:rPr lang="en-US" sz="1500" b="1" dirty="0" smtClean="0">
                <a:solidFill>
                  <a:schemeClr val="tx1"/>
                </a:solidFill>
              </a:rPr>
              <a:t>    Local</a:t>
            </a:r>
            <a:r>
              <a:rPr lang="en-US" sz="1500" dirty="0" smtClean="0">
                <a:solidFill>
                  <a:schemeClr val="tx1"/>
                </a:solidFill>
              </a:rPr>
              <a:t>: Add one point for every block that is resting on the thing it is supposed to be resting on.    </a:t>
            </a:r>
          </a:p>
          <a:p>
            <a:pPr algn="l"/>
            <a:r>
              <a:rPr lang="en-US" sz="1500" dirty="0" smtClean="0">
                <a:solidFill>
                  <a:schemeClr val="tx1"/>
                </a:solidFill>
              </a:rPr>
              <a:t>    Subtract one point for every block that is sitting on the wrong thing.</a:t>
            </a:r>
          </a:p>
          <a:p>
            <a:pPr algn="l"/>
            <a:r>
              <a:rPr lang="en-US" sz="1500" dirty="0" smtClean="0">
                <a:solidFill>
                  <a:schemeClr val="tx1"/>
                </a:solidFill>
              </a:rPr>
              <a:t>	Using this function, the goal state has a score of 8. The initial state has a score of 4 (since it gets one point added for blocks C, D, E, F, G, and H and one point subtracted for blocks A and B). There is only one move from the initial state, namely to move block A to the table. That produces a state with a score of 6 (since now A's position causes a point to be added rather than subtracted). The hill-climbing procedure will accept that move. From the new state, there are three possible moves, leading to the three states shown in Fig. 3.2. These states have the scores: </a:t>
            </a:r>
            <a:r>
              <a:rPr lang="en-US" sz="1500" i="1" dirty="0" smtClean="0">
                <a:solidFill>
                  <a:schemeClr val="tx1"/>
                </a:solidFill>
              </a:rPr>
              <a:t>(a) </a:t>
            </a:r>
            <a:r>
              <a:rPr lang="en-US" sz="1500" dirty="0" smtClean="0">
                <a:solidFill>
                  <a:schemeClr val="tx1"/>
                </a:solidFill>
              </a:rPr>
              <a:t>4,</a:t>
            </a:r>
            <a:r>
              <a:rPr lang="en-US" sz="1500" i="1" dirty="0" smtClean="0">
                <a:solidFill>
                  <a:schemeClr val="tx1"/>
                </a:solidFill>
              </a:rPr>
              <a:t> (b) </a:t>
            </a:r>
            <a:r>
              <a:rPr lang="en-US" sz="1500" dirty="0" smtClean="0">
                <a:solidFill>
                  <a:schemeClr val="tx1"/>
                </a:solidFill>
              </a:rPr>
              <a:t>4, and </a:t>
            </a:r>
            <a:r>
              <a:rPr lang="en-US" sz="1500" i="1" dirty="0" smtClean="0">
                <a:solidFill>
                  <a:schemeClr val="tx1"/>
                </a:solidFill>
              </a:rPr>
              <a:t>(c) </a:t>
            </a:r>
            <a:r>
              <a:rPr lang="en-US" sz="1500" dirty="0" smtClean="0">
                <a:solidFill>
                  <a:schemeClr val="tx1"/>
                </a:solidFill>
              </a:rPr>
              <a:t>4. Hill climbing will halt because all these states have lower scores than the current state. The process has reached a local maximum that is not the global maximum. The problem is that by purely local examination of support structures, the current state appears to be better than any of its successors because more blocks rest on the correct objects. To solve this problem, it is necessary to disassemble a good local structure (the stack B through H) because it is in the wrong global context.</a:t>
            </a:r>
          </a:p>
          <a:p>
            <a:pPr algn="l"/>
            <a:r>
              <a:rPr lang="en-US" sz="1500" dirty="0" smtClean="0">
                <a:solidFill>
                  <a:schemeClr val="tx1"/>
                </a:solidFill>
              </a:rPr>
              <a:t>	We could blame hill climbing itself for this failure to look far enough ahead to find a solution. But we could also blame the heuristic function and try to modify it. Suppose we try the following heuristic function in place of the first one:</a:t>
            </a:r>
          </a:p>
          <a:p>
            <a:pPr algn="l"/>
            <a:endParaRPr lang="en-US" sz="1500" dirty="0" smtClean="0">
              <a:solidFill>
                <a:schemeClr val="tx1"/>
              </a:solidFill>
            </a:endParaRPr>
          </a:p>
          <a:p>
            <a:pPr algn="l"/>
            <a:r>
              <a:rPr lang="en-US" sz="1500" dirty="0" smtClean="0">
                <a:solidFill>
                  <a:schemeClr val="tx1"/>
                </a:solidFill>
              </a:rPr>
              <a:t>    Global: For each block that has the correct support structure (i.e. " the complete structure </a:t>
            </a:r>
          </a:p>
          <a:p>
            <a:pPr algn="l"/>
            <a:r>
              <a:rPr lang="en-US" sz="1500" dirty="0" smtClean="0">
                <a:solidFill>
                  <a:schemeClr val="tx1"/>
                </a:solidFill>
              </a:rPr>
              <a:t>    underneath it is exactly as it should be), add one point for every block in the support structure. For   </a:t>
            </a:r>
          </a:p>
          <a:p>
            <a:pPr algn="l"/>
            <a:r>
              <a:rPr lang="en-US" sz="1500" dirty="0" smtClean="0">
                <a:solidFill>
                  <a:schemeClr val="tx1"/>
                </a:solidFill>
              </a:rPr>
              <a:t>    each block that has an incorrect support structure, subtract one point for every block in the existing  </a:t>
            </a:r>
          </a:p>
          <a:p>
            <a:pPr algn="l"/>
            <a:r>
              <a:rPr lang="en-US" sz="1500" dirty="0" smtClean="0">
                <a:solidFill>
                  <a:schemeClr val="tx1"/>
                </a:solidFill>
              </a:rPr>
              <a:t>    support structure.</a:t>
            </a:r>
            <a:endParaRPr lang="en-US" sz="15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TotalTime>
  <Words>2592</Words>
  <Application>Microsoft Office PowerPoint</Application>
  <PresentationFormat>On-screen Show (4:3)</PresentationFormat>
  <Paragraphs>193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HEURISTIC SEARCH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Texas State University -- San Marcos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defstudent</dc:creator>
  <cp:lastModifiedBy>csdept</cp:lastModifiedBy>
  <cp:revision>116</cp:revision>
  <dcterms:created xsi:type="dcterms:W3CDTF">2010-08-23T15:16:58Z</dcterms:created>
  <dcterms:modified xsi:type="dcterms:W3CDTF">2011-10-13T21:56:32Z</dcterms:modified>
</cp:coreProperties>
</file>