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82" r:id="rId3"/>
    <p:sldId id="283" r:id="rId4"/>
    <p:sldId id="291" r:id="rId5"/>
    <p:sldId id="294" r:id="rId6"/>
    <p:sldId id="295" r:id="rId7"/>
    <p:sldId id="302" r:id="rId8"/>
    <p:sldId id="311" r:id="rId9"/>
    <p:sldId id="293" r:id="rId10"/>
    <p:sldId id="310" r:id="rId11"/>
    <p:sldId id="300" r:id="rId12"/>
    <p:sldId id="301" r:id="rId13"/>
    <p:sldId id="303" r:id="rId14"/>
    <p:sldId id="312" r:id="rId15"/>
    <p:sldId id="313" r:id="rId16"/>
    <p:sldId id="314" r:id="rId17"/>
    <p:sldId id="274" r:id="rId18"/>
    <p:sldId id="275" r:id="rId19"/>
    <p:sldId id="276" r:id="rId20"/>
    <p:sldId id="297" r:id="rId21"/>
    <p:sldId id="298" r:id="rId22"/>
    <p:sldId id="299" r:id="rId23"/>
    <p:sldId id="305" r:id="rId24"/>
    <p:sldId id="306" r:id="rId25"/>
    <p:sldId id="307" r:id="rId26"/>
    <p:sldId id="308" r:id="rId27"/>
    <p:sldId id="296" r:id="rId28"/>
    <p:sldId id="284" r:id="rId29"/>
    <p:sldId id="278" r:id="rId3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403" y="-43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6/03/2021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58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5CDB5-596C-4542-A4DB-01EF9FDDF4F5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1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github.com/teamfsteelsystem/ProyectoFSS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27553"/>
            <a:ext cx="33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Storage System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888272" y="2403222"/>
            <a:ext cx="59175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2344271" y="110714"/>
            <a:ext cx="33935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Mapa procesos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AC9C8-A6E6-45CC-949C-07A7FCCFE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" t="1445" r="6473" b="6775"/>
          <a:stretch/>
        </p:blipFill>
        <p:spPr>
          <a:xfrm>
            <a:off x="1860283" y="695489"/>
            <a:ext cx="4361563" cy="44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DB97E8-C9E9-463B-A3EA-2DC3FE1604B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" b="2286"/>
          <a:stretch/>
        </p:blipFill>
        <p:spPr bwMode="auto">
          <a:xfrm>
            <a:off x="267969" y="1108713"/>
            <a:ext cx="3943349" cy="364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08ED56-6DC0-43FC-8217-FF89412BF5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t="1426" b="5504"/>
          <a:stretch/>
        </p:blipFill>
        <p:spPr bwMode="auto">
          <a:xfrm>
            <a:off x="4495800" y="1149988"/>
            <a:ext cx="4380231" cy="3564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40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E1529B-3C26-42E4-9A53-FF353C26B46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" b="4712"/>
          <a:stretch/>
        </p:blipFill>
        <p:spPr bwMode="auto">
          <a:xfrm>
            <a:off x="218371" y="1176866"/>
            <a:ext cx="4439920" cy="348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CE40E7-97B9-4C40-A6D3-0C885396884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"/>
          <a:stretch/>
        </p:blipFill>
        <p:spPr bwMode="auto">
          <a:xfrm>
            <a:off x="4883149" y="1176866"/>
            <a:ext cx="4042479" cy="3585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7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B82A3C-8760-447B-A0D9-BDB2A4992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176"/>
              </p:ext>
            </p:extLst>
          </p:nvPr>
        </p:nvGraphicFramePr>
        <p:xfrm>
          <a:off x="162792" y="1300865"/>
          <a:ext cx="4637807" cy="3535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010">
                  <a:extLst>
                    <a:ext uri="{9D8B030D-6E8A-4147-A177-3AD203B41FA5}">
                      <a16:colId xmlns:a16="http://schemas.microsoft.com/office/drawing/2014/main" val="542490920"/>
                    </a:ext>
                  </a:extLst>
                </a:gridCol>
                <a:gridCol w="2160409">
                  <a:extLst>
                    <a:ext uri="{9D8B030D-6E8A-4147-A177-3AD203B41FA5}">
                      <a16:colId xmlns:a16="http://schemas.microsoft.com/office/drawing/2014/main" val="1049885898"/>
                    </a:ext>
                  </a:extLst>
                </a:gridCol>
                <a:gridCol w="1567388">
                  <a:extLst>
                    <a:ext uri="{9D8B030D-6E8A-4147-A177-3AD203B41FA5}">
                      <a16:colId xmlns:a16="http://schemas.microsoft.com/office/drawing/2014/main" val="1967546909"/>
                    </a:ext>
                  </a:extLst>
                </a:gridCol>
              </a:tblGrid>
              <a:tr h="451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Registro de usuarios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CU001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73911"/>
                  </a:ext>
                </a:extLst>
              </a:tr>
              <a:tr h="2260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Administrador y sistema.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62397"/>
                  </a:ext>
                </a:extLst>
              </a:tr>
              <a:tr h="2301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3235"/>
                  </a:ext>
                </a:extLst>
              </a:tr>
              <a:tr h="63956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br>
                        <a:rPr lang="es-CO" sz="10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VE" sz="10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43904"/>
                  </a:ext>
                </a:extLst>
              </a:tr>
              <a:tr h="35260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b="1" dirty="0">
                          <a:solidFill>
                            <a:schemeClr val="tx1"/>
                          </a:solidFill>
                          <a:effectLst/>
                        </a:rPr>
                        <a:t>RF- 02</a:t>
                      </a:r>
                      <a:endParaRPr lang="es-CO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1602"/>
                  </a:ext>
                </a:extLst>
              </a:tr>
              <a:tr h="232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Suscripción activa o contrato.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84409"/>
                  </a:ext>
                </a:extLst>
              </a:tr>
              <a:tr h="2112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Registro en el sistema.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62557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El sistema registra nuevos clientes, con los siguientes datos: Documento de identificación, nombre de cliente, apellidos de cliente, tiempo de suscripción, número de contacto, correo electrónico.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56106"/>
                  </a:ext>
                </a:extLst>
              </a:tr>
              <a:tr h="6240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000" dirty="0">
                          <a:solidFill>
                            <a:schemeClr val="tx1"/>
                          </a:solidFill>
                          <a:effectLst/>
                        </a:rPr>
                        <a:t>El cliente ingresa sus datos al sistema para registrarse, el sistema verificará que tenga la suscripción activa y registrará los datos en la base de datos. </a:t>
                      </a:r>
                      <a:endParaRPr lang="es-C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69" marR="5206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2031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2E740B-B133-4E5A-8A7C-B2CE6D4C8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33565"/>
              </p:ext>
            </p:extLst>
          </p:nvPr>
        </p:nvGraphicFramePr>
        <p:xfrm>
          <a:off x="4889500" y="1884612"/>
          <a:ext cx="4197348" cy="2641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589">
                  <a:extLst>
                    <a:ext uri="{9D8B030D-6E8A-4147-A177-3AD203B41FA5}">
                      <a16:colId xmlns:a16="http://schemas.microsoft.com/office/drawing/2014/main" val="249941085"/>
                    </a:ext>
                  </a:extLst>
                </a:gridCol>
                <a:gridCol w="1680384">
                  <a:extLst>
                    <a:ext uri="{9D8B030D-6E8A-4147-A177-3AD203B41FA5}">
                      <a16:colId xmlns:a16="http://schemas.microsoft.com/office/drawing/2014/main" val="823282906"/>
                    </a:ext>
                  </a:extLst>
                </a:gridCol>
                <a:gridCol w="1977375">
                  <a:extLst>
                    <a:ext uri="{9D8B030D-6E8A-4147-A177-3AD203B41FA5}">
                      <a16:colId xmlns:a16="http://schemas.microsoft.com/office/drawing/2014/main" val="4148337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2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-Sistema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Registrar datos ingresados.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77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-Cliente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Ingresar los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6000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Actores:   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-Ingresar los datos:                         -Verificar la suscripción activa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Doc. Identidad.                      -Verificar contrato entrenador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Nombre completo.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Tiempo suscripción.             -Guardar en la base de datos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Número de contacto.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4911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E44385-4C2D-4B9F-9854-7CECD34B21C1}"/>
              </a:ext>
            </a:extLst>
          </p:cNvPr>
          <p:cNvSpPr txBox="1"/>
          <p:nvPr/>
        </p:nvSpPr>
        <p:spPr>
          <a:xfrm>
            <a:off x="5753100" y="1411422"/>
            <a:ext cx="19304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4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316F65-224E-453E-9F5A-093B5318B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9942"/>
              </p:ext>
            </p:extLst>
          </p:nvPr>
        </p:nvGraphicFramePr>
        <p:xfrm>
          <a:off x="93132" y="1244619"/>
          <a:ext cx="4478867" cy="3479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268">
                  <a:extLst>
                    <a:ext uri="{9D8B030D-6E8A-4147-A177-3AD203B41FA5}">
                      <a16:colId xmlns:a16="http://schemas.microsoft.com/office/drawing/2014/main" val="504267645"/>
                    </a:ext>
                  </a:extLst>
                </a:gridCol>
                <a:gridCol w="1888386">
                  <a:extLst>
                    <a:ext uri="{9D8B030D-6E8A-4147-A177-3AD203B41FA5}">
                      <a16:colId xmlns:a16="http://schemas.microsoft.com/office/drawing/2014/main" val="31075619"/>
                    </a:ext>
                  </a:extLst>
                </a:gridCol>
                <a:gridCol w="1515213">
                  <a:extLst>
                    <a:ext uri="{9D8B030D-6E8A-4147-A177-3AD203B41FA5}">
                      <a16:colId xmlns:a16="http://schemas.microsoft.com/office/drawing/2014/main" val="1859048080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Login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83927"/>
                  </a:ext>
                </a:extLst>
              </a:tr>
              <a:tr h="2167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Entrenador, cliente, administrador y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76469"/>
                  </a:ext>
                </a:extLst>
              </a:tr>
              <a:tr h="2167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86451"/>
                  </a:ext>
                </a:extLst>
              </a:tr>
              <a:tr h="216704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CU001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14199"/>
                  </a:ext>
                </a:extLst>
              </a:tr>
              <a:tr h="21670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- 01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43019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Registrado en la base de datos.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49715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Acceder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58259"/>
                  </a:ext>
                </a:extLst>
              </a:tr>
              <a:tr h="4483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sistema debe permitir el acceso solamente a usuarios autorizados.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7868"/>
                  </a:ext>
                </a:extLst>
              </a:tr>
              <a:tr h="6799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cliente ingresa al software usando su usuario y contraseña el sistema verificará si hay un registro del mismo.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6866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36D45C7-F411-483A-8AF5-80DF51CD5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2012"/>
              </p:ext>
            </p:extLst>
          </p:nvPr>
        </p:nvGraphicFramePr>
        <p:xfrm>
          <a:off x="4741330" y="1881416"/>
          <a:ext cx="4309535" cy="2061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500">
                  <a:extLst>
                    <a:ext uri="{9D8B030D-6E8A-4147-A177-3AD203B41FA5}">
                      <a16:colId xmlns:a16="http://schemas.microsoft.com/office/drawing/2014/main" val="3489244336"/>
                    </a:ext>
                  </a:extLst>
                </a:gridCol>
                <a:gridCol w="1720707">
                  <a:extLst>
                    <a:ext uri="{9D8B030D-6E8A-4147-A177-3AD203B41FA5}">
                      <a16:colId xmlns:a16="http://schemas.microsoft.com/office/drawing/2014/main" val="845046974"/>
                    </a:ext>
                  </a:extLst>
                </a:gridCol>
                <a:gridCol w="2035328">
                  <a:extLst>
                    <a:ext uri="{9D8B030D-6E8A-4147-A177-3AD203B41FA5}">
                      <a16:colId xmlns:a16="http://schemas.microsoft.com/office/drawing/2014/main" val="428208784"/>
                    </a:ext>
                  </a:extLst>
                </a:gridCol>
              </a:tblGrid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97765"/>
                  </a:ext>
                </a:extLst>
              </a:tr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-Entrenador.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0790"/>
                  </a:ext>
                </a:extLst>
              </a:tr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-Cliente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11666"/>
                  </a:ext>
                </a:extLst>
              </a:tr>
              <a:tr h="203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07621"/>
                  </a:ext>
                </a:extLst>
              </a:tr>
              <a:tr h="124873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Actores:   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-Registro en base de datos             -Verificar en la base de datos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-Ingresar al sistema.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-Salir del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9280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C66FC43-62BB-4150-91B2-2E73D1A86B37}"/>
              </a:ext>
            </a:extLst>
          </p:cNvPr>
          <p:cNvSpPr txBox="1"/>
          <p:nvPr/>
        </p:nvSpPr>
        <p:spPr>
          <a:xfrm>
            <a:off x="5846232" y="1459400"/>
            <a:ext cx="20997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1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EBF5C78-DAFF-49D0-A34E-8166B2212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18689"/>
              </p:ext>
            </p:extLst>
          </p:nvPr>
        </p:nvGraphicFramePr>
        <p:xfrm>
          <a:off x="203200" y="1270213"/>
          <a:ext cx="4588933" cy="3288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333">
                  <a:extLst>
                    <a:ext uri="{9D8B030D-6E8A-4147-A177-3AD203B41FA5}">
                      <a16:colId xmlns:a16="http://schemas.microsoft.com/office/drawing/2014/main" val="3150118282"/>
                    </a:ext>
                  </a:extLst>
                </a:gridCol>
                <a:gridCol w="1983414">
                  <a:extLst>
                    <a:ext uri="{9D8B030D-6E8A-4147-A177-3AD203B41FA5}">
                      <a16:colId xmlns:a16="http://schemas.microsoft.com/office/drawing/2014/main" val="726190432"/>
                    </a:ext>
                  </a:extLst>
                </a:gridCol>
                <a:gridCol w="1547186">
                  <a:extLst>
                    <a:ext uri="{9D8B030D-6E8A-4147-A177-3AD203B41FA5}">
                      <a16:colId xmlns:a16="http://schemas.microsoft.com/office/drawing/2014/main" val="3566777787"/>
                    </a:ext>
                  </a:extLst>
                </a:gridCol>
              </a:tblGrid>
              <a:tr h="6622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Rol de administrador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CU003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0821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Administrador y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28188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Primario.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64115"/>
                  </a:ext>
                </a:extLst>
              </a:tr>
              <a:tr h="283465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32768"/>
                  </a:ext>
                </a:extLst>
              </a:tr>
              <a:tr h="24401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- 03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4181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Cuenta en 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99847"/>
                  </a:ext>
                </a:extLst>
              </a:tr>
              <a:tr h="2440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Acceso libre al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0999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software permite que el administrador pueda crear, modificar, buscar y actualizar datos de cada cliente.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13882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administrador podrá acceder a la base de datos y modificar cualquier dato del usuario cliente o entrenador, incluso la suscripción.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9872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A8AE775-9553-48B5-A29A-07A7C712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39004"/>
              </p:ext>
            </p:extLst>
          </p:nvPr>
        </p:nvGraphicFramePr>
        <p:xfrm>
          <a:off x="4936067" y="1740885"/>
          <a:ext cx="4004733" cy="2346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829">
                  <a:extLst>
                    <a:ext uri="{9D8B030D-6E8A-4147-A177-3AD203B41FA5}">
                      <a16:colId xmlns:a16="http://schemas.microsoft.com/office/drawing/2014/main" val="2937359304"/>
                    </a:ext>
                  </a:extLst>
                </a:gridCol>
                <a:gridCol w="1603271">
                  <a:extLst>
                    <a:ext uri="{9D8B030D-6E8A-4147-A177-3AD203B41FA5}">
                      <a16:colId xmlns:a16="http://schemas.microsoft.com/office/drawing/2014/main" val="1072623641"/>
                    </a:ext>
                  </a:extLst>
                </a:gridCol>
                <a:gridCol w="1886633">
                  <a:extLst>
                    <a:ext uri="{9D8B030D-6E8A-4147-A177-3AD203B41FA5}">
                      <a16:colId xmlns:a16="http://schemas.microsoft.com/office/drawing/2014/main" val="2396979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Ejecutor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Paso o Actividad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-Sistema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Guardar cambios.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-Administrador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Crear y modificar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06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Actores                                           Sistema: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-Crear usuarios.                               -Guardar cambios en la base de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-Modificar datos de clientes.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-Buscar datos de clientes.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-Actualizar la base de datos.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2897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8278955-EC4D-4181-9D0D-BC6F714EFB4A}"/>
              </a:ext>
            </a:extLst>
          </p:cNvPr>
          <p:cNvSpPr txBox="1"/>
          <p:nvPr/>
        </p:nvSpPr>
        <p:spPr>
          <a:xfrm>
            <a:off x="5975651" y="1267488"/>
            <a:ext cx="192556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9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 extendido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32D7E9B-7F2E-4E39-8E12-0AD84FF5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61010"/>
              </p:ext>
            </p:extLst>
          </p:nvPr>
        </p:nvGraphicFramePr>
        <p:xfrm>
          <a:off x="101601" y="1333713"/>
          <a:ext cx="4394200" cy="3550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399">
                  <a:extLst>
                    <a:ext uri="{9D8B030D-6E8A-4147-A177-3AD203B41FA5}">
                      <a16:colId xmlns:a16="http://schemas.microsoft.com/office/drawing/2014/main" val="2991067792"/>
                    </a:ext>
                  </a:extLst>
                </a:gridCol>
                <a:gridCol w="1872278">
                  <a:extLst>
                    <a:ext uri="{9D8B030D-6E8A-4147-A177-3AD203B41FA5}">
                      <a16:colId xmlns:a16="http://schemas.microsoft.com/office/drawing/2014/main" val="675498067"/>
                    </a:ext>
                  </a:extLst>
                </a:gridCol>
                <a:gridCol w="1480523">
                  <a:extLst>
                    <a:ext uri="{9D8B030D-6E8A-4147-A177-3AD203B41FA5}">
                      <a16:colId xmlns:a16="http://schemas.microsoft.com/office/drawing/2014/main" val="3092043176"/>
                    </a:ext>
                  </a:extLst>
                </a:gridCol>
              </a:tblGrid>
              <a:tr h="4949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Caso de Uso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Identificador: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CU004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33321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Actores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Entrenador y cliente.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23848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Secundario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33847"/>
                  </a:ext>
                </a:extLst>
              </a:tr>
              <a:tr h="19417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Referencias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CU002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06707"/>
                  </a:ext>
                </a:extLst>
              </a:tr>
              <a:tr h="1823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RF - 04</a:t>
                      </a:r>
                      <a:endParaRPr lang="es-CO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54376"/>
                  </a:ext>
                </a:extLst>
              </a:tr>
              <a:tr h="1823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Precondición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Ingresar al sistema.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38335"/>
                  </a:ext>
                </a:extLst>
              </a:tr>
              <a:tr h="3772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Postcondición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Formular preguntas.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65971"/>
                  </a:ext>
                </a:extLst>
              </a:tr>
              <a:tr h="572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sistema permite la comunicación entre entrenadores y clientes mediante un foro de comunicación.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1420"/>
                  </a:ext>
                </a:extLst>
              </a:tr>
              <a:tr h="9618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Resumen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Habrá un foro de comunicación en el cual los clientes y entrenadores participarán a través de la modalidad de preguntas y respuestas. El entrenador puede subir novedades con respecto a las clases y horarios.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8499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20739F6-4601-4B00-B2A6-F11060E6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48605"/>
              </p:ext>
            </p:extLst>
          </p:nvPr>
        </p:nvGraphicFramePr>
        <p:xfrm>
          <a:off x="5029397" y="1848529"/>
          <a:ext cx="3708001" cy="2688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590">
                  <a:extLst>
                    <a:ext uri="{9D8B030D-6E8A-4147-A177-3AD203B41FA5}">
                      <a16:colId xmlns:a16="http://schemas.microsoft.com/office/drawing/2014/main" val="985121714"/>
                    </a:ext>
                  </a:extLst>
                </a:gridCol>
                <a:gridCol w="1359028">
                  <a:extLst>
                    <a:ext uri="{9D8B030D-6E8A-4147-A177-3AD203B41FA5}">
                      <a16:colId xmlns:a16="http://schemas.microsoft.com/office/drawing/2014/main" val="3672979134"/>
                    </a:ext>
                  </a:extLst>
                </a:gridCol>
                <a:gridCol w="1872383">
                  <a:extLst>
                    <a:ext uri="{9D8B030D-6E8A-4147-A177-3AD203B41FA5}">
                      <a16:colId xmlns:a16="http://schemas.microsoft.com/office/drawing/2014/main" val="1236735929"/>
                    </a:ext>
                  </a:extLst>
                </a:gridCol>
              </a:tblGrid>
              <a:tr h="151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Nro.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Ejecutor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Paso o Actividad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49956"/>
                  </a:ext>
                </a:extLst>
              </a:tr>
              <a:tr h="150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-Cliente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Formular preguntas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00229"/>
                  </a:ext>
                </a:extLst>
              </a:tr>
              <a:tr h="150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-Entrenador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Responder preguntas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3082"/>
                  </a:ext>
                </a:extLst>
              </a:tr>
              <a:tr h="171284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Actor 4                          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-Ingresar al foro.       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-Formular preguntas.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-Responder preguntas.                       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-Salir del foro.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VE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56183" marR="56183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Actor 5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-Anunciar novedades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-Formular preguntas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-Responder preguntas.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-Salir del foro.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83" marR="561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73411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9BA3CF4-51DC-4C75-A944-FCB6F677DDA4}"/>
              </a:ext>
            </a:extLst>
          </p:cNvPr>
          <p:cNvSpPr txBox="1"/>
          <p:nvPr/>
        </p:nvSpPr>
        <p:spPr>
          <a:xfrm>
            <a:off x="5968999" y="1349233"/>
            <a:ext cx="1828799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Normal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A975FD-FF81-4C31-9601-FCDDAF91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4" y="1083733"/>
            <a:ext cx="7636932" cy="40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54E8F2-324C-4C27-8282-C2375DFC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800" y="1151466"/>
            <a:ext cx="8771467" cy="39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s-ES" sz="3200" b="1" dirty="0">
                <a:latin typeface="Corben"/>
                <a:ea typeface="Corben"/>
                <a:cs typeface="Corben"/>
                <a:sym typeface="Corben"/>
              </a:rPr>
              <a:t>Objetivo General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591671" y="1326777"/>
            <a:ext cx="73510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web, encaminado al adecuado control y manejo  de datos sobre clientes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instructores, pagos y rutinas,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para el personal del gimnasio. Finalmente satisfacer las necesidades del cliente.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704FF-343E-4D69-8F5A-EF71ACE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681565"/>
            <a:ext cx="2143125" cy="21431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847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A700B-AB31-4BB2-8D2C-08AF8B42D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1259883"/>
            <a:ext cx="5332132" cy="17360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3C79-74EC-4394-A667-8A39AFA57E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3090193"/>
            <a:ext cx="5332132" cy="17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FFE0C-3685-4B5E-820B-7B13F37BE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1232182"/>
            <a:ext cx="4931198" cy="1697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A9E4D8-CEB4-46E9-8C22-560593E700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3031215"/>
            <a:ext cx="4955098" cy="16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6B53CA-621C-426A-B79C-12E899D0B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1216412"/>
            <a:ext cx="4844838" cy="17423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D9C909-FAC5-416E-81F5-356784D363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3006349"/>
            <a:ext cx="4890471" cy="16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33069-C777-4F51-9C48-0DE21E64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4" y="1285875"/>
            <a:ext cx="5704878" cy="36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5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5CE0DE-C08E-4A52-8F6B-043DF795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39" y="1296089"/>
            <a:ext cx="5964521" cy="36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3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F9E7D4-CEA0-4F66-86B1-B1D88658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24" y="1204331"/>
            <a:ext cx="5872551" cy="36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0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7" y="223136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Mockups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49343C-F91D-40A1-9B43-14AB362A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26" y="1264715"/>
            <a:ext cx="6092748" cy="36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Github: control de versiones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3C385A-C3B0-4BEC-B610-EF26AEF17283}"/>
              </a:ext>
            </a:extLst>
          </p:cNvPr>
          <p:cNvSpPr txBox="1"/>
          <p:nvPr/>
        </p:nvSpPr>
        <p:spPr>
          <a:xfrm>
            <a:off x="5596995" y="2489663"/>
            <a:ext cx="292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https://github.com/teamfsteelsystem/ProyectoFSS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186DFF-DF72-4AE9-96A7-D82DFDAA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00667"/>
            <a:ext cx="5461528" cy="39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1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Delimitación del proyecto 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166946" y="1955526"/>
            <a:ext cx="5055219" cy="1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Storage System es un proyecto que se está desarrollando por aprendices del Sena en un tiempo determinado de año y medio. Tendrá su prueba piloto en el gimnasio Energy Training ubicado en Suba (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 109ª N° 143-73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7A2C-8FF6-4A88-9485-4CE5A2B2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2" y="1763835"/>
            <a:ext cx="2262278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2443211" y="261070"/>
            <a:ext cx="42575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1"/>
                </a:solidFill>
                <a:latin typeface="Corben"/>
                <a:ea typeface="Corben"/>
                <a:cs typeface="Corben"/>
                <a:sym typeface="Corben"/>
              </a:rPr>
              <a:t>Objetivos específicos</a:t>
            </a:r>
            <a:endParaRPr sz="3200" b="1" dirty="0">
              <a:solidFill>
                <a:schemeClr val="bg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1671" y="1592918"/>
            <a:ext cx="5508779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cada uno de los requerimientos para el desarrollo del software web y verificar el prototipo  mediante una prueba piloto para  satisfacer las necesidades del cliente.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modelo de base de datos, con el fin de terminar los procesos manuales que ejercen actualmente y que puedan producir datos no verídicos.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61943-DD70-4FF1-A8EE-B615546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93" y="1855497"/>
            <a:ext cx="2249291" cy="196122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0212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4B41AB-DAE8-4CA3-98F0-6A82E5AF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47" y="1120866"/>
            <a:ext cx="3980353" cy="18367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E6E945-13B6-476E-BC3F-C4699E05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617" y="3101754"/>
            <a:ext cx="4424584" cy="20417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89FB2B-846F-43A2-B65A-0E028BAE5FBE}"/>
              </a:ext>
            </a:extLst>
          </p:cNvPr>
          <p:cNvSpPr txBox="1"/>
          <p:nvPr/>
        </p:nvSpPr>
        <p:spPr>
          <a:xfrm>
            <a:off x="2514600" y="27114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/>
                </a:solidFill>
                <a:latin typeface="Corben"/>
              </a:rPr>
              <a:t>Estadísticas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7E37EF-9230-431C-9192-462CE26A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3" y="1120866"/>
            <a:ext cx="3980353" cy="21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242887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Gantt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2055D0-939E-4506-9C77-3FBB2DC4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1117600"/>
            <a:ext cx="8847667" cy="39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Hoja de recursos de Gantt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8F6677-CB7F-48A4-A7EA-FF96681F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168400"/>
            <a:ext cx="8856134" cy="38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773933" y="296476"/>
            <a:ext cx="521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7824E70-0FDD-440F-87A4-FF5A1B03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44505"/>
              </p:ext>
            </p:extLst>
          </p:nvPr>
        </p:nvGraphicFramePr>
        <p:xfrm>
          <a:off x="268818" y="1384457"/>
          <a:ext cx="4193116" cy="2672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59">
                  <a:extLst>
                    <a:ext uri="{9D8B030D-6E8A-4147-A177-3AD203B41FA5}">
                      <a16:colId xmlns:a16="http://schemas.microsoft.com/office/drawing/2014/main" val="3856449631"/>
                    </a:ext>
                  </a:extLst>
                </a:gridCol>
                <a:gridCol w="2884957">
                  <a:extLst>
                    <a:ext uri="{9D8B030D-6E8A-4147-A177-3AD203B41FA5}">
                      <a16:colId xmlns:a16="http://schemas.microsoft.com/office/drawing/2014/main" val="3613953193"/>
                    </a:ext>
                  </a:extLst>
                </a:gridCol>
              </a:tblGrid>
              <a:tr h="3322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RF-01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Iniciar Sesión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85710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88402"/>
                  </a:ext>
                </a:extLst>
              </a:tr>
              <a:tr h="6947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Los diferentes roles (Administrador, Entrenador y Cliente) deben contar con usuario.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9954"/>
                  </a:ext>
                </a:extLst>
              </a:tr>
              <a:tr h="4581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sistema debe permitir el acceso solamente a usuarios autorizados.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3896"/>
                  </a:ext>
                </a:extLst>
              </a:tr>
              <a:tr h="225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491747"/>
                  </a:ext>
                </a:extLst>
              </a:tr>
              <a:tr h="225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49144"/>
                  </a:ext>
                </a:extLst>
              </a:tr>
              <a:tr h="4581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Los tres roles tendrán un ingreso rápido y eficiente al software.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07023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9774DEF-52FA-412E-A253-E9F3B5B0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76601"/>
              </p:ext>
            </p:extLst>
          </p:nvPr>
        </p:nvGraphicFramePr>
        <p:xfrm>
          <a:off x="4572000" y="1384460"/>
          <a:ext cx="4303182" cy="3220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497">
                  <a:extLst>
                    <a:ext uri="{9D8B030D-6E8A-4147-A177-3AD203B41FA5}">
                      <a16:colId xmlns:a16="http://schemas.microsoft.com/office/drawing/2014/main" val="3963223891"/>
                    </a:ext>
                  </a:extLst>
                </a:gridCol>
                <a:gridCol w="2960685">
                  <a:extLst>
                    <a:ext uri="{9D8B030D-6E8A-4147-A177-3AD203B41FA5}">
                      <a16:colId xmlns:a16="http://schemas.microsoft.com/office/drawing/2014/main" val="1892355132"/>
                    </a:ext>
                  </a:extLst>
                </a:gridCol>
              </a:tblGrid>
              <a:tr h="1720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Registro de usuarios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49308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7184"/>
                  </a:ext>
                </a:extLst>
              </a:tr>
              <a:tr h="3050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cliente debe contar con una suscripción activa.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entrenador debe contar con un contrato.</a:t>
                      </a: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55751"/>
                  </a:ext>
                </a:extLst>
              </a:tr>
              <a:tr h="7777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administrador registra nuevos usuarios, con los siguientes datos: Documento de identificación, nombres, apellidos, tiempo de suscripción o contrato, número de contacto, correo electrónico.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72645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0671"/>
                  </a:ext>
                </a:extLst>
              </a:tr>
              <a:tr h="147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59675"/>
                  </a:ext>
                </a:extLst>
              </a:tr>
              <a:tr h="3050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usuario tiene acceso al entorno web del gimnasio.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0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7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773933" y="296476"/>
            <a:ext cx="521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431D20F-C4D7-43A0-B2F4-74B255A60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47707"/>
              </p:ext>
            </p:extLst>
          </p:nvPr>
        </p:nvGraphicFramePr>
        <p:xfrm>
          <a:off x="138748" y="1286698"/>
          <a:ext cx="4179252" cy="3595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538">
                  <a:extLst>
                    <a:ext uri="{9D8B030D-6E8A-4147-A177-3AD203B41FA5}">
                      <a16:colId xmlns:a16="http://schemas.microsoft.com/office/drawing/2014/main" val="1914714232"/>
                    </a:ext>
                  </a:extLst>
                </a:gridCol>
                <a:gridCol w="2875714">
                  <a:extLst>
                    <a:ext uri="{9D8B030D-6E8A-4147-A177-3AD203B41FA5}">
                      <a16:colId xmlns:a16="http://schemas.microsoft.com/office/drawing/2014/main" val="2265825547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Rol de administrador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6732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3212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Iniciar sesión.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Tener una base de datos de cada usuario.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25959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El software permite que el rol de administrador pueda realizar la búsqueda de cada usuario según el número de identificación. De igual manera puede agregar, modificar, ocultar y guardar cambios en la base de datos. 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9594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66788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2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rol de administrador puede acceder a una base de datos de cada cliente mediante un software web.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8984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D4AF3D8-A151-4123-A708-F18BDA6DE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41251"/>
              </p:ext>
            </p:extLst>
          </p:nvPr>
        </p:nvGraphicFramePr>
        <p:xfrm>
          <a:off x="4572000" y="1286697"/>
          <a:ext cx="4433252" cy="3610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3076">
                  <a:extLst>
                    <a:ext uri="{9D8B030D-6E8A-4147-A177-3AD203B41FA5}">
                      <a16:colId xmlns:a16="http://schemas.microsoft.com/office/drawing/2014/main" val="2902825507"/>
                    </a:ext>
                  </a:extLst>
                </a:gridCol>
                <a:gridCol w="3050176">
                  <a:extLst>
                    <a:ext uri="{9D8B030D-6E8A-4147-A177-3AD203B41FA5}">
                      <a16:colId xmlns:a16="http://schemas.microsoft.com/office/drawing/2014/main" val="1908867396"/>
                    </a:ext>
                  </a:extLst>
                </a:gridCol>
              </a:tblGrid>
              <a:tr h="3922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RF-04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33677"/>
                  </a:ext>
                </a:extLst>
              </a:tr>
              <a:tr h="3290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0817"/>
                  </a:ext>
                </a:extLst>
              </a:tr>
              <a:tr h="70958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Tener un usuario.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Iniciar sesión.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34434"/>
                  </a:ext>
                </a:extLst>
              </a:tr>
              <a:tr h="8202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El sistema permite la comunicación entre entrenadores y clientes mediante un foro de comunicación.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80820"/>
                  </a:ext>
                </a:extLst>
              </a:tr>
              <a:tr h="2657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05457"/>
                  </a:ext>
                </a:extLst>
              </a:tr>
              <a:tr h="2657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81412"/>
                  </a:ext>
                </a:extLst>
              </a:tr>
              <a:tr h="8124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cliente puede formular preguntas y tendrá comunicación con el personal del gimnasio. </a:t>
                      </a:r>
                      <a:b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entrenador puede publicar novedades para los clientes.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65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3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596285" y="296476"/>
            <a:ext cx="670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 no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3F37FBF-A8C5-4BF5-AA0A-07899C4E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94353"/>
              </p:ext>
            </p:extLst>
          </p:nvPr>
        </p:nvGraphicFramePr>
        <p:xfrm>
          <a:off x="209550" y="1631704"/>
          <a:ext cx="4235450" cy="270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366">
                  <a:extLst>
                    <a:ext uri="{9D8B030D-6E8A-4147-A177-3AD203B41FA5}">
                      <a16:colId xmlns:a16="http://schemas.microsoft.com/office/drawing/2014/main" val="1743242199"/>
                    </a:ext>
                  </a:extLst>
                </a:gridCol>
                <a:gridCol w="2914084">
                  <a:extLst>
                    <a:ext uri="{9D8B030D-6E8A-4147-A177-3AD203B41FA5}">
                      <a16:colId xmlns:a16="http://schemas.microsoft.com/office/drawing/2014/main" val="3885891338"/>
                    </a:ext>
                  </a:extLst>
                </a:gridCol>
              </a:tblGrid>
              <a:tr h="3368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RNF-02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Diseño web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58435"/>
                  </a:ext>
                </a:extLst>
              </a:tr>
              <a:tr h="2825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9017"/>
                  </a:ext>
                </a:extLst>
              </a:tr>
              <a:tr h="4643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Implementar un correcto uso de lenguaje de programación HTML+CSS.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23099"/>
                  </a:ext>
                </a:extLst>
              </a:tr>
              <a:tr h="704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solidFill>
                            <a:schemeClr val="tx1"/>
                          </a:solidFill>
                          <a:effectLst/>
                        </a:rPr>
                        <a:t>El software web contará colores, fuente, tamaño de fuente e imágenes adecuadas para la visualización de la información.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24342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41039"/>
                  </a:ext>
                </a:extLst>
              </a:tr>
              <a:tr h="2281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8398"/>
                  </a:ext>
                </a:extLst>
              </a:tr>
              <a:tr h="4643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software web tiene un adecuado diseño web.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1512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335E5A-8B3C-4251-BE04-C5092FEB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09942"/>
              </p:ext>
            </p:extLst>
          </p:nvPr>
        </p:nvGraphicFramePr>
        <p:xfrm>
          <a:off x="4572000" y="1631706"/>
          <a:ext cx="4362450" cy="255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057">
                  <a:extLst>
                    <a:ext uri="{9D8B030D-6E8A-4147-A177-3AD203B41FA5}">
                      <a16:colId xmlns:a16="http://schemas.microsoft.com/office/drawing/2014/main" val="372602667"/>
                    </a:ext>
                  </a:extLst>
                </a:gridCol>
                <a:gridCol w="3001393">
                  <a:extLst>
                    <a:ext uri="{9D8B030D-6E8A-4147-A177-3AD203B41FA5}">
                      <a16:colId xmlns:a16="http://schemas.microsoft.com/office/drawing/2014/main" val="3061012443"/>
                    </a:ext>
                  </a:extLst>
                </a:gridCol>
              </a:tblGrid>
              <a:tr h="2519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RNF-03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400">
                          <a:solidFill>
                            <a:schemeClr val="tx1"/>
                          </a:solidFill>
                          <a:effectLst/>
                        </a:rPr>
                        <a:t>Compatibilidad 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53735"/>
                  </a:ext>
                </a:extLst>
              </a:tr>
              <a:tr h="2110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09878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DEPENDENCIA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Características de hardware y software del equipo.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56028"/>
                  </a:ext>
                </a:extLst>
              </a:tr>
              <a:tr h="8800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DESCRIPCION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solidFill>
                            <a:schemeClr val="tx1"/>
                          </a:solidFill>
                          <a:effectLst/>
                        </a:rPr>
                        <a:t>Será manejado a través de una computadora con características mínimas; procesador Intel Pentium, memoria RAM de 4GB, disco duro de 500 GB y S.O Windows 10.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004500"/>
                  </a:ext>
                </a:extLst>
              </a:tr>
              <a:tr h="170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IMPORTANCIA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Media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4997"/>
                  </a:ext>
                </a:extLst>
              </a:tr>
              <a:tr h="170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93155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CARACTERISTICAS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El software cuenta con las características básicas compatibles con el sistema.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5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1200</Words>
  <Application>Microsoft Office PowerPoint</Application>
  <PresentationFormat>Presentación en pantalla (16:9)</PresentationFormat>
  <Paragraphs>278</Paragraphs>
  <Slides>29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Bahnschrift SemiBold</vt:lpstr>
      <vt:lpstr>Calibri</vt:lpstr>
      <vt:lpstr>Corben</vt:lpstr>
      <vt:lpstr>Noto Sans Symbols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Näyïïbë Säënz</cp:lastModifiedBy>
  <cp:revision>81</cp:revision>
  <dcterms:created xsi:type="dcterms:W3CDTF">2019-11-27T03:16:21Z</dcterms:created>
  <dcterms:modified xsi:type="dcterms:W3CDTF">2021-03-07T01:43:33Z</dcterms:modified>
</cp:coreProperties>
</file>