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8" r:id="rId2"/>
    <p:sldId id="282" r:id="rId3"/>
    <p:sldId id="283" r:id="rId4"/>
    <p:sldId id="291" r:id="rId5"/>
    <p:sldId id="294" r:id="rId6"/>
    <p:sldId id="295" r:id="rId7"/>
    <p:sldId id="302" r:id="rId8"/>
    <p:sldId id="311" r:id="rId9"/>
    <p:sldId id="293" r:id="rId10"/>
    <p:sldId id="310" r:id="rId11"/>
    <p:sldId id="300" r:id="rId12"/>
    <p:sldId id="301" r:id="rId13"/>
    <p:sldId id="303" r:id="rId14"/>
    <p:sldId id="312" r:id="rId15"/>
    <p:sldId id="313" r:id="rId16"/>
    <p:sldId id="314" r:id="rId17"/>
    <p:sldId id="274" r:id="rId18"/>
    <p:sldId id="275" r:id="rId19"/>
    <p:sldId id="276" r:id="rId20"/>
    <p:sldId id="297" r:id="rId21"/>
    <p:sldId id="298" r:id="rId22"/>
    <p:sldId id="299" r:id="rId23"/>
    <p:sldId id="305" r:id="rId24"/>
    <p:sldId id="306" r:id="rId25"/>
    <p:sldId id="307" r:id="rId26"/>
    <p:sldId id="308" r:id="rId27"/>
    <p:sldId id="296" r:id="rId28"/>
    <p:sldId id="284" r:id="rId29"/>
    <p:sldId id="278" r:id="rId30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94660"/>
  </p:normalViewPr>
  <p:slideViewPr>
    <p:cSldViewPr snapToGrid="0" snapToObjects="1">
      <p:cViewPr varScale="1">
        <p:scale>
          <a:sx n="143" d="100"/>
          <a:sy n="143" d="100"/>
        </p:scale>
        <p:origin x="726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FE2393-9196-4659-839C-24718EAB9A24}" type="datetimeFigureOut">
              <a:rPr lang="es-CO" smtClean="0"/>
              <a:t>13/03/2021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A5CDB5-596C-4542-A4DB-01EF9FDDF4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13747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118" name="Google Shape;118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2130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125" name="Google Shape;125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7572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118" name="Google Shape;118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9585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5CDB5-596C-4542-A4DB-01EF9FDDF4F5}" type="slidenum">
              <a:rPr lang="es-CO" smtClean="0"/>
              <a:t>16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4910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endParaRPr dirty="0"/>
          </a:p>
        </p:txBody>
      </p:sp>
      <p:sp>
        <p:nvSpPr>
          <p:cNvPr id="132" name="Google Shape;132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5240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ortada-gobiern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13/03/2021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757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13/03/2021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0572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>
  <p:cSld name="1_Encabezado de secció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15" descr="Plantilla presentaciones_naranja_Mesa de trabajo 1 copia 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2088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ortad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7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ntern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5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nterna+textur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8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interna-con-f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5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nterna-na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1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ierr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1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13/03/2021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478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13/03/2021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78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30C24-9424-B24A-8613-79990C3AA492}" type="datetimeFigureOut">
              <a:rPr lang="es-ES" smtClean="0"/>
              <a:t>13/03/2021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585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hyperlink" Target="https://github.com/teamfsteelsystem/ProyectoFSS" TargetMode="Externa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946400" y="1327553"/>
            <a:ext cx="33131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Proyecto Fitness Storage System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007533" y="2692065"/>
            <a:ext cx="64431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Clr>
                <a:schemeClr val="dk1"/>
              </a:buClr>
              <a:buSzPts val="2400"/>
              <a:buFont typeface="Arial"/>
              <a:buChar char="•"/>
            </a:pPr>
            <a:r>
              <a:rPr lang="es-E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Brayan Estiven Epalza Guerrero.</a:t>
            </a:r>
            <a:endParaRPr lang="es-ES" dirty="0"/>
          </a:p>
          <a:p>
            <a:pPr marL="285750" lvl="0" indent="-285750">
              <a:buClr>
                <a:schemeClr val="dk1"/>
              </a:buClr>
              <a:buSzPts val="2400"/>
              <a:buFont typeface="Arial"/>
              <a:buChar char="•"/>
            </a:pPr>
            <a:r>
              <a:rPr lang="es-E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Cesar Esteban Garzón Contreras.</a:t>
            </a:r>
            <a:endParaRPr lang="es-ES" dirty="0"/>
          </a:p>
          <a:p>
            <a:pPr marL="285750" lvl="0" indent="-285750">
              <a:buClr>
                <a:schemeClr val="dk1"/>
              </a:buClr>
              <a:buSzPts val="2400"/>
              <a:buFont typeface="Arial"/>
              <a:buChar char="•"/>
            </a:pPr>
            <a:r>
              <a:rPr lang="es-E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Isabela Tapias Jiménez.</a:t>
            </a:r>
            <a:endParaRPr lang="es-ES" dirty="0"/>
          </a:p>
          <a:p>
            <a:pPr marL="285750" lvl="0" indent="-285750">
              <a:buClr>
                <a:schemeClr val="dk1"/>
              </a:buClr>
              <a:buSzPts val="2400"/>
              <a:buFont typeface="Arial"/>
              <a:buChar char="•"/>
            </a:pPr>
            <a:r>
              <a:rPr lang="es-E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Jhon Sebastián Zamudio Ávila.</a:t>
            </a:r>
            <a:endParaRPr lang="es-ES" dirty="0"/>
          </a:p>
          <a:p>
            <a:pPr marL="285750" lvl="0" indent="-285750">
              <a:buClr>
                <a:schemeClr val="dk1"/>
              </a:buClr>
              <a:buSzPts val="2400"/>
              <a:buFont typeface="Arial"/>
              <a:buChar char="•"/>
            </a:pPr>
            <a:r>
              <a:rPr lang="es-E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Sharol Nayibe Sáenz Salgado.</a:t>
            </a:r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1888272" y="2403222"/>
            <a:ext cx="5917581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7941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/>
          <p:nvPr/>
        </p:nvSpPr>
        <p:spPr>
          <a:xfrm>
            <a:off x="2344271" y="110714"/>
            <a:ext cx="339358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rPr>
              <a:t>Mapa procesos</a:t>
            </a:r>
            <a:endParaRPr sz="3200" b="1" dirty="0">
              <a:latin typeface="Corben"/>
              <a:ea typeface="Corben"/>
              <a:cs typeface="Corben"/>
              <a:sym typeface="Corben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F5AC9C8-A6E6-45CC-949C-07A7FCCFEC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7" t="1445" r="6473" b="6775"/>
          <a:stretch/>
        </p:blipFill>
        <p:spPr>
          <a:xfrm>
            <a:off x="1860283" y="695489"/>
            <a:ext cx="4361563" cy="444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088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19971" y="259071"/>
            <a:ext cx="7778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Casos de uso</a:t>
            </a:r>
          </a:p>
          <a:p>
            <a:pPr algn="ctr"/>
            <a:endParaRPr lang="es-ES" sz="3600" b="1" dirty="0">
              <a:solidFill>
                <a:schemeClr val="bg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8DB97E8-C9E9-463B-A3EA-2DC3FE1604BD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3" b="2286"/>
          <a:stretch/>
        </p:blipFill>
        <p:spPr bwMode="auto">
          <a:xfrm>
            <a:off x="267969" y="1108713"/>
            <a:ext cx="3943349" cy="3647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208ED56-6DC0-43FC-8217-FF89412BF55F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1" t="1426" b="5504"/>
          <a:stretch/>
        </p:blipFill>
        <p:spPr bwMode="auto">
          <a:xfrm>
            <a:off x="4495800" y="1149988"/>
            <a:ext cx="4380231" cy="35648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4409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19971" y="259071"/>
            <a:ext cx="7778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Casos de uso</a:t>
            </a:r>
          </a:p>
          <a:p>
            <a:pPr algn="ctr"/>
            <a:endParaRPr lang="es-ES" sz="3600" b="1" dirty="0">
              <a:solidFill>
                <a:schemeClr val="bg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3E1529B-3C26-42E4-9A53-FF353C26B46D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9" b="4712"/>
          <a:stretch/>
        </p:blipFill>
        <p:spPr bwMode="auto">
          <a:xfrm>
            <a:off x="218371" y="1176866"/>
            <a:ext cx="4439920" cy="3484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BCE40E7-97B9-4C40-A6D3-0C885396884C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4"/>
          <a:stretch/>
        </p:blipFill>
        <p:spPr bwMode="auto">
          <a:xfrm>
            <a:off x="4883149" y="1176866"/>
            <a:ext cx="4042479" cy="35856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579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19971" y="259071"/>
            <a:ext cx="7778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Casos de uso extendido</a:t>
            </a:r>
          </a:p>
          <a:p>
            <a:pPr algn="ctr"/>
            <a:endParaRPr lang="es-ES" sz="36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03B82A3C-8760-447B-A0D9-BDB2A4992C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645176"/>
              </p:ext>
            </p:extLst>
          </p:nvPr>
        </p:nvGraphicFramePr>
        <p:xfrm>
          <a:off x="162792" y="1300865"/>
          <a:ext cx="4637807" cy="35351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0010">
                  <a:extLst>
                    <a:ext uri="{9D8B030D-6E8A-4147-A177-3AD203B41FA5}">
                      <a16:colId xmlns:a16="http://schemas.microsoft.com/office/drawing/2014/main" val="542490920"/>
                    </a:ext>
                  </a:extLst>
                </a:gridCol>
                <a:gridCol w="2160409">
                  <a:extLst>
                    <a:ext uri="{9D8B030D-6E8A-4147-A177-3AD203B41FA5}">
                      <a16:colId xmlns:a16="http://schemas.microsoft.com/office/drawing/2014/main" val="1049885898"/>
                    </a:ext>
                  </a:extLst>
                </a:gridCol>
                <a:gridCol w="1567388">
                  <a:extLst>
                    <a:ext uri="{9D8B030D-6E8A-4147-A177-3AD203B41FA5}">
                      <a16:colId xmlns:a16="http://schemas.microsoft.com/office/drawing/2014/main" val="1967546909"/>
                    </a:ext>
                  </a:extLst>
                </a:gridCol>
              </a:tblGrid>
              <a:tr h="45180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000">
                          <a:solidFill>
                            <a:schemeClr val="tx1"/>
                          </a:solidFill>
                          <a:effectLst/>
                        </a:rPr>
                        <a:t>Caso de Uso</a:t>
                      </a:r>
                      <a:endParaRPr lang="es-CO" sz="1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69" marR="52069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000" dirty="0">
                          <a:solidFill>
                            <a:schemeClr val="tx1"/>
                          </a:solidFill>
                          <a:effectLst/>
                        </a:rPr>
                        <a:t>Registro de usuarios</a:t>
                      </a:r>
                      <a:endParaRPr lang="es-CO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69" marR="52069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000" dirty="0">
                          <a:solidFill>
                            <a:schemeClr val="tx1"/>
                          </a:solidFill>
                          <a:effectLst/>
                        </a:rPr>
                        <a:t>Identificador: </a:t>
                      </a:r>
                      <a:endParaRPr lang="es-CO" sz="1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000" dirty="0">
                          <a:solidFill>
                            <a:schemeClr val="tx1"/>
                          </a:solidFill>
                          <a:effectLst/>
                        </a:rPr>
                        <a:t>CU001</a:t>
                      </a:r>
                      <a:endParaRPr lang="es-CO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69" marR="52069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873911"/>
                  </a:ext>
                </a:extLst>
              </a:tr>
              <a:tr h="22609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000">
                          <a:solidFill>
                            <a:schemeClr val="tx1"/>
                          </a:solidFill>
                          <a:effectLst/>
                        </a:rPr>
                        <a:t>Actores</a:t>
                      </a:r>
                      <a:endParaRPr lang="es-CO" sz="1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69" marR="52069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000" dirty="0">
                          <a:solidFill>
                            <a:schemeClr val="tx1"/>
                          </a:solidFill>
                          <a:effectLst/>
                        </a:rPr>
                        <a:t>Administrador y sistema.</a:t>
                      </a:r>
                      <a:endParaRPr lang="es-CO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69" marR="52069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062397"/>
                  </a:ext>
                </a:extLst>
              </a:tr>
              <a:tr h="23014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000">
                          <a:solidFill>
                            <a:schemeClr val="tx1"/>
                          </a:solidFill>
                          <a:effectLst/>
                        </a:rPr>
                        <a:t>Tipo</a:t>
                      </a:r>
                      <a:endParaRPr lang="es-CO" sz="1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69" marR="52069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000" dirty="0">
                          <a:solidFill>
                            <a:schemeClr val="tx1"/>
                          </a:solidFill>
                          <a:effectLst/>
                        </a:rPr>
                        <a:t>Primario.</a:t>
                      </a:r>
                      <a:endParaRPr lang="es-CO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69" marR="52069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113235"/>
                  </a:ext>
                </a:extLst>
              </a:tr>
              <a:tr h="639568">
                <a:tc row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000" dirty="0">
                          <a:solidFill>
                            <a:schemeClr val="tx1"/>
                          </a:solidFill>
                          <a:effectLst/>
                        </a:rPr>
                        <a:t>Referencias</a:t>
                      </a:r>
                      <a:endParaRPr lang="es-CO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69" marR="52069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br>
                        <a:rPr lang="es-CO" sz="1000" b="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s-VE" sz="1000" b="1" dirty="0">
                          <a:solidFill>
                            <a:schemeClr val="tx1"/>
                          </a:solidFill>
                          <a:effectLst/>
                        </a:rPr>
                        <a:t>CU002</a:t>
                      </a:r>
                      <a:endParaRPr lang="es-CO" sz="1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69" marR="52069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543904"/>
                  </a:ext>
                </a:extLst>
              </a:tr>
              <a:tr h="352603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000" b="1" dirty="0">
                          <a:solidFill>
                            <a:schemeClr val="tx1"/>
                          </a:solidFill>
                          <a:effectLst/>
                        </a:rPr>
                        <a:t>RF- 02</a:t>
                      </a:r>
                      <a:endParaRPr lang="es-CO" sz="1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2069" marR="52069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681602"/>
                  </a:ext>
                </a:extLst>
              </a:tr>
              <a:tr h="2325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000">
                          <a:solidFill>
                            <a:schemeClr val="tx1"/>
                          </a:solidFill>
                          <a:effectLst/>
                        </a:rPr>
                        <a:t>Precondición</a:t>
                      </a:r>
                      <a:endParaRPr lang="es-CO" sz="1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69" marR="52069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000" dirty="0">
                          <a:solidFill>
                            <a:schemeClr val="tx1"/>
                          </a:solidFill>
                          <a:effectLst/>
                        </a:rPr>
                        <a:t>Suscripción activa o contrato.</a:t>
                      </a:r>
                      <a:endParaRPr lang="es-CO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69" marR="52069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684409"/>
                  </a:ext>
                </a:extLst>
              </a:tr>
              <a:tr h="21122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000">
                          <a:solidFill>
                            <a:schemeClr val="tx1"/>
                          </a:solidFill>
                          <a:effectLst/>
                        </a:rPr>
                        <a:t>Postcondición</a:t>
                      </a:r>
                      <a:endParaRPr lang="es-CO" sz="1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69" marR="52069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000" dirty="0">
                          <a:solidFill>
                            <a:schemeClr val="tx1"/>
                          </a:solidFill>
                          <a:effectLst/>
                        </a:rPr>
                        <a:t>Registro en el sistema.</a:t>
                      </a:r>
                      <a:endParaRPr lang="es-CO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69" marR="52069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762557"/>
                  </a:ext>
                </a:extLst>
              </a:tr>
              <a:tr h="55082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000">
                          <a:solidFill>
                            <a:schemeClr val="tx1"/>
                          </a:solidFill>
                          <a:effectLst/>
                        </a:rPr>
                        <a:t>Descripción</a:t>
                      </a:r>
                      <a:endParaRPr lang="es-CO" sz="1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69" marR="52069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000" dirty="0">
                          <a:solidFill>
                            <a:schemeClr val="tx1"/>
                          </a:solidFill>
                          <a:effectLst/>
                        </a:rPr>
                        <a:t>El sistema registra nuevos clientes, con los siguientes datos: Documento de identificación, nombre de cliente, apellidos de cliente, tiempo de suscripción, número de contacto, correo electrónico.</a:t>
                      </a:r>
                      <a:endParaRPr lang="es-CO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69" marR="52069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556106"/>
                  </a:ext>
                </a:extLst>
              </a:tr>
              <a:tr h="62403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000">
                          <a:solidFill>
                            <a:schemeClr val="tx1"/>
                          </a:solidFill>
                          <a:effectLst/>
                        </a:rPr>
                        <a:t>Resumen</a:t>
                      </a:r>
                      <a:endParaRPr lang="es-CO" sz="1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69" marR="52069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000" dirty="0">
                          <a:solidFill>
                            <a:schemeClr val="tx1"/>
                          </a:solidFill>
                          <a:effectLst/>
                        </a:rPr>
                        <a:t>El cliente ingresa sus datos al sistema para registrarse, el sistema verificará que tenga la suscripción activa y registrará los datos en la base de datos. </a:t>
                      </a:r>
                      <a:endParaRPr lang="es-CO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69" marR="52069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420313"/>
                  </a:ext>
                </a:extLst>
              </a:tr>
            </a:tbl>
          </a:graphicData>
        </a:graphic>
      </p:graphicFrame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6C2E740B-B133-4E5A-8A7C-B2CE6D4C8E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633565"/>
              </p:ext>
            </p:extLst>
          </p:nvPr>
        </p:nvGraphicFramePr>
        <p:xfrm>
          <a:off x="4889500" y="1884612"/>
          <a:ext cx="4197348" cy="26415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39589">
                  <a:extLst>
                    <a:ext uri="{9D8B030D-6E8A-4147-A177-3AD203B41FA5}">
                      <a16:colId xmlns:a16="http://schemas.microsoft.com/office/drawing/2014/main" val="249941085"/>
                    </a:ext>
                  </a:extLst>
                </a:gridCol>
                <a:gridCol w="1680384">
                  <a:extLst>
                    <a:ext uri="{9D8B030D-6E8A-4147-A177-3AD203B41FA5}">
                      <a16:colId xmlns:a16="http://schemas.microsoft.com/office/drawing/2014/main" val="823282906"/>
                    </a:ext>
                  </a:extLst>
                </a:gridCol>
                <a:gridCol w="1977375">
                  <a:extLst>
                    <a:ext uri="{9D8B030D-6E8A-4147-A177-3AD203B41FA5}">
                      <a16:colId xmlns:a16="http://schemas.microsoft.com/office/drawing/2014/main" val="41483376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Nro.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Ejecutor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Paso o Actividad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7285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-Sistema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Registrar datos ingresados.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2779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-Cliente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</a:rPr>
                        <a:t>Ingresar los datos.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460009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</a:rPr>
                        <a:t>Actores:                                              Sistema: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</a:rPr>
                        <a:t>-Ingresar los datos:                         -Verificar la suscripción activa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</a:rPr>
                        <a:t>Doc. Identidad.                      -Verificar contrato entrenador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</a:rPr>
                        <a:t>Nombre completo.                 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</a:rPr>
                        <a:t>Tiempo suscripción.             -Guardar en la base de datos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</a:rPr>
                        <a:t>Número de contacto.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CO" sz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Email.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</a:rPr>
                        <a:t>             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749118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04E44385-4C2D-4B9F-9854-7CECD34B21C1}"/>
              </a:ext>
            </a:extLst>
          </p:cNvPr>
          <p:cNvSpPr txBox="1"/>
          <p:nvPr/>
        </p:nvSpPr>
        <p:spPr>
          <a:xfrm>
            <a:off x="5753100" y="1411422"/>
            <a:ext cx="1930400" cy="383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VE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Curso Normal</a:t>
            </a:r>
            <a:endParaRPr lang="es-CO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940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19971" y="259071"/>
            <a:ext cx="7778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Casos de uso extendido</a:t>
            </a:r>
          </a:p>
          <a:p>
            <a:pPr algn="ctr"/>
            <a:endParaRPr lang="es-ES" sz="36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F3316F65-224E-453E-9F5A-093B5318B3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49942"/>
              </p:ext>
            </p:extLst>
          </p:nvPr>
        </p:nvGraphicFramePr>
        <p:xfrm>
          <a:off x="93132" y="1244619"/>
          <a:ext cx="4478867" cy="34797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5268">
                  <a:extLst>
                    <a:ext uri="{9D8B030D-6E8A-4147-A177-3AD203B41FA5}">
                      <a16:colId xmlns:a16="http://schemas.microsoft.com/office/drawing/2014/main" val="504267645"/>
                    </a:ext>
                  </a:extLst>
                </a:gridCol>
                <a:gridCol w="1888386">
                  <a:extLst>
                    <a:ext uri="{9D8B030D-6E8A-4147-A177-3AD203B41FA5}">
                      <a16:colId xmlns:a16="http://schemas.microsoft.com/office/drawing/2014/main" val="31075619"/>
                    </a:ext>
                  </a:extLst>
                </a:gridCol>
                <a:gridCol w="1515213">
                  <a:extLst>
                    <a:ext uri="{9D8B030D-6E8A-4147-A177-3AD203B41FA5}">
                      <a16:colId xmlns:a16="http://schemas.microsoft.com/office/drawing/2014/main" val="1859048080"/>
                    </a:ext>
                  </a:extLst>
                </a:gridCol>
              </a:tblGrid>
              <a:tr h="58815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Caso de Uso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Login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</a:rPr>
                        <a:t>Identificador: 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</a:rPr>
                        <a:t>CU002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683927"/>
                  </a:ext>
                </a:extLst>
              </a:tr>
              <a:tr h="21670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Actores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</a:rPr>
                        <a:t>Entrenador, cliente, administrador y sistema.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776469"/>
                  </a:ext>
                </a:extLst>
              </a:tr>
              <a:tr h="21670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Tipo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</a:rPr>
                        <a:t>Primario.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386451"/>
                  </a:ext>
                </a:extLst>
              </a:tr>
              <a:tr h="216704">
                <a:tc row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Referencias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b="1" dirty="0">
                          <a:solidFill>
                            <a:schemeClr val="tx1"/>
                          </a:solidFill>
                          <a:effectLst/>
                        </a:rPr>
                        <a:t>CU001</a:t>
                      </a:r>
                      <a:endParaRPr lang="es-CO" sz="12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214199"/>
                  </a:ext>
                </a:extLst>
              </a:tr>
              <a:tr h="216704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b="1" dirty="0">
                          <a:solidFill>
                            <a:schemeClr val="tx1"/>
                          </a:solidFill>
                          <a:effectLst/>
                        </a:rPr>
                        <a:t>RF - 01</a:t>
                      </a:r>
                      <a:endParaRPr lang="es-CO" sz="12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343019"/>
                  </a:ext>
                </a:extLst>
              </a:tr>
              <a:tr h="44830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Precondición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Registrado en la base de datos.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749715"/>
                  </a:ext>
                </a:extLst>
              </a:tr>
              <a:tr h="44830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</a:rPr>
                        <a:t>Postcondición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Acceder al sistema.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058259"/>
                  </a:ext>
                </a:extLst>
              </a:tr>
              <a:tr h="44830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Descripción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El sistema debe permitir el acceso solamente a usuarios autorizados.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97868"/>
                  </a:ext>
                </a:extLst>
              </a:tr>
              <a:tr h="67990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Resumen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</a:rPr>
                        <a:t>El cliente ingresa al software usando su usuario y contraseña el sistema verificará si hay un registro del mismo. 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868662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436D45C7-F411-483A-8AF5-80DF51CD5F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082012"/>
              </p:ext>
            </p:extLst>
          </p:nvPr>
        </p:nvGraphicFramePr>
        <p:xfrm>
          <a:off x="4741330" y="1881416"/>
          <a:ext cx="4309535" cy="20619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3500">
                  <a:extLst>
                    <a:ext uri="{9D8B030D-6E8A-4147-A177-3AD203B41FA5}">
                      <a16:colId xmlns:a16="http://schemas.microsoft.com/office/drawing/2014/main" val="3489244336"/>
                    </a:ext>
                  </a:extLst>
                </a:gridCol>
                <a:gridCol w="1720707">
                  <a:extLst>
                    <a:ext uri="{9D8B030D-6E8A-4147-A177-3AD203B41FA5}">
                      <a16:colId xmlns:a16="http://schemas.microsoft.com/office/drawing/2014/main" val="845046974"/>
                    </a:ext>
                  </a:extLst>
                </a:gridCol>
                <a:gridCol w="2035328">
                  <a:extLst>
                    <a:ext uri="{9D8B030D-6E8A-4147-A177-3AD203B41FA5}">
                      <a16:colId xmlns:a16="http://schemas.microsoft.com/office/drawing/2014/main" val="428208784"/>
                    </a:ext>
                  </a:extLst>
                </a:gridCol>
              </a:tblGrid>
              <a:tr h="2033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Nro.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Ejecutor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Paso o Actividad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397765"/>
                  </a:ext>
                </a:extLst>
              </a:tr>
              <a:tr h="2033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-Entrenador.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Ingresar al sistema.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80790"/>
                  </a:ext>
                </a:extLst>
              </a:tr>
              <a:tr h="2033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-Cliente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Ingresar al sistema.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111666"/>
                  </a:ext>
                </a:extLst>
              </a:tr>
              <a:tr h="2033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-Administrador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</a:rPr>
                        <a:t>Ingresar al sistema.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807621"/>
                  </a:ext>
                </a:extLst>
              </a:tr>
              <a:tr h="1248732"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</a:rPr>
                        <a:t>Actores:                                              Sistema: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</a:rPr>
                        <a:t>-Registro en base de datos             -Verificar en la base de datos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</a:rPr>
                        <a:t>-Ingresar al sistema.                        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</a:rPr>
                        <a:t>-Salir del sistema.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292806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0C66FC43-62BB-4150-91B2-2E73D1A86B37}"/>
              </a:ext>
            </a:extLst>
          </p:cNvPr>
          <p:cNvSpPr txBox="1"/>
          <p:nvPr/>
        </p:nvSpPr>
        <p:spPr>
          <a:xfrm>
            <a:off x="5846232" y="1459400"/>
            <a:ext cx="2099733" cy="383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VE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Curso Normal</a:t>
            </a:r>
            <a:endParaRPr lang="es-CO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517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19971" y="259071"/>
            <a:ext cx="7778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Casos de uso extendido</a:t>
            </a:r>
          </a:p>
          <a:p>
            <a:pPr algn="ctr"/>
            <a:endParaRPr lang="es-ES" sz="36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6EBF5C78-DAFF-49D0-A34E-8166B22127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218689"/>
              </p:ext>
            </p:extLst>
          </p:nvPr>
        </p:nvGraphicFramePr>
        <p:xfrm>
          <a:off x="203200" y="1270213"/>
          <a:ext cx="4588933" cy="32880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8333">
                  <a:extLst>
                    <a:ext uri="{9D8B030D-6E8A-4147-A177-3AD203B41FA5}">
                      <a16:colId xmlns:a16="http://schemas.microsoft.com/office/drawing/2014/main" val="3150118282"/>
                    </a:ext>
                  </a:extLst>
                </a:gridCol>
                <a:gridCol w="1983414">
                  <a:extLst>
                    <a:ext uri="{9D8B030D-6E8A-4147-A177-3AD203B41FA5}">
                      <a16:colId xmlns:a16="http://schemas.microsoft.com/office/drawing/2014/main" val="726190432"/>
                    </a:ext>
                  </a:extLst>
                </a:gridCol>
                <a:gridCol w="1547186">
                  <a:extLst>
                    <a:ext uri="{9D8B030D-6E8A-4147-A177-3AD203B41FA5}">
                      <a16:colId xmlns:a16="http://schemas.microsoft.com/office/drawing/2014/main" val="3566777787"/>
                    </a:ext>
                  </a:extLst>
                </a:gridCol>
              </a:tblGrid>
              <a:tr h="66228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Caso de Uso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</a:rPr>
                        <a:t>Rol de administrador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Identificador: 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CU003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060821"/>
                  </a:ext>
                </a:extLst>
              </a:tr>
              <a:tr h="24401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Actores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Administrador y sistema.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428188"/>
                  </a:ext>
                </a:extLst>
              </a:tr>
              <a:tr h="24401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Tipo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Primario.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464115"/>
                  </a:ext>
                </a:extLst>
              </a:tr>
              <a:tr h="283465">
                <a:tc row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Referencias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b="1" dirty="0">
                          <a:solidFill>
                            <a:schemeClr val="tx1"/>
                          </a:solidFill>
                          <a:effectLst/>
                        </a:rPr>
                        <a:t>CU002</a:t>
                      </a:r>
                      <a:endParaRPr lang="es-CO" sz="12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32768"/>
                  </a:ext>
                </a:extLst>
              </a:tr>
              <a:tr h="244017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b="1" dirty="0">
                          <a:solidFill>
                            <a:schemeClr val="tx1"/>
                          </a:solidFill>
                          <a:effectLst/>
                        </a:rPr>
                        <a:t>RF - 03</a:t>
                      </a:r>
                      <a:endParaRPr lang="es-CO" sz="12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64181"/>
                  </a:ext>
                </a:extLst>
              </a:tr>
              <a:tr h="24401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Precondición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</a:rPr>
                        <a:t>Cuenta en el sistema.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699847"/>
                  </a:ext>
                </a:extLst>
              </a:tr>
              <a:tr h="24401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Postcondición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</a:rPr>
                        <a:t>Acceso libre al sistema.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330999"/>
                  </a:ext>
                </a:extLst>
              </a:tr>
              <a:tr h="50480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Descripción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El software permite que el administrador pueda crear, modificar, buscar y actualizar datos de cada cliente.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613882"/>
                  </a:ext>
                </a:extLst>
              </a:tr>
              <a:tr h="50480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Resumen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</a:rPr>
                        <a:t>El administrador podrá acceder a la base de datos y modificar cualquier dato del usuario cliente o entrenador, incluso la suscripción.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598722"/>
                  </a:ext>
                </a:extLst>
              </a:tr>
            </a:tbl>
          </a:graphicData>
        </a:graphic>
      </p:graphicFrame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BA8AE775-9553-48B5-A29A-07A7C71220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839004"/>
              </p:ext>
            </p:extLst>
          </p:nvPr>
        </p:nvGraphicFramePr>
        <p:xfrm>
          <a:off x="4936067" y="1740885"/>
          <a:ext cx="4004733" cy="23467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14829">
                  <a:extLst>
                    <a:ext uri="{9D8B030D-6E8A-4147-A177-3AD203B41FA5}">
                      <a16:colId xmlns:a16="http://schemas.microsoft.com/office/drawing/2014/main" val="2937359304"/>
                    </a:ext>
                  </a:extLst>
                </a:gridCol>
                <a:gridCol w="1603271">
                  <a:extLst>
                    <a:ext uri="{9D8B030D-6E8A-4147-A177-3AD203B41FA5}">
                      <a16:colId xmlns:a16="http://schemas.microsoft.com/office/drawing/2014/main" val="1072623641"/>
                    </a:ext>
                  </a:extLst>
                </a:gridCol>
                <a:gridCol w="1886633">
                  <a:extLst>
                    <a:ext uri="{9D8B030D-6E8A-4147-A177-3AD203B41FA5}">
                      <a16:colId xmlns:a16="http://schemas.microsoft.com/office/drawing/2014/main" val="23969792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Nro.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Ejecutor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Paso o Actividad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981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-Sistema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Guardar cambios.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8474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-Administrador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</a:rPr>
                        <a:t>Crear y modificar datos.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60674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</a:rPr>
                        <a:t>Actores                                           Sistema: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</a:rPr>
                        <a:t>-Crear usuarios.                               -Guardar cambios en la base de datos.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</a:rPr>
                        <a:t>-Modificar datos de clientes.                        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</a:rPr>
                        <a:t>-Buscar datos de clientes.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</a:rPr>
                        <a:t>-Actualizar la base de datos.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528971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F8278955-EC4D-4181-9D0D-BC6F714EFB4A}"/>
              </a:ext>
            </a:extLst>
          </p:cNvPr>
          <p:cNvSpPr txBox="1"/>
          <p:nvPr/>
        </p:nvSpPr>
        <p:spPr>
          <a:xfrm>
            <a:off x="5975651" y="1267488"/>
            <a:ext cx="1925563" cy="383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VE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Curso Normal</a:t>
            </a:r>
            <a:endParaRPr lang="es-CO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190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19971" y="259071"/>
            <a:ext cx="7778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Casos de uso extendido</a:t>
            </a:r>
          </a:p>
          <a:p>
            <a:pPr algn="ctr"/>
            <a:endParaRPr lang="es-ES" sz="36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B32D7E9B-7F2E-4E39-8E12-0AD84FF5B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661010"/>
              </p:ext>
            </p:extLst>
          </p:nvPr>
        </p:nvGraphicFramePr>
        <p:xfrm>
          <a:off x="101601" y="1333713"/>
          <a:ext cx="4394200" cy="35507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41399">
                  <a:extLst>
                    <a:ext uri="{9D8B030D-6E8A-4147-A177-3AD203B41FA5}">
                      <a16:colId xmlns:a16="http://schemas.microsoft.com/office/drawing/2014/main" val="2991067792"/>
                    </a:ext>
                  </a:extLst>
                </a:gridCol>
                <a:gridCol w="1872278">
                  <a:extLst>
                    <a:ext uri="{9D8B030D-6E8A-4147-A177-3AD203B41FA5}">
                      <a16:colId xmlns:a16="http://schemas.microsoft.com/office/drawing/2014/main" val="675498067"/>
                    </a:ext>
                  </a:extLst>
                </a:gridCol>
                <a:gridCol w="1480523">
                  <a:extLst>
                    <a:ext uri="{9D8B030D-6E8A-4147-A177-3AD203B41FA5}">
                      <a16:colId xmlns:a16="http://schemas.microsoft.com/office/drawing/2014/main" val="3092043176"/>
                    </a:ext>
                  </a:extLst>
                </a:gridCol>
              </a:tblGrid>
              <a:tr h="49491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Caso de Uso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Foro de comunicación.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Identificador: 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CU004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733321"/>
                  </a:ext>
                </a:extLst>
              </a:tr>
              <a:tr h="18235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Actores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Entrenador y cliente.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723848"/>
                  </a:ext>
                </a:extLst>
              </a:tr>
              <a:tr h="18235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Tipo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Secundario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233847"/>
                  </a:ext>
                </a:extLst>
              </a:tr>
              <a:tr h="194178">
                <a:tc row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Referencias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b="1" dirty="0">
                          <a:solidFill>
                            <a:schemeClr val="tx1"/>
                          </a:solidFill>
                          <a:effectLst/>
                        </a:rPr>
                        <a:t>CU002</a:t>
                      </a:r>
                      <a:endParaRPr lang="es-CO" sz="12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406707"/>
                  </a:ext>
                </a:extLst>
              </a:tr>
              <a:tr h="182351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b="1" dirty="0">
                          <a:solidFill>
                            <a:schemeClr val="tx1"/>
                          </a:solidFill>
                          <a:effectLst/>
                        </a:rPr>
                        <a:t>RF - 04</a:t>
                      </a:r>
                      <a:endParaRPr lang="es-CO" sz="12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354376"/>
                  </a:ext>
                </a:extLst>
              </a:tr>
              <a:tr h="18235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</a:rPr>
                        <a:t>Precondición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Ingresar al sistema.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838335"/>
                  </a:ext>
                </a:extLst>
              </a:tr>
              <a:tr h="37723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Postcondición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</a:rPr>
                        <a:t>Formular preguntas.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765971"/>
                  </a:ext>
                </a:extLst>
              </a:tr>
              <a:tr h="57212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Descripción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200" dirty="0">
                          <a:solidFill>
                            <a:schemeClr val="tx1"/>
                          </a:solidFill>
                          <a:effectLst/>
                        </a:rPr>
                        <a:t>El sistema permite la comunicación entre entrenadores y clientes mediante un foro de comunicación.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331420"/>
                  </a:ext>
                </a:extLst>
              </a:tr>
              <a:tr h="96188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Resumen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</a:rPr>
                        <a:t>Habrá un foro de comunicación en el cual los clientes y entrenadores participarán a través de la modalidad de preguntas y respuestas. El entrenador puede subir novedades con respecto a las clases y horarios. 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484999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320739F6-4601-4B00-B2A6-F11060E63B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748605"/>
              </p:ext>
            </p:extLst>
          </p:nvPr>
        </p:nvGraphicFramePr>
        <p:xfrm>
          <a:off x="5029397" y="1848529"/>
          <a:ext cx="3708001" cy="26888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6590">
                  <a:extLst>
                    <a:ext uri="{9D8B030D-6E8A-4147-A177-3AD203B41FA5}">
                      <a16:colId xmlns:a16="http://schemas.microsoft.com/office/drawing/2014/main" val="985121714"/>
                    </a:ext>
                  </a:extLst>
                </a:gridCol>
                <a:gridCol w="1359028">
                  <a:extLst>
                    <a:ext uri="{9D8B030D-6E8A-4147-A177-3AD203B41FA5}">
                      <a16:colId xmlns:a16="http://schemas.microsoft.com/office/drawing/2014/main" val="3672979134"/>
                    </a:ext>
                  </a:extLst>
                </a:gridCol>
                <a:gridCol w="1872383">
                  <a:extLst>
                    <a:ext uri="{9D8B030D-6E8A-4147-A177-3AD203B41FA5}">
                      <a16:colId xmlns:a16="http://schemas.microsoft.com/office/drawing/2014/main" val="1236735929"/>
                    </a:ext>
                  </a:extLst>
                </a:gridCol>
              </a:tblGrid>
              <a:tr h="1515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Nro.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3" marR="56183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Ejecutor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3" marR="56183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Paso o Actividad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3" marR="56183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249956"/>
                  </a:ext>
                </a:extLst>
              </a:tr>
              <a:tr h="15058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3" marR="56183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-Cliente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3" marR="56183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Formular preguntas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3" marR="56183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800229"/>
                  </a:ext>
                </a:extLst>
              </a:tr>
              <a:tr h="15058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3" marR="56183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-Entrenador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3" marR="56183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Responder preguntas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3" marR="56183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63082"/>
                  </a:ext>
                </a:extLst>
              </a:tr>
              <a:tr h="1712845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Actor 4                                                  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-Ingresar al foro.                               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-Formular preguntas.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-Responder preguntas.                        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-Salir del foro.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s-VE" sz="12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56183" marR="56183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kumimoji="0" lang="es-VE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kumimoji="0" lang="es-VE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Actor 5</a:t>
                      </a:r>
                      <a:endParaRPr kumimoji="0" lang="es-CO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VE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-Anunciar novedades</a:t>
                      </a:r>
                      <a:endParaRPr kumimoji="0" lang="es-CO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VE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-Formular preguntas</a:t>
                      </a:r>
                      <a:endParaRPr kumimoji="0" lang="es-CO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VE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-Responder preguntas.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VE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-Salir del foro.</a:t>
                      </a:r>
                      <a:endParaRPr kumimoji="0" lang="es-CO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3" marR="561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7173411"/>
                  </a:ext>
                </a:extLst>
              </a:tr>
            </a:tbl>
          </a:graphicData>
        </a:graphic>
      </p:graphicFrame>
      <p:sp>
        <p:nvSpPr>
          <p:cNvPr id="11" name="CuadroTexto 10">
            <a:extLst>
              <a:ext uri="{FF2B5EF4-FFF2-40B4-BE49-F238E27FC236}">
                <a16:creationId xmlns:a16="http://schemas.microsoft.com/office/drawing/2014/main" id="{39BA3CF4-51DC-4C75-A944-FCB6F677DDA4}"/>
              </a:ext>
            </a:extLst>
          </p:cNvPr>
          <p:cNvSpPr txBox="1"/>
          <p:nvPr/>
        </p:nvSpPr>
        <p:spPr>
          <a:xfrm>
            <a:off x="5968999" y="1349233"/>
            <a:ext cx="1828799" cy="383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VE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Curso Normal</a:t>
            </a:r>
            <a:endParaRPr lang="es-CO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42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14705" y="259071"/>
            <a:ext cx="7778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Diagrama de clases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9120CC8-DD16-402A-A456-3EEAE1CEA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852" y="1090862"/>
            <a:ext cx="4984296" cy="405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360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08268" y="317229"/>
            <a:ext cx="7778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Diagrama de distribución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EA975FD-FF81-4C31-9601-FCDDAF919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34" y="1083733"/>
            <a:ext cx="7636932" cy="405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640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08268" y="317229"/>
            <a:ext cx="7778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Diagrama relacional normalizado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F54E8F2-324C-4C27-8282-C2375DFCD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7800" y="1151466"/>
            <a:ext cx="8771467" cy="393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766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/>
          <p:nvPr/>
        </p:nvSpPr>
        <p:spPr>
          <a:xfrm>
            <a:off x="591671" y="484094"/>
            <a:ext cx="666077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rPr>
              <a:t> </a:t>
            </a:r>
            <a:r>
              <a:rPr lang="es-ES" sz="3200" b="1" dirty="0">
                <a:latin typeface="Corben"/>
                <a:ea typeface="Corben"/>
                <a:cs typeface="Corben"/>
                <a:sym typeface="Corben"/>
              </a:rPr>
              <a:t>Objetivo General</a:t>
            </a:r>
            <a:endParaRPr sz="3200" b="1" dirty="0">
              <a:latin typeface="Corben"/>
              <a:ea typeface="Corben"/>
              <a:cs typeface="Corben"/>
              <a:sym typeface="Corben"/>
            </a:endParaRPr>
          </a:p>
        </p:txBody>
      </p:sp>
      <p:sp>
        <p:nvSpPr>
          <p:cNvPr id="121" name="Google Shape;121;p6"/>
          <p:cNvSpPr txBox="1"/>
          <p:nvPr/>
        </p:nvSpPr>
        <p:spPr>
          <a:xfrm>
            <a:off x="591671" y="1326777"/>
            <a:ext cx="7351059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un software web, encaminado al adecuado control y manejo  de datos sobre clientes</a:t>
            </a:r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instructores, pagos y establecer una comunicación entre el personal y los clientes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Finalmente satisfacer las necesidades del cliente.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48704FF-343E-4D69-8F5A-EF71ACE5D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637" y="2681565"/>
            <a:ext cx="2143125" cy="2143125"/>
          </a:xfrm>
          <a:prstGeom prst="rect">
            <a:avLst/>
          </a:prstGeom>
          <a:ln>
            <a:solidFill>
              <a:schemeClr val="tx1"/>
            </a:solidFill>
            <a:prstDash val="dashDot"/>
          </a:ln>
        </p:spPr>
      </p:pic>
    </p:spTree>
    <p:extLst>
      <p:ext uri="{BB962C8B-B14F-4D97-AF65-F5344CB8AC3E}">
        <p14:creationId xmlns:p14="http://schemas.microsoft.com/office/powerpoint/2010/main" val="238478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08268" y="317229"/>
            <a:ext cx="7778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Diccionario de datos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83A700B-AB31-4BB2-8D2C-08AF8B42DEF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701" y="1259883"/>
            <a:ext cx="5332132" cy="173607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62F3C79-74EC-4394-A667-8A39AFA57E1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701" y="3090193"/>
            <a:ext cx="5332132" cy="173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324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08268" y="317229"/>
            <a:ext cx="7778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Diccionario de datos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DAFFE0C-3685-4B5E-820B-7B13F37BEAC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268" y="1232182"/>
            <a:ext cx="4931198" cy="169787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9A9E4D8-CEB4-46E9-8C22-560593E700E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268" y="3031215"/>
            <a:ext cx="4955098" cy="162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7889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08268" y="317229"/>
            <a:ext cx="7778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Diccionario de datos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D6B53CA-621C-426A-B79C-12E899D0BAF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348" y="1216412"/>
            <a:ext cx="4844838" cy="174237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6D9C909-FAC5-416E-81F5-356784D363F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348" y="3006349"/>
            <a:ext cx="4890471" cy="166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5288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08267" y="223136"/>
            <a:ext cx="7778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Mockups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F933069-C777-4F51-9C48-0DE21E645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244" y="1285875"/>
            <a:ext cx="5704878" cy="363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5951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08267" y="223136"/>
            <a:ext cx="7778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Mockups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15CE0DE-C08E-4A52-8F6B-043DF7953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739" y="1296089"/>
            <a:ext cx="5964521" cy="36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9432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08267" y="223136"/>
            <a:ext cx="7778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Mockups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5F9E7D4-CEA0-4F66-86B1-B1D886581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724" y="1204331"/>
            <a:ext cx="5872551" cy="364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9907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08267" y="223136"/>
            <a:ext cx="7778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Mockups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749343C-F91D-40A1-9B43-14AB362A5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626" y="1264715"/>
            <a:ext cx="6092748" cy="365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8796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08268" y="317229"/>
            <a:ext cx="7778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Github: control de versiones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D3C385A-C3B0-4BEC-B610-EF26AEF17283}"/>
              </a:ext>
            </a:extLst>
          </p:cNvPr>
          <p:cNvSpPr txBox="1"/>
          <p:nvPr/>
        </p:nvSpPr>
        <p:spPr>
          <a:xfrm>
            <a:off x="5596995" y="2489663"/>
            <a:ext cx="2929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hlinkClick r:id="rId2"/>
              </a:rPr>
              <a:t>https://github.com/teamfsteelsystem/ProyectoFSS</a:t>
            </a:r>
            <a:endParaRPr lang="es-CO" dirty="0"/>
          </a:p>
          <a:p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2186DFF-DF72-4AE9-96A7-D82DFDAA7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100667"/>
            <a:ext cx="5461528" cy="392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6179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"/>
          <p:cNvSpPr txBox="1"/>
          <p:nvPr/>
        </p:nvSpPr>
        <p:spPr>
          <a:xfrm>
            <a:off x="591671" y="484094"/>
            <a:ext cx="666077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rPr>
              <a:t> Delimitación del proyecto </a:t>
            </a:r>
            <a:endParaRPr sz="3200" b="1" dirty="0">
              <a:solidFill>
                <a:schemeClr val="dk1"/>
              </a:solidFill>
              <a:latin typeface="Corben"/>
              <a:ea typeface="Corben"/>
              <a:cs typeface="Corben"/>
              <a:sym typeface="Corben"/>
            </a:endParaRPr>
          </a:p>
        </p:txBody>
      </p:sp>
      <p:sp>
        <p:nvSpPr>
          <p:cNvPr id="135" name="Google Shape;135;p8"/>
          <p:cNvSpPr txBox="1"/>
          <p:nvPr/>
        </p:nvSpPr>
        <p:spPr>
          <a:xfrm>
            <a:off x="3166946" y="1955526"/>
            <a:ext cx="5055219" cy="1878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Fitness Storage System es un proyecto que se está desarrollando por aprendices del Sena en un tiempo determinado de año y medio. Tendrá su prueba piloto en el gimnasio Energy Training ubicado en Suba (</a:t>
            </a:r>
            <a:r>
              <a:rPr lang="es-ES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cra 109ª N° 143-73</a:t>
            </a:r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 </a:t>
            </a:r>
          </a:p>
          <a:p>
            <a:endParaRPr lang="es-E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s-E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C317A2C-8FF6-4A88-9485-4CE5A2B2B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42" y="1763835"/>
            <a:ext cx="2262278" cy="226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0358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9708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/>
          <p:nvPr/>
        </p:nvSpPr>
        <p:spPr>
          <a:xfrm>
            <a:off x="2443211" y="261070"/>
            <a:ext cx="4257578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chemeClr val="bg1"/>
                </a:solidFill>
                <a:latin typeface="Corben"/>
                <a:ea typeface="Corben"/>
                <a:cs typeface="Corben"/>
                <a:sym typeface="Corben"/>
              </a:rPr>
              <a:t>Objetivos específicos</a:t>
            </a:r>
            <a:endParaRPr sz="3200" b="1" dirty="0">
              <a:solidFill>
                <a:schemeClr val="bg1"/>
              </a:solidFill>
              <a:latin typeface="Corben"/>
              <a:ea typeface="Corben"/>
              <a:cs typeface="Corben"/>
              <a:sym typeface="Corben"/>
            </a:endParaRPr>
          </a:p>
        </p:txBody>
      </p:sp>
      <p:sp>
        <p:nvSpPr>
          <p:cNvPr id="128" name="Google Shape;128;p7"/>
          <p:cNvSpPr txBox="1"/>
          <p:nvPr/>
        </p:nvSpPr>
        <p:spPr>
          <a:xfrm>
            <a:off x="591671" y="1592918"/>
            <a:ext cx="5508779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Analizar cada uno de los requerimientos para el desarrollo del software web</a:t>
            </a:r>
            <a:endParaRPr dirty="0"/>
          </a:p>
          <a:p>
            <a:pPr marL="285750" lvl="0" indent="-285750" algn="just"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Diseñar una base de datos por medio de </a:t>
            </a:r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ySQL. </a:t>
            </a:r>
          </a:p>
          <a:p>
            <a:pPr marL="285750" lvl="0" indent="-285750" algn="just"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Diseñar un foro de comunicación entre clientes y entrenadores.</a:t>
            </a:r>
          </a:p>
          <a:p>
            <a:pPr marL="285750" indent="-285750" algn="just"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erificar el prototipo web mediante una prueba piloto.</a:t>
            </a:r>
          </a:p>
          <a:p>
            <a:pPr marL="285750" lvl="0" indent="-285750" algn="just">
              <a:buClr>
                <a:schemeClr val="dk1"/>
              </a:buClr>
              <a:buSzPts val="1800"/>
              <a:buFont typeface="Noto Sans Symbols"/>
              <a:buChar char="❑"/>
            </a:pPr>
            <a:endParaRPr lang="es-ES" sz="18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4B61943-DD70-4FF1-A8EE-B615546CA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893" y="1855497"/>
            <a:ext cx="2249291" cy="1961225"/>
          </a:xfrm>
          <a:prstGeom prst="rect">
            <a:avLst/>
          </a:prstGeom>
          <a:ln>
            <a:solidFill>
              <a:schemeClr val="tx1"/>
            </a:solidFill>
            <a:prstDash val="lgDashDotDot"/>
          </a:ln>
        </p:spPr>
      </p:pic>
    </p:spTree>
    <p:extLst>
      <p:ext uri="{BB962C8B-B14F-4D97-AF65-F5344CB8AC3E}">
        <p14:creationId xmlns:p14="http://schemas.microsoft.com/office/powerpoint/2010/main" val="3021232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E4B41AB-DAE8-4CA3-98F0-6A82E5AF7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047" y="1120866"/>
            <a:ext cx="3980353" cy="183675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12E6E945-13B6-476E-BC3F-C4699E053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6617" y="3101754"/>
            <a:ext cx="4424584" cy="204174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D89FB2B-846F-43A2-B65A-0E028BAE5FBE}"/>
              </a:ext>
            </a:extLst>
          </p:cNvPr>
          <p:cNvSpPr txBox="1"/>
          <p:nvPr/>
        </p:nvSpPr>
        <p:spPr>
          <a:xfrm>
            <a:off x="2514600" y="271147"/>
            <a:ext cx="411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200" b="1" dirty="0">
                <a:solidFill>
                  <a:schemeClr val="bg1"/>
                </a:solidFill>
                <a:latin typeface="Corben"/>
              </a:rPr>
              <a:t>Estadísticas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B7E37EF-9230-431C-9192-462CE26A72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83" y="1120866"/>
            <a:ext cx="3980353" cy="211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626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08268" y="242887"/>
            <a:ext cx="7778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Diagrama de Gantt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92055D0-939E-4506-9C77-3FBB2DC44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66" y="1117600"/>
            <a:ext cx="8847667" cy="390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973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08268" y="317229"/>
            <a:ext cx="7778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Hoja de recursos de Gantt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98F6677-CB7F-48A4-A7EA-FF96681FF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33" y="1168400"/>
            <a:ext cx="8856134" cy="387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715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67D6A69-8B6E-4BF9-BC73-2EED5CF69009}"/>
              </a:ext>
            </a:extLst>
          </p:cNvPr>
          <p:cNvSpPr txBox="1"/>
          <p:nvPr/>
        </p:nvSpPr>
        <p:spPr>
          <a:xfrm>
            <a:off x="1773933" y="296476"/>
            <a:ext cx="5212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dirty="0">
                <a:solidFill>
                  <a:schemeClr val="bg1"/>
                </a:solidFill>
                <a:latin typeface="Corben"/>
              </a:rPr>
              <a:t>Requerimientos</a:t>
            </a:r>
            <a:r>
              <a:rPr lang="es-CO" sz="3200" dirty="0">
                <a:solidFill>
                  <a:schemeClr val="bg1"/>
                </a:solidFill>
                <a:latin typeface="Corben"/>
              </a:rPr>
              <a:t> </a:t>
            </a:r>
            <a:r>
              <a:rPr lang="es-CO" sz="3200" b="1" dirty="0">
                <a:solidFill>
                  <a:schemeClr val="bg1"/>
                </a:solidFill>
                <a:latin typeface="Corben"/>
              </a:rPr>
              <a:t>funcionales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47824E70-0FDD-440F-87A4-FF5A1B0356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044505"/>
              </p:ext>
            </p:extLst>
          </p:nvPr>
        </p:nvGraphicFramePr>
        <p:xfrm>
          <a:off x="268818" y="1384457"/>
          <a:ext cx="4193116" cy="26721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8159">
                  <a:extLst>
                    <a:ext uri="{9D8B030D-6E8A-4147-A177-3AD203B41FA5}">
                      <a16:colId xmlns:a16="http://schemas.microsoft.com/office/drawing/2014/main" val="3856449631"/>
                    </a:ext>
                  </a:extLst>
                </a:gridCol>
                <a:gridCol w="2884957">
                  <a:extLst>
                    <a:ext uri="{9D8B030D-6E8A-4147-A177-3AD203B41FA5}">
                      <a16:colId xmlns:a16="http://schemas.microsoft.com/office/drawing/2014/main" val="3613953193"/>
                    </a:ext>
                  </a:extLst>
                </a:gridCol>
              </a:tblGrid>
              <a:tr h="33227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400" dirty="0">
                          <a:solidFill>
                            <a:schemeClr val="tx1"/>
                          </a:solidFill>
                          <a:effectLst/>
                        </a:rPr>
                        <a:t>RF-01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400" dirty="0">
                          <a:solidFill>
                            <a:schemeClr val="tx1"/>
                          </a:solidFill>
                          <a:effectLst/>
                        </a:rPr>
                        <a:t>Iniciar Sesión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385710"/>
                  </a:ext>
                </a:extLst>
              </a:tr>
              <a:tr h="27868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VERSION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2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688402"/>
                  </a:ext>
                </a:extLst>
              </a:tr>
              <a:tr h="69478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DEPENDENCIA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CO" sz="1200" dirty="0">
                          <a:solidFill>
                            <a:schemeClr val="tx1"/>
                          </a:solidFill>
                          <a:effectLst/>
                        </a:rPr>
                        <a:t>Los diferentes roles (Administrador, Entrenador y Cliente) deben contar con usuario.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39954"/>
                  </a:ext>
                </a:extLst>
              </a:tr>
              <a:tr h="45811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DESCRIPCION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</a:rPr>
                        <a:t>El sistema debe permitir el acceso solamente a usuarios autorizados.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83896"/>
                  </a:ext>
                </a:extLst>
              </a:tr>
              <a:tr h="22509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IMPORTANCIA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200">
                          <a:solidFill>
                            <a:schemeClr val="tx1"/>
                          </a:solidFill>
                          <a:effectLst/>
                        </a:rPr>
                        <a:t>Alta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491747"/>
                  </a:ext>
                </a:extLst>
              </a:tr>
              <a:tr h="22509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PRIORIDAD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200" dirty="0">
                          <a:solidFill>
                            <a:schemeClr val="tx1"/>
                          </a:solidFill>
                          <a:effectLst/>
                        </a:rPr>
                        <a:t>Alta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49144"/>
                  </a:ext>
                </a:extLst>
              </a:tr>
              <a:tr h="45811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100" dirty="0">
                          <a:solidFill>
                            <a:schemeClr val="tx1"/>
                          </a:solidFill>
                          <a:effectLst/>
                        </a:rPr>
                        <a:t>CARACTERISTICAS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200" dirty="0">
                          <a:solidFill>
                            <a:schemeClr val="tx1"/>
                          </a:solidFill>
                          <a:effectLst/>
                        </a:rPr>
                        <a:t>Los tres roles tendrán un ingreso rápido y eficiente al software. 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070231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49774DEF-52FA-412E-A253-E9F3B5B074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276601"/>
              </p:ext>
            </p:extLst>
          </p:nvPr>
        </p:nvGraphicFramePr>
        <p:xfrm>
          <a:off x="4572000" y="1384460"/>
          <a:ext cx="4303182" cy="32209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2497">
                  <a:extLst>
                    <a:ext uri="{9D8B030D-6E8A-4147-A177-3AD203B41FA5}">
                      <a16:colId xmlns:a16="http://schemas.microsoft.com/office/drawing/2014/main" val="3963223891"/>
                    </a:ext>
                  </a:extLst>
                </a:gridCol>
                <a:gridCol w="2960685">
                  <a:extLst>
                    <a:ext uri="{9D8B030D-6E8A-4147-A177-3AD203B41FA5}">
                      <a16:colId xmlns:a16="http://schemas.microsoft.com/office/drawing/2014/main" val="1892355132"/>
                    </a:ext>
                  </a:extLst>
                </a:gridCol>
              </a:tblGrid>
              <a:tr h="17200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400">
                          <a:solidFill>
                            <a:schemeClr val="tx1"/>
                          </a:solidFill>
                          <a:effectLst/>
                        </a:rPr>
                        <a:t>RF-02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400" dirty="0">
                          <a:solidFill>
                            <a:schemeClr val="tx1"/>
                          </a:solidFill>
                          <a:effectLst/>
                        </a:rPr>
                        <a:t>Registro de usuarios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649308"/>
                  </a:ext>
                </a:extLst>
              </a:tr>
              <a:tr h="14745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VERSION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97184"/>
                  </a:ext>
                </a:extLst>
              </a:tr>
              <a:tr h="30503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DEPENDENCIA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CO" sz="1200" dirty="0">
                          <a:solidFill>
                            <a:schemeClr val="tx1"/>
                          </a:solidFill>
                          <a:effectLst/>
                        </a:rPr>
                        <a:t>El cliente debe contar con una suscripción activa.</a:t>
                      </a:r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 typeface="Symbol" panose="05050102010706020507" pitchFamily="18" charset="2"/>
                        <a:buChar char=""/>
                        <a:tabLst/>
                        <a:defRPr/>
                      </a:pPr>
                      <a:r>
                        <a:rPr lang="es-CO" sz="1200" dirty="0">
                          <a:solidFill>
                            <a:schemeClr val="tx1"/>
                          </a:solidFill>
                          <a:effectLst/>
                        </a:rPr>
                        <a:t>El entrenador debe contar con un contrato.</a:t>
                      </a: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455751"/>
                  </a:ext>
                </a:extLst>
              </a:tr>
              <a:tr h="77778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100" dirty="0">
                          <a:solidFill>
                            <a:schemeClr val="tx1"/>
                          </a:solidFill>
                          <a:effectLst/>
                        </a:rPr>
                        <a:t>DESCRIPCION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</a:rPr>
                        <a:t>El administrador registra nuevos usuarios, con los siguientes datos: Documento de identificación, nombres, apellidos, tiempo de suscripción o contrato, número de contacto, correo electrónico.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272645"/>
                  </a:ext>
                </a:extLst>
              </a:tr>
              <a:tr h="14745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IMPORTANCIA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200">
                          <a:solidFill>
                            <a:schemeClr val="tx1"/>
                          </a:solidFill>
                          <a:effectLst/>
                        </a:rPr>
                        <a:t>Alta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10671"/>
                  </a:ext>
                </a:extLst>
              </a:tr>
              <a:tr h="14745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PRIORIDAD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200">
                          <a:solidFill>
                            <a:schemeClr val="tx1"/>
                          </a:solidFill>
                          <a:effectLst/>
                        </a:rPr>
                        <a:t>Alta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059675"/>
                  </a:ext>
                </a:extLst>
              </a:tr>
              <a:tr h="30503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CARACTERISTICAS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200" dirty="0">
                          <a:solidFill>
                            <a:schemeClr val="tx1"/>
                          </a:solidFill>
                          <a:effectLst/>
                        </a:rPr>
                        <a:t>El usuario tiene acceso al entorno web del gimnasio.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304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6871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67D6A69-8B6E-4BF9-BC73-2EED5CF69009}"/>
              </a:ext>
            </a:extLst>
          </p:cNvPr>
          <p:cNvSpPr txBox="1"/>
          <p:nvPr/>
        </p:nvSpPr>
        <p:spPr>
          <a:xfrm>
            <a:off x="1773933" y="296476"/>
            <a:ext cx="5212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dirty="0">
                <a:solidFill>
                  <a:schemeClr val="bg1"/>
                </a:solidFill>
                <a:latin typeface="Corben"/>
              </a:rPr>
              <a:t>Requerimientos</a:t>
            </a:r>
            <a:r>
              <a:rPr lang="es-CO" sz="3200" dirty="0">
                <a:solidFill>
                  <a:schemeClr val="bg1"/>
                </a:solidFill>
                <a:latin typeface="Corben"/>
              </a:rPr>
              <a:t> </a:t>
            </a:r>
            <a:r>
              <a:rPr lang="es-CO" sz="3200" b="1" dirty="0">
                <a:solidFill>
                  <a:schemeClr val="bg1"/>
                </a:solidFill>
                <a:latin typeface="Corben"/>
              </a:rPr>
              <a:t>funcionales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1431D20F-C4D7-43A0-B2F4-74B255A60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147707"/>
              </p:ext>
            </p:extLst>
          </p:nvPr>
        </p:nvGraphicFramePr>
        <p:xfrm>
          <a:off x="138748" y="1286698"/>
          <a:ext cx="4179252" cy="35950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3538">
                  <a:extLst>
                    <a:ext uri="{9D8B030D-6E8A-4147-A177-3AD203B41FA5}">
                      <a16:colId xmlns:a16="http://schemas.microsoft.com/office/drawing/2014/main" val="1914714232"/>
                    </a:ext>
                  </a:extLst>
                </a:gridCol>
                <a:gridCol w="2875714">
                  <a:extLst>
                    <a:ext uri="{9D8B030D-6E8A-4147-A177-3AD203B41FA5}">
                      <a16:colId xmlns:a16="http://schemas.microsoft.com/office/drawing/2014/main" val="2265825547"/>
                    </a:ext>
                  </a:extLst>
                </a:gridCol>
              </a:tblGrid>
              <a:tr h="30861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400">
                          <a:solidFill>
                            <a:schemeClr val="tx1"/>
                          </a:solidFill>
                          <a:effectLst/>
                        </a:rPr>
                        <a:t>RF-03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400">
                          <a:solidFill>
                            <a:schemeClr val="tx1"/>
                          </a:solidFill>
                          <a:effectLst/>
                        </a:rPr>
                        <a:t>Rol de administrador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867323"/>
                  </a:ext>
                </a:extLst>
              </a:tr>
              <a:tr h="25844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VERSION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232127"/>
                  </a:ext>
                </a:extLst>
              </a:tr>
              <a:tr h="20891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DEPENDENCIA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CO" sz="1200" dirty="0">
                          <a:solidFill>
                            <a:schemeClr val="tx1"/>
                          </a:solidFill>
                          <a:effectLst/>
                        </a:rPr>
                        <a:t>Iniciar sesión.</a:t>
                      </a:r>
                    </a:p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CO" sz="1200" dirty="0">
                          <a:solidFill>
                            <a:schemeClr val="tx1"/>
                          </a:solidFill>
                          <a:effectLst/>
                        </a:rPr>
                        <a:t>Tener una base de datos de cada usuario.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425959"/>
                  </a:ext>
                </a:extLst>
              </a:tr>
              <a:tr h="40830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DESCRIPCION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</a:rPr>
                        <a:t>El software permite que el rol de administrador pueda realizar la búsqueda de cada usuario según el número de identificación. De igual manera puede agregar, modificar, ocultar y guardar cambios en la base de datos. 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795941"/>
                  </a:ext>
                </a:extLst>
              </a:tr>
              <a:tr h="20891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IMPORTANCIA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200">
                          <a:solidFill>
                            <a:schemeClr val="tx1"/>
                          </a:solidFill>
                          <a:effectLst/>
                        </a:rPr>
                        <a:t>Alta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866788"/>
                  </a:ext>
                </a:extLst>
              </a:tr>
              <a:tr h="20891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PRIORIDAD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200">
                          <a:solidFill>
                            <a:schemeClr val="tx1"/>
                          </a:solidFill>
                          <a:effectLst/>
                        </a:rPr>
                        <a:t>Medio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324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CARACTERISTICAS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200" dirty="0">
                          <a:solidFill>
                            <a:schemeClr val="tx1"/>
                          </a:solidFill>
                          <a:effectLst/>
                        </a:rPr>
                        <a:t>El rol de administrador puede acceder a una base de datos de cada cliente mediante un software web.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0289848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0D4AF3D8-A151-4123-A708-F18BDA6DE8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641251"/>
              </p:ext>
            </p:extLst>
          </p:nvPr>
        </p:nvGraphicFramePr>
        <p:xfrm>
          <a:off x="4572000" y="1286697"/>
          <a:ext cx="4433252" cy="36103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3076">
                  <a:extLst>
                    <a:ext uri="{9D8B030D-6E8A-4147-A177-3AD203B41FA5}">
                      <a16:colId xmlns:a16="http://schemas.microsoft.com/office/drawing/2014/main" val="2902825507"/>
                    </a:ext>
                  </a:extLst>
                </a:gridCol>
                <a:gridCol w="3050176">
                  <a:extLst>
                    <a:ext uri="{9D8B030D-6E8A-4147-A177-3AD203B41FA5}">
                      <a16:colId xmlns:a16="http://schemas.microsoft.com/office/drawing/2014/main" val="1908867396"/>
                    </a:ext>
                  </a:extLst>
                </a:gridCol>
              </a:tblGrid>
              <a:tr h="39229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400">
                          <a:solidFill>
                            <a:schemeClr val="tx1"/>
                          </a:solidFill>
                          <a:effectLst/>
                        </a:rPr>
                        <a:t>RF-04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400">
                          <a:solidFill>
                            <a:schemeClr val="tx1"/>
                          </a:solidFill>
                          <a:effectLst/>
                        </a:rPr>
                        <a:t>Foro de comunicación.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5133677"/>
                  </a:ext>
                </a:extLst>
              </a:tr>
              <a:tr h="32901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VERSION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00817"/>
                  </a:ext>
                </a:extLst>
              </a:tr>
              <a:tr h="70958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DEPENDENCIA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CO" sz="1200">
                          <a:solidFill>
                            <a:schemeClr val="tx1"/>
                          </a:solidFill>
                          <a:effectLst/>
                        </a:rPr>
                        <a:t>Tener un usuario.</a:t>
                      </a:r>
                    </a:p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CO" sz="1200">
                          <a:solidFill>
                            <a:schemeClr val="tx1"/>
                          </a:solidFill>
                          <a:effectLst/>
                        </a:rPr>
                        <a:t>Iniciar sesión.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134434"/>
                  </a:ext>
                </a:extLst>
              </a:tr>
              <a:tr h="82026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100" dirty="0">
                          <a:solidFill>
                            <a:schemeClr val="tx1"/>
                          </a:solidFill>
                          <a:effectLst/>
                        </a:rPr>
                        <a:t>DESCRIPCION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200">
                          <a:solidFill>
                            <a:schemeClr val="tx1"/>
                          </a:solidFill>
                          <a:effectLst/>
                        </a:rPr>
                        <a:t>El sistema permite la comunicación entre entrenadores y clientes mediante un foro de comunicación.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680820"/>
                  </a:ext>
                </a:extLst>
              </a:tr>
              <a:tr h="26574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IMPORTANCIA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200">
                          <a:solidFill>
                            <a:schemeClr val="tx1"/>
                          </a:solidFill>
                          <a:effectLst/>
                        </a:rPr>
                        <a:t>Alta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905457"/>
                  </a:ext>
                </a:extLst>
              </a:tr>
              <a:tr h="26574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PRIORIDAD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200">
                          <a:solidFill>
                            <a:schemeClr val="tx1"/>
                          </a:solidFill>
                          <a:effectLst/>
                        </a:rPr>
                        <a:t>Medio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3281412"/>
                  </a:ext>
                </a:extLst>
              </a:tr>
              <a:tr h="81241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100" dirty="0">
                          <a:solidFill>
                            <a:schemeClr val="tx1"/>
                          </a:solidFill>
                          <a:effectLst/>
                        </a:rPr>
                        <a:t>CARACTERISTICAS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200" dirty="0">
                          <a:solidFill>
                            <a:schemeClr val="tx1"/>
                          </a:solidFill>
                          <a:effectLst/>
                        </a:rPr>
                        <a:t>El cliente puede formular preguntas y tendrá comunicación con el personal del gimnasio. </a:t>
                      </a:r>
                      <a:br>
                        <a:rPr lang="es-CO" sz="12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s-CO" sz="1200" dirty="0">
                          <a:solidFill>
                            <a:schemeClr val="tx1"/>
                          </a:solidFill>
                          <a:effectLst/>
                        </a:rPr>
                        <a:t>El entrenador puede publicar novedades para los clientes.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9652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7530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67D6A69-8B6E-4BF9-BC73-2EED5CF69009}"/>
              </a:ext>
            </a:extLst>
          </p:cNvPr>
          <p:cNvSpPr txBox="1"/>
          <p:nvPr/>
        </p:nvSpPr>
        <p:spPr>
          <a:xfrm>
            <a:off x="1596285" y="296476"/>
            <a:ext cx="6707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dirty="0">
                <a:solidFill>
                  <a:schemeClr val="bg1"/>
                </a:solidFill>
                <a:latin typeface="Corben"/>
              </a:rPr>
              <a:t>Requerimientos no funcionales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B3F37FBF-A8C5-4BF5-AA0A-07899C4EFB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094353"/>
              </p:ext>
            </p:extLst>
          </p:nvPr>
        </p:nvGraphicFramePr>
        <p:xfrm>
          <a:off x="209550" y="1631704"/>
          <a:ext cx="4235450" cy="27087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1366">
                  <a:extLst>
                    <a:ext uri="{9D8B030D-6E8A-4147-A177-3AD203B41FA5}">
                      <a16:colId xmlns:a16="http://schemas.microsoft.com/office/drawing/2014/main" val="1743242199"/>
                    </a:ext>
                  </a:extLst>
                </a:gridCol>
                <a:gridCol w="2914084">
                  <a:extLst>
                    <a:ext uri="{9D8B030D-6E8A-4147-A177-3AD203B41FA5}">
                      <a16:colId xmlns:a16="http://schemas.microsoft.com/office/drawing/2014/main" val="3885891338"/>
                    </a:ext>
                  </a:extLst>
                </a:gridCol>
              </a:tblGrid>
              <a:tr h="33683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400">
                          <a:solidFill>
                            <a:schemeClr val="tx1"/>
                          </a:solidFill>
                          <a:effectLst/>
                        </a:rPr>
                        <a:t>RNF-02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400">
                          <a:solidFill>
                            <a:schemeClr val="tx1"/>
                          </a:solidFill>
                          <a:effectLst/>
                        </a:rPr>
                        <a:t>Diseño web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158435"/>
                  </a:ext>
                </a:extLst>
              </a:tr>
              <a:tr h="28250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VERSION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579017"/>
                  </a:ext>
                </a:extLst>
              </a:tr>
              <a:tr h="46439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DEPENDENCIA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CO" sz="1200">
                          <a:solidFill>
                            <a:schemeClr val="tx1"/>
                          </a:solidFill>
                          <a:effectLst/>
                        </a:rPr>
                        <a:t>Implementar un correcto uso de lenguaje de programación HTML+CSS.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623099"/>
                  </a:ext>
                </a:extLst>
              </a:tr>
              <a:tr h="70430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DESCRIPCION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El software web contará colores, fuente, tamaño de fuente e imágenes adecuadas para la visualización de la información.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4524342"/>
                  </a:ext>
                </a:extLst>
              </a:tr>
              <a:tr h="22817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IMPORTANCIA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200">
                          <a:solidFill>
                            <a:schemeClr val="tx1"/>
                          </a:solidFill>
                          <a:effectLst/>
                        </a:rPr>
                        <a:t>Media.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041039"/>
                  </a:ext>
                </a:extLst>
              </a:tr>
              <a:tr h="22817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PRIORIDAD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200">
                          <a:solidFill>
                            <a:schemeClr val="tx1"/>
                          </a:solidFill>
                          <a:effectLst/>
                        </a:rPr>
                        <a:t>Alta.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38398"/>
                  </a:ext>
                </a:extLst>
              </a:tr>
              <a:tr h="46439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CARACTERISTICAS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200" dirty="0">
                          <a:solidFill>
                            <a:schemeClr val="tx1"/>
                          </a:solidFill>
                          <a:effectLst/>
                        </a:rPr>
                        <a:t>El software web tiene un adecuado diseño web.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015124"/>
                  </a:ext>
                </a:extLst>
              </a:tr>
            </a:tbl>
          </a:graphicData>
        </a:graphic>
      </p:graphicFrame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DA335E5A-8B3C-4251-BE04-C5092FEB62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809942"/>
              </p:ext>
            </p:extLst>
          </p:nvPr>
        </p:nvGraphicFramePr>
        <p:xfrm>
          <a:off x="4572000" y="1631706"/>
          <a:ext cx="4362450" cy="25507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1057">
                  <a:extLst>
                    <a:ext uri="{9D8B030D-6E8A-4147-A177-3AD203B41FA5}">
                      <a16:colId xmlns:a16="http://schemas.microsoft.com/office/drawing/2014/main" val="372602667"/>
                    </a:ext>
                  </a:extLst>
                </a:gridCol>
                <a:gridCol w="3001393">
                  <a:extLst>
                    <a:ext uri="{9D8B030D-6E8A-4147-A177-3AD203B41FA5}">
                      <a16:colId xmlns:a16="http://schemas.microsoft.com/office/drawing/2014/main" val="3061012443"/>
                    </a:ext>
                  </a:extLst>
                </a:gridCol>
              </a:tblGrid>
              <a:tr h="25194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400">
                          <a:solidFill>
                            <a:schemeClr val="tx1"/>
                          </a:solidFill>
                          <a:effectLst/>
                        </a:rPr>
                        <a:t>RNF-03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400">
                          <a:solidFill>
                            <a:schemeClr val="tx1"/>
                          </a:solidFill>
                          <a:effectLst/>
                        </a:rPr>
                        <a:t>Compatibilidad 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653735"/>
                  </a:ext>
                </a:extLst>
              </a:tr>
              <a:tr h="21103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VERSION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1709878"/>
                  </a:ext>
                </a:extLst>
              </a:tr>
              <a:tr h="34513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DEPENDENCIA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CO" sz="1200">
                          <a:solidFill>
                            <a:schemeClr val="tx1"/>
                          </a:solidFill>
                          <a:effectLst/>
                        </a:rPr>
                        <a:t>Características de hardware y software del equipo.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156028"/>
                  </a:ext>
                </a:extLst>
              </a:tr>
              <a:tr h="88003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DESCRIPCION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</a:rPr>
                        <a:t>Será manejado a través de una computadora con características mínimas; procesador Intel Pentium, memoria RAM de 4GB, disco duro de 500 GB y S.O Windows 10.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004500"/>
                  </a:ext>
                </a:extLst>
              </a:tr>
              <a:tr h="17065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IMPORTANCIA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200">
                          <a:solidFill>
                            <a:schemeClr val="tx1"/>
                          </a:solidFill>
                          <a:effectLst/>
                        </a:rPr>
                        <a:t>Media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04997"/>
                  </a:ext>
                </a:extLst>
              </a:tr>
              <a:tr h="17065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PRIORIDAD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200">
                          <a:solidFill>
                            <a:schemeClr val="tx1"/>
                          </a:solidFill>
                          <a:effectLst/>
                        </a:rPr>
                        <a:t>Alta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993155"/>
                  </a:ext>
                </a:extLst>
              </a:tr>
              <a:tr h="34513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CARACTERISTICAS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200" dirty="0">
                          <a:solidFill>
                            <a:schemeClr val="tx1"/>
                          </a:solidFill>
                          <a:effectLst/>
                        </a:rPr>
                        <a:t>El software cuenta con las características básicas compatibles con el sistema.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4002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09575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1579</TotalTime>
  <Words>1188</Words>
  <Application>Microsoft Office PowerPoint</Application>
  <PresentationFormat>Presentación en pantalla (16:9)</PresentationFormat>
  <Paragraphs>280</Paragraphs>
  <Slides>29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6" baseType="lpstr">
      <vt:lpstr>Arial</vt:lpstr>
      <vt:lpstr>Bahnschrift SemiBold</vt:lpstr>
      <vt:lpstr>Calibri</vt:lpstr>
      <vt:lpstr>Corben</vt:lpstr>
      <vt:lpstr>Noto Sans Symbols</vt:lpstr>
      <vt:lpstr>Symbol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Cantor</dc:creator>
  <cp:lastModifiedBy>jhon sebastian zamudio avila</cp:lastModifiedBy>
  <cp:revision>84</cp:revision>
  <dcterms:created xsi:type="dcterms:W3CDTF">2019-11-27T03:16:21Z</dcterms:created>
  <dcterms:modified xsi:type="dcterms:W3CDTF">2021-03-13T15:52:19Z</dcterms:modified>
</cp:coreProperties>
</file>