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71" r:id="rId7"/>
    <p:sldId id="262" r:id="rId8"/>
    <p:sldId id="263" r:id="rId9"/>
    <p:sldId id="264" r:id="rId10"/>
    <p:sldId id="266" r:id="rId11"/>
    <p:sldId id="267" r:id="rId12"/>
    <p:sldId id="268" r:id="rId13"/>
    <p:sldId id="269" r:id="rId14"/>
    <p:sldId id="270" r:id="rId15"/>
    <p:sldId id="265" r:id="rId16"/>
  </p:sldIdLst>
  <p:sldSz cx="9144000" cy="5143500" type="screen16x9"/>
  <p:notesSz cx="6858000" cy="9144000"/>
  <p:embeddedFontLst>
    <p:embeddedFont>
      <p:font typeface="Algerian" panose="04020705040A02060702" pitchFamily="82" charset="0"/>
      <p:regular r:id="rId18"/>
    </p:embeddedFont>
    <p:embeddedFont>
      <p:font typeface="Calibri" panose="020F0502020204030204" pitchFamily="34" charset="0"/>
      <p:regular r:id="rId19"/>
      <p:bold r:id="rId20"/>
      <p:italic r:id="rId21"/>
      <p:boldItalic r:id="rId22"/>
    </p:embeddedFont>
    <p:embeddedFont>
      <p:font typeface="Candara Light" panose="020E0502030303020204" pitchFamily="34" charset="0"/>
      <p:regular r:id="rId23"/>
      <p:italic r:id="rId24"/>
    </p:embeddedFont>
    <p:embeddedFont>
      <p:font typeface="Corben" panose="020B060402020202020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CBmkgbaa+hjWysShOCvSOCfWz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22" autoAdjust="0"/>
  </p:normalViewPr>
  <p:slideViewPr>
    <p:cSldViewPr snapToGrid="0">
      <p:cViewPr varScale="1">
        <p:scale>
          <a:sx n="112" d="100"/>
          <a:sy n="112" d="100"/>
        </p:scale>
        <p:origin x="612"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85158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Esta diapositiva no se debe modificar, es la portada y debe permanecer igual para todas las presentaciones</a:t>
            </a:r>
            <a:endParaRPr/>
          </a:p>
        </p:txBody>
      </p:sp>
      <p:sp>
        <p:nvSpPr>
          <p:cNvPr id="73" name="Google Shape;7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extLst>
      <p:ext uri="{BB962C8B-B14F-4D97-AF65-F5344CB8AC3E}">
        <p14:creationId xmlns:p14="http://schemas.microsoft.com/office/powerpoint/2010/main" val="1381452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Tree>
    <p:extLst>
      <p:ext uri="{BB962C8B-B14F-4D97-AF65-F5344CB8AC3E}">
        <p14:creationId xmlns:p14="http://schemas.microsoft.com/office/powerpoint/2010/main" val="4220838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Tree>
    <p:extLst>
      <p:ext uri="{BB962C8B-B14F-4D97-AF65-F5344CB8AC3E}">
        <p14:creationId xmlns:p14="http://schemas.microsoft.com/office/powerpoint/2010/main" val="2105210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12</a:t>
            </a:fld>
            <a:endParaRPr/>
          </a:p>
        </p:txBody>
      </p:sp>
    </p:spTree>
    <p:extLst>
      <p:ext uri="{BB962C8B-B14F-4D97-AF65-F5344CB8AC3E}">
        <p14:creationId xmlns:p14="http://schemas.microsoft.com/office/powerpoint/2010/main" val="125375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extLst>
      <p:ext uri="{BB962C8B-B14F-4D97-AF65-F5344CB8AC3E}">
        <p14:creationId xmlns:p14="http://schemas.microsoft.com/office/powerpoint/2010/main" val="497990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spTree>
    <p:extLst>
      <p:ext uri="{BB962C8B-B14F-4D97-AF65-F5344CB8AC3E}">
        <p14:creationId xmlns:p14="http://schemas.microsoft.com/office/powerpoint/2010/main" val="3879577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spcBef>
                <a:spcPts val="0"/>
              </a:spcBef>
              <a:spcAft>
                <a:spcPts val="0"/>
              </a:spcAft>
              <a:buClr>
                <a:schemeClr val="dk1"/>
              </a:buClr>
              <a:buSzPts val="1200"/>
              <a:buFont typeface="Calibri"/>
              <a:buChar char="-"/>
            </a:pPr>
            <a:r>
              <a:rPr lang="es-ES"/>
              <a:t>Esta diapositiva no debe modificarse</a:t>
            </a:r>
            <a:endParaRPr/>
          </a:p>
        </p:txBody>
      </p:sp>
      <p:sp>
        <p:nvSpPr>
          <p:cNvPr id="146" name="Google Shape;146;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Tree>
    <p:extLst>
      <p:ext uri="{BB962C8B-B14F-4D97-AF65-F5344CB8AC3E}">
        <p14:creationId xmlns:p14="http://schemas.microsoft.com/office/powerpoint/2010/main" val="272018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Escriba en esta diapositiva el titulo de la presentación y si lo desea puede agregar los temas que va exponer.</a:t>
            </a:r>
            <a:endParaRPr/>
          </a:p>
          <a:p>
            <a:pPr marL="171450" lvl="0" indent="-171450" algn="l" rtl="0">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spcBef>
                <a:spcPts val="0"/>
              </a:spcBef>
              <a:spcAft>
                <a:spcPts val="0"/>
              </a:spcAft>
              <a:buClr>
                <a:schemeClr val="dk1"/>
              </a:buClr>
              <a:buSzPts val="1200"/>
              <a:buFont typeface="Calibri"/>
              <a:buChar char="-"/>
            </a:pPr>
            <a:r>
              <a:rPr lang="es-ES"/>
              <a:t>Los textos deben ir en color blanco en tipografía Arial.</a:t>
            </a:r>
            <a:endParaRPr/>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extLst>
      <p:ext uri="{BB962C8B-B14F-4D97-AF65-F5344CB8AC3E}">
        <p14:creationId xmlns:p14="http://schemas.microsoft.com/office/powerpoint/2010/main" val="713208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si necesita incluir textos más extensos.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171450" lvl="0" indent="-171450" algn="l" rtl="0">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97" name="Google Shape;9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extLst>
      <p:ext uri="{BB962C8B-B14F-4D97-AF65-F5344CB8AC3E}">
        <p14:creationId xmlns:p14="http://schemas.microsoft.com/office/powerpoint/2010/main" val="439175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04" name="Google Shape;10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extLst>
      <p:ext uri="{BB962C8B-B14F-4D97-AF65-F5344CB8AC3E}">
        <p14:creationId xmlns:p14="http://schemas.microsoft.com/office/powerpoint/2010/main" val="194894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11" name="Google Shape;11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extLst>
      <p:ext uri="{BB962C8B-B14F-4D97-AF65-F5344CB8AC3E}">
        <p14:creationId xmlns:p14="http://schemas.microsoft.com/office/powerpoint/2010/main" val="165743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18" name="Google Shape;11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extLst>
      <p:ext uri="{BB962C8B-B14F-4D97-AF65-F5344CB8AC3E}">
        <p14:creationId xmlns:p14="http://schemas.microsoft.com/office/powerpoint/2010/main" val="2780924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25" name="Google Shape;12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extLst>
      <p:ext uri="{BB962C8B-B14F-4D97-AF65-F5344CB8AC3E}">
        <p14:creationId xmlns:p14="http://schemas.microsoft.com/office/powerpoint/2010/main" val="422772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2" name="Google Shape;13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spTree>
    <p:extLst>
      <p:ext uri="{BB962C8B-B14F-4D97-AF65-F5344CB8AC3E}">
        <p14:creationId xmlns:p14="http://schemas.microsoft.com/office/powerpoint/2010/main" val="245899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para incluir tablas y gráficos.</a:t>
            </a:r>
            <a:endParaRPr/>
          </a:p>
          <a:p>
            <a:pPr marL="171450" lvl="0" indent="-171450" algn="l" rtl="0">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a:t>
            </a:r>
            <a:endParaRPr/>
          </a:p>
        </p:txBody>
      </p:sp>
      <p:sp>
        <p:nvSpPr>
          <p:cNvPr id="139" name="Google Shape;13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Tree>
    <p:extLst>
      <p:ext uri="{BB962C8B-B14F-4D97-AF65-F5344CB8AC3E}">
        <p14:creationId xmlns:p14="http://schemas.microsoft.com/office/powerpoint/2010/main" val="1213019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5"/>
        <p:cNvGrpSpPr/>
        <p:nvPr/>
      </p:nvGrpSpPr>
      <p:grpSpPr>
        <a:xfrm>
          <a:off x="0" y="0"/>
          <a:ext cx="0" cy="0"/>
          <a:chOff x="0" y="0"/>
          <a:chExt cx="0" cy="0"/>
        </a:xfrm>
      </p:grpSpPr>
      <p:pic>
        <p:nvPicPr>
          <p:cNvPr id="16" name="Google Shape;16;p12" descr="Plantilla-presentaciones_naranja_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7" name="Google Shape;47;p21"/>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 name="Google Shape;48;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4" name="Google Shape;54;p2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5" name="Google Shape;55;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4"/>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7"/>
        <p:cNvGrpSpPr/>
        <p:nvPr/>
      </p:nvGrpSpPr>
      <p:grpSpPr>
        <a:xfrm>
          <a:off x="0" y="0"/>
          <a:ext cx="0" cy="0"/>
          <a:chOff x="0" y="0"/>
          <a:chExt cx="0" cy="0"/>
        </a:xfrm>
      </p:grpSpPr>
      <p:pic>
        <p:nvPicPr>
          <p:cNvPr id="18" name="Google Shape;18;p13" descr="Plantilla presentaciones_naranja_Mesa de trabajo 1 copi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9"/>
        <p:cNvGrpSpPr/>
        <p:nvPr/>
      </p:nvGrpSpPr>
      <p:grpSpPr>
        <a:xfrm>
          <a:off x="0" y="0"/>
          <a:ext cx="0" cy="0"/>
          <a:chOff x="0" y="0"/>
          <a:chExt cx="0" cy="0"/>
        </a:xfrm>
      </p:grpSpPr>
      <p:pic>
        <p:nvPicPr>
          <p:cNvPr id="20" name="Google Shape;20;p14" descr="plantillappt_05.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21"/>
        <p:cNvGrpSpPr/>
        <p:nvPr/>
      </p:nvGrpSpPr>
      <p:grpSpPr>
        <a:xfrm>
          <a:off x="0" y="0"/>
          <a:ext cx="0" cy="0"/>
          <a:chOff x="0" y="0"/>
          <a:chExt cx="0" cy="0"/>
        </a:xfrm>
      </p:grpSpPr>
      <p:pic>
        <p:nvPicPr>
          <p:cNvPr id="22" name="Google Shape;22;p15" descr="Plantilla presentaciones_naranja_Mesa de trabajo 1 copia 2.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23"/>
        <p:cNvGrpSpPr/>
        <p:nvPr/>
      </p:nvGrpSpPr>
      <p:grpSpPr>
        <a:xfrm>
          <a:off x="0" y="0"/>
          <a:ext cx="0" cy="0"/>
          <a:chOff x="0" y="0"/>
          <a:chExt cx="0" cy="0"/>
        </a:xfrm>
      </p:grpSpPr>
      <p:pic>
        <p:nvPicPr>
          <p:cNvPr id="24" name="Google Shape;24;p16" descr="Plantilla-presentaciones_naranja_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iseño personalizado">
  <p:cSld name="1_Diseño personalizado">
    <p:spTree>
      <p:nvGrpSpPr>
        <p:cNvPr id="1" name="Shape 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6"/>
        <p:cNvGrpSpPr/>
        <p:nvPr/>
      </p:nvGrpSpPr>
      <p:grpSpPr>
        <a:xfrm>
          <a:off x="0" y="0"/>
          <a:ext cx="0" cy="0"/>
          <a:chOff x="0" y="0"/>
          <a:chExt cx="0" cy="0"/>
        </a:xfrm>
      </p:grpSpPr>
      <p:sp>
        <p:nvSpPr>
          <p:cNvPr id="27" name="Google Shape;27;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9" name="Google Shape;29;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0" name="Google Shape;30;p18"/>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1" name="Google Shape;31;p18"/>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2" name="Google Shape;3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5"/>
        <p:cNvGrpSpPr/>
        <p:nvPr/>
      </p:nvGrpSpPr>
      <p:grpSpPr>
        <a:xfrm>
          <a:off x="0" y="0"/>
          <a:ext cx="0" cy="0"/>
          <a:chOff x="0" y="0"/>
          <a:chExt cx="0" cy="0"/>
        </a:xfrm>
      </p:grpSpPr>
      <p:sp>
        <p:nvSpPr>
          <p:cNvPr id="36" name="Google Shape;36;p1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0"/>
        <p:cNvGrpSpPr/>
        <p:nvPr/>
      </p:nvGrpSpPr>
      <p:grpSpPr>
        <a:xfrm>
          <a:off x="0" y="0"/>
          <a:ext cx="0" cy="0"/>
          <a:chOff x="0" y="0"/>
          <a:chExt cx="0" cy="0"/>
        </a:xfrm>
      </p:grpSpPr>
      <p:sp>
        <p:nvSpPr>
          <p:cNvPr id="41" name="Google Shape;41;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ocumento%20de%20requerimientos%20de%20software%20plantilla.doc"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LEVANTAMIENTO%20DE%20INFORMACI&#211;N.docx"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Documento%20de%20requerimientos%20de%20software%20plantilla.doc"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Documento%20de%20requerimientos%20de%20software.doc"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Modelo%20Gimnasio.bpm"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hyperlink" Target="Mapa%20de%20procesos.bp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software%20y%20hardware.xlsx"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hyperlink" Target="Modelo%20Gimnasio.bpm"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github.com/teamfsteelsystem/ProyectoFSS.git" TargetMode="External"/><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
          <p:cNvSpPr txBox="1"/>
          <p:nvPr/>
        </p:nvSpPr>
        <p:spPr>
          <a:xfrm>
            <a:off x="1712259" y="1630850"/>
            <a:ext cx="3388659"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000" b="1" i="0" u="none" strike="noStrike" cap="none" dirty="0">
                <a:solidFill>
                  <a:schemeClr val="dk1"/>
                </a:solidFill>
                <a:latin typeface="Algerian"/>
                <a:ea typeface="Algerian"/>
                <a:cs typeface="Algerian"/>
                <a:sym typeface="Algerian"/>
              </a:rPr>
              <a:t>FORMACIÓN </a:t>
            </a:r>
          </a:p>
          <a:p>
            <a:pPr marL="0" marR="0" lvl="0" indent="0" algn="ctr" rtl="0">
              <a:spcBef>
                <a:spcPts val="0"/>
              </a:spcBef>
              <a:spcAft>
                <a:spcPts val="0"/>
              </a:spcAft>
              <a:buNone/>
            </a:pPr>
            <a:r>
              <a:rPr lang="es-ES" sz="4000" b="1" i="0" u="none" strike="noStrike" cap="none" dirty="0">
                <a:solidFill>
                  <a:schemeClr val="dk1"/>
                </a:solidFill>
                <a:latin typeface="Algerian"/>
                <a:ea typeface="Algerian"/>
                <a:cs typeface="Algerian"/>
                <a:sym typeface="Algerian"/>
              </a:rPr>
              <a:t>I TRIMESTRE ADSI</a:t>
            </a:r>
            <a:endParaRPr sz="4000" b="1" i="0" u="none" strike="noStrike" cap="none" dirty="0">
              <a:solidFill>
                <a:schemeClr val="dk1"/>
              </a:solidFill>
              <a:latin typeface="Algerian"/>
              <a:ea typeface="Algerian"/>
              <a:cs typeface="Algerian"/>
              <a:sym typeface="Algeri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91671" y="484094"/>
            <a:ext cx="7021703"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7. Levantamiento de información</a:t>
            </a:r>
            <a:endParaRPr sz="3200" b="1" dirty="0">
              <a:solidFill>
                <a:schemeClr val="dk1"/>
              </a:solidFill>
              <a:latin typeface="Corben"/>
              <a:ea typeface="Corben"/>
              <a:cs typeface="Corben"/>
              <a:sym typeface="Corben"/>
            </a:endParaRPr>
          </a:p>
        </p:txBody>
      </p:sp>
      <p:sp>
        <p:nvSpPr>
          <p:cNvPr id="142" name="Google Shape;142;p9">
            <a:hlinkClick r:id="rId3" action="ppaction://hlinkfile"/>
          </p:cNvPr>
          <p:cNvSpPr txBox="1"/>
          <p:nvPr/>
        </p:nvSpPr>
        <p:spPr>
          <a:xfrm>
            <a:off x="651310" y="1501638"/>
            <a:ext cx="7866900" cy="3057779"/>
          </a:xfrm>
          <a:prstGeom prst="rect">
            <a:avLst/>
          </a:prstGeom>
          <a:noFill/>
          <a:ln>
            <a:noFill/>
          </a:ln>
        </p:spPr>
        <p:txBody>
          <a:bodyPr spcFirstLastPara="1" wrap="square" lIns="91425" tIns="91425" rIns="91425" bIns="91425" anchor="t" anchorCtr="0">
            <a:noAutofit/>
          </a:bodyPr>
          <a:lstStyle/>
          <a:p>
            <a:pPr lvl="0"/>
            <a:r>
              <a:rPr lang="es-ES" sz="1800" dirty="0">
                <a:solidFill>
                  <a:schemeClr val="dk1"/>
                </a:solidFill>
                <a:latin typeface="Calibri"/>
                <a:ea typeface="Calibri"/>
                <a:cs typeface="Calibri"/>
                <a:sym typeface="Calibri"/>
              </a:rPr>
              <a:t>Las técnicas que usamos para recolectar los datos fueron las siguientes:</a:t>
            </a:r>
          </a:p>
          <a:p>
            <a:pPr marL="342900" lvl="0" indent="-342900">
              <a:buAutoNum type="arabicPeriod"/>
            </a:pPr>
            <a:r>
              <a:rPr lang="es-ES" sz="1800" dirty="0">
                <a:solidFill>
                  <a:schemeClr val="dk1"/>
                </a:solidFill>
                <a:latin typeface="Calibri"/>
                <a:ea typeface="Calibri"/>
                <a:cs typeface="Calibri"/>
                <a:sym typeface="Calibri"/>
              </a:rPr>
              <a:t>Encuesta Virtual.</a:t>
            </a:r>
          </a:p>
          <a:p>
            <a:pPr marL="342900" lvl="0" indent="-342900">
              <a:buAutoNum type="arabicPeriod"/>
            </a:pPr>
            <a:r>
              <a:rPr lang="es-ES" sz="1800" dirty="0">
                <a:solidFill>
                  <a:schemeClr val="dk1"/>
                </a:solidFill>
                <a:latin typeface="Calibri"/>
                <a:ea typeface="Calibri"/>
                <a:cs typeface="Calibri"/>
                <a:sym typeface="Calibri"/>
              </a:rPr>
              <a:t>Entrevista personal a tres gimnasios diferentes (Spinning Center </a:t>
            </a:r>
            <a:r>
              <a:rPr lang="es-ES" sz="1800" dirty="0" err="1">
                <a:solidFill>
                  <a:schemeClr val="dk1"/>
                </a:solidFill>
                <a:latin typeface="Calibri"/>
                <a:ea typeface="Calibri"/>
                <a:cs typeface="Calibri"/>
                <a:sym typeface="Calibri"/>
              </a:rPr>
              <a:t>Gym</a:t>
            </a:r>
            <a:r>
              <a:rPr lang="es-ES" sz="1800" dirty="0">
                <a:solidFill>
                  <a:schemeClr val="dk1"/>
                </a:solidFill>
                <a:latin typeface="Calibri"/>
                <a:ea typeface="Calibri"/>
                <a:cs typeface="Calibri"/>
                <a:sym typeface="Calibri"/>
              </a:rPr>
              <a:t>, Energy Training y </a:t>
            </a:r>
            <a:r>
              <a:rPr lang="es-ES" sz="1800" dirty="0" err="1">
                <a:solidFill>
                  <a:schemeClr val="dk1"/>
                </a:solidFill>
                <a:latin typeface="Calibri"/>
                <a:ea typeface="Calibri"/>
                <a:cs typeface="Calibri"/>
                <a:sym typeface="Calibri"/>
              </a:rPr>
              <a:t>Life</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Gym</a:t>
            </a:r>
            <a:r>
              <a:rPr lang="es-ES" sz="1800" dirty="0">
                <a:solidFill>
                  <a:schemeClr val="dk1"/>
                </a:solidFill>
                <a:latin typeface="Calibri"/>
                <a:ea typeface="Calibri"/>
                <a:cs typeface="Calibri"/>
                <a:sym typeface="Calibri"/>
              </a:rPr>
              <a:t>).</a:t>
            </a:r>
          </a:p>
          <a:p>
            <a:pPr lvl="0"/>
            <a:endParaRPr lang="es-ES" sz="1800" dirty="0">
              <a:solidFill>
                <a:schemeClr val="dk1"/>
              </a:solidFill>
              <a:latin typeface="Calibri"/>
              <a:cs typeface="Calibri"/>
              <a:sym typeface="Calibri"/>
              <a:hlinkClick r:id="rId4" action="ppaction://hlinkfile"/>
            </a:endParaRPr>
          </a:p>
          <a:p>
            <a:pPr marL="0" lvl="0" indent="0" algn="l" rtl="0">
              <a:spcBef>
                <a:spcPts val="0"/>
              </a:spcBef>
              <a:spcAft>
                <a:spcPts val="0"/>
              </a:spcAft>
              <a:buNone/>
            </a:pPr>
            <a:r>
              <a:rPr lang="es-ES" sz="1600" dirty="0">
                <a:solidFill>
                  <a:schemeClr val="dk1"/>
                </a:solidFill>
                <a:latin typeface="Calibri"/>
                <a:cs typeface="Calibri"/>
                <a:sym typeface="Calibri"/>
                <a:hlinkClick r:id="rId4" action="ppaction://hlinkfile"/>
              </a:rPr>
              <a:t>LEVANTAMIENTO DE INFORMACIÓN.docx</a:t>
            </a:r>
            <a:endParaRPr lang="es-ES" sz="1600" dirty="0">
              <a:solidFill>
                <a:schemeClr val="dk1"/>
              </a:solidFill>
              <a:latin typeface="Calibri"/>
              <a:cs typeface="Calibri"/>
              <a:sym typeface="Calibri"/>
            </a:endParaRPr>
          </a:p>
        </p:txBody>
      </p:sp>
      <p:pic>
        <p:nvPicPr>
          <p:cNvPr id="2" name="Imagen 1">
            <a:extLst>
              <a:ext uri="{FF2B5EF4-FFF2-40B4-BE49-F238E27FC236}">
                <a16:creationId xmlns:a16="http://schemas.microsoft.com/office/drawing/2014/main" id="{C4567FEA-92FB-43D0-BD31-4B974A6AFBAE}"/>
              </a:ext>
            </a:extLst>
          </p:cNvPr>
          <p:cNvPicPr>
            <a:picLocks noChangeAspect="1"/>
          </p:cNvPicPr>
          <p:nvPr/>
        </p:nvPicPr>
        <p:blipFill>
          <a:blip r:embed="rId5"/>
          <a:stretch>
            <a:fillRect/>
          </a:stretch>
        </p:blipFill>
        <p:spPr>
          <a:xfrm>
            <a:off x="4848016" y="2739266"/>
            <a:ext cx="3080903" cy="192014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78744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83095" y="484094"/>
            <a:ext cx="7381461"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chemeClr val="dk1"/>
                </a:solidFill>
                <a:latin typeface="Corben"/>
                <a:ea typeface="Corben"/>
                <a:cs typeface="Corben"/>
                <a:sym typeface="Corben"/>
              </a:rPr>
              <a:t>8. Requerimientos funcionales y no funcionales del software:</a:t>
            </a:r>
            <a:endParaRPr sz="2800" b="1" dirty="0">
              <a:solidFill>
                <a:schemeClr val="dk1"/>
              </a:solidFill>
              <a:latin typeface="Corben"/>
              <a:ea typeface="Corben"/>
              <a:cs typeface="Corben"/>
              <a:sym typeface="Corben"/>
            </a:endParaRPr>
          </a:p>
        </p:txBody>
      </p:sp>
      <p:sp>
        <p:nvSpPr>
          <p:cNvPr id="142" name="Google Shape;142;p9">
            <a:hlinkClick r:id="rId3" action="ppaction://hlinkfile"/>
          </p:cNvPr>
          <p:cNvSpPr txBox="1"/>
          <p:nvPr/>
        </p:nvSpPr>
        <p:spPr>
          <a:xfrm>
            <a:off x="651310" y="1510748"/>
            <a:ext cx="7866900" cy="3048669"/>
          </a:xfrm>
          <a:prstGeom prst="rect">
            <a:avLst/>
          </a:prstGeom>
          <a:noFill/>
          <a:ln>
            <a:noFill/>
          </a:ln>
        </p:spPr>
        <p:txBody>
          <a:bodyPr spcFirstLastPara="1" wrap="square" lIns="91425" tIns="91425" rIns="91425" bIns="91425" anchor="t" anchorCtr="0">
            <a:noAutofit/>
          </a:bodyPr>
          <a:lstStyle/>
          <a:p>
            <a:pPr lvl="0"/>
            <a:endParaRPr lang="es-ES" sz="1600" dirty="0">
              <a:solidFill>
                <a:schemeClr val="dk1"/>
              </a:solidFill>
              <a:latin typeface="Calibri"/>
              <a:cs typeface="Calibri"/>
              <a:sym typeface="Calibri"/>
            </a:endParaRPr>
          </a:p>
          <a:p>
            <a:pPr lvl="0"/>
            <a:r>
              <a:rPr lang="es-ES" sz="1600" dirty="0">
                <a:solidFill>
                  <a:schemeClr val="dk1"/>
                </a:solidFill>
                <a:latin typeface="Calibri"/>
                <a:cs typeface="Calibri"/>
                <a:sym typeface="Calibri"/>
                <a:hlinkClick r:id="rId4" action="ppaction://hlinkfile"/>
              </a:rPr>
              <a:t>Documento de requerimientos de software.doc</a:t>
            </a:r>
            <a:endParaRPr lang="es-ES" sz="1600" dirty="0">
              <a:solidFill>
                <a:schemeClr val="dk1"/>
              </a:solidFill>
              <a:latin typeface="Calibri"/>
              <a:cs typeface="Calibri"/>
              <a:sym typeface="Calibri"/>
            </a:endParaRPr>
          </a:p>
        </p:txBody>
      </p:sp>
      <p:pic>
        <p:nvPicPr>
          <p:cNvPr id="2" name="Imagen 1">
            <a:extLst>
              <a:ext uri="{FF2B5EF4-FFF2-40B4-BE49-F238E27FC236}">
                <a16:creationId xmlns:a16="http://schemas.microsoft.com/office/drawing/2014/main" id="{D33CB2BE-8ACC-4A27-8FF1-CD09F62976B1}"/>
              </a:ext>
            </a:extLst>
          </p:cNvPr>
          <p:cNvPicPr>
            <a:picLocks noChangeAspect="1"/>
          </p:cNvPicPr>
          <p:nvPr/>
        </p:nvPicPr>
        <p:blipFill>
          <a:blip r:embed="rId5"/>
          <a:stretch>
            <a:fillRect/>
          </a:stretch>
        </p:blipFill>
        <p:spPr>
          <a:xfrm>
            <a:off x="2775506" y="2586222"/>
            <a:ext cx="3112365" cy="22623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4972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91671" y="484094"/>
            <a:ext cx="7021703"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9. Mapa de procesos:</a:t>
            </a:r>
            <a:endParaRPr sz="3200" b="1" dirty="0">
              <a:solidFill>
                <a:schemeClr val="dk1"/>
              </a:solidFill>
              <a:latin typeface="Corben"/>
              <a:ea typeface="Corben"/>
              <a:cs typeface="Corben"/>
              <a:sym typeface="Corben"/>
            </a:endParaRPr>
          </a:p>
        </p:txBody>
      </p:sp>
      <p:sp>
        <p:nvSpPr>
          <p:cNvPr id="142" name="Google Shape;142;p9">
            <a:hlinkClick r:id="rId3" action="ppaction://hlinkfile"/>
          </p:cNvPr>
          <p:cNvSpPr txBox="1"/>
          <p:nvPr/>
        </p:nvSpPr>
        <p:spPr>
          <a:xfrm>
            <a:off x="638058" y="1455255"/>
            <a:ext cx="7866900" cy="3057779"/>
          </a:xfrm>
          <a:prstGeom prst="rect">
            <a:avLst/>
          </a:prstGeom>
          <a:noFill/>
          <a:ln>
            <a:noFill/>
          </a:ln>
        </p:spPr>
        <p:txBody>
          <a:bodyPr spcFirstLastPara="1" wrap="square" lIns="91425" tIns="91425" rIns="91425" bIns="91425" anchor="t" anchorCtr="0">
            <a:noAutofit/>
          </a:bodyPr>
          <a:lstStyle/>
          <a:p>
            <a:pPr lvl="0"/>
            <a:r>
              <a:rPr lang="es-ES" sz="1600" dirty="0">
                <a:solidFill>
                  <a:schemeClr val="dk1"/>
                </a:solidFill>
                <a:latin typeface="Calibri"/>
                <a:cs typeface="Calibri"/>
                <a:sym typeface="Calibri"/>
                <a:hlinkClick r:id="rId4" action="ppaction://hlinkfile"/>
              </a:rPr>
              <a:t>Mapa de </a:t>
            </a:r>
            <a:r>
              <a:rPr lang="es-ES" sz="1600" dirty="0" err="1">
                <a:solidFill>
                  <a:schemeClr val="dk1"/>
                </a:solidFill>
                <a:latin typeface="Calibri"/>
                <a:cs typeface="Calibri"/>
                <a:sym typeface="Calibri"/>
                <a:hlinkClick r:id="rId4" action="ppaction://hlinkfile"/>
              </a:rPr>
              <a:t>procesos.bpm</a:t>
            </a:r>
            <a:endParaRPr lang="es-ES" sz="1600" dirty="0">
              <a:solidFill>
                <a:schemeClr val="dk1"/>
              </a:solidFill>
              <a:latin typeface="Calibri"/>
              <a:cs typeface="Calibri"/>
              <a:sym typeface="Calibri"/>
            </a:endParaRPr>
          </a:p>
        </p:txBody>
      </p:sp>
      <p:pic>
        <p:nvPicPr>
          <p:cNvPr id="2" name="Imagen 1">
            <a:extLst>
              <a:ext uri="{FF2B5EF4-FFF2-40B4-BE49-F238E27FC236}">
                <a16:creationId xmlns:a16="http://schemas.microsoft.com/office/drawing/2014/main" id="{9FE98EB9-6144-4EE6-88E8-D1AA3549F8AE}"/>
              </a:ext>
            </a:extLst>
          </p:cNvPr>
          <p:cNvPicPr>
            <a:picLocks noChangeAspect="1"/>
          </p:cNvPicPr>
          <p:nvPr/>
        </p:nvPicPr>
        <p:blipFill>
          <a:blip r:embed="rId5"/>
          <a:stretch>
            <a:fillRect/>
          </a:stretch>
        </p:blipFill>
        <p:spPr>
          <a:xfrm>
            <a:off x="2498329" y="2055731"/>
            <a:ext cx="3219313" cy="20064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5847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91671" y="484094"/>
            <a:ext cx="7021703"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10. Requerimientos del software y hardware</a:t>
            </a:r>
            <a:endParaRPr sz="3200" b="1" dirty="0">
              <a:solidFill>
                <a:schemeClr val="dk1"/>
              </a:solidFill>
              <a:latin typeface="Corben"/>
              <a:ea typeface="Corben"/>
              <a:cs typeface="Corben"/>
              <a:sym typeface="Corben"/>
            </a:endParaRPr>
          </a:p>
        </p:txBody>
      </p:sp>
      <p:sp>
        <p:nvSpPr>
          <p:cNvPr id="142" name="Google Shape;142;p9">
            <a:hlinkClick r:id="rId3" action="ppaction://hlinkfile"/>
          </p:cNvPr>
          <p:cNvSpPr txBox="1"/>
          <p:nvPr/>
        </p:nvSpPr>
        <p:spPr>
          <a:xfrm>
            <a:off x="744071" y="1561272"/>
            <a:ext cx="7866900" cy="3057779"/>
          </a:xfrm>
          <a:prstGeom prst="rect">
            <a:avLst/>
          </a:prstGeom>
          <a:noFill/>
          <a:ln>
            <a:noFill/>
          </a:ln>
        </p:spPr>
        <p:txBody>
          <a:bodyPr spcFirstLastPara="1" wrap="square" lIns="91425" tIns="91425" rIns="91425" bIns="91425" anchor="t" anchorCtr="0">
            <a:noAutofit/>
          </a:bodyPr>
          <a:lstStyle/>
          <a:p>
            <a:pPr lvl="0"/>
            <a:r>
              <a:rPr lang="es-ES" sz="1600" dirty="0">
                <a:solidFill>
                  <a:schemeClr val="dk1"/>
                </a:solidFill>
                <a:latin typeface="Calibri"/>
                <a:cs typeface="Calibri"/>
                <a:sym typeface="Calibri"/>
              </a:rPr>
              <a:t> </a:t>
            </a:r>
            <a:r>
              <a:rPr lang="es-ES" sz="1600" dirty="0">
                <a:solidFill>
                  <a:schemeClr val="dk1"/>
                </a:solidFill>
                <a:latin typeface="Calibri"/>
                <a:cs typeface="Calibri"/>
                <a:sym typeface="Calibri"/>
                <a:hlinkClick r:id="rId3" action="ppaction://hlinkfile"/>
              </a:rPr>
              <a:t>software y hardware.xlsx</a:t>
            </a:r>
            <a:endParaRPr lang="es-ES" sz="1600" dirty="0">
              <a:solidFill>
                <a:schemeClr val="dk1"/>
              </a:solidFill>
              <a:latin typeface="Calibri"/>
              <a:cs typeface="Calibri"/>
              <a:sym typeface="Calibri"/>
            </a:endParaRPr>
          </a:p>
        </p:txBody>
      </p:sp>
      <p:pic>
        <p:nvPicPr>
          <p:cNvPr id="1026" name="Picture 2" descr="Resultado de imagen para softw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397" y="2305111"/>
            <a:ext cx="2892425" cy="23139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hardwa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2272" y="2319530"/>
            <a:ext cx="3847143" cy="21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49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91671" y="484094"/>
            <a:ext cx="7021703"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11. Sistema de control de versiones. </a:t>
            </a:r>
          </a:p>
          <a:p>
            <a:pPr marL="0" marR="0" lvl="0" indent="0" algn="l" rtl="0">
              <a:spcBef>
                <a:spcPts val="0"/>
              </a:spcBef>
              <a:spcAft>
                <a:spcPts val="0"/>
              </a:spcAft>
              <a:buNone/>
            </a:pPr>
            <a:endParaRPr sz="3200" b="1" dirty="0">
              <a:solidFill>
                <a:schemeClr val="dk1"/>
              </a:solidFill>
              <a:latin typeface="Corben"/>
              <a:ea typeface="Corben"/>
              <a:cs typeface="Corben"/>
              <a:sym typeface="Corben"/>
            </a:endParaRPr>
          </a:p>
        </p:txBody>
      </p:sp>
      <p:sp>
        <p:nvSpPr>
          <p:cNvPr id="142" name="Google Shape;142;p9">
            <a:hlinkClick r:id="rId3" action="ppaction://hlinkfile"/>
          </p:cNvPr>
          <p:cNvSpPr txBox="1"/>
          <p:nvPr/>
        </p:nvSpPr>
        <p:spPr>
          <a:xfrm>
            <a:off x="638058" y="1455255"/>
            <a:ext cx="7866900" cy="3057779"/>
          </a:xfrm>
          <a:prstGeom prst="rect">
            <a:avLst/>
          </a:prstGeom>
          <a:noFill/>
          <a:ln>
            <a:noFill/>
          </a:ln>
        </p:spPr>
        <p:txBody>
          <a:bodyPr spcFirstLastPara="1" wrap="square" lIns="91425" tIns="91425" rIns="91425" bIns="91425" anchor="t" anchorCtr="0">
            <a:noAutofit/>
          </a:bodyPr>
          <a:lstStyle/>
          <a:p>
            <a:pPr lvl="0"/>
            <a:endParaRPr lang="es-ES" sz="1600" dirty="0">
              <a:solidFill>
                <a:schemeClr val="dk1"/>
              </a:solidFill>
              <a:latin typeface="Calibri"/>
              <a:cs typeface="Calibri"/>
              <a:sym typeface="Calibri"/>
            </a:endParaRPr>
          </a:p>
        </p:txBody>
      </p:sp>
      <p:pic>
        <p:nvPicPr>
          <p:cNvPr id="2052" name="Picture 4" descr="Resultado de imagen para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33" y="2207909"/>
            <a:ext cx="3545489" cy="21509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para gitkrak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508" y="2207909"/>
            <a:ext cx="3820478" cy="215093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0E0DEA6-0324-483A-A358-1CF8F33934E5}"/>
              </a:ext>
            </a:extLst>
          </p:cNvPr>
          <p:cNvSpPr txBox="1"/>
          <p:nvPr/>
        </p:nvSpPr>
        <p:spPr>
          <a:xfrm>
            <a:off x="752013" y="1548063"/>
            <a:ext cx="4638133" cy="307777"/>
          </a:xfrm>
          <a:prstGeom prst="rect">
            <a:avLst/>
          </a:prstGeom>
          <a:noFill/>
        </p:spPr>
        <p:txBody>
          <a:bodyPr wrap="square" rtlCol="0">
            <a:spAutoFit/>
          </a:bodyPr>
          <a:lstStyle/>
          <a:p>
            <a:r>
              <a:rPr lang="es-CO" b="1" dirty="0">
                <a:latin typeface="Candara Light" panose="020E0502030303020204" pitchFamily="34" charset="0"/>
                <a:hlinkClick r:id="rId6"/>
              </a:rPr>
              <a:t>https://github.com/teamfsteelsystem/ProyectoFSS.git</a:t>
            </a:r>
            <a:endParaRPr lang="es-CO" b="1" dirty="0">
              <a:latin typeface="Candara Light" panose="020E0502030303020204" pitchFamily="34" charset="0"/>
            </a:endParaRPr>
          </a:p>
        </p:txBody>
      </p:sp>
    </p:spTree>
    <p:extLst>
      <p:ext uri="{BB962C8B-B14F-4D97-AF65-F5344CB8AC3E}">
        <p14:creationId xmlns:p14="http://schemas.microsoft.com/office/powerpoint/2010/main" val="409727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
          <p:cNvSpPr txBox="1"/>
          <p:nvPr/>
        </p:nvSpPr>
        <p:spPr>
          <a:xfrm>
            <a:off x="740753" y="328162"/>
            <a:ext cx="27999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0" i="0" u="none" strike="noStrike" cap="none" dirty="0">
                <a:solidFill>
                  <a:schemeClr val="tx1"/>
                </a:solidFill>
                <a:latin typeface="Corben"/>
                <a:ea typeface="Corben"/>
                <a:cs typeface="Corben"/>
                <a:sym typeface="Corben"/>
              </a:rPr>
              <a:t>Agenda</a:t>
            </a:r>
            <a:endParaRPr sz="3200" dirty="0">
              <a:solidFill>
                <a:schemeClr val="tx1"/>
              </a:solidFill>
              <a:latin typeface="Corben"/>
              <a:ea typeface="Corben"/>
              <a:cs typeface="Corben"/>
              <a:sym typeface="Corben"/>
            </a:endParaRPr>
          </a:p>
        </p:txBody>
      </p:sp>
      <p:sp>
        <p:nvSpPr>
          <p:cNvPr id="2" name="CuadroTexto 1"/>
          <p:cNvSpPr txBox="1"/>
          <p:nvPr/>
        </p:nvSpPr>
        <p:spPr>
          <a:xfrm>
            <a:off x="649354" y="985749"/>
            <a:ext cx="6195393" cy="4293483"/>
          </a:xfrm>
          <a:prstGeom prst="rect">
            <a:avLst/>
          </a:prstGeom>
          <a:noFill/>
        </p:spPr>
        <p:txBody>
          <a:bodyPr wrap="square" rtlCol="0">
            <a:spAutoFit/>
          </a:bodyPr>
          <a:lstStyle/>
          <a:p>
            <a:pPr lvl="0">
              <a:lnSpc>
                <a:spcPct val="150000"/>
              </a:lnSpc>
            </a:pPr>
            <a:r>
              <a:rPr lang="es-ES" dirty="0">
                <a:solidFill>
                  <a:schemeClr val="lt1"/>
                </a:solidFill>
              </a:rPr>
              <a:t>1. Nombre del Proyecto e Integrantes.</a:t>
            </a:r>
          </a:p>
          <a:p>
            <a:pPr>
              <a:lnSpc>
                <a:spcPct val="150000"/>
              </a:lnSpc>
            </a:pPr>
            <a:r>
              <a:rPr lang="es-ES" dirty="0">
                <a:solidFill>
                  <a:schemeClr val="lt1"/>
                </a:solidFill>
              </a:rPr>
              <a:t>2. Introducción.</a:t>
            </a:r>
          </a:p>
          <a:p>
            <a:pPr>
              <a:lnSpc>
                <a:spcPct val="150000"/>
              </a:lnSpc>
            </a:pPr>
            <a:r>
              <a:rPr lang="es-ES" dirty="0">
                <a:solidFill>
                  <a:schemeClr val="lt1"/>
                </a:solidFill>
              </a:rPr>
              <a:t>3. Planteamiento del Problema.</a:t>
            </a:r>
          </a:p>
          <a:p>
            <a:pPr>
              <a:lnSpc>
                <a:spcPct val="150000"/>
              </a:lnSpc>
            </a:pPr>
            <a:r>
              <a:rPr lang="es-ES" dirty="0">
                <a:solidFill>
                  <a:schemeClr val="lt1"/>
                </a:solidFill>
              </a:rPr>
              <a:t>4. Objetivo General y Específicos.</a:t>
            </a:r>
          </a:p>
          <a:p>
            <a:pPr lvl="0">
              <a:lnSpc>
                <a:spcPct val="150000"/>
              </a:lnSpc>
            </a:pPr>
            <a:r>
              <a:rPr lang="es-ES" dirty="0">
                <a:solidFill>
                  <a:schemeClr val="lt1"/>
                </a:solidFill>
              </a:rPr>
              <a:t>5. Alcance del Proyecto.</a:t>
            </a:r>
          </a:p>
          <a:p>
            <a:pPr lvl="0">
              <a:lnSpc>
                <a:spcPct val="150000"/>
              </a:lnSpc>
            </a:pPr>
            <a:r>
              <a:rPr lang="es-ES" dirty="0">
                <a:solidFill>
                  <a:schemeClr val="lt1"/>
                </a:solidFill>
              </a:rPr>
              <a:t>6. Justificación.</a:t>
            </a:r>
          </a:p>
          <a:p>
            <a:pPr lvl="0">
              <a:lnSpc>
                <a:spcPct val="150000"/>
              </a:lnSpc>
            </a:pPr>
            <a:r>
              <a:rPr lang="es-ES" dirty="0">
                <a:solidFill>
                  <a:schemeClr val="lt1"/>
                </a:solidFill>
              </a:rPr>
              <a:t>7. Levantamiento de información.</a:t>
            </a:r>
          </a:p>
          <a:p>
            <a:pPr lvl="0">
              <a:lnSpc>
                <a:spcPct val="150000"/>
              </a:lnSpc>
            </a:pPr>
            <a:r>
              <a:rPr lang="es-ES" dirty="0">
                <a:solidFill>
                  <a:schemeClr val="lt1"/>
                </a:solidFill>
              </a:rPr>
              <a:t>8. Requerimientos funcionales y no funcionales del software.</a:t>
            </a:r>
          </a:p>
          <a:p>
            <a:pPr lvl="0">
              <a:lnSpc>
                <a:spcPct val="150000"/>
              </a:lnSpc>
            </a:pPr>
            <a:r>
              <a:rPr lang="es-ES" dirty="0">
                <a:solidFill>
                  <a:schemeClr val="lt1"/>
                </a:solidFill>
              </a:rPr>
              <a:t>9. Mapa de procesos.</a:t>
            </a:r>
          </a:p>
          <a:p>
            <a:pPr lvl="0">
              <a:lnSpc>
                <a:spcPct val="150000"/>
              </a:lnSpc>
            </a:pPr>
            <a:r>
              <a:rPr lang="es-ES" dirty="0">
                <a:solidFill>
                  <a:schemeClr val="lt1"/>
                </a:solidFill>
              </a:rPr>
              <a:t>10. Requerimientos del software y hardware.</a:t>
            </a:r>
          </a:p>
          <a:p>
            <a:pPr lvl="0">
              <a:lnSpc>
                <a:spcPct val="150000"/>
              </a:lnSpc>
            </a:pPr>
            <a:r>
              <a:rPr lang="es-ES" dirty="0">
                <a:solidFill>
                  <a:schemeClr val="lt1"/>
                </a:solidFill>
              </a:rPr>
              <a:t>11. Sistema de control de versiones.</a:t>
            </a:r>
          </a:p>
          <a:p>
            <a:pPr lvl="0"/>
            <a:endParaRPr lang="es-ES" dirty="0">
              <a:solidFill>
                <a:schemeClr val="lt1"/>
              </a:solidFill>
            </a:endParaRPr>
          </a:p>
          <a:p>
            <a:endParaRPr lang="es-ES" dirty="0">
              <a:solidFill>
                <a:schemeClr val="lt1"/>
              </a:solidFill>
            </a:endParaRPr>
          </a:p>
          <a:p>
            <a:pPr lvl="0"/>
            <a:endParaRPr lang="es-ES"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p:nvPr/>
        </p:nvSpPr>
        <p:spPr>
          <a:xfrm>
            <a:off x="654424" y="1685366"/>
            <a:ext cx="6615953" cy="2954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dirty="0">
                <a:solidFill>
                  <a:schemeClr val="dk1"/>
                </a:solidFill>
                <a:latin typeface="Corben"/>
                <a:ea typeface="Corben"/>
                <a:cs typeface="Corben"/>
                <a:sym typeface="Corben"/>
              </a:rPr>
              <a:t>INTEGRANTES:</a:t>
            </a:r>
            <a:endParaRPr dirty="0"/>
          </a:p>
          <a:p>
            <a:pPr marL="0" marR="0" lvl="0" indent="0" algn="l" rtl="0">
              <a:spcBef>
                <a:spcPts val="0"/>
              </a:spcBef>
              <a:spcAft>
                <a:spcPts val="0"/>
              </a:spcAft>
              <a:buNone/>
            </a:pPr>
            <a:endParaRPr sz="2400" b="1"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400"/>
              <a:buFont typeface="Arial"/>
              <a:buChar char="•"/>
            </a:pPr>
            <a:r>
              <a:rPr lang="es-ES" sz="2400" dirty="0">
                <a:solidFill>
                  <a:schemeClr val="dk1"/>
                </a:solidFill>
                <a:latin typeface="Arial"/>
                <a:ea typeface="Arial"/>
                <a:cs typeface="Arial"/>
                <a:sym typeface="Arial"/>
              </a:rPr>
              <a:t>Brayan Estiven Epalza Guerrero</a:t>
            </a:r>
            <a:endParaRPr dirty="0"/>
          </a:p>
          <a:p>
            <a:pPr marL="285750" marR="0" lvl="0" indent="-285750" algn="l" rtl="0">
              <a:spcBef>
                <a:spcPts val="0"/>
              </a:spcBef>
              <a:spcAft>
                <a:spcPts val="0"/>
              </a:spcAft>
              <a:buClr>
                <a:schemeClr val="dk1"/>
              </a:buClr>
              <a:buSzPts val="2400"/>
              <a:buFont typeface="Arial"/>
              <a:buChar char="•"/>
            </a:pPr>
            <a:r>
              <a:rPr lang="es-ES" sz="2400" dirty="0">
                <a:solidFill>
                  <a:schemeClr val="dk1"/>
                </a:solidFill>
                <a:latin typeface="Arial"/>
                <a:ea typeface="Arial"/>
                <a:cs typeface="Arial"/>
                <a:sym typeface="Arial"/>
              </a:rPr>
              <a:t>Cesar Esteban Garzón Contreras</a:t>
            </a:r>
            <a:endParaRPr dirty="0"/>
          </a:p>
          <a:p>
            <a:pPr marL="285750" marR="0" lvl="0" indent="-285750" algn="l" rtl="0">
              <a:spcBef>
                <a:spcPts val="0"/>
              </a:spcBef>
              <a:spcAft>
                <a:spcPts val="0"/>
              </a:spcAft>
              <a:buClr>
                <a:schemeClr val="dk1"/>
              </a:buClr>
              <a:buSzPts val="2400"/>
              <a:buFont typeface="Arial"/>
              <a:buChar char="•"/>
            </a:pPr>
            <a:r>
              <a:rPr lang="es-ES" sz="2400" dirty="0">
                <a:solidFill>
                  <a:schemeClr val="dk1"/>
                </a:solidFill>
                <a:latin typeface="Arial"/>
                <a:ea typeface="Arial"/>
                <a:cs typeface="Arial"/>
                <a:sym typeface="Arial"/>
              </a:rPr>
              <a:t>Isabela Tapias Jiménez.</a:t>
            </a:r>
            <a:endParaRPr dirty="0"/>
          </a:p>
          <a:p>
            <a:pPr marL="285750" marR="0" lvl="0" indent="-285750" algn="l" rtl="0">
              <a:spcBef>
                <a:spcPts val="0"/>
              </a:spcBef>
              <a:spcAft>
                <a:spcPts val="0"/>
              </a:spcAft>
              <a:buClr>
                <a:schemeClr val="dk1"/>
              </a:buClr>
              <a:buSzPts val="2400"/>
              <a:buFont typeface="Arial"/>
              <a:buChar char="•"/>
            </a:pPr>
            <a:r>
              <a:rPr lang="es-ES" sz="2400" dirty="0" err="1">
                <a:solidFill>
                  <a:schemeClr val="dk1"/>
                </a:solidFill>
                <a:latin typeface="Arial"/>
                <a:ea typeface="Arial"/>
                <a:cs typeface="Arial"/>
                <a:sym typeface="Arial"/>
              </a:rPr>
              <a:t>Jhon</a:t>
            </a:r>
            <a:r>
              <a:rPr lang="es-ES" sz="2400" dirty="0">
                <a:solidFill>
                  <a:schemeClr val="dk1"/>
                </a:solidFill>
                <a:latin typeface="Arial"/>
                <a:ea typeface="Arial"/>
                <a:cs typeface="Arial"/>
                <a:sym typeface="Arial"/>
              </a:rPr>
              <a:t> Sebastián Zamudio Ávila</a:t>
            </a:r>
            <a:endParaRPr dirty="0"/>
          </a:p>
          <a:p>
            <a:pPr marL="285750" marR="0" lvl="0" indent="-285750" algn="l" rtl="0">
              <a:spcBef>
                <a:spcPts val="0"/>
              </a:spcBef>
              <a:spcAft>
                <a:spcPts val="0"/>
              </a:spcAft>
              <a:buClr>
                <a:schemeClr val="dk1"/>
              </a:buClr>
              <a:buSzPts val="2400"/>
              <a:buFont typeface="Arial"/>
              <a:buChar char="•"/>
            </a:pPr>
            <a:r>
              <a:rPr lang="es-ES" sz="2400" dirty="0" err="1">
                <a:solidFill>
                  <a:schemeClr val="dk1"/>
                </a:solidFill>
                <a:latin typeface="Arial"/>
                <a:ea typeface="Arial"/>
                <a:cs typeface="Arial"/>
                <a:sym typeface="Arial"/>
              </a:rPr>
              <a:t>Sharol</a:t>
            </a:r>
            <a:r>
              <a:rPr lang="es-ES" sz="2400" dirty="0">
                <a:solidFill>
                  <a:schemeClr val="dk1"/>
                </a:solidFill>
                <a:latin typeface="Arial"/>
                <a:ea typeface="Arial"/>
                <a:cs typeface="Arial"/>
                <a:sym typeface="Arial"/>
              </a:rPr>
              <a:t> Nayibe Sáenz Salgado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0" name="Google Shape;100;p3"/>
          <p:cNvSpPr txBox="1"/>
          <p:nvPr/>
        </p:nvSpPr>
        <p:spPr>
          <a:xfrm>
            <a:off x="594789" y="484094"/>
            <a:ext cx="684903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Fitness  Steel </a:t>
            </a:r>
            <a:r>
              <a:rPr lang="es-ES" sz="3200" b="1" dirty="0" err="1">
                <a:solidFill>
                  <a:schemeClr val="dk1"/>
                </a:solidFill>
                <a:latin typeface="Corben"/>
                <a:ea typeface="Corben"/>
                <a:cs typeface="Corben"/>
                <a:sym typeface="Corben"/>
              </a:rPr>
              <a:t>System</a:t>
            </a:r>
            <a:endParaRPr sz="3200" b="1" dirty="0">
              <a:solidFill>
                <a:schemeClr val="dk1"/>
              </a:solidFill>
              <a:latin typeface="Corben"/>
              <a:ea typeface="Corben"/>
              <a:cs typeface="Corben"/>
              <a:sym typeface="Corbe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p:nvPr/>
        </p:nvSpPr>
        <p:spPr>
          <a:xfrm>
            <a:off x="591671" y="484094"/>
            <a:ext cx="666077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2. Introducción</a:t>
            </a:r>
            <a:endParaRPr sz="3200" b="1" dirty="0">
              <a:solidFill>
                <a:schemeClr val="dk1"/>
              </a:solidFill>
              <a:latin typeface="Corben"/>
              <a:ea typeface="Corben"/>
              <a:cs typeface="Corben"/>
              <a:sym typeface="Corben"/>
            </a:endParaRPr>
          </a:p>
        </p:txBody>
      </p:sp>
      <p:sp>
        <p:nvSpPr>
          <p:cNvPr id="107" name="Google Shape;107;p4"/>
          <p:cNvSpPr txBox="1"/>
          <p:nvPr/>
        </p:nvSpPr>
        <p:spPr>
          <a:xfrm>
            <a:off x="591671" y="1326777"/>
            <a:ext cx="7351059" cy="1477287"/>
          </a:xfrm>
          <a:prstGeom prst="rect">
            <a:avLst/>
          </a:prstGeom>
          <a:noFill/>
          <a:ln>
            <a:noFill/>
          </a:ln>
        </p:spPr>
        <p:txBody>
          <a:bodyPr spcFirstLastPara="1" wrap="square" lIns="91425" tIns="45700" rIns="91425" bIns="45700" anchor="t" anchorCtr="0">
            <a:spAutoFit/>
          </a:bodyPr>
          <a:lstStyle/>
          <a:p>
            <a:pPr algn="just"/>
            <a:r>
              <a:rPr lang="es-ES" sz="1800" dirty="0">
                <a:solidFill>
                  <a:schemeClr val="dk1"/>
                </a:solidFill>
                <a:latin typeface="Calibri"/>
                <a:ea typeface="Calibri"/>
                <a:cs typeface="Calibri"/>
                <a:sym typeface="Calibri"/>
              </a:rPr>
              <a:t>Fitness Steel </a:t>
            </a:r>
            <a:r>
              <a:rPr lang="es-ES" sz="1800" dirty="0" err="1">
                <a:solidFill>
                  <a:schemeClr val="dk1"/>
                </a:solidFill>
                <a:latin typeface="Calibri"/>
                <a:ea typeface="Calibri"/>
                <a:cs typeface="Calibri"/>
                <a:sym typeface="Calibri"/>
              </a:rPr>
              <a:t>System</a:t>
            </a:r>
            <a:r>
              <a:rPr lang="es-ES" sz="1800" dirty="0">
                <a:solidFill>
                  <a:schemeClr val="dk1"/>
                </a:solidFill>
                <a:latin typeface="Calibri"/>
                <a:ea typeface="Calibri"/>
                <a:cs typeface="Calibri"/>
                <a:sym typeface="Calibri"/>
              </a:rPr>
              <a:t> es el resultado de un plan de trabajo con apoyo de los instructores del SENA, busca implementar propuestas de cambio en el área de las TICS para el gimnasio Energy Training ubicado en el barrio Suba en la carrera 109ª N° 143-73 en Bogotá D.C.</a:t>
            </a:r>
          </a:p>
          <a:p>
            <a:pPr marL="0" marR="0" lvl="0" indent="0" algn="r"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591671" y="484094"/>
            <a:ext cx="6660777"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3. Planteamiento del problema</a:t>
            </a:r>
            <a:endParaRPr sz="3200" b="1" dirty="0">
              <a:solidFill>
                <a:schemeClr val="dk1"/>
              </a:solidFill>
              <a:latin typeface="Corben"/>
              <a:ea typeface="Corben"/>
              <a:cs typeface="Corben"/>
              <a:sym typeface="Corben"/>
            </a:endParaRPr>
          </a:p>
        </p:txBody>
      </p:sp>
      <p:sp>
        <p:nvSpPr>
          <p:cNvPr id="114" name="Google Shape;114;p5"/>
          <p:cNvSpPr txBox="1"/>
          <p:nvPr/>
        </p:nvSpPr>
        <p:spPr>
          <a:xfrm>
            <a:off x="591670" y="1744677"/>
            <a:ext cx="8498933" cy="22467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dirty="0">
                <a:solidFill>
                  <a:schemeClr val="dk1"/>
                </a:solidFill>
                <a:latin typeface="Calibri"/>
                <a:ea typeface="Calibri"/>
                <a:cs typeface="Calibri"/>
                <a:sym typeface="Calibri"/>
              </a:rPr>
              <a:t>El gimnasio Energy Training tiene un proceso manual que se considera obsoleto. Actualmente hay un registro manual en las suscripciones, pagos, registro de clientes activos y no activos. Por otro lado el cliente desconoce rutinas para hacer autónomamente fuera del gimnasio, el sitio no cuenta con un proceso de comunicación virtual con sus usuarios, tampoco manejan un recordatorio para renovar la suscripción de cada usuario vía web.</a:t>
            </a:r>
            <a:endParaRPr lang="es-ES" sz="1800" dirty="0">
              <a:solidFill>
                <a:schemeClr val="dk1"/>
              </a:solidFill>
              <a:latin typeface="Calibri"/>
              <a:cs typeface="Calibri"/>
              <a:sym typeface="Calibri"/>
            </a:endParaRPr>
          </a:p>
          <a:p>
            <a:pPr marL="0" marR="0" lvl="0" indent="0" algn="just"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2" name="Imagen 1">
            <a:extLst>
              <a:ext uri="{FF2B5EF4-FFF2-40B4-BE49-F238E27FC236}">
                <a16:creationId xmlns:a16="http://schemas.microsoft.com/office/drawing/2014/main" id="{026ADD37-7B37-4B33-8430-A5A23AC210C6}"/>
              </a:ext>
            </a:extLst>
          </p:cNvPr>
          <p:cNvPicPr>
            <a:picLocks noChangeAspect="1"/>
          </p:cNvPicPr>
          <p:nvPr/>
        </p:nvPicPr>
        <p:blipFill>
          <a:blip r:embed="rId3"/>
          <a:stretch>
            <a:fillRect/>
          </a:stretch>
        </p:blipFill>
        <p:spPr>
          <a:xfrm>
            <a:off x="3582842" y="3242935"/>
            <a:ext cx="1978315" cy="1656113"/>
          </a:xfrm>
          <a:prstGeom prst="rect">
            <a:avLst/>
          </a:prstGeom>
          <a:ln>
            <a:solidFill>
              <a:schemeClr val="tx1"/>
            </a:solidFill>
            <a:prstDash val="lgDashDot"/>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p:nvPr/>
        </p:nvSpPr>
        <p:spPr>
          <a:xfrm>
            <a:off x="591671" y="484094"/>
            <a:ext cx="666077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4. Objetivo General</a:t>
            </a:r>
            <a:endParaRPr sz="3200" b="1" dirty="0">
              <a:solidFill>
                <a:schemeClr val="dk1"/>
              </a:solidFill>
              <a:latin typeface="Corben"/>
              <a:ea typeface="Corben"/>
              <a:cs typeface="Corben"/>
              <a:sym typeface="Corben"/>
            </a:endParaRPr>
          </a:p>
        </p:txBody>
      </p:sp>
      <p:sp>
        <p:nvSpPr>
          <p:cNvPr id="121" name="Google Shape;121;p6"/>
          <p:cNvSpPr txBox="1"/>
          <p:nvPr/>
        </p:nvSpPr>
        <p:spPr>
          <a:xfrm>
            <a:off x="591671" y="1326777"/>
            <a:ext cx="7351059" cy="147728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Noto Sans Symbols"/>
              <a:buChar char="✔"/>
            </a:pPr>
            <a:r>
              <a:rPr lang="es-ES" sz="1800" dirty="0">
                <a:solidFill>
                  <a:schemeClr val="dk1"/>
                </a:solidFill>
                <a:latin typeface="Calibri"/>
                <a:ea typeface="Calibri"/>
                <a:cs typeface="Calibri"/>
                <a:sym typeface="Calibri"/>
              </a:rPr>
              <a:t>Desarrollar un software web mediante el uso de técnicas de programación, encaminado al adecuado control, manejo y comunicación para el personal del gimnasio Energy Training. Finalmente satisfacer las necesidades del cliente.</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548704FF-343E-4D69-8F5A-EF71ACE5DA24}"/>
              </a:ext>
            </a:extLst>
          </p:cNvPr>
          <p:cNvPicPr>
            <a:picLocks noChangeAspect="1"/>
          </p:cNvPicPr>
          <p:nvPr/>
        </p:nvPicPr>
        <p:blipFill>
          <a:blip r:embed="rId3"/>
          <a:stretch>
            <a:fillRect/>
          </a:stretch>
        </p:blipFill>
        <p:spPr>
          <a:xfrm>
            <a:off x="3195637" y="2681565"/>
            <a:ext cx="2143125" cy="2143125"/>
          </a:xfrm>
          <a:prstGeom prst="rect">
            <a:avLst/>
          </a:prstGeom>
          <a:ln>
            <a:solidFill>
              <a:schemeClr val="tx1"/>
            </a:solidFill>
            <a:prstDash val="dashDot"/>
          </a:ln>
        </p:spPr>
      </p:pic>
    </p:spTree>
    <p:extLst>
      <p:ext uri="{BB962C8B-B14F-4D97-AF65-F5344CB8AC3E}">
        <p14:creationId xmlns:p14="http://schemas.microsoft.com/office/powerpoint/2010/main" val="22409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p:nvPr/>
        </p:nvSpPr>
        <p:spPr>
          <a:xfrm>
            <a:off x="591671" y="484094"/>
            <a:ext cx="666077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4. Objetivo Específicos</a:t>
            </a:r>
            <a:endParaRPr sz="3200" b="1" dirty="0">
              <a:solidFill>
                <a:schemeClr val="dk1"/>
              </a:solidFill>
              <a:latin typeface="Corben"/>
              <a:ea typeface="Corben"/>
              <a:cs typeface="Corben"/>
              <a:sym typeface="Corben"/>
            </a:endParaRPr>
          </a:p>
        </p:txBody>
      </p:sp>
      <p:sp>
        <p:nvSpPr>
          <p:cNvPr id="128" name="Google Shape;128;p7"/>
          <p:cNvSpPr txBox="1"/>
          <p:nvPr/>
        </p:nvSpPr>
        <p:spPr>
          <a:xfrm>
            <a:off x="651741" y="1226660"/>
            <a:ext cx="5508779" cy="418572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Noto Sans Symbols"/>
              <a:buChar char="❑"/>
            </a:pPr>
            <a:r>
              <a:rPr lang="es-ES" sz="1800" dirty="0">
                <a:solidFill>
                  <a:schemeClr val="dk1"/>
                </a:solidFill>
                <a:latin typeface="Calibri"/>
                <a:ea typeface="Calibri"/>
                <a:cs typeface="Calibri"/>
                <a:sym typeface="Calibri"/>
              </a:rPr>
              <a:t>Analizar cada uno de los requerimientos para el desarrollo del software web teniendo claras las necesidades del gimnasio.</a:t>
            </a:r>
            <a:endParaRPr dirty="0"/>
          </a:p>
          <a:p>
            <a:pPr marL="285750" indent="-285750" algn="just">
              <a:buClr>
                <a:schemeClr val="dk1"/>
              </a:buClr>
              <a:buSzPts val="1800"/>
              <a:buFont typeface="Noto Sans Symbols"/>
              <a:buChar char="❑"/>
            </a:pPr>
            <a:r>
              <a:rPr lang="es-ES" sz="1800" dirty="0">
                <a:solidFill>
                  <a:schemeClr val="dk1"/>
                </a:solidFill>
                <a:latin typeface="Calibri"/>
                <a:ea typeface="Calibri"/>
                <a:cs typeface="Calibri"/>
                <a:sym typeface="Calibri"/>
              </a:rPr>
              <a:t>Diseñar y desarrollar el software web por medio de lenguaje de etiquetas como HTML+CSS y lenguajes de programación como PHP y JavaScript.</a:t>
            </a:r>
          </a:p>
          <a:p>
            <a:pPr marL="285750" lvl="0" indent="-285750" algn="just">
              <a:buClr>
                <a:schemeClr val="dk1"/>
              </a:buClr>
              <a:buSzPts val="1800"/>
              <a:buFont typeface="Noto Sans Symbols"/>
              <a:buChar char="❑"/>
            </a:pPr>
            <a:r>
              <a:rPr lang="es-ES" sz="1800" dirty="0">
                <a:solidFill>
                  <a:schemeClr val="dk1"/>
                </a:solidFill>
                <a:latin typeface="Calibri"/>
                <a:ea typeface="Calibri"/>
                <a:cs typeface="Calibri"/>
                <a:sym typeface="Calibri"/>
              </a:rPr>
              <a:t>Diseñar un modelo de base de datos, con el fin de terminar los procesos manuales que ejercen actualmente y que puedan producir datos no verídicos.</a:t>
            </a:r>
            <a:endParaRPr lang="es-ES" sz="1800" dirty="0">
              <a:solidFill>
                <a:schemeClr val="dk1"/>
              </a:solidFill>
              <a:latin typeface="Calibri"/>
              <a:ea typeface="Calibri"/>
              <a:cs typeface="Calibri"/>
            </a:endParaRPr>
          </a:p>
          <a:p>
            <a:pPr marL="285750" indent="-285750" algn="just">
              <a:buClr>
                <a:schemeClr val="dk1"/>
              </a:buClr>
              <a:buSzPts val="1800"/>
              <a:buFont typeface="Noto Sans Symbols"/>
              <a:buChar char="❑"/>
            </a:pPr>
            <a:r>
              <a:rPr lang="es-ES" sz="1800" dirty="0">
                <a:solidFill>
                  <a:schemeClr val="dk1"/>
                </a:solidFill>
                <a:latin typeface="Calibri"/>
                <a:ea typeface="Calibri"/>
                <a:cs typeface="Calibri"/>
                <a:sym typeface="Calibri"/>
              </a:rPr>
              <a:t>Verificar el prototipo del diseño web para el gimnasio Energy Training  mediante pruebas, con el fin de satisfacer los requerimientos del cliente.</a:t>
            </a:r>
          </a:p>
          <a:p>
            <a:pPr marR="0" lvl="0" algn="just" rtl="0">
              <a:spcBef>
                <a:spcPts val="0"/>
              </a:spcBef>
              <a:spcAft>
                <a:spcPts val="0"/>
              </a:spcAft>
              <a:buClr>
                <a:schemeClr val="dk1"/>
              </a:buClr>
              <a:buSzPts val="1800"/>
            </a:pP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p:txBody>
      </p:sp>
      <p:pic>
        <p:nvPicPr>
          <p:cNvPr id="2" name="Imagen 1">
            <a:extLst>
              <a:ext uri="{FF2B5EF4-FFF2-40B4-BE49-F238E27FC236}">
                <a16:creationId xmlns:a16="http://schemas.microsoft.com/office/drawing/2014/main" id="{B4B61943-DD70-4FF1-A8EE-B615546CA2D6}"/>
              </a:ext>
            </a:extLst>
          </p:cNvPr>
          <p:cNvPicPr>
            <a:picLocks noChangeAspect="1"/>
          </p:cNvPicPr>
          <p:nvPr/>
        </p:nvPicPr>
        <p:blipFill>
          <a:blip r:embed="rId3"/>
          <a:stretch>
            <a:fillRect/>
          </a:stretch>
        </p:blipFill>
        <p:spPr>
          <a:xfrm>
            <a:off x="6480893" y="1855497"/>
            <a:ext cx="2249291" cy="1961225"/>
          </a:xfrm>
          <a:prstGeom prst="rect">
            <a:avLst/>
          </a:prstGeom>
          <a:ln>
            <a:solidFill>
              <a:schemeClr val="tx1"/>
            </a:solidFill>
            <a:prstDash val="lgDashDotDot"/>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p:nvPr/>
        </p:nvSpPr>
        <p:spPr>
          <a:xfrm>
            <a:off x="591671" y="484094"/>
            <a:ext cx="666077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5. Alcance del Proyecto</a:t>
            </a:r>
            <a:endParaRPr sz="3200" b="1" dirty="0">
              <a:solidFill>
                <a:schemeClr val="dk1"/>
              </a:solidFill>
              <a:latin typeface="Corben"/>
              <a:ea typeface="Corben"/>
              <a:cs typeface="Corben"/>
              <a:sym typeface="Corben"/>
            </a:endParaRPr>
          </a:p>
        </p:txBody>
      </p:sp>
      <p:sp>
        <p:nvSpPr>
          <p:cNvPr id="135" name="Google Shape;135;p8"/>
          <p:cNvSpPr txBox="1"/>
          <p:nvPr/>
        </p:nvSpPr>
        <p:spPr>
          <a:xfrm>
            <a:off x="3163424" y="1167786"/>
            <a:ext cx="5373201" cy="3257400"/>
          </a:xfrm>
          <a:prstGeom prst="rect">
            <a:avLst/>
          </a:prstGeom>
          <a:noFill/>
          <a:ln>
            <a:noFill/>
          </a:ln>
        </p:spPr>
        <p:txBody>
          <a:bodyPr spcFirstLastPara="1" wrap="square" lIns="91425" tIns="91425" rIns="91425" bIns="91425" anchor="t" anchorCtr="0">
            <a:noAutofit/>
          </a:bodyPr>
          <a:lstStyle/>
          <a:p>
            <a:r>
              <a:rPr lang="es-ES" sz="1800" dirty="0">
                <a:solidFill>
                  <a:schemeClr val="dk1"/>
                </a:solidFill>
                <a:latin typeface="Calibri"/>
                <a:ea typeface="Calibri"/>
                <a:cs typeface="Calibri"/>
                <a:sym typeface="Calibri"/>
              </a:rPr>
              <a:t>El alcance de Fitness Steel </a:t>
            </a:r>
            <a:r>
              <a:rPr lang="es-ES" sz="1800" dirty="0" err="1">
                <a:solidFill>
                  <a:schemeClr val="dk1"/>
                </a:solidFill>
                <a:latin typeface="Calibri"/>
                <a:ea typeface="Calibri"/>
                <a:cs typeface="Calibri"/>
                <a:sym typeface="Calibri"/>
              </a:rPr>
              <a:t>System</a:t>
            </a:r>
            <a:r>
              <a:rPr lang="es-ES" sz="1800" dirty="0">
                <a:solidFill>
                  <a:schemeClr val="dk1"/>
                </a:solidFill>
                <a:latin typeface="Calibri"/>
                <a:ea typeface="Calibri"/>
                <a:cs typeface="Calibri"/>
                <a:sym typeface="Calibri"/>
              </a:rPr>
              <a:t> es el desarrollo de un sistema de información que controlará una base de datos, agilizará el registro de clientes y facilitará la comunicación virtual como también el acceso a rutinas vía web.</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a:p>
            <a:pPr marL="0" lvl="0" indent="0" algn="l" rtl="0">
              <a:spcBef>
                <a:spcPts val="0"/>
              </a:spcBef>
              <a:spcAft>
                <a:spcPts val="0"/>
              </a:spcAft>
              <a:buNone/>
            </a:pPr>
            <a:r>
              <a:rPr lang="es-ES" sz="1800" dirty="0">
                <a:solidFill>
                  <a:schemeClr val="dk1"/>
                </a:solidFill>
                <a:latin typeface="Calibri"/>
                <a:ea typeface="Calibri"/>
                <a:cs typeface="Calibri"/>
                <a:sym typeface="Calibri"/>
              </a:rPr>
              <a:t>Esta herramienta será tipo web se desarrollará por medio de lenguajes de etiquetas tales como HTML+CSS y lenguajes de programación PHP, JavaScript y el manejo de base de datos por SQL. Además tendrá tres roles, el primer rol es “administrador”, el segundo rol es “entrenador” y el tercer rol es “cliente”.</a:t>
            </a:r>
          </a:p>
        </p:txBody>
      </p:sp>
      <p:pic>
        <p:nvPicPr>
          <p:cNvPr id="2" name="Imagen 1">
            <a:extLst>
              <a:ext uri="{FF2B5EF4-FFF2-40B4-BE49-F238E27FC236}">
                <a16:creationId xmlns:a16="http://schemas.microsoft.com/office/drawing/2014/main" id="{BF3AE697-8797-4321-A609-6EC52CF37D30}"/>
              </a:ext>
            </a:extLst>
          </p:cNvPr>
          <p:cNvPicPr>
            <a:picLocks noChangeAspect="1"/>
          </p:cNvPicPr>
          <p:nvPr/>
        </p:nvPicPr>
        <p:blipFill>
          <a:blip r:embed="rId3"/>
          <a:stretch>
            <a:fillRect/>
          </a:stretch>
        </p:blipFill>
        <p:spPr>
          <a:xfrm>
            <a:off x="591670" y="1975638"/>
            <a:ext cx="2198251" cy="178207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591671" y="484094"/>
            <a:ext cx="666077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a:solidFill>
                  <a:schemeClr val="dk1"/>
                </a:solidFill>
                <a:latin typeface="Corben"/>
                <a:ea typeface="Corben"/>
                <a:cs typeface="Corben"/>
                <a:sym typeface="Corben"/>
              </a:rPr>
              <a:t>6. Justificación</a:t>
            </a:r>
            <a:endParaRPr sz="3200" b="1" dirty="0">
              <a:solidFill>
                <a:schemeClr val="dk1"/>
              </a:solidFill>
              <a:latin typeface="Corben"/>
              <a:ea typeface="Corben"/>
              <a:cs typeface="Corben"/>
              <a:sym typeface="Corben"/>
            </a:endParaRPr>
          </a:p>
        </p:txBody>
      </p:sp>
      <p:sp>
        <p:nvSpPr>
          <p:cNvPr id="142" name="Google Shape;142;p9"/>
          <p:cNvSpPr txBox="1"/>
          <p:nvPr/>
        </p:nvSpPr>
        <p:spPr>
          <a:xfrm>
            <a:off x="591675" y="1315275"/>
            <a:ext cx="7866900" cy="324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800" dirty="0">
                <a:latin typeface="Calibri"/>
                <a:ea typeface="Calibri"/>
                <a:cs typeface="Calibri"/>
                <a:sym typeface="Calibri"/>
              </a:rPr>
              <a:t>Fitness Steel </a:t>
            </a:r>
            <a:r>
              <a:rPr lang="es-ES" sz="1800" dirty="0" err="1">
                <a:latin typeface="Calibri"/>
                <a:ea typeface="Calibri"/>
                <a:cs typeface="Calibri"/>
                <a:sym typeface="Calibri"/>
              </a:rPr>
              <a:t>System</a:t>
            </a:r>
            <a:r>
              <a:rPr lang="es-ES" sz="1800" dirty="0">
                <a:latin typeface="Calibri"/>
                <a:ea typeface="Calibri"/>
                <a:cs typeface="Calibri"/>
                <a:sym typeface="Calibri"/>
              </a:rPr>
              <a:t> es un software web que genera soluciones al gimnasio Energy Training para el control de datos sistematizados vía web de sus clientes, de pagos, de suscripciones, registro de usuarios activos - no activos y la atención al cliente mediante un foro.</a:t>
            </a:r>
          </a:p>
          <a:p>
            <a:r>
              <a:rPr lang="es-ES" sz="1800" dirty="0">
                <a:latin typeface="Calibri"/>
                <a:ea typeface="Calibri"/>
                <a:cs typeface="Calibri"/>
                <a:sym typeface="Calibri"/>
              </a:rPr>
              <a:t>Por otro lado, </a:t>
            </a:r>
            <a:r>
              <a:rPr lang="es-ES" sz="1800" dirty="0">
                <a:solidFill>
                  <a:schemeClr val="dk1"/>
                </a:solidFill>
                <a:latin typeface="Calibri"/>
                <a:ea typeface="Calibri"/>
                <a:cs typeface="Calibri"/>
                <a:sym typeface="Calibri"/>
              </a:rPr>
              <a:t>el cliente conocerá rutinas para hacer autónomamente, </a:t>
            </a:r>
            <a:r>
              <a:rPr lang="es-ES" sz="1800" dirty="0">
                <a:latin typeface="Calibri"/>
                <a:ea typeface="Calibri"/>
                <a:cs typeface="Calibri"/>
                <a:sym typeface="Calibri"/>
              </a:rPr>
              <a:t>tendrá</a:t>
            </a:r>
            <a:r>
              <a:rPr lang="es-ES" sz="1800" dirty="0">
                <a:solidFill>
                  <a:schemeClr val="dk1"/>
                </a:solidFill>
                <a:latin typeface="Calibri"/>
                <a:ea typeface="Calibri"/>
                <a:cs typeface="Calibri"/>
                <a:sym typeface="Calibri"/>
              </a:rPr>
              <a:t> un recordatorio para renovar su suscripción por un medio virtual.</a:t>
            </a:r>
            <a:endParaRPr lang="es-ES" sz="1800" dirty="0">
              <a:solidFill>
                <a:schemeClr val="dk1"/>
              </a:solidFill>
              <a:latin typeface="Calibri"/>
              <a:cs typeface="Calibri"/>
              <a:sym typeface="Calibri"/>
            </a:endParaRPr>
          </a:p>
        </p:txBody>
      </p:sp>
      <p:pic>
        <p:nvPicPr>
          <p:cNvPr id="2" name="Imagen 1">
            <a:extLst>
              <a:ext uri="{FF2B5EF4-FFF2-40B4-BE49-F238E27FC236}">
                <a16:creationId xmlns:a16="http://schemas.microsoft.com/office/drawing/2014/main" id="{D0CFA16D-33A2-4CCB-8630-84EF582321ED}"/>
              </a:ext>
            </a:extLst>
          </p:cNvPr>
          <p:cNvPicPr>
            <a:picLocks noChangeAspect="1"/>
          </p:cNvPicPr>
          <p:nvPr/>
        </p:nvPicPr>
        <p:blipFill>
          <a:blip r:embed="rId3"/>
          <a:stretch>
            <a:fillRect/>
          </a:stretch>
        </p:blipFill>
        <p:spPr>
          <a:xfrm>
            <a:off x="3207910" y="3182211"/>
            <a:ext cx="1428298" cy="18158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1210</Words>
  <Application>Microsoft Office PowerPoint</Application>
  <PresentationFormat>Presentación en pantalla (16:9)</PresentationFormat>
  <Paragraphs>102</Paragraphs>
  <Slides>15</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Noto Sans Symbols</vt:lpstr>
      <vt:lpstr>Corben</vt:lpstr>
      <vt:lpstr>Calibri</vt:lpstr>
      <vt:lpstr>Arial</vt:lpstr>
      <vt:lpstr>Candara Light</vt:lpstr>
      <vt:lpstr>Algerian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Laura Garzón</cp:lastModifiedBy>
  <cp:revision>34</cp:revision>
  <dcterms:created xsi:type="dcterms:W3CDTF">2018-12-10T14:32:57Z</dcterms:created>
  <dcterms:modified xsi:type="dcterms:W3CDTF">2020-05-23T23:17:01Z</dcterms:modified>
</cp:coreProperties>
</file>