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61" r:id="rId9"/>
    <p:sldId id="262" r:id="rId10"/>
    <p:sldId id="266" r:id="rId11"/>
    <p:sldId id="268" r:id="rId12"/>
    <p:sldId id="264" r:id="rId13"/>
    <p:sldId id="263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E3D19-30E6-4259-B9B7-18C21CEFACF7}" v="620" dt="2019-12-11T14:58:4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5CB72-A05E-4FBD-ADE4-0AD035319F52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1EE19-B0B8-475D-B10F-85739F05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7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F6D-7615-4BAF-A415-B12643056088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3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F39-6F32-48A5-8A04-97B477AD7F3B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3CA-94E1-4E05-8818-A16B8E461EDB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06FF-99B8-407F-B760-0CA86D54DB71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08BB-B1F5-4E73-BEFD-C84EDA87BF07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E5EF-8ADD-4A88-8BD6-C3A7F834B646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22B8-156A-46B4-9B1E-EA51388A4258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D5CF-6EB8-47AB-9B3F-F6A6F4E14D5F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5014-F24A-45B3-9BD5-051931BC95DB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5489AFE-FE51-43D9-B920-838D0314C2ED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0795-6789-4D0F-AB28-0863C96B2B8C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C9B98A9-B4C5-463F-9EC4-56EFE1DED3CE}" type="datetime1">
              <a:rPr lang="en-US" altLang="ja-JP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株式会社</a:t>
            </a:r>
            <a:r>
              <a:rPr lang="en-US" altLang="ja-JP"/>
              <a:t>IAC</a:t>
            </a:r>
            <a:r>
              <a:rPr lang="ja-JP" altLang="en-US"/>
              <a:t>ソリューションズ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2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F4B52D-A906-4813-BD31-0C0AF496C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kumimoji="1" lang="ja-JP" altLang="en-US" sz="9600"/>
              <a:t>佐賀しる課題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1AD7C0-AE6B-4F24-B40C-EF79F5F52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</a:rPr>
              <a:t>17236014</a:t>
            </a:r>
            <a:r>
              <a:rPr kumimoji="1" lang="ja-JP" altLang="en-US" dirty="0">
                <a:solidFill>
                  <a:srgbClr val="FFFFFF"/>
                </a:solidFill>
              </a:rPr>
              <a:t>　上田晃太</a:t>
            </a:r>
          </a:p>
        </p:txBody>
      </p:sp>
    </p:spTree>
    <p:extLst>
      <p:ext uri="{BB962C8B-B14F-4D97-AF65-F5344CB8AC3E}">
        <p14:creationId xmlns:p14="http://schemas.microsoft.com/office/powerpoint/2010/main" val="242319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FF9E-1B2C-4A93-91C6-BBB265BA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株式会社</a:t>
            </a:r>
            <a:r>
              <a:rPr kumimoji="1" lang="en-US" altLang="ja-JP" dirty="0" err="1"/>
              <a:t>OPTiM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C5C0B-C111-4DB4-95CD-7C34D9F8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8D42E3-7EB9-4142-A645-377EC589E2C9}"/>
              </a:ext>
            </a:extLst>
          </p:cNvPr>
          <p:cNvSpPr txBox="1"/>
          <p:nvPr/>
        </p:nvSpPr>
        <p:spPr>
          <a:xfrm>
            <a:off x="8143103" y="5222761"/>
            <a:ext cx="378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理工学部電気電子工学科</a:t>
            </a:r>
            <a:endParaRPr kumimoji="1"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17236014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上田晃太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0CA98-D666-498D-823D-98E9D28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dirty="0"/>
              <a:t>株式会社</a:t>
            </a:r>
            <a:r>
              <a:rPr lang="en-US" altLang="ja-JP" sz="1600" dirty="0" err="1"/>
              <a:t>OPTiM</a:t>
            </a:r>
            <a:endParaRPr lang="en-US" sz="16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49622-ED31-4323-86DA-F4137A1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D2AA444-7464-4F23-B177-140E15B58B23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40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あなたも</a:t>
            </a:r>
            <a:r>
              <a:rPr kumimoji="1" lang="en-US" altLang="ja-JP" sz="40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IT</a:t>
            </a:r>
            <a:r>
              <a:rPr kumimoji="1" lang="ja-JP" altLang="en-US" sz="400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で生活を変えよう！</a:t>
            </a:r>
            <a:endParaRPr kumimoji="1" lang="en-US" altLang="ja-JP" sz="4000">
              <a:solidFill>
                <a:srgbClr val="0070C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045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企業理念</a:t>
            </a:r>
          </a:p>
        </p:txBody>
      </p:sp>
      <p:pic>
        <p:nvPicPr>
          <p:cNvPr id="10" name="コンテンツ プレースホルダー 3" descr="都市">
            <a:extLst>
              <a:ext uri="{FF2B5EF4-FFF2-40B4-BE49-F238E27FC236}">
                <a16:creationId xmlns:a16="http://schemas.microsoft.com/office/drawing/2014/main" id="{1C94D270-1B22-46A1-B0D1-6DB58DC2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98D1C-6B4B-48A5-B752-AEE9A1B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407436"/>
            <a:ext cx="6574973" cy="3461657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世界の人々に大きく良い影響を与える普遍的なテクノロジー・サービス・ビジネスモデルを創り出すことを目的として事業に取り組む。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また、存続を目的とせず、たえず身の丈に合わない大きな志を持ち、楽しみながら挑戦する。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社内外を問わず、あらゆる属性を意識せず、互いが互いの立場を思いやり人間力の向上をおこなう。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52E8970-CF9A-43C9-A049-02A2682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株式会社</a:t>
            </a:r>
            <a:r>
              <a:rPr lang="en-US" altLang="ja-JP" sz="1400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OPTiM</a:t>
            </a:r>
            <a:endParaRPr lang="en-US" altLang="ja-JP" sz="1400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8FC507-3324-40D6-993F-18C1E3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658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ＭＳ Ｐゴシック" panose="020B0600070205080204" pitchFamily="50" charset="-128"/>
              </a:rPr>
              <a:t>会社情報</a:t>
            </a:r>
            <a:endParaRPr kumimoji="1" lang="ja-JP" altLang="en-US" sz="48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0" name="コンテンツ プレースホルダー 3" descr="都市">
            <a:extLst>
              <a:ext uri="{FF2B5EF4-FFF2-40B4-BE49-F238E27FC236}">
                <a16:creationId xmlns:a16="http://schemas.microsoft.com/office/drawing/2014/main" id="{1C94D270-1B22-46A1-B0D1-6DB58DC2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52E8970-CF9A-43C9-A049-02A2682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株式会社</a:t>
            </a:r>
            <a:r>
              <a:rPr kumimoji="1" lang="en-US" altLang="ja-JP" sz="1400" b="0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OPTiM</a:t>
            </a:r>
            <a:endParaRPr kumimoji="1" lang="en-US" altLang="ja-JP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8FC507-3324-40D6-993F-18C1E3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1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30B999EF-48F6-48FC-8AC5-EB6C04C0D4B0}"/>
              </a:ext>
            </a:extLst>
          </p:cNvPr>
          <p:cNvSpPr txBox="1">
            <a:spLocks/>
          </p:cNvSpPr>
          <p:nvPr/>
        </p:nvSpPr>
        <p:spPr>
          <a:xfrm>
            <a:off x="4974769" y="2407436"/>
            <a:ext cx="6574973" cy="3461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/>
              <a:t>設立：</a:t>
            </a:r>
            <a:r>
              <a:rPr kumimoji="1" lang="en-US" altLang="ja-JP" dirty="0"/>
              <a:t>2000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  <a:r>
              <a:rPr kumimoji="1" lang="en-US" altLang="ja-JP" dirty="0"/>
              <a:t>8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業種：</a:t>
            </a:r>
            <a:r>
              <a:rPr kumimoji="1" lang="en-US" altLang="ja-JP" dirty="0"/>
              <a:t>IT</a:t>
            </a:r>
            <a:r>
              <a:rPr kumimoji="1" lang="ja-JP" altLang="en-US" dirty="0"/>
              <a:t>、情報</a:t>
            </a:r>
            <a:endParaRPr kumimoji="1" lang="en-US" altLang="ja-JP" dirty="0"/>
          </a:p>
          <a:p>
            <a:r>
              <a:rPr kumimoji="1" lang="ja-JP" altLang="en-US" dirty="0"/>
              <a:t>資本金：</a:t>
            </a:r>
            <a:r>
              <a:rPr kumimoji="1" lang="en-US" altLang="ja-JP" dirty="0"/>
              <a:t>4</a:t>
            </a:r>
            <a:r>
              <a:rPr kumimoji="1" lang="ja-JP" altLang="en-US" dirty="0"/>
              <a:t>億</a:t>
            </a:r>
            <a:r>
              <a:rPr kumimoji="1" lang="en-US" altLang="ja-JP" dirty="0"/>
              <a:t>4300</a:t>
            </a:r>
            <a:r>
              <a:rPr kumimoji="1" lang="ja-JP" altLang="en-US" dirty="0"/>
              <a:t>万円</a:t>
            </a:r>
            <a:endParaRPr kumimoji="1" lang="en-US" altLang="ja-JP" dirty="0"/>
          </a:p>
          <a:p>
            <a:r>
              <a:rPr kumimoji="1" lang="ja-JP" altLang="en-US" dirty="0"/>
              <a:t>売上金：</a:t>
            </a:r>
            <a:r>
              <a:rPr kumimoji="1" lang="en-US" altLang="ja-JP" dirty="0"/>
              <a:t>42</a:t>
            </a:r>
            <a:r>
              <a:rPr kumimoji="1" lang="ja-JP" altLang="en-US" dirty="0"/>
              <a:t>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万円</a:t>
            </a:r>
            <a:endParaRPr kumimoji="1" lang="en-US" altLang="ja-JP" dirty="0"/>
          </a:p>
          <a:p>
            <a:r>
              <a:rPr kumimoji="1" lang="ja-JP" altLang="en-US" dirty="0"/>
              <a:t>従業員数：</a:t>
            </a:r>
            <a:r>
              <a:rPr kumimoji="1" lang="en-US" altLang="ja-JP" dirty="0"/>
              <a:t>229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672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t>現状の仕事とこれから</a:t>
            </a:r>
            <a:endParaRPr kumimoji="1" lang="en-US" altLang="ja-JP" sz="4800" b="0" i="0" u="none" strike="noStrike" kern="1200" cap="none" spc="-5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2" name="コンテンツ プレースホルダー 3" descr="都市">
            <a:extLst>
              <a:ext uri="{FF2B5EF4-FFF2-40B4-BE49-F238E27FC236}">
                <a16:creationId xmlns:a16="http://schemas.microsoft.com/office/drawing/2014/main" id="{DC8B7FAF-300E-46B6-B35A-E6F637E7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FDA707-650B-4EDC-8DB8-6D8AFE7AB9B2}"/>
              </a:ext>
            </a:extLst>
          </p:cNvPr>
          <p:cNvSpPr txBox="1"/>
          <p:nvPr/>
        </p:nvSpPr>
        <p:spPr>
          <a:xfrm>
            <a:off x="4974768" y="2407437"/>
            <a:ext cx="7008055" cy="12867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・農業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IT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　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AI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・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IoT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・ビッグデータを活用した“楽しく、かっこよく稼げる農業”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・医療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IT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　画像解析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AI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を活用し、医療は次のステージへ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・製造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働き方改革による作業時間短縮を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IT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による効率化でカバー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50" charset="-128"/>
              </a:rPr>
              <a:t>etc.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AF10A84-6668-4D8C-A735-D5CB9B7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株式会社</a:t>
            </a:r>
            <a:r>
              <a:rPr lang="en-US" altLang="ja-JP" sz="1400" dirty="0" err="1">
                <a:latin typeface="Calibri" panose="020F0502020204030204"/>
                <a:ea typeface="ＭＳ Ｐゴシック" panose="020B0600070205080204" pitchFamily="50" charset="-128"/>
              </a:rPr>
              <a:t>OPTiM</a:t>
            </a:r>
            <a:endParaRPr kumimoji="1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11B137-54BF-437E-8AEC-58C79978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1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F3C5368-FEDB-4BA2-BF23-0A03B141612E}"/>
              </a:ext>
            </a:extLst>
          </p:cNvPr>
          <p:cNvSpPr/>
          <p:nvPr/>
        </p:nvSpPr>
        <p:spPr>
          <a:xfrm>
            <a:off x="4187620" y="4428651"/>
            <a:ext cx="1019631" cy="82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6FB728-F64D-436D-8B67-3BD9A69A2973}"/>
              </a:ext>
            </a:extLst>
          </p:cNvPr>
          <p:cNvSpPr txBox="1"/>
          <p:nvPr/>
        </p:nvSpPr>
        <p:spPr>
          <a:xfrm>
            <a:off x="5124114" y="3530622"/>
            <a:ext cx="700805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画像解析</a:t>
            </a:r>
            <a:r>
              <a:rPr lang="en-US" altLang="ja-JP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AI</a:t>
            </a:r>
            <a:r>
              <a:rPr lang="ja-JP" altLang="en-US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を用いて手書きの表や文章をそのまま</a:t>
            </a:r>
            <a:r>
              <a:rPr lang="en-US" altLang="ja-JP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Excel</a:t>
            </a:r>
            <a:r>
              <a:rPr lang="ja-JP" altLang="en-US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のセルやワードに清書した状態で情報を入力できるソフトの開発。つまりアナログの文字データをデジタルの文字データにして出力する</a:t>
            </a:r>
            <a:endParaRPr lang="en-US" altLang="ja-JP" sz="2800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rPr>
              <a:t>教育現場ではアナログデータをデジタルで入力しなおすのがとても面倒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FF9E-1B2C-4A93-91C6-BBB265BA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株式会社</a:t>
            </a:r>
            <a:r>
              <a:rPr kumimoji="1" lang="en-US" altLang="ja-JP" dirty="0"/>
              <a:t>IAC</a:t>
            </a:r>
            <a:r>
              <a:rPr kumimoji="1" lang="ja-JP" altLang="en-US" dirty="0"/>
              <a:t>ソリューションズ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C5C0B-C111-4DB4-95CD-7C34D9F8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2315106"/>
            <a:ext cx="9998635" cy="233735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kumimoji="1" lang="ja-JP" altLang="en-US" sz="4500" b="1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お客様の会社のネットワークから結婚式まで</a:t>
            </a:r>
            <a:endParaRPr kumimoji="1" lang="en-US" altLang="ja-JP" sz="4500" b="1" dirty="0">
              <a:solidFill>
                <a:srgbClr val="0070C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4500" b="1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すべてをお任せください！</a:t>
            </a:r>
            <a:endParaRPr kumimoji="1" lang="en-US" altLang="ja-JP" sz="4500" b="1" dirty="0">
              <a:solidFill>
                <a:srgbClr val="0070C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4500" b="1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最高のプランニングをして見せます</a:t>
            </a:r>
            <a:endParaRPr kumimoji="1" lang="en-US" altLang="ja-JP" sz="4500" b="1" dirty="0">
              <a:solidFill>
                <a:srgbClr val="0070C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8D42E3-7EB9-4142-A645-377EC589E2C9}"/>
              </a:ext>
            </a:extLst>
          </p:cNvPr>
          <p:cNvSpPr txBox="1"/>
          <p:nvPr/>
        </p:nvSpPr>
        <p:spPr>
          <a:xfrm>
            <a:off x="8143103" y="5222761"/>
            <a:ext cx="378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理工学部電気電子工学科</a:t>
            </a:r>
            <a:endParaRPr kumimoji="1"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17236014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上田晃太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0CA98-D666-498D-823D-98E9D28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dirty="0"/>
              <a:t>株式会社</a:t>
            </a:r>
            <a:r>
              <a:rPr lang="en-US" altLang="ja-JP" sz="1600" dirty="0"/>
              <a:t>IAC</a:t>
            </a:r>
            <a:r>
              <a:rPr lang="ja-JP" altLang="en-US" sz="1600" dirty="0"/>
              <a:t>ソリューションズ</a:t>
            </a:r>
            <a:endParaRPr lang="en-US" sz="16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49622-ED31-4323-86DA-F4137A1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企業理念</a:t>
            </a:r>
          </a:p>
        </p:txBody>
      </p:sp>
      <p:pic>
        <p:nvPicPr>
          <p:cNvPr id="27" name="コンテンツ プレースホルダー 3" descr="都市">
            <a:extLst>
              <a:ext uri="{FF2B5EF4-FFF2-40B4-BE49-F238E27FC236}">
                <a16:creationId xmlns:a16="http://schemas.microsoft.com/office/drawing/2014/main" id="{1448B016-503F-47B4-AC1C-772F1BC7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98D1C-6B4B-48A5-B752-AEE9A1B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407436"/>
            <a:ext cx="6574973" cy="346165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『</a:t>
            </a:r>
            <a:r>
              <a:rPr kumimoji="1" lang="ja-JP" altLang="en-US" dirty="0">
                <a:solidFill>
                  <a:srgbClr val="FF0000"/>
                </a:solidFill>
              </a:rPr>
              <a:t>進化</a:t>
            </a:r>
            <a:r>
              <a:rPr kumimoji="1" lang="en-US" altLang="ja-JP" dirty="0">
                <a:solidFill>
                  <a:srgbClr val="FF0000"/>
                </a:solidFill>
              </a:rPr>
              <a:t>』</a:t>
            </a: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C000"/>
                </a:solidFill>
              </a:rPr>
              <a:t>『</a:t>
            </a:r>
            <a:r>
              <a:rPr kumimoji="1" lang="ja-JP" altLang="en-US" dirty="0">
                <a:solidFill>
                  <a:srgbClr val="FFC000"/>
                </a:solidFill>
              </a:rPr>
              <a:t>創造</a:t>
            </a:r>
            <a:r>
              <a:rPr kumimoji="1" lang="en-US" altLang="ja-JP" dirty="0">
                <a:solidFill>
                  <a:srgbClr val="FFC000"/>
                </a:solidFill>
              </a:rPr>
              <a:t>』</a:t>
            </a:r>
            <a:r>
              <a:rPr kumimoji="1" lang="ja-JP" altLang="en-US" dirty="0">
                <a:solidFill>
                  <a:srgbClr val="FFC000"/>
                </a:solidFill>
              </a:rPr>
              <a:t>　</a:t>
            </a:r>
            <a:r>
              <a:rPr kumimoji="1" lang="en-US" altLang="ja-JP" dirty="0">
                <a:solidFill>
                  <a:srgbClr val="00B050"/>
                </a:solidFill>
              </a:rPr>
              <a:t>『</a:t>
            </a:r>
            <a:r>
              <a:rPr kumimoji="1" lang="ja-JP" altLang="en-US" dirty="0">
                <a:solidFill>
                  <a:srgbClr val="00B050"/>
                </a:solidFill>
              </a:rPr>
              <a:t>挑戦</a:t>
            </a:r>
            <a:r>
              <a:rPr kumimoji="1" lang="en-US" altLang="ja-JP" dirty="0">
                <a:solidFill>
                  <a:srgbClr val="00B050"/>
                </a:solidFill>
              </a:rPr>
              <a:t>』</a:t>
            </a:r>
          </a:p>
          <a:p>
            <a:r>
              <a:rPr kumimoji="1" lang="ja-JP" altLang="en-US" dirty="0"/>
              <a:t>「想像すること」「進化すること」「挑戦すること」なくしては人間らしい社会の発展は決してないと考えている。最新の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技術を用いて、この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つのことを忘れずに、お客様のお役に立ち続けたいと考えている。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52E8970-CF9A-43C9-A049-02A2682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株式会社</a:t>
            </a:r>
            <a:r>
              <a:rPr lang="en-US" altLang="ja-JP" sz="12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IAC</a:t>
            </a:r>
            <a:r>
              <a:rPr lang="ja-JP" altLang="en-US" sz="12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ソリューションズ</a:t>
            </a:r>
            <a:endParaRPr lang="en-US" sz="1200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8FC507-3324-40D6-993F-18C1E3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356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会社情報</a:t>
            </a:r>
            <a:endParaRPr kumimoji="1" lang="en-US" altLang="ja-JP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コンテンツ プレースホルダー 3" descr="都市">
            <a:extLst>
              <a:ext uri="{FF2B5EF4-FFF2-40B4-BE49-F238E27FC236}">
                <a16:creationId xmlns:a16="http://schemas.microsoft.com/office/drawing/2014/main" id="{F988DFCA-A53E-4E3C-A625-1FF415EB5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98D1C-6B4B-48A5-B752-AEE9A1B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407436"/>
            <a:ext cx="6574973" cy="346165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kumimoji="1" lang="ja-JP" altLang="en-US" dirty="0"/>
              <a:t>設立：平成</a:t>
            </a:r>
            <a:r>
              <a:rPr kumimoji="1" lang="en-US" altLang="ja-JP" dirty="0"/>
              <a:t>25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16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業種：</a:t>
            </a:r>
            <a:r>
              <a:rPr kumimoji="1" lang="en-US" altLang="ja-JP" dirty="0"/>
              <a:t>IT,</a:t>
            </a:r>
            <a:r>
              <a:rPr kumimoji="1" lang="ja-JP" altLang="en-US" dirty="0"/>
              <a:t>情報、通信</a:t>
            </a:r>
            <a:endParaRPr kumimoji="1" lang="en-US" altLang="ja-JP" dirty="0"/>
          </a:p>
          <a:p>
            <a:r>
              <a:rPr kumimoji="1" lang="ja-JP" altLang="en-US" dirty="0"/>
              <a:t>資本金：</a:t>
            </a:r>
            <a:r>
              <a:rPr kumimoji="1" lang="en-US" altLang="ja-JP" dirty="0"/>
              <a:t>15,300,000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r>
              <a:rPr kumimoji="1" lang="ja-JP" altLang="en-US" dirty="0"/>
              <a:t>売上金：</a:t>
            </a:r>
            <a:r>
              <a:rPr kumimoji="1" lang="en-US" altLang="ja-JP" dirty="0"/>
              <a:t>1,300,000,000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r>
              <a:rPr kumimoji="1" lang="ja-JP" altLang="en-US" dirty="0"/>
              <a:t>従業員数：</a:t>
            </a:r>
            <a:r>
              <a:rPr kumimoji="1" lang="en-US" altLang="ja-JP" dirty="0"/>
              <a:t>31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0C024C5-1C8C-4DDA-9293-9AE1DDB6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株式会社</a:t>
            </a:r>
            <a:r>
              <a:rPr lang="en-US" altLang="ja-JP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IAC</a:t>
            </a:r>
            <a:r>
              <a:rPr lang="ja-JP" altLang="en-US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ソリューションズ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140FE-1361-489E-89DA-64658EB2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902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現状の仕事とこれから</a:t>
            </a:r>
            <a:endParaRPr kumimoji="1" lang="en-US" altLang="ja-JP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コンテンツ プレースホルダー 3" descr="都市">
            <a:extLst>
              <a:ext uri="{FF2B5EF4-FFF2-40B4-BE49-F238E27FC236}">
                <a16:creationId xmlns:a16="http://schemas.microsoft.com/office/drawing/2014/main" id="{DC8B7FAF-300E-46B6-B35A-E6F637E7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FDA707-650B-4EDC-8DB8-6D8AFE7AB9B2}"/>
              </a:ext>
            </a:extLst>
          </p:cNvPr>
          <p:cNvSpPr txBox="1"/>
          <p:nvPr/>
        </p:nvSpPr>
        <p:spPr>
          <a:xfrm>
            <a:off x="4974769" y="2407436"/>
            <a:ext cx="6574973" cy="3461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・ネットワーク構築に伴う企画・設計か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ら展開工事、展開後の運営・保守までのトータルサポートを行っている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・分野、フェーズごとに経験豊富な人材を提供</a:t>
            </a:r>
            <a:endParaRPr kumimoji="1"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・パーティやブライダルなどのイベントの企画、進行役の手配を行う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AF10A84-6668-4D8C-A735-D5CB9B7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株式会社</a:t>
            </a:r>
            <a:r>
              <a:rPr lang="en-US" altLang="ja-JP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IAC</a:t>
            </a:r>
            <a:r>
              <a:rPr lang="ja-JP" altLang="en-US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ソリューションズ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11B137-54BF-437E-8AEC-58C79978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5</a:t>
            </a:fld>
            <a:endParaRPr lang="en-US" sz="105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F3C5368-FEDB-4BA2-BF23-0A03B141612E}"/>
              </a:ext>
            </a:extLst>
          </p:cNvPr>
          <p:cNvSpPr/>
          <p:nvPr/>
        </p:nvSpPr>
        <p:spPr>
          <a:xfrm>
            <a:off x="4848456" y="4395409"/>
            <a:ext cx="1019631" cy="82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6FB728-F64D-436D-8B67-3BD9A69A2973}"/>
              </a:ext>
            </a:extLst>
          </p:cNvPr>
          <p:cNvSpPr txBox="1"/>
          <p:nvPr/>
        </p:nvSpPr>
        <p:spPr>
          <a:xfrm>
            <a:off x="5924390" y="3985497"/>
            <a:ext cx="6110007" cy="1800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ICT</a:t>
            </a:r>
            <a:r>
              <a:rPr lang="ja-JP" altLang="en-US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分野とは畑違いに見えるイベント事業もやっていることから、</a:t>
            </a:r>
            <a:r>
              <a:rPr lang="en-US" altLang="ja-JP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ICT</a:t>
            </a:r>
            <a:r>
              <a:rPr lang="ja-JP" altLang="en-US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とイベント事業をつなげてこの会社独自の武器を作ること</a:t>
            </a:r>
            <a:endParaRPr kumimoji="1" lang="ja-JP" altLang="en-US" sz="2800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0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FF9E-1B2C-4A93-91C6-BBB265BA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株式会社スーパーモリナガ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C5C0B-C111-4DB4-95CD-7C34D9F8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ja-JP" altLang="en-US" sz="40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佐賀のスーパーが全国トップへ</a:t>
            </a:r>
            <a:r>
              <a:rPr kumimoji="1" lang="en-US" altLang="ja-JP" sz="40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⁉</a:t>
            </a:r>
          </a:p>
          <a:p>
            <a:pPr marL="0" indent="0" algn="ctr">
              <a:buNone/>
            </a:pPr>
            <a:r>
              <a:rPr kumimoji="1" lang="ja-JP" altLang="en-US" sz="40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安心安全の佐賀ブランド</a:t>
            </a:r>
            <a:endParaRPr kumimoji="1" lang="en-US" altLang="ja-JP" sz="4000" dirty="0">
              <a:solidFill>
                <a:srgbClr val="0070C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8D42E3-7EB9-4142-A645-377EC589E2C9}"/>
              </a:ext>
            </a:extLst>
          </p:cNvPr>
          <p:cNvSpPr txBox="1"/>
          <p:nvPr/>
        </p:nvSpPr>
        <p:spPr>
          <a:xfrm>
            <a:off x="8143103" y="5222761"/>
            <a:ext cx="378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理工学部電気電子工学科</a:t>
            </a:r>
            <a:endParaRPr kumimoji="1"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17236014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上田晃太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0CA98-D666-498D-823D-98E9D28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dirty="0"/>
              <a:t>株式会社スーパーモリナガ</a:t>
            </a:r>
            <a:endParaRPr lang="en-US" sz="16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49622-ED31-4323-86DA-F4137A1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企業理念</a:t>
            </a:r>
          </a:p>
        </p:txBody>
      </p:sp>
      <p:pic>
        <p:nvPicPr>
          <p:cNvPr id="10" name="コンテンツ プレースホルダー 3" descr="都市">
            <a:extLst>
              <a:ext uri="{FF2B5EF4-FFF2-40B4-BE49-F238E27FC236}">
                <a16:creationId xmlns:a16="http://schemas.microsoft.com/office/drawing/2014/main" id="{1FD9ADF6-8AA3-48F4-8B25-0BA322DB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98D1C-6B4B-48A5-B752-AEE9A1BA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407436"/>
            <a:ext cx="6574973" cy="346165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kumimoji="1" lang="ja-JP" altLang="en-US" dirty="0"/>
              <a:t>お客様に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00B050"/>
                </a:solidFill>
              </a:rPr>
              <a:t>『</a:t>
            </a:r>
            <a:r>
              <a:rPr kumimoji="1" lang="ja-JP" altLang="en-US" b="1" dirty="0">
                <a:solidFill>
                  <a:srgbClr val="00B050"/>
                </a:solidFill>
              </a:rPr>
              <a:t>地域生活者に心から喜んでいただける店づくりに徹する</a:t>
            </a:r>
            <a:r>
              <a:rPr kumimoji="1" lang="en-US" altLang="ja-JP" b="1" dirty="0">
                <a:solidFill>
                  <a:srgbClr val="00B050"/>
                </a:solidFill>
              </a:rPr>
              <a:t>』</a:t>
            </a:r>
          </a:p>
          <a:p>
            <a:r>
              <a:rPr kumimoji="1" lang="ja-JP" altLang="en-US" dirty="0"/>
              <a:t>従業員に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FFC000"/>
                </a:solidFill>
              </a:rPr>
              <a:t>『</a:t>
            </a:r>
            <a:r>
              <a:rPr kumimoji="1" lang="ja-JP" altLang="en-US" b="1" dirty="0">
                <a:solidFill>
                  <a:srgbClr val="FFC000"/>
                </a:solidFill>
              </a:rPr>
              <a:t>全従業員の物心両面の幸せを追求する</a:t>
            </a:r>
            <a:r>
              <a:rPr kumimoji="1" lang="en-US" altLang="ja-JP" b="1" dirty="0">
                <a:solidFill>
                  <a:srgbClr val="FFC000"/>
                </a:solidFill>
              </a:rPr>
              <a:t>』</a:t>
            </a:r>
          </a:p>
          <a:p>
            <a:r>
              <a:rPr kumimoji="1" lang="ja-JP" altLang="en-US" dirty="0"/>
              <a:t>お取引先様に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『</a:t>
            </a:r>
            <a:r>
              <a:rPr kumimoji="1" lang="ja-JP" altLang="en-US" b="1" dirty="0">
                <a:solidFill>
                  <a:srgbClr val="FF0000"/>
                </a:solidFill>
              </a:rPr>
              <a:t>お取引様は、最大の協力者であり、お互いに誠意をもって共存共栄を目指し、常に感謝の気持ちを忘れない</a:t>
            </a:r>
            <a:r>
              <a:rPr kumimoji="1" lang="en-US" altLang="ja-JP" b="1" dirty="0">
                <a:solidFill>
                  <a:srgbClr val="FF0000"/>
                </a:solidFill>
              </a:rPr>
              <a:t>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52E8970-CF9A-43C9-A049-02A2682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株式会社スーパーモリナガ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8FC507-3324-40D6-993F-18C1E3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230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会社情報</a:t>
            </a:r>
            <a:endParaRPr kumimoji="1" lang="en-US" altLang="ja-JP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コンテンツ プレースホルダー 3" descr="都市">
            <a:extLst>
              <a:ext uri="{FF2B5EF4-FFF2-40B4-BE49-F238E27FC236}">
                <a16:creationId xmlns:a16="http://schemas.microsoft.com/office/drawing/2014/main" id="{27FB0038-7CDE-4A82-BB98-9DF295DF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133271B-74CA-4464-A60A-E7E16DF1C18E}"/>
              </a:ext>
            </a:extLst>
          </p:cNvPr>
          <p:cNvSpPr txBox="1">
            <a:spLocks/>
          </p:cNvSpPr>
          <p:nvPr/>
        </p:nvSpPr>
        <p:spPr>
          <a:xfrm>
            <a:off x="4974769" y="2407436"/>
            <a:ext cx="6574973" cy="3461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/>
              <a:t>設立：昭和</a:t>
            </a:r>
            <a:r>
              <a:rPr kumimoji="1" lang="en-US" altLang="ja-JP" dirty="0"/>
              <a:t>32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4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業種：</a:t>
            </a:r>
            <a:r>
              <a:rPr lang="ja-JP" altLang="en-US" dirty="0"/>
              <a:t>流通、卸、小売り</a:t>
            </a:r>
            <a:endParaRPr kumimoji="1" lang="en-US" altLang="ja-JP" dirty="0"/>
          </a:p>
          <a:p>
            <a:r>
              <a:rPr kumimoji="1" lang="ja-JP" altLang="en-US" dirty="0"/>
              <a:t>資本金：</a:t>
            </a:r>
            <a:r>
              <a:rPr lang="en-US" altLang="ja-JP" dirty="0"/>
              <a:t>5</a:t>
            </a:r>
            <a:r>
              <a:rPr lang="ja-JP" altLang="en-US" dirty="0"/>
              <a:t>千万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r>
              <a:rPr kumimoji="1" lang="ja-JP" altLang="en-US" dirty="0"/>
              <a:t>売上金：</a:t>
            </a:r>
            <a:r>
              <a:rPr lang="en-US" altLang="ja-JP" dirty="0"/>
              <a:t>170</a:t>
            </a:r>
            <a:r>
              <a:rPr lang="ja-JP" altLang="en-US" dirty="0"/>
              <a:t>億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r>
              <a:rPr kumimoji="1" lang="ja-JP" altLang="en-US" dirty="0"/>
              <a:t>従業員数：</a:t>
            </a:r>
            <a:r>
              <a:rPr lang="en-US" altLang="ja-JP" dirty="0"/>
              <a:t>930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52E8970-CF9A-43C9-A049-02A2682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16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株式会社スーパーモリナガ</a:t>
            </a:r>
            <a:endParaRPr lang="en-US" sz="1600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8FC507-3324-40D6-993F-18C1E3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801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0C9CE5-3732-407F-A735-37C358954E02}"/>
              </a:ext>
            </a:extLst>
          </p:cNvPr>
          <p:cNvSpPr txBox="1"/>
          <p:nvPr/>
        </p:nvSpPr>
        <p:spPr>
          <a:xfrm>
            <a:off x="103632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現状の仕事とこれから</a:t>
            </a:r>
            <a:endParaRPr kumimoji="1" lang="ja-JP" alt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AF10A84-6668-4D8C-A735-D5CB9B7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dirty="0"/>
              <a:t>株式会社スーパーモリナガ</a:t>
            </a:r>
            <a:endParaRPr lang="en-US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11B137-54BF-437E-8AEC-58C79978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FDA707-650B-4EDC-8DB8-6D8AFE7AB9B2}"/>
              </a:ext>
            </a:extLst>
          </p:cNvPr>
          <p:cNvSpPr txBox="1"/>
          <p:nvPr/>
        </p:nvSpPr>
        <p:spPr>
          <a:xfrm>
            <a:off x="3904735" y="2090172"/>
            <a:ext cx="795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・佐賀県に</a:t>
            </a:r>
            <a:r>
              <a:rPr kumimoji="1" lang="en-US" altLang="ja-JP" sz="2800" dirty="0"/>
              <a:t>9</a:t>
            </a:r>
            <a:r>
              <a:rPr kumimoji="1" lang="ja-JP" altLang="en-US" sz="2800" dirty="0"/>
              <a:t>店舗、久留米に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店舗食品スーパーマーケットを展開。多くのスーパーが大手資本に飲み込まれたり、廃業していくなか高い利益率と安定性を誇る。</a:t>
            </a:r>
            <a:endParaRPr lang="en-US" altLang="ja-JP" sz="28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F3C5368-FEDB-4BA2-BF23-0A03B141612E}"/>
              </a:ext>
            </a:extLst>
          </p:cNvPr>
          <p:cNvSpPr/>
          <p:nvPr/>
        </p:nvSpPr>
        <p:spPr>
          <a:xfrm>
            <a:off x="4273177" y="4320704"/>
            <a:ext cx="1727200" cy="890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6FB728-F64D-436D-8B67-3BD9A69A2973}"/>
              </a:ext>
            </a:extLst>
          </p:cNvPr>
          <p:cNvSpPr txBox="1"/>
          <p:nvPr/>
        </p:nvSpPr>
        <p:spPr>
          <a:xfrm>
            <a:off x="6347013" y="3858010"/>
            <a:ext cx="5664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佐賀の人口が減っていく中、お客に来てもらうだけでなく、生協のようなグループ配達により企業側からお客を迎えに行く仕組みを作る</a:t>
            </a:r>
            <a:endParaRPr kumimoji="1" lang="ja-JP" altLang="en-US" sz="2800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2" name="コンテンツ プレースホルダー 3" descr="都市">
            <a:extLst>
              <a:ext uri="{FF2B5EF4-FFF2-40B4-BE49-F238E27FC236}">
                <a16:creationId xmlns:a16="http://schemas.microsoft.com/office/drawing/2014/main" id="{14A8A3C5-1AA2-41CE-A31B-96FCB1AF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853" y="2290611"/>
            <a:ext cx="3383281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66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1452D5320B77E4FA6EFB0E331BA54D4" ma:contentTypeVersion="5" ma:contentTypeDescription="新しいドキュメントを作成します。" ma:contentTypeScope="" ma:versionID="aab1e1211b6a953d5bd48713840baed3">
  <xsd:schema xmlns:xsd="http://www.w3.org/2001/XMLSchema" xmlns:xs="http://www.w3.org/2001/XMLSchema" xmlns:p="http://schemas.microsoft.com/office/2006/metadata/properties" xmlns:ns3="953da6ed-b55b-463a-96c3-39c0eb1cd8d7" xmlns:ns4="b2368ff7-e400-49ae-aaf7-26152e30982d" targetNamespace="http://schemas.microsoft.com/office/2006/metadata/properties" ma:root="true" ma:fieldsID="6e72068fded27bcb4b4cd073467badce" ns3:_="" ns4:_="">
    <xsd:import namespace="953da6ed-b55b-463a-96c3-39c0eb1cd8d7"/>
    <xsd:import namespace="b2368ff7-e400-49ae-aaf7-26152e3098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da6ed-b55b-463a-96c3-39c0eb1cd8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68ff7-e400-49ae-aaf7-26152e3098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609C8-A8FA-42F9-9CF0-0B3F336F6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da6ed-b55b-463a-96c3-39c0eb1cd8d7"/>
    <ds:schemaRef ds:uri="b2368ff7-e400-49ae-aaf7-26152e3098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E6E2F-0996-4F80-9248-EF733F0B46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7BAF89-D170-4D2E-9B28-CDD48C9A1DE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2368ff7-e400-49ae-aaf7-26152e30982d"/>
    <ds:schemaRef ds:uri="953da6ed-b55b-463a-96c3-39c0eb1cd8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712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HGS創英角ｺﾞｼｯｸUB</vt:lpstr>
      <vt:lpstr>HGS明朝E</vt:lpstr>
      <vt:lpstr>游ゴシック</vt:lpstr>
      <vt:lpstr>Calibri</vt:lpstr>
      <vt:lpstr>Calibri Light</vt:lpstr>
      <vt:lpstr>RetrospectVTI</vt:lpstr>
      <vt:lpstr>佐賀しる課題</vt:lpstr>
      <vt:lpstr>株式会社IACソリューションズ</vt:lpstr>
      <vt:lpstr>PowerPoint プレゼンテーション</vt:lpstr>
      <vt:lpstr>PowerPoint プレゼンテーション</vt:lpstr>
      <vt:lpstr>PowerPoint プレゼンテーション</vt:lpstr>
      <vt:lpstr>株式会社スーパーモリナガ</vt:lpstr>
      <vt:lpstr>PowerPoint プレゼンテーション</vt:lpstr>
      <vt:lpstr>PowerPoint プレゼンテーション</vt:lpstr>
      <vt:lpstr>PowerPoint プレゼンテーション</vt:lpstr>
      <vt:lpstr>株式会社OPTiM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佐賀しる課題</dc:title>
  <dc:creator>晃太 上田</dc:creator>
  <cp:lastModifiedBy> </cp:lastModifiedBy>
  <cp:revision>1</cp:revision>
  <dcterms:created xsi:type="dcterms:W3CDTF">2019-12-11T14:02:18Z</dcterms:created>
  <dcterms:modified xsi:type="dcterms:W3CDTF">2019-12-11T14:59:10Z</dcterms:modified>
</cp:coreProperties>
</file>