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E92C-5740-4CBE-B5B1-BABEB1294AE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kaggle.com/giovamata/airlinedelaycau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7363"/>
            <a:ext cx="9144000" cy="2387600"/>
          </a:xfrm>
        </p:spPr>
        <p:txBody>
          <a:bodyPr/>
          <a:lstStyle/>
          <a:p>
            <a:r>
              <a:rPr lang="en-US" dirty="0" smtClean="0"/>
              <a:t>Will my Flight be delayed?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4372505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Project Update</a:t>
            </a:r>
            <a:endParaRPr lang="en-US" dirty="0"/>
          </a:p>
          <a:p>
            <a:pPr algn="l"/>
            <a:r>
              <a:rPr lang="en-US" dirty="0" smtClean="0"/>
              <a:t>Neel Iyer</a:t>
            </a:r>
          </a:p>
          <a:p>
            <a:pPr algn="l"/>
            <a:r>
              <a:rPr lang="en-US" dirty="0" smtClean="0"/>
              <a:t>April 4,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235480"/>
            <a:ext cx="4286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305719"/>
            <a:ext cx="5157787" cy="82391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2969" y="2157317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 delay of a future flight be predicted based on a </a:t>
            </a:r>
            <a:r>
              <a:rPr lang="en-US" sz="1800" dirty="0" smtClean="0"/>
              <a:t>historical training </a:t>
            </a:r>
            <a:r>
              <a:rPr lang="en-US" sz="1800" dirty="0" smtClean="0"/>
              <a:t>set?</a:t>
            </a:r>
          </a:p>
          <a:p>
            <a:endParaRPr lang="en-US" sz="1800" dirty="0" smtClean="0"/>
          </a:p>
          <a:p>
            <a:r>
              <a:rPr lang="en-US" sz="1800" dirty="0" smtClean="0"/>
              <a:t>Do city of origin, hour of day, airline significantly contribute to delay?</a:t>
            </a:r>
          </a:p>
          <a:p>
            <a:endParaRPr lang="en-US" sz="1800" dirty="0" smtClean="0"/>
          </a:p>
          <a:p>
            <a:r>
              <a:rPr lang="en-US" sz="1800" dirty="0" smtClean="0"/>
              <a:t>Additional intuitive features – does size or age of aircraft impact delay? Maybe a Principal Component that includes them both, along with the Airline and city of origin?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313452"/>
            <a:ext cx="5183188" cy="823912"/>
          </a:xfrm>
        </p:spPr>
        <p:txBody>
          <a:bodyPr/>
          <a:lstStyle/>
          <a:p>
            <a:r>
              <a:rPr lang="en-US" dirty="0" smtClean="0"/>
              <a:t>Acquire the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97588" y="2157317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hlinkClick r:id="rId2"/>
              </a:rPr>
              <a:t>Kaggle</a:t>
            </a:r>
            <a:r>
              <a:rPr lang="en-US" sz="2000" dirty="0" smtClean="0">
                <a:hlinkClick r:id="rId2"/>
              </a:rPr>
              <a:t> Flight Delay </a:t>
            </a:r>
            <a:r>
              <a:rPr lang="en-US" sz="2000" dirty="0" smtClean="0"/>
              <a:t>is the source of data</a:t>
            </a:r>
          </a:p>
          <a:p>
            <a:pPr lvl="1"/>
            <a:r>
              <a:rPr lang="en-US" sz="1800" dirty="0" smtClean="0"/>
              <a:t>All US domestic flights in 2015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 second file with aircraft code and age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 third file with to identify a specific aircraft tail number to seating capacity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65125"/>
            <a:ext cx="4562475" cy="1352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459" y="2809348"/>
            <a:ext cx="2401226" cy="715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25" y="5359932"/>
            <a:ext cx="7252758" cy="1305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61" y="5365591"/>
            <a:ext cx="3516843" cy="969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804" y="5376249"/>
            <a:ext cx="805459" cy="9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09420" y="1881981"/>
            <a:ext cx="7599893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sz="1500" dirty="0" smtClean="0"/>
              <a:t>SECURITY_DELAY only affects a small % of flights</a:t>
            </a:r>
          </a:p>
          <a:p>
            <a:r>
              <a:rPr lang="en-US" sz="1500" dirty="0" smtClean="0"/>
              <a:t>First and last week of the year seem to be outliers</a:t>
            </a:r>
          </a:p>
          <a:p>
            <a:r>
              <a:rPr lang="en-US" sz="1500" dirty="0" smtClean="0"/>
              <a:t>Summer months have higher than usual delays</a:t>
            </a:r>
          </a:p>
          <a:p>
            <a:r>
              <a:rPr lang="en-US" sz="1500" dirty="0" smtClean="0"/>
              <a:t>Week 9 – Heavy delay due to maintenance issue</a:t>
            </a:r>
          </a:p>
          <a:p>
            <a:r>
              <a:rPr lang="en-US" sz="1500" dirty="0" smtClean="0"/>
              <a:t>Common cause vs. special cause variation identification</a:t>
            </a:r>
          </a:p>
          <a:p>
            <a:endParaRPr lang="en-US" sz="1500" dirty="0" smtClean="0"/>
          </a:p>
          <a:p>
            <a:endParaRPr lang="en-US" sz="15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38138"/>
            <a:ext cx="481965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41" y="1930400"/>
            <a:ext cx="2873565" cy="212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67" y="4521199"/>
            <a:ext cx="3342341" cy="2255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53" y="4297362"/>
            <a:ext cx="3589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Southwest - % Delay by week for each reason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314" y="4451250"/>
            <a:ext cx="1789953" cy="1901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1625600" y="4605139"/>
            <a:ext cx="16934" cy="221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7194" y="4563502"/>
            <a:ext cx="694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Week9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224827" y="2551668"/>
            <a:ext cx="1071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% of total flights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0368" y="3978393"/>
            <a:ext cx="1976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Count of airports by traffic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27553" y="5395201"/>
            <a:ext cx="758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% of flights delay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129430" y="6623094"/>
            <a:ext cx="758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Week</a:t>
            </a:r>
            <a:endParaRPr lang="en-US" sz="105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62866" y="4521199"/>
            <a:ext cx="16934" cy="221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24125" y="6346149"/>
            <a:ext cx="344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abnormal cause seen from news articles – maybe just summer congestion?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9971" y="4554523"/>
            <a:ext cx="694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Week 29</a:t>
            </a:r>
            <a:endParaRPr lang="en-US" sz="9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555221" y="5554810"/>
            <a:ext cx="1526442" cy="9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3933" y="4240003"/>
            <a:ext cx="11768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014" y="1241184"/>
            <a:ext cx="4097888" cy="2864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918" y="2026325"/>
            <a:ext cx="2548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20 airports contribute to 50% of all flight departures</a:t>
            </a:r>
          </a:p>
          <a:p>
            <a:r>
              <a:rPr lang="en-US" dirty="0"/>
              <a:t>~2% of total scheduled flights are cancelled or diverted</a:t>
            </a:r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86160" y="1333948"/>
            <a:ext cx="0" cy="2906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89226" y="3967412"/>
            <a:ext cx="190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Delay (mins)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679233" y="950895"/>
            <a:ext cx="276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Arrival Delay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46889" y="2138757"/>
            <a:ext cx="126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transform may be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 smtClean="0"/>
              <a:t>                                      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15"/>
            <a:ext cx="10515600" cy="432664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38138"/>
            <a:ext cx="481965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3" y="1724261"/>
            <a:ext cx="3210454" cy="228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73" y="2425213"/>
            <a:ext cx="1569712" cy="1243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8654" y="1665649"/>
            <a:ext cx="21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21, 2015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40529" y="2034982"/>
            <a:ext cx="66938" cy="3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83468" y="2018270"/>
            <a:ext cx="1270000" cy="6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88734" y="2395105"/>
            <a:ext cx="296334" cy="84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54670"/>
            <a:ext cx="3369206" cy="231252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70933" y="4080933"/>
            <a:ext cx="11362267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933" y="5088467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Capacity of aircraft (seats)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66901" y="6500420"/>
            <a:ext cx="187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Arrival Delay (minutes)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07067" y="3904429"/>
            <a:ext cx="1592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Day of Year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-59267" y="2471939"/>
            <a:ext cx="897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% flights delayed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164528" y="1850315"/>
            <a:ext cx="45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 delay at SFO for 4 major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weather delays at SFO be considered normal or outlier? </a:t>
            </a:r>
            <a:r>
              <a:rPr lang="en-US" dirty="0" smtClean="0">
                <a:sym typeface="Wingdings" panose="05000000000000000000" pitchFamily="2" charset="2"/>
              </a:rPr>
              <a:t> review predictor accuracy with and without Dec 21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4459" y="4308976"/>
            <a:ext cx="708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 of aircraft capacity versus arrival 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larger aircraft less likely to be delayed?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Lot of outliers in arrival delay, some &gt; 16 hours! Why not cancel?</a:t>
            </a:r>
          </a:p>
        </p:txBody>
      </p:sp>
    </p:spTree>
    <p:extLst>
      <p:ext uri="{BB962C8B-B14F-4D97-AF65-F5344CB8AC3E}">
        <p14:creationId xmlns:p14="http://schemas.microsoft.com/office/powerpoint/2010/main" val="9444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final table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38138"/>
            <a:ext cx="481965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52" y="2291055"/>
            <a:ext cx="7757320" cy="2100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24380" y="4684143"/>
            <a:ext cx="656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data cleanup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columns as a function of existing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tables on a common column name or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03133" y="2204586"/>
            <a:ext cx="6282267" cy="2344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2268" y="1825625"/>
            <a:ext cx="513820" cy="2848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06087" y="1952399"/>
            <a:ext cx="575733" cy="2848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15867" y="1690688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86950" y="1419555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06087" y="1583067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different models-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M</a:t>
            </a:r>
            <a:r>
              <a:rPr lang="en-US" dirty="0" smtClean="0"/>
              <a:t>ultinomial </a:t>
            </a:r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Random Forest Classifier</a:t>
            </a:r>
          </a:p>
          <a:p>
            <a:r>
              <a:rPr lang="en-US" dirty="0" smtClean="0"/>
              <a:t>Compare training set accuracy of each method</a:t>
            </a:r>
          </a:p>
          <a:p>
            <a:r>
              <a:rPr lang="en-US" dirty="0" smtClean="0"/>
              <a:t>Optimize parameters using </a:t>
            </a:r>
            <a:r>
              <a:rPr lang="en-US" dirty="0" err="1" smtClean="0"/>
              <a:t>GridSearch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Lessons Learned-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For </a:t>
            </a:r>
            <a:r>
              <a:rPr lang="en-US" sz="1400" dirty="0" err="1"/>
              <a:t>aggregration</a:t>
            </a:r>
            <a:r>
              <a:rPr lang="en-US" sz="1400" dirty="0"/>
              <a:t>/summary </a:t>
            </a:r>
            <a:r>
              <a:rPr lang="en-US" sz="1400" dirty="0" smtClean="0"/>
              <a:t>results, </a:t>
            </a:r>
            <a:r>
              <a:rPr lang="en-US" sz="1400" dirty="0"/>
              <a:t>‘</a:t>
            </a:r>
            <a:r>
              <a:rPr lang="en-US" sz="1400" i="1" dirty="0" err="1"/>
              <a:t>groupby</a:t>
            </a:r>
            <a:r>
              <a:rPr lang="en-US" sz="1400" dirty="0"/>
              <a:t>’ is a faster </a:t>
            </a:r>
            <a:r>
              <a:rPr lang="en-US" sz="1400" dirty="0" smtClean="0"/>
              <a:t>alternative </a:t>
            </a:r>
            <a:r>
              <a:rPr lang="en-US" sz="1400" dirty="0"/>
              <a:t>to ‘</a:t>
            </a:r>
            <a:r>
              <a:rPr lang="en-US" sz="1400" i="1" dirty="0"/>
              <a:t>for loop</a:t>
            </a:r>
            <a:r>
              <a:rPr lang="en-US" sz="1400" dirty="0" smtClean="0"/>
              <a:t>’</a:t>
            </a:r>
          </a:p>
          <a:p>
            <a:pPr lvl="1"/>
            <a:r>
              <a:rPr lang="en-US" sz="1400" dirty="0" smtClean="0"/>
              <a:t>It is important to seek and understand outliers</a:t>
            </a:r>
          </a:p>
          <a:p>
            <a:pPr lvl="1"/>
            <a:endParaRPr lang="en-US" sz="1400" dirty="0"/>
          </a:p>
          <a:p>
            <a:pPr lvl="1"/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72" y="391422"/>
            <a:ext cx="40671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3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Will my Flight be delayed?</vt:lpstr>
      <vt:lpstr>PowerPoint Presentation</vt:lpstr>
      <vt:lpstr>PowerPoint Presentation</vt:lpstr>
      <vt:lpstr>                                      …continued</vt:lpstr>
      <vt:lpstr>                                       … continued</vt:lpstr>
      <vt:lpstr>Next steps -</vt:lpstr>
    </vt:vector>
  </TitlesOfParts>
  <Company>Tesla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my Flight be delayed?</dc:title>
  <dc:creator>Neel Iyer</dc:creator>
  <cp:lastModifiedBy>Neel Iyer</cp:lastModifiedBy>
  <cp:revision>16</cp:revision>
  <dcterms:created xsi:type="dcterms:W3CDTF">2017-04-04T14:21:06Z</dcterms:created>
  <dcterms:modified xsi:type="dcterms:W3CDTF">2017-04-04T23:43:09Z</dcterms:modified>
</cp:coreProperties>
</file>