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4465" autoAdjust="0"/>
  </p:normalViewPr>
  <p:slideViewPr>
    <p:cSldViewPr snapToGrid="0">
      <p:cViewPr varScale="1">
        <p:scale>
          <a:sx n="75" d="100"/>
          <a:sy n="75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36326-09B0-7949-AD5C-6C233F697278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62DA-7E42-4A4F-B166-7B432B1B2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2439996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62DA-7E42-4A4F-B166-7B432B1B2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8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2E92C-5740-4CBE-B5B1-BABEB1294AE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EF75-8306-424B-A826-A534BCB7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giovamata/airlinedelaycau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4793"/>
            <a:ext cx="9144000" cy="2387600"/>
          </a:xfrm>
        </p:spPr>
        <p:txBody>
          <a:bodyPr/>
          <a:lstStyle/>
          <a:p>
            <a:r>
              <a:rPr lang="en-US" dirty="0" smtClean="0"/>
              <a:t>Will my Flight be delayed?</a:t>
            </a:r>
            <a:br>
              <a:rPr lang="en-US" dirty="0" smtClean="0"/>
            </a:br>
            <a:r>
              <a:rPr lang="en-US" dirty="0" smtClean="0"/>
              <a:t>Part2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Neel Iyer</a:t>
            </a:r>
          </a:p>
          <a:p>
            <a:pPr algn="l"/>
            <a:r>
              <a:rPr lang="en-US" dirty="0" smtClean="0"/>
              <a:t>April 18, 2017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61" y="395288"/>
            <a:ext cx="4286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69" y="67107"/>
            <a:ext cx="10515600" cy="1325563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2969" y="2157317"/>
            <a:ext cx="5157787" cy="3684588"/>
          </a:xfrm>
        </p:spPr>
        <p:txBody>
          <a:bodyPr>
            <a:normAutofit/>
          </a:bodyPr>
          <a:lstStyle/>
          <a:p>
            <a:endParaRPr lang="en-US" sz="18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17568" y="1206770"/>
            <a:ext cx="5183188" cy="823912"/>
          </a:xfrm>
        </p:spPr>
        <p:txBody>
          <a:bodyPr/>
          <a:lstStyle/>
          <a:p>
            <a:r>
              <a:rPr lang="en-US" dirty="0" smtClean="0"/>
              <a:t>Acquire the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742969" y="2170861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hlinkClick r:id="rId2"/>
              </a:rPr>
              <a:t>Kaggle</a:t>
            </a:r>
            <a:r>
              <a:rPr lang="en-US" sz="2000" dirty="0" smtClean="0">
                <a:hlinkClick r:id="rId2"/>
              </a:rPr>
              <a:t> Flight Delay </a:t>
            </a:r>
            <a:r>
              <a:rPr lang="en-US" sz="2000" dirty="0" smtClean="0"/>
              <a:t>is the source of data</a:t>
            </a:r>
          </a:p>
          <a:p>
            <a:pPr lvl="1"/>
            <a:r>
              <a:rPr lang="en-US" sz="1800" dirty="0" smtClean="0"/>
              <a:t>All US domestic flights in 2015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 second file with aircraft code and age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A third file with to identify a specific aircraft tail number to seating capacity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24" y="2895410"/>
            <a:ext cx="2401226" cy="715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25" y="5359932"/>
            <a:ext cx="7252758" cy="1305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61" y="5365591"/>
            <a:ext cx="3516843" cy="969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804" y="5376249"/>
            <a:ext cx="805459" cy="931312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75381" y="1057956"/>
            <a:ext cx="5183188" cy="823912"/>
          </a:xfrm>
        </p:spPr>
        <p:txBody>
          <a:bodyPr/>
          <a:lstStyle/>
          <a:p>
            <a:r>
              <a:rPr lang="en-US" dirty="0" smtClean="0"/>
              <a:t>Final dataset</a:t>
            </a:r>
            <a:endParaRPr lang="en-US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6123465" y="2209213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X-variables</a:t>
            </a:r>
          </a:p>
          <a:p>
            <a:pPr lvl="1"/>
            <a:r>
              <a:rPr lang="en-US" sz="1600" dirty="0" smtClean="0"/>
              <a:t>Top 20 airports</a:t>
            </a:r>
          </a:p>
          <a:p>
            <a:pPr lvl="1"/>
            <a:r>
              <a:rPr lang="en-US" sz="1600" dirty="0" smtClean="0"/>
              <a:t>Airlines</a:t>
            </a:r>
          </a:p>
          <a:p>
            <a:pPr lvl="1"/>
            <a:r>
              <a:rPr lang="en-US" sz="1600" dirty="0" smtClean="0"/>
              <a:t>Departure Hour</a:t>
            </a:r>
          </a:p>
          <a:p>
            <a:pPr lvl="1"/>
            <a:r>
              <a:rPr lang="en-US" sz="1600" dirty="0" smtClean="0"/>
              <a:t>Aircraft size</a:t>
            </a:r>
          </a:p>
          <a:p>
            <a:pPr lvl="1"/>
            <a:r>
              <a:rPr lang="en-US" sz="1600" smtClean="0"/>
              <a:t>Day of year</a:t>
            </a:r>
            <a:endParaRPr lang="en-US" sz="1600" dirty="0" smtClean="0"/>
          </a:p>
          <a:p>
            <a:r>
              <a:rPr lang="en-US" sz="2000" dirty="0" smtClean="0"/>
              <a:t>Y-variable</a:t>
            </a:r>
          </a:p>
          <a:p>
            <a:pPr lvl="1"/>
            <a:r>
              <a:rPr lang="en-US" sz="1600" dirty="0" smtClean="0"/>
              <a:t>Delay on a score of 1-6 (1 is on-time, 6 is &gt;2 hours)</a:t>
            </a:r>
          </a:p>
          <a:p>
            <a:pPr lvl="1"/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19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89" y="241738"/>
            <a:ext cx="10515600" cy="4624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Fit </a:t>
            </a:r>
            <a:r>
              <a:rPr lang="mr-IN" sz="2400" dirty="0" smtClean="0"/>
              <a:t>–</a:t>
            </a:r>
            <a:r>
              <a:rPr lang="en-US" sz="2400" dirty="0" smtClean="0"/>
              <a:t> Continuous Data Not Normalized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06067"/>
              </p:ext>
            </p:extLst>
          </p:nvPr>
        </p:nvGraphicFramePr>
        <p:xfrm>
          <a:off x="614854" y="867684"/>
          <a:ext cx="10841421" cy="3317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48534"/>
                <a:gridCol w="3279080"/>
                <a:gridCol w="36138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Regression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variables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</a:t>
                      </a:r>
                      <a:r>
                        <a:rPr lang="en-US" baseline="0" dirty="0" smtClean="0"/>
                        <a:t> of Departure (D)</a:t>
                      </a:r>
                    </a:p>
                    <a:p>
                      <a:pPr algn="ctr"/>
                      <a:r>
                        <a:rPr lang="en-US" baseline="0" dirty="0" smtClean="0"/>
                        <a:t>Airport (D)</a:t>
                      </a:r>
                    </a:p>
                    <a:p>
                      <a:pPr algn="ctr"/>
                      <a:r>
                        <a:rPr lang="en-US" baseline="0" dirty="0" smtClean="0"/>
                        <a:t>Airline (D)</a:t>
                      </a:r>
                    </a:p>
                    <a:p>
                      <a:pPr algn="ctr"/>
                      <a:r>
                        <a:rPr lang="en-US" baseline="0" dirty="0" smtClean="0"/>
                        <a:t>Day of year (C)</a:t>
                      </a:r>
                    </a:p>
                    <a:p>
                      <a:pPr algn="ctr"/>
                      <a:r>
                        <a:rPr lang="en-US" baseline="0" dirty="0" smtClean="0"/>
                        <a:t>Number of seats </a:t>
                      </a:r>
                      <a:r>
                        <a:rPr lang="de-DE" baseline="0" dirty="0" smtClean="0"/>
                        <a:t>(C)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</a:t>
                      </a:r>
                      <a:r>
                        <a:rPr lang="en-US" baseline="0" dirty="0" smtClean="0"/>
                        <a:t> of Departure (D)</a:t>
                      </a:r>
                    </a:p>
                    <a:p>
                      <a:pPr algn="ctr"/>
                      <a:r>
                        <a:rPr lang="en-US" baseline="0" dirty="0" smtClean="0"/>
                        <a:t>Airport (D)</a:t>
                      </a:r>
                    </a:p>
                    <a:p>
                      <a:pPr algn="ctr"/>
                      <a:r>
                        <a:rPr lang="en-US" baseline="0" dirty="0" smtClean="0"/>
                        <a:t>Airline (D)</a:t>
                      </a:r>
                    </a:p>
                    <a:p>
                      <a:pPr algn="ctr"/>
                      <a:r>
                        <a:rPr lang="en-US" baseline="0" dirty="0" smtClean="0"/>
                        <a:t>Day of year (C)</a:t>
                      </a:r>
                    </a:p>
                    <a:p>
                      <a:pPr algn="ctr"/>
                      <a:r>
                        <a:rPr lang="en-US" baseline="0" dirty="0" smtClean="0"/>
                        <a:t>Number of seats </a:t>
                      </a:r>
                      <a:r>
                        <a:rPr lang="de-DE" baseline="0" dirty="0" smtClean="0"/>
                        <a:t>(C)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delay outcomes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 delay outcomes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Model.score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train and test split(0.40)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Cross_val_score</a:t>
                      </a:r>
                      <a:r>
                        <a:rPr lang="en-US" dirty="0" smtClean="0"/>
                        <a:t> (cv=10)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4854" y="4675959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Probability of random guess = 1/6 = 0.16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following variables have been left out to avoid multi-collinearity - HOUR_0, AIRPORT_BWI, AIRLINE_US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27172" y="6045274"/>
            <a:ext cx="174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r>
              <a:rPr lang="mr-IN" dirty="0" smtClean="0"/>
              <a:t>–</a:t>
            </a:r>
            <a:r>
              <a:rPr lang="en-US" dirty="0" smtClean="0"/>
              <a:t> Dummy</a:t>
            </a:r>
          </a:p>
          <a:p>
            <a:r>
              <a:rPr lang="en-US" dirty="0" smtClean="0"/>
              <a:t>C - 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89" y="241738"/>
            <a:ext cx="10515600" cy="4624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Fit </a:t>
            </a:r>
            <a:r>
              <a:rPr lang="mr-IN" sz="2400" dirty="0" smtClean="0"/>
              <a:t>–</a:t>
            </a:r>
            <a:r>
              <a:rPr lang="en-US" sz="2400" dirty="0" smtClean="0"/>
              <a:t> Continuous Data </a:t>
            </a:r>
            <a:r>
              <a:rPr lang="en-US" sz="2400" b="1" dirty="0" smtClean="0"/>
              <a:t>is Normalized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7066"/>
              </p:ext>
            </p:extLst>
          </p:nvPr>
        </p:nvGraphicFramePr>
        <p:xfrm>
          <a:off x="614854" y="867684"/>
          <a:ext cx="10841421" cy="294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48534"/>
                <a:gridCol w="3279080"/>
                <a:gridCol w="36138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Regression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variables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</a:t>
                      </a:r>
                      <a:r>
                        <a:rPr lang="en-US" baseline="0" dirty="0" smtClean="0"/>
                        <a:t> of Departure (D)</a:t>
                      </a:r>
                    </a:p>
                    <a:p>
                      <a:pPr algn="ctr"/>
                      <a:r>
                        <a:rPr lang="en-US" baseline="0" dirty="0" smtClean="0"/>
                        <a:t>Airport (D)</a:t>
                      </a:r>
                    </a:p>
                    <a:p>
                      <a:pPr algn="ctr"/>
                      <a:r>
                        <a:rPr lang="en-US" baseline="0" dirty="0" smtClean="0"/>
                        <a:t>Airline (D)</a:t>
                      </a:r>
                    </a:p>
                    <a:p>
                      <a:pPr algn="ctr"/>
                      <a:r>
                        <a:rPr lang="en-US" baseline="0" dirty="0" smtClean="0"/>
                        <a:t>Day of year (C)</a:t>
                      </a:r>
                    </a:p>
                    <a:p>
                      <a:pPr algn="ctr"/>
                      <a:r>
                        <a:rPr lang="en-US" baseline="0" dirty="0" smtClean="0"/>
                        <a:t>Number of seats </a:t>
                      </a:r>
                      <a:r>
                        <a:rPr lang="de-DE" baseline="0" dirty="0" smtClean="0"/>
                        <a:t>(C)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</a:t>
                      </a:r>
                      <a:r>
                        <a:rPr lang="en-US" baseline="0" dirty="0" smtClean="0"/>
                        <a:t> of Departure (D)</a:t>
                      </a:r>
                    </a:p>
                    <a:p>
                      <a:pPr algn="ctr"/>
                      <a:r>
                        <a:rPr lang="en-US" baseline="0" dirty="0" smtClean="0"/>
                        <a:t>Airport (D)</a:t>
                      </a:r>
                    </a:p>
                    <a:p>
                      <a:pPr algn="ctr"/>
                      <a:r>
                        <a:rPr lang="en-US" baseline="0" dirty="0" smtClean="0"/>
                        <a:t>Airline (D)</a:t>
                      </a:r>
                    </a:p>
                    <a:p>
                      <a:pPr algn="ctr"/>
                      <a:r>
                        <a:rPr lang="en-US" baseline="0" dirty="0" smtClean="0"/>
                        <a:t>Day of year (C)</a:t>
                      </a:r>
                    </a:p>
                    <a:p>
                      <a:pPr algn="ctr"/>
                      <a:r>
                        <a:rPr lang="en-US" baseline="0" dirty="0" smtClean="0"/>
                        <a:t>Number of seats </a:t>
                      </a:r>
                      <a:r>
                        <a:rPr lang="de-DE" baseline="0" dirty="0" smtClean="0"/>
                        <a:t>(C)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delay outcomes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 delay outcomes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Model.score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train and test split(0.40)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7172" y="6045274"/>
            <a:ext cx="174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r>
              <a:rPr lang="mr-IN" dirty="0" smtClean="0"/>
              <a:t>–</a:t>
            </a:r>
            <a:r>
              <a:rPr lang="en-US" dirty="0" smtClean="0"/>
              <a:t> Dummy</a:t>
            </a:r>
          </a:p>
          <a:p>
            <a:r>
              <a:rPr lang="en-US" dirty="0" smtClean="0"/>
              <a:t>C - Continuous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489" y="241738"/>
            <a:ext cx="10515600" cy="4624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Model Fit </a:t>
            </a:r>
            <a:r>
              <a:rPr lang="mr-IN" sz="2400" dirty="0" smtClean="0"/>
              <a:t>–</a:t>
            </a:r>
            <a:r>
              <a:rPr lang="en-US" sz="2400" dirty="0" smtClean="0"/>
              <a:t> Continuous Data </a:t>
            </a:r>
            <a:r>
              <a:rPr lang="en-US" sz="2400" b="1" dirty="0" smtClean="0"/>
              <a:t>is Normalized &amp; Delay is Binary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813722"/>
              </p:ext>
            </p:extLst>
          </p:nvPr>
        </p:nvGraphicFramePr>
        <p:xfrm>
          <a:off x="614854" y="867684"/>
          <a:ext cx="10841421" cy="4058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48534"/>
                <a:gridCol w="3279080"/>
                <a:gridCol w="361380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Regression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variables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</a:t>
                      </a:r>
                      <a:r>
                        <a:rPr lang="en-US" baseline="0" dirty="0" smtClean="0"/>
                        <a:t> of Departure (D)</a:t>
                      </a:r>
                    </a:p>
                    <a:p>
                      <a:pPr algn="ctr"/>
                      <a:r>
                        <a:rPr lang="en-US" baseline="0" dirty="0" smtClean="0"/>
                        <a:t>Airport (D)</a:t>
                      </a:r>
                    </a:p>
                    <a:p>
                      <a:pPr algn="ctr"/>
                      <a:r>
                        <a:rPr lang="en-US" baseline="0" dirty="0" smtClean="0"/>
                        <a:t>Airline (D)</a:t>
                      </a:r>
                    </a:p>
                    <a:p>
                      <a:pPr algn="ctr"/>
                      <a:r>
                        <a:rPr lang="en-US" baseline="0" dirty="0" smtClean="0"/>
                        <a:t>Day of year (C)</a:t>
                      </a:r>
                    </a:p>
                    <a:p>
                      <a:pPr algn="ctr"/>
                      <a:r>
                        <a:rPr lang="en-US" baseline="0" dirty="0" smtClean="0"/>
                        <a:t>Number of seats </a:t>
                      </a:r>
                      <a:r>
                        <a:rPr lang="de-DE" baseline="0" dirty="0" smtClean="0"/>
                        <a:t>(C)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Hour</a:t>
                      </a:r>
                      <a:r>
                        <a:rPr lang="en-US" baseline="0" dirty="0" smtClean="0"/>
                        <a:t> of Departure (D)</a:t>
                      </a:r>
                    </a:p>
                    <a:p>
                      <a:pPr algn="ctr"/>
                      <a:r>
                        <a:rPr lang="en-US" baseline="0" dirty="0" smtClean="0"/>
                        <a:t>Airport (D)</a:t>
                      </a:r>
                    </a:p>
                    <a:p>
                      <a:pPr algn="ctr"/>
                      <a:r>
                        <a:rPr lang="en-US" baseline="0" dirty="0" smtClean="0"/>
                        <a:t>Airline (D)</a:t>
                      </a:r>
                    </a:p>
                    <a:p>
                      <a:pPr algn="ctr"/>
                      <a:r>
                        <a:rPr lang="en-US" baseline="0" dirty="0" smtClean="0"/>
                        <a:t>Day of year (C)</a:t>
                      </a:r>
                    </a:p>
                    <a:p>
                      <a:pPr algn="ctr"/>
                      <a:r>
                        <a:rPr lang="en-US" baseline="0" dirty="0" smtClean="0"/>
                        <a:t>Number of seats </a:t>
                      </a:r>
                      <a:r>
                        <a:rPr lang="de-DE" baseline="0" dirty="0" smtClean="0"/>
                        <a:t>(C)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 variable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Model.score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train and test split(0.40)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roc_auc_score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0.5054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Precision (TP/Predicted P)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Recall (TP</a:t>
                      </a:r>
                      <a:r>
                        <a:rPr lang="en-US" baseline="0" dirty="0" smtClean="0"/>
                        <a:t>/Actual P)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52489" y="6956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0 </a:t>
            </a:r>
            <a:r>
              <a:rPr lang="mr-IN" dirty="0" smtClean="0"/>
              <a:t>–</a:t>
            </a:r>
            <a:r>
              <a:rPr lang="en-US" dirty="0" smtClean="0"/>
              <a:t> delay &lt; 15 mins (Positive)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delay &gt; 15 mins (Negative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29" y="4926604"/>
            <a:ext cx="3278571" cy="569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14" y="5605486"/>
            <a:ext cx="3780221" cy="1212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185" y="4959156"/>
            <a:ext cx="3031715" cy="5801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14854" y="5888502"/>
            <a:ext cx="454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‘Day of Year’ – similar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4065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Hour of day, Origin, Aircraft Size, and Airline do not accurately predict delay (accuracy is slighter higher than guess)</a:t>
            </a:r>
          </a:p>
          <a:p>
            <a:r>
              <a:rPr lang="en-US" dirty="0"/>
              <a:t>Type 1 error is </a:t>
            </a:r>
            <a:r>
              <a:rPr lang="en-US" dirty="0" smtClean="0"/>
              <a:t>prevalent – predicts flight to be on time, when it is actually delayed</a:t>
            </a:r>
            <a:endParaRPr lang="en-US" dirty="0" smtClean="0"/>
          </a:p>
          <a:p>
            <a:r>
              <a:rPr lang="en-US" dirty="0" smtClean="0"/>
              <a:t>Random Forest method performs slightly better than Logistic Regression (maybe due to non-linear relationship between input and outcome variables)</a:t>
            </a:r>
          </a:p>
          <a:p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Evaluate effect of removing non-weather related delays (system outage, maintenance issue, etc.)</a:t>
            </a:r>
          </a:p>
          <a:p>
            <a:pPr lvl="1"/>
            <a:r>
              <a:rPr lang="en-US" dirty="0" smtClean="0"/>
              <a:t>Add Age of Aircraft to X-variable</a:t>
            </a:r>
          </a:p>
        </p:txBody>
      </p:sp>
    </p:spTree>
    <p:extLst>
      <p:ext uri="{BB962C8B-B14F-4D97-AF65-F5344CB8AC3E}">
        <p14:creationId xmlns:p14="http://schemas.microsoft.com/office/powerpoint/2010/main" val="3093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123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Mangal</vt:lpstr>
      <vt:lpstr>Office Theme</vt:lpstr>
      <vt:lpstr>Will my Flight be delayed? Part2</vt:lpstr>
      <vt:lpstr>Recap</vt:lpstr>
      <vt:lpstr>Model Fit – Continuous Data Not Normalized</vt:lpstr>
      <vt:lpstr>Model Fit – Continuous Data is Normalized</vt:lpstr>
      <vt:lpstr>Model Fit – Continuous Data is Normalized &amp; Delay is Binary</vt:lpstr>
      <vt:lpstr>Conclusions</vt:lpstr>
    </vt:vector>
  </TitlesOfParts>
  <Company>Tesla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my Flight be delayed?</dc:title>
  <dc:creator>Neel Iyer</dc:creator>
  <cp:lastModifiedBy>Neel Iyer</cp:lastModifiedBy>
  <cp:revision>34</cp:revision>
  <dcterms:created xsi:type="dcterms:W3CDTF">2017-04-04T14:21:06Z</dcterms:created>
  <dcterms:modified xsi:type="dcterms:W3CDTF">2017-04-18T19:56:44Z</dcterms:modified>
</cp:coreProperties>
</file>