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rchivo Black" panose="020B0604020202020204" charset="0"/>
      <p:regular r:id="rId7"/>
    </p:embeddedFont>
    <p:embeddedFont>
      <p:font typeface="Open Sans" panose="020B0606030504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svg"/><Relationship Id="rId5" Type="http://schemas.openxmlformats.org/officeDocument/2006/relationships/image" Target="../media/image6.svg"/><Relationship Id="rId1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svg"/><Relationship Id="rId15" Type="http://schemas.openxmlformats.org/officeDocument/2006/relationships/image" Target="../media/image18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5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8.svg"/><Relationship Id="rId5" Type="http://schemas.openxmlformats.org/officeDocument/2006/relationships/image" Target="../media/image6.svg"/><Relationship Id="rId10" Type="http://schemas.openxmlformats.org/officeDocument/2006/relationships/image" Target="../media/image17.png"/><Relationship Id="rId4" Type="http://schemas.openxmlformats.org/officeDocument/2006/relationships/image" Target="../media/image5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6920" y="9794887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4631" y="-274434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20"/>
                </a:lnTo>
                <a:lnTo>
                  <a:pt x="0" y="71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2577711" y="5951172"/>
            <a:ext cx="1987067" cy="2260556"/>
            <a:chOff x="0" y="0"/>
            <a:chExt cx="2649423" cy="3014074"/>
          </a:xfrm>
        </p:grpSpPr>
        <p:sp>
          <p:nvSpPr>
            <p:cNvPr id="9" name="Freeform 9"/>
            <p:cNvSpPr/>
            <p:nvPr/>
          </p:nvSpPr>
          <p:spPr>
            <a:xfrm rot="5400000">
              <a:off x="-1116854" y="1116854"/>
              <a:ext cx="3014074" cy="780366"/>
            </a:xfrm>
            <a:custGeom>
              <a:avLst/>
              <a:gdLst/>
              <a:ahLst/>
              <a:cxnLst/>
              <a:rect l="l" t="t" r="r" b="b"/>
              <a:pathLst>
                <a:path w="3014074" h="780366">
                  <a:moveTo>
                    <a:pt x="0" y="0"/>
                  </a:moveTo>
                  <a:lnTo>
                    <a:pt x="3014074" y="0"/>
                  </a:lnTo>
                  <a:lnTo>
                    <a:pt x="3014074" y="780366"/>
                  </a:lnTo>
                  <a:lnTo>
                    <a:pt x="0" y="780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b="-111377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5400000">
              <a:off x="317626" y="682277"/>
              <a:ext cx="3014074" cy="1649521"/>
            </a:xfrm>
            <a:custGeom>
              <a:avLst/>
              <a:gdLst/>
              <a:ahLst/>
              <a:cxnLst/>
              <a:rect l="l" t="t" r="r" b="b"/>
              <a:pathLst>
                <a:path w="3014074" h="1649521">
                  <a:moveTo>
                    <a:pt x="0" y="0"/>
                  </a:moveTo>
                  <a:lnTo>
                    <a:pt x="3014074" y="0"/>
                  </a:lnTo>
                  <a:lnTo>
                    <a:pt x="3014074" y="1649521"/>
                  </a:lnTo>
                  <a:lnTo>
                    <a:pt x="0" y="1649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6659984" y="10060894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3865488" y="217679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7043095" y="1734561"/>
            <a:ext cx="380700" cy="1922942"/>
            <a:chOff x="0" y="0"/>
            <a:chExt cx="101952" cy="51496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1952" cy="514967"/>
            </a:xfrm>
            <a:custGeom>
              <a:avLst/>
              <a:gdLst/>
              <a:ahLst/>
              <a:cxnLst/>
              <a:rect l="l" t="t" r="r" b="b"/>
              <a:pathLst>
                <a:path w="101952" h="514967">
                  <a:moveTo>
                    <a:pt x="0" y="0"/>
                  </a:moveTo>
                  <a:lnTo>
                    <a:pt x="101952" y="0"/>
                  </a:lnTo>
                  <a:lnTo>
                    <a:pt x="101952" y="514967"/>
                  </a:lnTo>
                  <a:lnTo>
                    <a:pt x="0" y="514967"/>
                  </a:lnTo>
                  <a:close/>
                </a:path>
              </a:pathLst>
            </a:custGeom>
            <a:solidFill>
              <a:srgbClr val="23282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01952" cy="553067"/>
            </a:xfrm>
            <a:prstGeom prst="rect">
              <a:avLst/>
            </a:prstGeom>
          </p:spPr>
          <p:txBody>
            <a:bodyPr lIns="49960" tIns="49960" rIns="49960" bIns="4996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362049" y="-216504"/>
            <a:ext cx="373272" cy="3750221"/>
            <a:chOff x="0" y="0"/>
            <a:chExt cx="99963" cy="100431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99963" cy="1004316"/>
            </a:xfrm>
            <a:custGeom>
              <a:avLst/>
              <a:gdLst/>
              <a:ahLst/>
              <a:cxnLst/>
              <a:rect l="l" t="t" r="r" b="b"/>
              <a:pathLst>
                <a:path w="99963" h="1004316">
                  <a:moveTo>
                    <a:pt x="0" y="0"/>
                  </a:moveTo>
                  <a:lnTo>
                    <a:pt x="99963" y="0"/>
                  </a:lnTo>
                  <a:lnTo>
                    <a:pt x="99963" y="1004316"/>
                  </a:lnTo>
                  <a:lnTo>
                    <a:pt x="0" y="1004316"/>
                  </a:lnTo>
                  <a:close/>
                </a:path>
              </a:pathLst>
            </a:custGeom>
            <a:solidFill>
              <a:srgbClr val="23282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99963" cy="1042416"/>
            </a:xfrm>
            <a:prstGeom prst="rect">
              <a:avLst/>
            </a:prstGeom>
          </p:spPr>
          <p:txBody>
            <a:bodyPr lIns="49960" tIns="49960" rIns="49960" bIns="4996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554021" y="8604022"/>
            <a:ext cx="2978148" cy="1836418"/>
            <a:chOff x="0" y="0"/>
            <a:chExt cx="3970864" cy="2448557"/>
          </a:xfrm>
        </p:grpSpPr>
        <p:grpSp>
          <p:nvGrpSpPr>
            <p:cNvPr id="20" name="Group 20"/>
            <p:cNvGrpSpPr/>
            <p:nvPr/>
          </p:nvGrpSpPr>
          <p:grpSpPr>
            <a:xfrm>
              <a:off x="3392275" y="0"/>
              <a:ext cx="578589" cy="2243970"/>
              <a:chOff x="0" y="0"/>
              <a:chExt cx="114289" cy="443253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14289" cy="443253"/>
              </a:xfrm>
              <a:custGeom>
                <a:avLst/>
                <a:gdLst/>
                <a:ahLst/>
                <a:cxnLst/>
                <a:rect l="l" t="t" r="r" b="b"/>
                <a:pathLst>
                  <a:path w="114289" h="443253">
                    <a:moveTo>
                      <a:pt x="0" y="0"/>
                    </a:moveTo>
                    <a:lnTo>
                      <a:pt x="114289" y="0"/>
                    </a:lnTo>
                    <a:lnTo>
                      <a:pt x="114289" y="443253"/>
                    </a:lnTo>
                    <a:lnTo>
                      <a:pt x="0" y="443253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14289" cy="4813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-5400000">
              <a:off x="1569622" y="372873"/>
              <a:ext cx="506062" cy="3645306"/>
              <a:chOff x="0" y="0"/>
              <a:chExt cx="99963" cy="72006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99963" cy="720060"/>
              </a:xfrm>
              <a:custGeom>
                <a:avLst/>
                <a:gdLst/>
                <a:ahLst/>
                <a:cxnLst/>
                <a:rect l="l" t="t" r="r" b="b"/>
                <a:pathLst>
                  <a:path w="99963" h="720060">
                    <a:moveTo>
                      <a:pt x="0" y="0"/>
                    </a:moveTo>
                    <a:lnTo>
                      <a:pt x="99963" y="0"/>
                    </a:lnTo>
                    <a:lnTo>
                      <a:pt x="99963" y="720060"/>
                    </a:lnTo>
                    <a:lnTo>
                      <a:pt x="0" y="720060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99963" cy="7581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30" name="Group 30"/>
          <p:cNvGrpSpPr/>
          <p:nvPr/>
        </p:nvGrpSpPr>
        <p:grpSpPr>
          <a:xfrm>
            <a:off x="14975943" y="4153044"/>
            <a:ext cx="3312057" cy="1498347"/>
            <a:chOff x="0" y="0"/>
            <a:chExt cx="872311" cy="39462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2311" cy="394626"/>
            </a:xfrm>
            <a:custGeom>
              <a:avLst/>
              <a:gdLst/>
              <a:ahLst/>
              <a:cxnLst/>
              <a:rect l="l" t="t" r="r" b="b"/>
              <a:pathLst>
                <a:path w="872311" h="394626">
                  <a:moveTo>
                    <a:pt x="0" y="0"/>
                  </a:moveTo>
                  <a:lnTo>
                    <a:pt x="872311" y="0"/>
                  </a:lnTo>
                  <a:lnTo>
                    <a:pt x="872311" y="394626"/>
                  </a:lnTo>
                  <a:lnTo>
                    <a:pt x="0" y="394626"/>
                  </a:lnTo>
                  <a:close/>
                </a:path>
              </a:pathLst>
            </a:custGeom>
            <a:solidFill>
              <a:srgbClr val="09305E">
                <a:alpha val="80000"/>
              </a:srgbClr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72311" cy="4422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22085" y="384174"/>
            <a:ext cx="369284" cy="374652"/>
            <a:chOff x="0" y="0"/>
            <a:chExt cx="97260" cy="9867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7260" cy="98674"/>
            </a:xfrm>
            <a:custGeom>
              <a:avLst/>
              <a:gdLst/>
              <a:ahLst/>
              <a:cxnLst/>
              <a:rect l="l" t="t" r="r" b="b"/>
              <a:pathLst>
                <a:path w="97260" h="98674">
                  <a:moveTo>
                    <a:pt x="0" y="0"/>
                  </a:moveTo>
                  <a:lnTo>
                    <a:pt x="97260" y="0"/>
                  </a:lnTo>
                  <a:lnTo>
                    <a:pt x="97260" y="98674"/>
                  </a:lnTo>
                  <a:lnTo>
                    <a:pt x="0" y="98674"/>
                  </a:lnTo>
                  <a:close/>
                </a:path>
              </a:pathLst>
            </a:custGeom>
            <a:solidFill>
              <a:srgbClr val="09305E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97260" cy="146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6038543" y="1266570"/>
            <a:ext cx="1385252" cy="124527"/>
            <a:chOff x="0" y="0"/>
            <a:chExt cx="1847002" cy="166036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164992" cy="166036"/>
              <a:chOff x="0" y="0"/>
              <a:chExt cx="32591" cy="32797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234857" y="0"/>
              <a:ext cx="164992" cy="166036"/>
              <a:chOff x="0" y="0"/>
              <a:chExt cx="32591" cy="32797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76049" y="0"/>
              <a:ext cx="164992" cy="166036"/>
              <a:chOff x="0" y="0"/>
              <a:chExt cx="32591" cy="32797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717241" y="0"/>
              <a:ext cx="164992" cy="166036"/>
              <a:chOff x="0" y="0"/>
              <a:chExt cx="32591" cy="32797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958433" y="0"/>
              <a:ext cx="164992" cy="166036"/>
              <a:chOff x="0" y="0"/>
              <a:chExt cx="32591" cy="32797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1199625" y="0"/>
              <a:ext cx="164992" cy="166036"/>
              <a:chOff x="0" y="0"/>
              <a:chExt cx="32591" cy="32797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1440818" y="0"/>
              <a:ext cx="164992" cy="166036"/>
              <a:chOff x="0" y="0"/>
              <a:chExt cx="32591" cy="32797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682010" y="0"/>
              <a:ext cx="164992" cy="166036"/>
              <a:chOff x="0" y="0"/>
              <a:chExt cx="32591" cy="32797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68" name="Freeform 68"/>
          <p:cNvSpPr/>
          <p:nvPr/>
        </p:nvSpPr>
        <p:spPr>
          <a:xfrm flipH="1">
            <a:off x="831573" y="458564"/>
            <a:ext cx="237840" cy="112936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9" name="Freeform 69"/>
          <p:cNvSpPr/>
          <p:nvPr/>
        </p:nvSpPr>
        <p:spPr>
          <a:xfrm>
            <a:off x="4105190" y="1266570"/>
            <a:ext cx="1283893" cy="940744"/>
          </a:xfrm>
          <a:custGeom>
            <a:avLst/>
            <a:gdLst/>
            <a:ahLst/>
            <a:cxnLst/>
            <a:rect l="l" t="t" r="r" b="b"/>
            <a:pathLst>
              <a:path w="1283893" h="940744">
                <a:moveTo>
                  <a:pt x="0" y="0"/>
                </a:moveTo>
                <a:lnTo>
                  <a:pt x="1283894" y="0"/>
                </a:lnTo>
                <a:lnTo>
                  <a:pt x="1283894" y="940744"/>
                </a:lnTo>
                <a:lnTo>
                  <a:pt x="0" y="9407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0" name="Freeform 70"/>
          <p:cNvSpPr/>
          <p:nvPr/>
        </p:nvSpPr>
        <p:spPr>
          <a:xfrm rot="6874994">
            <a:off x="1925800" y="8300676"/>
            <a:ext cx="1432218" cy="1049425"/>
          </a:xfrm>
          <a:custGeom>
            <a:avLst/>
            <a:gdLst/>
            <a:ahLst/>
            <a:cxnLst/>
            <a:rect l="l" t="t" r="r" b="b"/>
            <a:pathLst>
              <a:path w="1432218" h="1049425">
                <a:moveTo>
                  <a:pt x="0" y="0"/>
                </a:moveTo>
                <a:lnTo>
                  <a:pt x="1432218" y="0"/>
                </a:lnTo>
                <a:lnTo>
                  <a:pt x="1432218" y="1049425"/>
                </a:lnTo>
                <a:lnTo>
                  <a:pt x="0" y="10494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4" name="Freeform 74"/>
          <p:cNvSpPr/>
          <p:nvPr/>
        </p:nvSpPr>
        <p:spPr>
          <a:xfrm>
            <a:off x="15764646" y="1839526"/>
            <a:ext cx="1249874" cy="679619"/>
          </a:xfrm>
          <a:custGeom>
            <a:avLst/>
            <a:gdLst/>
            <a:ahLst/>
            <a:cxnLst/>
            <a:rect l="l" t="t" r="r" b="b"/>
            <a:pathLst>
              <a:path w="1249874" h="679619">
                <a:moveTo>
                  <a:pt x="0" y="0"/>
                </a:moveTo>
                <a:lnTo>
                  <a:pt x="1249874" y="0"/>
                </a:lnTo>
                <a:lnTo>
                  <a:pt x="1249874" y="679619"/>
                </a:lnTo>
                <a:lnTo>
                  <a:pt x="0" y="67961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75" name="TextBox 75"/>
          <p:cNvSpPr txBox="1"/>
          <p:nvPr/>
        </p:nvSpPr>
        <p:spPr>
          <a:xfrm>
            <a:off x="772844" y="1139944"/>
            <a:ext cx="10407844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1" spc="-200" dirty="0">
                <a:solidFill>
                  <a:srgbClr val="09305E"/>
                </a:solidFill>
                <a:latin typeface="Times New Roman" panose="02020603050405020304" pitchFamily="18" charset="0"/>
                <a:ea typeface="Archivo Black"/>
                <a:cs typeface="Times New Roman" panose="02020603050405020304" pitchFamily="18" charset="0"/>
                <a:sym typeface="Archivo Black"/>
              </a:rPr>
              <a:t>TENET Hackathon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069413" y="516816"/>
            <a:ext cx="1208039" cy="274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232828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Innov8rs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474CBB1-2D1E-639F-C19A-FD1D086B2719}"/>
              </a:ext>
            </a:extLst>
          </p:cNvPr>
          <p:cNvSpPr txBox="1"/>
          <p:nvPr/>
        </p:nvSpPr>
        <p:spPr>
          <a:xfrm>
            <a:off x="1298987" y="2809811"/>
            <a:ext cx="11643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Automated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Nagrik-Sahayak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E8722559-8A89-97B0-1685-09FC0CCCA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861484"/>
              </p:ext>
            </p:extLst>
          </p:nvPr>
        </p:nvGraphicFramePr>
        <p:xfrm>
          <a:off x="1079266" y="5202283"/>
          <a:ext cx="8310287" cy="4439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7586">
                  <a:extLst>
                    <a:ext uri="{9D8B030D-6E8A-4147-A177-3AD203B41FA5}">
                      <a16:colId xmlns:a16="http://schemas.microsoft.com/office/drawing/2014/main" val="806901512"/>
                    </a:ext>
                  </a:extLst>
                </a:gridCol>
                <a:gridCol w="5782701">
                  <a:extLst>
                    <a:ext uri="{9D8B030D-6E8A-4147-A177-3AD203B41FA5}">
                      <a16:colId xmlns:a16="http://schemas.microsoft.com/office/drawing/2014/main" val="2370053315"/>
                    </a:ext>
                  </a:extLst>
                </a:gridCol>
              </a:tblGrid>
              <a:tr h="878257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Name</a:t>
                      </a:r>
                      <a:endParaRPr lang="en-IN" sz="3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Innov8rs</a:t>
                      </a:r>
                      <a:endParaRPr lang="en-IN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5203"/>
                  </a:ext>
                </a:extLst>
              </a:tr>
              <a:tr h="8782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Omkar Sunil Chavan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2116"/>
                  </a:ext>
                </a:extLst>
              </a:tr>
              <a:tr h="766336"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r>
                        <a:rPr lang="en-US" sz="1800" b="1" dirty="0"/>
                        <a:t>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500" b="1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Arpita Parmeshwar Gupta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251459"/>
                  </a:ext>
                </a:extLst>
              </a:tr>
              <a:tr h="638878"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  <a:endParaRPr lang="en-IN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Yogesh Sanjay Dumane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394659"/>
                  </a:ext>
                </a:extLst>
              </a:tr>
              <a:tr h="638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Kiran Ravindra Ingale</a:t>
                      </a:r>
                      <a:endParaRPr lang="en-IN" sz="2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79391"/>
                  </a:ext>
                </a:extLst>
              </a:tr>
              <a:tr h="63887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1486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A5AD18BF-6526-50CF-6451-A0A64D43E440}"/>
              </a:ext>
            </a:extLst>
          </p:cNvPr>
          <p:cNvSpPr txBox="1"/>
          <p:nvPr/>
        </p:nvSpPr>
        <p:spPr>
          <a:xfrm>
            <a:off x="1080660" y="4264334"/>
            <a:ext cx="46726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:-</a:t>
            </a:r>
            <a:endParaRPr lang="en-IN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781A1E-6AF2-D403-98C8-39E270F88376}"/>
              </a:ext>
            </a:extLst>
          </p:cNvPr>
          <p:cNvSpPr txBox="1"/>
          <p:nvPr/>
        </p:nvSpPr>
        <p:spPr>
          <a:xfrm>
            <a:off x="9703080" y="8801604"/>
            <a:ext cx="831028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 Link –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https://github.com/teaminnov8rs/Smart-Automated-Nagrik-Sahayak 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C4CFCEB-8E45-4F0B-4187-49F270E9E61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9" y="238641"/>
            <a:ext cx="727872" cy="718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6920" y="9794887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4631" y="-274434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20"/>
                </a:lnTo>
                <a:lnTo>
                  <a:pt x="0" y="71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59984" y="10060894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865488" y="217679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5554021" y="8604022"/>
            <a:ext cx="2978148" cy="1836418"/>
            <a:chOff x="0" y="0"/>
            <a:chExt cx="3970864" cy="2448557"/>
          </a:xfrm>
        </p:grpSpPr>
        <p:grpSp>
          <p:nvGrpSpPr>
            <p:cNvPr id="8" name="Group 8"/>
            <p:cNvGrpSpPr/>
            <p:nvPr/>
          </p:nvGrpSpPr>
          <p:grpSpPr>
            <a:xfrm>
              <a:off x="3392275" y="0"/>
              <a:ext cx="578589" cy="2243970"/>
              <a:chOff x="0" y="0"/>
              <a:chExt cx="114289" cy="443253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14289" cy="443253"/>
              </a:xfrm>
              <a:custGeom>
                <a:avLst/>
                <a:gdLst/>
                <a:ahLst/>
                <a:cxnLst/>
                <a:rect l="l" t="t" r="r" b="b"/>
                <a:pathLst>
                  <a:path w="114289" h="443253">
                    <a:moveTo>
                      <a:pt x="0" y="0"/>
                    </a:moveTo>
                    <a:lnTo>
                      <a:pt x="114289" y="0"/>
                    </a:lnTo>
                    <a:lnTo>
                      <a:pt x="114289" y="443253"/>
                    </a:lnTo>
                    <a:lnTo>
                      <a:pt x="0" y="443253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14289" cy="4813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5400000">
              <a:off x="1569622" y="372873"/>
              <a:ext cx="506062" cy="3645306"/>
              <a:chOff x="0" y="0"/>
              <a:chExt cx="99963" cy="72006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99963" cy="720060"/>
              </a:xfrm>
              <a:custGeom>
                <a:avLst/>
                <a:gdLst/>
                <a:ahLst/>
                <a:cxnLst/>
                <a:rect l="l" t="t" r="r" b="b"/>
                <a:pathLst>
                  <a:path w="99963" h="720060">
                    <a:moveTo>
                      <a:pt x="0" y="0"/>
                    </a:moveTo>
                    <a:lnTo>
                      <a:pt x="99963" y="0"/>
                    </a:lnTo>
                    <a:lnTo>
                      <a:pt x="99963" y="720060"/>
                    </a:lnTo>
                    <a:lnTo>
                      <a:pt x="0" y="720060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99963" cy="7581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4" name="Group 14"/>
          <p:cNvGrpSpPr/>
          <p:nvPr/>
        </p:nvGrpSpPr>
        <p:grpSpPr>
          <a:xfrm>
            <a:off x="566251" y="383044"/>
            <a:ext cx="369284" cy="374652"/>
            <a:chOff x="0" y="0"/>
            <a:chExt cx="97260" cy="986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7260" cy="98674"/>
            </a:xfrm>
            <a:custGeom>
              <a:avLst/>
              <a:gdLst/>
              <a:ahLst/>
              <a:cxnLst/>
              <a:rect l="l" t="t" r="r" b="b"/>
              <a:pathLst>
                <a:path w="97260" h="98674">
                  <a:moveTo>
                    <a:pt x="0" y="0"/>
                  </a:moveTo>
                  <a:lnTo>
                    <a:pt x="97260" y="0"/>
                  </a:lnTo>
                  <a:lnTo>
                    <a:pt x="97260" y="98674"/>
                  </a:lnTo>
                  <a:lnTo>
                    <a:pt x="0" y="98674"/>
                  </a:lnTo>
                  <a:close/>
                </a:path>
              </a:pathLst>
            </a:custGeom>
            <a:solidFill>
              <a:srgbClr val="09305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97260" cy="146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038543" y="1266570"/>
            <a:ext cx="1385252" cy="124527"/>
            <a:chOff x="0" y="0"/>
            <a:chExt cx="1847002" cy="166036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64992" cy="166036"/>
              <a:chOff x="0" y="0"/>
              <a:chExt cx="32591" cy="327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234857" y="0"/>
              <a:ext cx="164992" cy="166036"/>
              <a:chOff x="0" y="0"/>
              <a:chExt cx="32591" cy="327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76049" y="0"/>
              <a:ext cx="164992" cy="166036"/>
              <a:chOff x="0" y="0"/>
              <a:chExt cx="32591" cy="32797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717241" y="0"/>
              <a:ext cx="164992" cy="166036"/>
              <a:chOff x="0" y="0"/>
              <a:chExt cx="32591" cy="32797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958433" y="0"/>
              <a:ext cx="164992" cy="166036"/>
              <a:chOff x="0" y="0"/>
              <a:chExt cx="32591" cy="3279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1199625" y="0"/>
              <a:ext cx="164992" cy="166036"/>
              <a:chOff x="0" y="0"/>
              <a:chExt cx="32591" cy="32797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440818" y="0"/>
              <a:ext cx="164992" cy="166036"/>
              <a:chOff x="0" y="0"/>
              <a:chExt cx="32591" cy="32797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Group 39"/>
            <p:cNvGrpSpPr/>
            <p:nvPr/>
          </p:nvGrpSpPr>
          <p:grpSpPr>
            <a:xfrm>
              <a:off x="1682010" y="0"/>
              <a:ext cx="164992" cy="166036"/>
              <a:chOff x="0" y="0"/>
              <a:chExt cx="32591" cy="32797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1" name="TextBox 41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6" name="Freeform 46"/>
          <p:cNvSpPr/>
          <p:nvPr/>
        </p:nvSpPr>
        <p:spPr>
          <a:xfrm>
            <a:off x="575649" y="470849"/>
            <a:ext cx="271646" cy="199042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15985935" y="1769020"/>
            <a:ext cx="1283893" cy="940744"/>
          </a:xfrm>
          <a:custGeom>
            <a:avLst/>
            <a:gdLst/>
            <a:ahLst/>
            <a:cxnLst/>
            <a:rect l="l" t="t" r="r" b="b"/>
            <a:pathLst>
              <a:path w="1283893" h="940744">
                <a:moveTo>
                  <a:pt x="0" y="0"/>
                </a:moveTo>
                <a:lnTo>
                  <a:pt x="1283893" y="0"/>
                </a:lnTo>
                <a:lnTo>
                  <a:pt x="1283893" y="940743"/>
                </a:lnTo>
                <a:lnTo>
                  <a:pt x="0" y="940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1" name="TextBox 71"/>
          <p:cNvSpPr txBox="1"/>
          <p:nvPr/>
        </p:nvSpPr>
        <p:spPr>
          <a:xfrm>
            <a:off x="1044422" y="504383"/>
            <a:ext cx="1223730" cy="516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232828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Innov8rs</a:t>
            </a:r>
          </a:p>
          <a:p>
            <a:pPr algn="ctr">
              <a:lnSpc>
                <a:spcPts val="2100"/>
              </a:lnSpc>
            </a:pPr>
            <a:endParaRPr lang="en-US" sz="1500" b="1" dirty="0">
              <a:solidFill>
                <a:srgbClr val="232828"/>
              </a:solidFill>
              <a:latin typeface="Times New Roman" panose="02020603050405020304" pitchFamily="18" charset="0"/>
              <a:ea typeface="Open Sans Bold"/>
              <a:cs typeface="Times New Roman" panose="02020603050405020304" pitchFamily="18" charset="0"/>
              <a:sym typeface="Open Sans Bold"/>
            </a:endParaRPr>
          </a:p>
        </p:txBody>
      </p:sp>
      <p:sp>
        <p:nvSpPr>
          <p:cNvPr id="74" name="TextBox 74"/>
          <p:cNvSpPr txBox="1"/>
          <p:nvPr/>
        </p:nvSpPr>
        <p:spPr>
          <a:xfrm>
            <a:off x="13321808" y="7436672"/>
            <a:ext cx="3306074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TextBox 81"/>
          <p:cNvSpPr txBox="1"/>
          <p:nvPr/>
        </p:nvSpPr>
        <p:spPr>
          <a:xfrm>
            <a:off x="14102032" y="4028519"/>
            <a:ext cx="1718518" cy="1263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74"/>
              </a:lnSpc>
            </a:pPr>
            <a:r>
              <a:rPr lang="en-US" sz="8499" spc="-212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3.</a:t>
            </a:r>
          </a:p>
        </p:txBody>
      </p:sp>
      <p:sp>
        <p:nvSpPr>
          <p:cNvPr id="82" name="Freeform 82"/>
          <p:cNvSpPr/>
          <p:nvPr/>
        </p:nvSpPr>
        <p:spPr>
          <a:xfrm>
            <a:off x="16367217" y="9170186"/>
            <a:ext cx="1389577" cy="755582"/>
          </a:xfrm>
          <a:custGeom>
            <a:avLst/>
            <a:gdLst/>
            <a:ahLst/>
            <a:cxnLst/>
            <a:rect l="l" t="t" r="r" b="b"/>
            <a:pathLst>
              <a:path w="1389577" h="755582">
                <a:moveTo>
                  <a:pt x="0" y="0"/>
                </a:moveTo>
                <a:lnTo>
                  <a:pt x="1389577" y="0"/>
                </a:lnTo>
                <a:lnTo>
                  <a:pt x="1389577" y="755582"/>
                </a:lnTo>
                <a:lnTo>
                  <a:pt x="0" y="7555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A9D587-88CC-74B5-1E91-38587ED4C2AB}"/>
              </a:ext>
            </a:extLst>
          </p:cNvPr>
          <p:cNvSpPr txBox="1"/>
          <p:nvPr/>
        </p:nvSpPr>
        <p:spPr>
          <a:xfrm>
            <a:off x="847295" y="943977"/>
            <a:ext cx="9269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11501D80-568F-DC87-1A00-46E21F8803FD}"/>
              </a:ext>
            </a:extLst>
          </p:cNvPr>
          <p:cNvSpPr txBox="1">
            <a:spLocks/>
          </p:cNvSpPr>
          <p:nvPr/>
        </p:nvSpPr>
        <p:spPr bwMode="auto">
          <a:xfrm>
            <a:off x="3536006" y="1876202"/>
            <a:ext cx="10972800" cy="1284257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800" b="1" dirty="0">
                <a:latin typeface="Times New Roman"/>
                <a:ea typeface="Times New Roman"/>
                <a:cs typeface="Times New Roman"/>
              </a:rPr>
              <a:t>Addressing Urban Civic Issues</a:t>
            </a:r>
            <a:endParaRPr lang="en-US" sz="3800" dirty="0"/>
          </a:p>
        </p:txBody>
      </p:sp>
      <p:sp>
        <p:nvSpPr>
          <p:cNvPr id="87" name="Rectangle: Rounded Corners 1">
            <a:extLst>
              <a:ext uri="{FF2B5EF4-FFF2-40B4-BE49-F238E27FC236}">
                <a16:creationId xmlns:a16="http://schemas.microsoft.com/office/drawing/2014/main" id="{D591FBD2-53BA-3526-E0DC-67840D029A5C}"/>
              </a:ext>
            </a:extLst>
          </p:cNvPr>
          <p:cNvSpPr/>
          <p:nvPr/>
        </p:nvSpPr>
        <p:spPr bwMode="auto">
          <a:xfrm>
            <a:off x="415359" y="3251198"/>
            <a:ext cx="5447108" cy="6091826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  <a:alpha val="72999"/>
            </a:schemeClr>
          </a:solidFill>
          <a:ln w="6350" cap="flat" cmpd="sng" algn="ctr">
            <a:solidFill>
              <a:schemeClr val="accent6">
                <a:lumMod val="60000"/>
                <a:lumOff val="40000"/>
                <a:alpha val="99999"/>
              </a:schemeClr>
            </a:solidFill>
            <a:prstDash val="solid"/>
            <a:miter lim="800000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b="1" dirty="0">
                <a:latin typeface="Times New Roman"/>
                <a:cs typeface="Times New Roman"/>
              </a:rPr>
              <a:t>Problem: </a:t>
            </a:r>
            <a:endParaRPr sz="2800" dirty="0"/>
          </a:p>
          <a:p>
            <a:pPr algn="ctr">
              <a:defRPr/>
            </a:pPr>
            <a:r>
              <a:rPr lang="en-US" sz="2600" b="0" i="0" u="none" strike="noStrike" cap="none" spc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Citizens face issues like potholes, garbage, or broken streetlights but avoid reporting as it takes too much time, they don’t know the right department, and portals differ across cities.</a:t>
            </a:r>
            <a:endParaRPr sz="2600" dirty="0"/>
          </a:p>
          <a:p>
            <a:pPr algn="ctr">
              <a:defRPr/>
            </a:pPr>
            <a:endParaRPr lang="en-US" sz="2000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2800" b="1" dirty="0">
                <a:latin typeface="Times New Roman"/>
                <a:cs typeface="Times New Roman"/>
              </a:rPr>
              <a:t>Solution: </a:t>
            </a:r>
            <a:endParaRPr sz="2800" dirty="0"/>
          </a:p>
          <a:p>
            <a:pPr algn="ctr">
              <a:defRPr/>
            </a:pPr>
            <a:r>
              <a:rPr lang="en-US" sz="2600" b="0" i="0" u="none" strike="noStrike" cap="none" spc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An AI-powered app lets users simply click a photo. It detects the issue, finds the correct department from its database, and files the complaint automatically without manual effort.</a:t>
            </a:r>
            <a:endParaRPr lang="en-IN" sz="2600" dirty="0">
              <a:latin typeface="Times New Roman"/>
              <a:cs typeface="Times New Roman"/>
            </a:endParaRPr>
          </a:p>
        </p:txBody>
      </p:sp>
      <p:sp>
        <p:nvSpPr>
          <p:cNvPr id="88" name="Rectangle: Rounded Corners 2">
            <a:extLst>
              <a:ext uri="{FF2B5EF4-FFF2-40B4-BE49-F238E27FC236}">
                <a16:creationId xmlns:a16="http://schemas.microsoft.com/office/drawing/2014/main" id="{70DE47FB-EDC9-14D7-B3FB-24A6B6660624}"/>
              </a:ext>
            </a:extLst>
          </p:cNvPr>
          <p:cNvSpPr/>
          <p:nvPr/>
        </p:nvSpPr>
        <p:spPr bwMode="auto">
          <a:xfrm>
            <a:off x="6387097" y="3251197"/>
            <a:ext cx="5270619" cy="602489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FDB9E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600" b="0" i="0" u="none" strike="noStrike" cap="none" spc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Many citizens are uncomfortable writing complaints, as they don’t know the proper format or the right language to use, leading to unclear or ignored submissions.</a:t>
            </a:r>
            <a:endParaRPr sz="2600" dirty="0"/>
          </a:p>
          <a:p>
            <a:pPr algn="ctr">
              <a:defRPr/>
            </a:pPr>
            <a:endParaRPr lang="en-US" sz="2000" b="1" dirty="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US" sz="2800" b="1" dirty="0">
                <a:latin typeface="Times New Roman"/>
                <a:cs typeface="Times New Roman"/>
              </a:rPr>
              <a:t>Solution</a:t>
            </a:r>
            <a:r>
              <a:rPr lang="en-US" sz="2400" b="1" dirty="0">
                <a:latin typeface="Times New Roman"/>
                <a:cs typeface="Times New Roman"/>
              </a:rPr>
              <a:t>: </a:t>
            </a:r>
            <a:endParaRPr sz="2400" dirty="0"/>
          </a:p>
          <a:p>
            <a:pPr algn="ctr">
              <a:defRPr/>
            </a:pPr>
            <a:r>
              <a:rPr lang="en-US" sz="2600" b="0" i="0" u="none" strike="noStrike" cap="none" spc="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AI generates clear and polite complaint letters in both English and regional languages, making them professional, standardized, and easy for authorities to act upon.</a:t>
            </a:r>
            <a:endParaRPr lang="en-IN" sz="2600" dirty="0">
              <a:latin typeface="Times New Roman"/>
              <a:cs typeface="Times New Roman"/>
            </a:endParaRPr>
          </a:p>
        </p:txBody>
      </p:sp>
      <p:pic>
        <p:nvPicPr>
          <p:cNvPr id="2050" name="Picture 2" descr="Crater Mumbai: 90% of potholes filled, says BMC. Really? | Mumbai news -  Hindustan Times">
            <a:extLst>
              <a:ext uri="{FF2B5EF4-FFF2-40B4-BE49-F238E27FC236}">
                <a16:creationId xmlns:a16="http://schemas.microsoft.com/office/drawing/2014/main" id="{0A7177C4-A3A6-BE4C-F589-C2A765BEF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204" y="3608860"/>
            <a:ext cx="5539535" cy="539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9BF06FF-3F71-E5A6-C8A0-CEB6854AB36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3" y="211260"/>
            <a:ext cx="727872" cy="718220"/>
          </a:xfrm>
          <a:prstGeom prst="rect">
            <a:avLst/>
          </a:prstGeom>
        </p:spPr>
      </p:pic>
      <p:grpSp>
        <p:nvGrpSpPr>
          <p:cNvPr id="90" name="Group 45">
            <a:extLst>
              <a:ext uri="{FF2B5EF4-FFF2-40B4-BE49-F238E27FC236}">
                <a16:creationId xmlns:a16="http://schemas.microsoft.com/office/drawing/2014/main" id="{D9FFBE18-E666-5A51-A71D-330AD6573C45}"/>
              </a:ext>
            </a:extLst>
          </p:cNvPr>
          <p:cNvGrpSpPr/>
          <p:nvPr/>
        </p:nvGrpSpPr>
        <p:grpSpPr>
          <a:xfrm>
            <a:off x="17538635" y="3062338"/>
            <a:ext cx="1987067" cy="2260556"/>
            <a:chOff x="0" y="0"/>
            <a:chExt cx="2649423" cy="3014074"/>
          </a:xfrm>
        </p:grpSpPr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45A45A46-A81C-25B9-55D5-C5013E092B31}"/>
                </a:ext>
              </a:extLst>
            </p:cNvPr>
            <p:cNvSpPr/>
            <p:nvPr/>
          </p:nvSpPr>
          <p:spPr>
            <a:xfrm rot="5400000">
              <a:off x="-1116854" y="1116854"/>
              <a:ext cx="3014074" cy="780366"/>
            </a:xfrm>
            <a:custGeom>
              <a:avLst/>
              <a:gdLst/>
              <a:ahLst/>
              <a:cxnLst/>
              <a:rect l="l" t="t" r="r" b="b"/>
              <a:pathLst>
                <a:path w="3014074" h="780366">
                  <a:moveTo>
                    <a:pt x="0" y="0"/>
                  </a:moveTo>
                  <a:lnTo>
                    <a:pt x="3014074" y="0"/>
                  </a:lnTo>
                  <a:lnTo>
                    <a:pt x="3014074" y="780366"/>
                  </a:lnTo>
                  <a:lnTo>
                    <a:pt x="0" y="7803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b="-111377"/>
              </a:stretch>
            </a:blipFill>
          </p:spPr>
        </p:sp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68846A4-202E-0B2A-9AF1-24E828BAC19B}"/>
                </a:ext>
              </a:extLst>
            </p:cNvPr>
            <p:cNvSpPr/>
            <p:nvPr/>
          </p:nvSpPr>
          <p:spPr>
            <a:xfrm rot="5400000">
              <a:off x="317626" y="682277"/>
              <a:ext cx="3014074" cy="1649521"/>
            </a:xfrm>
            <a:custGeom>
              <a:avLst/>
              <a:gdLst/>
              <a:ahLst/>
              <a:cxnLst/>
              <a:rect l="l" t="t" r="r" b="b"/>
              <a:pathLst>
                <a:path w="3014074" h="1649521">
                  <a:moveTo>
                    <a:pt x="0" y="0"/>
                  </a:moveTo>
                  <a:lnTo>
                    <a:pt x="3014074" y="0"/>
                  </a:lnTo>
                  <a:lnTo>
                    <a:pt x="3014074" y="1649521"/>
                  </a:lnTo>
                  <a:lnTo>
                    <a:pt x="0" y="1649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6920" y="9794887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4631" y="-274434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20"/>
                </a:lnTo>
                <a:lnTo>
                  <a:pt x="0" y="71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59984" y="10060894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5488" y="217679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554021" y="8604022"/>
            <a:ext cx="2978148" cy="1836418"/>
            <a:chOff x="0" y="0"/>
            <a:chExt cx="3970864" cy="2448557"/>
          </a:xfrm>
        </p:grpSpPr>
        <p:grpSp>
          <p:nvGrpSpPr>
            <p:cNvPr id="7" name="Group 7"/>
            <p:cNvGrpSpPr/>
            <p:nvPr/>
          </p:nvGrpSpPr>
          <p:grpSpPr>
            <a:xfrm>
              <a:off x="3392275" y="0"/>
              <a:ext cx="578589" cy="2243970"/>
              <a:chOff x="0" y="0"/>
              <a:chExt cx="114289" cy="4432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4289" cy="443253"/>
              </a:xfrm>
              <a:custGeom>
                <a:avLst/>
                <a:gdLst/>
                <a:ahLst/>
                <a:cxnLst/>
                <a:rect l="l" t="t" r="r" b="b"/>
                <a:pathLst>
                  <a:path w="114289" h="443253">
                    <a:moveTo>
                      <a:pt x="0" y="0"/>
                    </a:moveTo>
                    <a:lnTo>
                      <a:pt x="114289" y="0"/>
                    </a:lnTo>
                    <a:lnTo>
                      <a:pt x="114289" y="443253"/>
                    </a:lnTo>
                    <a:lnTo>
                      <a:pt x="0" y="443253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14289" cy="4813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1569622" y="372873"/>
              <a:ext cx="506062" cy="3645306"/>
              <a:chOff x="0" y="0"/>
              <a:chExt cx="99963" cy="7200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9963" cy="720060"/>
              </a:xfrm>
              <a:custGeom>
                <a:avLst/>
                <a:gdLst/>
                <a:ahLst/>
                <a:cxnLst/>
                <a:rect l="l" t="t" r="r" b="b"/>
                <a:pathLst>
                  <a:path w="99963" h="720060">
                    <a:moveTo>
                      <a:pt x="0" y="0"/>
                    </a:moveTo>
                    <a:lnTo>
                      <a:pt x="99963" y="0"/>
                    </a:lnTo>
                    <a:lnTo>
                      <a:pt x="99963" y="720060"/>
                    </a:lnTo>
                    <a:lnTo>
                      <a:pt x="0" y="720060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9963" cy="7581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588851" y="217679"/>
            <a:ext cx="562032" cy="562054"/>
            <a:chOff x="-50765" y="-47625"/>
            <a:chExt cx="148025" cy="148031"/>
          </a:xfrm>
        </p:grpSpPr>
        <p:sp>
          <p:nvSpPr>
            <p:cNvPr id="14" name="Freeform 14"/>
            <p:cNvSpPr/>
            <p:nvPr/>
          </p:nvSpPr>
          <p:spPr>
            <a:xfrm>
              <a:off x="-50765" y="1732"/>
              <a:ext cx="97260" cy="98674"/>
            </a:xfrm>
            <a:custGeom>
              <a:avLst/>
              <a:gdLst/>
              <a:ahLst/>
              <a:cxnLst/>
              <a:rect l="l" t="t" r="r" b="b"/>
              <a:pathLst>
                <a:path w="97260" h="98674">
                  <a:moveTo>
                    <a:pt x="0" y="0"/>
                  </a:moveTo>
                  <a:lnTo>
                    <a:pt x="97260" y="0"/>
                  </a:lnTo>
                  <a:lnTo>
                    <a:pt x="97260" y="98674"/>
                  </a:lnTo>
                  <a:lnTo>
                    <a:pt x="0" y="98674"/>
                  </a:lnTo>
                  <a:close/>
                </a:path>
              </a:pathLst>
            </a:custGeom>
            <a:solidFill>
              <a:srgbClr val="09305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7260" cy="146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038543" y="1266570"/>
            <a:ext cx="1385252" cy="124527"/>
            <a:chOff x="0" y="0"/>
            <a:chExt cx="1847002" cy="16603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64992" cy="166036"/>
              <a:chOff x="0" y="0"/>
              <a:chExt cx="32591" cy="327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34857" y="0"/>
              <a:ext cx="164992" cy="166036"/>
              <a:chOff x="0" y="0"/>
              <a:chExt cx="32591" cy="3279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76049" y="0"/>
              <a:ext cx="164992" cy="166036"/>
              <a:chOff x="0" y="0"/>
              <a:chExt cx="32591" cy="3279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717241" y="0"/>
              <a:ext cx="164992" cy="166036"/>
              <a:chOff x="0" y="0"/>
              <a:chExt cx="32591" cy="3279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958433" y="0"/>
              <a:ext cx="164992" cy="166036"/>
              <a:chOff x="0" y="0"/>
              <a:chExt cx="32591" cy="32797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199625" y="0"/>
              <a:ext cx="164992" cy="166036"/>
              <a:chOff x="0" y="0"/>
              <a:chExt cx="32591" cy="3279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440818" y="0"/>
              <a:ext cx="164992" cy="166036"/>
              <a:chOff x="0" y="0"/>
              <a:chExt cx="32591" cy="32797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682010" y="0"/>
              <a:ext cx="164992" cy="166036"/>
              <a:chOff x="0" y="0"/>
              <a:chExt cx="32591" cy="32797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723171" y="532834"/>
            <a:ext cx="250043" cy="125451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6348306" y="9007884"/>
            <a:ext cx="1389577" cy="755582"/>
          </a:xfrm>
          <a:custGeom>
            <a:avLst/>
            <a:gdLst/>
            <a:ahLst/>
            <a:cxnLst/>
            <a:rect l="l" t="t" r="r" b="b"/>
            <a:pathLst>
              <a:path w="1389577" h="755582">
                <a:moveTo>
                  <a:pt x="0" y="0"/>
                </a:moveTo>
                <a:lnTo>
                  <a:pt x="1389577" y="0"/>
                </a:lnTo>
                <a:lnTo>
                  <a:pt x="1389577" y="755582"/>
                </a:lnTo>
                <a:lnTo>
                  <a:pt x="0" y="755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4" name="TextBox 54"/>
          <p:cNvSpPr txBox="1"/>
          <p:nvPr/>
        </p:nvSpPr>
        <p:spPr>
          <a:xfrm>
            <a:off x="1091708" y="550913"/>
            <a:ext cx="1223729" cy="274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232828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Innov8rs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028700" y="8364446"/>
            <a:ext cx="2144975" cy="1738975"/>
            <a:chOff x="0" y="0"/>
            <a:chExt cx="2859967" cy="2318634"/>
          </a:xfrm>
        </p:grpSpPr>
        <p:sp>
          <p:nvSpPr>
            <p:cNvPr id="58" name="Freeform 58"/>
            <p:cNvSpPr/>
            <p:nvPr/>
          </p:nvSpPr>
          <p:spPr>
            <a:xfrm rot="6874994">
              <a:off x="78606" y="459700"/>
              <a:ext cx="1909624" cy="1399234"/>
            </a:xfrm>
            <a:custGeom>
              <a:avLst/>
              <a:gdLst/>
              <a:ahLst/>
              <a:cxnLst/>
              <a:rect l="l" t="t" r="r" b="b"/>
              <a:pathLst>
                <a:path w="1909624" h="1399234">
                  <a:moveTo>
                    <a:pt x="0" y="0"/>
                  </a:moveTo>
                  <a:lnTo>
                    <a:pt x="1909624" y="0"/>
                  </a:lnTo>
                  <a:lnTo>
                    <a:pt x="1909624" y="1399234"/>
                  </a:lnTo>
                  <a:lnTo>
                    <a:pt x="0" y="1399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9" name="Freeform 59"/>
            <p:cNvSpPr/>
            <p:nvPr/>
          </p:nvSpPr>
          <p:spPr>
            <a:xfrm>
              <a:off x="1196019" y="654686"/>
              <a:ext cx="1663948" cy="1663948"/>
            </a:xfrm>
            <a:custGeom>
              <a:avLst/>
              <a:gdLst/>
              <a:ahLst/>
              <a:cxnLst/>
              <a:rect l="l" t="t" r="r" b="b"/>
              <a:pathLst>
                <a:path w="1663948" h="1663948">
                  <a:moveTo>
                    <a:pt x="0" y="0"/>
                  </a:moveTo>
                  <a:lnTo>
                    <a:pt x="1663948" y="0"/>
                  </a:lnTo>
                  <a:lnTo>
                    <a:pt x="1663948" y="1663948"/>
                  </a:lnTo>
                  <a:lnTo>
                    <a:pt x="0" y="16639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C2D3CB4-ACBC-83D8-72E3-3D32FC3EDA39}"/>
              </a:ext>
            </a:extLst>
          </p:cNvPr>
          <p:cNvSpPr txBox="1"/>
          <p:nvPr/>
        </p:nvSpPr>
        <p:spPr>
          <a:xfrm>
            <a:off x="848192" y="934800"/>
            <a:ext cx="9269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9FF2C486-242F-18FC-B8CA-0962027BA0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72214"/>
            <a:ext cx="10210800" cy="797188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179338F8-2267-DD31-70AF-BCA165DF622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40" y="299175"/>
            <a:ext cx="727872" cy="718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6920" y="9794887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4631" y="-274434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20"/>
                </a:lnTo>
                <a:lnTo>
                  <a:pt x="0" y="71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59984" y="10060894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5488" y="217679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554021" y="8604022"/>
            <a:ext cx="2978148" cy="1836418"/>
            <a:chOff x="0" y="0"/>
            <a:chExt cx="3970864" cy="2448557"/>
          </a:xfrm>
        </p:grpSpPr>
        <p:grpSp>
          <p:nvGrpSpPr>
            <p:cNvPr id="7" name="Group 7"/>
            <p:cNvGrpSpPr/>
            <p:nvPr/>
          </p:nvGrpSpPr>
          <p:grpSpPr>
            <a:xfrm>
              <a:off x="3392275" y="0"/>
              <a:ext cx="578589" cy="2243970"/>
              <a:chOff x="0" y="0"/>
              <a:chExt cx="114289" cy="4432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4289" cy="443253"/>
              </a:xfrm>
              <a:custGeom>
                <a:avLst/>
                <a:gdLst/>
                <a:ahLst/>
                <a:cxnLst/>
                <a:rect l="l" t="t" r="r" b="b"/>
                <a:pathLst>
                  <a:path w="114289" h="443253">
                    <a:moveTo>
                      <a:pt x="0" y="0"/>
                    </a:moveTo>
                    <a:lnTo>
                      <a:pt x="114289" y="0"/>
                    </a:lnTo>
                    <a:lnTo>
                      <a:pt x="114289" y="443253"/>
                    </a:lnTo>
                    <a:lnTo>
                      <a:pt x="0" y="443253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14289" cy="4813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1569622" y="372873"/>
              <a:ext cx="506062" cy="3645306"/>
              <a:chOff x="0" y="0"/>
              <a:chExt cx="99963" cy="7200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9963" cy="720060"/>
              </a:xfrm>
              <a:custGeom>
                <a:avLst/>
                <a:gdLst/>
                <a:ahLst/>
                <a:cxnLst/>
                <a:rect l="l" t="t" r="r" b="b"/>
                <a:pathLst>
                  <a:path w="99963" h="720060">
                    <a:moveTo>
                      <a:pt x="0" y="0"/>
                    </a:moveTo>
                    <a:lnTo>
                      <a:pt x="99963" y="0"/>
                    </a:lnTo>
                    <a:lnTo>
                      <a:pt x="99963" y="720060"/>
                    </a:lnTo>
                    <a:lnTo>
                      <a:pt x="0" y="720060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9963" cy="7581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584056" y="443785"/>
            <a:ext cx="369284" cy="374652"/>
            <a:chOff x="0" y="0"/>
            <a:chExt cx="97260" cy="986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7260" cy="98674"/>
            </a:xfrm>
            <a:custGeom>
              <a:avLst/>
              <a:gdLst/>
              <a:ahLst/>
              <a:cxnLst/>
              <a:rect l="l" t="t" r="r" b="b"/>
              <a:pathLst>
                <a:path w="97260" h="98674">
                  <a:moveTo>
                    <a:pt x="0" y="0"/>
                  </a:moveTo>
                  <a:lnTo>
                    <a:pt x="97260" y="0"/>
                  </a:lnTo>
                  <a:lnTo>
                    <a:pt x="97260" y="98674"/>
                  </a:lnTo>
                  <a:lnTo>
                    <a:pt x="0" y="98674"/>
                  </a:lnTo>
                  <a:close/>
                </a:path>
              </a:pathLst>
            </a:custGeom>
            <a:solidFill>
              <a:srgbClr val="09305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7260" cy="146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038543" y="1266570"/>
            <a:ext cx="1385252" cy="124527"/>
            <a:chOff x="0" y="0"/>
            <a:chExt cx="1847002" cy="16603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64992" cy="166036"/>
              <a:chOff x="0" y="0"/>
              <a:chExt cx="32591" cy="327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34857" y="0"/>
              <a:ext cx="164992" cy="166036"/>
              <a:chOff x="0" y="0"/>
              <a:chExt cx="32591" cy="3279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76049" y="0"/>
              <a:ext cx="164992" cy="166036"/>
              <a:chOff x="0" y="0"/>
              <a:chExt cx="32591" cy="3279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717241" y="0"/>
              <a:ext cx="164992" cy="166036"/>
              <a:chOff x="0" y="0"/>
              <a:chExt cx="32591" cy="3279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958433" y="0"/>
              <a:ext cx="164992" cy="166036"/>
              <a:chOff x="0" y="0"/>
              <a:chExt cx="32591" cy="32797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199625" y="0"/>
              <a:ext cx="164992" cy="166036"/>
              <a:chOff x="0" y="0"/>
              <a:chExt cx="32591" cy="3279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440818" y="0"/>
              <a:ext cx="164992" cy="166036"/>
              <a:chOff x="0" y="0"/>
              <a:chExt cx="32591" cy="32797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682010" y="0"/>
              <a:ext cx="164992" cy="166036"/>
              <a:chOff x="0" y="0"/>
              <a:chExt cx="32591" cy="32797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579140" y="570370"/>
            <a:ext cx="271646" cy="199042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2" name="Freeform 42"/>
          <p:cNvSpPr/>
          <p:nvPr/>
        </p:nvSpPr>
        <p:spPr>
          <a:xfrm>
            <a:off x="16348306" y="9007884"/>
            <a:ext cx="1389577" cy="755582"/>
          </a:xfrm>
          <a:custGeom>
            <a:avLst/>
            <a:gdLst/>
            <a:ahLst/>
            <a:cxnLst/>
            <a:rect l="l" t="t" r="r" b="b"/>
            <a:pathLst>
              <a:path w="1389577" h="755582">
                <a:moveTo>
                  <a:pt x="0" y="0"/>
                </a:moveTo>
                <a:lnTo>
                  <a:pt x="1389577" y="0"/>
                </a:lnTo>
                <a:lnTo>
                  <a:pt x="1389577" y="755582"/>
                </a:lnTo>
                <a:lnTo>
                  <a:pt x="0" y="755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52" name="TextBox 52"/>
          <p:cNvSpPr txBox="1"/>
          <p:nvPr/>
        </p:nvSpPr>
        <p:spPr>
          <a:xfrm>
            <a:off x="1045736" y="560405"/>
            <a:ext cx="1261124" cy="274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232828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Innov8rs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DF9B01-9D0F-FF75-8249-B6399E2E3A63}"/>
              </a:ext>
            </a:extLst>
          </p:cNvPr>
          <p:cNvSpPr txBox="1"/>
          <p:nvPr/>
        </p:nvSpPr>
        <p:spPr>
          <a:xfrm>
            <a:off x="953340" y="940749"/>
            <a:ext cx="9269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and Feasibility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Content Placeholder 16">
            <a:extLst>
              <a:ext uri="{FF2B5EF4-FFF2-40B4-BE49-F238E27FC236}">
                <a16:creationId xmlns:a16="http://schemas.microsoft.com/office/drawing/2014/main" id="{1246DBAA-46FC-F22D-4E1C-4AEF3E569D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6" y="1714500"/>
            <a:ext cx="8250664" cy="8048965"/>
          </a:xfrm>
          <a:prstGeom prst="rect">
            <a:avLst/>
          </a:prstGeom>
        </p:spPr>
      </p:pic>
      <p:sp>
        <p:nvSpPr>
          <p:cNvPr id="65" name="Freeform 41">
            <a:extLst>
              <a:ext uri="{FF2B5EF4-FFF2-40B4-BE49-F238E27FC236}">
                <a16:creationId xmlns:a16="http://schemas.microsoft.com/office/drawing/2014/main" id="{358F8DEB-819A-FB4C-EC16-9E67B06DBD50}"/>
              </a:ext>
            </a:extLst>
          </p:cNvPr>
          <p:cNvSpPr/>
          <p:nvPr/>
        </p:nvSpPr>
        <p:spPr>
          <a:xfrm>
            <a:off x="7736402" y="9070560"/>
            <a:ext cx="1440354" cy="555479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B742FE15-E627-3E46-E21A-99C20ACA52F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086" y="935898"/>
            <a:ext cx="8755096" cy="8239630"/>
          </a:xfrm>
          <a:prstGeom prst="rect">
            <a:avLst/>
          </a:prstGeom>
        </p:spPr>
      </p:pic>
      <p:sp>
        <p:nvSpPr>
          <p:cNvPr id="67" name="Freeform 41">
            <a:extLst>
              <a:ext uri="{FF2B5EF4-FFF2-40B4-BE49-F238E27FC236}">
                <a16:creationId xmlns:a16="http://schemas.microsoft.com/office/drawing/2014/main" id="{8C754DA1-95EE-34FA-0C24-62E6D0B4C42D}"/>
              </a:ext>
            </a:extLst>
          </p:cNvPr>
          <p:cNvSpPr/>
          <p:nvPr/>
        </p:nvSpPr>
        <p:spPr>
          <a:xfrm>
            <a:off x="16214686" y="8491023"/>
            <a:ext cx="1624648" cy="555479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8" name="Group 43">
            <a:extLst>
              <a:ext uri="{FF2B5EF4-FFF2-40B4-BE49-F238E27FC236}">
                <a16:creationId xmlns:a16="http://schemas.microsoft.com/office/drawing/2014/main" id="{B9D6EF69-9340-ECE1-5A4B-8AC964748E2D}"/>
              </a:ext>
            </a:extLst>
          </p:cNvPr>
          <p:cNvGrpSpPr/>
          <p:nvPr/>
        </p:nvGrpSpPr>
        <p:grpSpPr>
          <a:xfrm>
            <a:off x="8894356" y="2178262"/>
            <a:ext cx="480729" cy="1744816"/>
            <a:chOff x="0" y="0"/>
            <a:chExt cx="640972" cy="2020233"/>
          </a:xfrm>
        </p:grpSpPr>
        <p:sp>
          <p:nvSpPr>
            <p:cNvPr id="69" name="Freeform 44">
              <a:extLst>
                <a:ext uri="{FF2B5EF4-FFF2-40B4-BE49-F238E27FC236}">
                  <a16:creationId xmlns:a16="http://schemas.microsoft.com/office/drawing/2014/main" id="{DA37F4FF-319E-7142-0F35-D76B25458FB7}"/>
                </a:ext>
              </a:extLst>
            </p:cNvPr>
            <p:cNvSpPr/>
            <p:nvPr/>
          </p:nvSpPr>
          <p:spPr>
            <a:xfrm>
              <a:off x="0" y="0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2"/>
                  </a:lnTo>
                  <a:lnTo>
                    <a:pt x="0" y="640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0" name="Freeform 45">
              <a:extLst>
                <a:ext uri="{FF2B5EF4-FFF2-40B4-BE49-F238E27FC236}">
                  <a16:creationId xmlns:a16="http://schemas.microsoft.com/office/drawing/2014/main" id="{83B764E4-D12F-81D2-88A2-B361B174B1BC}"/>
                </a:ext>
              </a:extLst>
            </p:cNvPr>
            <p:cNvSpPr/>
            <p:nvPr/>
          </p:nvSpPr>
          <p:spPr>
            <a:xfrm>
              <a:off x="0" y="689631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090DD903-8F3D-3E16-2D83-F2785F721BAC}"/>
                </a:ext>
              </a:extLst>
            </p:cNvPr>
            <p:cNvSpPr/>
            <p:nvPr/>
          </p:nvSpPr>
          <p:spPr>
            <a:xfrm>
              <a:off x="0" y="1379262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2" name="Group 43">
            <a:extLst>
              <a:ext uri="{FF2B5EF4-FFF2-40B4-BE49-F238E27FC236}">
                <a16:creationId xmlns:a16="http://schemas.microsoft.com/office/drawing/2014/main" id="{336BA5D9-4262-D728-921B-485C4D5E102D}"/>
              </a:ext>
            </a:extLst>
          </p:cNvPr>
          <p:cNvGrpSpPr/>
          <p:nvPr/>
        </p:nvGrpSpPr>
        <p:grpSpPr>
          <a:xfrm>
            <a:off x="8894355" y="4011988"/>
            <a:ext cx="480729" cy="1744816"/>
            <a:chOff x="0" y="0"/>
            <a:chExt cx="640972" cy="2020233"/>
          </a:xfrm>
        </p:grpSpPr>
        <p:sp>
          <p:nvSpPr>
            <p:cNvPr id="73" name="Freeform 44">
              <a:extLst>
                <a:ext uri="{FF2B5EF4-FFF2-40B4-BE49-F238E27FC236}">
                  <a16:creationId xmlns:a16="http://schemas.microsoft.com/office/drawing/2014/main" id="{16FFB6BC-3ACE-F3F1-2E1A-C96F22CAE731}"/>
                </a:ext>
              </a:extLst>
            </p:cNvPr>
            <p:cNvSpPr/>
            <p:nvPr/>
          </p:nvSpPr>
          <p:spPr>
            <a:xfrm>
              <a:off x="0" y="0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2"/>
                  </a:lnTo>
                  <a:lnTo>
                    <a:pt x="0" y="640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4" name="Freeform 45">
              <a:extLst>
                <a:ext uri="{FF2B5EF4-FFF2-40B4-BE49-F238E27FC236}">
                  <a16:creationId xmlns:a16="http://schemas.microsoft.com/office/drawing/2014/main" id="{5F7B5D06-B534-47E6-C68A-8DCE9692D282}"/>
                </a:ext>
              </a:extLst>
            </p:cNvPr>
            <p:cNvSpPr/>
            <p:nvPr/>
          </p:nvSpPr>
          <p:spPr>
            <a:xfrm>
              <a:off x="0" y="689631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5" name="Freeform 46">
              <a:extLst>
                <a:ext uri="{FF2B5EF4-FFF2-40B4-BE49-F238E27FC236}">
                  <a16:creationId xmlns:a16="http://schemas.microsoft.com/office/drawing/2014/main" id="{E52DF410-BE67-843B-518B-17D0DF0F8B0B}"/>
                </a:ext>
              </a:extLst>
            </p:cNvPr>
            <p:cNvSpPr/>
            <p:nvPr/>
          </p:nvSpPr>
          <p:spPr>
            <a:xfrm>
              <a:off x="0" y="1379262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6" name="Group 43">
            <a:extLst>
              <a:ext uri="{FF2B5EF4-FFF2-40B4-BE49-F238E27FC236}">
                <a16:creationId xmlns:a16="http://schemas.microsoft.com/office/drawing/2014/main" id="{84144290-6A40-7D3D-BCF7-E5BABD809856}"/>
              </a:ext>
            </a:extLst>
          </p:cNvPr>
          <p:cNvGrpSpPr/>
          <p:nvPr/>
        </p:nvGrpSpPr>
        <p:grpSpPr>
          <a:xfrm>
            <a:off x="8894355" y="5834929"/>
            <a:ext cx="480729" cy="1744816"/>
            <a:chOff x="0" y="0"/>
            <a:chExt cx="640972" cy="2020233"/>
          </a:xfrm>
        </p:grpSpPr>
        <p:sp>
          <p:nvSpPr>
            <p:cNvPr id="77" name="Freeform 44">
              <a:extLst>
                <a:ext uri="{FF2B5EF4-FFF2-40B4-BE49-F238E27FC236}">
                  <a16:creationId xmlns:a16="http://schemas.microsoft.com/office/drawing/2014/main" id="{0BAC2D0F-55C4-3808-63B5-527FDF9E8F19}"/>
                </a:ext>
              </a:extLst>
            </p:cNvPr>
            <p:cNvSpPr/>
            <p:nvPr/>
          </p:nvSpPr>
          <p:spPr>
            <a:xfrm>
              <a:off x="0" y="0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2"/>
                  </a:lnTo>
                  <a:lnTo>
                    <a:pt x="0" y="640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8" name="Freeform 45">
              <a:extLst>
                <a:ext uri="{FF2B5EF4-FFF2-40B4-BE49-F238E27FC236}">
                  <a16:creationId xmlns:a16="http://schemas.microsoft.com/office/drawing/2014/main" id="{ABF1F65D-027A-374C-CE25-3A9A40CE70FA}"/>
                </a:ext>
              </a:extLst>
            </p:cNvPr>
            <p:cNvSpPr/>
            <p:nvPr/>
          </p:nvSpPr>
          <p:spPr>
            <a:xfrm>
              <a:off x="0" y="689631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9" name="Freeform 46">
              <a:extLst>
                <a:ext uri="{FF2B5EF4-FFF2-40B4-BE49-F238E27FC236}">
                  <a16:creationId xmlns:a16="http://schemas.microsoft.com/office/drawing/2014/main" id="{1303D7B5-899F-1BA2-019D-3FD72255F5AF}"/>
                </a:ext>
              </a:extLst>
            </p:cNvPr>
            <p:cNvSpPr/>
            <p:nvPr/>
          </p:nvSpPr>
          <p:spPr>
            <a:xfrm>
              <a:off x="0" y="1379262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0" name="Group 43">
            <a:extLst>
              <a:ext uri="{FF2B5EF4-FFF2-40B4-BE49-F238E27FC236}">
                <a16:creationId xmlns:a16="http://schemas.microsoft.com/office/drawing/2014/main" id="{E5A2A404-8DCA-7056-381F-0160D29E22AD}"/>
              </a:ext>
            </a:extLst>
          </p:cNvPr>
          <p:cNvGrpSpPr/>
          <p:nvPr/>
        </p:nvGrpSpPr>
        <p:grpSpPr>
          <a:xfrm>
            <a:off x="8881178" y="7614183"/>
            <a:ext cx="480729" cy="1744816"/>
            <a:chOff x="0" y="0"/>
            <a:chExt cx="640972" cy="2020233"/>
          </a:xfrm>
        </p:grpSpPr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0C8881A8-CFD2-765C-6008-26CC2F1FBBD9}"/>
                </a:ext>
              </a:extLst>
            </p:cNvPr>
            <p:cNvSpPr/>
            <p:nvPr/>
          </p:nvSpPr>
          <p:spPr>
            <a:xfrm>
              <a:off x="0" y="0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2"/>
                  </a:lnTo>
                  <a:lnTo>
                    <a:pt x="0" y="640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5117173E-5D0A-140F-94AB-CFD1413D44AA}"/>
                </a:ext>
              </a:extLst>
            </p:cNvPr>
            <p:cNvSpPr/>
            <p:nvPr/>
          </p:nvSpPr>
          <p:spPr>
            <a:xfrm>
              <a:off x="0" y="689631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2AA3321A-1C90-065B-F0D8-A80F361F52E5}"/>
                </a:ext>
              </a:extLst>
            </p:cNvPr>
            <p:cNvSpPr/>
            <p:nvPr/>
          </p:nvSpPr>
          <p:spPr>
            <a:xfrm>
              <a:off x="0" y="1379262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B88CF57A-8100-5E4A-4118-C57024D0443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1" y="328860"/>
            <a:ext cx="727872" cy="718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6920" y="9794887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4631" y="-274434"/>
            <a:ext cx="7315200" cy="718220"/>
          </a:xfrm>
          <a:custGeom>
            <a:avLst/>
            <a:gdLst/>
            <a:ahLst/>
            <a:cxnLst/>
            <a:rect l="l" t="t" r="r" b="b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20"/>
                </a:lnTo>
                <a:lnTo>
                  <a:pt x="0" y="71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659984" y="10060894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865488" y="217679"/>
            <a:ext cx="7315200" cy="452212"/>
          </a:xfrm>
          <a:custGeom>
            <a:avLst/>
            <a:gdLst/>
            <a:ahLst/>
            <a:cxnLst/>
            <a:rect l="l" t="t" r="r" b="b"/>
            <a:pathLst>
              <a:path w="7315200" h="452212">
                <a:moveTo>
                  <a:pt x="0" y="0"/>
                </a:moveTo>
                <a:lnTo>
                  <a:pt x="7315200" y="0"/>
                </a:lnTo>
                <a:lnTo>
                  <a:pt x="7315200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554021" y="8604022"/>
            <a:ext cx="2978148" cy="1836418"/>
            <a:chOff x="0" y="0"/>
            <a:chExt cx="3970864" cy="2448557"/>
          </a:xfrm>
        </p:grpSpPr>
        <p:grpSp>
          <p:nvGrpSpPr>
            <p:cNvPr id="7" name="Group 7"/>
            <p:cNvGrpSpPr/>
            <p:nvPr/>
          </p:nvGrpSpPr>
          <p:grpSpPr>
            <a:xfrm>
              <a:off x="3392275" y="0"/>
              <a:ext cx="578589" cy="2243970"/>
              <a:chOff x="0" y="0"/>
              <a:chExt cx="114289" cy="4432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4289" cy="443253"/>
              </a:xfrm>
              <a:custGeom>
                <a:avLst/>
                <a:gdLst/>
                <a:ahLst/>
                <a:cxnLst/>
                <a:rect l="l" t="t" r="r" b="b"/>
                <a:pathLst>
                  <a:path w="114289" h="443253">
                    <a:moveTo>
                      <a:pt x="0" y="0"/>
                    </a:moveTo>
                    <a:lnTo>
                      <a:pt x="114289" y="0"/>
                    </a:lnTo>
                    <a:lnTo>
                      <a:pt x="114289" y="443253"/>
                    </a:lnTo>
                    <a:lnTo>
                      <a:pt x="0" y="443253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14289" cy="4813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5400000">
              <a:off x="1569622" y="372873"/>
              <a:ext cx="506062" cy="3645306"/>
              <a:chOff x="0" y="0"/>
              <a:chExt cx="99963" cy="72006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9963" cy="720060"/>
              </a:xfrm>
              <a:custGeom>
                <a:avLst/>
                <a:gdLst/>
                <a:ahLst/>
                <a:cxnLst/>
                <a:rect l="l" t="t" r="r" b="b"/>
                <a:pathLst>
                  <a:path w="99963" h="720060">
                    <a:moveTo>
                      <a:pt x="0" y="0"/>
                    </a:moveTo>
                    <a:lnTo>
                      <a:pt x="99963" y="0"/>
                    </a:lnTo>
                    <a:lnTo>
                      <a:pt x="99963" y="720060"/>
                    </a:lnTo>
                    <a:lnTo>
                      <a:pt x="0" y="720060"/>
                    </a:lnTo>
                    <a:close/>
                  </a:path>
                </a:pathLst>
              </a:custGeom>
              <a:solidFill>
                <a:srgbClr val="232828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9963" cy="7581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pSp>
        <p:nvGrpSpPr>
          <p:cNvPr id="13" name="Group 13"/>
          <p:cNvGrpSpPr/>
          <p:nvPr/>
        </p:nvGrpSpPr>
        <p:grpSpPr>
          <a:xfrm>
            <a:off x="652296" y="542765"/>
            <a:ext cx="369284" cy="374652"/>
            <a:chOff x="0" y="0"/>
            <a:chExt cx="97260" cy="986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7260" cy="98674"/>
            </a:xfrm>
            <a:custGeom>
              <a:avLst/>
              <a:gdLst/>
              <a:ahLst/>
              <a:cxnLst/>
              <a:rect l="l" t="t" r="r" b="b"/>
              <a:pathLst>
                <a:path w="97260" h="98674">
                  <a:moveTo>
                    <a:pt x="0" y="0"/>
                  </a:moveTo>
                  <a:lnTo>
                    <a:pt x="97260" y="0"/>
                  </a:lnTo>
                  <a:lnTo>
                    <a:pt x="97260" y="98674"/>
                  </a:lnTo>
                  <a:lnTo>
                    <a:pt x="0" y="98674"/>
                  </a:lnTo>
                  <a:close/>
                </a:path>
              </a:pathLst>
            </a:custGeom>
            <a:solidFill>
              <a:srgbClr val="09305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7260" cy="1462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04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038543" y="1266570"/>
            <a:ext cx="1385252" cy="124527"/>
            <a:chOff x="0" y="0"/>
            <a:chExt cx="1847002" cy="16603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64992" cy="166036"/>
              <a:chOff x="0" y="0"/>
              <a:chExt cx="32591" cy="32797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34857" y="0"/>
              <a:ext cx="164992" cy="166036"/>
              <a:chOff x="0" y="0"/>
              <a:chExt cx="32591" cy="32797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76049" y="0"/>
              <a:ext cx="164992" cy="166036"/>
              <a:chOff x="0" y="0"/>
              <a:chExt cx="32591" cy="3279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717241" y="0"/>
              <a:ext cx="164992" cy="166036"/>
              <a:chOff x="0" y="0"/>
              <a:chExt cx="32591" cy="32797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958433" y="0"/>
              <a:ext cx="164992" cy="166036"/>
              <a:chOff x="0" y="0"/>
              <a:chExt cx="32591" cy="32797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199625" y="0"/>
              <a:ext cx="164992" cy="166036"/>
              <a:chOff x="0" y="0"/>
              <a:chExt cx="32591" cy="32797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1440818" y="0"/>
              <a:ext cx="164992" cy="166036"/>
              <a:chOff x="0" y="0"/>
              <a:chExt cx="32591" cy="32797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682010" y="0"/>
              <a:ext cx="164992" cy="166036"/>
              <a:chOff x="0" y="0"/>
              <a:chExt cx="32591" cy="32797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32591" cy="32797"/>
              </a:xfrm>
              <a:custGeom>
                <a:avLst/>
                <a:gdLst/>
                <a:ahLst/>
                <a:cxnLst/>
                <a:rect l="l" t="t" r="r" b="b"/>
                <a:pathLst>
                  <a:path w="32591" h="32797">
                    <a:moveTo>
                      <a:pt x="0" y="0"/>
                    </a:moveTo>
                    <a:lnTo>
                      <a:pt x="32591" y="0"/>
                    </a:lnTo>
                    <a:lnTo>
                      <a:pt x="32591" y="32797"/>
                    </a:lnTo>
                    <a:lnTo>
                      <a:pt x="0" y="32797"/>
                    </a:lnTo>
                    <a:close/>
                  </a:path>
                </a:pathLst>
              </a:custGeom>
              <a:solidFill>
                <a:srgbClr val="09305E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32591" cy="708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1" name="Freeform 41"/>
          <p:cNvSpPr/>
          <p:nvPr/>
        </p:nvSpPr>
        <p:spPr>
          <a:xfrm>
            <a:off x="637619" y="665074"/>
            <a:ext cx="271646" cy="199042"/>
          </a:xfrm>
          <a:custGeom>
            <a:avLst/>
            <a:gdLst/>
            <a:ahLst/>
            <a:cxnLst/>
            <a:rect l="l" t="t" r="r" b="b"/>
            <a:pathLst>
              <a:path w="271646" h="199042">
                <a:moveTo>
                  <a:pt x="0" y="0"/>
                </a:moveTo>
                <a:lnTo>
                  <a:pt x="271646" y="0"/>
                </a:lnTo>
                <a:lnTo>
                  <a:pt x="271646" y="199042"/>
                </a:lnTo>
                <a:lnTo>
                  <a:pt x="0" y="199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1" name="TextBox 61"/>
          <p:cNvSpPr txBox="1"/>
          <p:nvPr/>
        </p:nvSpPr>
        <p:spPr>
          <a:xfrm>
            <a:off x="1142785" y="643303"/>
            <a:ext cx="1171646" cy="274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400" b="1" dirty="0">
                <a:solidFill>
                  <a:srgbClr val="232828"/>
                </a:solidFill>
                <a:latin typeface="Times New Roman" panose="02020603050405020304" pitchFamily="18" charset="0"/>
                <a:ea typeface="Open Sans Bold"/>
                <a:cs typeface="Times New Roman" panose="02020603050405020304" pitchFamily="18" charset="0"/>
                <a:sym typeface="Open Sans Bold"/>
              </a:rPr>
              <a:t>Innov8rs</a:t>
            </a:r>
          </a:p>
        </p:txBody>
      </p:sp>
      <p:grpSp>
        <p:nvGrpSpPr>
          <p:cNvPr id="70" name="Group 70"/>
          <p:cNvGrpSpPr/>
          <p:nvPr/>
        </p:nvGrpSpPr>
        <p:grpSpPr>
          <a:xfrm rot="-5400000">
            <a:off x="1858283" y="8868452"/>
            <a:ext cx="480729" cy="1515175"/>
            <a:chOff x="0" y="0"/>
            <a:chExt cx="640972" cy="2020233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2"/>
                  </a:lnTo>
                  <a:lnTo>
                    <a:pt x="0" y="640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2" name="Freeform 72"/>
            <p:cNvSpPr/>
            <p:nvPr/>
          </p:nvSpPr>
          <p:spPr>
            <a:xfrm>
              <a:off x="0" y="689631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3" name="Freeform 73"/>
            <p:cNvSpPr/>
            <p:nvPr/>
          </p:nvSpPr>
          <p:spPr>
            <a:xfrm>
              <a:off x="0" y="1379262"/>
              <a:ext cx="640972" cy="640972"/>
            </a:xfrm>
            <a:custGeom>
              <a:avLst/>
              <a:gdLst/>
              <a:ahLst/>
              <a:cxnLst/>
              <a:rect l="l" t="t" r="r" b="b"/>
              <a:pathLst>
                <a:path w="640972" h="640972">
                  <a:moveTo>
                    <a:pt x="0" y="0"/>
                  </a:moveTo>
                  <a:lnTo>
                    <a:pt x="640972" y="0"/>
                  </a:lnTo>
                  <a:lnTo>
                    <a:pt x="640972" y="640971"/>
                  </a:lnTo>
                  <a:lnTo>
                    <a:pt x="0" y="6409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8537226A-5C78-1129-FEE6-AA416C521D63}"/>
              </a:ext>
            </a:extLst>
          </p:cNvPr>
          <p:cNvSpPr/>
          <p:nvPr/>
        </p:nvSpPr>
        <p:spPr>
          <a:xfrm>
            <a:off x="1600200" y="2155030"/>
            <a:ext cx="15338061" cy="709947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2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2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59666C4-1A50-A82F-D0FD-215520D94117}"/>
              </a:ext>
            </a:extLst>
          </p:cNvPr>
          <p:cNvGrpSpPr/>
          <p:nvPr/>
        </p:nvGrpSpPr>
        <p:grpSpPr>
          <a:xfrm>
            <a:off x="2179434" y="2385499"/>
            <a:ext cx="14216146" cy="6679221"/>
            <a:chOff x="-1416036" y="-9740"/>
            <a:chExt cx="14335500" cy="7797786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100CF4F-BA08-62C2-5A52-CE860768E797}"/>
                </a:ext>
              </a:extLst>
            </p:cNvPr>
            <p:cNvSpPr/>
            <p:nvPr/>
          </p:nvSpPr>
          <p:spPr>
            <a:xfrm>
              <a:off x="-1416036" y="33665"/>
              <a:ext cx="4518167" cy="25868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Reporting a problem will soon be as easy as sending a photo on WhatsApp or speaking into your phone in your own local language.</a:t>
              </a:r>
              <a:endParaRPr lang="en-I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73A5CDCD-AE11-6443-D674-1DD913F37F7F}"/>
                </a:ext>
              </a:extLst>
            </p:cNvPr>
            <p:cNvSpPr/>
            <p:nvPr/>
          </p:nvSpPr>
          <p:spPr>
            <a:xfrm>
              <a:off x="-1416036" y="5008065"/>
              <a:ext cx="4518167" cy="277998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will give city officials a live map that shows exactly where the most problems are located so they can easily decide which neighborhood needs help first.</a:t>
              </a:r>
              <a:endParaRPr lang="en-I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E52F06AB-CCB8-9DA3-8AD0-BC7884E000BC}"/>
                </a:ext>
              </a:extLst>
            </p:cNvPr>
            <p:cNvSpPr/>
            <p:nvPr/>
          </p:nvSpPr>
          <p:spPr>
            <a:xfrm>
              <a:off x="8034342" y="5008065"/>
              <a:ext cx="4885121" cy="269756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Instead of just fixing existing problems the system will learn to predict future issues like warning the city about a drain that is likely to flood.</a:t>
              </a:r>
              <a:endParaRPr lang="en-IN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28804F4-70F1-2A73-3C55-CC08211854E0}"/>
                </a:ext>
              </a:extLst>
            </p:cNvPr>
            <p:cNvSpPr/>
            <p:nvPr/>
          </p:nvSpPr>
          <p:spPr>
            <a:xfrm>
              <a:off x="8061609" y="-9740"/>
              <a:ext cx="4857855" cy="26975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Instead of just an email, your report will go directly into the Municipal Corporation’s computer system and become a real complaint with a tracking number.</a:t>
              </a:r>
              <a:endParaRPr lang="en-IN" sz="2500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41BE6DAB-777F-C9F7-A139-F9B31617CDA1}"/>
              </a:ext>
            </a:extLst>
          </p:cNvPr>
          <p:cNvSpPr txBox="1"/>
          <p:nvPr/>
        </p:nvSpPr>
        <p:spPr>
          <a:xfrm>
            <a:off x="1048224" y="1029759"/>
            <a:ext cx="9269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131FFDD-8385-D817-2996-3977472D5039}"/>
              </a:ext>
            </a:extLst>
          </p:cNvPr>
          <p:cNvSpPr/>
          <p:nvPr/>
        </p:nvSpPr>
        <p:spPr>
          <a:xfrm>
            <a:off x="6982996" y="4467753"/>
            <a:ext cx="4322008" cy="2215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service will expand beyond big cities so people in rural villages can also report local issues like a broken hand-pump to their Panchayat.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DFF9C151-4AE0-C348-7E31-6DD267A51BA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81" y="328860"/>
            <a:ext cx="727872" cy="718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324</Words>
  <Application>Microsoft Office PowerPoint</Application>
  <PresentationFormat>Custom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Archivo Black</vt:lpstr>
      <vt:lpstr>Times New Roman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Ice Hockey Basics Workshop</dc:title>
  <dc:creator>Omkar</dc:creator>
  <cp:lastModifiedBy>Omkar Chavan</cp:lastModifiedBy>
  <cp:revision>3</cp:revision>
  <dcterms:created xsi:type="dcterms:W3CDTF">2006-08-16T00:00:00Z</dcterms:created>
  <dcterms:modified xsi:type="dcterms:W3CDTF">2025-09-24T17:56:38Z</dcterms:modified>
  <dc:identifier>DAGz5b_rZWk</dc:identifier>
</cp:coreProperties>
</file>