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360" r:id="rId4"/>
    <p:sldId id="308" r:id="rId5"/>
    <p:sldId id="261" r:id="rId6"/>
    <p:sldId id="272" r:id="rId7"/>
    <p:sldId id="274" r:id="rId8"/>
    <p:sldId id="347" r:id="rId9"/>
    <p:sldId id="276" r:id="rId10"/>
    <p:sldId id="318" r:id="rId11"/>
    <p:sldId id="351" r:id="rId12"/>
    <p:sldId id="348" r:id="rId13"/>
    <p:sldId id="275" r:id="rId14"/>
    <p:sldId id="396" r:id="rId15"/>
    <p:sldId id="386" r:id="rId16"/>
    <p:sldId id="387" r:id="rId17"/>
    <p:sldId id="398" r:id="rId18"/>
    <p:sldId id="297" r:id="rId19"/>
    <p:sldId id="399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80D65-5351-49D3-B952-38B0FA4489DA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D9B0D-6D2C-4847-AB68-2E69F993F5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D9B0D-6D2C-4847-AB68-2E69F993F5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4A3C3-A5A0-4322-8588-B9F34231CA80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05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391400" y="640080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5A64395-A61A-4835-AA2F-BF800AD2D3DE}" type="slidenum">
              <a:rPr lang="pt-PT" sz="1200" smtClean="0">
                <a:solidFill>
                  <a:schemeClr val="accent1">
                    <a:lumMod val="75000"/>
                  </a:schemeClr>
                </a:solidFill>
              </a:rPr>
              <a:pPr algn="r"/>
              <a:t>‹#›</a:t>
            </a:fld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tittle/ key message</a:t>
            </a:r>
            <a:endParaRPr lang="pt-PT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28600" y="952500"/>
            <a:ext cx="8686800" cy="762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1143000"/>
            <a:ext cx="8686800" cy="5029200"/>
          </a:xfrm>
          <a:prstGeom prst="rect">
            <a:avLst/>
          </a:prstGeom>
        </p:spPr>
        <p:txBody>
          <a:bodyPr lIns="36000" tIns="36000" rIns="36000" bIns="36000"/>
          <a:lstStyle>
            <a:lvl1pPr marL="174625" indent="-174625">
              <a:defRPr sz="1800"/>
            </a:lvl1pPr>
            <a:lvl2pPr marL="363538" indent="-169863">
              <a:buFont typeface="Arial" panose="020B0604020202020204" pitchFamily="34" charset="0"/>
              <a:buChar char="•"/>
              <a:defRPr sz="1800"/>
            </a:lvl2pPr>
            <a:lvl3pPr marL="538163" indent="-174625">
              <a:buFont typeface="Courier New" panose="02070309020205020404" pitchFamily="49" charset="0"/>
              <a:buChar char="o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3</a:t>
            </a:r>
            <a:endParaRPr lang="pt-PT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1950" y="6354634"/>
            <a:ext cx="1195754" cy="64633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905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800" b="1" cap="none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  <a:lumMod val="85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Monitor BT</a:t>
            </a:r>
            <a:endParaRPr lang="en-US" sz="1800" b="1" cap="none" spc="0" baseline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  <a:lumMod val="85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814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391400" y="640080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5A64395-A61A-4835-AA2F-BF800AD2D3DE}" type="slidenum">
              <a:rPr lang="pt-PT" sz="1200" smtClean="0">
                <a:solidFill>
                  <a:schemeClr val="accent1">
                    <a:lumMod val="75000"/>
                  </a:schemeClr>
                </a:solidFill>
              </a:rPr>
              <a:pPr algn="r"/>
              <a:t>‹#›</a:t>
            </a:fld>
            <a:endParaRPr lang="pt-P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tittle/ key message</a:t>
            </a:r>
            <a:endParaRPr lang="pt-PT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28600" y="952500"/>
            <a:ext cx="8686800" cy="762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1143000"/>
            <a:ext cx="8686800" cy="5029200"/>
          </a:xfrm>
          <a:prstGeom prst="rect">
            <a:avLst/>
          </a:prstGeom>
        </p:spPr>
        <p:txBody>
          <a:bodyPr lIns="36000" tIns="36000" rIns="36000" bIns="36000"/>
          <a:lstStyle>
            <a:lvl1pPr marL="174625" indent="-174625">
              <a:defRPr sz="1800"/>
            </a:lvl1pPr>
            <a:lvl2pPr marL="363538" indent="-169863">
              <a:buFont typeface="Arial" panose="020B0604020202020204" pitchFamily="34" charset="0"/>
              <a:buChar char="•"/>
              <a:defRPr sz="1800"/>
            </a:lvl2pPr>
            <a:lvl3pPr marL="538163" indent="-174625">
              <a:buFont typeface="Courier New" panose="02070309020205020404" pitchFamily="49" charset="0"/>
              <a:buChar char="o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3</a:t>
            </a:r>
            <a:endParaRPr lang="pt-PT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1950" y="6354634"/>
            <a:ext cx="1195754" cy="64633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905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800" b="1" cap="none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  <a:lumMod val="85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Monitor BT</a:t>
            </a:r>
            <a:endParaRPr lang="en-US" sz="1800" b="1" cap="none" spc="0" baseline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  <a:lumMod val="85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512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346B-7361-40F5-BED3-40B9A39AD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10" Type="http://schemas.openxmlformats.org/officeDocument/2006/relationships/image" Target="../media/image13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Drawing1.vsd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hyperlink" Target="http://www.google.pt/url?sa=i&amp;rct=j&amp;q=&amp;esrc=s&amp;frm=1&amp;source=images&amp;cd=&amp;cad=rja&amp;docid=w6R7Xw6uUNfngM&amp;tbnid=t6J6XaXgRswv0M:&amp;ved=0CAUQjRw&amp;url=http://www.energimyndigheten.se/en/Sustainability/Household/Other-energy-consumption-in-your-home/&amp;ei=XUFlUtGROZKY0QW0ooDgDA&amp;psig=AFQjCNFTQrlQYRPCyBzrJJlerceI1vsFzg&amp;ust=1382453970133265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 smtClean="0">
                <a:solidFill>
                  <a:srgbClr val="002060"/>
                </a:solidFill>
              </a:rPr>
              <a:t>Smart Grid </a:t>
            </a:r>
            <a:r>
              <a:rPr lang="pt-PT" dirty="0" smtClean="0">
                <a:solidFill>
                  <a:srgbClr val="002060"/>
                </a:solidFill>
              </a:rPr>
              <a:t>e </a:t>
            </a:r>
            <a:r>
              <a:rPr lang="pt-PT" i="1" dirty="0" smtClean="0">
                <a:solidFill>
                  <a:srgbClr val="002060"/>
                </a:solidFill>
              </a:rPr>
              <a:t>IoT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>
                <a:solidFill>
                  <a:srgbClr val="0070C0"/>
                </a:solidFill>
              </a:rPr>
              <a:t>Prof. Augusto Casaca</a:t>
            </a:r>
          </a:p>
          <a:p>
            <a:r>
              <a:rPr lang="pt-PT" dirty="0" smtClean="0">
                <a:solidFill>
                  <a:srgbClr val="0070C0"/>
                </a:solidFill>
              </a:rPr>
              <a:t>IST/ INESC-ID/ </a:t>
            </a:r>
            <a:r>
              <a:rPr lang="pt-PT" dirty="0" smtClean="0">
                <a:solidFill>
                  <a:srgbClr val="0070C0"/>
                </a:solidFill>
              </a:rPr>
              <a:t>INOV</a:t>
            </a:r>
          </a:p>
          <a:p>
            <a:endParaRPr lang="pt-PT" dirty="0" smtClean="0">
              <a:solidFill>
                <a:srgbClr val="0070C0"/>
              </a:solidFill>
            </a:endParaRPr>
          </a:p>
          <a:p>
            <a:r>
              <a:rPr lang="pt-PT" dirty="0" smtClean="0">
                <a:solidFill>
                  <a:srgbClr val="0070C0"/>
                </a:solidFill>
              </a:rPr>
              <a:t>[Augusto.casaca@inesc-id.pt]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acasaca\Documents\INESC-ID\Logotipos\inescID_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16632"/>
            <a:ext cx="1145776" cy="559724"/>
          </a:xfrm>
          <a:prstGeom prst="rect">
            <a:avLst/>
          </a:prstGeom>
          <a:noFill/>
        </p:spPr>
      </p:pic>
      <p:pic>
        <p:nvPicPr>
          <p:cNvPr id="1027" name="Picture 3" descr="C:\Users\acasaca\Documents\INOV\Logos\INOV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188640"/>
            <a:ext cx="981634" cy="414592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 dirty="0"/>
          </a:p>
        </p:txBody>
      </p:sp>
      <p:pic>
        <p:nvPicPr>
          <p:cNvPr id="4" name="Picture 2" descr="C:\Users\acasaca\AppData\Local\Microsoft\Windows\Temporary Internet Files\Content.Outlook\1FKJY03W\IST_A_RGB_Pos_simbol_onl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60648"/>
            <a:ext cx="379880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Sensores e atuadores: aplicações na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i="1" dirty="0" err="1" smtClean="0"/>
              <a:t>Distribution</a:t>
            </a:r>
            <a:r>
              <a:rPr lang="pt-PT" i="1" dirty="0" smtClean="0"/>
              <a:t> </a:t>
            </a:r>
            <a:r>
              <a:rPr lang="pt-PT" i="1" dirty="0" err="1" smtClean="0"/>
              <a:t>Automation</a:t>
            </a:r>
            <a:r>
              <a:rPr lang="pt-PT" i="1" dirty="0" smtClean="0"/>
              <a:t> (DA)</a:t>
            </a:r>
          </a:p>
          <a:p>
            <a:pPr lvl="1"/>
            <a:r>
              <a:rPr lang="pt-PT" i="1" dirty="0" smtClean="0"/>
              <a:t> </a:t>
            </a:r>
            <a:r>
              <a:rPr lang="pt-PT" dirty="0" smtClean="0"/>
              <a:t>Monitoriza-se as características operacionais e o comportamento de dispositivos e exercem-se as ações de controlo relevantes.</a:t>
            </a:r>
          </a:p>
          <a:p>
            <a:pPr lvl="1"/>
            <a:r>
              <a:rPr lang="pt-PT" dirty="0" smtClean="0"/>
              <a:t>Objetivos: monitorização de equipamentos, deteção de falhas, localização de falhas e isolamento.</a:t>
            </a:r>
          </a:p>
          <a:p>
            <a:pPr lvl="1"/>
            <a:r>
              <a:rPr lang="pt-PT" dirty="0" smtClean="0"/>
              <a:t>Um aspeto inovador consiste na utilização de redes sem fios por oposição às tradicionais redes com fios de sensores e atuadores. Espera-se ganhos de flexibilidade e custo.</a:t>
            </a:r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Sensores e atuadores: aplicações na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i="1" dirty="0" smtClean="0"/>
              <a:t>Distributed </a:t>
            </a:r>
            <a:r>
              <a:rPr lang="pt-PT" i="1" dirty="0" err="1" smtClean="0"/>
              <a:t>Energy</a:t>
            </a:r>
            <a:r>
              <a:rPr lang="pt-PT" i="1" dirty="0" smtClean="0"/>
              <a:t> </a:t>
            </a:r>
            <a:r>
              <a:rPr lang="pt-PT" i="1" dirty="0" err="1" smtClean="0"/>
              <a:t>Resources</a:t>
            </a:r>
            <a:r>
              <a:rPr lang="pt-PT" i="1" dirty="0" smtClean="0"/>
              <a:t> (DER)</a:t>
            </a:r>
          </a:p>
          <a:p>
            <a:pPr lvl="1"/>
            <a:r>
              <a:rPr lang="pt-PT" dirty="0" smtClean="0"/>
              <a:t>Consiste em ter pequenas unidades de micro-geração, normalmente de energia renovável, localizadas perto das cargas.</a:t>
            </a:r>
          </a:p>
          <a:p>
            <a:pPr lvl="1"/>
            <a:r>
              <a:rPr lang="pt-PT" dirty="0" smtClean="0"/>
              <a:t>A regulação de tensão e frequência nas linhas, requer medição remota de parâmetros elétricos por sensores, execução local e centralizada de algoritmos de controlo e respetiva atuação sobre os dispositivos de micro-geração.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Sensores e atuadores: aplicações na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i="1" dirty="0" err="1" smtClean="0"/>
              <a:t>Demand</a:t>
            </a:r>
            <a:r>
              <a:rPr lang="pt-PT" i="1" dirty="0" smtClean="0"/>
              <a:t> Response (DR)</a:t>
            </a:r>
          </a:p>
          <a:p>
            <a:pPr lvl="1"/>
            <a:r>
              <a:rPr lang="pt-PT" dirty="0" smtClean="0"/>
              <a:t>Uma das funcionalidades mais desejadas na </a:t>
            </a:r>
            <a:r>
              <a:rPr lang="pt-PT" i="1" dirty="0" smtClean="0"/>
              <a:t>SG</a:t>
            </a:r>
            <a:r>
              <a:rPr lang="pt-PT" dirty="0" smtClean="0"/>
              <a:t> é a possibilidade de reduzir as cargas de pico, obtendo-se um perfil de consumo mais equilibrado ao longo do tempo.</a:t>
            </a:r>
          </a:p>
          <a:p>
            <a:pPr lvl="1"/>
            <a:r>
              <a:rPr lang="pt-PT" dirty="0" smtClean="0"/>
              <a:t>Num contexto de </a:t>
            </a:r>
            <a:r>
              <a:rPr lang="pt-PT" i="1" dirty="0" smtClean="0"/>
              <a:t>DR</a:t>
            </a:r>
            <a:r>
              <a:rPr lang="pt-PT" dirty="0" smtClean="0"/>
              <a:t>, o operador controla os equipamentos do cliente, podendo ligá-los e </a:t>
            </a:r>
            <a:r>
              <a:rPr lang="pt-PT" smtClean="0"/>
              <a:t>desligá-los diretamente </a:t>
            </a:r>
            <a:r>
              <a:rPr lang="pt-PT" dirty="0" smtClean="0"/>
              <a:t>ou, em alternativa, deslocar automaticamente a atividade dos equipamentos para outras horas do dia.</a:t>
            </a:r>
          </a:p>
          <a:p>
            <a:pPr lvl="1"/>
            <a:r>
              <a:rPr lang="pt-PT" dirty="0" smtClean="0"/>
              <a:t>Estas soluções requerem sensores e atuadores.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28998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Comunicações na Rede de Distribuição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53728" y="5085184"/>
            <a:ext cx="1334095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Inversor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3729" y="4509120"/>
            <a:ext cx="10584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i="1" dirty="0" err="1" smtClean="0"/>
              <a:t>Smart</a:t>
            </a:r>
            <a:r>
              <a:rPr lang="pt-PT" sz="1200" i="1" dirty="0" smtClean="0"/>
              <a:t> Meter</a:t>
            </a:r>
            <a:endParaRPr lang="en-US" sz="1200" i="1" dirty="0"/>
          </a:p>
        </p:txBody>
      </p:sp>
      <p:sp>
        <p:nvSpPr>
          <p:cNvPr id="9" name="Cloud 8"/>
          <p:cNvSpPr/>
          <p:nvPr/>
        </p:nvSpPr>
        <p:spPr>
          <a:xfrm>
            <a:off x="2157785" y="3501008"/>
            <a:ext cx="1706488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 smtClean="0"/>
              <a:t>NAN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3929" y="4509120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i="1" dirty="0" err="1" smtClean="0"/>
              <a:t>Smart</a:t>
            </a:r>
            <a:r>
              <a:rPr lang="pt-PT" sz="1200" i="1" dirty="0" smtClean="0"/>
              <a:t> Meter</a:t>
            </a:r>
            <a:endParaRPr lang="en-US" sz="1200" i="1" dirty="0" smtClean="0"/>
          </a:p>
          <a:p>
            <a:pPr algn="ctr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326137" y="4509120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i="1" dirty="0" err="1" smtClean="0"/>
              <a:t>Smart</a:t>
            </a:r>
            <a:r>
              <a:rPr lang="pt-PT" sz="1200" i="1" dirty="0" smtClean="0"/>
              <a:t> Meter</a:t>
            </a:r>
            <a:endParaRPr lang="en-US" sz="1200" i="1" dirty="0" smtClean="0"/>
          </a:p>
          <a:p>
            <a:pPr algn="ctr"/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813969" y="3645024"/>
            <a:ext cx="469999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S/A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9873" y="2924944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dirty="0" smtClean="0"/>
              <a:t>Controlador</a:t>
            </a:r>
            <a:endParaRPr lang="en-US" sz="1200" dirty="0"/>
          </a:p>
        </p:txBody>
      </p:sp>
      <p:sp>
        <p:nvSpPr>
          <p:cNvPr id="14" name="Cloud 13"/>
          <p:cNvSpPr/>
          <p:nvPr/>
        </p:nvSpPr>
        <p:spPr>
          <a:xfrm>
            <a:off x="2949873" y="1916832"/>
            <a:ext cx="1584176" cy="6983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 smtClean="0"/>
              <a:t>WAN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37905" y="1340768"/>
            <a:ext cx="91440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 smtClean="0"/>
              <a:t>SCADA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81721" y="1340768"/>
            <a:ext cx="91440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 smtClean="0"/>
              <a:t>MDMS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4129" y="1340768"/>
            <a:ext cx="91440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 smtClean="0"/>
              <a:t>WAMS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49673" y="2924944"/>
            <a:ext cx="1008112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dirty="0" smtClean="0"/>
              <a:t>Controlador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398145" y="2924944"/>
            <a:ext cx="115212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200" dirty="0" smtClean="0"/>
              <a:t>Controlador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57585" y="1196752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7585" y="11967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7585" y="1772816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4" idx="3"/>
          </p:cNvCxnSpPr>
          <p:nvPr/>
        </p:nvCxnSpPr>
        <p:spPr>
          <a:xfrm flipH="1">
            <a:off x="3741961" y="1700808"/>
            <a:ext cx="72008" cy="2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0"/>
          </p:cNvCxnSpPr>
          <p:nvPr/>
        </p:nvCxnSpPr>
        <p:spPr>
          <a:xfrm flipV="1">
            <a:off x="1653729" y="2420888"/>
            <a:ext cx="13681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</p:cNvCxnSpPr>
          <p:nvPr/>
        </p:nvCxnSpPr>
        <p:spPr>
          <a:xfrm flipV="1">
            <a:off x="3489933" y="2564904"/>
            <a:ext cx="360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0"/>
            <a:endCxn id="19" idx="0"/>
          </p:cNvCxnSpPr>
          <p:nvPr/>
        </p:nvCxnSpPr>
        <p:spPr>
          <a:xfrm>
            <a:off x="4532729" y="2266020"/>
            <a:ext cx="1441480" cy="65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09913" y="3284984"/>
            <a:ext cx="720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</p:cNvCxnSpPr>
          <p:nvPr/>
        </p:nvCxnSpPr>
        <p:spPr>
          <a:xfrm>
            <a:off x="5974209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229793" y="422108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453929" y="4221088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69953" y="4149080"/>
            <a:ext cx="18722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3381921" y="5085184"/>
            <a:ext cx="914400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dirty="0" smtClean="0"/>
              <a:t>HAN</a:t>
            </a:r>
            <a:endParaRPr lang="en-US" sz="1600" dirty="0"/>
          </a:p>
        </p:txBody>
      </p:sp>
      <p:sp>
        <p:nvSpPr>
          <p:cNvPr id="34" name="Cloud 33"/>
          <p:cNvSpPr/>
          <p:nvPr/>
        </p:nvSpPr>
        <p:spPr>
          <a:xfrm>
            <a:off x="5326137" y="5085184"/>
            <a:ext cx="936104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dirty="0" smtClean="0"/>
              <a:t>HAN</a:t>
            </a:r>
            <a:endParaRPr lang="en-US" sz="1600" dirty="0"/>
          </a:p>
        </p:txBody>
      </p:sp>
      <p:cxnSp>
        <p:nvCxnSpPr>
          <p:cNvPr id="35" name="Straight Connector 34"/>
          <p:cNvCxnSpPr>
            <a:stCxn id="10" idx="2"/>
          </p:cNvCxnSpPr>
          <p:nvPr/>
        </p:nvCxnSpPr>
        <p:spPr>
          <a:xfrm flipH="1">
            <a:off x="3885977" y="4869160"/>
            <a:ext cx="10801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58185" y="4869160"/>
            <a:ext cx="720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0"/>
            <a:endCxn id="8" idx="2"/>
          </p:cNvCxnSpPr>
          <p:nvPr/>
        </p:nvCxnSpPr>
        <p:spPr>
          <a:xfrm flipH="1" flipV="1">
            <a:off x="2182937" y="4869160"/>
            <a:ext cx="137839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5"/>
          <p:cNvSpPr txBox="1"/>
          <p:nvPr/>
        </p:nvSpPr>
        <p:spPr>
          <a:xfrm>
            <a:off x="6910313" y="1340768"/>
            <a:ext cx="1878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 smtClean="0"/>
              <a:t>Operador</a:t>
            </a:r>
          </a:p>
          <a:p>
            <a:r>
              <a:rPr lang="pt-PT" sz="1600" dirty="0" smtClean="0"/>
              <a:t>(Centro de controlo)</a:t>
            </a:r>
            <a:endParaRPr lang="en-US" sz="1600" dirty="0"/>
          </a:p>
        </p:txBody>
      </p:sp>
      <p:sp>
        <p:nvSpPr>
          <p:cNvPr id="39" name="TextBox 66"/>
          <p:cNvSpPr txBox="1"/>
          <p:nvPr/>
        </p:nvSpPr>
        <p:spPr>
          <a:xfrm>
            <a:off x="7126337" y="2924944"/>
            <a:ext cx="1506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 smtClean="0"/>
              <a:t>Distribuição</a:t>
            </a:r>
          </a:p>
          <a:p>
            <a:r>
              <a:rPr lang="pt-PT" sz="1600" dirty="0" smtClean="0"/>
              <a:t>(Postos de</a:t>
            </a:r>
          </a:p>
          <a:p>
            <a:r>
              <a:rPr lang="pt-PT" sz="1600" dirty="0" smtClean="0"/>
              <a:t> transformação)</a:t>
            </a:r>
            <a:endParaRPr lang="en-US" sz="1600" dirty="0"/>
          </a:p>
        </p:txBody>
      </p:sp>
      <p:sp>
        <p:nvSpPr>
          <p:cNvPr id="40" name="TextBox 67"/>
          <p:cNvSpPr txBox="1"/>
          <p:nvPr/>
        </p:nvSpPr>
        <p:spPr>
          <a:xfrm>
            <a:off x="7308304" y="4509120"/>
            <a:ext cx="76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 smtClean="0"/>
              <a:t>Cliente</a:t>
            </a:r>
            <a:endParaRPr lang="en-US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838305" y="11967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763688" y="3933056"/>
            <a:ext cx="5040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S/A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18" idx="2"/>
          </p:cNvCxnSpPr>
          <p:nvPr/>
        </p:nvCxnSpPr>
        <p:spPr>
          <a:xfrm flipH="1">
            <a:off x="1619672" y="3284984"/>
            <a:ext cx="34057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691680" y="5805264"/>
            <a:ext cx="1296144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Painéis fotovoltaicos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7" idx="2"/>
            <a:endCxn id="49" idx="0"/>
          </p:cNvCxnSpPr>
          <p:nvPr/>
        </p:nvCxnSpPr>
        <p:spPr>
          <a:xfrm>
            <a:off x="2320776" y="5517232"/>
            <a:ext cx="1897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984" y="13407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. . . . .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55976" y="29249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. . . . . 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72000" y="51571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. . . . .</a:t>
            </a:r>
            <a:endParaRPr lang="en-US" dirty="0"/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87624" y="5229200"/>
            <a:ext cx="5543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S/A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39952" y="5301208"/>
            <a:ext cx="504056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S/A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56176" y="5301208"/>
            <a:ext cx="432048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S/A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66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6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599" y="1143000"/>
            <a:ext cx="4275408" cy="838200"/>
          </a:xfrm>
        </p:spPr>
        <p:txBody>
          <a:bodyPr>
            <a:normAutofit fontScale="25000" lnSpcReduction="20000"/>
          </a:bodyPr>
          <a:lstStyle/>
          <a:p>
            <a:r>
              <a:rPr lang="pt-PT" sz="6400" dirty="0" smtClean="0">
                <a:solidFill>
                  <a:schemeClr val="tx2"/>
                </a:solidFill>
              </a:rPr>
              <a:t>RF </a:t>
            </a:r>
            <a:r>
              <a:rPr lang="pt-PT" sz="6400" dirty="0" err="1" smtClean="0">
                <a:solidFill>
                  <a:schemeClr val="tx2"/>
                </a:solidFill>
              </a:rPr>
              <a:t>Mesh</a:t>
            </a:r>
            <a:r>
              <a:rPr lang="pt-PT" sz="6400" dirty="0" smtClean="0">
                <a:solidFill>
                  <a:schemeClr val="tx2"/>
                </a:solidFill>
              </a:rPr>
              <a:t> Sensor Node</a:t>
            </a:r>
          </a:p>
          <a:p>
            <a:pPr lvl="1"/>
            <a:r>
              <a:rPr lang="pt-PT" sz="6400" dirty="0" err="1" smtClean="0">
                <a:solidFill>
                  <a:schemeClr val="tx2"/>
                </a:solidFill>
              </a:rPr>
              <a:t>Secondary</a:t>
            </a:r>
            <a:r>
              <a:rPr lang="pt-PT" sz="6400" dirty="0" smtClean="0">
                <a:solidFill>
                  <a:schemeClr val="tx2"/>
                </a:solidFill>
              </a:rPr>
              <a:t> </a:t>
            </a:r>
            <a:r>
              <a:rPr lang="pt-PT" sz="6400" dirty="0" err="1" smtClean="0">
                <a:solidFill>
                  <a:schemeClr val="tx2"/>
                </a:solidFill>
              </a:rPr>
              <a:t>substation</a:t>
            </a:r>
            <a:r>
              <a:rPr lang="pt-PT" sz="6400" dirty="0" smtClean="0">
                <a:solidFill>
                  <a:schemeClr val="tx2"/>
                </a:solidFill>
              </a:rPr>
              <a:t> sensor node</a:t>
            </a:r>
          </a:p>
          <a:p>
            <a:pPr lvl="1"/>
            <a:r>
              <a:rPr lang="pt-PT" sz="6400" dirty="0" smtClean="0">
                <a:solidFill>
                  <a:schemeClr val="tx2"/>
                </a:solidFill>
              </a:rPr>
              <a:t>LV </a:t>
            </a:r>
            <a:r>
              <a:rPr lang="pt-PT" sz="6400" dirty="0" err="1" smtClean="0">
                <a:solidFill>
                  <a:schemeClr val="tx2"/>
                </a:solidFill>
              </a:rPr>
              <a:t>and</a:t>
            </a:r>
            <a:r>
              <a:rPr lang="pt-PT" sz="6400" dirty="0" smtClean="0">
                <a:solidFill>
                  <a:schemeClr val="tx2"/>
                </a:solidFill>
              </a:rPr>
              <a:t> PL </a:t>
            </a:r>
            <a:r>
              <a:rPr lang="pt-PT" sz="6400" dirty="0" err="1" smtClean="0">
                <a:solidFill>
                  <a:schemeClr val="tx2"/>
                </a:solidFill>
              </a:rPr>
              <a:t>power</a:t>
            </a:r>
            <a:r>
              <a:rPr lang="pt-PT" sz="6400" dirty="0" smtClean="0">
                <a:solidFill>
                  <a:schemeClr val="tx2"/>
                </a:solidFill>
              </a:rPr>
              <a:t> </a:t>
            </a:r>
            <a:r>
              <a:rPr lang="pt-PT" sz="6400" dirty="0" err="1" smtClean="0">
                <a:solidFill>
                  <a:schemeClr val="tx2"/>
                </a:solidFill>
              </a:rPr>
              <a:t>line</a:t>
            </a:r>
            <a:r>
              <a:rPr lang="pt-PT" sz="6400" dirty="0" smtClean="0">
                <a:solidFill>
                  <a:schemeClr val="tx2"/>
                </a:solidFill>
              </a:rPr>
              <a:t> sensor node</a:t>
            </a:r>
          </a:p>
          <a:p>
            <a:pPr lvl="1"/>
            <a:r>
              <a:rPr lang="pt-PT" sz="6400" dirty="0" err="1" smtClean="0">
                <a:solidFill>
                  <a:schemeClr val="tx2"/>
                </a:solidFill>
              </a:rPr>
              <a:t>Power</a:t>
            </a:r>
            <a:r>
              <a:rPr lang="pt-PT" sz="6400" dirty="0" smtClean="0">
                <a:solidFill>
                  <a:schemeClr val="tx2"/>
                </a:solidFill>
              </a:rPr>
              <a:t> </a:t>
            </a:r>
            <a:r>
              <a:rPr lang="pt-PT" sz="6400" dirty="0" err="1" smtClean="0">
                <a:solidFill>
                  <a:schemeClr val="tx2"/>
                </a:solidFill>
              </a:rPr>
              <a:t>distribution</a:t>
            </a:r>
            <a:r>
              <a:rPr lang="pt-PT" sz="6400" dirty="0" smtClean="0">
                <a:solidFill>
                  <a:schemeClr val="tx2"/>
                </a:solidFill>
              </a:rPr>
              <a:t> </a:t>
            </a:r>
            <a:r>
              <a:rPr lang="pt-PT" sz="6400" dirty="0" err="1" smtClean="0">
                <a:solidFill>
                  <a:schemeClr val="tx2"/>
                </a:solidFill>
              </a:rPr>
              <a:t>cabinet</a:t>
            </a:r>
            <a:r>
              <a:rPr lang="pt-PT" sz="6400" dirty="0" smtClean="0">
                <a:solidFill>
                  <a:schemeClr val="tx2"/>
                </a:solidFill>
              </a:rPr>
              <a:t> sensor node</a:t>
            </a:r>
          </a:p>
          <a:p>
            <a:pPr lvl="1"/>
            <a:r>
              <a:rPr lang="pt-PT" sz="6400" dirty="0" smtClean="0">
                <a:solidFill>
                  <a:schemeClr val="tx2"/>
                </a:solidFill>
              </a:rPr>
              <a:t>PL sensor node </a:t>
            </a:r>
          </a:p>
          <a:p>
            <a:pPr lvl="1"/>
            <a:endParaRPr lang="pt-PT" sz="2000" dirty="0" smtClean="0">
              <a:solidFill>
                <a:schemeClr val="tx2"/>
              </a:solidFill>
            </a:endParaRP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52400"/>
            <a:ext cx="8686800" cy="685800"/>
          </a:xfrm>
        </p:spPr>
        <p:txBody>
          <a:bodyPr lIns="36000" tIns="36000" rIns="36000" bIns="36000" anchor="ctr">
            <a:normAutofit/>
          </a:bodyPr>
          <a:lstStyle/>
          <a:p>
            <a:pPr algn="ctr"/>
            <a:r>
              <a:rPr lang="pt-PT" sz="4000" dirty="0" smtClean="0">
                <a:solidFill>
                  <a:srgbClr val="92D050"/>
                </a:solidFill>
              </a:rPr>
              <a:t>Caixas de sensores (protótipos)</a:t>
            </a:r>
            <a:endParaRPr lang="pt-PT" sz="4000" dirty="0">
              <a:solidFill>
                <a:srgbClr val="92D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8" t="-7682" r="22646" b="11685"/>
          <a:stretch/>
        </p:blipFill>
        <p:spPr bwMode="auto">
          <a:xfrm rot="5400000">
            <a:off x="4341642" y="1305366"/>
            <a:ext cx="2362201" cy="2037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6" b="5182"/>
          <a:stretch>
            <a:fillRect/>
          </a:stretch>
        </p:blipFill>
        <p:spPr bwMode="auto">
          <a:xfrm>
            <a:off x="703385" y="3733801"/>
            <a:ext cx="3439551" cy="1888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t="21" r="9196" b="21"/>
          <a:stretch/>
        </p:blipFill>
        <p:spPr bwMode="auto">
          <a:xfrm rot="5400000">
            <a:off x="6657734" y="1579817"/>
            <a:ext cx="2360374" cy="1486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r="-507" b="3541"/>
          <a:stretch/>
        </p:blipFill>
        <p:spPr bwMode="auto">
          <a:xfrm flipH="1">
            <a:off x="4644685" y="3678864"/>
            <a:ext cx="1615439" cy="2417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42" y="3678864"/>
            <a:ext cx="1353374" cy="24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>
                <a:solidFill>
                  <a:srgbClr val="00B050"/>
                </a:solidFill>
              </a:rPr>
              <a:t>MONITOR BT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222301"/>
            <a:ext cx="8077201" cy="328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>
                <a:solidFill>
                  <a:srgbClr val="00B050"/>
                </a:solidFill>
              </a:rPr>
              <a:t>MONITOR BT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4489"/>
            <a:ext cx="8229600" cy="307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66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6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52400"/>
            <a:ext cx="8686800" cy="685800"/>
          </a:xfrm>
        </p:spPr>
        <p:txBody>
          <a:bodyPr lIns="36000" tIns="36000" rIns="36000" bIns="36000" anchor="ctr">
            <a:normAutofit/>
          </a:bodyPr>
          <a:lstStyle/>
          <a:p>
            <a:pPr algn="ctr"/>
            <a:r>
              <a:rPr lang="pt-PT" sz="4000" dirty="0" smtClean="0">
                <a:solidFill>
                  <a:srgbClr val="92D050"/>
                </a:solidFill>
              </a:rPr>
              <a:t>Pilha de protocolos</a:t>
            </a:r>
            <a:endParaRPr lang="pt-PT" sz="4000" dirty="0">
              <a:solidFill>
                <a:srgbClr val="92D050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64588" cy="838200"/>
          </a:xfrm>
        </p:spPr>
        <p:txBody>
          <a:bodyPr>
            <a:normAutofit fontScale="85000" lnSpcReduction="20000"/>
          </a:bodyPr>
          <a:lstStyle/>
          <a:p>
            <a:pPr marL="352425" indent="-352425"/>
            <a:r>
              <a:rPr lang="pt-PT" sz="3200" dirty="0" smtClean="0">
                <a:solidFill>
                  <a:schemeClr val="tx2"/>
                </a:solidFill>
              </a:rPr>
              <a:t>DLMS </a:t>
            </a:r>
            <a:r>
              <a:rPr lang="pt-PT" sz="3200" dirty="0" err="1" smtClean="0">
                <a:solidFill>
                  <a:schemeClr val="tx2"/>
                </a:solidFill>
              </a:rPr>
              <a:t>over</a:t>
            </a:r>
            <a:r>
              <a:rPr lang="pt-PT" sz="3200" dirty="0" smtClean="0">
                <a:solidFill>
                  <a:schemeClr val="tx2"/>
                </a:solidFill>
              </a:rPr>
              <a:t> IPv6/6LoWPAN</a:t>
            </a:r>
            <a:endParaRPr lang="pt-PT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PT" sz="3200" i="1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146075"/>
              </p:ext>
            </p:extLst>
          </p:nvPr>
        </p:nvGraphicFramePr>
        <p:xfrm>
          <a:off x="1055077" y="2050756"/>
          <a:ext cx="7104185" cy="389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Visio" r:id="rId8" imgW="10203245" imgH="5349240" progId="Visio.Drawing.11">
                  <p:embed/>
                </p:oleObj>
              </mc:Choice>
              <mc:Fallback>
                <p:oleObj name="Visio" r:id="rId8" imgW="10203245" imgH="5349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t="2014" b="2014"/>
                      <a:stretch>
                        <a:fillRect/>
                      </a:stretch>
                    </p:blipFill>
                    <p:spPr bwMode="auto">
                      <a:xfrm>
                        <a:off x="1055077" y="2050756"/>
                        <a:ext cx="7104185" cy="3892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5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6577013" cy="1144711"/>
          </a:xfrm>
        </p:spPr>
        <p:txBody>
          <a:bodyPr>
            <a:normAutofit fontScale="90000"/>
          </a:bodyPr>
          <a:lstStyle/>
          <a:p>
            <a:r>
              <a:rPr lang="pt-PT" sz="3600" dirty="0">
                <a:solidFill>
                  <a:srgbClr val="00B050"/>
                </a:solidFill>
              </a:rPr>
              <a:t>I</a:t>
            </a:r>
            <a:r>
              <a:rPr lang="pt-PT" sz="3600" dirty="0" smtClean="0">
                <a:solidFill>
                  <a:srgbClr val="00B050"/>
                </a:solidFill>
              </a:rPr>
              <a:t>oT: Tecnologias de comunicação (exemplos)</a:t>
            </a:r>
            <a:endParaRPr lang="pt-PT" sz="3600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299158"/>
              </p:ext>
            </p:extLst>
          </p:nvPr>
        </p:nvGraphicFramePr>
        <p:xfrm>
          <a:off x="683568" y="1628800"/>
          <a:ext cx="7884368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980"/>
                <a:gridCol w="1562980"/>
                <a:gridCol w="2714687"/>
                <a:gridCol w="2043721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Tecnologia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Frequências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Ritmo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Alcance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IEEE 802.11 (Wi-Fi)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a,n</a:t>
                      </a:r>
                      <a:r>
                        <a:rPr lang="pt-PT" dirty="0" smtClean="0"/>
                        <a:t>: 5 GHz </a:t>
                      </a:r>
                    </a:p>
                    <a:p>
                      <a:r>
                        <a:rPr lang="pt-PT" dirty="0" err="1" smtClean="0"/>
                        <a:t>b,g,n</a:t>
                      </a:r>
                      <a:r>
                        <a:rPr lang="pt-PT" dirty="0" smtClean="0"/>
                        <a:t>: 2.4 GHz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IEEE 802.11n: &lt; 600 Mbit/s</a:t>
                      </a:r>
                    </a:p>
                    <a:p>
                      <a:r>
                        <a:rPr lang="pt-PT" dirty="0" smtClean="0"/>
                        <a:t>IEEE 802.11a/g: &lt; 54 Mbit/s</a:t>
                      </a:r>
                    </a:p>
                    <a:p>
                      <a:r>
                        <a:rPr lang="pt-PT" dirty="0" smtClean="0"/>
                        <a:t>IEEE 802.11b: &lt; 11 Mbit/s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Short range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LTE-M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Licenciada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 Mbit/s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Medium range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IEEE 802.15.4g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ISM band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licenciada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 a 2 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bit/s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 smtClean="0"/>
                        <a:t>Medium range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Silver Spring Networks (802.15.4)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Licenciada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Dezenas de kbit/s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Medium range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Sigfox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ISM band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Dezenas de 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Long range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LoRA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ISM band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Até poucas dezenas</a:t>
                      </a:r>
                      <a:r>
                        <a:rPr lang="pt-PT" baseline="0" dirty="0" smtClean="0"/>
                        <a:t> de </a:t>
                      </a:r>
                      <a:r>
                        <a:rPr lang="pt-PT" dirty="0" smtClean="0"/>
                        <a:t>kbit/s (flexível)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Long range/ Medium range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20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>
                <a:solidFill>
                  <a:srgbClr val="92D050"/>
                </a:solidFill>
              </a:rPr>
              <a:t>Segurança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sz="2400" b="1" dirty="0" smtClean="0"/>
              <a:t>Confidencialidade</a:t>
            </a:r>
          </a:p>
          <a:p>
            <a:pPr marL="0" indent="0">
              <a:buNone/>
            </a:pPr>
            <a:r>
              <a:rPr lang="pt-PT" sz="2400" dirty="0" smtClean="0"/>
              <a:t>As placas de comunicação têm comunicação encriptada, que pode ser ativada (e.g., Xbee tem encriptação 128-bit AES).</a:t>
            </a:r>
          </a:p>
          <a:p>
            <a:r>
              <a:rPr lang="pt-PT" sz="2400" b="1" dirty="0" smtClean="0"/>
              <a:t>IP Sec</a:t>
            </a:r>
          </a:p>
          <a:p>
            <a:pPr marL="0" indent="0">
              <a:buNone/>
            </a:pPr>
            <a:r>
              <a:rPr lang="pt-PT" sz="2400" dirty="0" smtClean="0"/>
              <a:t>Existe um draft no IETF para </a:t>
            </a:r>
            <a:r>
              <a:rPr lang="pt-PT" sz="2400" i="1" dirty="0" smtClean="0"/>
              <a:t>compressed IPSec </a:t>
            </a:r>
            <a:r>
              <a:rPr lang="pt-PT" sz="2400" dirty="0" smtClean="0"/>
              <a:t>a ser usado com 6LowPAN.</a:t>
            </a:r>
          </a:p>
          <a:p>
            <a:r>
              <a:rPr lang="pt-PT" sz="2400" b="1" dirty="0" smtClean="0"/>
              <a:t>Transporte</a:t>
            </a:r>
          </a:p>
          <a:p>
            <a:pPr marL="0" indent="0">
              <a:buNone/>
            </a:pPr>
            <a:r>
              <a:rPr lang="pt-PT" sz="2400" dirty="0" smtClean="0"/>
              <a:t>DTLS pode ser usado com UDP.</a:t>
            </a:r>
          </a:p>
          <a:p>
            <a:r>
              <a:rPr lang="pt-PT" sz="2400" b="1" dirty="0" smtClean="0"/>
              <a:t>Integridade de dados e autenticação</a:t>
            </a:r>
          </a:p>
          <a:p>
            <a:pPr marL="0" indent="0">
              <a:buNone/>
            </a:pPr>
            <a:r>
              <a:rPr lang="pt-PT" sz="2400" dirty="0" smtClean="0"/>
              <a:t>Mecanismos que podem </a:t>
            </a:r>
            <a:r>
              <a:rPr lang="pt-PT" sz="2400" smtClean="0"/>
              <a:t>ser desenvolvidos </a:t>
            </a:r>
            <a:r>
              <a:rPr lang="pt-PT" sz="2400" dirty="0" smtClean="0"/>
              <a:t>nos sistemas terminais.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i="1" dirty="0" err="1" smtClean="0">
                <a:solidFill>
                  <a:srgbClr val="00B050"/>
                </a:solidFill>
              </a:rPr>
              <a:t>Smart</a:t>
            </a:r>
            <a:r>
              <a:rPr lang="pt-PT" i="1" dirty="0" smtClean="0">
                <a:solidFill>
                  <a:srgbClr val="00B050"/>
                </a:solidFill>
              </a:rPr>
              <a:t> </a:t>
            </a:r>
            <a:r>
              <a:rPr lang="pt-PT" i="1" dirty="0" err="1" smtClean="0">
                <a:solidFill>
                  <a:srgbClr val="00B050"/>
                </a:solidFill>
              </a:rPr>
              <a:t>Grid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A</a:t>
            </a:r>
            <a:r>
              <a:rPr lang="pt-PT" i="1" dirty="0" smtClean="0"/>
              <a:t> Smart Grid (SG) </a:t>
            </a:r>
            <a:r>
              <a:rPr lang="pt-PT" dirty="0" smtClean="0"/>
              <a:t>é um sistema centrado no utilizador, que pretende fazer evoluir a rede eléctrica convencional para uma rede que funcione de um modo mais flexível, económico e fiável.</a:t>
            </a:r>
          </a:p>
          <a:p>
            <a:r>
              <a:rPr lang="pt-PT" dirty="0" smtClean="0"/>
              <a:t>Uma das características mais importantes na </a:t>
            </a:r>
            <a:r>
              <a:rPr lang="pt-PT" i="1" dirty="0" smtClean="0"/>
              <a:t>SG</a:t>
            </a:r>
            <a:r>
              <a:rPr lang="pt-PT" dirty="0" smtClean="0"/>
              <a:t> é a integração de fluxos bidireccionais de energia e de informação. </a:t>
            </a:r>
          </a:p>
          <a:p>
            <a:r>
              <a:rPr lang="pt-PT" dirty="0" smtClean="0"/>
              <a:t>Isto permite uma participação ativa dos utilizadores, que podem controlar e gerir o seu consumo de eletricidade e respetivo custo em tempo quase-real e que podem assumir a função de micro-produtores de energia </a:t>
            </a:r>
            <a:r>
              <a:rPr lang="pt-PT" i="1" dirty="0" smtClean="0"/>
              <a:t>(prosumers)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Smart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03548" y="1664804"/>
            <a:ext cx="8136904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pt-PT" sz="4000" b="0" i="1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Smart</a:t>
            </a:r>
            <a:r>
              <a:rPr kumimoji="1" lang="pt-PT" sz="40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1" lang="pt-PT" sz="4000" b="0" i="1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Grid</a:t>
            </a:r>
            <a:endParaRPr kumimoji="1" lang="pt-PT" sz="4000" b="0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5596" y="2633877"/>
            <a:ext cx="1440160" cy="9541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/>
              <a:t>Geração</a:t>
            </a:r>
          </a:p>
          <a:p>
            <a:r>
              <a:rPr lang="pt-PT" sz="1400" b="1" dirty="0" smtClean="0"/>
              <a:t>Centralizada</a:t>
            </a:r>
          </a:p>
          <a:p>
            <a:endParaRPr lang="pt-PT" sz="1400" dirty="0"/>
          </a:p>
          <a:p>
            <a:endParaRPr lang="pt-PT" sz="1400" dirty="0"/>
          </a:p>
        </p:txBody>
      </p:sp>
      <p:sp>
        <p:nvSpPr>
          <p:cNvPr id="9" name="TextBox 9"/>
          <p:cNvSpPr txBox="1"/>
          <p:nvPr/>
        </p:nvSpPr>
        <p:spPr>
          <a:xfrm>
            <a:off x="2735796" y="2633877"/>
            <a:ext cx="165618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/>
              <a:t>Transporte</a:t>
            </a:r>
          </a:p>
          <a:p>
            <a:endParaRPr lang="pt-PT" sz="1400" dirty="0"/>
          </a:p>
          <a:p>
            <a:endParaRPr lang="pt-PT" sz="1400" dirty="0"/>
          </a:p>
        </p:txBody>
      </p:sp>
      <p:sp>
        <p:nvSpPr>
          <p:cNvPr id="10" name="TextBox 10"/>
          <p:cNvSpPr txBox="1"/>
          <p:nvPr/>
        </p:nvSpPr>
        <p:spPr>
          <a:xfrm>
            <a:off x="4752019" y="2633877"/>
            <a:ext cx="1803385" cy="738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/>
              <a:t>Distribuição</a:t>
            </a:r>
          </a:p>
          <a:p>
            <a:endParaRPr lang="pt-PT" sz="1400" dirty="0"/>
          </a:p>
          <a:p>
            <a:endParaRPr lang="pt-PT" sz="1400" dirty="0"/>
          </a:p>
        </p:txBody>
      </p:sp>
      <p:sp>
        <p:nvSpPr>
          <p:cNvPr id="11" name="TextBox 11"/>
          <p:cNvSpPr txBox="1"/>
          <p:nvPr/>
        </p:nvSpPr>
        <p:spPr>
          <a:xfrm>
            <a:off x="6912260" y="2456892"/>
            <a:ext cx="1384762" cy="954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dirty="0" smtClean="0"/>
              <a:t>Consumo</a:t>
            </a:r>
          </a:p>
          <a:p>
            <a:r>
              <a:rPr lang="pt-PT" sz="1400" b="1" dirty="0" smtClean="0"/>
              <a:t>+</a:t>
            </a:r>
          </a:p>
          <a:p>
            <a:r>
              <a:rPr lang="pt-PT" sz="1400" b="1" dirty="0" smtClean="0"/>
              <a:t>Geração Local</a:t>
            </a:r>
            <a:endParaRPr lang="pt-PT" sz="1400" b="1" dirty="0"/>
          </a:p>
        </p:txBody>
      </p:sp>
      <p:cxnSp>
        <p:nvCxnSpPr>
          <p:cNvPr id="12" name="Straight Connector 11"/>
          <p:cNvCxnSpPr>
            <a:stCxn id="8" idx="3"/>
            <a:endCxn id="9" idx="1"/>
          </p:cNvCxnSpPr>
          <p:nvPr/>
        </p:nvCxnSpPr>
        <p:spPr bwMode="auto">
          <a:xfrm flipV="1">
            <a:off x="2375756" y="3003209"/>
            <a:ext cx="360040" cy="1077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391980" y="3003209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552220" y="3006779"/>
            <a:ext cx="3600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7" y="3609020"/>
            <a:ext cx="1426109" cy="10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57" y="3609020"/>
            <a:ext cx="1662823" cy="109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3609020"/>
            <a:ext cx="1803385" cy="111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http://www.energimyndigheten.se/ImageVault/Images/conversionFormatType_WebSafe/id_5814/ImageVaultHandler.aspx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53" y="3609020"/>
            <a:ext cx="1343169" cy="11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 bwMode="auto">
          <a:xfrm>
            <a:off x="6912260" y="2312876"/>
            <a:ext cx="1224136" cy="6983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272300" y="2096852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5517232"/>
            <a:ext cx="69871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 smtClean="0">
                <a:solidFill>
                  <a:srgbClr val="FF0000"/>
                </a:solidFill>
              </a:rPr>
              <a:t>A </a:t>
            </a:r>
            <a:r>
              <a:rPr lang="pt-PT" sz="2000" i="1" dirty="0" smtClean="0">
                <a:solidFill>
                  <a:srgbClr val="FF0000"/>
                </a:solidFill>
              </a:rPr>
              <a:t>SG</a:t>
            </a:r>
            <a:r>
              <a:rPr lang="pt-PT" sz="2000" dirty="0" smtClean="0">
                <a:solidFill>
                  <a:srgbClr val="FF0000"/>
                </a:solidFill>
              </a:rPr>
              <a:t> estende-se ao longo dos vários segmentos da rede elétrica.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i="1" dirty="0" err="1" smtClean="0">
                <a:solidFill>
                  <a:srgbClr val="00B050"/>
                </a:solidFill>
              </a:rPr>
              <a:t>Smart</a:t>
            </a:r>
            <a:r>
              <a:rPr lang="pt-PT" i="1" dirty="0" smtClean="0">
                <a:solidFill>
                  <a:srgbClr val="00B050"/>
                </a:solidFill>
              </a:rPr>
              <a:t> </a:t>
            </a:r>
            <a:r>
              <a:rPr lang="pt-PT" i="1" dirty="0" err="1" smtClean="0">
                <a:solidFill>
                  <a:srgbClr val="00B050"/>
                </a:solidFill>
              </a:rPr>
              <a:t>Grid</a:t>
            </a:r>
            <a:r>
              <a:rPr lang="pt-PT" dirty="0" smtClean="0">
                <a:solidFill>
                  <a:srgbClr val="00B050"/>
                </a:solidFill>
              </a:rPr>
              <a:t>: características e benefícios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b="1" dirty="0" smtClean="0"/>
              <a:t>Amigável para o consumidor</a:t>
            </a:r>
          </a:p>
          <a:p>
            <a:pPr>
              <a:buNone/>
            </a:pPr>
            <a:r>
              <a:rPr lang="pt-PT" dirty="0" smtClean="0"/>
              <a:t>	Possibilidade de incluir o consumidor no processo de decisão, e.g., através da disponibilização de </a:t>
            </a:r>
            <a:r>
              <a:rPr lang="pt-PT" i="1" dirty="0" err="1" smtClean="0"/>
              <a:t>smart</a:t>
            </a:r>
            <a:r>
              <a:rPr lang="pt-PT" i="1" dirty="0" smtClean="0"/>
              <a:t> </a:t>
            </a:r>
            <a:r>
              <a:rPr lang="pt-PT" i="1" dirty="0" err="1" smtClean="0"/>
              <a:t>meters</a:t>
            </a:r>
            <a:r>
              <a:rPr lang="pt-PT" i="1" dirty="0" smtClean="0"/>
              <a:t>.</a:t>
            </a:r>
            <a:endParaRPr lang="pt-PT" dirty="0" smtClean="0"/>
          </a:p>
          <a:p>
            <a:r>
              <a:rPr lang="pt-PT" b="1" dirty="0" smtClean="0"/>
              <a:t>Possibilidade de </a:t>
            </a:r>
            <a:r>
              <a:rPr lang="pt-PT" b="1" i="1" dirty="0" smtClean="0"/>
              <a:t>Demand-Response (DR)</a:t>
            </a:r>
          </a:p>
          <a:p>
            <a:pPr marL="400050" lvl="1" indent="0">
              <a:buNone/>
            </a:pPr>
            <a:r>
              <a:rPr lang="pt-PT" sz="3200" dirty="0" smtClean="0"/>
              <a:t>Encorajamento para mudança de padrões de consumo e mecanismos que gerem a procura de energia em função da oferta.</a:t>
            </a:r>
          </a:p>
          <a:p>
            <a:r>
              <a:rPr lang="pt-PT" b="1" dirty="0" smtClean="0"/>
              <a:t>Incorporação das várias opções de geração e armazenamento</a:t>
            </a:r>
          </a:p>
          <a:p>
            <a:pPr>
              <a:buNone/>
            </a:pPr>
            <a:r>
              <a:rPr lang="pt-PT" dirty="0" smtClean="0"/>
              <a:t>	Possibilidade de se adaptar a diversas fontes de produção distribuídas (normalmente renováveis) e a dispositivos de armazenamento de energia, incluindo carros elétricos.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i="1" dirty="0" err="1" smtClean="0">
                <a:solidFill>
                  <a:srgbClr val="00B050"/>
                </a:solidFill>
              </a:rPr>
              <a:t>Smart</a:t>
            </a:r>
            <a:r>
              <a:rPr lang="pt-PT" i="1" dirty="0" smtClean="0">
                <a:solidFill>
                  <a:srgbClr val="00B050"/>
                </a:solidFill>
              </a:rPr>
              <a:t> </a:t>
            </a:r>
            <a:r>
              <a:rPr lang="pt-PT" i="1" dirty="0" err="1" smtClean="0">
                <a:solidFill>
                  <a:srgbClr val="00B050"/>
                </a:solidFill>
              </a:rPr>
              <a:t>Grid</a:t>
            </a:r>
            <a:r>
              <a:rPr lang="pt-PT" dirty="0" smtClean="0">
                <a:solidFill>
                  <a:srgbClr val="00B050"/>
                </a:solidFill>
              </a:rPr>
              <a:t>: características e benefícios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sz="2900" b="1" dirty="0" smtClean="0"/>
              <a:t>Deteção e localização de falhas</a:t>
            </a:r>
          </a:p>
          <a:p>
            <a:pPr>
              <a:buNone/>
            </a:pPr>
            <a:r>
              <a:rPr lang="pt-PT" sz="2900" dirty="0" smtClean="0"/>
              <a:t>	Capacidade para rapidamente detetar, analisar e recuperar falhas na rede.</a:t>
            </a:r>
          </a:p>
          <a:p>
            <a:r>
              <a:rPr lang="pt-PT" sz="2900" b="1" dirty="0" smtClean="0"/>
              <a:t>Fiabilidade e qualidade de energia elevadas</a:t>
            </a:r>
          </a:p>
          <a:p>
            <a:pPr>
              <a:buNone/>
            </a:pPr>
            <a:r>
              <a:rPr lang="pt-PT" sz="2900" dirty="0" smtClean="0"/>
              <a:t>	Fornecimento contínuo de energia com qualidade elevada para satisfazer os requisitos do consumidor.</a:t>
            </a:r>
          </a:p>
          <a:p>
            <a:r>
              <a:rPr lang="pt-PT" sz="2900" b="1" dirty="0" smtClean="0"/>
              <a:t>Resistência a ataques</a:t>
            </a:r>
          </a:p>
          <a:p>
            <a:pPr>
              <a:buNone/>
            </a:pPr>
            <a:r>
              <a:rPr lang="pt-PT" sz="2900" dirty="0" smtClean="0"/>
              <a:t>	Capacidade de proteger o sistema de ataques de natureza eletrónica e informática.</a:t>
            </a:r>
          </a:p>
          <a:p>
            <a:r>
              <a:rPr lang="pt-PT" sz="2900" b="1" dirty="0"/>
              <a:t>Interoperabilidade</a:t>
            </a:r>
            <a:r>
              <a:rPr lang="pt-PT" sz="2900" dirty="0"/>
              <a:t>	</a:t>
            </a:r>
          </a:p>
          <a:p>
            <a:pPr>
              <a:buNone/>
            </a:pPr>
            <a:r>
              <a:rPr lang="pt-PT" sz="2900" dirty="0"/>
              <a:t>	Os novos sistemas introduzidos devem ser capazes de interoperar entre si e com a rede actual.</a:t>
            </a:r>
            <a:endParaRPr lang="en-US" sz="2900" dirty="0"/>
          </a:p>
          <a:p>
            <a:pPr>
              <a:buNone/>
            </a:pPr>
            <a:endParaRPr lang="pt-PT" sz="3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B050"/>
                </a:solidFill>
              </a:rPr>
              <a:t>Comunicações na </a:t>
            </a:r>
            <a:r>
              <a:rPr lang="pt-PT" i="1" dirty="0" smtClean="0">
                <a:solidFill>
                  <a:srgbClr val="00B050"/>
                </a:solidFill>
              </a:rPr>
              <a:t>SG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</a:t>
            </a:r>
            <a:r>
              <a:rPr lang="pt-PT" i="1" dirty="0" smtClean="0"/>
              <a:t>SG </a:t>
            </a:r>
            <a:r>
              <a:rPr lang="pt-PT" dirty="0" smtClean="0"/>
              <a:t>consiste em uma vasta rede de sistemas e subsistemas interligados, o que implica realizar o </a:t>
            </a:r>
            <a:r>
              <a:rPr lang="pt-PT" i="1" dirty="0" smtClean="0"/>
              <a:t>overlay</a:t>
            </a:r>
            <a:r>
              <a:rPr lang="pt-PT" dirty="0" smtClean="0"/>
              <a:t> de uma infraestrutura de comunicações sobre a rede elétrica.</a:t>
            </a:r>
          </a:p>
          <a:p>
            <a:r>
              <a:rPr lang="pt-PT" dirty="0" smtClean="0"/>
              <a:t>A infra-estrutura de comunicações para a </a:t>
            </a:r>
            <a:r>
              <a:rPr lang="pt-PT" i="1" dirty="0" smtClean="0"/>
              <a:t>SG </a:t>
            </a:r>
            <a:r>
              <a:rPr lang="pt-PT" dirty="0" smtClean="0"/>
              <a:t>é uma rede multi-nível e hierárquica, que utiliza diferentes tecnologias de comunicação, incluindo protocolos de </a:t>
            </a:r>
            <a:r>
              <a:rPr lang="pt-PT" i="1" dirty="0" smtClean="0"/>
              <a:t>IoT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rgbClr val="00B050"/>
                </a:solidFill>
              </a:rPr>
              <a:t>Comunicações na Rede de Distribuição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5736" y="4941168"/>
            <a:ext cx="10584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i="1" dirty="0" err="1" smtClean="0"/>
              <a:t>Smart</a:t>
            </a:r>
            <a:r>
              <a:rPr lang="pt-PT" sz="1200" i="1" dirty="0" smtClean="0"/>
              <a:t> Meter</a:t>
            </a:r>
            <a:endParaRPr lang="en-US" sz="1200" i="1" dirty="0"/>
          </a:p>
        </p:txBody>
      </p:sp>
      <p:sp>
        <p:nvSpPr>
          <p:cNvPr id="10" name="Cloud 9"/>
          <p:cNvSpPr/>
          <p:nvPr/>
        </p:nvSpPr>
        <p:spPr>
          <a:xfrm>
            <a:off x="2699792" y="3933056"/>
            <a:ext cx="1706488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95936" y="4941168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i="1" dirty="0" err="1" smtClean="0"/>
              <a:t>Smart</a:t>
            </a:r>
            <a:r>
              <a:rPr lang="pt-PT" sz="1200" i="1" dirty="0" smtClean="0"/>
              <a:t> Meter</a:t>
            </a:r>
            <a:endParaRPr lang="en-US" sz="1200" i="1" dirty="0" smtClean="0"/>
          </a:p>
          <a:p>
            <a:pPr algn="ctr"/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868144" y="4941168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i="1" dirty="0" err="1" smtClean="0"/>
              <a:t>Smart</a:t>
            </a:r>
            <a:r>
              <a:rPr lang="pt-PT" sz="1200" i="1" dirty="0" smtClean="0"/>
              <a:t> Meter</a:t>
            </a:r>
            <a:endParaRPr lang="en-US" sz="1200" i="1" dirty="0" smtClean="0"/>
          </a:p>
          <a:p>
            <a:pPr algn="ctr"/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491880" y="3356992"/>
            <a:ext cx="108012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Controlador</a:t>
            </a:r>
            <a:endParaRPr lang="en-US" sz="1200" dirty="0"/>
          </a:p>
        </p:txBody>
      </p:sp>
      <p:sp>
        <p:nvSpPr>
          <p:cNvPr id="17" name="Cloud 16"/>
          <p:cNvSpPr/>
          <p:nvPr/>
        </p:nvSpPr>
        <p:spPr>
          <a:xfrm>
            <a:off x="3491880" y="2348880"/>
            <a:ext cx="1584176" cy="6983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79912" y="1772816"/>
            <a:ext cx="91440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SCADA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23728" y="1772816"/>
            <a:ext cx="91440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MDMS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96136" y="1772816"/>
            <a:ext cx="91440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WAMS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91680" y="3356992"/>
            <a:ext cx="1008112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Controlador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940152" y="3356992"/>
            <a:ext cx="115212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Controlador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99592" y="1628800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99592" y="162880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9592" y="2204864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7" idx="3"/>
          </p:cNvCxnSpPr>
          <p:nvPr/>
        </p:nvCxnSpPr>
        <p:spPr>
          <a:xfrm flipH="1">
            <a:off x="4283968" y="2132856"/>
            <a:ext cx="72008" cy="2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0"/>
          </p:cNvCxnSpPr>
          <p:nvPr/>
        </p:nvCxnSpPr>
        <p:spPr>
          <a:xfrm flipV="1">
            <a:off x="2195736" y="2852936"/>
            <a:ext cx="13681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0"/>
          </p:cNvCxnSpPr>
          <p:nvPr/>
        </p:nvCxnSpPr>
        <p:spPr>
          <a:xfrm flipV="1">
            <a:off x="4031940" y="2996952"/>
            <a:ext cx="360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7" idx="0"/>
            <a:endCxn id="22" idx="0"/>
          </p:cNvCxnSpPr>
          <p:nvPr/>
        </p:nvCxnSpPr>
        <p:spPr>
          <a:xfrm>
            <a:off x="5074736" y="2698068"/>
            <a:ext cx="1441480" cy="65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851920" y="3717032"/>
            <a:ext cx="720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2"/>
          </p:cNvCxnSpPr>
          <p:nvPr/>
        </p:nvCxnSpPr>
        <p:spPr>
          <a:xfrm>
            <a:off x="2195736" y="371703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2" idx="2"/>
          </p:cNvCxnSpPr>
          <p:nvPr/>
        </p:nvCxnSpPr>
        <p:spPr>
          <a:xfrm>
            <a:off x="6516216" y="37170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71800" y="4653136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995936" y="465313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11960" y="4581128"/>
            <a:ext cx="18722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/>
          <p:cNvSpPr/>
          <p:nvPr/>
        </p:nvSpPr>
        <p:spPr>
          <a:xfrm>
            <a:off x="3923928" y="5517232"/>
            <a:ext cx="914400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HAN</a:t>
            </a:r>
            <a:endParaRPr lang="en-US" sz="1600" dirty="0"/>
          </a:p>
        </p:txBody>
      </p:sp>
      <p:sp>
        <p:nvSpPr>
          <p:cNvPr id="54" name="Cloud 53"/>
          <p:cNvSpPr/>
          <p:nvPr/>
        </p:nvSpPr>
        <p:spPr>
          <a:xfrm>
            <a:off x="5868144" y="5517232"/>
            <a:ext cx="936104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HAN</a:t>
            </a:r>
            <a:endParaRPr lang="en-US" sz="1600" dirty="0"/>
          </a:p>
        </p:txBody>
      </p:sp>
      <p:cxnSp>
        <p:nvCxnSpPr>
          <p:cNvPr id="56" name="Straight Connector 55"/>
          <p:cNvCxnSpPr>
            <a:stCxn id="11" idx="2"/>
          </p:cNvCxnSpPr>
          <p:nvPr/>
        </p:nvCxnSpPr>
        <p:spPr>
          <a:xfrm flipH="1">
            <a:off x="4427984" y="5301208"/>
            <a:ext cx="10801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00192" y="5301208"/>
            <a:ext cx="7200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8" idx="2"/>
          </p:cNvCxnSpPr>
          <p:nvPr/>
        </p:nvCxnSpPr>
        <p:spPr>
          <a:xfrm flipH="1" flipV="1">
            <a:off x="2724944" y="5301208"/>
            <a:ext cx="1085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52320" y="1772816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Operador  </a:t>
            </a:r>
          </a:p>
          <a:p>
            <a:r>
              <a:rPr lang="pt-PT" sz="1400" dirty="0" smtClean="0"/>
              <a:t>(Centro de controlo)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596336" y="3356992"/>
            <a:ext cx="1341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Distribuição</a:t>
            </a:r>
          </a:p>
          <a:p>
            <a:r>
              <a:rPr lang="pt-PT" sz="1400" dirty="0" smtClean="0"/>
              <a:t>(Postos de</a:t>
            </a:r>
          </a:p>
          <a:p>
            <a:r>
              <a:rPr lang="pt-PT" sz="1400" dirty="0" smtClean="0"/>
              <a:t> transformação)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668344" y="4941168"/>
            <a:ext cx="76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Cliente</a:t>
            </a:r>
            <a:endParaRPr lang="en-US" sz="16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7380312" y="162880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>
            <a:off x="2267744" y="5517232"/>
            <a:ext cx="914400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HAN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932040" y="17728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. . . . 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60032" y="34290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. . . . .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04048" y="551723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. . . . . </a:t>
            </a:r>
            <a:endParaRPr lang="en-US" dirty="0"/>
          </a:p>
        </p:txBody>
      </p: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>
                <a:solidFill>
                  <a:srgbClr val="00B050"/>
                </a:solidFill>
              </a:rPr>
              <a:t>Advanced</a:t>
            </a:r>
            <a:r>
              <a:rPr lang="pt-PT" i="1" dirty="0" smtClean="0">
                <a:solidFill>
                  <a:srgbClr val="00B050"/>
                </a:solidFill>
              </a:rPr>
              <a:t> </a:t>
            </a:r>
            <a:r>
              <a:rPr lang="pt-PT" i="1" dirty="0" err="1" smtClean="0">
                <a:solidFill>
                  <a:srgbClr val="00B050"/>
                </a:solidFill>
              </a:rPr>
              <a:t>Metering</a:t>
            </a:r>
            <a:r>
              <a:rPr lang="pt-PT" i="1" dirty="0" smtClean="0">
                <a:solidFill>
                  <a:srgbClr val="00B050"/>
                </a:solidFill>
              </a:rPr>
              <a:t> </a:t>
            </a:r>
            <a:r>
              <a:rPr lang="pt-PT" i="1" dirty="0" err="1" smtClean="0">
                <a:solidFill>
                  <a:srgbClr val="00B050"/>
                </a:solidFill>
              </a:rPr>
              <a:t>Infrastructure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A infraestrutura de comunicações que permite a comunicação dos </a:t>
            </a:r>
            <a:r>
              <a:rPr lang="pt-PT" i="1" dirty="0" smtClean="0"/>
              <a:t>smart meters </a:t>
            </a:r>
            <a:r>
              <a:rPr lang="pt-PT" dirty="0" smtClean="0"/>
              <a:t>com o centro de controlo é conhecida com </a:t>
            </a:r>
            <a:r>
              <a:rPr lang="pt-PT" i="1" dirty="0" smtClean="0"/>
              <a:t>Advanced Metering Infrastructure (AMI)</a:t>
            </a:r>
            <a:r>
              <a:rPr lang="pt-PT" dirty="0" smtClean="0"/>
              <a:t>. </a:t>
            </a:r>
          </a:p>
          <a:p>
            <a:r>
              <a:rPr lang="pt-PT" dirty="0" smtClean="0"/>
              <a:t>Foi um dos primeiros componentes a ser instalado para a </a:t>
            </a:r>
            <a:r>
              <a:rPr lang="pt-PT" i="1" dirty="0" smtClean="0"/>
              <a:t>SG</a:t>
            </a:r>
            <a:r>
              <a:rPr lang="pt-PT" dirty="0" smtClean="0"/>
              <a:t>.</a:t>
            </a:r>
          </a:p>
          <a:p>
            <a:r>
              <a:rPr lang="pt-PT" dirty="0" smtClean="0"/>
              <a:t>No entanto, também existem outros dispositivos na rede para suportar a </a:t>
            </a:r>
            <a:r>
              <a:rPr lang="pt-PT" i="1" dirty="0" smtClean="0"/>
              <a:t>SG</a:t>
            </a:r>
            <a:r>
              <a:rPr lang="pt-PT" dirty="0" smtClean="0"/>
              <a:t>, nomeadamente sensores e atuadores, que formam sub-redes sem fios com protocolos específicos de comunicação.</a:t>
            </a:r>
          </a:p>
          <a:p>
            <a:r>
              <a:rPr lang="pt-PT" dirty="0" smtClean="0"/>
              <a:t>Isto origina uma evolução da </a:t>
            </a:r>
            <a:r>
              <a:rPr lang="pt-PT" i="1" dirty="0" smtClean="0"/>
              <a:t>AMI </a:t>
            </a:r>
            <a:r>
              <a:rPr lang="pt-PT" dirty="0" smtClean="0"/>
              <a:t>para uma rede de comunicações mais complexa.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00B050"/>
                </a:solidFill>
              </a:rPr>
              <a:t>Sensores e atuadores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13995"/>
          </a:xfrm>
        </p:spPr>
        <p:txBody>
          <a:bodyPr>
            <a:noAutofit/>
          </a:bodyPr>
          <a:lstStyle/>
          <a:p>
            <a:r>
              <a:rPr lang="pt-PT" sz="2400" dirty="0" smtClean="0"/>
              <a:t>Uma rede sem fios de sensores e atuadores é uma rede heterogénea consistindo de um grande número de nós em que cada um pode ser um sensor ou atuador.</a:t>
            </a:r>
          </a:p>
          <a:p>
            <a:r>
              <a:rPr lang="pt-PT" sz="2400" dirty="0" smtClean="0"/>
              <a:t>No âmbito da </a:t>
            </a:r>
            <a:r>
              <a:rPr lang="pt-PT" sz="2400" i="1" dirty="0" smtClean="0"/>
              <a:t>SG</a:t>
            </a:r>
            <a:r>
              <a:rPr lang="pt-PT" sz="2400" dirty="0" smtClean="0"/>
              <a:t>, os sensores podem medir, por exemplo, temperatura, corrente, tensão, potência, intensidade da luz.</a:t>
            </a:r>
          </a:p>
          <a:p>
            <a:r>
              <a:rPr lang="pt-PT" sz="2400" dirty="0" smtClean="0"/>
              <a:t>Os dados recolhidos pelos diferente sensores são enviados para um concentrador</a:t>
            </a:r>
            <a:r>
              <a:rPr lang="pt-PT" sz="2400" i="1" dirty="0" smtClean="0"/>
              <a:t>, que </a:t>
            </a:r>
            <a:r>
              <a:rPr lang="pt-PT" sz="2400" dirty="0" smtClean="0"/>
              <a:t>reside ao nível do PT ou ao nível </a:t>
            </a:r>
            <a:r>
              <a:rPr lang="pt-PT" sz="2400" i="1" dirty="0" smtClean="0"/>
              <a:t>HAN</a:t>
            </a:r>
            <a:r>
              <a:rPr lang="pt-PT" sz="2400" dirty="0" smtClean="0"/>
              <a:t>. Os dados podem ser processados localmente e influenciar atuadores ou serem enviados para o centro de controlo para processamento remoto.</a:t>
            </a:r>
          </a:p>
          <a:p>
            <a:r>
              <a:rPr lang="pt-PT" sz="2400" dirty="0" smtClean="0"/>
              <a:t>Atuação pode ser exercida, por exemplo, sobre dispositivos da </a:t>
            </a:r>
            <a:r>
              <a:rPr lang="pt-PT" sz="2400" i="1" dirty="0" smtClean="0"/>
              <a:t>HAN</a:t>
            </a:r>
            <a:r>
              <a:rPr lang="pt-PT" sz="2400" dirty="0" smtClean="0"/>
              <a:t> ou inversores de painéis solares.</a:t>
            </a:r>
          </a:p>
          <a:p>
            <a:endParaRPr lang="pt-PT" sz="24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346B-7361-40F5-BED3-40B9A39AD6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Smart Grid e IoT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1056</Words>
  <Application>Microsoft Office PowerPoint</Application>
  <PresentationFormat>On-screen Show (4:3)</PresentationFormat>
  <Paragraphs>221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think-cell Slide</vt:lpstr>
      <vt:lpstr>Visio</vt:lpstr>
      <vt:lpstr>Smart Grid e IoT</vt:lpstr>
      <vt:lpstr>Smart Grid</vt:lpstr>
      <vt:lpstr>Smart Grid</vt:lpstr>
      <vt:lpstr>Smart Grid: características e benefícios</vt:lpstr>
      <vt:lpstr>Smart Grid: características e benefícios</vt:lpstr>
      <vt:lpstr>Comunicações na SG</vt:lpstr>
      <vt:lpstr>Comunicações na Rede de Distribuição</vt:lpstr>
      <vt:lpstr>Advanced Metering Infrastructure</vt:lpstr>
      <vt:lpstr>Sensores e atuadores</vt:lpstr>
      <vt:lpstr>Sensores e atuadores: aplicações na BT</vt:lpstr>
      <vt:lpstr>Sensores e atuadores: aplicações na BT</vt:lpstr>
      <vt:lpstr>Sensores e atuadores: aplicações na BT</vt:lpstr>
      <vt:lpstr>Comunicações na Rede de Distribuição</vt:lpstr>
      <vt:lpstr>PowerPoint Presentation</vt:lpstr>
      <vt:lpstr>MONITOR BT</vt:lpstr>
      <vt:lpstr>MONITOR BT</vt:lpstr>
      <vt:lpstr>PowerPoint Presentation</vt:lpstr>
      <vt:lpstr>IoT: Tecnologias de comunicação (exemplos)</vt:lpstr>
      <vt:lpstr>Segurança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acasaca</dc:creator>
  <cp:lastModifiedBy>acasaca</cp:lastModifiedBy>
  <cp:revision>397</cp:revision>
  <cp:lastPrinted>2016-05-11T13:11:13Z</cp:lastPrinted>
  <dcterms:created xsi:type="dcterms:W3CDTF">2014-05-07T15:36:02Z</dcterms:created>
  <dcterms:modified xsi:type="dcterms:W3CDTF">2016-05-16T09:37:23Z</dcterms:modified>
</cp:coreProperties>
</file>