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9" r:id="rId3"/>
    <p:sldId id="313" r:id="rId4"/>
    <p:sldId id="319" r:id="rId5"/>
    <p:sldId id="380" r:id="rId6"/>
    <p:sldId id="368" r:id="rId7"/>
    <p:sldId id="263" r:id="rId8"/>
    <p:sldId id="377" r:id="rId9"/>
    <p:sldId id="264" r:id="rId10"/>
    <p:sldId id="370" r:id="rId11"/>
    <p:sldId id="378" r:id="rId12"/>
    <p:sldId id="381" r:id="rId13"/>
    <p:sldId id="382" r:id="rId14"/>
    <p:sldId id="371" r:id="rId15"/>
    <p:sldId id="373" r:id="rId16"/>
    <p:sldId id="374" r:id="rId17"/>
    <p:sldId id="362" r:id="rId18"/>
    <p:sldId id="375" r:id="rId19"/>
    <p:sldId id="363" r:id="rId20"/>
    <p:sldId id="379" r:id="rId21"/>
    <p:sldId id="3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2">
          <p15:clr>
            <a:srgbClr val="A4A3A4"/>
          </p15:clr>
        </p15:guide>
        <p15:guide id="3" orient="horz" pos="4174">
          <p15:clr>
            <a:srgbClr val="A4A3A4"/>
          </p15:clr>
        </p15:guide>
        <p15:guide id="4" pos="2880">
          <p15:clr>
            <a:srgbClr val="A4A3A4"/>
          </p15:clr>
        </p15:guide>
        <p15:guide id="5" pos="144">
          <p15:clr>
            <a:srgbClr val="A4A3A4"/>
          </p15:clr>
        </p15:guide>
        <p15:guide id="6" pos="56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clrMru>
    <a:srgbClr val="FEFEFE"/>
    <a:srgbClr val="FFFFFF"/>
    <a:srgbClr val="0033A0"/>
    <a:srgbClr val="63666A"/>
    <a:srgbClr val="009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/>
    <p:restoredTop sz="50067"/>
  </p:normalViewPr>
  <p:slideViewPr>
    <p:cSldViewPr snapToGrid="0" snapToObjects="1">
      <p:cViewPr>
        <p:scale>
          <a:sx n="79" d="100"/>
          <a:sy n="79" d="100"/>
        </p:scale>
        <p:origin x="2848" y="144"/>
      </p:cViewPr>
      <p:guideLst>
        <p:guide orient="horz" pos="2160"/>
        <p:guide orient="horz" pos="142"/>
        <p:guide orient="horz" pos="4174"/>
        <p:guide pos="2880"/>
        <p:guide pos="144"/>
        <p:guide pos="5618"/>
      </p:guideLst>
    </p:cSldViewPr>
  </p:slideViewPr>
  <p:outlineViewPr>
    <p:cViewPr>
      <p:scale>
        <a:sx n="33" d="100"/>
        <a:sy n="33" d="100"/>
      </p:scale>
      <p:origin x="0" y="91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0803C-DF94-8446-AA87-C1376EF6871A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</dgm:pt>
    <dgm:pt modelId="{60807936-31C3-4A4C-87E2-0EB7D6F94994}">
      <dgm:prSet phldrT="[Text]"/>
      <dgm:spPr/>
      <dgm:t>
        <a:bodyPr/>
        <a:lstStyle/>
        <a:p>
          <a:r>
            <a:rPr lang="en-US" b="1" dirty="0" smtClean="0"/>
            <a:t>UBIQUITOUS CONNECTIVITY</a:t>
          </a:r>
          <a:endParaRPr lang="en-US" b="1" dirty="0"/>
        </a:p>
      </dgm:t>
    </dgm:pt>
    <dgm:pt modelId="{FF4C5F82-D468-2640-AF10-10D60D3F1A96}" type="parTrans" cxnId="{DFD9AE69-E509-F946-B41D-18C9AF653888}">
      <dgm:prSet/>
      <dgm:spPr/>
      <dgm:t>
        <a:bodyPr/>
        <a:lstStyle/>
        <a:p>
          <a:endParaRPr lang="en-US"/>
        </a:p>
      </dgm:t>
    </dgm:pt>
    <dgm:pt modelId="{2E77AA36-B85C-DB48-AE02-49DF4BA1C4E3}" type="sibTrans" cxnId="{DFD9AE69-E509-F946-B41D-18C9AF653888}">
      <dgm:prSet/>
      <dgm:spPr/>
      <dgm:t>
        <a:bodyPr/>
        <a:lstStyle/>
        <a:p>
          <a:endParaRPr lang="en-US"/>
        </a:p>
      </dgm:t>
    </dgm:pt>
    <dgm:pt modelId="{1CDC7DFE-7C57-3A40-8087-BF965B75125D}">
      <dgm:prSet phldrT="[Text]"/>
      <dgm:spPr/>
      <dgm:t>
        <a:bodyPr/>
        <a:lstStyle/>
        <a:p>
          <a:r>
            <a:rPr lang="en-US" b="1" dirty="0" smtClean="0"/>
            <a:t>WIDESPREAD ADOPTION OF IP</a:t>
          </a:r>
          <a:endParaRPr lang="en-US" b="1" dirty="0"/>
        </a:p>
      </dgm:t>
    </dgm:pt>
    <dgm:pt modelId="{E6EDB83E-E274-FE43-80C0-5D7A604F1C4E}" type="sibTrans" cxnId="{DE3E7E67-2443-944F-973D-72666DCF2AE0}">
      <dgm:prSet/>
      <dgm:spPr/>
      <dgm:t>
        <a:bodyPr/>
        <a:lstStyle/>
        <a:p>
          <a:endParaRPr lang="en-US"/>
        </a:p>
      </dgm:t>
    </dgm:pt>
    <dgm:pt modelId="{AF60EE62-A08D-DE4A-800A-6A2D31F7A751}" type="parTrans" cxnId="{DE3E7E67-2443-944F-973D-72666DCF2AE0}">
      <dgm:prSet/>
      <dgm:spPr/>
      <dgm:t>
        <a:bodyPr/>
        <a:lstStyle/>
        <a:p>
          <a:endParaRPr lang="en-US"/>
        </a:p>
      </dgm:t>
    </dgm:pt>
    <dgm:pt modelId="{C0642522-C2A2-354F-BD28-76908B9DC335}" type="pres">
      <dgm:prSet presAssocID="{7470803C-DF94-8446-AA87-C1376EF6871A}" presName="linearFlow" presStyleCnt="0">
        <dgm:presLayoutVars>
          <dgm:dir/>
          <dgm:resizeHandles val="exact"/>
        </dgm:presLayoutVars>
      </dgm:prSet>
      <dgm:spPr/>
    </dgm:pt>
    <dgm:pt modelId="{C7151BBF-3716-D34D-BEE1-FE88FE0D46E0}" type="pres">
      <dgm:prSet presAssocID="{60807936-31C3-4A4C-87E2-0EB7D6F94994}" presName="composite" presStyleCnt="0"/>
      <dgm:spPr/>
    </dgm:pt>
    <dgm:pt modelId="{93E2BBF3-E851-6E42-83B1-E2C76864E623}" type="pres">
      <dgm:prSet presAssocID="{60807936-31C3-4A4C-87E2-0EB7D6F94994}" presName="imgShp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66C64DD-E12F-3B4C-A91E-52969628BEC9}" type="pres">
      <dgm:prSet presAssocID="{60807936-31C3-4A4C-87E2-0EB7D6F94994}" presName="txShp" presStyleLbl="node1" presStyleIdx="0" presStyleCnt="2" custScaleX="114122" custLinFactNeighborX="-39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23892-E2C4-234B-B009-820C6365125A}" type="pres">
      <dgm:prSet presAssocID="{2E77AA36-B85C-DB48-AE02-49DF4BA1C4E3}" presName="spacing" presStyleCnt="0"/>
      <dgm:spPr/>
    </dgm:pt>
    <dgm:pt modelId="{19F316D7-E66E-0149-BB78-8CE8FEF73B8A}" type="pres">
      <dgm:prSet presAssocID="{1CDC7DFE-7C57-3A40-8087-BF965B75125D}" presName="composite" presStyleCnt="0"/>
      <dgm:spPr/>
    </dgm:pt>
    <dgm:pt modelId="{6A66B2B2-2E83-1044-B289-3C0262A65940}" type="pres">
      <dgm:prSet presAssocID="{1CDC7DFE-7C57-3A40-8087-BF965B75125D}" presName="imgShp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6195FFD-BCE4-C340-ABE8-9F31AAD46A85}" type="pres">
      <dgm:prSet presAssocID="{1CDC7DFE-7C57-3A40-8087-BF965B75125D}" presName="txShp" presStyleLbl="node1" presStyleIdx="1" presStyleCnt="2" custScaleX="116375" custLinFactNeighborX="-39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3E7E67-2443-944F-973D-72666DCF2AE0}" srcId="{7470803C-DF94-8446-AA87-C1376EF6871A}" destId="{1CDC7DFE-7C57-3A40-8087-BF965B75125D}" srcOrd="1" destOrd="0" parTransId="{AF60EE62-A08D-DE4A-800A-6A2D31F7A751}" sibTransId="{E6EDB83E-E274-FE43-80C0-5D7A604F1C4E}"/>
    <dgm:cxn modelId="{DFD9AE69-E509-F946-B41D-18C9AF653888}" srcId="{7470803C-DF94-8446-AA87-C1376EF6871A}" destId="{60807936-31C3-4A4C-87E2-0EB7D6F94994}" srcOrd="0" destOrd="0" parTransId="{FF4C5F82-D468-2640-AF10-10D60D3F1A96}" sibTransId="{2E77AA36-B85C-DB48-AE02-49DF4BA1C4E3}"/>
    <dgm:cxn modelId="{853E87A3-004B-3548-8320-3B6910B708DB}" type="presOf" srcId="{1CDC7DFE-7C57-3A40-8087-BF965B75125D}" destId="{A6195FFD-BCE4-C340-ABE8-9F31AAD46A85}" srcOrd="0" destOrd="0" presId="urn:microsoft.com/office/officeart/2005/8/layout/vList3"/>
    <dgm:cxn modelId="{72D46CC4-894B-E44A-8E91-E30C2A94DE6D}" type="presOf" srcId="{60807936-31C3-4A4C-87E2-0EB7D6F94994}" destId="{066C64DD-E12F-3B4C-A91E-52969628BEC9}" srcOrd="0" destOrd="0" presId="urn:microsoft.com/office/officeart/2005/8/layout/vList3"/>
    <dgm:cxn modelId="{3A330961-8CC9-1C4E-A0FF-8A79A195895E}" type="presOf" srcId="{7470803C-DF94-8446-AA87-C1376EF6871A}" destId="{C0642522-C2A2-354F-BD28-76908B9DC335}" srcOrd="0" destOrd="0" presId="urn:microsoft.com/office/officeart/2005/8/layout/vList3"/>
    <dgm:cxn modelId="{77EF1568-9088-424F-8DE4-CC1353B6F96C}" type="presParOf" srcId="{C0642522-C2A2-354F-BD28-76908B9DC335}" destId="{C7151BBF-3716-D34D-BEE1-FE88FE0D46E0}" srcOrd="0" destOrd="0" presId="urn:microsoft.com/office/officeart/2005/8/layout/vList3"/>
    <dgm:cxn modelId="{6BA7529A-5182-8E4D-84D8-6B23C78882FE}" type="presParOf" srcId="{C7151BBF-3716-D34D-BEE1-FE88FE0D46E0}" destId="{93E2BBF3-E851-6E42-83B1-E2C76864E623}" srcOrd="0" destOrd="0" presId="urn:microsoft.com/office/officeart/2005/8/layout/vList3"/>
    <dgm:cxn modelId="{972B0801-4405-9743-AB7B-CCF3C29C8E5B}" type="presParOf" srcId="{C7151BBF-3716-D34D-BEE1-FE88FE0D46E0}" destId="{066C64DD-E12F-3B4C-A91E-52969628BEC9}" srcOrd="1" destOrd="0" presId="urn:microsoft.com/office/officeart/2005/8/layout/vList3"/>
    <dgm:cxn modelId="{22F67091-25E4-354E-8870-FF6511818B5B}" type="presParOf" srcId="{C0642522-C2A2-354F-BD28-76908B9DC335}" destId="{00223892-E2C4-234B-B009-820C6365125A}" srcOrd="1" destOrd="0" presId="urn:microsoft.com/office/officeart/2005/8/layout/vList3"/>
    <dgm:cxn modelId="{F0CBDEC2-0A1C-814D-94D2-9A6B6CE955F4}" type="presParOf" srcId="{C0642522-C2A2-354F-BD28-76908B9DC335}" destId="{19F316D7-E66E-0149-BB78-8CE8FEF73B8A}" srcOrd="2" destOrd="0" presId="urn:microsoft.com/office/officeart/2005/8/layout/vList3"/>
    <dgm:cxn modelId="{58F1CF38-6640-3645-B80E-AA366C19C3E1}" type="presParOf" srcId="{19F316D7-E66E-0149-BB78-8CE8FEF73B8A}" destId="{6A66B2B2-2E83-1044-B289-3C0262A65940}" srcOrd="0" destOrd="0" presId="urn:microsoft.com/office/officeart/2005/8/layout/vList3"/>
    <dgm:cxn modelId="{0613F07E-7E7A-764B-9AEA-5F503718889C}" type="presParOf" srcId="{19F316D7-E66E-0149-BB78-8CE8FEF73B8A}" destId="{A6195FFD-BCE4-C340-ABE8-9F31AAD46A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0803C-DF94-8446-AA87-C1376EF6871A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</dgm:pt>
    <dgm:pt modelId="{60807936-31C3-4A4C-87E2-0EB7D6F94994}">
      <dgm:prSet phldrT="[Text]" custT="1"/>
      <dgm:spPr/>
      <dgm:t>
        <a:bodyPr/>
        <a:lstStyle/>
        <a:p>
          <a:r>
            <a:rPr lang="en-US" sz="1600" b="1" dirty="0" smtClean="0"/>
            <a:t>COMPUTING ECONOMICS</a:t>
          </a:r>
          <a:endParaRPr lang="en-US" sz="1600" b="1" dirty="0"/>
        </a:p>
      </dgm:t>
    </dgm:pt>
    <dgm:pt modelId="{FF4C5F82-D468-2640-AF10-10D60D3F1A96}" type="parTrans" cxnId="{DFD9AE69-E509-F946-B41D-18C9AF653888}">
      <dgm:prSet/>
      <dgm:spPr/>
      <dgm:t>
        <a:bodyPr/>
        <a:lstStyle/>
        <a:p>
          <a:endParaRPr lang="en-US"/>
        </a:p>
      </dgm:t>
    </dgm:pt>
    <dgm:pt modelId="{2E77AA36-B85C-DB48-AE02-49DF4BA1C4E3}" type="sibTrans" cxnId="{DFD9AE69-E509-F946-B41D-18C9AF653888}">
      <dgm:prSet/>
      <dgm:spPr/>
      <dgm:t>
        <a:bodyPr/>
        <a:lstStyle/>
        <a:p>
          <a:endParaRPr lang="en-US"/>
        </a:p>
      </dgm:t>
    </dgm:pt>
    <dgm:pt modelId="{1CDC7DFE-7C57-3A40-8087-BF965B75125D}">
      <dgm:prSet phldrT="[Text]" custT="1"/>
      <dgm:spPr/>
      <dgm:t>
        <a:bodyPr/>
        <a:lstStyle/>
        <a:p>
          <a:r>
            <a:rPr lang="en-US" sz="1400" b="1" dirty="0" smtClean="0"/>
            <a:t>MINIATURIZATION</a:t>
          </a:r>
          <a:endParaRPr lang="en-US" sz="1400" b="1" dirty="0"/>
        </a:p>
      </dgm:t>
    </dgm:pt>
    <dgm:pt modelId="{E6EDB83E-E274-FE43-80C0-5D7A604F1C4E}" type="sibTrans" cxnId="{DE3E7E67-2443-944F-973D-72666DCF2AE0}">
      <dgm:prSet/>
      <dgm:spPr/>
      <dgm:t>
        <a:bodyPr/>
        <a:lstStyle/>
        <a:p>
          <a:endParaRPr lang="en-US"/>
        </a:p>
      </dgm:t>
    </dgm:pt>
    <dgm:pt modelId="{AF60EE62-A08D-DE4A-800A-6A2D31F7A751}" type="parTrans" cxnId="{DE3E7E67-2443-944F-973D-72666DCF2AE0}">
      <dgm:prSet/>
      <dgm:spPr/>
      <dgm:t>
        <a:bodyPr/>
        <a:lstStyle/>
        <a:p>
          <a:endParaRPr lang="en-US"/>
        </a:p>
      </dgm:t>
    </dgm:pt>
    <dgm:pt modelId="{C0642522-C2A2-354F-BD28-76908B9DC335}" type="pres">
      <dgm:prSet presAssocID="{7470803C-DF94-8446-AA87-C1376EF6871A}" presName="linearFlow" presStyleCnt="0">
        <dgm:presLayoutVars>
          <dgm:dir/>
          <dgm:resizeHandles val="exact"/>
        </dgm:presLayoutVars>
      </dgm:prSet>
      <dgm:spPr/>
    </dgm:pt>
    <dgm:pt modelId="{C7151BBF-3716-D34D-BEE1-FE88FE0D46E0}" type="pres">
      <dgm:prSet presAssocID="{60807936-31C3-4A4C-87E2-0EB7D6F94994}" presName="composite" presStyleCnt="0"/>
      <dgm:spPr/>
    </dgm:pt>
    <dgm:pt modelId="{93E2BBF3-E851-6E42-83B1-E2C76864E623}" type="pres">
      <dgm:prSet presAssocID="{60807936-31C3-4A4C-87E2-0EB7D6F94994}" presName="imgShp" presStyleLbl="fgImgPlace1" presStyleIdx="0" presStyleCnt="2" custScaleX="115722" custScaleY="116726" custLinFactNeighborX="-113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66C64DD-E12F-3B4C-A91E-52969628BEC9}" type="pres">
      <dgm:prSet presAssocID="{60807936-31C3-4A4C-87E2-0EB7D6F94994}" presName="txShp" presStyleLbl="node1" presStyleIdx="0" presStyleCnt="2" custScaleX="114122" custLinFactNeighborX="-5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23892-E2C4-234B-B009-820C6365125A}" type="pres">
      <dgm:prSet presAssocID="{2E77AA36-B85C-DB48-AE02-49DF4BA1C4E3}" presName="spacing" presStyleCnt="0"/>
      <dgm:spPr/>
    </dgm:pt>
    <dgm:pt modelId="{19F316D7-E66E-0149-BB78-8CE8FEF73B8A}" type="pres">
      <dgm:prSet presAssocID="{1CDC7DFE-7C57-3A40-8087-BF965B75125D}" presName="composite" presStyleCnt="0"/>
      <dgm:spPr/>
    </dgm:pt>
    <dgm:pt modelId="{6A66B2B2-2E83-1044-B289-3C0262A65940}" type="pres">
      <dgm:prSet presAssocID="{1CDC7DFE-7C57-3A40-8087-BF965B75125D}" presName="imgShp" presStyleLbl="fgImgPlace1" presStyleIdx="1" presStyleCnt="2" custScaleX="101945" custScaleY="97024" custLinFactNeighborX="-113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6195FFD-BCE4-C340-ABE8-9F31AAD46A85}" type="pres">
      <dgm:prSet presAssocID="{1CDC7DFE-7C57-3A40-8087-BF965B75125D}" presName="txShp" presStyleLbl="node1" presStyleIdx="1" presStyleCnt="2" custScaleX="116375" custLinFactNeighborX="-5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D36C0-BBAA-1848-AEB8-02932685A3BC}" type="presOf" srcId="{60807936-31C3-4A4C-87E2-0EB7D6F94994}" destId="{066C64DD-E12F-3B4C-A91E-52969628BEC9}" srcOrd="0" destOrd="0" presId="urn:microsoft.com/office/officeart/2005/8/layout/vList3"/>
    <dgm:cxn modelId="{DE3E7E67-2443-944F-973D-72666DCF2AE0}" srcId="{7470803C-DF94-8446-AA87-C1376EF6871A}" destId="{1CDC7DFE-7C57-3A40-8087-BF965B75125D}" srcOrd="1" destOrd="0" parTransId="{AF60EE62-A08D-DE4A-800A-6A2D31F7A751}" sibTransId="{E6EDB83E-E274-FE43-80C0-5D7A604F1C4E}"/>
    <dgm:cxn modelId="{DFD9AE69-E509-F946-B41D-18C9AF653888}" srcId="{7470803C-DF94-8446-AA87-C1376EF6871A}" destId="{60807936-31C3-4A4C-87E2-0EB7D6F94994}" srcOrd="0" destOrd="0" parTransId="{FF4C5F82-D468-2640-AF10-10D60D3F1A96}" sibTransId="{2E77AA36-B85C-DB48-AE02-49DF4BA1C4E3}"/>
    <dgm:cxn modelId="{C8FF21F9-2A7C-8048-9559-75E9F7DAC642}" type="presOf" srcId="{1CDC7DFE-7C57-3A40-8087-BF965B75125D}" destId="{A6195FFD-BCE4-C340-ABE8-9F31AAD46A85}" srcOrd="0" destOrd="0" presId="urn:microsoft.com/office/officeart/2005/8/layout/vList3"/>
    <dgm:cxn modelId="{41003CD9-7B1A-7145-9203-FE8A624F5EE6}" type="presOf" srcId="{7470803C-DF94-8446-AA87-C1376EF6871A}" destId="{C0642522-C2A2-354F-BD28-76908B9DC335}" srcOrd="0" destOrd="0" presId="urn:microsoft.com/office/officeart/2005/8/layout/vList3"/>
    <dgm:cxn modelId="{9D67C9C1-4647-EE4C-942E-6079430096F5}" type="presParOf" srcId="{C0642522-C2A2-354F-BD28-76908B9DC335}" destId="{C7151BBF-3716-D34D-BEE1-FE88FE0D46E0}" srcOrd="0" destOrd="0" presId="urn:microsoft.com/office/officeart/2005/8/layout/vList3"/>
    <dgm:cxn modelId="{70189869-2DD0-6F45-8A60-27C385000C3A}" type="presParOf" srcId="{C7151BBF-3716-D34D-BEE1-FE88FE0D46E0}" destId="{93E2BBF3-E851-6E42-83B1-E2C76864E623}" srcOrd="0" destOrd="0" presId="urn:microsoft.com/office/officeart/2005/8/layout/vList3"/>
    <dgm:cxn modelId="{3F0095BB-4F4F-AE46-AB42-85512D3C2570}" type="presParOf" srcId="{C7151BBF-3716-D34D-BEE1-FE88FE0D46E0}" destId="{066C64DD-E12F-3B4C-A91E-52969628BEC9}" srcOrd="1" destOrd="0" presId="urn:microsoft.com/office/officeart/2005/8/layout/vList3"/>
    <dgm:cxn modelId="{D5D67A39-9DCF-8B47-A07A-57B2543D65B3}" type="presParOf" srcId="{C0642522-C2A2-354F-BD28-76908B9DC335}" destId="{00223892-E2C4-234B-B009-820C6365125A}" srcOrd="1" destOrd="0" presId="urn:microsoft.com/office/officeart/2005/8/layout/vList3"/>
    <dgm:cxn modelId="{2F99B80E-908D-CA40-A29E-E7AC78730BB1}" type="presParOf" srcId="{C0642522-C2A2-354F-BD28-76908B9DC335}" destId="{19F316D7-E66E-0149-BB78-8CE8FEF73B8A}" srcOrd="2" destOrd="0" presId="urn:microsoft.com/office/officeart/2005/8/layout/vList3"/>
    <dgm:cxn modelId="{90A7C072-69E7-654A-A4E7-528A562F9FED}" type="presParOf" srcId="{19F316D7-E66E-0149-BB78-8CE8FEF73B8A}" destId="{6A66B2B2-2E83-1044-B289-3C0262A65940}" srcOrd="0" destOrd="0" presId="urn:microsoft.com/office/officeart/2005/8/layout/vList3"/>
    <dgm:cxn modelId="{BFD72ED1-3782-884F-BECC-C70EA7222064}" type="presParOf" srcId="{19F316D7-E66E-0149-BB78-8CE8FEF73B8A}" destId="{A6195FFD-BCE4-C340-ABE8-9F31AAD46A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70803C-DF94-8446-AA87-C1376EF6871A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</dgm:pt>
    <dgm:pt modelId="{60807936-31C3-4A4C-87E2-0EB7D6F94994}">
      <dgm:prSet phldrT="[Text]" custT="1"/>
      <dgm:spPr/>
      <dgm:t>
        <a:bodyPr/>
        <a:lstStyle/>
        <a:p>
          <a:r>
            <a:rPr lang="en-US" sz="1500" b="1" dirty="0" smtClean="0"/>
            <a:t>ADVANCES IN DATA </a:t>
          </a:r>
          <a:br>
            <a:rPr lang="en-US" sz="1500" b="1" dirty="0" smtClean="0"/>
          </a:br>
          <a:r>
            <a:rPr lang="en-US" sz="1500" b="1" dirty="0" smtClean="0"/>
            <a:t>ANALYTICS</a:t>
          </a:r>
          <a:endParaRPr lang="en-US" sz="1500" b="1" dirty="0"/>
        </a:p>
      </dgm:t>
    </dgm:pt>
    <dgm:pt modelId="{FF4C5F82-D468-2640-AF10-10D60D3F1A96}" type="parTrans" cxnId="{DFD9AE69-E509-F946-B41D-18C9AF653888}">
      <dgm:prSet/>
      <dgm:spPr/>
      <dgm:t>
        <a:bodyPr/>
        <a:lstStyle/>
        <a:p>
          <a:endParaRPr lang="en-US"/>
        </a:p>
      </dgm:t>
    </dgm:pt>
    <dgm:pt modelId="{2E77AA36-B85C-DB48-AE02-49DF4BA1C4E3}" type="sibTrans" cxnId="{DFD9AE69-E509-F946-B41D-18C9AF653888}">
      <dgm:prSet/>
      <dgm:spPr/>
      <dgm:t>
        <a:bodyPr/>
        <a:lstStyle/>
        <a:p>
          <a:endParaRPr lang="en-US"/>
        </a:p>
      </dgm:t>
    </dgm:pt>
    <dgm:pt modelId="{1CDC7DFE-7C57-3A40-8087-BF965B75125D}">
      <dgm:prSet phldrT="[Text]" custT="1"/>
      <dgm:spPr/>
      <dgm:t>
        <a:bodyPr/>
        <a:lstStyle/>
        <a:p>
          <a:r>
            <a:rPr lang="en-US" sz="1500" b="1" dirty="0" smtClean="0"/>
            <a:t>RISE OF CLOUD COMPUTING</a:t>
          </a:r>
          <a:endParaRPr lang="en-US" sz="1500" b="1" dirty="0"/>
        </a:p>
      </dgm:t>
    </dgm:pt>
    <dgm:pt modelId="{E6EDB83E-E274-FE43-80C0-5D7A604F1C4E}" type="sibTrans" cxnId="{DE3E7E67-2443-944F-973D-72666DCF2AE0}">
      <dgm:prSet/>
      <dgm:spPr/>
      <dgm:t>
        <a:bodyPr/>
        <a:lstStyle/>
        <a:p>
          <a:endParaRPr lang="en-US"/>
        </a:p>
      </dgm:t>
    </dgm:pt>
    <dgm:pt modelId="{AF60EE62-A08D-DE4A-800A-6A2D31F7A751}" type="parTrans" cxnId="{DE3E7E67-2443-944F-973D-72666DCF2AE0}">
      <dgm:prSet/>
      <dgm:spPr/>
      <dgm:t>
        <a:bodyPr/>
        <a:lstStyle/>
        <a:p>
          <a:endParaRPr lang="en-US"/>
        </a:p>
      </dgm:t>
    </dgm:pt>
    <dgm:pt modelId="{C0642522-C2A2-354F-BD28-76908B9DC335}" type="pres">
      <dgm:prSet presAssocID="{7470803C-DF94-8446-AA87-C1376EF6871A}" presName="linearFlow" presStyleCnt="0">
        <dgm:presLayoutVars>
          <dgm:dir/>
          <dgm:resizeHandles val="exact"/>
        </dgm:presLayoutVars>
      </dgm:prSet>
      <dgm:spPr/>
    </dgm:pt>
    <dgm:pt modelId="{C7151BBF-3716-D34D-BEE1-FE88FE0D46E0}" type="pres">
      <dgm:prSet presAssocID="{60807936-31C3-4A4C-87E2-0EB7D6F94994}" presName="composite" presStyleCnt="0"/>
      <dgm:spPr/>
    </dgm:pt>
    <dgm:pt modelId="{93E2BBF3-E851-6E42-83B1-E2C76864E623}" type="pres">
      <dgm:prSet presAssocID="{60807936-31C3-4A4C-87E2-0EB7D6F94994}" presName="imgShp" presStyleLbl="fgImgPlace1" presStyleIdx="0" presStyleCnt="2" custLinFactNeighborX="-2186" custLinFactNeighborY="109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66C64DD-E12F-3B4C-A91E-52969628BEC9}" type="pres">
      <dgm:prSet presAssocID="{60807936-31C3-4A4C-87E2-0EB7D6F94994}" presName="txShp" presStyleLbl="node1" presStyleIdx="0" presStyleCnt="2" custScaleX="114122" custLinFactNeighborX="-4492" custLinFactNeighborY="1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23892-E2C4-234B-B009-820C6365125A}" type="pres">
      <dgm:prSet presAssocID="{2E77AA36-B85C-DB48-AE02-49DF4BA1C4E3}" presName="spacing" presStyleCnt="0"/>
      <dgm:spPr/>
    </dgm:pt>
    <dgm:pt modelId="{19F316D7-E66E-0149-BB78-8CE8FEF73B8A}" type="pres">
      <dgm:prSet presAssocID="{1CDC7DFE-7C57-3A40-8087-BF965B75125D}" presName="composite" presStyleCnt="0"/>
      <dgm:spPr/>
    </dgm:pt>
    <dgm:pt modelId="{6A66B2B2-2E83-1044-B289-3C0262A65940}" type="pres">
      <dgm:prSet presAssocID="{1CDC7DFE-7C57-3A40-8087-BF965B75125D}" presName="imgShp" presStyleLbl="fgImgPlace1" presStyleIdx="1" presStyleCnt="2" custLinFactNeighborX="-2186" custLinFactNeighborY="109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6195FFD-BCE4-C340-ABE8-9F31AAD46A85}" type="pres">
      <dgm:prSet presAssocID="{1CDC7DFE-7C57-3A40-8087-BF965B75125D}" presName="txShp" presStyleLbl="node1" presStyleIdx="1" presStyleCnt="2" custScaleX="116375" custLinFactNeighborX="-4492" custLinFactNeighborY="1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3E7E67-2443-944F-973D-72666DCF2AE0}" srcId="{7470803C-DF94-8446-AA87-C1376EF6871A}" destId="{1CDC7DFE-7C57-3A40-8087-BF965B75125D}" srcOrd="1" destOrd="0" parTransId="{AF60EE62-A08D-DE4A-800A-6A2D31F7A751}" sibTransId="{E6EDB83E-E274-FE43-80C0-5D7A604F1C4E}"/>
    <dgm:cxn modelId="{DFD9AE69-E509-F946-B41D-18C9AF653888}" srcId="{7470803C-DF94-8446-AA87-C1376EF6871A}" destId="{60807936-31C3-4A4C-87E2-0EB7D6F94994}" srcOrd="0" destOrd="0" parTransId="{FF4C5F82-D468-2640-AF10-10D60D3F1A96}" sibTransId="{2E77AA36-B85C-DB48-AE02-49DF4BA1C4E3}"/>
    <dgm:cxn modelId="{D4F522B3-92C9-AB4A-8BA9-E6E75C492E6A}" type="presOf" srcId="{60807936-31C3-4A4C-87E2-0EB7D6F94994}" destId="{066C64DD-E12F-3B4C-A91E-52969628BEC9}" srcOrd="0" destOrd="0" presId="urn:microsoft.com/office/officeart/2005/8/layout/vList3"/>
    <dgm:cxn modelId="{36AAF975-8FE4-5043-9B44-2267F096ADF9}" type="presOf" srcId="{7470803C-DF94-8446-AA87-C1376EF6871A}" destId="{C0642522-C2A2-354F-BD28-76908B9DC335}" srcOrd="0" destOrd="0" presId="urn:microsoft.com/office/officeart/2005/8/layout/vList3"/>
    <dgm:cxn modelId="{53C72FF7-CD54-C447-BCA2-E6F7A7AC9237}" type="presOf" srcId="{1CDC7DFE-7C57-3A40-8087-BF965B75125D}" destId="{A6195FFD-BCE4-C340-ABE8-9F31AAD46A85}" srcOrd="0" destOrd="0" presId="urn:microsoft.com/office/officeart/2005/8/layout/vList3"/>
    <dgm:cxn modelId="{6C4152BC-BE13-1346-91BB-87F211403474}" type="presParOf" srcId="{C0642522-C2A2-354F-BD28-76908B9DC335}" destId="{C7151BBF-3716-D34D-BEE1-FE88FE0D46E0}" srcOrd="0" destOrd="0" presId="urn:microsoft.com/office/officeart/2005/8/layout/vList3"/>
    <dgm:cxn modelId="{51A8DBC2-B80D-034D-9AB8-5676A2DF85A2}" type="presParOf" srcId="{C7151BBF-3716-D34D-BEE1-FE88FE0D46E0}" destId="{93E2BBF3-E851-6E42-83B1-E2C76864E623}" srcOrd="0" destOrd="0" presId="urn:microsoft.com/office/officeart/2005/8/layout/vList3"/>
    <dgm:cxn modelId="{6EE1127C-E119-6841-9EB5-5E20878CA997}" type="presParOf" srcId="{C7151BBF-3716-D34D-BEE1-FE88FE0D46E0}" destId="{066C64DD-E12F-3B4C-A91E-52969628BEC9}" srcOrd="1" destOrd="0" presId="urn:microsoft.com/office/officeart/2005/8/layout/vList3"/>
    <dgm:cxn modelId="{FFC9016A-DA64-E347-ABDD-7C4751841287}" type="presParOf" srcId="{C0642522-C2A2-354F-BD28-76908B9DC335}" destId="{00223892-E2C4-234B-B009-820C6365125A}" srcOrd="1" destOrd="0" presId="urn:microsoft.com/office/officeart/2005/8/layout/vList3"/>
    <dgm:cxn modelId="{2F42F94F-6917-5149-AD2B-725E7F4B10C7}" type="presParOf" srcId="{C0642522-C2A2-354F-BD28-76908B9DC335}" destId="{19F316D7-E66E-0149-BB78-8CE8FEF73B8A}" srcOrd="2" destOrd="0" presId="urn:microsoft.com/office/officeart/2005/8/layout/vList3"/>
    <dgm:cxn modelId="{30E13E5F-50F9-4B42-8371-D30EDDFF96FB}" type="presParOf" srcId="{19F316D7-E66E-0149-BB78-8CE8FEF73B8A}" destId="{6A66B2B2-2E83-1044-B289-3C0262A65940}" srcOrd="0" destOrd="0" presId="urn:microsoft.com/office/officeart/2005/8/layout/vList3"/>
    <dgm:cxn modelId="{6F36FF69-8779-BA46-B6BF-29D4BA0265D2}" type="presParOf" srcId="{19F316D7-E66E-0149-BB78-8CE8FEF73B8A}" destId="{A6195FFD-BCE4-C340-ABE8-9F31AAD46A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C64DD-E12F-3B4C-A91E-52969628BEC9}">
      <dsp:nvSpPr>
        <dsp:cNvPr id="0" name=""/>
        <dsp:cNvSpPr/>
      </dsp:nvSpPr>
      <dsp:spPr>
        <a:xfrm rot="10800000">
          <a:off x="518372" y="83946"/>
          <a:ext cx="2544477" cy="11231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95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UBIQUITOUS CONNECTIVITY</a:t>
          </a:r>
          <a:endParaRPr lang="en-US" sz="1600" b="1" kern="1200" dirty="0"/>
        </a:p>
      </dsp:txBody>
      <dsp:txXfrm rot="10800000">
        <a:off x="799169" y="83946"/>
        <a:ext cx="2263680" cy="1123188"/>
      </dsp:txXfrm>
    </dsp:sp>
    <dsp:sp modelId="{93E2BBF3-E851-6E42-83B1-E2C76864E623}">
      <dsp:nvSpPr>
        <dsp:cNvPr id="0" name=""/>
        <dsp:cNvSpPr/>
      </dsp:nvSpPr>
      <dsp:spPr>
        <a:xfrm>
          <a:off x="202080" y="83946"/>
          <a:ext cx="1123188" cy="112318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195FFD-BCE4-C340-ABE8-9F31AAD46A85}">
      <dsp:nvSpPr>
        <dsp:cNvPr id="0" name=""/>
        <dsp:cNvSpPr/>
      </dsp:nvSpPr>
      <dsp:spPr>
        <a:xfrm rot="10800000">
          <a:off x="480697" y="1542414"/>
          <a:ext cx="2594710" cy="11231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95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WIDESPREAD ADOPTION OF IP</a:t>
          </a:r>
          <a:endParaRPr lang="en-US" sz="1500" b="1" kern="1200" dirty="0"/>
        </a:p>
      </dsp:txBody>
      <dsp:txXfrm rot="10800000">
        <a:off x="761494" y="1542414"/>
        <a:ext cx="2313913" cy="1123188"/>
      </dsp:txXfrm>
    </dsp:sp>
    <dsp:sp modelId="{6A66B2B2-2E83-1044-B289-3C0262A65940}">
      <dsp:nvSpPr>
        <dsp:cNvPr id="0" name=""/>
        <dsp:cNvSpPr/>
      </dsp:nvSpPr>
      <dsp:spPr>
        <a:xfrm>
          <a:off x="189522" y="1542414"/>
          <a:ext cx="1123188" cy="112318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C64DD-E12F-3B4C-A91E-52969628BEC9}">
      <dsp:nvSpPr>
        <dsp:cNvPr id="0" name=""/>
        <dsp:cNvSpPr/>
      </dsp:nvSpPr>
      <dsp:spPr>
        <a:xfrm rot="10800000">
          <a:off x="524727" y="93501"/>
          <a:ext cx="2573392" cy="11148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1629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COMPUTING ECONOMICS</a:t>
          </a:r>
          <a:endParaRPr lang="en-US" sz="1600" b="1" kern="1200" dirty="0"/>
        </a:p>
      </dsp:txBody>
      <dsp:txXfrm rot="10800000">
        <a:off x="803445" y="93501"/>
        <a:ext cx="2294674" cy="1114874"/>
      </dsp:txXfrm>
    </dsp:sp>
    <dsp:sp modelId="{93E2BBF3-E851-6E42-83B1-E2C76864E623}">
      <dsp:nvSpPr>
        <dsp:cNvPr id="0" name=""/>
        <dsp:cNvSpPr/>
      </dsp:nvSpPr>
      <dsp:spPr>
        <a:xfrm>
          <a:off x="153127" y="264"/>
          <a:ext cx="1290154" cy="130134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195FFD-BCE4-C340-ABE8-9F31AAD46A85}">
      <dsp:nvSpPr>
        <dsp:cNvPr id="0" name=""/>
        <dsp:cNvSpPr/>
      </dsp:nvSpPr>
      <dsp:spPr>
        <a:xfrm rot="10800000">
          <a:off x="448225" y="1634411"/>
          <a:ext cx="2624196" cy="11148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1629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MINIATURIZATION</a:t>
          </a:r>
          <a:endParaRPr lang="en-US" sz="1400" b="1" kern="1200" dirty="0"/>
        </a:p>
      </dsp:txBody>
      <dsp:txXfrm rot="10800000">
        <a:off x="726943" y="1634411"/>
        <a:ext cx="2345478" cy="1114874"/>
      </dsp:txXfrm>
    </dsp:sp>
    <dsp:sp modelId="{6A66B2B2-2E83-1044-B289-3C0262A65940}">
      <dsp:nvSpPr>
        <dsp:cNvPr id="0" name=""/>
        <dsp:cNvSpPr/>
      </dsp:nvSpPr>
      <dsp:spPr>
        <a:xfrm>
          <a:off x="178825" y="1651000"/>
          <a:ext cx="1136558" cy="108169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C64DD-E12F-3B4C-A91E-52969628BEC9}">
      <dsp:nvSpPr>
        <dsp:cNvPr id="0" name=""/>
        <dsp:cNvSpPr/>
      </dsp:nvSpPr>
      <dsp:spPr>
        <a:xfrm rot="10800000">
          <a:off x="523340" y="39936"/>
          <a:ext cx="2631221" cy="11614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218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ADVANCES IN DATA </a:t>
          </a:r>
          <a:br>
            <a:rPr lang="en-US" sz="1500" b="1" kern="1200" dirty="0" smtClean="0"/>
          </a:br>
          <a:r>
            <a:rPr lang="en-US" sz="1500" b="1" kern="1200" dirty="0" smtClean="0"/>
            <a:t>ANALYTICS</a:t>
          </a:r>
          <a:endParaRPr lang="en-US" sz="1500" b="1" kern="1200" dirty="0"/>
        </a:p>
      </dsp:txBody>
      <dsp:txXfrm rot="10800000">
        <a:off x="813709" y="39936"/>
        <a:ext cx="2340852" cy="1161478"/>
      </dsp:txXfrm>
    </dsp:sp>
    <dsp:sp modelId="{93E2BBF3-E851-6E42-83B1-E2C76864E623}">
      <dsp:nvSpPr>
        <dsp:cNvPr id="0" name=""/>
        <dsp:cNvSpPr/>
      </dsp:nvSpPr>
      <dsp:spPr>
        <a:xfrm>
          <a:off x="183579" y="39936"/>
          <a:ext cx="1161478" cy="116147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195FFD-BCE4-C340-ABE8-9F31AAD46A85}">
      <dsp:nvSpPr>
        <dsp:cNvPr id="0" name=""/>
        <dsp:cNvSpPr/>
      </dsp:nvSpPr>
      <dsp:spPr>
        <a:xfrm rot="10800000">
          <a:off x="484381" y="1548124"/>
          <a:ext cx="2683167" cy="11614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218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RISE OF CLOUD COMPUTING</a:t>
          </a:r>
          <a:endParaRPr lang="en-US" sz="1500" b="1" kern="1200" dirty="0"/>
        </a:p>
      </dsp:txBody>
      <dsp:txXfrm rot="10800000">
        <a:off x="774750" y="1548124"/>
        <a:ext cx="2392798" cy="1161478"/>
      </dsp:txXfrm>
    </dsp:sp>
    <dsp:sp modelId="{6A66B2B2-2E83-1044-B289-3C0262A65940}">
      <dsp:nvSpPr>
        <dsp:cNvPr id="0" name=""/>
        <dsp:cNvSpPr/>
      </dsp:nvSpPr>
      <dsp:spPr>
        <a:xfrm>
          <a:off x="170593" y="1548124"/>
          <a:ext cx="1161478" cy="116147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Internet Society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770890B-F035-014F-B23B-B88B0578D960}" type="datetime1">
              <a:rPr lang="en-US" altLang="fr-FR"/>
              <a:pPr/>
              <a:t>5/11/16</a:t>
            </a:fld>
            <a:endParaRPr lang="en-US" alt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C21D5E4-71EA-B64B-BA68-BC1227D7CFDF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7923029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Internet Society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24C10C2-D35B-AB42-BE84-0228C1FF339F}" type="datetime1">
              <a:rPr lang="en-US" altLang="fr-FR"/>
              <a:pPr/>
              <a:t>5/11/16</a:t>
            </a:fld>
            <a:endParaRPr lang="en-US" alt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73100"/>
            <a:ext cx="3835400" cy="2876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2888" y="3878263"/>
            <a:ext cx="6372225" cy="4579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6879406-A0A8-8441-9103-44880306732B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1507046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" charset="-128"/>
        <a:cs typeface="ＭＳ Ｐゴシック" pitchFamily="-1" charset="-128"/>
      </a:defRPr>
    </a:lvl1pPr>
    <a:lvl2pPr marL="176213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ＭＳ Ｐゴシック" pitchFamily="-1" charset="-128"/>
        <a:cs typeface="+mn-cs"/>
      </a:defRPr>
    </a:lvl2pPr>
    <a:lvl3pPr marL="342900" indent="-171450" algn="l" rtl="0" eaLnBrk="0" fontAlgn="base" hangingPunct="0">
      <a:spcBef>
        <a:spcPct val="30000"/>
      </a:spcBef>
      <a:spcAft>
        <a:spcPct val="0"/>
      </a:spcAft>
      <a:buFont typeface="Calibri" charset="0"/>
      <a:buChar char="–"/>
      <a:defRPr sz="1000" kern="1200">
        <a:solidFill>
          <a:schemeClr val="tx1"/>
        </a:solidFill>
        <a:latin typeface="+mn-lt"/>
        <a:ea typeface="ＭＳ Ｐゴシック" pitchFamily="-1" charset="-128"/>
        <a:cs typeface="+mn-cs"/>
      </a:defRPr>
    </a:lvl3pPr>
    <a:lvl4pPr marL="509588" indent="-157163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ＭＳ Ｐゴシック" pitchFamily="-1" charset="-128"/>
        <a:cs typeface="+mn-cs"/>
      </a:defRPr>
    </a:lvl4pPr>
    <a:lvl5pPr marL="681038" indent="-171450" algn="l" rtl="0" eaLnBrk="0" fontAlgn="base" hangingPunct="0">
      <a:spcBef>
        <a:spcPct val="30000"/>
      </a:spcBef>
      <a:spcAft>
        <a:spcPct val="0"/>
      </a:spcAft>
      <a:buFont typeface="Calibri" charset="0"/>
      <a:buChar char="–"/>
      <a:defRPr sz="1000" kern="1200">
        <a:solidFill>
          <a:schemeClr val="tx1"/>
        </a:solidFill>
        <a:latin typeface="+mn-lt"/>
        <a:ea typeface="ＭＳ Ｐゴシック" pitchFamily="-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>
              <a:ea typeface="ＭＳ Ｐゴシック" charset="-128"/>
            </a:endParaRPr>
          </a:p>
        </p:txBody>
      </p:sp>
      <p:sp>
        <p:nvSpPr>
          <p:cNvPr id="18435" name="Header Placeholder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The Internet Society</a:t>
            </a: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7211C3-8DDA-C14B-9031-A4A8DC1E6507}" type="datetime3">
              <a:rPr lang="en-US" altLang="fr-FR" sz="1200">
                <a:latin typeface="Calibri" charset="0"/>
              </a:rPr>
              <a:pPr eaLnBrk="1" hangingPunct="1"/>
              <a:t>11 May 2016</a:t>
            </a:fld>
            <a:endParaRPr lang="en-US" altLang="fr-FR" sz="1200">
              <a:latin typeface="Calibri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85C7CC-07CB-C843-A66F-3829E87B14AC}" type="slidenum">
              <a:rPr lang="en-US" altLang="fr-FR" sz="1200">
                <a:latin typeface="Calibri" charset="0"/>
              </a:rPr>
              <a:pPr eaLnBrk="1" hangingPunct="1"/>
              <a:t>1</a:t>
            </a:fld>
            <a:endParaRPr lang="en-US" altLang="fr-F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6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some </a:t>
            </a:r>
            <a:r>
              <a:rPr lang="en-US" dirty="0" err="1" smtClean="0"/>
              <a:t>IoT</a:t>
            </a:r>
            <a:r>
              <a:rPr lang="en-US" baseline="0" dirty="0" smtClean="0"/>
              <a:t> basics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What is it, where did it come from, and what’s driving it today?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Challenges</a:t>
            </a:r>
            <a:r>
              <a:rPr lang="en-US" baseline="0" dirty="0" smtClean="0"/>
              <a:t> in the opportunity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Internet Society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DF7B6BF-7200-A847-954A-CB43C604F7B3}" type="datetime1">
              <a:rPr lang="en-US" smtClean="0"/>
              <a:pPr>
                <a:defRPr/>
              </a:pPr>
              <a:t>5/11/16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7A4DE-5854-234B-8CC8-413C79E2B2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fr-FR">
                <a:ea typeface="ＭＳ Ｐゴシック" charset="-128"/>
              </a:rPr>
              <a:t>Virtually everything we do online today is because of work done or of a standard or “best practice document” developed in the IETF constellatio</a:t>
            </a:r>
            <a:r>
              <a:rPr lang="fr-FR" altLang="fr-FR">
                <a:ea typeface="ＭＳ Ｐゴシック" charset="-128"/>
              </a:rPr>
              <a:t> 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Internet Society</a:t>
            </a:r>
            <a:endParaRPr lang="en-US"/>
          </a:p>
        </p:txBody>
      </p:sp>
      <p:sp>
        <p:nvSpPr>
          <p:cNvPr id="19460" name="Espace réservé de la date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A5A72F-B27C-9A46-B981-3EFF3A912157}" type="datetime1">
              <a:rPr lang="en-US" altLang="fr-FR" sz="1200">
                <a:latin typeface="Calibri" charset="0"/>
              </a:rPr>
              <a:pPr eaLnBrk="1" hangingPunct="1"/>
              <a:t>5/11/16</a:t>
            </a:fld>
            <a:endParaRPr lang="en-US" altLang="fr-FR" sz="1200">
              <a:latin typeface="Calibri" charset="0"/>
            </a:endParaRPr>
          </a:p>
        </p:txBody>
      </p:sp>
      <p:sp>
        <p:nvSpPr>
          <p:cNvPr id="19461" name="Espace réservé du numéro de diapositiv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6FD7157-B7C7-7F48-AEE3-23E09011055D}" type="slidenum">
              <a:rPr lang="en-US" altLang="fr-FR" sz="1200">
                <a:latin typeface="Calibri" charset="0"/>
              </a:rPr>
              <a:pPr eaLnBrk="1" hangingPunct="1"/>
              <a:t>8</a:t>
            </a:fld>
            <a:endParaRPr lang="en-US" altLang="fr-FR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8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aseline="0" dirty="0" smtClean="0"/>
          </a:p>
          <a:p>
            <a:r>
              <a:rPr lang="en-US" dirty="0" smtClean="0"/>
              <a:t>1) New possibilities of </a:t>
            </a:r>
            <a:r>
              <a:rPr lang="en-US" dirty="0" err="1" smtClean="0"/>
              <a:t>IoT</a:t>
            </a:r>
            <a:r>
              <a:rPr lang="en-US" dirty="0" smtClean="0"/>
              <a:t> – and the reality of a </a:t>
            </a:r>
            <a:r>
              <a:rPr lang="en-US" dirty="0" err="1" smtClean="0"/>
              <a:t>hyperconnected</a:t>
            </a:r>
            <a:r>
              <a:rPr lang="en-US" dirty="0" smtClean="0"/>
              <a:t> world -- are a real testament to the open nature of the Internet – </a:t>
            </a:r>
          </a:p>
          <a:p>
            <a:endParaRPr lang="en-US" dirty="0" smtClean="0"/>
          </a:p>
          <a:p>
            <a:r>
              <a:rPr lang="en-US" dirty="0" smtClean="0"/>
              <a:t>2) May transform what it means to be “on the Internet”  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Drivers</a:t>
            </a:r>
            <a:r>
              <a:rPr lang="en-US" b="1" baseline="0" dirty="0" smtClean="0"/>
              <a:t> are already evolving 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aseline="0" dirty="0" smtClean="0"/>
              <a:t> Data Analytics </a:t>
            </a:r>
            <a:r>
              <a:rPr lang="en-US" baseline="0" dirty="0" smtClean="0">
                <a:sym typeface="Wingdings"/>
              </a:rPr>
              <a:t>  Artificial Intelligence.   </a:t>
            </a:r>
          </a:p>
          <a:p>
            <a:r>
              <a:rPr lang="en-US" baseline="0" dirty="0" smtClean="0">
                <a:sym typeface="Wingdings"/>
              </a:rPr>
              <a:t>Cloud computing  “Fog Computing” (</a:t>
            </a:r>
            <a:r>
              <a:rPr lang="en-US" dirty="0" smtClean="0"/>
              <a:t>collaborative multitude of end-user clients or near-user edge devices to carry out a substantial amount of storage)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a lot of enablers</a:t>
            </a:r>
          </a:p>
          <a:p>
            <a:endParaRPr lang="en-US" baseline="0" dirty="0" smtClean="0"/>
          </a:p>
          <a:p>
            <a:r>
              <a:rPr lang="en-US" dirty="0" smtClean="0"/>
              <a:t>New possibilities are a real testament to the open nature of the Internet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Whether its 24 billion by 2019 or 50 billion 100 billion by 2025.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Internet Society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DF7B6BF-7200-A847-954A-CB43C604F7B3}" type="datetime1">
              <a:rPr lang="en-US" smtClean="0"/>
              <a:pPr>
                <a:defRPr/>
              </a:pPr>
              <a:t>5/11/16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7A4DE-5854-234B-8CC8-413C79E2B2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r>
              <a:rPr lang="en-US" baseline="0" dirty="0" smtClean="0"/>
              <a:t> in the opportunity</a:t>
            </a:r>
          </a:p>
          <a:p>
            <a:r>
              <a:rPr lang="en-US" baseline="0" dirty="0" smtClean="0"/>
              <a:t>Land rush –-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Internet Society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DF7B6BF-7200-A847-954A-CB43C604F7B3}" type="datetime1">
              <a:rPr lang="en-US" smtClean="0"/>
              <a:pPr>
                <a:defRPr/>
              </a:pPr>
              <a:t>5/11/16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7A4DE-5854-234B-8CC8-413C79E2B2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ISOC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/>
          <p:nvPr userDrawn="1"/>
        </p:nvSpPr>
        <p:spPr bwMode="gray">
          <a:xfrm>
            <a:off x="228600" y="228600"/>
            <a:ext cx="8689975" cy="4764088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21"/>
          <p:cNvSpPr txBox="1"/>
          <p:nvPr userDrawn="1"/>
        </p:nvSpPr>
        <p:spPr bwMode="gray">
          <a:xfrm>
            <a:off x="0" y="6427788"/>
            <a:ext cx="1828800" cy="430212"/>
          </a:xfrm>
          <a:prstGeom prst="rect">
            <a:avLst/>
          </a:prstGeom>
        </p:spPr>
        <p:txBody>
          <a:bodyPr wrap="none" lIns="228600" rIns="228600" bIns="201168" anchor="b"/>
          <a:lstStyle>
            <a:lvl1pPr eaLnBrk="0" hangingPunct="0"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/>
              <a:t>www.internetsociety.org</a:t>
            </a:r>
          </a:p>
        </p:txBody>
      </p:sp>
      <p:grpSp>
        <p:nvGrpSpPr>
          <p:cNvPr id="6" name="Group 6"/>
          <p:cNvGrpSpPr>
            <a:grpSpLocks noChangeAspect="1"/>
          </p:cNvGrpSpPr>
          <p:nvPr userDrawn="1"/>
        </p:nvGrpSpPr>
        <p:grpSpPr bwMode="gray">
          <a:xfrm>
            <a:off x="6895367" y="5831829"/>
            <a:ext cx="2015644" cy="791861"/>
            <a:chOff x="622301" y="3028950"/>
            <a:chExt cx="7778750" cy="3055938"/>
          </a:xfrm>
          <a:solidFill>
            <a:srgbClr val="0033A0"/>
          </a:solidFill>
        </p:grpSpPr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4456113" y="4791075"/>
              <a:ext cx="695325" cy="742950"/>
            </a:xfrm>
            <a:custGeom>
              <a:avLst/>
              <a:gdLst>
                <a:gd name="T0" fmla="*/ 202 w 438"/>
                <a:gd name="T1" fmla="*/ 215 h 468"/>
                <a:gd name="T2" fmla="*/ 301 w 438"/>
                <a:gd name="T3" fmla="*/ 0 h 468"/>
                <a:gd name="T4" fmla="*/ 438 w 438"/>
                <a:gd name="T5" fmla="*/ 0 h 468"/>
                <a:gd name="T6" fmla="*/ 266 w 438"/>
                <a:gd name="T7" fmla="*/ 327 h 468"/>
                <a:gd name="T8" fmla="*/ 248 w 438"/>
                <a:gd name="T9" fmla="*/ 360 h 468"/>
                <a:gd name="T10" fmla="*/ 231 w 438"/>
                <a:gd name="T11" fmla="*/ 388 h 468"/>
                <a:gd name="T12" fmla="*/ 215 w 438"/>
                <a:gd name="T13" fmla="*/ 412 h 468"/>
                <a:gd name="T14" fmla="*/ 199 w 438"/>
                <a:gd name="T15" fmla="*/ 429 h 468"/>
                <a:gd name="T16" fmla="*/ 179 w 438"/>
                <a:gd name="T17" fmla="*/ 444 h 468"/>
                <a:gd name="T18" fmla="*/ 157 w 438"/>
                <a:gd name="T19" fmla="*/ 455 h 468"/>
                <a:gd name="T20" fmla="*/ 132 w 438"/>
                <a:gd name="T21" fmla="*/ 462 h 468"/>
                <a:gd name="T22" fmla="*/ 99 w 438"/>
                <a:gd name="T23" fmla="*/ 467 h 468"/>
                <a:gd name="T24" fmla="*/ 62 w 438"/>
                <a:gd name="T25" fmla="*/ 468 h 468"/>
                <a:gd name="T26" fmla="*/ 37 w 438"/>
                <a:gd name="T27" fmla="*/ 468 h 468"/>
                <a:gd name="T28" fmla="*/ 14 w 438"/>
                <a:gd name="T29" fmla="*/ 467 h 468"/>
                <a:gd name="T30" fmla="*/ 0 w 438"/>
                <a:gd name="T31" fmla="*/ 465 h 468"/>
                <a:gd name="T32" fmla="*/ 17 w 438"/>
                <a:gd name="T33" fmla="*/ 368 h 468"/>
                <a:gd name="T34" fmla="*/ 46 w 438"/>
                <a:gd name="T35" fmla="*/ 370 h 468"/>
                <a:gd name="T36" fmla="*/ 69 w 438"/>
                <a:gd name="T37" fmla="*/ 368 h 468"/>
                <a:gd name="T38" fmla="*/ 84 w 438"/>
                <a:gd name="T39" fmla="*/ 363 h 468"/>
                <a:gd name="T40" fmla="*/ 93 w 438"/>
                <a:gd name="T41" fmla="*/ 354 h 468"/>
                <a:gd name="T42" fmla="*/ 98 w 438"/>
                <a:gd name="T43" fmla="*/ 339 h 468"/>
                <a:gd name="T44" fmla="*/ 95 w 438"/>
                <a:gd name="T45" fmla="*/ 318 h 468"/>
                <a:gd name="T46" fmla="*/ 35 w 438"/>
                <a:gd name="T47" fmla="*/ 0 h 468"/>
                <a:gd name="T48" fmla="*/ 178 w 438"/>
                <a:gd name="T49" fmla="*/ 0 h 468"/>
                <a:gd name="T50" fmla="*/ 202 w 438"/>
                <a:gd name="T51" fmla="*/ 215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8" h="468">
                  <a:moveTo>
                    <a:pt x="202" y="215"/>
                  </a:moveTo>
                  <a:lnTo>
                    <a:pt x="301" y="0"/>
                  </a:lnTo>
                  <a:lnTo>
                    <a:pt x="438" y="0"/>
                  </a:lnTo>
                  <a:lnTo>
                    <a:pt x="266" y="327"/>
                  </a:lnTo>
                  <a:lnTo>
                    <a:pt x="248" y="360"/>
                  </a:lnTo>
                  <a:lnTo>
                    <a:pt x="231" y="388"/>
                  </a:lnTo>
                  <a:lnTo>
                    <a:pt x="215" y="412"/>
                  </a:lnTo>
                  <a:lnTo>
                    <a:pt x="199" y="429"/>
                  </a:lnTo>
                  <a:lnTo>
                    <a:pt x="179" y="444"/>
                  </a:lnTo>
                  <a:lnTo>
                    <a:pt x="157" y="455"/>
                  </a:lnTo>
                  <a:lnTo>
                    <a:pt x="132" y="462"/>
                  </a:lnTo>
                  <a:lnTo>
                    <a:pt x="99" y="467"/>
                  </a:lnTo>
                  <a:lnTo>
                    <a:pt x="62" y="468"/>
                  </a:lnTo>
                  <a:lnTo>
                    <a:pt x="37" y="468"/>
                  </a:lnTo>
                  <a:lnTo>
                    <a:pt x="14" y="467"/>
                  </a:lnTo>
                  <a:lnTo>
                    <a:pt x="0" y="465"/>
                  </a:lnTo>
                  <a:lnTo>
                    <a:pt x="17" y="368"/>
                  </a:lnTo>
                  <a:lnTo>
                    <a:pt x="46" y="370"/>
                  </a:lnTo>
                  <a:lnTo>
                    <a:pt x="69" y="368"/>
                  </a:lnTo>
                  <a:lnTo>
                    <a:pt x="84" y="363"/>
                  </a:lnTo>
                  <a:lnTo>
                    <a:pt x="93" y="354"/>
                  </a:lnTo>
                  <a:lnTo>
                    <a:pt x="98" y="339"/>
                  </a:lnTo>
                  <a:lnTo>
                    <a:pt x="95" y="318"/>
                  </a:lnTo>
                  <a:lnTo>
                    <a:pt x="35" y="0"/>
                  </a:lnTo>
                  <a:lnTo>
                    <a:pt x="178" y="0"/>
                  </a:lnTo>
                  <a:lnTo>
                    <a:pt x="202" y="2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gray">
            <a:xfrm>
              <a:off x="3376613" y="4776788"/>
              <a:ext cx="658813" cy="585788"/>
            </a:xfrm>
            <a:custGeom>
              <a:avLst/>
              <a:gdLst>
                <a:gd name="T0" fmla="*/ 153 w 415"/>
                <a:gd name="T1" fmla="*/ 146 h 369"/>
                <a:gd name="T2" fmla="*/ 159 w 415"/>
                <a:gd name="T3" fmla="*/ 125 h 369"/>
                <a:gd name="T4" fmla="*/ 171 w 415"/>
                <a:gd name="T5" fmla="*/ 108 h 369"/>
                <a:gd name="T6" fmla="*/ 186 w 415"/>
                <a:gd name="T7" fmla="*/ 95 h 369"/>
                <a:gd name="T8" fmla="*/ 207 w 415"/>
                <a:gd name="T9" fmla="*/ 88 h 369"/>
                <a:gd name="T10" fmla="*/ 229 w 415"/>
                <a:gd name="T11" fmla="*/ 85 h 369"/>
                <a:gd name="T12" fmla="*/ 248 w 415"/>
                <a:gd name="T13" fmla="*/ 88 h 369"/>
                <a:gd name="T14" fmla="*/ 263 w 415"/>
                <a:gd name="T15" fmla="*/ 96 h 369"/>
                <a:gd name="T16" fmla="*/ 275 w 415"/>
                <a:gd name="T17" fmla="*/ 110 h 369"/>
                <a:gd name="T18" fmla="*/ 281 w 415"/>
                <a:gd name="T19" fmla="*/ 126 h 369"/>
                <a:gd name="T20" fmla="*/ 281 w 415"/>
                <a:gd name="T21" fmla="*/ 146 h 369"/>
                <a:gd name="T22" fmla="*/ 153 w 415"/>
                <a:gd name="T23" fmla="*/ 146 h 369"/>
                <a:gd name="T24" fmla="*/ 411 w 415"/>
                <a:gd name="T25" fmla="*/ 215 h 369"/>
                <a:gd name="T26" fmla="*/ 415 w 415"/>
                <a:gd name="T27" fmla="*/ 175 h 369"/>
                <a:gd name="T28" fmla="*/ 413 w 415"/>
                <a:gd name="T29" fmla="*/ 138 h 369"/>
                <a:gd name="T30" fmla="*/ 406 w 415"/>
                <a:gd name="T31" fmla="*/ 104 h 369"/>
                <a:gd name="T32" fmla="*/ 393 w 415"/>
                <a:gd name="T33" fmla="*/ 74 h 369"/>
                <a:gd name="T34" fmla="*/ 373 w 415"/>
                <a:gd name="T35" fmla="*/ 49 h 369"/>
                <a:gd name="T36" fmla="*/ 348 w 415"/>
                <a:gd name="T37" fmla="*/ 28 h 369"/>
                <a:gd name="T38" fmla="*/ 317 w 415"/>
                <a:gd name="T39" fmla="*/ 13 h 369"/>
                <a:gd name="T40" fmla="*/ 281 w 415"/>
                <a:gd name="T41" fmla="*/ 3 h 369"/>
                <a:gd name="T42" fmla="*/ 240 w 415"/>
                <a:gd name="T43" fmla="*/ 0 h 369"/>
                <a:gd name="T44" fmla="*/ 198 w 415"/>
                <a:gd name="T45" fmla="*/ 3 h 369"/>
                <a:gd name="T46" fmla="*/ 158 w 415"/>
                <a:gd name="T47" fmla="*/ 13 h 369"/>
                <a:gd name="T48" fmla="*/ 121 w 415"/>
                <a:gd name="T49" fmla="*/ 30 h 369"/>
                <a:gd name="T50" fmla="*/ 86 w 415"/>
                <a:gd name="T51" fmla="*/ 50 h 369"/>
                <a:gd name="T52" fmla="*/ 58 w 415"/>
                <a:gd name="T53" fmla="*/ 79 h 369"/>
                <a:gd name="T54" fmla="*/ 34 w 415"/>
                <a:gd name="T55" fmla="*/ 110 h 369"/>
                <a:gd name="T56" fmla="*/ 15 w 415"/>
                <a:gd name="T57" fmla="*/ 147 h 369"/>
                <a:gd name="T58" fmla="*/ 5 w 415"/>
                <a:gd name="T59" fmla="*/ 187 h 369"/>
                <a:gd name="T60" fmla="*/ 0 w 415"/>
                <a:gd name="T61" fmla="*/ 224 h 369"/>
                <a:gd name="T62" fmla="*/ 5 w 415"/>
                <a:gd name="T63" fmla="*/ 257 h 369"/>
                <a:gd name="T64" fmla="*/ 14 w 415"/>
                <a:gd name="T65" fmla="*/ 287 h 369"/>
                <a:gd name="T66" fmla="*/ 28 w 415"/>
                <a:gd name="T67" fmla="*/ 311 h 369"/>
                <a:gd name="T68" fmla="*/ 49 w 415"/>
                <a:gd name="T69" fmla="*/ 331 h 369"/>
                <a:gd name="T70" fmla="*/ 75 w 415"/>
                <a:gd name="T71" fmla="*/ 348 h 369"/>
                <a:gd name="T72" fmla="*/ 104 w 415"/>
                <a:gd name="T73" fmla="*/ 358 h 369"/>
                <a:gd name="T74" fmla="*/ 137 w 415"/>
                <a:gd name="T75" fmla="*/ 366 h 369"/>
                <a:gd name="T76" fmla="*/ 174 w 415"/>
                <a:gd name="T77" fmla="*/ 369 h 369"/>
                <a:gd name="T78" fmla="*/ 205 w 415"/>
                <a:gd name="T79" fmla="*/ 367 h 369"/>
                <a:gd name="T80" fmla="*/ 238 w 415"/>
                <a:gd name="T81" fmla="*/ 363 h 369"/>
                <a:gd name="T82" fmla="*/ 269 w 415"/>
                <a:gd name="T83" fmla="*/ 355 h 369"/>
                <a:gd name="T84" fmla="*/ 299 w 415"/>
                <a:gd name="T85" fmla="*/ 343 h 369"/>
                <a:gd name="T86" fmla="*/ 327 w 415"/>
                <a:gd name="T87" fmla="*/ 327 h 369"/>
                <a:gd name="T88" fmla="*/ 353 w 415"/>
                <a:gd name="T89" fmla="*/ 308 h 369"/>
                <a:gd name="T90" fmla="*/ 375 w 415"/>
                <a:gd name="T91" fmla="*/ 282 h 369"/>
                <a:gd name="T92" fmla="*/ 391 w 415"/>
                <a:gd name="T93" fmla="*/ 253 h 369"/>
                <a:gd name="T94" fmla="*/ 257 w 415"/>
                <a:gd name="T95" fmla="*/ 253 h 369"/>
                <a:gd name="T96" fmla="*/ 246 w 415"/>
                <a:gd name="T97" fmla="*/ 266 h 369"/>
                <a:gd name="T98" fmla="*/ 231 w 415"/>
                <a:gd name="T99" fmla="*/ 275 h 369"/>
                <a:gd name="T100" fmla="*/ 214 w 415"/>
                <a:gd name="T101" fmla="*/ 281 h 369"/>
                <a:gd name="T102" fmla="*/ 198 w 415"/>
                <a:gd name="T103" fmla="*/ 284 h 369"/>
                <a:gd name="T104" fmla="*/ 177 w 415"/>
                <a:gd name="T105" fmla="*/ 279 h 369"/>
                <a:gd name="T106" fmla="*/ 159 w 415"/>
                <a:gd name="T107" fmla="*/ 270 h 369"/>
                <a:gd name="T108" fmla="*/ 147 w 415"/>
                <a:gd name="T109" fmla="*/ 257 h 369"/>
                <a:gd name="T110" fmla="*/ 140 w 415"/>
                <a:gd name="T111" fmla="*/ 238 h 369"/>
                <a:gd name="T112" fmla="*/ 140 w 415"/>
                <a:gd name="T113" fmla="*/ 215 h 369"/>
                <a:gd name="T114" fmla="*/ 411 w 415"/>
                <a:gd name="T115" fmla="*/ 21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5" h="369">
                  <a:moveTo>
                    <a:pt x="153" y="146"/>
                  </a:moveTo>
                  <a:lnTo>
                    <a:pt x="159" y="125"/>
                  </a:lnTo>
                  <a:lnTo>
                    <a:pt x="171" y="108"/>
                  </a:lnTo>
                  <a:lnTo>
                    <a:pt x="186" y="95"/>
                  </a:lnTo>
                  <a:lnTo>
                    <a:pt x="207" y="88"/>
                  </a:lnTo>
                  <a:lnTo>
                    <a:pt x="229" y="85"/>
                  </a:lnTo>
                  <a:lnTo>
                    <a:pt x="248" y="88"/>
                  </a:lnTo>
                  <a:lnTo>
                    <a:pt x="263" y="96"/>
                  </a:lnTo>
                  <a:lnTo>
                    <a:pt x="275" y="110"/>
                  </a:lnTo>
                  <a:lnTo>
                    <a:pt x="281" y="126"/>
                  </a:lnTo>
                  <a:lnTo>
                    <a:pt x="281" y="146"/>
                  </a:lnTo>
                  <a:lnTo>
                    <a:pt x="153" y="146"/>
                  </a:lnTo>
                  <a:close/>
                  <a:moveTo>
                    <a:pt x="411" y="215"/>
                  </a:moveTo>
                  <a:lnTo>
                    <a:pt x="415" y="175"/>
                  </a:lnTo>
                  <a:lnTo>
                    <a:pt x="413" y="138"/>
                  </a:lnTo>
                  <a:lnTo>
                    <a:pt x="406" y="104"/>
                  </a:lnTo>
                  <a:lnTo>
                    <a:pt x="393" y="74"/>
                  </a:lnTo>
                  <a:lnTo>
                    <a:pt x="373" y="49"/>
                  </a:lnTo>
                  <a:lnTo>
                    <a:pt x="348" y="28"/>
                  </a:lnTo>
                  <a:lnTo>
                    <a:pt x="317" y="13"/>
                  </a:lnTo>
                  <a:lnTo>
                    <a:pt x="281" y="3"/>
                  </a:lnTo>
                  <a:lnTo>
                    <a:pt x="240" y="0"/>
                  </a:lnTo>
                  <a:lnTo>
                    <a:pt x="198" y="3"/>
                  </a:lnTo>
                  <a:lnTo>
                    <a:pt x="158" y="13"/>
                  </a:lnTo>
                  <a:lnTo>
                    <a:pt x="121" y="30"/>
                  </a:lnTo>
                  <a:lnTo>
                    <a:pt x="86" y="50"/>
                  </a:lnTo>
                  <a:lnTo>
                    <a:pt x="58" y="79"/>
                  </a:lnTo>
                  <a:lnTo>
                    <a:pt x="34" y="110"/>
                  </a:lnTo>
                  <a:lnTo>
                    <a:pt x="15" y="147"/>
                  </a:lnTo>
                  <a:lnTo>
                    <a:pt x="5" y="187"/>
                  </a:lnTo>
                  <a:lnTo>
                    <a:pt x="0" y="224"/>
                  </a:lnTo>
                  <a:lnTo>
                    <a:pt x="5" y="257"/>
                  </a:lnTo>
                  <a:lnTo>
                    <a:pt x="14" y="287"/>
                  </a:lnTo>
                  <a:lnTo>
                    <a:pt x="28" y="311"/>
                  </a:lnTo>
                  <a:lnTo>
                    <a:pt x="49" y="331"/>
                  </a:lnTo>
                  <a:lnTo>
                    <a:pt x="75" y="348"/>
                  </a:lnTo>
                  <a:lnTo>
                    <a:pt x="104" y="358"/>
                  </a:lnTo>
                  <a:lnTo>
                    <a:pt x="137" y="366"/>
                  </a:lnTo>
                  <a:lnTo>
                    <a:pt x="174" y="369"/>
                  </a:lnTo>
                  <a:lnTo>
                    <a:pt x="205" y="367"/>
                  </a:lnTo>
                  <a:lnTo>
                    <a:pt x="238" y="363"/>
                  </a:lnTo>
                  <a:lnTo>
                    <a:pt x="269" y="355"/>
                  </a:lnTo>
                  <a:lnTo>
                    <a:pt x="299" y="343"/>
                  </a:lnTo>
                  <a:lnTo>
                    <a:pt x="327" y="327"/>
                  </a:lnTo>
                  <a:lnTo>
                    <a:pt x="353" y="308"/>
                  </a:lnTo>
                  <a:lnTo>
                    <a:pt x="375" y="282"/>
                  </a:lnTo>
                  <a:lnTo>
                    <a:pt x="391" y="253"/>
                  </a:lnTo>
                  <a:lnTo>
                    <a:pt x="257" y="253"/>
                  </a:lnTo>
                  <a:lnTo>
                    <a:pt x="246" y="266"/>
                  </a:lnTo>
                  <a:lnTo>
                    <a:pt x="231" y="275"/>
                  </a:lnTo>
                  <a:lnTo>
                    <a:pt x="214" y="281"/>
                  </a:lnTo>
                  <a:lnTo>
                    <a:pt x="198" y="284"/>
                  </a:lnTo>
                  <a:lnTo>
                    <a:pt x="177" y="279"/>
                  </a:lnTo>
                  <a:lnTo>
                    <a:pt x="159" y="270"/>
                  </a:lnTo>
                  <a:lnTo>
                    <a:pt x="147" y="257"/>
                  </a:lnTo>
                  <a:lnTo>
                    <a:pt x="140" y="238"/>
                  </a:lnTo>
                  <a:lnTo>
                    <a:pt x="140" y="215"/>
                  </a:lnTo>
                  <a:lnTo>
                    <a:pt x="411" y="2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4056063" y="4618038"/>
              <a:ext cx="434975" cy="731838"/>
            </a:xfrm>
            <a:custGeom>
              <a:avLst/>
              <a:gdLst>
                <a:gd name="T0" fmla="*/ 210 w 274"/>
                <a:gd name="T1" fmla="*/ 458 h 461"/>
                <a:gd name="T2" fmla="*/ 159 w 274"/>
                <a:gd name="T3" fmla="*/ 461 h 461"/>
                <a:gd name="T4" fmla="*/ 116 w 274"/>
                <a:gd name="T5" fmla="*/ 461 h 461"/>
                <a:gd name="T6" fmla="*/ 84 w 274"/>
                <a:gd name="T7" fmla="*/ 460 h 461"/>
                <a:gd name="T8" fmla="*/ 58 w 274"/>
                <a:gd name="T9" fmla="*/ 454 h 461"/>
                <a:gd name="T10" fmla="*/ 39 w 274"/>
                <a:gd name="T11" fmla="*/ 446 h 461"/>
                <a:gd name="T12" fmla="*/ 27 w 274"/>
                <a:gd name="T13" fmla="*/ 434 h 461"/>
                <a:gd name="T14" fmla="*/ 20 w 274"/>
                <a:gd name="T15" fmla="*/ 417 h 461"/>
                <a:gd name="T16" fmla="*/ 18 w 274"/>
                <a:gd name="T17" fmla="*/ 396 h 461"/>
                <a:gd name="T18" fmla="*/ 20 w 274"/>
                <a:gd name="T19" fmla="*/ 369 h 461"/>
                <a:gd name="T20" fmla="*/ 24 w 274"/>
                <a:gd name="T21" fmla="*/ 336 h 461"/>
                <a:gd name="T22" fmla="*/ 51 w 274"/>
                <a:gd name="T23" fmla="*/ 189 h 461"/>
                <a:gd name="T24" fmla="*/ 0 w 274"/>
                <a:gd name="T25" fmla="*/ 189 h 461"/>
                <a:gd name="T26" fmla="*/ 15 w 274"/>
                <a:gd name="T27" fmla="*/ 109 h 461"/>
                <a:gd name="T28" fmla="*/ 67 w 274"/>
                <a:gd name="T29" fmla="*/ 109 h 461"/>
                <a:gd name="T30" fmla="*/ 87 w 274"/>
                <a:gd name="T31" fmla="*/ 0 h 461"/>
                <a:gd name="T32" fmla="*/ 226 w 274"/>
                <a:gd name="T33" fmla="*/ 0 h 461"/>
                <a:gd name="T34" fmla="*/ 207 w 274"/>
                <a:gd name="T35" fmla="*/ 109 h 461"/>
                <a:gd name="T36" fmla="*/ 274 w 274"/>
                <a:gd name="T37" fmla="*/ 109 h 461"/>
                <a:gd name="T38" fmla="*/ 260 w 274"/>
                <a:gd name="T39" fmla="*/ 189 h 461"/>
                <a:gd name="T40" fmla="*/ 192 w 274"/>
                <a:gd name="T41" fmla="*/ 189 h 461"/>
                <a:gd name="T42" fmla="*/ 170 w 274"/>
                <a:gd name="T43" fmla="*/ 317 h 461"/>
                <a:gd name="T44" fmla="*/ 167 w 274"/>
                <a:gd name="T45" fmla="*/ 333 h 461"/>
                <a:gd name="T46" fmla="*/ 168 w 274"/>
                <a:gd name="T47" fmla="*/ 345 h 461"/>
                <a:gd name="T48" fmla="*/ 174 w 274"/>
                <a:gd name="T49" fmla="*/ 354 h 461"/>
                <a:gd name="T50" fmla="*/ 186 w 274"/>
                <a:gd name="T51" fmla="*/ 359 h 461"/>
                <a:gd name="T52" fmla="*/ 205 w 274"/>
                <a:gd name="T53" fmla="*/ 360 h 461"/>
                <a:gd name="T54" fmla="*/ 228 w 274"/>
                <a:gd name="T55" fmla="*/ 360 h 461"/>
                <a:gd name="T56" fmla="*/ 210 w 274"/>
                <a:gd name="T57" fmla="*/ 45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4" h="461">
                  <a:moveTo>
                    <a:pt x="210" y="458"/>
                  </a:moveTo>
                  <a:lnTo>
                    <a:pt x="159" y="461"/>
                  </a:lnTo>
                  <a:lnTo>
                    <a:pt x="116" y="461"/>
                  </a:lnTo>
                  <a:lnTo>
                    <a:pt x="84" y="460"/>
                  </a:lnTo>
                  <a:lnTo>
                    <a:pt x="58" y="454"/>
                  </a:lnTo>
                  <a:lnTo>
                    <a:pt x="39" y="446"/>
                  </a:lnTo>
                  <a:lnTo>
                    <a:pt x="27" y="434"/>
                  </a:lnTo>
                  <a:lnTo>
                    <a:pt x="20" y="417"/>
                  </a:lnTo>
                  <a:lnTo>
                    <a:pt x="18" y="396"/>
                  </a:lnTo>
                  <a:lnTo>
                    <a:pt x="20" y="369"/>
                  </a:lnTo>
                  <a:lnTo>
                    <a:pt x="24" y="336"/>
                  </a:lnTo>
                  <a:lnTo>
                    <a:pt x="51" y="189"/>
                  </a:lnTo>
                  <a:lnTo>
                    <a:pt x="0" y="189"/>
                  </a:lnTo>
                  <a:lnTo>
                    <a:pt x="15" y="109"/>
                  </a:lnTo>
                  <a:lnTo>
                    <a:pt x="67" y="109"/>
                  </a:lnTo>
                  <a:lnTo>
                    <a:pt x="87" y="0"/>
                  </a:lnTo>
                  <a:lnTo>
                    <a:pt x="226" y="0"/>
                  </a:lnTo>
                  <a:lnTo>
                    <a:pt x="207" y="109"/>
                  </a:lnTo>
                  <a:lnTo>
                    <a:pt x="274" y="109"/>
                  </a:lnTo>
                  <a:lnTo>
                    <a:pt x="260" y="189"/>
                  </a:lnTo>
                  <a:lnTo>
                    <a:pt x="192" y="189"/>
                  </a:lnTo>
                  <a:lnTo>
                    <a:pt x="170" y="317"/>
                  </a:lnTo>
                  <a:lnTo>
                    <a:pt x="167" y="333"/>
                  </a:lnTo>
                  <a:lnTo>
                    <a:pt x="168" y="345"/>
                  </a:lnTo>
                  <a:lnTo>
                    <a:pt x="174" y="354"/>
                  </a:lnTo>
                  <a:lnTo>
                    <a:pt x="186" y="359"/>
                  </a:lnTo>
                  <a:lnTo>
                    <a:pt x="205" y="360"/>
                  </a:lnTo>
                  <a:lnTo>
                    <a:pt x="228" y="360"/>
                  </a:lnTo>
                  <a:lnTo>
                    <a:pt x="210" y="4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gray">
            <a:xfrm>
              <a:off x="985838" y="4564063"/>
              <a:ext cx="741363" cy="800100"/>
            </a:xfrm>
            <a:custGeom>
              <a:avLst/>
              <a:gdLst>
                <a:gd name="T0" fmla="*/ 314 w 467"/>
                <a:gd name="T1" fmla="*/ 137 h 504"/>
                <a:gd name="T2" fmla="*/ 299 w 467"/>
                <a:gd name="T3" fmla="*/ 119 h 504"/>
                <a:gd name="T4" fmla="*/ 259 w 467"/>
                <a:gd name="T5" fmla="*/ 110 h 504"/>
                <a:gd name="T6" fmla="*/ 219 w 467"/>
                <a:gd name="T7" fmla="*/ 117 h 504"/>
                <a:gd name="T8" fmla="*/ 203 w 467"/>
                <a:gd name="T9" fmla="*/ 138 h 504"/>
                <a:gd name="T10" fmla="*/ 210 w 467"/>
                <a:gd name="T11" fmla="*/ 159 h 504"/>
                <a:gd name="T12" fmla="*/ 235 w 467"/>
                <a:gd name="T13" fmla="*/ 174 h 504"/>
                <a:gd name="T14" fmla="*/ 275 w 467"/>
                <a:gd name="T15" fmla="*/ 184 h 504"/>
                <a:gd name="T16" fmla="*/ 320 w 467"/>
                <a:gd name="T17" fmla="*/ 196 h 504"/>
                <a:gd name="T18" fmla="*/ 368 w 467"/>
                <a:gd name="T19" fmla="*/ 213 h 504"/>
                <a:gd name="T20" fmla="*/ 408 w 467"/>
                <a:gd name="T21" fmla="*/ 233 h 504"/>
                <a:gd name="T22" fmla="*/ 437 w 467"/>
                <a:gd name="T23" fmla="*/ 266 h 504"/>
                <a:gd name="T24" fmla="*/ 451 w 467"/>
                <a:gd name="T25" fmla="*/ 311 h 504"/>
                <a:gd name="T26" fmla="*/ 439 w 467"/>
                <a:gd name="T27" fmla="*/ 375 h 504"/>
                <a:gd name="T28" fmla="*/ 402 w 467"/>
                <a:gd name="T29" fmla="*/ 431 h 504"/>
                <a:gd name="T30" fmla="*/ 345 w 467"/>
                <a:gd name="T31" fmla="*/ 473 h 504"/>
                <a:gd name="T32" fmla="*/ 274 w 467"/>
                <a:gd name="T33" fmla="*/ 497 h 504"/>
                <a:gd name="T34" fmla="*/ 189 w 467"/>
                <a:gd name="T35" fmla="*/ 504 h 504"/>
                <a:gd name="T36" fmla="*/ 112 w 467"/>
                <a:gd name="T37" fmla="*/ 495 h 504"/>
                <a:gd name="T38" fmla="*/ 54 w 467"/>
                <a:gd name="T39" fmla="*/ 467 h 504"/>
                <a:gd name="T40" fmla="*/ 17 w 467"/>
                <a:gd name="T41" fmla="*/ 424 h 504"/>
                <a:gd name="T42" fmla="*/ 0 w 467"/>
                <a:gd name="T43" fmla="*/ 372 h 504"/>
                <a:gd name="T44" fmla="*/ 155 w 467"/>
                <a:gd name="T45" fmla="*/ 343 h 504"/>
                <a:gd name="T46" fmla="*/ 164 w 467"/>
                <a:gd name="T47" fmla="*/ 373 h 504"/>
                <a:gd name="T48" fmla="*/ 188 w 467"/>
                <a:gd name="T49" fmla="*/ 390 h 504"/>
                <a:gd name="T50" fmla="*/ 217 w 467"/>
                <a:gd name="T51" fmla="*/ 394 h 504"/>
                <a:gd name="T52" fmla="*/ 259 w 467"/>
                <a:gd name="T53" fmla="*/ 388 h 504"/>
                <a:gd name="T54" fmla="*/ 286 w 467"/>
                <a:gd name="T55" fmla="*/ 372 h 504"/>
                <a:gd name="T56" fmla="*/ 290 w 467"/>
                <a:gd name="T57" fmla="*/ 348 h 504"/>
                <a:gd name="T58" fmla="*/ 272 w 467"/>
                <a:gd name="T59" fmla="*/ 330 h 504"/>
                <a:gd name="T60" fmla="*/ 240 w 467"/>
                <a:gd name="T61" fmla="*/ 318 h 504"/>
                <a:gd name="T62" fmla="*/ 197 w 467"/>
                <a:gd name="T63" fmla="*/ 306 h 504"/>
                <a:gd name="T64" fmla="*/ 149 w 467"/>
                <a:gd name="T65" fmla="*/ 294 h 504"/>
                <a:gd name="T66" fmla="*/ 104 w 467"/>
                <a:gd name="T67" fmla="*/ 275 h 504"/>
                <a:gd name="T68" fmla="*/ 69 w 467"/>
                <a:gd name="T69" fmla="*/ 248 h 504"/>
                <a:gd name="T70" fmla="*/ 48 w 467"/>
                <a:gd name="T71" fmla="*/ 208 h 504"/>
                <a:gd name="T72" fmla="*/ 46 w 467"/>
                <a:gd name="T73" fmla="*/ 153 h 504"/>
                <a:gd name="T74" fmla="*/ 70 w 467"/>
                <a:gd name="T75" fmla="*/ 94 h 504"/>
                <a:gd name="T76" fmla="*/ 113 w 467"/>
                <a:gd name="T77" fmla="*/ 48 h 504"/>
                <a:gd name="T78" fmla="*/ 174 w 467"/>
                <a:gd name="T79" fmla="*/ 18 h 504"/>
                <a:gd name="T80" fmla="*/ 246 w 467"/>
                <a:gd name="T81" fmla="*/ 1 h 504"/>
                <a:gd name="T82" fmla="*/ 327 w 467"/>
                <a:gd name="T83" fmla="*/ 3 h 504"/>
                <a:gd name="T84" fmla="*/ 394 w 467"/>
                <a:gd name="T85" fmla="*/ 21 h 504"/>
                <a:gd name="T86" fmla="*/ 439 w 467"/>
                <a:gd name="T87" fmla="*/ 54 h 504"/>
                <a:gd name="T88" fmla="*/ 463 w 467"/>
                <a:gd name="T89" fmla="*/ 100 h 504"/>
                <a:gd name="T90" fmla="*/ 467 w 467"/>
                <a:gd name="T91" fmla="*/ 1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7" h="504">
                  <a:moveTo>
                    <a:pt x="316" y="152"/>
                  </a:moveTo>
                  <a:lnTo>
                    <a:pt x="314" y="137"/>
                  </a:lnTo>
                  <a:lnTo>
                    <a:pt x="308" y="126"/>
                  </a:lnTo>
                  <a:lnTo>
                    <a:pt x="299" y="119"/>
                  </a:lnTo>
                  <a:lnTo>
                    <a:pt x="281" y="113"/>
                  </a:lnTo>
                  <a:lnTo>
                    <a:pt x="259" y="110"/>
                  </a:lnTo>
                  <a:lnTo>
                    <a:pt x="235" y="113"/>
                  </a:lnTo>
                  <a:lnTo>
                    <a:pt x="219" y="117"/>
                  </a:lnTo>
                  <a:lnTo>
                    <a:pt x="209" y="126"/>
                  </a:lnTo>
                  <a:lnTo>
                    <a:pt x="203" y="138"/>
                  </a:lnTo>
                  <a:lnTo>
                    <a:pt x="204" y="149"/>
                  </a:lnTo>
                  <a:lnTo>
                    <a:pt x="210" y="159"/>
                  </a:lnTo>
                  <a:lnTo>
                    <a:pt x="220" y="167"/>
                  </a:lnTo>
                  <a:lnTo>
                    <a:pt x="235" y="174"/>
                  </a:lnTo>
                  <a:lnTo>
                    <a:pt x="255" y="180"/>
                  </a:lnTo>
                  <a:lnTo>
                    <a:pt x="275" y="184"/>
                  </a:lnTo>
                  <a:lnTo>
                    <a:pt x="298" y="190"/>
                  </a:lnTo>
                  <a:lnTo>
                    <a:pt x="320" y="196"/>
                  </a:lnTo>
                  <a:lnTo>
                    <a:pt x="344" y="204"/>
                  </a:lnTo>
                  <a:lnTo>
                    <a:pt x="368" y="213"/>
                  </a:lnTo>
                  <a:lnTo>
                    <a:pt x="388" y="222"/>
                  </a:lnTo>
                  <a:lnTo>
                    <a:pt x="408" y="233"/>
                  </a:lnTo>
                  <a:lnTo>
                    <a:pt x="426" y="248"/>
                  </a:lnTo>
                  <a:lnTo>
                    <a:pt x="437" y="266"/>
                  </a:lnTo>
                  <a:lnTo>
                    <a:pt x="446" y="287"/>
                  </a:lnTo>
                  <a:lnTo>
                    <a:pt x="451" y="311"/>
                  </a:lnTo>
                  <a:lnTo>
                    <a:pt x="448" y="339"/>
                  </a:lnTo>
                  <a:lnTo>
                    <a:pt x="439" y="375"/>
                  </a:lnTo>
                  <a:lnTo>
                    <a:pt x="423" y="406"/>
                  </a:lnTo>
                  <a:lnTo>
                    <a:pt x="402" y="431"/>
                  </a:lnTo>
                  <a:lnTo>
                    <a:pt x="376" y="453"/>
                  </a:lnTo>
                  <a:lnTo>
                    <a:pt x="345" y="473"/>
                  </a:lnTo>
                  <a:lnTo>
                    <a:pt x="311" y="486"/>
                  </a:lnTo>
                  <a:lnTo>
                    <a:pt x="274" y="497"/>
                  </a:lnTo>
                  <a:lnTo>
                    <a:pt x="232" y="503"/>
                  </a:lnTo>
                  <a:lnTo>
                    <a:pt x="189" y="504"/>
                  </a:lnTo>
                  <a:lnTo>
                    <a:pt x="149" y="503"/>
                  </a:lnTo>
                  <a:lnTo>
                    <a:pt x="112" y="495"/>
                  </a:lnTo>
                  <a:lnTo>
                    <a:pt x="81" y="482"/>
                  </a:lnTo>
                  <a:lnTo>
                    <a:pt x="54" y="467"/>
                  </a:lnTo>
                  <a:lnTo>
                    <a:pt x="32" y="446"/>
                  </a:lnTo>
                  <a:lnTo>
                    <a:pt x="17" y="424"/>
                  </a:lnTo>
                  <a:lnTo>
                    <a:pt x="5" y="400"/>
                  </a:lnTo>
                  <a:lnTo>
                    <a:pt x="0" y="372"/>
                  </a:lnTo>
                  <a:lnTo>
                    <a:pt x="2" y="343"/>
                  </a:lnTo>
                  <a:lnTo>
                    <a:pt x="155" y="343"/>
                  </a:lnTo>
                  <a:lnTo>
                    <a:pt x="158" y="360"/>
                  </a:lnTo>
                  <a:lnTo>
                    <a:pt x="164" y="373"/>
                  </a:lnTo>
                  <a:lnTo>
                    <a:pt x="174" y="382"/>
                  </a:lnTo>
                  <a:lnTo>
                    <a:pt x="188" y="390"/>
                  </a:lnTo>
                  <a:lnTo>
                    <a:pt x="203" y="393"/>
                  </a:lnTo>
                  <a:lnTo>
                    <a:pt x="217" y="394"/>
                  </a:lnTo>
                  <a:lnTo>
                    <a:pt x="240" y="393"/>
                  </a:lnTo>
                  <a:lnTo>
                    <a:pt x="259" y="388"/>
                  </a:lnTo>
                  <a:lnTo>
                    <a:pt x="275" y="381"/>
                  </a:lnTo>
                  <a:lnTo>
                    <a:pt x="286" y="372"/>
                  </a:lnTo>
                  <a:lnTo>
                    <a:pt x="290" y="358"/>
                  </a:lnTo>
                  <a:lnTo>
                    <a:pt x="290" y="348"/>
                  </a:lnTo>
                  <a:lnTo>
                    <a:pt x="284" y="338"/>
                  </a:lnTo>
                  <a:lnTo>
                    <a:pt x="272" y="330"/>
                  </a:lnTo>
                  <a:lnTo>
                    <a:pt x="258" y="323"/>
                  </a:lnTo>
                  <a:lnTo>
                    <a:pt x="240" y="318"/>
                  </a:lnTo>
                  <a:lnTo>
                    <a:pt x="219" y="312"/>
                  </a:lnTo>
                  <a:lnTo>
                    <a:pt x="197" y="306"/>
                  </a:lnTo>
                  <a:lnTo>
                    <a:pt x="173" y="300"/>
                  </a:lnTo>
                  <a:lnTo>
                    <a:pt x="149" y="294"/>
                  </a:lnTo>
                  <a:lnTo>
                    <a:pt x="127" y="285"/>
                  </a:lnTo>
                  <a:lnTo>
                    <a:pt x="104" y="275"/>
                  </a:lnTo>
                  <a:lnTo>
                    <a:pt x="85" y="263"/>
                  </a:lnTo>
                  <a:lnTo>
                    <a:pt x="69" y="248"/>
                  </a:lnTo>
                  <a:lnTo>
                    <a:pt x="55" y="230"/>
                  </a:lnTo>
                  <a:lnTo>
                    <a:pt x="48" y="208"/>
                  </a:lnTo>
                  <a:lnTo>
                    <a:pt x="44" y="183"/>
                  </a:lnTo>
                  <a:lnTo>
                    <a:pt x="46" y="153"/>
                  </a:lnTo>
                  <a:lnTo>
                    <a:pt x="55" y="122"/>
                  </a:lnTo>
                  <a:lnTo>
                    <a:pt x="70" y="94"/>
                  </a:lnTo>
                  <a:lnTo>
                    <a:pt x="90" y="68"/>
                  </a:lnTo>
                  <a:lnTo>
                    <a:pt x="113" y="48"/>
                  </a:lnTo>
                  <a:lnTo>
                    <a:pt x="142" y="31"/>
                  </a:lnTo>
                  <a:lnTo>
                    <a:pt x="174" y="18"/>
                  </a:lnTo>
                  <a:lnTo>
                    <a:pt x="209" y="7"/>
                  </a:lnTo>
                  <a:lnTo>
                    <a:pt x="246" y="1"/>
                  </a:lnTo>
                  <a:lnTo>
                    <a:pt x="286" y="0"/>
                  </a:lnTo>
                  <a:lnTo>
                    <a:pt x="327" y="3"/>
                  </a:lnTo>
                  <a:lnTo>
                    <a:pt x="365" y="10"/>
                  </a:lnTo>
                  <a:lnTo>
                    <a:pt x="394" y="21"/>
                  </a:lnTo>
                  <a:lnTo>
                    <a:pt x="420" y="36"/>
                  </a:lnTo>
                  <a:lnTo>
                    <a:pt x="439" y="54"/>
                  </a:lnTo>
                  <a:lnTo>
                    <a:pt x="452" y="76"/>
                  </a:lnTo>
                  <a:lnTo>
                    <a:pt x="463" y="100"/>
                  </a:lnTo>
                  <a:lnTo>
                    <a:pt x="467" y="125"/>
                  </a:lnTo>
                  <a:lnTo>
                    <a:pt x="467" y="152"/>
                  </a:lnTo>
                  <a:lnTo>
                    <a:pt x="316" y="15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gray">
            <a:xfrm>
              <a:off x="1739901" y="4776788"/>
              <a:ext cx="655638" cy="585788"/>
            </a:xfrm>
            <a:custGeom>
              <a:avLst/>
              <a:gdLst>
                <a:gd name="T0" fmla="*/ 224 w 413"/>
                <a:gd name="T1" fmla="*/ 93 h 369"/>
                <a:gd name="T2" fmla="*/ 240 w 413"/>
                <a:gd name="T3" fmla="*/ 96 h 369"/>
                <a:gd name="T4" fmla="*/ 254 w 413"/>
                <a:gd name="T5" fmla="*/ 104 h 369"/>
                <a:gd name="T6" fmla="*/ 264 w 413"/>
                <a:gd name="T7" fmla="*/ 117 h 369"/>
                <a:gd name="T8" fmla="*/ 269 w 413"/>
                <a:gd name="T9" fmla="*/ 135 h 369"/>
                <a:gd name="T10" fmla="*/ 270 w 413"/>
                <a:gd name="T11" fmla="*/ 156 h 369"/>
                <a:gd name="T12" fmla="*/ 269 w 413"/>
                <a:gd name="T13" fmla="*/ 181 h 369"/>
                <a:gd name="T14" fmla="*/ 261 w 413"/>
                <a:gd name="T15" fmla="*/ 211 h 369"/>
                <a:gd name="T16" fmla="*/ 251 w 413"/>
                <a:gd name="T17" fmla="*/ 235 h 369"/>
                <a:gd name="T18" fmla="*/ 239 w 413"/>
                <a:gd name="T19" fmla="*/ 253 h 369"/>
                <a:gd name="T20" fmla="*/ 226 w 413"/>
                <a:gd name="T21" fmla="*/ 264 h 369"/>
                <a:gd name="T22" fmla="*/ 209 w 413"/>
                <a:gd name="T23" fmla="*/ 272 h 369"/>
                <a:gd name="T24" fmla="*/ 191 w 413"/>
                <a:gd name="T25" fmla="*/ 275 h 369"/>
                <a:gd name="T26" fmla="*/ 174 w 413"/>
                <a:gd name="T27" fmla="*/ 272 h 369"/>
                <a:gd name="T28" fmla="*/ 160 w 413"/>
                <a:gd name="T29" fmla="*/ 264 h 369"/>
                <a:gd name="T30" fmla="*/ 151 w 413"/>
                <a:gd name="T31" fmla="*/ 253 h 369"/>
                <a:gd name="T32" fmla="*/ 145 w 413"/>
                <a:gd name="T33" fmla="*/ 235 h 369"/>
                <a:gd name="T34" fmla="*/ 144 w 413"/>
                <a:gd name="T35" fmla="*/ 211 h 369"/>
                <a:gd name="T36" fmla="*/ 147 w 413"/>
                <a:gd name="T37" fmla="*/ 181 h 369"/>
                <a:gd name="T38" fmla="*/ 150 w 413"/>
                <a:gd name="T39" fmla="*/ 163 h 369"/>
                <a:gd name="T40" fmla="*/ 157 w 413"/>
                <a:gd name="T41" fmla="*/ 147 h 369"/>
                <a:gd name="T42" fmla="*/ 165 w 413"/>
                <a:gd name="T43" fmla="*/ 131 h 369"/>
                <a:gd name="T44" fmla="*/ 175 w 413"/>
                <a:gd name="T45" fmla="*/ 116 h 369"/>
                <a:gd name="T46" fmla="*/ 188 w 413"/>
                <a:gd name="T47" fmla="*/ 104 h 369"/>
                <a:gd name="T48" fmla="*/ 205 w 413"/>
                <a:gd name="T49" fmla="*/ 96 h 369"/>
                <a:gd name="T50" fmla="*/ 224 w 413"/>
                <a:gd name="T51" fmla="*/ 93 h 369"/>
                <a:gd name="T52" fmla="*/ 4 w 413"/>
                <a:gd name="T53" fmla="*/ 189 h 369"/>
                <a:gd name="T54" fmla="*/ 0 w 413"/>
                <a:gd name="T55" fmla="*/ 226 h 369"/>
                <a:gd name="T56" fmla="*/ 4 w 413"/>
                <a:gd name="T57" fmla="*/ 259 h 369"/>
                <a:gd name="T58" fmla="*/ 13 w 413"/>
                <a:gd name="T59" fmla="*/ 287 h 369"/>
                <a:gd name="T60" fmla="*/ 28 w 413"/>
                <a:gd name="T61" fmla="*/ 312 h 369"/>
                <a:gd name="T62" fmla="*/ 49 w 413"/>
                <a:gd name="T63" fmla="*/ 331 h 369"/>
                <a:gd name="T64" fmla="*/ 74 w 413"/>
                <a:gd name="T65" fmla="*/ 348 h 369"/>
                <a:gd name="T66" fmla="*/ 104 w 413"/>
                <a:gd name="T67" fmla="*/ 360 h 369"/>
                <a:gd name="T68" fmla="*/ 138 w 413"/>
                <a:gd name="T69" fmla="*/ 366 h 369"/>
                <a:gd name="T70" fmla="*/ 174 w 413"/>
                <a:gd name="T71" fmla="*/ 369 h 369"/>
                <a:gd name="T72" fmla="*/ 211 w 413"/>
                <a:gd name="T73" fmla="*/ 366 h 369"/>
                <a:gd name="T74" fmla="*/ 246 w 413"/>
                <a:gd name="T75" fmla="*/ 360 h 369"/>
                <a:gd name="T76" fmla="*/ 281 w 413"/>
                <a:gd name="T77" fmla="*/ 348 h 369"/>
                <a:gd name="T78" fmla="*/ 312 w 413"/>
                <a:gd name="T79" fmla="*/ 331 h 369"/>
                <a:gd name="T80" fmla="*/ 340 w 413"/>
                <a:gd name="T81" fmla="*/ 311 h 369"/>
                <a:gd name="T82" fmla="*/ 364 w 413"/>
                <a:gd name="T83" fmla="*/ 285 h 369"/>
                <a:gd name="T84" fmla="*/ 385 w 413"/>
                <a:gd name="T85" fmla="*/ 256 h 369"/>
                <a:gd name="T86" fmla="*/ 399 w 413"/>
                <a:gd name="T87" fmla="*/ 221 h 369"/>
                <a:gd name="T88" fmla="*/ 410 w 413"/>
                <a:gd name="T89" fmla="*/ 181 h 369"/>
                <a:gd name="T90" fmla="*/ 413 w 413"/>
                <a:gd name="T91" fmla="*/ 146 h 369"/>
                <a:gd name="T92" fmla="*/ 410 w 413"/>
                <a:gd name="T93" fmla="*/ 114 h 369"/>
                <a:gd name="T94" fmla="*/ 402 w 413"/>
                <a:gd name="T95" fmla="*/ 86 h 369"/>
                <a:gd name="T96" fmla="*/ 388 w 413"/>
                <a:gd name="T97" fmla="*/ 61 h 369"/>
                <a:gd name="T98" fmla="*/ 368 w 413"/>
                <a:gd name="T99" fmla="*/ 40 h 369"/>
                <a:gd name="T100" fmla="*/ 343 w 413"/>
                <a:gd name="T101" fmla="*/ 22 h 369"/>
                <a:gd name="T102" fmla="*/ 313 w 413"/>
                <a:gd name="T103" fmla="*/ 10 h 369"/>
                <a:gd name="T104" fmla="*/ 279 w 413"/>
                <a:gd name="T105" fmla="*/ 3 h 369"/>
                <a:gd name="T106" fmla="*/ 239 w 413"/>
                <a:gd name="T107" fmla="*/ 0 h 369"/>
                <a:gd name="T108" fmla="*/ 196 w 413"/>
                <a:gd name="T109" fmla="*/ 3 h 369"/>
                <a:gd name="T110" fmla="*/ 154 w 413"/>
                <a:gd name="T111" fmla="*/ 12 h 369"/>
                <a:gd name="T112" fmla="*/ 117 w 413"/>
                <a:gd name="T113" fmla="*/ 28 h 369"/>
                <a:gd name="T114" fmla="*/ 84 w 413"/>
                <a:gd name="T115" fmla="*/ 49 h 369"/>
                <a:gd name="T116" fmla="*/ 56 w 413"/>
                <a:gd name="T117" fmla="*/ 76 h 369"/>
                <a:gd name="T118" fmla="*/ 32 w 413"/>
                <a:gd name="T119" fmla="*/ 108 h 369"/>
                <a:gd name="T120" fmla="*/ 14 w 413"/>
                <a:gd name="T121" fmla="*/ 146 h 369"/>
                <a:gd name="T122" fmla="*/ 4 w 413"/>
                <a:gd name="T123" fmla="*/ 18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3" h="369">
                  <a:moveTo>
                    <a:pt x="224" y="93"/>
                  </a:moveTo>
                  <a:lnTo>
                    <a:pt x="240" y="96"/>
                  </a:lnTo>
                  <a:lnTo>
                    <a:pt x="254" y="104"/>
                  </a:lnTo>
                  <a:lnTo>
                    <a:pt x="264" y="117"/>
                  </a:lnTo>
                  <a:lnTo>
                    <a:pt x="269" y="135"/>
                  </a:lnTo>
                  <a:lnTo>
                    <a:pt x="270" y="156"/>
                  </a:lnTo>
                  <a:lnTo>
                    <a:pt x="269" y="181"/>
                  </a:lnTo>
                  <a:lnTo>
                    <a:pt x="261" y="211"/>
                  </a:lnTo>
                  <a:lnTo>
                    <a:pt x="251" y="235"/>
                  </a:lnTo>
                  <a:lnTo>
                    <a:pt x="239" y="253"/>
                  </a:lnTo>
                  <a:lnTo>
                    <a:pt x="226" y="264"/>
                  </a:lnTo>
                  <a:lnTo>
                    <a:pt x="209" y="272"/>
                  </a:lnTo>
                  <a:lnTo>
                    <a:pt x="191" y="275"/>
                  </a:lnTo>
                  <a:lnTo>
                    <a:pt x="174" y="272"/>
                  </a:lnTo>
                  <a:lnTo>
                    <a:pt x="160" y="264"/>
                  </a:lnTo>
                  <a:lnTo>
                    <a:pt x="151" y="253"/>
                  </a:lnTo>
                  <a:lnTo>
                    <a:pt x="145" y="235"/>
                  </a:lnTo>
                  <a:lnTo>
                    <a:pt x="144" y="211"/>
                  </a:lnTo>
                  <a:lnTo>
                    <a:pt x="147" y="181"/>
                  </a:lnTo>
                  <a:lnTo>
                    <a:pt x="150" y="163"/>
                  </a:lnTo>
                  <a:lnTo>
                    <a:pt x="157" y="147"/>
                  </a:lnTo>
                  <a:lnTo>
                    <a:pt x="165" y="131"/>
                  </a:lnTo>
                  <a:lnTo>
                    <a:pt x="175" y="116"/>
                  </a:lnTo>
                  <a:lnTo>
                    <a:pt x="188" y="104"/>
                  </a:lnTo>
                  <a:lnTo>
                    <a:pt x="205" y="96"/>
                  </a:lnTo>
                  <a:lnTo>
                    <a:pt x="224" y="93"/>
                  </a:lnTo>
                  <a:close/>
                  <a:moveTo>
                    <a:pt x="4" y="189"/>
                  </a:moveTo>
                  <a:lnTo>
                    <a:pt x="0" y="226"/>
                  </a:lnTo>
                  <a:lnTo>
                    <a:pt x="4" y="259"/>
                  </a:lnTo>
                  <a:lnTo>
                    <a:pt x="13" y="287"/>
                  </a:lnTo>
                  <a:lnTo>
                    <a:pt x="28" y="312"/>
                  </a:lnTo>
                  <a:lnTo>
                    <a:pt x="49" y="331"/>
                  </a:lnTo>
                  <a:lnTo>
                    <a:pt x="74" y="348"/>
                  </a:lnTo>
                  <a:lnTo>
                    <a:pt x="104" y="360"/>
                  </a:lnTo>
                  <a:lnTo>
                    <a:pt x="138" y="366"/>
                  </a:lnTo>
                  <a:lnTo>
                    <a:pt x="174" y="369"/>
                  </a:lnTo>
                  <a:lnTo>
                    <a:pt x="211" y="366"/>
                  </a:lnTo>
                  <a:lnTo>
                    <a:pt x="246" y="360"/>
                  </a:lnTo>
                  <a:lnTo>
                    <a:pt x="281" y="348"/>
                  </a:lnTo>
                  <a:lnTo>
                    <a:pt x="312" y="331"/>
                  </a:lnTo>
                  <a:lnTo>
                    <a:pt x="340" y="311"/>
                  </a:lnTo>
                  <a:lnTo>
                    <a:pt x="364" y="285"/>
                  </a:lnTo>
                  <a:lnTo>
                    <a:pt x="385" y="256"/>
                  </a:lnTo>
                  <a:lnTo>
                    <a:pt x="399" y="221"/>
                  </a:lnTo>
                  <a:lnTo>
                    <a:pt x="410" y="181"/>
                  </a:lnTo>
                  <a:lnTo>
                    <a:pt x="413" y="146"/>
                  </a:lnTo>
                  <a:lnTo>
                    <a:pt x="410" y="114"/>
                  </a:lnTo>
                  <a:lnTo>
                    <a:pt x="402" y="86"/>
                  </a:lnTo>
                  <a:lnTo>
                    <a:pt x="388" y="61"/>
                  </a:lnTo>
                  <a:lnTo>
                    <a:pt x="368" y="40"/>
                  </a:lnTo>
                  <a:lnTo>
                    <a:pt x="343" y="22"/>
                  </a:lnTo>
                  <a:lnTo>
                    <a:pt x="313" y="10"/>
                  </a:lnTo>
                  <a:lnTo>
                    <a:pt x="279" y="3"/>
                  </a:lnTo>
                  <a:lnTo>
                    <a:pt x="239" y="0"/>
                  </a:lnTo>
                  <a:lnTo>
                    <a:pt x="196" y="3"/>
                  </a:lnTo>
                  <a:lnTo>
                    <a:pt x="154" y="12"/>
                  </a:lnTo>
                  <a:lnTo>
                    <a:pt x="117" y="28"/>
                  </a:lnTo>
                  <a:lnTo>
                    <a:pt x="84" y="49"/>
                  </a:lnTo>
                  <a:lnTo>
                    <a:pt x="56" y="76"/>
                  </a:lnTo>
                  <a:lnTo>
                    <a:pt x="32" y="108"/>
                  </a:lnTo>
                  <a:lnTo>
                    <a:pt x="14" y="146"/>
                  </a:lnTo>
                  <a:lnTo>
                    <a:pt x="4" y="1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gray">
            <a:xfrm>
              <a:off x="2425701" y="4776788"/>
              <a:ext cx="649288" cy="585788"/>
            </a:xfrm>
            <a:custGeom>
              <a:avLst/>
              <a:gdLst>
                <a:gd name="T0" fmla="*/ 266 w 409"/>
                <a:gd name="T1" fmla="*/ 143 h 369"/>
                <a:gd name="T2" fmla="*/ 266 w 409"/>
                <a:gd name="T3" fmla="*/ 129 h 369"/>
                <a:gd name="T4" fmla="*/ 263 w 409"/>
                <a:gd name="T5" fmla="*/ 117 h 369"/>
                <a:gd name="T6" fmla="*/ 257 w 409"/>
                <a:gd name="T7" fmla="*/ 107 h 369"/>
                <a:gd name="T8" fmla="*/ 248 w 409"/>
                <a:gd name="T9" fmla="*/ 99 h 369"/>
                <a:gd name="T10" fmla="*/ 237 w 409"/>
                <a:gd name="T11" fmla="*/ 95 h 369"/>
                <a:gd name="T12" fmla="*/ 223 w 409"/>
                <a:gd name="T13" fmla="*/ 93 h 369"/>
                <a:gd name="T14" fmla="*/ 202 w 409"/>
                <a:gd name="T15" fmla="*/ 96 h 369"/>
                <a:gd name="T16" fmla="*/ 186 w 409"/>
                <a:gd name="T17" fmla="*/ 105 h 369"/>
                <a:gd name="T18" fmla="*/ 173 w 409"/>
                <a:gd name="T19" fmla="*/ 117 h 369"/>
                <a:gd name="T20" fmla="*/ 162 w 409"/>
                <a:gd name="T21" fmla="*/ 134 h 369"/>
                <a:gd name="T22" fmla="*/ 153 w 409"/>
                <a:gd name="T23" fmla="*/ 151 h 369"/>
                <a:gd name="T24" fmla="*/ 149 w 409"/>
                <a:gd name="T25" fmla="*/ 169 h 369"/>
                <a:gd name="T26" fmla="*/ 144 w 409"/>
                <a:gd name="T27" fmla="*/ 189 h 369"/>
                <a:gd name="T28" fmla="*/ 141 w 409"/>
                <a:gd name="T29" fmla="*/ 212 h 369"/>
                <a:gd name="T30" fmla="*/ 143 w 409"/>
                <a:gd name="T31" fmla="*/ 233 h 369"/>
                <a:gd name="T32" fmla="*/ 149 w 409"/>
                <a:gd name="T33" fmla="*/ 251 h 369"/>
                <a:gd name="T34" fmla="*/ 158 w 409"/>
                <a:gd name="T35" fmla="*/ 263 h 369"/>
                <a:gd name="T36" fmla="*/ 173 w 409"/>
                <a:gd name="T37" fmla="*/ 272 h 369"/>
                <a:gd name="T38" fmla="*/ 190 w 409"/>
                <a:gd name="T39" fmla="*/ 275 h 369"/>
                <a:gd name="T40" fmla="*/ 210 w 409"/>
                <a:gd name="T41" fmla="*/ 272 h 369"/>
                <a:gd name="T42" fmla="*/ 226 w 409"/>
                <a:gd name="T43" fmla="*/ 264 h 369"/>
                <a:gd name="T44" fmla="*/ 240 w 409"/>
                <a:gd name="T45" fmla="*/ 253 h 369"/>
                <a:gd name="T46" fmla="*/ 248 w 409"/>
                <a:gd name="T47" fmla="*/ 239 h 369"/>
                <a:gd name="T48" fmla="*/ 254 w 409"/>
                <a:gd name="T49" fmla="*/ 223 h 369"/>
                <a:gd name="T50" fmla="*/ 397 w 409"/>
                <a:gd name="T51" fmla="*/ 223 h 369"/>
                <a:gd name="T52" fmla="*/ 385 w 409"/>
                <a:gd name="T53" fmla="*/ 256 h 369"/>
                <a:gd name="T54" fmla="*/ 367 w 409"/>
                <a:gd name="T55" fmla="*/ 284 h 369"/>
                <a:gd name="T56" fmla="*/ 348 w 409"/>
                <a:gd name="T57" fmla="*/ 308 h 369"/>
                <a:gd name="T58" fmla="*/ 324 w 409"/>
                <a:gd name="T59" fmla="*/ 327 h 369"/>
                <a:gd name="T60" fmla="*/ 297 w 409"/>
                <a:gd name="T61" fmla="*/ 343 h 369"/>
                <a:gd name="T62" fmla="*/ 268 w 409"/>
                <a:gd name="T63" fmla="*/ 354 h 369"/>
                <a:gd name="T64" fmla="*/ 238 w 409"/>
                <a:gd name="T65" fmla="*/ 363 h 369"/>
                <a:gd name="T66" fmla="*/ 207 w 409"/>
                <a:gd name="T67" fmla="*/ 367 h 369"/>
                <a:gd name="T68" fmla="*/ 174 w 409"/>
                <a:gd name="T69" fmla="*/ 369 h 369"/>
                <a:gd name="T70" fmla="*/ 137 w 409"/>
                <a:gd name="T71" fmla="*/ 366 h 369"/>
                <a:gd name="T72" fmla="*/ 103 w 409"/>
                <a:gd name="T73" fmla="*/ 360 h 369"/>
                <a:gd name="T74" fmla="*/ 75 w 409"/>
                <a:gd name="T75" fmla="*/ 348 h 369"/>
                <a:gd name="T76" fmla="*/ 48 w 409"/>
                <a:gd name="T77" fmla="*/ 331 h 369"/>
                <a:gd name="T78" fmla="*/ 28 w 409"/>
                <a:gd name="T79" fmla="*/ 311 h 369"/>
                <a:gd name="T80" fmla="*/ 12 w 409"/>
                <a:gd name="T81" fmla="*/ 287 h 369"/>
                <a:gd name="T82" fmla="*/ 3 w 409"/>
                <a:gd name="T83" fmla="*/ 257 h 369"/>
                <a:gd name="T84" fmla="*/ 0 w 409"/>
                <a:gd name="T85" fmla="*/ 224 h 369"/>
                <a:gd name="T86" fmla="*/ 3 w 409"/>
                <a:gd name="T87" fmla="*/ 187 h 369"/>
                <a:gd name="T88" fmla="*/ 14 w 409"/>
                <a:gd name="T89" fmla="*/ 150 h 369"/>
                <a:gd name="T90" fmla="*/ 28 w 409"/>
                <a:gd name="T91" fmla="*/ 116 h 369"/>
                <a:gd name="T92" fmla="*/ 48 w 409"/>
                <a:gd name="T93" fmla="*/ 86 h 369"/>
                <a:gd name="T94" fmla="*/ 72 w 409"/>
                <a:gd name="T95" fmla="*/ 61 h 369"/>
                <a:gd name="T96" fmla="*/ 100 w 409"/>
                <a:gd name="T97" fmla="*/ 38 h 369"/>
                <a:gd name="T98" fmla="*/ 131 w 409"/>
                <a:gd name="T99" fmla="*/ 22 h 369"/>
                <a:gd name="T100" fmla="*/ 165 w 409"/>
                <a:gd name="T101" fmla="*/ 10 h 369"/>
                <a:gd name="T102" fmla="*/ 201 w 409"/>
                <a:gd name="T103" fmla="*/ 3 h 369"/>
                <a:gd name="T104" fmla="*/ 240 w 409"/>
                <a:gd name="T105" fmla="*/ 0 h 369"/>
                <a:gd name="T106" fmla="*/ 271 w 409"/>
                <a:gd name="T107" fmla="*/ 1 h 369"/>
                <a:gd name="T108" fmla="*/ 300 w 409"/>
                <a:gd name="T109" fmla="*/ 6 h 369"/>
                <a:gd name="T110" fmla="*/ 327 w 409"/>
                <a:gd name="T111" fmla="*/ 15 h 369"/>
                <a:gd name="T112" fmla="*/ 352 w 409"/>
                <a:gd name="T113" fmla="*/ 25 h 369"/>
                <a:gd name="T114" fmla="*/ 373 w 409"/>
                <a:gd name="T115" fmla="*/ 41 h 369"/>
                <a:gd name="T116" fmla="*/ 390 w 409"/>
                <a:gd name="T117" fmla="*/ 61 h 369"/>
                <a:gd name="T118" fmla="*/ 402 w 409"/>
                <a:gd name="T119" fmla="*/ 83 h 369"/>
                <a:gd name="T120" fmla="*/ 409 w 409"/>
                <a:gd name="T121" fmla="*/ 111 h 369"/>
                <a:gd name="T122" fmla="*/ 409 w 409"/>
                <a:gd name="T123" fmla="*/ 143 h 369"/>
                <a:gd name="T124" fmla="*/ 266 w 409"/>
                <a:gd name="T125" fmla="*/ 14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9" h="369">
                  <a:moveTo>
                    <a:pt x="266" y="143"/>
                  </a:moveTo>
                  <a:lnTo>
                    <a:pt x="266" y="129"/>
                  </a:lnTo>
                  <a:lnTo>
                    <a:pt x="263" y="117"/>
                  </a:lnTo>
                  <a:lnTo>
                    <a:pt x="257" y="107"/>
                  </a:lnTo>
                  <a:lnTo>
                    <a:pt x="248" y="99"/>
                  </a:lnTo>
                  <a:lnTo>
                    <a:pt x="237" y="95"/>
                  </a:lnTo>
                  <a:lnTo>
                    <a:pt x="223" y="93"/>
                  </a:lnTo>
                  <a:lnTo>
                    <a:pt x="202" y="96"/>
                  </a:lnTo>
                  <a:lnTo>
                    <a:pt x="186" y="105"/>
                  </a:lnTo>
                  <a:lnTo>
                    <a:pt x="173" y="117"/>
                  </a:lnTo>
                  <a:lnTo>
                    <a:pt x="162" y="134"/>
                  </a:lnTo>
                  <a:lnTo>
                    <a:pt x="153" y="151"/>
                  </a:lnTo>
                  <a:lnTo>
                    <a:pt x="149" y="169"/>
                  </a:lnTo>
                  <a:lnTo>
                    <a:pt x="144" y="189"/>
                  </a:lnTo>
                  <a:lnTo>
                    <a:pt x="141" y="212"/>
                  </a:lnTo>
                  <a:lnTo>
                    <a:pt x="143" y="233"/>
                  </a:lnTo>
                  <a:lnTo>
                    <a:pt x="149" y="251"/>
                  </a:lnTo>
                  <a:lnTo>
                    <a:pt x="158" y="263"/>
                  </a:lnTo>
                  <a:lnTo>
                    <a:pt x="173" y="272"/>
                  </a:lnTo>
                  <a:lnTo>
                    <a:pt x="190" y="275"/>
                  </a:lnTo>
                  <a:lnTo>
                    <a:pt x="210" y="272"/>
                  </a:lnTo>
                  <a:lnTo>
                    <a:pt x="226" y="264"/>
                  </a:lnTo>
                  <a:lnTo>
                    <a:pt x="240" y="253"/>
                  </a:lnTo>
                  <a:lnTo>
                    <a:pt x="248" y="239"/>
                  </a:lnTo>
                  <a:lnTo>
                    <a:pt x="254" y="223"/>
                  </a:lnTo>
                  <a:lnTo>
                    <a:pt x="397" y="223"/>
                  </a:lnTo>
                  <a:lnTo>
                    <a:pt x="385" y="256"/>
                  </a:lnTo>
                  <a:lnTo>
                    <a:pt x="367" y="284"/>
                  </a:lnTo>
                  <a:lnTo>
                    <a:pt x="348" y="308"/>
                  </a:lnTo>
                  <a:lnTo>
                    <a:pt x="324" y="327"/>
                  </a:lnTo>
                  <a:lnTo>
                    <a:pt x="297" y="343"/>
                  </a:lnTo>
                  <a:lnTo>
                    <a:pt x="268" y="354"/>
                  </a:lnTo>
                  <a:lnTo>
                    <a:pt x="238" y="363"/>
                  </a:lnTo>
                  <a:lnTo>
                    <a:pt x="207" y="367"/>
                  </a:lnTo>
                  <a:lnTo>
                    <a:pt x="174" y="369"/>
                  </a:lnTo>
                  <a:lnTo>
                    <a:pt x="137" y="366"/>
                  </a:lnTo>
                  <a:lnTo>
                    <a:pt x="103" y="360"/>
                  </a:lnTo>
                  <a:lnTo>
                    <a:pt x="75" y="348"/>
                  </a:lnTo>
                  <a:lnTo>
                    <a:pt x="48" y="331"/>
                  </a:lnTo>
                  <a:lnTo>
                    <a:pt x="28" y="311"/>
                  </a:lnTo>
                  <a:lnTo>
                    <a:pt x="12" y="287"/>
                  </a:lnTo>
                  <a:lnTo>
                    <a:pt x="3" y="257"/>
                  </a:lnTo>
                  <a:lnTo>
                    <a:pt x="0" y="224"/>
                  </a:lnTo>
                  <a:lnTo>
                    <a:pt x="3" y="187"/>
                  </a:lnTo>
                  <a:lnTo>
                    <a:pt x="14" y="150"/>
                  </a:lnTo>
                  <a:lnTo>
                    <a:pt x="28" y="116"/>
                  </a:lnTo>
                  <a:lnTo>
                    <a:pt x="48" y="86"/>
                  </a:lnTo>
                  <a:lnTo>
                    <a:pt x="72" y="61"/>
                  </a:lnTo>
                  <a:lnTo>
                    <a:pt x="100" y="38"/>
                  </a:lnTo>
                  <a:lnTo>
                    <a:pt x="131" y="22"/>
                  </a:lnTo>
                  <a:lnTo>
                    <a:pt x="165" y="10"/>
                  </a:lnTo>
                  <a:lnTo>
                    <a:pt x="201" y="3"/>
                  </a:lnTo>
                  <a:lnTo>
                    <a:pt x="240" y="0"/>
                  </a:lnTo>
                  <a:lnTo>
                    <a:pt x="271" y="1"/>
                  </a:lnTo>
                  <a:lnTo>
                    <a:pt x="300" y="6"/>
                  </a:lnTo>
                  <a:lnTo>
                    <a:pt x="327" y="15"/>
                  </a:lnTo>
                  <a:lnTo>
                    <a:pt x="352" y="25"/>
                  </a:lnTo>
                  <a:lnTo>
                    <a:pt x="373" y="41"/>
                  </a:lnTo>
                  <a:lnTo>
                    <a:pt x="390" y="61"/>
                  </a:lnTo>
                  <a:lnTo>
                    <a:pt x="402" y="83"/>
                  </a:lnTo>
                  <a:lnTo>
                    <a:pt x="409" y="111"/>
                  </a:lnTo>
                  <a:lnTo>
                    <a:pt x="409" y="143"/>
                  </a:lnTo>
                  <a:lnTo>
                    <a:pt x="266" y="1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gray">
            <a:xfrm>
              <a:off x="3063876" y="4564063"/>
              <a:ext cx="365125" cy="781050"/>
            </a:xfrm>
            <a:custGeom>
              <a:avLst/>
              <a:gdLst>
                <a:gd name="T0" fmla="*/ 0 w 230"/>
                <a:gd name="T1" fmla="*/ 492 h 492"/>
                <a:gd name="T2" fmla="*/ 62 w 230"/>
                <a:gd name="T3" fmla="*/ 143 h 492"/>
                <a:gd name="T4" fmla="*/ 203 w 230"/>
                <a:gd name="T5" fmla="*/ 143 h 492"/>
                <a:gd name="T6" fmla="*/ 141 w 230"/>
                <a:gd name="T7" fmla="*/ 492 h 492"/>
                <a:gd name="T8" fmla="*/ 0 w 230"/>
                <a:gd name="T9" fmla="*/ 492 h 492"/>
                <a:gd name="T10" fmla="*/ 87 w 230"/>
                <a:gd name="T11" fmla="*/ 0 h 492"/>
                <a:gd name="T12" fmla="*/ 230 w 230"/>
                <a:gd name="T13" fmla="*/ 0 h 492"/>
                <a:gd name="T14" fmla="*/ 211 w 230"/>
                <a:gd name="T15" fmla="*/ 100 h 492"/>
                <a:gd name="T16" fmla="*/ 69 w 230"/>
                <a:gd name="T17" fmla="*/ 100 h 492"/>
                <a:gd name="T18" fmla="*/ 87 w 230"/>
                <a:gd name="T19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492">
                  <a:moveTo>
                    <a:pt x="0" y="492"/>
                  </a:moveTo>
                  <a:lnTo>
                    <a:pt x="62" y="143"/>
                  </a:lnTo>
                  <a:lnTo>
                    <a:pt x="203" y="143"/>
                  </a:lnTo>
                  <a:lnTo>
                    <a:pt x="141" y="492"/>
                  </a:lnTo>
                  <a:lnTo>
                    <a:pt x="0" y="492"/>
                  </a:lnTo>
                  <a:close/>
                  <a:moveTo>
                    <a:pt x="87" y="0"/>
                  </a:moveTo>
                  <a:lnTo>
                    <a:pt x="230" y="0"/>
                  </a:lnTo>
                  <a:lnTo>
                    <a:pt x="211" y="100"/>
                  </a:lnTo>
                  <a:lnTo>
                    <a:pt x="69" y="100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gray">
            <a:xfrm>
              <a:off x="6357938" y="4179888"/>
              <a:ext cx="180975" cy="539750"/>
            </a:xfrm>
            <a:custGeom>
              <a:avLst/>
              <a:gdLst>
                <a:gd name="T0" fmla="*/ 9 w 114"/>
                <a:gd name="T1" fmla="*/ 47 h 340"/>
                <a:gd name="T2" fmla="*/ 6 w 114"/>
                <a:gd name="T3" fmla="*/ 86 h 340"/>
                <a:gd name="T4" fmla="*/ 3 w 114"/>
                <a:gd name="T5" fmla="*/ 120 h 340"/>
                <a:gd name="T6" fmla="*/ 1 w 114"/>
                <a:gd name="T7" fmla="*/ 153 h 340"/>
                <a:gd name="T8" fmla="*/ 0 w 114"/>
                <a:gd name="T9" fmla="*/ 188 h 340"/>
                <a:gd name="T10" fmla="*/ 0 w 114"/>
                <a:gd name="T11" fmla="*/ 229 h 340"/>
                <a:gd name="T12" fmla="*/ 0 w 114"/>
                <a:gd name="T13" fmla="*/ 246 h 340"/>
                <a:gd name="T14" fmla="*/ 0 w 114"/>
                <a:gd name="T15" fmla="*/ 260 h 340"/>
                <a:gd name="T16" fmla="*/ 0 w 114"/>
                <a:gd name="T17" fmla="*/ 273 h 340"/>
                <a:gd name="T18" fmla="*/ 0 w 114"/>
                <a:gd name="T19" fmla="*/ 290 h 340"/>
                <a:gd name="T20" fmla="*/ 6 w 114"/>
                <a:gd name="T21" fmla="*/ 310 h 340"/>
                <a:gd name="T22" fmla="*/ 18 w 114"/>
                <a:gd name="T23" fmla="*/ 327 h 340"/>
                <a:gd name="T24" fmla="*/ 34 w 114"/>
                <a:gd name="T25" fmla="*/ 337 h 340"/>
                <a:gd name="T26" fmla="*/ 55 w 114"/>
                <a:gd name="T27" fmla="*/ 340 h 340"/>
                <a:gd name="T28" fmla="*/ 76 w 114"/>
                <a:gd name="T29" fmla="*/ 336 h 340"/>
                <a:gd name="T30" fmla="*/ 92 w 114"/>
                <a:gd name="T31" fmla="*/ 324 h 340"/>
                <a:gd name="T32" fmla="*/ 102 w 114"/>
                <a:gd name="T33" fmla="*/ 307 h 340"/>
                <a:gd name="T34" fmla="*/ 105 w 114"/>
                <a:gd name="T35" fmla="*/ 287 h 340"/>
                <a:gd name="T36" fmla="*/ 105 w 114"/>
                <a:gd name="T37" fmla="*/ 270 h 340"/>
                <a:gd name="T38" fmla="*/ 105 w 114"/>
                <a:gd name="T39" fmla="*/ 258 h 340"/>
                <a:gd name="T40" fmla="*/ 105 w 114"/>
                <a:gd name="T41" fmla="*/ 245 h 340"/>
                <a:gd name="T42" fmla="*/ 105 w 114"/>
                <a:gd name="T43" fmla="*/ 229 h 340"/>
                <a:gd name="T44" fmla="*/ 105 w 114"/>
                <a:gd name="T45" fmla="*/ 190 h 340"/>
                <a:gd name="T46" fmla="*/ 107 w 114"/>
                <a:gd name="T47" fmla="*/ 157 h 340"/>
                <a:gd name="T48" fmla="*/ 108 w 114"/>
                <a:gd name="T49" fmla="*/ 126 h 340"/>
                <a:gd name="T50" fmla="*/ 111 w 114"/>
                <a:gd name="T51" fmla="*/ 93 h 340"/>
                <a:gd name="T52" fmla="*/ 114 w 114"/>
                <a:gd name="T53" fmla="*/ 56 h 340"/>
                <a:gd name="T54" fmla="*/ 111 w 114"/>
                <a:gd name="T55" fmla="*/ 35 h 340"/>
                <a:gd name="T56" fmla="*/ 102 w 114"/>
                <a:gd name="T57" fmla="*/ 17 h 340"/>
                <a:gd name="T58" fmla="*/ 86 w 114"/>
                <a:gd name="T59" fmla="*/ 6 h 340"/>
                <a:gd name="T60" fmla="*/ 67 w 114"/>
                <a:gd name="T61" fmla="*/ 0 h 340"/>
                <a:gd name="T62" fmla="*/ 46 w 114"/>
                <a:gd name="T63" fmla="*/ 3 h 340"/>
                <a:gd name="T64" fmla="*/ 28 w 114"/>
                <a:gd name="T65" fmla="*/ 11 h 340"/>
                <a:gd name="T66" fmla="*/ 15 w 114"/>
                <a:gd name="T67" fmla="*/ 26 h 340"/>
                <a:gd name="T68" fmla="*/ 9 w 114"/>
                <a:gd name="T69" fmla="*/ 47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" h="340">
                  <a:moveTo>
                    <a:pt x="9" y="47"/>
                  </a:moveTo>
                  <a:lnTo>
                    <a:pt x="6" y="86"/>
                  </a:lnTo>
                  <a:lnTo>
                    <a:pt x="3" y="120"/>
                  </a:lnTo>
                  <a:lnTo>
                    <a:pt x="1" y="153"/>
                  </a:lnTo>
                  <a:lnTo>
                    <a:pt x="0" y="188"/>
                  </a:lnTo>
                  <a:lnTo>
                    <a:pt x="0" y="229"/>
                  </a:lnTo>
                  <a:lnTo>
                    <a:pt x="0" y="246"/>
                  </a:lnTo>
                  <a:lnTo>
                    <a:pt x="0" y="260"/>
                  </a:lnTo>
                  <a:lnTo>
                    <a:pt x="0" y="273"/>
                  </a:lnTo>
                  <a:lnTo>
                    <a:pt x="0" y="290"/>
                  </a:lnTo>
                  <a:lnTo>
                    <a:pt x="6" y="310"/>
                  </a:lnTo>
                  <a:lnTo>
                    <a:pt x="18" y="327"/>
                  </a:lnTo>
                  <a:lnTo>
                    <a:pt x="34" y="337"/>
                  </a:lnTo>
                  <a:lnTo>
                    <a:pt x="55" y="340"/>
                  </a:lnTo>
                  <a:lnTo>
                    <a:pt x="76" y="336"/>
                  </a:lnTo>
                  <a:lnTo>
                    <a:pt x="92" y="324"/>
                  </a:lnTo>
                  <a:lnTo>
                    <a:pt x="102" y="307"/>
                  </a:lnTo>
                  <a:lnTo>
                    <a:pt x="105" y="287"/>
                  </a:lnTo>
                  <a:lnTo>
                    <a:pt x="105" y="270"/>
                  </a:lnTo>
                  <a:lnTo>
                    <a:pt x="105" y="258"/>
                  </a:lnTo>
                  <a:lnTo>
                    <a:pt x="105" y="245"/>
                  </a:lnTo>
                  <a:lnTo>
                    <a:pt x="105" y="229"/>
                  </a:lnTo>
                  <a:lnTo>
                    <a:pt x="105" y="190"/>
                  </a:lnTo>
                  <a:lnTo>
                    <a:pt x="107" y="157"/>
                  </a:lnTo>
                  <a:lnTo>
                    <a:pt x="108" y="126"/>
                  </a:lnTo>
                  <a:lnTo>
                    <a:pt x="111" y="93"/>
                  </a:lnTo>
                  <a:lnTo>
                    <a:pt x="114" y="56"/>
                  </a:lnTo>
                  <a:lnTo>
                    <a:pt x="111" y="35"/>
                  </a:lnTo>
                  <a:lnTo>
                    <a:pt x="102" y="17"/>
                  </a:lnTo>
                  <a:lnTo>
                    <a:pt x="86" y="6"/>
                  </a:lnTo>
                  <a:lnTo>
                    <a:pt x="67" y="0"/>
                  </a:lnTo>
                  <a:lnTo>
                    <a:pt x="46" y="3"/>
                  </a:lnTo>
                  <a:lnTo>
                    <a:pt x="28" y="11"/>
                  </a:lnTo>
                  <a:lnTo>
                    <a:pt x="15" y="26"/>
                  </a:lnTo>
                  <a:lnTo>
                    <a:pt x="9" y="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gray">
            <a:xfrm>
              <a:off x="6105526" y="4179888"/>
              <a:ext cx="190500" cy="539750"/>
            </a:xfrm>
            <a:custGeom>
              <a:avLst/>
              <a:gdLst>
                <a:gd name="T0" fmla="*/ 15 w 120"/>
                <a:gd name="T1" fmla="*/ 44 h 340"/>
                <a:gd name="T2" fmla="*/ 10 w 120"/>
                <a:gd name="T3" fmla="*/ 84 h 340"/>
                <a:gd name="T4" fmla="*/ 6 w 120"/>
                <a:gd name="T5" fmla="*/ 119 h 340"/>
                <a:gd name="T6" fmla="*/ 3 w 120"/>
                <a:gd name="T7" fmla="*/ 153 h 340"/>
                <a:gd name="T8" fmla="*/ 1 w 120"/>
                <a:gd name="T9" fmla="*/ 187 h 340"/>
                <a:gd name="T10" fmla="*/ 0 w 120"/>
                <a:gd name="T11" fmla="*/ 229 h 340"/>
                <a:gd name="T12" fmla="*/ 0 w 120"/>
                <a:gd name="T13" fmla="*/ 246 h 340"/>
                <a:gd name="T14" fmla="*/ 1 w 120"/>
                <a:gd name="T15" fmla="*/ 260 h 340"/>
                <a:gd name="T16" fmla="*/ 1 w 120"/>
                <a:gd name="T17" fmla="*/ 273 h 340"/>
                <a:gd name="T18" fmla="*/ 3 w 120"/>
                <a:gd name="T19" fmla="*/ 291 h 340"/>
                <a:gd name="T20" fmla="*/ 7 w 120"/>
                <a:gd name="T21" fmla="*/ 310 h 340"/>
                <a:gd name="T22" fmla="*/ 19 w 120"/>
                <a:gd name="T23" fmla="*/ 327 h 340"/>
                <a:gd name="T24" fmla="*/ 37 w 120"/>
                <a:gd name="T25" fmla="*/ 337 h 340"/>
                <a:gd name="T26" fmla="*/ 58 w 120"/>
                <a:gd name="T27" fmla="*/ 340 h 340"/>
                <a:gd name="T28" fmla="*/ 78 w 120"/>
                <a:gd name="T29" fmla="*/ 336 h 340"/>
                <a:gd name="T30" fmla="*/ 95 w 120"/>
                <a:gd name="T31" fmla="*/ 324 h 340"/>
                <a:gd name="T32" fmla="*/ 105 w 120"/>
                <a:gd name="T33" fmla="*/ 306 h 340"/>
                <a:gd name="T34" fmla="*/ 108 w 120"/>
                <a:gd name="T35" fmla="*/ 287 h 340"/>
                <a:gd name="T36" fmla="*/ 107 w 120"/>
                <a:gd name="T37" fmla="*/ 270 h 340"/>
                <a:gd name="T38" fmla="*/ 107 w 120"/>
                <a:gd name="T39" fmla="*/ 257 h 340"/>
                <a:gd name="T40" fmla="*/ 107 w 120"/>
                <a:gd name="T41" fmla="*/ 245 h 340"/>
                <a:gd name="T42" fmla="*/ 107 w 120"/>
                <a:gd name="T43" fmla="*/ 229 h 340"/>
                <a:gd name="T44" fmla="*/ 107 w 120"/>
                <a:gd name="T45" fmla="*/ 190 h 340"/>
                <a:gd name="T46" fmla="*/ 108 w 120"/>
                <a:gd name="T47" fmla="*/ 157 h 340"/>
                <a:gd name="T48" fmla="*/ 111 w 120"/>
                <a:gd name="T49" fmla="*/ 127 h 340"/>
                <a:gd name="T50" fmla="*/ 116 w 120"/>
                <a:gd name="T51" fmla="*/ 95 h 340"/>
                <a:gd name="T52" fmla="*/ 120 w 120"/>
                <a:gd name="T53" fmla="*/ 59 h 340"/>
                <a:gd name="T54" fmla="*/ 119 w 120"/>
                <a:gd name="T55" fmla="*/ 38 h 340"/>
                <a:gd name="T56" fmla="*/ 110 w 120"/>
                <a:gd name="T57" fmla="*/ 20 h 340"/>
                <a:gd name="T58" fmla="*/ 95 w 120"/>
                <a:gd name="T59" fmla="*/ 7 h 340"/>
                <a:gd name="T60" fmla="*/ 74 w 120"/>
                <a:gd name="T61" fmla="*/ 0 h 340"/>
                <a:gd name="T62" fmla="*/ 53 w 120"/>
                <a:gd name="T63" fmla="*/ 1 h 340"/>
                <a:gd name="T64" fmla="*/ 35 w 120"/>
                <a:gd name="T65" fmla="*/ 10 h 340"/>
                <a:gd name="T66" fmla="*/ 22 w 120"/>
                <a:gd name="T67" fmla="*/ 25 h 340"/>
                <a:gd name="T68" fmla="*/ 15 w 120"/>
                <a:gd name="T69" fmla="*/ 4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340">
                  <a:moveTo>
                    <a:pt x="15" y="44"/>
                  </a:moveTo>
                  <a:lnTo>
                    <a:pt x="10" y="84"/>
                  </a:lnTo>
                  <a:lnTo>
                    <a:pt x="6" y="119"/>
                  </a:lnTo>
                  <a:lnTo>
                    <a:pt x="3" y="153"/>
                  </a:lnTo>
                  <a:lnTo>
                    <a:pt x="1" y="187"/>
                  </a:lnTo>
                  <a:lnTo>
                    <a:pt x="0" y="229"/>
                  </a:lnTo>
                  <a:lnTo>
                    <a:pt x="0" y="246"/>
                  </a:lnTo>
                  <a:lnTo>
                    <a:pt x="1" y="260"/>
                  </a:lnTo>
                  <a:lnTo>
                    <a:pt x="1" y="273"/>
                  </a:lnTo>
                  <a:lnTo>
                    <a:pt x="3" y="291"/>
                  </a:lnTo>
                  <a:lnTo>
                    <a:pt x="7" y="310"/>
                  </a:lnTo>
                  <a:lnTo>
                    <a:pt x="19" y="327"/>
                  </a:lnTo>
                  <a:lnTo>
                    <a:pt x="37" y="337"/>
                  </a:lnTo>
                  <a:lnTo>
                    <a:pt x="58" y="340"/>
                  </a:lnTo>
                  <a:lnTo>
                    <a:pt x="78" y="336"/>
                  </a:lnTo>
                  <a:lnTo>
                    <a:pt x="95" y="324"/>
                  </a:lnTo>
                  <a:lnTo>
                    <a:pt x="105" y="306"/>
                  </a:lnTo>
                  <a:lnTo>
                    <a:pt x="108" y="287"/>
                  </a:lnTo>
                  <a:lnTo>
                    <a:pt x="107" y="270"/>
                  </a:lnTo>
                  <a:lnTo>
                    <a:pt x="107" y="257"/>
                  </a:lnTo>
                  <a:lnTo>
                    <a:pt x="107" y="245"/>
                  </a:lnTo>
                  <a:lnTo>
                    <a:pt x="107" y="229"/>
                  </a:lnTo>
                  <a:lnTo>
                    <a:pt x="107" y="190"/>
                  </a:lnTo>
                  <a:lnTo>
                    <a:pt x="108" y="157"/>
                  </a:lnTo>
                  <a:lnTo>
                    <a:pt x="111" y="127"/>
                  </a:lnTo>
                  <a:lnTo>
                    <a:pt x="116" y="95"/>
                  </a:lnTo>
                  <a:lnTo>
                    <a:pt x="120" y="59"/>
                  </a:lnTo>
                  <a:lnTo>
                    <a:pt x="119" y="38"/>
                  </a:lnTo>
                  <a:lnTo>
                    <a:pt x="110" y="20"/>
                  </a:lnTo>
                  <a:lnTo>
                    <a:pt x="95" y="7"/>
                  </a:lnTo>
                  <a:lnTo>
                    <a:pt x="74" y="0"/>
                  </a:lnTo>
                  <a:lnTo>
                    <a:pt x="53" y="1"/>
                  </a:lnTo>
                  <a:lnTo>
                    <a:pt x="35" y="10"/>
                  </a:lnTo>
                  <a:lnTo>
                    <a:pt x="22" y="25"/>
                  </a:lnTo>
                  <a:lnTo>
                    <a:pt x="15" y="4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gray">
            <a:xfrm>
              <a:off x="6184901" y="5021263"/>
              <a:ext cx="344488" cy="569913"/>
            </a:xfrm>
            <a:custGeom>
              <a:avLst/>
              <a:gdLst>
                <a:gd name="T0" fmla="*/ 2 w 217"/>
                <a:gd name="T1" fmla="*/ 66 h 359"/>
                <a:gd name="T2" fmla="*/ 20 w 217"/>
                <a:gd name="T3" fmla="*/ 128 h 359"/>
                <a:gd name="T4" fmla="*/ 42 w 217"/>
                <a:gd name="T5" fmla="*/ 185 h 359"/>
                <a:gd name="T6" fmla="*/ 64 w 217"/>
                <a:gd name="T7" fmla="*/ 237 h 359"/>
                <a:gd name="T8" fmla="*/ 91 w 217"/>
                <a:gd name="T9" fmla="*/ 286 h 359"/>
                <a:gd name="T10" fmla="*/ 119 w 217"/>
                <a:gd name="T11" fmla="*/ 335 h 359"/>
                <a:gd name="T12" fmla="*/ 131 w 217"/>
                <a:gd name="T13" fmla="*/ 347 h 359"/>
                <a:gd name="T14" fmla="*/ 144 w 217"/>
                <a:gd name="T15" fmla="*/ 356 h 359"/>
                <a:gd name="T16" fmla="*/ 161 w 217"/>
                <a:gd name="T17" fmla="*/ 359 h 359"/>
                <a:gd name="T18" fmla="*/ 177 w 217"/>
                <a:gd name="T19" fmla="*/ 357 h 359"/>
                <a:gd name="T20" fmla="*/ 192 w 217"/>
                <a:gd name="T21" fmla="*/ 351 h 359"/>
                <a:gd name="T22" fmla="*/ 205 w 217"/>
                <a:gd name="T23" fmla="*/ 341 h 359"/>
                <a:gd name="T24" fmla="*/ 214 w 217"/>
                <a:gd name="T25" fmla="*/ 326 h 359"/>
                <a:gd name="T26" fmla="*/ 217 w 217"/>
                <a:gd name="T27" fmla="*/ 311 h 359"/>
                <a:gd name="T28" fmla="*/ 216 w 217"/>
                <a:gd name="T29" fmla="*/ 295 h 359"/>
                <a:gd name="T30" fmla="*/ 210 w 217"/>
                <a:gd name="T31" fmla="*/ 280 h 359"/>
                <a:gd name="T32" fmla="*/ 185 w 217"/>
                <a:gd name="T33" fmla="*/ 238 h 359"/>
                <a:gd name="T34" fmla="*/ 161 w 217"/>
                <a:gd name="T35" fmla="*/ 194 h 359"/>
                <a:gd name="T36" fmla="*/ 140 w 217"/>
                <a:gd name="T37" fmla="*/ 148 h 359"/>
                <a:gd name="T38" fmla="*/ 121 w 217"/>
                <a:gd name="T39" fmla="*/ 97 h 359"/>
                <a:gd name="T40" fmla="*/ 104 w 217"/>
                <a:gd name="T41" fmla="*/ 41 h 359"/>
                <a:gd name="T42" fmla="*/ 98 w 217"/>
                <a:gd name="T43" fmla="*/ 26 h 359"/>
                <a:gd name="T44" fmla="*/ 86 w 217"/>
                <a:gd name="T45" fmla="*/ 12 h 359"/>
                <a:gd name="T46" fmla="*/ 73 w 217"/>
                <a:gd name="T47" fmla="*/ 5 h 359"/>
                <a:gd name="T48" fmla="*/ 57 w 217"/>
                <a:gd name="T49" fmla="*/ 0 h 359"/>
                <a:gd name="T50" fmla="*/ 40 w 217"/>
                <a:gd name="T51" fmla="*/ 2 h 359"/>
                <a:gd name="T52" fmla="*/ 24 w 217"/>
                <a:gd name="T53" fmla="*/ 9 h 359"/>
                <a:gd name="T54" fmla="*/ 12 w 217"/>
                <a:gd name="T55" fmla="*/ 20 h 359"/>
                <a:gd name="T56" fmla="*/ 5 w 217"/>
                <a:gd name="T57" fmla="*/ 33 h 359"/>
                <a:gd name="T58" fmla="*/ 0 w 217"/>
                <a:gd name="T59" fmla="*/ 50 h 359"/>
                <a:gd name="T60" fmla="*/ 2 w 217"/>
                <a:gd name="T61" fmla="*/ 6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" h="359">
                  <a:moveTo>
                    <a:pt x="2" y="66"/>
                  </a:moveTo>
                  <a:lnTo>
                    <a:pt x="20" y="128"/>
                  </a:lnTo>
                  <a:lnTo>
                    <a:pt x="42" y="185"/>
                  </a:lnTo>
                  <a:lnTo>
                    <a:pt x="64" y="237"/>
                  </a:lnTo>
                  <a:lnTo>
                    <a:pt x="91" y="286"/>
                  </a:lnTo>
                  <a:lnTo>
                    <a:pt x="119" y="335"/>
                  </a:lnTo>
                  <a:lnTo>
                    <a:pt x="131" y="347"/>
                  </a:lnTo>
                  <a:lnTo>
                    <a:pt x="144" y="356"/>
                  </a:lnTo>
                  <a:lnTo>
                    <a:pt x="161" y="359"/>
                  </a:lnTo>
                  <a:lnTo>
                    <a:pt x="177" y="357"/>
                  </a:lnTo>
                  <a:lnTo>
                    <a:pt x="192" y="351"/>
                  </a:lnTo>
                  <a:lnTo>
                    <a:pt x="205" y="341"/>
                  </a:lnTo>
                  <a:lnTo>
                    <a:pt x="214" y="326"/>
                  </a:lnTo>
                  <a:lnTo>
                    <a:pt x="217" y="311"/>
                  </a:lnTo>
                  <a:lnTo>
                    <a:pt x="216" y="295"/>
                  </a:lnTo>
                  <a:lnTo>
                    <a:pt x="210" y="280"/>
                  </a:lnTo>
                  <a:lnTo>
                    <a:pt x="185" y="238"/>
                  </a:lnTo>
                  <a:lnTo>
                    <a:pt x="161" y="194"/>
                  </a:lnTo>
                  <a:lnTo>
                    <a:pt x="140" y="148"/>
                  </a:lnTo>
                  <a:lnTo>
                    <a:pt x="121" y="97"/>
                  </a:lnTo>
                  <a:lnTo>
                    <a:pt x="104" y="41"/>
                  </a:lnTo>
                  <a:lnTo>
                    <a:pt x="98" y="26"/>
                  </a:lnTo>
                  <a:lnTo>
                    <a:pt x="86" y="12"/>
                  </a:lnTo>
                  <a:lnTo>
                    <a:pt x="73" y="5"/>
                  </a:lnTo>
                  <a:lnTo>
                    <a:pt x="57" y="0"/>
                  </a:lnTo>
                  <a:lnTo>
                    <a:pt x="40" y="2"/>
                  </a:lnTo>
                  <a:lnTo>
                    <a:pt x="24" y="9"/>
                  </a:lnTo>
                  <a:lnTo>
                    <a:pt x="12" y="20"/>
                  </a:lnTo>
                  <a:lnTo>
                    <a:pt x="5" y="33"/>
                  </a:lnTo>
                  <a:lnTo>
                    <a:pt x="0" y="50"/>
                  </a:lnTo>
                  <a:lnTo>
                    <a:pt x="2" y="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gray">
            <a:xfrm>
              <a:off x="6619876" y="3940175"/>
              <a:ext cx="558800" cy="166688"/>
            </a:xfrm>
            <a:custGeom>
              <a:avLst/>
              <a:gdLst>
                <a:gd name="T0" fmla="*/ 298 w 352"/>
                <a:gd name="T1" fmla="*/ 0 h 105"/>
                <a:gd name="T2" fmla="*/ 53 w 352"/>
                <a:gd name="T3" fmla="*/ 0 h 105"/>
                <a:gd name="T4" fmla="*/ 32 w 352"/>
                <a:gd name="T5" fmla="*/ 5 h 105"/>
                <a:gd name="T6" fmla="*/ 16 w 352"/>
                <a:gd name="T7" fmla="*/ 15 h 105"/>
                <a:gd name="T8" fmla="*/ 4 w 352"/>
                <a:gd name="T9" fmla="*/ 32 h 105"/>
                <a:gd name="T10" fmla="*/ 0 w 352"/>
                <a:gd name="T11" fmla="*/ 52 h 105"/>
                <a:gd name="T12" fmla="*/ 4 w 352"/>
                <a:gd name="T13" fmla="*/ 73 h 105"/>
                <a:gd name="T14" fmla="*/ 16 w 352"/>
                <a:gd name="T15" fmla="*/ 90 h 105"/>
                <a:gd name="T16" fmla="*/ 32 w 352"/>
                <a:gd name="T17" fmla="*/ 100 h 105"/>
                <a:gd name="T18" fmla="*/ 53 w 352"/>
                <a:gd name="T19" fmla="*/ 105 h 105"/>
                <a:gd name="T20" fmla="*/ 298 w 352"/>
                <a:gd name="T21" fmla="*/ 105 h 105"/>
                <a:gd name="T22" fmla="*/ 319 w 352"/>
                <a:gd name="T23" fmla="*/ 100 h 105"/>
                <a:gd name="T24" fmla="*/ 336 w 352"/>
                <a:gd name="T25" fmla="*/ 90 h 105"/>
                <a:gd name="T26" fmla="*/ 348 w 352"/>
                <a:gd name="T27" fmla="*/ 73 h 105"/>
                <a:gd name="T28" fmla="*/ 352 w 352"/>
                <a:gd name="T29" fmla="*/ 52 h 105"/>
                <a:gd name="T30" fmla="*/ 348 w 352"/>
                <a:gd name="T31" fmla="*/ 32 h 105"/>
                <a:gd name="T32" fmla="*/ 336 w 352"/>
                <a:gd name="T33" fmla="*/ 15 h 105"/>
                <a:gd name="T34" fmla="*/ 319 w 352"/>
                <a:gd name="T35" fmla="*/ 5 h 105"/>
                <a:gd name="T36" fmla="*/ 298 w 352"/>
                <a:gd name="T3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105">
                  <a:moveTo>
                    <a:pt x="298" y="0"/>
                  </a:moveTo>
                  <a:lnTo>
                    <a:pt x="53" y="0"/>
                  </a:lnTo>
                  <a:lnTo>
                    <a:pt x="32" y="5"/>
                  </a:lnTo>
                  <a:lnTo>
                    <a:pt x="16" y="15"/>
                  </a:lnTo>
                  <a:lnTo>
                    <a:pt x="4" y="32"/>
                  </a:lnTo>
                  <a:lnTo>
                    <a:pt x="0" y="52"/>
                  </a:lnTo>
                  <a:lnTo>
                    <a:pt x="4" y="73"/>
                  </a:lnTo>
                  <a:lnTo>
                    <a:pt x="16" y="90"/>
                  </a:lnTo>
                  <a:lnTo>
                    <a:pt x="32" y="100"/>
                  </a:lnTo>
                  <a:lnTo>
                    <a:pt x="53" y="105"/>
                  </a:lnTo>
                  <a:lnTo>
                    <a:pt x="298" y="105"/>
                  </a:lnTo>
                  <a:lnTo>
                    <a:pt x="319" y="100"/>
                  </a:lnTo>
                  <a:lnTo>
                    <a:pt x="336" y="90"/>
                  </a:lnTo>
                  <a:lnTo>
                    <a:pt x="348" y="73"/>
                  </a:lnTo>
                  <a:lnTo>
                    <a:pt x="352" y="52"/>
                  </a:lnTo>
                  <a:lnTo>
                    <a:pt x="348" y="32"/>
                  </a:lnTo>
                  <a:lnTo>
                    <a:pt x="336" y="15"/>
                  </a:lnTo>
                  <a:lnTo>
                    <a:pt x="319" y="5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gray">
            <a:xfrm>
              <a:off x="5510213" y="4791075"/>
              <a:ext cx="558800" cy="165100"/>
            </a:xfrm>
            <a:custGeom>
              <a:avLst/>
              <a:gdLst>
                <a:gd name="T0" fmla="*/ 299 w 352"/>
                <a:gd name="T1" fmla="*/ 0 h 104"/>
                <a:gd name="T2" fmla="*/ 54 w 352"/>
                <a:gd name="T3" fmla="*/ 0 h 104"/>
                <a:gd name="T4" fmla="*/ 33 w 352"/>
                <a:gd name="T5" fmla="*/ 4 h 104"/>
                <a:gd name="T6" fmla="*/ 16 w 352"/>
                <a:gd name="T7" fmla="*/ 16 h 104"/>
                <a:gd name="T8" fmla="*/ 5 w 352"/>
                <a:gd name="T9" fmla="*/ 32 h 104"/>
                <a:gd name="T10" fmla="*/ 0 w 352"/>
                <a:gd name="T11" fmla="*/ 52 h 104"/>
                <a:gd name="T12" fmla="*/ 5 w 352"/>
                <a:gd name="T13" fmla="*/ 73 h 104"/>
                <a:gd name="T14" fmla="*/ 16 w 352"/>
                <a:gd name="T15" fmla="*/ 89 h 104"/>
                <a:gd name="T16" fmla="*/ 33 w 352"/>
                <a:gd name="T17" fmla="*/ 101 h 104"/>
                <a:gd name="T18" fmla="*/ 54 w 352"/>
                <a:gd name="T19" fmla="*/ 104 h 104"/>
                <a:gd name="T20" fmla="*/ 299 w 352"/>
                <a:gd name="T21" fmla="*/ 104 h 104"/>
                <a:gd name="T22" fmla="*/ 320 w 352"/>
                <a:gd name="T23" fmla="*/ 101 h 104"/>
                <a:gd name="T24" fmla="*/ 336 w 352"/>
                <a:gd name="T25" fmla="*/ 89 h 104"/>
                <a:gd name="T26" fmla="*/ 348 w 352"/>
                <a:gd name="T27" fmla="*/ 73 h 104"/>
                <a:gd name="T28" fmla="*/ 352 w 352"/>
                <a:gd name="T29" fmla="*/ 52 h 104"/>
                <a:gd name="T30" fmla="*/ 348 w 352"/>
                <a:gd name="T31" fmla="*/ 32 h 104"/>
                <a:gd name="T32" fmla="*/ 336 w 352"/>
                <a:gd name="T33" fmla="*/ 16 h 104"/>
                <a:gd name="T34" fmla="*/ 320 w 352"/>
                <a:gd name="T35" fmla="*/ 4 h 104"/>
                <a:gd name="T36" fmla="*/ 299 w 352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104">
                  <a:moveTo>
                    <a:pt x="299" y="0"/>
                  </a:moveTo>
                  <a:lnTo>
                    <a:pt x="54" y="0"/>
                  </a:lnTo>
                  <a:lnTo>
                    <a:pt x="33" y="4"/>
                  </a:lnTo>
                  <a:lnTo>
                    <a:pt x="16" y="16"/>
                  </a:lnTo>
                  <a:lnTo>
                    <a:pt x="5" y="32"/>
                  </a:lnTo>
                  <a:lnTo>
                    <a:pt x="0" y="52"/>
                  </a:lnTo>
                  <a:lnTo>
                    <a:pt x="5" y="73"/>
                  </a:lnTo>
                  <a:lnTo>
                    <a:pt x="16" y="89"/>
                  </a:lnTo>
                  <a:lnTo>
                    <a:pt x="33" y="101"/>
                  </a:lnTo>
                  <a:lnTo>
                    <a:pt x="54" y="104"/>
                  </a:lnTo>
                  <a:lnTo>
                    <a:pt x="299" y="104"/>
                  </a:lnTo>
                  <a:lnTo>
                    <a:pt x="320" y="101"/>
                  </a:lnTo>
                  <a:lnTo>
                    <a:pt x="336" y="89"/>
                  </a:lnTo>
                  <a:lnTo>
                    <a:pt x="348" y="73"/>
                  </a:lnTo>
                  <a:lnTo>
                    <a:pt x="352" y="52"/>
                  </a:lnTo>
                  <a:lnTo>
                    <a:pt x="348" y="32"/>
                  </a:lnTo>
                  <a:lnTo>
                    <a:pt x="336" y="16"/>
                  </a:lnTo>
                  <a:lnTo>
                    <a:pt x="320" y="4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gray">
            <a:xfrm>
              <a:off x="7546976" y="4179888"/>
              <a:ext cx="557213" cy="165100"/>
            </a:xfrm>
            <a:custGeom>
              <a:avLst/>
              <a:gdLst>
                <a:gd name="T0" fmla="*/ 297 w 351"/>
                <a:gd name="T1" fmla="*/ 0 h 104"/>
                <a:gd name="T2" fmla="*/ 52 w 351"/>
                <a:gd name="T3" fmla="*/ 0 h 104"/>
                <a:gd name="T4" fmla="*/ 31 w 351"/>
                <a:gd name="T5" fmla="*/ 4 h 104"/>
                <a:gd name="T6" fmla="*/ 15 w 351"/>
                <a:gd name="T7" fmla="*/ 16 h 104"/>
                <a:gd name="T8" fmla="*/ 3 w 351"/>
                <a:gd name="T9" fmla="*/ 32 h 104"/>
                <a:gd name="T10" fmla="*/ 0 w 351"/>
                <a:gd name="T11" fmla="*/ 52 h 104"/>
                <a:gd name="T12" fmla="*/ 3 w 351"/>
                <a:gd name="T13" fmla="*/ 72 h 104"/>
                <a:gd name="T14" fmla="*/ 15 w 351"/>
                <a:gd name="T15" fmla="*/ 89 h 104"/>
                <a:gd name="T16" fmla="*/ 31 w 351"/>
                <a:gd name="T17" fmla="*/ 101 h 104"/>
                <a:gd name="T18" fmla="*/ 52 w 351"/>
                <a:gd name="T19" fmla="*/ 104 h 104"/>
                <a:gd name="T20" fmla="*/ 297 w 351"/>
                <a:gd name="T21" fmla="*/ 104 h 104"/>
                <a:gd name="T22" fmla="*/ 318 w 351"/>
                <a:gd name="T23" fmla="*/ 101 h 104"/>
                <a:gd name="T24" fmla="*/ 336 w 351"/>
                <a:gd name="T25" fmla="*/ 89 h 104"/>
                <a:gd name="T26" fmla="*/ 346 w 351"/>
                <a:gd name="T27" fmla="*/ 72 h 104"/>
                <a:gd name="T28" fmla="*/ 351 w 351"/>
                <a:gd name="T29" fmla="*/ 52 h 104"/>
                <a:gd name="T30" fmla="*/ 346 w 351"/>
                <a:gd name="T31" fmla="*/ 32 h 104"/>
                <a:gd name="T32" fmla="*/ 336 w 351"/>
                <a:gd name="T33" fmla="*/ 16 h 104"/>
                <a:gd name="T34" fmla="*/ 318 w 351"/>
                <a:gd name="T35" fmla="*/ 4 h 104"/>
                <a:gd name="T36" fmla="*/ 297 w 351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1" h="104">
                  <a:moveTo>
                    <a:pt x="297" y="0"/>
                  </a:moveTo>
                  <a:lnTo>
                    <a:pt x="52" y="0"/>
                  </a:lnTo>
                  <a:lnTo>
                    <a:pt x="31" y="4"/>
                  </a:lnTo>
                  <a:lnTo>
                    <a:pt x="15" y="16"/>
                  </a:lnTo>
                  <a:lnTo>
                    <a:pt x="3" y="32"/>
                  </a:lnTo>
                  <a:lnTo>
                    <a:pt x="0" y="52"/>
                  </a:lnTo>
                  <a:lnTo>
                    <a:pt x="3" y="72"/>
                  </a:lnTo>
                  <a:lnTo>
                    <a:pt x="15" y="89"/>
                  </a:lnTo>
                  <a:lnTo>
                    <a:pt x="31" y="101"/>
                  </a:lnTo>
                  <a:lnTo>
                    <a:pt x="52" y="104"/>
                  </a:lnTo>
                  <a:lnTo>
                    <a:pt x="297" y="104"/>
                  </a:lnTo>
                  <a:lnTo>
                    <a:pt x="318" y="101"/>
                  </a:lnTo>
                  <a:lnTo>
                    <a:pt x="336" y="89"/>
                  </a:lnTo>
                  <a:lnTo>
                    <a:pt x="346" y="72"/>
                  </a:lnTo>
                  <a:lnTo>
                    <a:pt x="351" y="52"/>
                  </a:lnTo>
                  <a:lnTo>
                    <a:pt x="346" y="32"/>
                  </a:lnTo>
                  <a:lnTo>
                    <a:pt x="336" y="16"/>
                  </a:lnTo>
                  <a:lnTo>
                    <a:pt x="318" y="4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gray">
            <a:xfrm>
              <a:off x="6619876" y="4179888"/>
              <a:ext cx="615950" cy="165100"/>
            </a:xfrm>
            <a:custGeom>
              <a:avLst/>
              <a:gdLst>
                <a:gd name="T0" fmla="*/ 334 w 388"/>
                <a:gd name="T1" fmla="*/ 0 h 104"/>
                <a:gd name="T2" fmla="*/ 53 w 388"/>
                <a:gd name="T3" fmla="*/ 0 h 104"/>
                <a:gd name="T4" fmla="*/ 32 w 388"/>
                <a:gd name="T5" fmla="*/ 4 h 104"/>
                <a:gd name="T6" fmla="*/ 16 w 388"/>
                <a:gd name="T7" fmla="*/ 16 h 104"/>
                <a:gd name="T8" fmla="*/ 4 w 388"/>
                <a:gd name="T9" fmla="*/ 32 h 104"/>
                <a:gd name="T10" fmla="*/ 0 w 388"/>
                <a:gd name="T11" fmla="*/ 52 h 104"/>
                <a:gd name="T12" fmla="*/ 4 w 388"/>
                <a:gd name="T13" fmla="*/ 72 h 104"/>
                <a:gd name="T14" fmla="*/ 16 w 388"/>
                <a:gd name="T15" fmla="*/ 89 h 104"/>
                <a:gd name="T16" fmla="*/ 32 w 388"/>
                <a:gd name="T17" fmla="*/ 101 h 104"/>
                <a:gd name="T18" fmla="*/ 53 w 388"/>
                <a:gd name="T19" fmla="*/ 104 h 104"/>
                <a:gd name="T20" fmla="*/ 334 w 388"/>
                <a:gd name="T21" fmla="*/ 104 h 104"/>
                <a:gd name="T22" fmla="*/ 355 w 388"/>
                <a:gd name="T23" fmla="*/ 101 h 104"/>
                <a:gd name="T24" fmla="*/ 371 w 388"/>
                <a:gd name="T25" fmla="*/ 89 h 104"/>
                <a:gd name="T26" fmla="*/ 383 w 388"/>
                <a:gd name="T27" fmla="*/ 72 h 104"/>
                <a:gd name="T28" fmla="*/ 388 w 388"/>
                <a:gd name="T29" fmla="*/ 52 h 104"/>
                <a:gd name="T30" fmla="*/ 383 w 388"/>
                <a:gd name="T31" fmla="*/ 32 h 104"/>
                <a:gd name="T32" fmla="*/ 371 w 388"/>
                <a:gd name="T33" fmla="*/ 16 h 104"/>
                <a:gd name="T34" fmla="*/ 355 w 388"/>
                <a:gd name="T35" fmla="*/ 4 h 104"/>
                <a:gd name="T36" fmla="*/ 334 w 388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8" h="104">
                  <a:moveTo>
                    <a:pt x="334" y="0"/>
                  </a:moveTo>
                  <a:lnTo>
                    <a:pt x="53" y="0"/>
                  </a:lnTo>
                  <a:lnTo>
                    <a:pt x="32" y="4"/>
                  </a:lnTo>
                  <a:lnTo>
                    <a:pt x="16" y="16"/>
                  </a:lnTo>
                  <a:lnTo>
                    <a:pt x="4" y="32"/>
                  </a:lnTo>
                  <a:lnTo>
                    <a:pt x="0" y="52"/>
                  </a:lnTo>
                  <a:lnTo>
                    <a:pt x="4" y="72"/>
                  </a:lnTo>
                  <a:lnTo>
                    <a:pt x="16" y="89"/>
                  </a:lnTo>
                  <a:lnTo>
                    <a:pt x="32" y="101"/>
                  </a:lnTo>
                  <a:lnTo>
                    <a:pt x="53" y="104"/>
                  </a:lnTo>
                  <a:lnTo>
                    <a:pt x="334" y="104"/>
                  </a:lnTo>
                  <a:lnTo>
                    <a:pt x="355" y="101"/>
                  </a:lnTo>
                  <a:lnTo>
                    <a:pt x="371" y="89"/>
                  </a:lnTo>
                  <a:lnTo>
                    <a:pt x="383" y="72"/>
                  </a:lnTo>
                  <a:lnTo>
                    <a:pt x="388" y="52"/>
                  </a:lnTo>
                  <a:lnTo>
                    <a:pt x="383" y="32"/>
                  </a:lnTo>
                  <a:lnTo>
                    <a:pt x="371" y="16"/>
                  </a:lnTo>
                  <a:lnTo>
                    <a:pt x="355" y="4"/>
                  </a:lnTo>
                  <a:lnTo>
                    <a:pt x="3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gray">
            <a:xfrm>
              <a:off x="6381751" y="4791075"/>
              <a:ext cx="612775" cy="165100"/>
            </a:xfrm>
            <a:custGeom>
              <a:avLst/>
              <a:gdLst>
                <a:gd name="T0" fmla="*/ 334 w 386"/>
                <a:gd name="T1" fmla="*/ 0 h 104"/>
                <a:gd name="T2" fmla="*/ 53 w 386"/>
                <a:gd name="T3" fmla="*/ 0 h 104"/>
                <a:gd name="T4" fmla="*/ 32 w 386"/>
                <a:gd name="T5" fmla="*/ 4 h 104"/>
                <a:gd name="T6" fmla="*/ 16 w 386"/>
                <a:gd name="T7" fmla="*/ 16 h 104"/>
                <a:gd name="T8" fmla="*/ 4 w 386"/>
                <a:gd name="T9" fmla="*/ 32 h 104"/>
                <a:gd name="T10" fmla="*/ 0 w 386"/>
                <a:gd name="T11" fmla="*/ 52 h 104"/>
                <a:gd name="T12" fmla="*/ 4 w 386"/>
                <a:gd name="T13" fmla="*/ 73 h 104"/>
                <a:gd name="T14" fmla="*/ 16 w 386"/>
                <a:gd name="T15" fmla="*/ 89 h 104"/>
                <a:gd name="T16" fmla="*/ 32 w 386"/>
                <a:gd name="T17" fmla="*/ 101 h 104"/>
                <a:gd name="T18" fmla="*/ 53 w 386"/>
                <a:gd name="T19" fmla="*/ 104 h 104"/>
                <a:gd name="T20" fmla="*/ 334 w 386"/>
                <a:gd name="T21" fmla="*/ 104 h 104"/>
                <a:gd name="T22" fmla="*/ 355 w 386"/>
                <a:gd name="T23" fmla="*/ 101 h 104"/>
                <a:gd name="T24" fmla="*/ 371 w 386"/>
                <a:gd name="T25" fmla="*/ 89 h 104"/>
                <a:gd name="T26" fmla="*/ 383 w 386"/>
                <a:gd name="T27" fmla="*/ 73 h 104"/>
                <a:gd name="T28" fmla="*/ 386 w 386"/>
                <a:gd name="T29" fmla="*/ 52 h 104"/>
                <a:gd name="T30" fmla="*/ 383 w 386"/>
                <a:gd name="T31" fmla="*/ 32 h 104"/>
                <a:gd name="T32" fmla="*/ 371 w 386"/>
                <a:gd name="T33" fmla="*/ 16 h 104"/>
                <a:gd name="T34" fmla="*/ 355 w 386"/>
                <a:gd name="T35" fmla="*/ 4 h 104"/>
                <a:gd name="T36" fmla="*/ 334 w 386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6" h="104">
                  <a:moveTo>
                    <a:pt x="334" y="0"/>
                  </a:moveTo>
                  <a:lnTo>
                    <a:pt x="53" y="0"/>
                  </a:lnTo>
                  <a:lnTo>
                    <a:pt x="32" y="4"/>
                  </a:lnTo>
                  <a:lnTo>
                    <a:pt x="16" y="16"/>
                  </a:lnTo>
                  <a:lnTo>
                    <a:pt x="4" y="32"/>
                  </a:lnTo>
                  <a:lnTo>
                    <a:pt x="0" y="52"/>
                  </a:lnTo>
                  <a:lnTo>
                    <a:pt x="4" y="73"/>
                  </a:lnTo>
                  <a:lnTo>
                    <a:pt x="16" y="89"/>
                  </a:lnTo>
                  <a:lnTo>
                    <a:pt x="32" y="101"/>
                  </a:lnTo>
                  <a:lnTo>
                    <a:pt x="53" y="104"/>
                  </a:lnTo>
                  <a:lnTo>
                    <a:pt x="334" y="104"/>
                  </a:lnTo>
                  <a:lnTo>
                    <a:pt x="355" y="101"/>
                  </a:lnTo>
                  <a:lnTo>
                    <a:pt x="371" y="89"/>
                  </a:lnTo>
                  <a:lnTo>
                    <a:pt x="383" y="73"/>
                  </a:lnTo>
                  <a:lnTo>
                    <a:pt x="386" y="52"/>
                  </a:lnTo>
                  <a:lnTo>
                    <a:pt x="383" y="32"/>
                  </a:lnTo>
                  <a:lnTo>
                    <a:pt x="371" y="16"/>
                  </a:lnTo>
                  <a:lnTo>
                    <a:pt x="355" y="4"/>
                  </a:lnTo>
                  <a:lnTo>
                    <a:pt x="3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gray">
            <a:xfrm>
              <a:off x="6437313" y="5021263"/>
              <a:ext cx="557213" cy="166688"/>
            </a:xfrm>
            <a:custGeom>
              <a:avLst/>
              <a:gdLst>
                <a:gd name="T0" fmla="*/ 299 w 351"/>
                <a:gd name="T1" fmla="*/ 0 h 105"/>
                <a:gd name="T2" fmla="*/ 54 w 351"/>
                <a:gd name="T3" fmla="*/ 0 h 105"/>
                <a:gd name="T4" fmla="*/ 33 w 351"/>
                <a:gd name="T5" fmla="*/ 5 h 105"/>
                <a:gd name="T6" fmla="*/ 15 w 351"/>
                <a:gd name="T7" fmla="*/ 17 h 105"/>
                <a:gd name="T8" fmla="*/ 5 w 351"/>
                <a:gd name="T9" fmla="*/ 33 h 105"/>
                <a:gd name="T10" fmla="*/ 0 w 351"/>
                <a:gd name="T11" fmla="*/ 52 h 105"/>
                <a:gd name="T12" fmla="*/ 5 w 351"/>
                <a:gd name="T13" fmla="*/ 73 h 105"/>
                <a:gd name="T14" fmla="*/ 15 w 351"/>
                <a:gd name="T15" fmla="*/ 90 h 105"/>
                <a:gd name="T16" fmla="*/ 33 w 351"/>
                <a:gd name="T17" fmla="*/ 102 h 105"/>
                <a:gd name="T18" fmla="*/ 54 w 351"/>
                <a:gd name="T19" fmla="*/ 105 h 105"/>
                <a:gd name="T20" fmla="*/ 299 w 351"/>
                <a:gd name="T21" fmla="*/ 105 h 105"/>
                <a:gd name="T22" fmla="*/ 320 w 351"/>
                <a:gd name="T23" fmla="*/ 102 h 105"/>
                <a:gd name="T24" fmla="*/ 336 w 351"/>
                <a:gd name="T25" fmla="*/ 90 h 105"/>
                <a:gd name="T26" fmla="*/ 348 w 351"/>
                <a:gd name="T27" fmla="*/ 73 h 105"/>
                <a:gd name="T28" fmla="*/ 351 w 351"/>
                <a:gd name="T29" fmla="*/ 52 h 105"/>
                <a:gd name="T30" fmla="*/ 348 w 351"/>
                <a:gd name="T31" fmla="*/ 33 h 105"/>
                <a:gd name="T32" fmla="*/ 336 w 351"/>
                <a:gd name="T33" fmla="*/ 17 h 105"/>
                <a:gd name="T34" fmla="*/ 320 w 351"/>
                <a:gd name="T35" fmla="*/ 5 h 105"/>
                <a:gd name="T36" fmla="*/ 299 w 351"/>
                <a:gd name="T3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1" h="105">
                  <a:moveTo>
                    <a:pt x="299" y="0"/>
                  </a:moveTo>
                  <a:lnTo>
                    <a:pt x="54" y="0"/>
                  </a:lnTo>
                  <a:lnTo>
                    <a:pt x="33" y="5"/>
                  </a:lnTo>
                  <a:lnTo>
                    <a:pt x="15" y="17"/>
                  </a:lnTo>
                  <a:lnTo>
                    <a:pt x="5" y="33"/>
                  </a:lnTo>
                  <a:lnTo>
                    <a:pt x="0" y="52"/>
                  </a:lnTo>
                  <a:lnTo>
                    <a:pt x="5" y="73"/>
                  </a:lnTo>
                  <a:lnTo>
                    <a:pt x="15" y="90"/>
                  </a:lnTo>
                  <a:lnTo>
                    <a:pt x="33" y="102"/>
                  </a:lnTo>
                  <a:lnTo>
                    <a:pt x="54" y="105"/>
                  </a:lnTo>
                  <a:lnTo>
                    <a:pt x="299" y="105"/>
                  </a:lnTo>
                  <a:lnTo>
                    <a:pt x="320" y="102"/>
                  </a:lnTo>
                  <a:lnTo>
                    <a:pt x="336" y="90"/>
                  </a:lnTo>
                  <a:lnTo>
                    <a:pt x="348" y="73"/>
                  </a:lnTo>
                  <a:lnTo>
                    <a:pt x="351" y="52"/>
                  </a:lnTo>
                  <a:lnTo>
                    <a:pt x="348" y="33"/>
                  </a:lnTo>
                  <a:lnTo>
                    <a:pt x="336" y="17"/>
                  </a:lnTo>
                  <a:lnTo>
                    <a:pt x="320" y="5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gray">
            <a:xfrm>
              <a:off x="6450013" y="3332163"/>
              <a:ext cx="346075" cy="544513"/>
            </a:xfrm>
            <a:custGeom>
              <a:avLst/>
              <a:gdLst>
                <a:gd name="T0" fmla="*/ 126 w 218"/>
                <a:gd name="T1" fmla="*/ 18 h 343"/>
                <a:gd name="T2" fmla="*/ 101 w 218"/>
                <a:gd name="T3" fmla="*/ 49 h 343"/>
                <a:gd name="T4" fmla="*/ 77 w 218"/>
                <a:gd name="T5" fmla="*/ 83 h 343"/>
                <a:gd name="T6" fmla="*/ 56 w 218"/>
                <a:gd name="T7" fmla="*/ 122 h 343"/>
                <a:gd name="T8" fmla="*/ 37 w 218"/>
                <a:gd name="T9" fmla="*/ 166 h 343"/>
                <a:gd name="T10" fmla="*/ 19 w 218"/>
                <a:gd name="T11" fmla="*/ 218 h 343"/>
                <a:gd name="T12" fmla="*/ 1 w 218"/>
                <a:gd name="T13" fmla="*/ 278 h 343"/>
                <a:gd name="T14" fmla="*/ 0 w 218"/>
                <a:gd name="T15" fmla="*/ 294 h 343"/>
                <a:gd name="T16" fmla="*/ 4 w 218"/>
                <a:gd name="T17" fmla="*/ 311 h 343"/>
                <a:gd name="T18" fmla="*/ 12 w 218"/>
                <a:gd name="T19" fmla="*/ 324 h 343"/>
                <a:gd name="T20" fmla="*/ 23 w 218"/>
                <a:gd name="T21" fmla="*/ 334 h 343"/>
                <a:gd name="T22" fmla="*/ 40 w 218"/>
                <a:gd name="T23" fmla="*/ 342 h 343"/>
                <a:gd name="T24" fmla="*/ 56 w 218"/>
                <a:gd name="T25" fmla="*/ 343 h 343"/>
                <a:gd name="T26" fmla="*/ 73 w 218"/>
                <a:gd name="T27" fmla="*/ 339 h 343"/>
                <a:gd name="T28" fmla="*/ 86 w 218"/>
                <a:gd name="T29" fmla="*/ 331 h 343"/>
                <a:gd name="T30" fmla="*/ 98 w 218"/>
                <a:gd name="T31" fmla="*/ 319 h 343"/>
                <a:gd name="T32" fmla="*/ 104 w 218"/>
                <a:gd name="T33" fmla="*/ 305 h 343"/>
                <a:gd name="T34" fmla="*/ 119 w 218"/>
                <a:gd name="T35" fmla="*/ 253 h 343"/>
                <a:gd name="T36" fmla="*/ 133 w 218"/>
                <a:gd name="T37" fmla="*/ 208 h 343"/>
                <a:gd name="T38" fmla="*/ 150 w 218"/>
                <a:gd name="T39" fmla="*/ 171 h 343"/>
                <a:gd name="T40" fmla="*/ 166 w 218"/>
                <a:gd name="T41" fmla="*/ 140 h 343"/>
                <a:gd name="T42" fmla="*/ 185 w 218"/>
                <a:gd name="T43" fmla="*/ 111 h 343"/>
                <a:gd name="T44" fmla="*/ 205 w 218"/>
                <a:gd name="T45" fmla="*/ 86 h 343"/>
                <a:gd name="T46" fmla="*/ 214 w 218"/>
                <a:gd name="T47" fmla="*/ 73 h 343"/>
                <a:gd name="T48" fmla="*/ 218 w 218"/>
                <a:gd name="T49" fmla="*/ 56 h 343"/>
                <a:gd name="T50" fmla="*/ 217 w 218"/>
                <a:gd name="T51" fmla="*/ 41 h 343"/>
                <a:gd name="T52" fmla="*/ 211 w 218"/>
                <a:gd name="T53" fmla="*/ 27 h 343"/>
                <a:gd name="T54" fmla="*/ 200 w 218"/>
                <a:gd name="T55" fmla="*/ 13 h 343"/>
                <a:gd name="T56" fmla="*/ 185 w 218"/>
                <a:gd name="T57" fmla="*/ 4 h 343"/>
                <a:gd name="T58" fmla="*/ 171 w 218"/>
                <a:gd name="T59" fmla="*/ 0 h 343"/>
                <a:gd name="T60" fmla="*/ 154 w 218"/>
                <a:gd name="T61" fmla="*/ 1 h 343"/>
                <a:gd name="T62" fmla="*/ 139 w 218"/>
                <a:gd name="T63" fmla="*/ 7 h 343"/>
                <a:gd name="T64" fmla="*/ 126 w 218"/>
                <a:gd name="T65" fmla="*/ 1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" h="343">
                  <a:moveTo>
                    <a:pt x="126" y="18"/>
                  </a:moveTo>
                  <a:lnTo>
                    <a:pt x="101" y="49"/>
                  </a:lnTo>
                  <a:lnTo>
                    <a:pt x="77" y="83"/>
                  </a:lnTo>
                  <a:lnTo>
                    <a:pt x="56" y="122"/>
                  </a:lnTo>
                  <a:lnTo>
                    <a:pt x="37" y="166"/>
                  </a:lnTo>
                  <a:lnTo>
                    <a:pt x="19" y="218"/>
                  </a:lnTo>
                  <a:lnTo>
                    <a:pt x="1" y="278"/>
                  </a:lnTo>
                  <a:lnTo>
                    <a:pt x="0" y="294"/>
                  </a:lnTo>
                  <a:lnTo>
                    <a:pt x="4" y="311"/>
                  </a:lnTo>
                  <a:lnTo>
                    <a:pt x="12" y="324"/>
                  </a:lnTo>
                  <a:lnTo>
                    <a:pt x="23" y="334"/>
                  </a:lnTo>
                  <a:lnTo>
                    <a:pt x="40" y="342"/>
                  </a:lnTo>
                  <a:lnTo>
                    <a:pt x="56" y="343"/>
                  </a:lnTo>
                  <a:lnTo>
                    <a:pt x="73" y="339"/>
                  </a:lnTo>
                  <a:lnTo>
                    <a:pt x="86" y="331"/>
                  </a:lnTo>
                  <a:lnTo>
                    <a:pt x="98" y="319"/>
                  </a:lnTo>
                  <a:lnTo>
                    <a:pt x="104" y="305"/>
                  </a:lnTo>
                  <a:lnTo>
                    <a:pt x="119" y="253"/>
                  </a:lnTo>
                  <a:lnTo>
                    <a:pt x="133" y="208"/>
                  </a:lnTo>
                  <a:lnTo>
                    <a:pt x="150" y="171"/>
                  </a:lnTo>
                  <a:lnTo>
                    <a:pt x="166" y="140"/>
                  </a:lnTo>
                  <a:lnTo>
                    <a:pt x="185" y="111"/>
                  </a:lnTo>
                  <a:lnTo>
                    <a:pt x="205" y="86"/>
                  </a:lnTo>
                  <a:lnTo>
                    <a:pt x="214" y="73"/>
                  </a:lnTo>
                  <a:lnTo>
                    <a:pt x="218" y="56"/>
                  </a:lnTo>
                  <a:lnTo>
                    <a:pt x="217" y="41"/>
                  </a:lnTo>
                  <a:lnTo>
                    <a:pt x="211" y="27"/>
                  </a:lnTo>
                  <a:lnTo>
                    <a:pt x="200" y="13"/>
                  </a:lnTo>
                  <a:lnTo>
                    <a:pt x="185" y="4"/>
                  </a:lnTo>
                  <a:lnTo>
                    <a:pt x="171" y="0"/>
                  </a:lnTo>
                  <a:lnTo>
                    <a:pt x="154" y="1"/>
                  </a:lnTo>
                  <a:lnTo>
                    <a:pt x="139" y="7"/>
                  </a:lnTo>
                  <a:lnTo>
                    <a:pt x="126" y="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gray">
            <a:xfrm>
              <a:off x="6805613" y="5257800"/>
              <a:ext cx="347663" cy="546100"/>
            </a:xfrm>
            <a:custGeom>
              <a:avLst/>
              <a:gdLst>
                <a:gd name="T0" fmla="*/ 92 w 219"/>
                <a:gd name="T1" fmla="*/ 326 h 344"/>
                <a:gd name="T2" fmla="*/ 119 w 219"/>
                <a:gd name="T3" fmla="*/ 295 h 344"/>
                <a:gd name="T4" fmla="*/ 141 w 219"/>
                <a:gd name="T5" fmla="*/ 260 h 344"/>
                <a:gd name="T6" fmla="*/ 162 w 219"/>
                <a:gd name="T7" fmla="*/ 222 h 344"/>
                <a:gd name="T8" fmla="*/ 181 w 219"/>
                <a:gd name="T9" fmla="*/ 177 h 344"/>
                <a:gd name="T10" fmla="*/ 199 w 219"/>
                <a:gd name="T11" fmla="*/ 125 h 344"/>
                <a:gd name="T12" fmla="*/ 217 w 219"/>
                <a:gd name="T13" fmla="*/ 66 h 344"/>
                <a:gd name="T14" fmla="*/ 219 w 219"/>
                <a:gd name="T15" fmla="*/ 49 h 344"/>
                <a:gd name="T16" fmla="*/ 214 w 219"/>
                <a:gd name="T17" fmla="*/ 33 h 344"/>
                <a:gd name="T18" fmla="*/ 207 w 219"/>
                <a:gd name="T19" fmla="*/ 19 h 344"/>
                <a:gd name="T20" fmla="*/ 195 w 219"/>
                <a:gd name="T21" fmla="*/ 9 h 344"/>
                <a:gd name="T22" fmla="*/ 179 w 219"/>
                <a:gd name="T23" fmla="*/ 2 h 344"/>
                <a:gd name="T24" fmla="*/ 162 w 219"/>
                <a:gd name="T25" fmla="*/ 0 h 344"/>
                <a:gd name="T26" fmla="*/ 146 w 219"/>
                <a:gd name="T27" fmla="*/ 5 h 344"/>
                <a:gd name="T28" fmla="*/ 132 w 219"/>
                <a:gd name="T29" fmla="*/ 12 h 344"/>
                <a:gd name="T30" fmla="*/ 121 w 219"/>
                <a:gd name="T31" fmla="*/ 24 h 344"/>
                <a:gd name="T32" fmla="*/ 115 w 219"/>
                <a:gd name="T33" fmla="*/ 40 h 344"/>
                <a:gd name="T34" fmla="*/ 100 w 219"/>
                <a:gd name="T35" fmla="*/ 91 h 344"/>
                <a:gd name="T36" fmla="*/ 85 w 219"/>
                <a:gd name="T37" fmla="*/ 135 h 344"/>
                <a:gd name="T38" fmla="*/ 69 w 219"/>
                <a:gd name="T39" fmla="*/ 173 h 344"/>
                <a:gd name="T40" fmla="*/ 52 w 219"/>
                <a:gd name="T41" fmla="*/ 205 h 344"/>
                <a:gd name="T42" fmla="*/ 33 w 219"/>
                <a:gd name="T43" fmla="*/ 232 h 344"/>
                <a:gd name="T44" fmla="*/ 14 w 219"/>
                <a:gd name="T45" fmla="*/ 257 h 344"/>
                <a:gd name="T46" fmla="*/ 5 w 219"/>
                <a:gd name="T47" fmla="*/ 271 h 344"/>
                <a:gd name="T48" fmla="*/ 0 w 219"/>
                <a:gd name="T49" fmla="*/ 287 h 344"/>
                <a:gd name="T50" fmla="*/ 2 w 219"/>
                <a:gd name="T51" fmla="*/ 302 h 344"/>
                <a:gd name="T52" fmla="*/ 8 w 219"/>
                <a:gd name="T53" fmla="*/ 317 h 344"/>
                <a:gd name="T54" fmla="*/ 18 w 219"/>
                <a:gd name="T55" fmla="*/ 330 h 344"/>
                <a:gd name="T56" fmla="*/ 33 w 219"/>
                <a:gd name="T57" fmla="*/ 339 h 344"/>
                <a:gd name="T58" fmla="*/ 48 w 219"/>
                <a:gd name="T59" fmla="*/ 344 h 344"/>
                <a:gd name="T60" fmla="*/ 64 w 219"/>
                <a:gd name="T61" fmla="*/ 342 h 344"/>
                <a:gd name="T62" fmla="*/ 80 w 219"/>
                <a:gd name="T63" fmla="*/ 336 h 344"/>
                <a:gd name="T64" fmla="*/ 92 w 219"/>
                <a:gd name="T65" fmla="*/ 32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9" h="344">
                  <a:moveTo>
                    <a:pt x="92" y="326"/>
                  </a:moveTo>
                  <a:lnTo>
                    <a:pt x="119" y="295"/>
                  </a:lnTo>
                  <a:lnTo>
                    <a:pt x="141" y="260"/>
                  </a:lnTo>
                  <a:lnTo>
                    <a:pt x="162" y="222"/>
                  </a:lnTo>
                  <a:lnTo>
                    <a:pt x="181" y="177"/>
                  </a:lnTo>
                  <a:lnTo>
                    <a:pt x="199" y="125"/>
                  </a:lnTo>
                  <a:lnTo>
                    <a:pt x="217" y="66"/>
                  </a:lnTo>
                  <a:lnTo>
                    <a:pt x="219" y="49"/>
                  </a:lnTo>
                  <a:lnTo>
                    <a:pt x="214" y="33"/>
                  </a:lnTo>
                  <a:lnTo>
                    <a:pt x="207" y="19"/>
                  </a:lnTo>
                  <a:lnTo>
                    <a:pt x="195" y="9"/>
                  </a:lnTo>
                  <a:lnTo>
                    <a:pt x="179" y="2"/>
                  </a:lnTo>
                  <a:lnTo>
                    <a:pt x="162" y="0"/>
                  </a:lnTo>
                  <a:lnTo>
                    <a:pt x="146" y="5"/>
                  </a:lnTo>
                  <a:lnTo>
                    <a:pt x="132" y="12"/>
                  </a:lnTo>
                  <a:lnTo>
                    <a:pt x="121" y="24"/>
                  </a:lnTo>
                  <a:lnTo>
                    <a:pt x="115" y="40"/>
                  </a:lnTo>
                  <a:lnTo>
                    <a:pt x="100" y="91"/>
                  </a:lnTo>
                  <a:lnTo>
                    <a:pt x="85" y="135"/>
                  </a:lnTo>
                  <a:lnTo>
                    <a:pt x="69" y="173"/>
                  </a:lnTo>
                  <a:lnTo>
                    <a:pt x="52" y="205"/>
                  </a:lnTo>
                  <a:lnTo>
                    <a:pt x="33" y="232"/>
                  </a:lnTo>
                  <a:lnTo>
                    <a:pt x="14" y="257"/>
                  </a:lnTo>
                  <a:lnTo>
                    <a:pt x="5" y="271"/>
                  </a:lnTo>
                  <a:lnTo>
                    <a:pt x="0" y="287"/>
                  </a:lnTo>
                  <a:lnTo>
                    <a:pt x="2" y="302"/>
                  </a:lnTo>
                  <a:lnTo>
                    <a:pt x="8" y="317"/>
                  </a:lnTo>
                  <a:lnTo>
                    <a:pt x="18" y="330"/>
                  </a:lnTo>
                  <a:lnTo>
                    <a:pt x="33" y="339"/>
                  </a:lnTo>
                  <a:lnTo>
                    <a:pt x="48" y="344"/>
                  </a:lnTo>
                  <a:lnTo>
                    <a:pt x="64" y="342"/>
                  </a:lnTo>
                  <a:lnTo>
                    <a:pt x="80" y="336"/>
                  </a:lnTo>
                  <a:lnTo>
                    <a:pt x="92" y="3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gray">
            <a:xfrm>
              <a:off x="7077076" y="4414838"/>
              <a:ext cx="182563" cy="541338"/>
            </a:xfrm>
            <a:custGeom>
              <a:avLst/>
              <a:gdLst>
                <a:gd name="T0" fmla="*/ 106 w 115"/>
                <a:gd name="T1" fmla="*/ 293 h 341"/>
                <a:gd name="T2" fmla="*/ 109 w 115"/>
                <a:gd name="T3" fmla="*/ 255 h 341"/>
                <a:gd name="T4" fmla="*/ 112 w 115"/>
                <a:gd name="T5" fmla="*/ 220 h 341"/>
                <a:gd name="T6" fmla="*/ 113 w 115"/>
                <a:gd name="T7" fmla="*/ 188 h 341"/>
                <a:gd name="T8" fmla="*/ 115 w 115"/>
                <a:gd name="T9" fmla="*/ 153 h 341"/>
                <a:gd name="T10" fmla="*/ 115 w 115"/>
                <a:gd name="T11" fmla="*/ 112 h 341"/>
                <a:gd name="T12" fmla="*/ 115 w 115"/>
                <a:gd name="T13" fmla="*/ 94 h 341"/>
                <a:gd name="T14" fmla="*/ 115 w 115"/>
                <a:gd name="T15" fmla="*/ 81 h 341"/>
                <a:gd name="T16" fmla="*/ 115 w 115"/>
                <a:gd name="T17" fmla="*/ 67 h 341"/>
                <a:gd name="T18" fmla="*/ 113 w 115"/>
                <a:gd name="T19" fmla="*/ 51 h 341"/>
                <a:gd name="T20" fmla="*/ 109 w 115"/>
                <a:gd name="T21" fmla="*/ 30 h 341"/>
                <a:gd name="T22" fmla="*/ 97 w 115"/>
                <a:gd name="T23" fmla="*/ 15 h 341"/>
                <a:gd name="T24" fmla="*/ 80 w 115"/>
                <a:gd name="T25" fmla="*/ 3 h 341"/>
                <a:gd name="T26" fmla="*/ 60 w 115"/>
                <a:gd name="T27" fmla="*/ 0 h 341"/>
                <a:gd name="T28" fmla="*/ 39 w 115"/>
                <a:gd name="T29" fmla="*/ 5 h 341"/>
                <a:gd name="T30" fmla="*/ 22 w 115"/>
                <a:gd name="T31" fmla="*/ 17 h 341"/>
                <a:gd name="T32" fmla="*/ 12 w 115"/>
                <a:gd name="T33" fmla="*/ 33 h 341"/>
                <a:gd name="T34" fmla="*/ 8 w 115"/>
                <a:gd name="T35" fmla="*/ 54 h 341"/>
                <a:gd name="T36" fmla="*/ 9 w 115"/>
                <a:gd name="T37" fmla="*/ 70 h 341"/>
                <a:gd name="T38" fmla="*/ 9 w 115"/>
                <a:gd name="T39" fmla="*/ 82 h 341"/>
                <a:gd name="T40" fmla="*/ 9 w 115"/>
                <a:gd name="T41" fmla="*/ 95 h 341"/>
                <a:gd name="T42" fmla="*/ 9 w 115"/>
                <a:gd name="T43" fmla="*/ 112 h 341"/>
                <a:gd name="T44" fmla="*/ 9 w 115"/>
                <a:gd name="T45" fmla="*/ 150 h 341"/>
                <a:gd name="T46" fmla="*/ 8 w 115"/>
                <a:gd name="T47" fmla="*/ 185 h 341"/>
                <a:gd name="T48" fmla="*/ 6 w 115"/>
                <a:gd name="T49" fmla="*/ 214 h 341"/>
                <a:gd name="T50" fmla="*/ 3 w 115"/>
                <a:gd name="T51" fmla="*/ 247 h 341"/>
                <a:gd name="T52" fmla="*/ 0 w 115"/>
                <a:gd name="T53" fmla="*/ 284 h 341"/>
                <a:gd name="T54" fmla="*/ 2 w 115"/>
                <a:gd name="T55" fmla="*/ 305 h 341"/>
                <a:gd name="T56" fmla="*/ 12 w 115"/>
                <a:gd name="T57" fmla="*/ 323 h 341"/>
                <a:gd name="T58" fmla="*/ 28 w 115"/>
                <a:gd name="T59" fmla="*/ 335 h 341"/>
                <a:gd name="T60" fmla="*/ 48 w 115"/>
                <a:gd name="T61" fmla="*/ 341 h 341"/>
                <a:gd name="T62" fmla="*/ 68 w 115"/>
                <a:gd name="T63" fmla="*/ 339 h 341"/>
                <a:gd name="T64" fmla="*/ 86 w 115"/>
                <a:gd name="T65" fmla="*/ 329 h 341"/>
                <a:gd name="T66" fmla="*/ 100 w 115"/>
                <a:gd name="T67" fmla="*/ 314 h 341"/>
                <a:gd name="T68" fmla="*/ 106 w 115"/>
                <a:gd name="T69" fmla="*/ 293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" h="341">
                  <a:moveTo>
                    <a:pt x="106" y="293"/>
                  </a:moveTo>
                  <a:lnTo>
                    <a:pt x="109" y="255"/>
                  </a:lnTo>
                  <a:lnTo>
                    <a:pt x="112" y="220"/>
                  </a:lnTo>
                  <a:lnTo>
                    <a:pt x="113" y="188"/>
                  </a:lnTo>
                  <a:lnTo>
                    <a:pt x="115" y="153"/>
                  </a:lnTo>
                  <a:lnTo>
                    <a:pt x="115" y="112"/>
                  </a:lnTo>
                  <a:lnTo>
                    <a:pt x="115" y="94"/>
                  </a:lnTo>
                  <a:lnTo>
                    <a:pt x="115" y="81"/>
                  </a:lnTo>
                  <a:lnTo>
                    <a:pt x="115" y="67"/>
                  </a:lnTo>
                  <a:lnTo>
                    <a:pt x="113" y="51"/>
                  </a:lnTo>
                  <a:lnTo>
                    <a:pt x="109" y="30"/>
                  </a:lnTo>
                  <a:lnTo>
                    <a:pt x="97" y="15"/>
                  </a:lnTo>
                  <a:lnTo>
                    <a:pt x="80" y="3"/>
                  </a:lnTo>
                  <a:lnTo>
                    <a:pt x="60" y="0"/>
                  </a:lnTo>
                  <a:lnTo>
                    <a:pt x="39" y="5"/>
                  </a:lnTo>
                  <a:lnTo>
                    <a:pt x="22" y="17"/>
                  </a:lnTo>
                  <a:lnTo>
                    <a:pt x="12" y="33"/>
                  </a:lnTo>
                  <a:lnTo>
                    <a:pt x="8" y="54"/>
                  </a:lnTo>
                  <a:lnTo>
                    <a:pt x="9" y="70"/>
                  </a:lnTo>
                  <a:lnTo>
                    <a:pt x="9" y="82"/>
                  </a:lnTo>
                  <a:lnTo>
                    <a:pt x="9" y="95"/>
                  </a:lnTo>
                  <a:lnTo>
                    <a:pt x="9" y="112"/>
                  </a:lnTo>
                  <a:lnTo>
                    <a:pt x="9" y="150"/>
                  </a:lnTo>
                  <a:lnTo>
                    <a:pt x="8" y="185"/>
                  </a:lnTo>
                  <a:lnTo>
                    <a:pt x="6" y="214"/>
                  </a:lnTo>
                  <a:lnTo>
                    <a:pt x="3" y="247"/>
                  </a:lnTo>
                  <a:lnTo>
                    <a:pt x="0" y="284"/>
                  </a:lnTo>
                  <a:lnTo>
                    <a:pt x="2" y="305"/>
                  </a:lnTo>
                  <a:lnTo>
                    <a:pt x="12" y="323"/>
                  </a:lnTo>
                  <a:lnTo>
                    <a:pt x="28" y="335"/>
                  </a:lnTo>
                  <a:lnTo>
                    <a:pt x="48" y="341"/>
                  </a:lnTo>
                  <a:lnTo>
                    <a:pt x="68" y="339"/>
                  </a:lnTo>
                  <a:lnTo>
                    <a:pt x="86" y="329"/>
                  </a:lnTo>
                  <a:lnTo>
                    <a:pt x="100" y="314"/>
                  </a:lnTo>
                  <a:lnTo>
                    <a:pt x="106" y="29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gray">
            <a:xfrm>
              <a:off x="7319963" y="4414838"/>
              <a:ext cx="188913" cy="541338"/>
            </a:xfrm>
            <a:custGeom>
              <a:avLst/>
              <a:gdLst>
                <a:gd name="T0" fmla="*/ 104 w 119"/>
                <a:gd name="T1" fmla="*/ 296 h 341"/>
                <a:gd name="T2" fmla="*/ 110 w 119"/>
                <a:gd name="T3" fmla="*/ 256 h 341"/>
                <a:gd name="T4" fmla="*/ 115 w 119"/>
                <a:gd name="T5" fmla="*/ 222 h 341"/>
                <a:gd name="T6" fmla="*/ 118 w 119"/>
                <a:gd name="T7" fmla="*/ 189 h 341"/>
                <a:gd name="T8" fmla="*/ 119 w 119"/>
                <a:gd name="T9" fmla="*/ 153 h 341"/>
                <a:gd name="T10" fmla="*/ 119 w 119"/>
                <a:gd name="T11" fmla="*/ 112 h 341"/>
                <a:gd name="T12" fmla="*/ 119 w 119"/>
                <a:gd name="T13" fmla="*/ 94 h 341"/>
                <a:gd name="T14" fmla="*/ 119 w 119"/>
                <a:gd name="T15" fmla="*/ 81 h 341"/>
                <a:gd name="T16" fmla="*/ 119 w 119"/>
                <a:gd name="T17" fmla="*/ 67 h 341"/>
                <a:gd name="T18" fmla="*/ 118 w 119"/>
                <a:gd name="T19" fmla="*/ 49 h 341"/>
                <a:gd name="T20" fmla="*/ 113 w 119"/>
                <a:gd name="T21" fmla="*/ 30 h 341"/>
                <a:gd name="T22" fmla="*/ 100 w 119"/>
                <a:gd name="T23" fmla="*/ 14 h 341"/>
                <a:gd name="T24" fmla="*/ 83 w 119"/>
                <a:gd name="T25" fmla="*/ 3 h 341"/>
                <a:gd name="T26" fmla="*/ 63 w 119"/>
                <a:gd name="T27" fmla="*/ 0 h 341"/>
                <a:gd name="T28" fmla="*/ 42 w 119"/>
                <a:gd name="T29" fmla="*/ 5 h 341"/>
                <a:gd name="T30" fmla="*/ 25 w 119"/>
                <a:gd name="T31" fmla="*/ 17 h 341"/>
                <a:gd name="T32" fmla="*/ 15 w 119"/>
                <a:gd name="T33" fmla="*/ 34 h 341"/>
                <a:gd name="T34" fmla="*/ 12 w 119"/>
                <a:gd name="T35" fmla="*/ 55 h 341"/>
                <a:gd name="T36" fmla="*/ 14 w 119"/>
                <a:gd name="T37" fmla="*/ 70 h 341"/>
                <a:gd name="T38" fmla="*/ 14 w 119"/>
                <a:gd name="T39" fmla="*/ 84 h 341"/>
                <a:gd name="T40" fmla="*/ 14 w 119"/>
                <a:gd name="T41" fmla="*/ 95 h 341"/>
                <a:gd name="T42" fmla="*/ 14 w 119"/>
                <a:gd name="T43" fmla="*/ 112 h 341"/>
                <a:gd name="T44" fmla="*/ 14 w 119"/>
                <a:gd name="T45" fmla="*/ 150 h 341"/>
                <a:gd name="T46" fmla="*/ 12 w 119"/>
                <a:gd name="T47" fmla="*/ 183 h 341"/>
                <a:gd name="T48" fmla="*/ 9 w 119"/>
                <a:gd name="T49" fmla="*/ 213 h 341"/>
                <a:gd name="T50" fmla="*/ 5 w 119"/>
                <a:gd name="T51" fmla="*/ 246 h 341"/>
                <a:gd name="T52" fmla="*/ 0 w 119"/>
                <a:gd name="T53" fmla="*/ 283 h 341"/>
                <a:gd name="T54" fmla="*/ 2 w 119"/>
                <a:gd name="T55" fmla="*/ 302 h 341"/>
                <a:gd name="T56" fmla="*/ 11 w 119"/>
                <a:gd name="T57" fmla="*/ 320 h 341"/>
                <a:gd name="T58" fmla="*/ 25 w 119"/>
                <a:gd name="T59" fmla="*/ 333 h 341"/>
                <a:gd name="T60" fmla="*/ 46 w 119"/>
                <a:gd name="T61" fmla="*/ 341 h 341"/>
                <a:gd name="T62" fmla="*/ 67 w 119"/>
                <a:gd name="T63" fmla="*/ 339 h 341"/>
                <a:gd name="T64" fmla="*/ 85 w 119"/>
                <a:gd name="T65" fmla="*/ 330 h 341"/>
                <a:gd name="T66" fmla="*/ 98 w 119"/>
                <a:gd name="T67" fmla="*/ 316 h 341"/>
                <a:gd name="T68" fmla="*/ 104 w 119"/>
                <a:gd name="T69" fmla="*/ 29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9" h="341">
                  <a:moveTo>
                    <a:pt x="104" y="296"/>
                  </a:moveTo>
                  <a:lnTo>
                    <a:pt x="110" y="256"/>
                  </a:lnTo>
                  <a:lnTo>
                    <a:pt x="115" y="222"/>
                  </a:lnTo>
                  <a:lnTo>
                    <a:pt x="118" y="189"/>
                  </a:lnTo>
                  <a:lnTo>
                    <a:pt x="119" y="153"/>
                  </a:lnTo>
                  <a:lnTo>
                    <a:pt x="119" y="112"/>
                  </a:lnTo>
                  <a:lnTo>
                    <a:pt x="119" y="94"/>
                  </a:lnTo>
                  <a:lnTo>
                    <a:pt x="119" y="81"/>
                  </a:lnTo>
                  <a:lnTo>
                    <a:pt x="119" y="67"/>
                  </a:lnTo>
                  <a:lnTo>
                    <a:pt x="118" y="49"/>
                  </a:lnTo>
                  <a:lnTo>
                    <a:pt x="113" y="30"/>
                  </a:lnTo>
                  <a:lnTo>
                    <a:pt x="100" y="14"/>
                  </a:lnTo>
                  <a:lnTo>
                    <a:pt x="83" y="3"/>
                  </a:lnTo>
                  <a:lnTo>
                    <a:pt x="63" y="0"/>
                  </a:lnTo>
                  <a:lnTo>
                    <a:pt x="42" y="5"/>
                  </a:lnTo>
                  <a:lnTo>
                    <a:pt x="25" y="17"/>
                  </a:lnTo>
                  <a:lnTo>
                    <a:pt x="15" y="34"/>
                  </a:lnTo>
                  <a:lnTo>
                    <a:pt x="12" y="55"/>
                  </a:lnTo>
                  <a:lnTo>
                    <a:pt x="14" y="70"/>
                  </a:lnTo>
                  <a:lnTo>
                    <a:pt x="14" y="84"/>
                  </a:lnTo>
                  <a:lnTo>
                    <a:pt x="14" y="95"/>
                  </a:lnTo>
                  <a:lnTo>
                    <a:pt x="14" y="112"/>
                  </a:lnTo>
                  <a:lnTo>
                    <a:pt x="14" y="150"/>
                  </a:lnTo>
                  <a:lnTo>
                    <a:pt x="12" y="183"/>
                  </a:lnTo>
                  <a:lnTo>
                    <a:pt x="9" y="213"/>
                  </a:lnTo>
                  <a:lnTo>
                    <a:pt x="5" y="246"/>
                  </a:lnTo>
                  <a:lnTo>
                    <a:pt x="0" y="283"/>
                  </a:lnTo>
                  <a:lnTo>
                    <a:pt x="2" y="302"/>
                  </a:lnTo>
                  <a:lnTo>
                    <a:pt x="11" y="320"/>
                  </a:lnTo>
                  <a:lnTo>
                    <a:pt x="25" y="333"/>
                  </a:lnTo>
                  <a:lnTo>
                    <a:pt x="46" y="341"/>
                  </a:lnTo>
                  <a:lnTo>
                    <a:pt x="67" y="339"/>
                  </a:lnTo>
                  <a:lnTo>
                    <a:pt x="85" y="330"/>
                  </a:lnTo>
                  <a:lnTo>
                    <a:pt x="98" y="316"/>
                  </a:lnTo>
                  <a:lnTo>
                    <a:pt x="104" y="2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gray">
            <a:xfrm>
              <a:off x="7081838" y="3540125"/>
              <a:ext cx="349250" cy="573088"/>
            </a:xfrm>
            <a:custGeom>
              <a:avLst/>
              <a:gdLst>
                <a:gd name="T0" fmla="*/ 219 w 220"/>
                <a:gd name="T1" fmla="*/ 296 h 361"/>
                <a:gd name="T2" fmla="*/ 199 w 220"/>
                <a:gd name="T3" fmla="*/ 232 h 361"/>
                <a:gd name="T4" fmla="*/ 178 w 220"/>
                <a:gd name="T5" fmla="*/ 174 h 361"/>
                <a:gd name="T6" fmla="*/ 155 w 220"/>
                <a:gd name="T7" fmla="*/ 122 h 361"/>
                <a:gd name="T8" fmla="*/ 128 w 220"/>
                <a:gd name="T9" fmla="*/ 73 h 361"/>
                <a:gd name="T10" fmla="*/ 98 w 220"/>
                <a:gd name="T11" fmla="*/ 23 h 361"/>
                <a:gd name="T12" fmla="*/ 86 w 220"/>
                <a:gd name="T13" fmla="*/ 12 h 361"/>
                <a:gd name="T14" fmla="*/ 73 w 220"/>
                <a:gd name="T15" fmla="*/ 3 h 361"/>
                <a:gd name="T16" fmla="*/ 57 w 220"/>
                <a:gd name="T17" fmla="*/ 0 h 361"/>
                <a:gd name="T18" fmla="*/ 40 w 220"/>
                <a:gd name="T19" fmla="*/ 1 h 361"/>
                <a:gd name="T20" fmla="*/ 25 w 220"/>
                <a:gd name="T21" fmla="*/ 7 h 361"/>
                <a:gd name="T22" fmla="*/ 12 w 220"/>
                <a:gd name="T23" fmla="*/ 17 h 361"/>
                <a:gd name="T24" fmla="*/ 5 w 220"/>
                <a:gd name="T25" fmla="*/ 32 h 361"/>
                <a:gd name="T26" fmla="*/ 0 w 220"/>
                <a:gd name="T27" fmla="*/ 47 h 361"/>
                <a:gd name="T28" fmla="*/ 2 w 220"/>
                <a:gd name="T29" fmla="*/ 64 h 361"/>
                <a:gd name="T30" fmla="*/ 7 w 220"/>
                <a:gd name="T31" fmla="*/ 78 h 361"/>
                <a:gd name="T32" fmla="*/ 34 w 220"/>
                <a:gd name="T33" fmla="*/ 122 h 361"/>
                <a:gd name="T34" fmla="*/ 58 w 220"/>
                <a:gd name="T35" fmla="*/ 165 h 361"/>
                <a:gd name="T36" fmla="*/ 79 w 220"/>
                <a:gd name="T37" fmla="*/ 212 h 361"/>
                <a:gd name="T38" fmla="*/ 98 w 220"/>
                <a:gd name="T39" fmla="*/ 264 h 361"/>
                <a:gd name="T40" fmla="*/ 116 w 220"/>
                <a:gd name="T41" fmla="*/ 321 h 361"/>
                <a:gd name="T42" fmla="*/ 122 w 220"/>
                <a:gd name="T43" fmla="*/ 337 h 361"/>
                <a:gd name="T44" fmla="*/ 134 w 220"/>
                <a:gd name="T45" fmla="*/ 349 h 361"/>
                <a:gd name="T46" fmla="*/ 147 w 220"/>
                <a:gd name="T47" fmla="*/ 357 h 361"/>
                <a:gd name="T48" fmla="*/ 164 w 220"/>
                <a:gd name="T49" fmla="*/ 361 h 361"/>
                <a:gd name="T50" fmla="*/ 180 w 220"/>
                <a:gd name="T51" fmla="*/ 359 h 361"/>
                <a:gd name="T52" fmla="*/ 195 w 220"/>
                <a:gd name="T53" fmla="*/ 352 h 361"/>
                <a:gd name="T54" fmla="*/ 208 w 220"/>
                <a:gd name="T55" fmla="*/ 342 h 361"/>
                <a:gd name="T56" fmla="*/ 216 w 220"/>
                <a:gd name="T57" fmla="*/ 328 h 361"/>
                <a:gd name="T58" fmla="*/ 220 w 220"/>
                <a:gd name="T59" fmla="*/ 312 h 361"/>
                <a:gd name="T60" fmla="*/ 219 w 220"/>
                <a:gd name="T61" fmla="*/ 29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361">
                  <a:moveTo>
                    <a:pt x="219" y="296"/>
                  </a:moveTo>
                  <a:lnTo>
                    <a:pt x="199" y="232"/>
                  </a:lnTo>
                  <a:lnTo>
                    <a:pt x="178" y="174"/>
                  </a:lnTo>
                  <a:lnTo>
                    <a:pt x="155" y="122"/>
                  </a:lnTo>
                  <a:lnTo>
                    <a:pt x="128" y="73"/>
                  </a:lnTo>
                  <a:lnTo>
                    <a:pt x="98" y="23"/>
                  </a:lnTo>
                  <a:lnTo>
                    <a:pt x="86" y="12"/>
                  </a:lnTo>
                  <a:lnTo>
                    <a:pt x="73" y="3"/>
                  </a:lnTo>
                  <a:lnTo>
                    <a:pt x="57" y="0"/>
                  </a:lnTo>
                  <a:lnTo>
                    <a:pt x="40" y="1"/>
                  </a:lnTo>
                  <a:lnTo>
                    <a:pt x="25" y="7"/>
                  </a:lnTo>
                  <a:lnTo>
                    <a:pt x="12" y="17"/>
                  </a:lnTo>
                  <a:lnTo>
                    <a:pt x="5" y="32"/>
                  </a:lnTo>
                  <a:lnTo>
                    <a:pt x="0" y="47"/>
                  </a:lnTo>
                  <a:lnTo>
                    <a:pt x="2" y="64"/>
                  </a:lnTo>
                  <a:lnTo>
                    <a:pt x="7" y="78"/>
                  </a:lnTo>
                  <a:lnTo>
                    <a:pt x="34" y="122"/>
                  </a:lnTo>
                  <a:lnTo>
                    <a:pt x="58" y="165"/>
                  </a:lnTo>
                  <a:lnTo>
                    <a:pt x="79" y="212"/>
                  </a:lnTo>
                  <a:lnTo>
                    <a:pt x="98" y="264"/>
                  </a:lnTo>
                  <a:lnTo>
                    <a:pt x="116" y="321"/>
                  </a:lnTo>
                  <a:lnTo>
                    <a:pt x="122" y="337"/>
                  </a:lnTo>
                  <a:lnTo>
                    <a:pt x="134" y="349"/>
                  </a:lnTo>
                  <a:lnTo>
                    <a:pt x="147" y="357"/>
                  </a:lnTo>
                  <a:lnTo>
                    <a:pt x="164" y="361"/>
                  </a:lnTo>
                  <a:lnTo>
                    <a:pt x="180" y="359"/>
                  </a:lnTo>
                  <a:lnTo>
                    <a:pt x="195" y="352"/>
                  </a:lnTo>
                  <a:lnTo>
                    <a:pt x="208" y="342"/>
                  </a:lnTo>
                  <a:lnTo>
                    <a:pt x="216" y="328"/>
                  </a:lnTo>
                  <a:lnTo>
                    <a:pt x="220" y="312"/>
                  </a:lnTo>
                  <a:lnTo>
                    <a:pt x="219" y="2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gray">
            <a:xfrm>
              <a:off x="5751513" y="3940175"/>
              <a:ext cx="558800" cy="166688"/>
            </a:xfrm>
            <a:custGeom>
              <a:avLst/>
              <a:gdLst>
                <a:gd name="T0" fmla="*/ 298 w 352"/>
                <a:gd name="T1" fmla="*/ 0 h 105"/>
                <a:gd name="T2" fmla="*/ 53 w 352"/>
                <a:gd name="T3" fmla="*/ 0 h 105"/>
                <a:gd name="T4" fmla="*/ 32 w 352"/>
                <a:gd name="T5" fmla="*/ 5 h 105"/>
                <a:gd name="T6" fmla="*/ 15 w 352"/>
                <a:gd name="T7" fmla="*/ 15 h 105"/>
                <a:gd name="T8" fmla="*/ 4 w 352"/>
                <a:gd name="T9" fmla="*/ 32 h 105"/>
                <a:gd name="T10" fmla="*/ 0 w 352"/>
                <a:gd name="T11" fmla="*/ 52 h 105"/>
                <a:gd name="T12" fmla="*/ 4 w 352"/>
                <a:gd name="T13" fmla="*/ 73 h 105"/>
                <a:gd name="T14" fmla="*/ 15 w 352"/>
                <a:gd name="T15" fmla="*/ 90 h 105"/>
                <a:gd name="T16" fmla="*/ 32 w 352"/>
                <a:gd name="T17" fmla="*/ 100 h 105"/>
                <a:gd name="T18" fmla="*/ 53 w 352"/>
                <a:gd name="T19" fmla="*/ 105 h 105"/>
                <a:gd name="T20" fmla="*/ 298 w 352"/>
                <a:gd name="T21" fmla="*/ 105 h 105"/>
                <a:gd name="T22" fmla="*/ 319 w 352"/>
                <a:gd name="T23" fmla="*/ 100 h 105"/>
                <a:gd name="T24" fmla="*/ 336 w 352"/>
                <a:gd name="T25" fmla="*/ 90 h 105"/>
                <a:gd name="T26" fmla="*/ 348 w 352"/>
                <a:gd name="T27" fmla="*/ 73 h 105"/>
                <a:gd name="T28" fmla="*/ 352 w 352"/>
                <a:gd name="T29" fmla="*/ 52 h 105"/>
                <a:gd name="T30" fmla="*/ 348 w 352"/>
                <a:gd name="T31" fmla="*/ 32 h 105"/>
                <a:gd name="T32" fmla="*/ 336 w 352"/>
                <a:gd name="T33" fmla="*/ 15 h 105"/>
                <a:gd name="T34" fmla="*/ 319 w 352"/>
                <a:gd name="T35" fmla="*/ 5 h 105"/>
                <a:gd name="T36" fmla="*/ 298 w 352"/>
                <a:gd name="T3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105">
                  <a:moveTo>
                    <a:pt x="298" y="0"/>
                  </a:moveTo>
                  <a:lnTo>
                    <a:pt x="53" y="0"/>
                  </a:lnTo>
                  <a:lnTo>
                    <a:pt x="32" y="5"/>
                  </a:lnTo>
                  <a:lnTo>
                    <a:pt x="15" y="15"/>
                  </a:lnTo>
                  <a:lnTo>
                    <a:pt x="4" y="32"/>
                  </a:lnTo>
                  <a:lnTo>
                    <a:pt x="0" y="52"/>
                  </a:lnTo>
                  <a:lnTo>
                    <a:pt x="4" y="73"/>
                  </a:lnTo>
                  <a:lnTo>
                    <a:pt x="15" y="90"/>
                  </a:lnTo>
                  <a:lnTo>
                    <a:pt x="32" y="100"/>
                  </a:lnTo>
                  <a:lnTo>
                    <a:pt x="53" y="105"/>
                  </a:lnTo>
                  <a:lnTo>
                    <a:pt x="298" y="105"/>
                  </a:lnTo>
                  <a:lnTo>
                    <a:pt x="319" y="100"/>
                  </a:lnTo>
                  <a:lnTo>
                    <a:pt x="336" y="90"/>
                  </a:lnTo>
                  <a:lnTo>
                    <a:pt x="348" y="73"/>
                  </a:lnTo>
                  <a:lnTo>
                    <a:pt x="352" y="52"/>
                  </a:lnTo>
                  <a:lnTo>
                    <a:pt x="348" y="32"/>
                  </a:lnTo>
                  <a:lnTo>
                    <a:pt x="336" y="15"/>
                  </a:lnTo>
                  <a:lnTo>
                    <a:pt x="319" y="5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gray">
            <a:xfrm>
              <a:off x="7310438" y="5021263"/>
              <a:ext cx="560388" cy="166688"/>
            </a:xfrm>
            <a:custGeom>
              <a:avLst/>
              <a:gdLst>
                <a:gd name="T0" fmla="*/ 299 w 353"/>
                <a:gd name="T1" fmla="*/ 0 h 105"/>
                <a:gd name="T2" fmla="*/ 54 w 353"/>
                <a:gd name="T3" fmla="*/ 0 h 105"/>
                <a:gd name="T4" fmla="*/ 33 w 353"/>
                <a:gd name="T5" fmla="*/ 5 h 105"/>
                <a:gd name="T6" fmla="*/ 17 w 353"/>
                <a:gd name="T7" fmla="*/ 17 h 105"/>
                <a:gd name="T8" fmla="*/ 5 w 353"/>
                <a:gd name="T9" fmla="*/ 33 h 105"/>
                <a:gd name="T10" fmla="*/ 0 w 353"/>
                <a:gd name="T11" fmla="*/ 52 h 105"/>
                <a:gd name="T12" fmla="*/ 5 w 353"/>
                <a:gd name="T13" fmla="*/ 73 h 105"/>
                <a:gd name="T14" fmla="*/ 17 w 353"/>
                <a:gd name="T15" fmla="*/ 90 h 105"/>
                <a:gd name="T16" fmla="*/ 33 w 353"/>
                <a:gd name="T17" fmla="*/ 102 h 105"/>
                <a:gd name="T18" fmla="*/ 54 w 353"/>
                <a:gd name="T19" fmla="*/ 105 h 105"/>
                <a:gd name="T20" fmla="*/ 299 w 353"/>
                <a:gd name="T21" fmla="*/ 105 h 105"/>
                <a:gd name="T22" fmla="*/ 320 w 353"/>
                <a:gd name="T23" fmla="*/ 102 h 105"/>
                <a:gd name="T24" fmla="*/ 336 w 353"/>
                <a:gd name="T25" fmla="*/ 90 h 105"/>
                <a:gd name="T26" fmla="*/ 348 w 353"/>
                <a:gd name="T27" fmla="*/ 73 h 105"/>
                <a:gd name="T28" fmla="*/ 353 w 353"/>
                <a:gd name="T29" fmla="*/ 52 h 105"/>
                <a:gd name="T30" fmla="*/ 348 w 353"/>
                <a:gd name="T31" fmla="*/ 33 h 105"/>
                <a:gd name="T32" fmla="*/ 336 w 353"/>
                <a:gd name="T33" fmla="*/ 17 h 105"/>
                <a:gd name="T34" fmla="*/ 320 w 353"/>
                <a:gd name="T35" fmla="*/ 5 h 105"/>
                <a:gd name="T36" fmla="*/ 299 w 353"/>
                <a:gd name="T3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105">
                  <a:moveTo>
                    <a:pt x="299" y="0"/>
                  </a:moveTo>
                  <a:lnTo>
                    <a:pt x="54" y="0"/>
                  </a:lnTo>
                  <a:lnTo>
                    <a:pt x="33" y="5"/>
                  </a:lnTo>
                  <a:lnTo>
                    <a:pt x="17" y="17"/>
                  </a:lnTo>
                  <a:lnTo>
                    <a:pt x="5" y="33"/>
                  </a:lnTo>
                  <a:lnTo>
                    <a:pt x="0" y="52"/>
                  </a:lnTo>
                  <a:lnTo>
                    <a:pt x="5" y="73"/>
                  </a:lnTo>
                  <a:lnTo>
                    <a:pt x="17" y="90"/>
                  </a:lnTo>
                  <a:lnTo>
                    <a:pt x="33" y="102"/>
                  </a:lnTo>
                  <a:lnTo>
                    <a:pt x="54" y="105"/>
                  </a:lnTo>
                  <a:lnTo>
                    <a:pt x="299" y="105"/>
                  </a:lnTo>
                  <a:lnTo>
                    <a:pt x="320" y="102"/>
                  </a:lnTo>
                  <a:lnTo>
                    <a:pt x="336" y="90"/>
                  </a:lnTo>
                  <a:lnTo>
                    <a:pt x="348" y="73"/>
                  </a:lnTo>
                  <a:lnTo>
                    <a:pt x="353" y="52"/>
                  </a:lnTo>
                  <a:lnTo>
                    <a:pt x="348" y="33"/>
                  </a:lnTo>
                  <a:lnTo>
                    <a:pt x="336" y="17"/>
                  </a:lnTo>
                  <a:lnTo>
                    <a:pt x="320" y="5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gray">
            <a:xfrm>
              <a:off x="622301" y="3733800"/>
              <a:ext cx="392113" cy="762000"/>
            </a:xfrm>
            <a:custGeom>
              <a:avLst/>
              <a:gdLst>
                <a:gd name="T0" fmla="*/ 0 w 247"/>
                <a:gd name="T1" fmla="*/ 480 h 480"/>
                <a:gd name="T2" fmla="*/ 87 w 247"/>
                <a:gd name="T3" fmla="*/ 0 h 480"/>
                <a:gd name="T4" fmla="*/ 247 w 247"/>
                <a:gd name="T5" fmla="*/ 0 h 480"/>
                <a:gd name="T6" fmla="*/ 161 w 247"/>
                <a:gd name="T7" fmla="*/ 480 h 480"/>
                <a:gd name="T8" fmla="*/ 0 w 247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480">
                  <a:moveTo>
                    <a:pt x="0" y="480"/>
                  </a:moveTo>
                  <a:lnTo>
                    <a:pt x="87" y="0"/>
                  </a:lnTo>
                  <a:lnTo>
                    <a:pt x="247" y="0"/>
                  </a:lnTo>
                  <a:lnTo>
                    <a:pt x="161" y="480"/>
                  </a:lnTo>
                  <a:lnTo>
                    <a:pt x="0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gray">
            <a:xfrm>
              <a:off x="968376" y="3925888"/>
              <a:ext cx="679450" cy="569913"/>
            </a:xfrm>
            <a:custGeom>
              <a:avLst/>
              <a:gdLst>
                <a:gd name="T0" fmla="*/ 62 w 428"/>
                <a:gd name="T1" fmla="*/ 11 h 359"/>
                <a:gd name="T2" fmla="*/ 190 w 428"/>
                <a:gd name="T3" fmla="*/ 11 h 359"/>
                <a:gd name="T4" fmla="*/ 181 w 428"/>
                <a:gd name="T5" fmla="*/ 64 h 359"/>
                <a:gd name="T6" fmla="*/ 205 w 428"/>
                <a:gd name="T7" fmla="*/ 42 h 359"/>
                <a:gd name="T8" fmla="*/ 228 w 428"/>
                <a:gd name="T9" fmla="*/ 24 h 359"/>
                <a:gd name="T10" fmla="*/ 254 w 428"/>
                <a:gd name="T11" fmla="*/ 11 h 359"/>
                <a:gd name="T12" fmla="*/ 282 w 428"/>
                <a:gd name="T13" fmla="*/ 3 h 359"/>
                <a:gd name="T14" fmla="*/ 312 w 428"/>
                <a:gd name="T15" fmla="*/ 0 h 359"/>
                <a:gd name="T16" fmla="*/ 344 w 428"/>
                <a:gd name="T17" fmla="*/ 3 h 359"/>
                <a:gd name="T18" fmla="*/ 371 w 428"/>
                <a:gd name="T19" fmla="*/ 11 h 359"/>
                <a:gd name="T20" fmla="*/ 393 w 428"/>
                <a:gd name="T21" fmla="*/ 23 h 359"/>
                <a:gd name="T22" fmla="*/ 410 w 428"/>
                <a:gd name="T23" fmla="*/ 39 h 359"/>
                <a:gd name="T24" fmla="*/ 420 w 428"/>
                <a:gd name="T25" fmla="*/ 61 h 359"/>
                <a:gd name="T26" fmla="*/ 426 w 428"/>
                <a:gd name="T27" fmla="*/ 87 h 359"/>
                <a:gd name="T28" fmla="*/ 428 w 428"/>
                <a:gd name="T29" fmla="*/ 116 h 359"/>
                <a:gd name="T30" fmla="*/ 423 w 428"/>
                <a:gd name="T31" fmla="*/ 151 h 359"/>
                <a:gd name="T32" fmla="*/ 386 w 428"/>
                <a:gd name="T33" fmla="*/ 359 h 359"/>
                <a:gd name="T34" fmla="*/ 245 w 428"/>
                <a:gd name="T35" fmla="*/ 359 h 359"/>
                <a:gd name="T36" fmla="*/ 277 w 428"/>
                <a:gd name="T37" fmla="*/ 176 h 359"/>
                <a:gd name="T38" fmla="*/ 280 w 428"/>
                <a:gd name="T39" fmla="*/ 158 h 359"/>
                <a:gd name="T40" fmla="*/ 279 w 428"/>
                <a:gd name="T41" fmla="*/ 143 h 359"/>
                <a:gd name="T42" fmla="*/ 276 w 428"/>
                <a:gd name="T43" fmla="*/ 130 h 359"/>
                <a:gd name="T44" fmla="*/ 269 w 428"/>
                <a:gd name="T45" fmla="*/ 119 h 359"/>
                <a:gd name="T46" fmla="*/ 257 w 428"/>
                <a:gd name="T47" fmla="*/ 112 h 359"/>
                <a:gd name="T48" fmla="*/ 240 w 428"/>
                <a:gd name="T49" fmla="*/ 111 h 359"/>
                <a:gd name="T50" fmla="*/ 220 w 428"/>
                <a:gd name="T51" fmla="*/ 112 h 359"/>
                <a:gd name="T52" fmla="*/ 205 w 428"/>
                <a:gd name="T53" fmla="*/ 119 h 359"/>
                <a:gd name="T54" fmla="*/ 193 w 428"/>
                <a:gd name="T55" fmla="*/ 130 h 359"/>
                <a:gd name="T56" fmla="*/ 184 w 428"/>
                <a:gd name="T57" fmla="*/ 143 h 359"/>
                <a:gd name="T58" fmla="*/ 176 w 428"/>
                <a:gd name="T59" fmla="*/ 161 h 359"/>
                <a:gd name="T60" fmla="*/ 172 w 428"/>
                <a:gd name="T61" fmla="*/ 182 h 359"/>
                <a:gd name="T62" fmla="*/ 141 w 428"/>
                <a:gd name="T63" fmla="*/ 359 h 359"/>
                <a:gd name="T64" fmla="*/ 0 w 428"/>
                <a:gd name="T65" fmla="*/ 359 h 359"/>
                <a:gd name="T66" fmla="*/ 62 w 428"/>
                <a:gd name="T67" fmla="*/ 1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8" h="359">
                  <a:moveTo>
                    <a:pt x="62" y="11"/>
                  </a:moveTo>
                  <a:lnTo>
                    <a:pt x="190" y="11"/>
                  </a:lnTo>
                  <a:lnTo>
                    <a:pt x="181" y="64"/>
                  </a:lnTo>
                  <a:lnTo>
                    <a:pt x="205" y="42"/>
                  </a:lnTo>
                  <a:lnTo>
                    <a:pt x="228" y="24"/>
                  </a:lnTo>
                  <a:lnTo>
                    <a:pt x="254" y="11"/>
                  </a:lnTo>
                  <a:lnTo>
                    <a:pt x="282" y="3"/>
                  </a:lnTo>
                  <a:lnTo>
                    <a:pt x="312" y="0"/>
                  </a:lnTo>
                  <a:lnTo>
                    <a:pt x="344" y="3"/>
                  </a:lnTo>
                  <a:lnTo>
                    <a:pt x="371" y="11"/>
                  </a:lnTo>
                  <a:lnTo>
                    <a:pt x="393" y="23"/>
                  </a:lnTo>
                  <a:lnTo>
                    <a:pt x="410" y="39"/>
                  </a:lnTo>
                  <a:lnTo>
                    <a:pt x="420" y="61"/>
                  </a:lnTo>
                  <a:lnTo>
                    <a:pt x="426" y="87"/>
                  </a:lnTo>
                  <a:lnTo>
                    <a:pt x="428" y="116"/>
                  </a:lnTo>
                  <a:lnTo>
                    <a:pt x="423" y="151"/>
                  </a:lnTo>
                  <a:lnTo>
                    <a:pt x="386" y="359"/>
                  </a:lnTo>
                  <a:lnTo>
                    <a:pt x="245" y="359"/>
                  </a:lnTo>
                  <a:lnTo>
                    <a:pt x="277" y="176"/>
                  </a:lnTo>
                  <a:lnTo>
                    <a:pt x="280" y="158"/>
                  </a:lnTo>
                  <a:lnTo>
                    <a:pt x="279" y="143"/>
                  </a:lnTo>
                  <a:lnTo>
                    <a:pt x="276" y="130"/>
                  </a:lnTo>
                  <a:lnTo>
                    <a:pt x="269" y="119"/>
                  </a:lnTo>
                  <a:lnTo>
                    <a:pt x="257" y="112"/>
                  </a:lnTo>
                  <a:lnTo>
                    <a:pt x="240" y="111"/>
                  </a:lnTo>
                  <a:lnTo>
                    <a:pt x="220" y="112"/>
                  </a:lnTo>
                  <a:lnTo>
                    <a:pt x="205" y="119"/>
                  </a:lnTo>
                  <a:lnTo>
                    <a:pt x="193" y="130"/>
                  </a:lnTo>
                  <a:lnTo>
                    <a:pt x="184" y="143"/>
                  </a:lnTo>
                  <a:lnTo>
                    <a:pt x="176" y="161"/>
                  </a:lnTo>
                  <a:lnTo>
                    <a:pt x="172" y="182"/>
                  </a:lnTo>
                  <a:lnTo>
                    <a:pt x="141" y="359"/>
                  </a:lnTo>
                  <a:lnTo>
                    <a:pt x="0" y="359"/>
                  </a:lnTo>
                  <a:lnTo>
                    <a:pt x="62" y="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gray">
            <a:xfrm>
              <a:off x="1687513" y="3768725"/>
              <a:ext cx="433388" cy="731838"/>
            </a:xfrm>
            <a:custGeom>
              <a:avLst/>
              <a:gdLst>
                <a:gd name="T0" fmla="*/ 210 w 273"/>
                <a:gd name="T1" fmla="*/ 458 h 461"/>
                <a:gd name="T2" fmla="*/ 157 w 273"/>
                <a:gd name="T3" fmla="*/ 461 h 461"/>
                <a:gd name="T4" fmla="*/ 116 w 273"/>
                <a:gd name="T5" fmla="*/ 461 h 461"/>
                <a:gd name="T6" fmla="*/ 82 w 273"/>
                <a:gd name="T7" fmla="*/ 459 h 461"/>
                <a:gd name="T8" fmla="*/ 56 w 273"/>
                <a:gd name="T9" fmla="*/ 453 h 461"/>
                <a:gd name="T10" fmla="*/ 39 w 273"/>
                <a:gd name="T11" fmla="*/ 446 h 461"/>
                <a:gd name="T12" fmla="*/ 25 w 273"/>
                <a:gd name="T13" fmla="*/ 434 h 461"/>
                <a:gd name="T14" fmla="*/ 19 w 273"/>
                <a:gd name="T15" fmla="*/ 416 h 461"/>
                <a:gd name="T16" fmla="*/ 16 w 273"/>
                <a:gd name="T17" fmla="*/ 395 h 461"/>
                <a:gd name="T18" fmla="*/ 18 w 273"/>
                <a:gd name="T19" fmla="*/ 369 h 461"/>
                <a:gd name="T20" fmla="*/ 24 w 273"/>
                <a:gd name="T21" fmla="*/ 336 h 461"/>
                <a:gd name="T22" fmla="*/ 49 w 273"/>
                <a:gd name="T23" fmla="*/ 189 h 461"/>
                <a:gd name="T24" fmla="*/ 0 w 273"/>
                <a:gd name="T25" fmla="*/ 189 h 461"/>
                <a:gd name="T26" fmla="*/ 13 w 273"/>
                <a:gd name="T27" fmla="*/ 110 h 461"/>
                <a:gd name="T28" fmla="*/ 65 w 273"/>
                <a:gd name="T29" fmla="*/ 110 h 461"/>
                <a:gd name="T30" fmla="*/ 86 w 273"/>
                <a:gd name="T31" fmla="*/ 0 h 461"/>
                <a:gd name="T32" fmla="*/ 224 w 273"/>
                <a:gd name="T33" fmla="*/ 0 h 461"/>
                <a:gd name="T34" fmla="*/ 205 w 273"/>
                <a:gd name="T35" fmla="*/ 110 h 461"/>
                <a:gd name="T36" fmla="*/ 273 w 273"/>
                <a:gd name="T37" fmla="*/ 110 h 461"/>
                <a:gd name="T38" fmla="*/ 259 w 273"/>
                <a:gd name="T39" fmla="*/ 189 h 461"/>
                <a:gd name="T40" fmla="*/ 190 w 273"/>
                <a:gd name="T41" fmla="*/ 189 h 461"/>
                <a:gd name="T42" fmla="*/ 168 w 273"/>
                <a:gd name="T43" fmla="*/ 317 h 461"/>
                <a:gd name="T44" fmla="*/ 166 w 273"/>
                <a:gd name="T45" fmla="*/ 333 h 461"/>
                <a:gd name="T46" fmla="*/ 166 w 273"/>
                <a:gd name="T47" fmla="*/ 345 h 461"/>
                <a:gd name="T48" fmla="*/ 172 w 273"/>
                <a:gd name="T49" fmla="*/ 354 h 461"/>
                <a:gd name="T50" fmla="*/ 184 w 273"/>
                <a:gd name="T51" fmla="*/ 358 h 461"/>
                <a:gd name="T52" fmla="*/ 205 w 273"/>
                <a:gd name="T53" fmla="*/ 360 h 461"/>
                <a:gd name="T54" fmla="*/ 227 w 273"/>
                <a:gd name="T55" fmla="*/ 360 h 461"/>
                <a:gd name="T56" fmla="*/ 210 w 273"/>
                <a:gd name="T57" fmla="*/ 45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3" h="461">
                  <a:moveTo>
                    <a:pt x="210" y="458"/>
                  </a:moveTo>
                  <a:lnTo>
                    <a:pt x="157" y="461"/>
                  </a:lnTo>
                  <a:lnTo>
                    <a:pt x="116" y="461"/>
                  </a:lnTo>
                  <a:lnTo>
                    <a:pt x="82" y="459"/>
                  </a:lnTo>
                  <a:lnTo>
                    <a:pt x="56" y="453"/>
                  </a:lnTo>
                  <a:lnTo>
                    <a:pt x="39" y="446"/>
                  </a:lnTo>
                  <a:lnTo>
                    <a:pt x="25" y="434"/>
                  </a:lnTo>
                  <a:lnTo>
                    <a:pt x="19" y="416"/>
                  </a:lnTo>
                  <a:lnTo>
                    <a:pt x="16" y="395"/>
                  </a:lnTo>
                  <a:lnTo>
                    <a:pt x="18" y="369"/>
                  </a:lnTo>
                  <a:lnTo>
                    <a:pt x="24" y="336"/>
                  </a:lnTo>
                  <a:lnTo>
                    <a:pt x="49" y="189"/>
                  </a:lnTo>
                  <a:lnTo>
                    <a:pt x="0" y="189"/>
                  </a:lnTo>
                  <a:lnTo>
                    <a:pt x="13" y="110"/>
                  </a:lnTo>
                  <a:lnTo>
                    <a:pt x="65" y="110"/>
                  </a:lnTo>
                  <a:lnTo>
                    <a:pt x="86" y="0"/>
                  </a:lnTo>
                  <a:lnTo>
                    <a:pt x="224" y="0"/>
                  </a:lnTo>
                  <a:lnTo>
                    <a:pt x="205" y="110"/>
                  </a:lnTo>
                  <a:lnTo>
                    <a:pt x="273" y="110"/>
                  </a:lnTo>
                  <a:lnTo>
                    <a:pt x="259" y="189"/>
                  </a:lnTo>
                  <a:lnTo>
                    <a:pt x="190" y="189"/>
                  </a:lnTo>
                  <a:lnTo>
                    <a:pt x="168" y="317"/>
                  </a:lnTo>
                  <a:lnTo>
                    <a:pt x="166" y="333"/>
                  </a:lnTo>
                  <a:lnTo>
                    <a:pt x="166" y="345"/>
                  </a:lnTo>
                  <a:lnTo>
                    <a:pt x="172" y="354"/>
                  </a:lnTo>
                  <a:lnTo>
                    <a:pt x="184" y="358"/>
                  </a:lnTo>
                  <a:lnTo>
                    <a:pt x="205" y="360"/>
                  </a:lnTo>
                  <a:lnTo>
                    <a:pt x="227" y="360"/>
                  </a:lnTo>
                  <a:lnTo>
                    <a:pt x="210" y="4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gray">
            <a:xfrm>
              <a:off x="2085976" y="3925888"/>
              <a:ext cx="655638" cy="585788"/>
            </a:xfrm>
            <a:custGeom>
              <a:avLst/>
              <a:gdLst>
                <a:gd name="T0" fmla="*/ 152 w 413"/>
                <a:gd name="T1" fmla="*/ 146 h 369"/>
                <a:gd name="T2" fmla="*/ 158 w 413"/>
                <a:gd name="T3" fmla="*/ 125 h 369"/>
                <a:gd name="T4" fmla="*/ 170 w 413"/>
                <a:gd name="T5" fmla="*/ 109 h 369"/>
                <a:gd name="T6" fmla="*/ 184 w 413"/>
                <a:gd name="T7" fmla="*/ 96 h 369"/>
                <a:gd name="T8" fmla="*/ 205 w 413"/>
                <a:gd name="T9" fmla="*/ 88 h 369"/>
                <a:gd name="T10" fmla="*/ 229 w 413"/>
                <a:gd name="T11" fmla="*/ 85 h 369"/>
                <a:gd name="T12" fmla="*/ 247 w 413"/>
                <a:gd name="T13" fmla="*/ 88 h 369"/>
                <a:gd name="T14" fmla="*/ 263 w 413"/>
                <a:gd name="T15" fmla="*/ 97 h 369"/>
                <a:gd name="T16" fmla="*/ 274 w 413"/>
                <a:gd name="T17" fmla="*/ 111 h 369"/>
                <a:gd name="T18" fmla="*/ 280 w 413"/>
                <a:gd name="T19" fmla="*/ 127 h 369"/>
                <a:gd name="T20" fmla="*/ 280 w 413"/>
                <a:gd name="T21" fmla="*/ 146 h 369"/>
                <a:gd name="T22" fmla="*/ 152 w 413"/>
                <a:gd name="T23" fmla="*/ 146 h 369"/>
                <a:gd name="T24" fmla="*/ 409 w 413"/>
                <a:gd name="T25" fmla="*/ 216 h 369"/>
                <a:gd name="T26" fmla="*/ 413 w 413"/>
                <a:gd name="T27" fmla="*/ 176 h 369"/>
                <a:gd name="T28" fmla="*/ 412 w 413"/>
                <a:gd name="T29" fmla="*/ 139 h 369"/>
                <a:gd name="T30" fmla="*/ 404 w 413"/>
                <a:gd name="T31" fmla="*/ 105 h 369"/>
                <a:gd name="T32" fmla="*/ 391 w 413"/>
                <a:gd name="T33" fmla="*/ 75 h 369"/>
                <a:gd name="T34" fmla="*/ 372 w 413"/>
                <a:gd name="T35" fmla="*/ 50 h 369"/>
                <a:gd name="T36" fmla="*/ 346 w 413"/>
                <a:gd name="T37" fmla="*/ 29 h 369"/>
                <a:gd name="T38" fmla="*/ 315 w 413"/>
                <a:gd name="T39" fmla="*/ 14 h 369"/>
                <a:gd name="T40" fmla="*/ 280 w 413"/>
                <a:gd name="T41" fmla="*/ 3 h 369"/>
                <a:gd name="T42" fmla="*/ 238 w 413"/>
                <a:gd name="T43" fmla="*/ 0 h 369"/>
                <a:gd name="T44" fmla="*/ 196 w 413"/>
                <a:gd name="T45" fmla="*/ 3 h 369"/>
                <a:gd name="T46" fmla="*/ 156 w 413"/>
                <a:gd name="T47" fmla="*/ 14 h 369"/>
                <a:gd name="T48" fmla="*/ 119 w 413"/>
                <a:gd name="T49" fmla="*/ 30 h 369"/>
                <a:gd name="T50" fmla="*/ 85 w 413"/>
                <a:gd name="T51" fmla="*/ 51 h 369"/>
                <a:gd name="T52" fmla="*/ 57 w 413"/>
                <a:gd name="T53" fmla="*/ 79 h 369"/>
                <a:gd name="T54" fmla="*/ 33 w 413"/>
                <a:gd name="T55" fmla="*/ 111 h 369"/>
                <a:gd name="T56" fmla="*/ 14 w 413"/>
                <a:gd name="T57" fmla="*/ 148 h 369"/>
                <a:gd name="T58" fmla="*/ 3 w 413"/>
                <a:gd name="T59" fmla="*/ 188 h 369"/>
                <a:gd name="T60" fmla="*/ 0 w 413"/>
                <a:gd name="T61" fmla="*/ 225 h 369"/>
                <a:gd name="T62" fmla="*/ 3 w 413"/>
                <a:gd name="T63" fmla="*/ 258 h 369"/>
                <a:gd name="T64" fmla="*/ 12 w 413"/>
                <a:gd name="T65" fmla="*/ 287 h 369"/>
                <a:gd name="T66" fmla="*/ 27 w 413"/>
                <a:gd name="T67" fmla="*/ 311 h 369"/>
                <a:gd name="T68" fmla="*/ 48 w 413"/>
                <a:gd name="T69" fmla="*/ 332 h 369"/>
                <a:gd name="T70" fmla="*/ 73 w 413"/>
                <a:gd name="T71" fmla="*/ 348 h 369"/>
                <a:gd name="T72" fmla="*/ 103 w 413"/>
                <a:gd name="T73" fmla="*/ 360 h 369"/>
                <a:gd name="T74" fmla="*/ 137 w 413"/>
                <a:gd name="T75" fmla="*/ 366 h 369"/>
                <a:gd name="T76" fmla="*/ 173 w 413"/>
                <a:gd name="T77" fmla="*/ 369 h 369"/>
                <a:gd name="T78" fmla="*/ 204 w 413"/>
                <a:gd name="T79" fmla="*/ 368 h 369"/>
                <a:gd name="T80" fmla="*/ 236 w 413"/>
                <a:gd name="T81" fmla="*/ 363 h 369"/>
                <a:gd name="T82" fmla="*/ 268 w 413"/>
                <a:gd name="T83" fmla="*/ 356 h 369"/>
                <a:gd name="T84" fmla="*/ 297 w 413"/>
                <a:gd name="T85" fmla="*/ 344 h 369"/>
                <a:gd name="T86" fmla="*/ 326 w 413"/>
                <a:gd name="T87" fmla="*/ 328 h 369"/>
                <a:gd name="T88" fmla="*/ 351 w 413"/>
                <a:gd name="T89" fmla="*/ 308 h 369"/>
                <a:gd name="T90" fmla="*/ 373 w 413"/>
                <a:gd name="T91" fmla="*/ 283 h 369"/>
                <a:gd name="T92" fmla="*/ 391 w 413"/>
                <a:gd name="T93" fmla="*/ 253 h 369"/>
                <a:gd name="T94" fmla="*/ 256 w 413"/>
                <a:gd name="T95" fmla="*/ 253 h 369"/>
                <a:gd name="T96" fmla="*/ 244 w 413"/>
                <a:gd name="T97" fmla="*/ 267 h 369"/>
                <a:gd name="T98" fmla="*/ 229 w 413"/>
                <a:gd name="T99" fmla="*/ 277 h 369"/>
                <a:gd name="T100" fmla="*/ 214 w 413"/>
                <a:gd name="T101" fmla="*/ 282 h 369"/>
                <a:gd name="T102" fmla="*/ 196 w 413"/>
                <a:gd name="T103" fmla="*/ 285 h 369"/>
                <a:gd name="T104" fmla="*/ 176 w 413"/>
                <a:gd name="T105" fmla="*/ 282 h 369"/>
                <a:gd name="T106" fmla="*/ 158 w 413"/>
                <a:gd name="T107" fmla="*/ 271 h 369"/>
                <a:gd name="T108" fmla="*/ 146 w 413"/>
                <a:gd name="T109" fmla="*/ 258 h 369"/>
                <a:gd name="T110" fmla="*/ 138 w 413"/>
                <a:gd name="T111" fmla="*/ 238 h 369"/>
                <a:gd name="T112" fmla="*/ 140 w 413"/>
                <a:gd name="T113" fmla="*/ 216 h 369"/>
                <a:gd name="T114" fmla="*/ 409 w 413"/>
                <a:gd name="T115" fmla="*/ 21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3" h="369">
                  <a:moveTo>
                    <a:pt x="152" y="146"/>
                  </a:moveTo>
                  <a:lnTo>
                    <a:pt x="158" y="125"/>
                  </a:lnTo>
                  <a:lnTo>
                    <a:pt x="170" y="109"/>
                  </a:lnTo>
                  <a:lnTo>
                    <a:pt x="184" y="96"/>
                  </a:lnTo>
                  <a:lnTo>
                    <a:pt x="205" y="88"/>
                  </a:lnTo>
                  <a:lnTo>
                    <a:pt x="229" y="85"/>
                  </a:lnTo>
                  <a:lnTo>
                    <a:pt x="247" y="88"/>
                  </a:lnTo>
                  <a:lnTo>
                    <a:pt x="263" y="97"/>
                  </a:lnTo>
                  <a:lnTo>
                    <a:pt x="274" y="111"/>
                  </a:lnTo>
                  <a:lnTo>
                    <a:pt x="280" y="127"/>
                  </a:lnTo>
                  <a:lnTo>
                    <a:pt x="280" y="146"/>
                  </a:lnTo>
                  <a:lnTo>
                    <a:pt x="152" y="146"/>
                  </a:lnTo>
                  <a:close/>
                  <a:moveTo>
                    <a:pt x="409" y="216"/>
                  </a:moveTo>
                  <a:lnTo>
                    <a:pt x="413" y="176"/>
                  </a:lnTo>
                  <a:lnTo>
                    <a:pt x="412" y="139"/>
                  </a:lnTo>
                  <a:lnTo>
                    <a:pt x="404" y="105"/>
                  </a:lnTo>
                  <a:lnTo>
                    <a:pt x="391" y="75"/>
                  </a:lnTo>
                  <a:lnTo>
                    <a:pt x="372" y="50"/>
                  </a:lnTo>
                  <a:lnTo>
                    <a:pt x="346" y="29"/>
                  </a:lnTo>
                  <a:lnTo>
                    <a:pt x="315" y="14"/>
                  </a:lnTo>
                  <a:lnTo>
                    <a:pt x="280" y="3"/>
                  </a:lnTo>
                  <a:lnTo>
                    <a:pt x="238" y="0"/>
                  </a:lnTo>
                  <a:lnTo>
                    <a:pt x="196" y="3"/>
                  </a:lnTo>
                  <a:lnTo>
                    <a:pt x="156" y="14"/>
                  </a:lnTo>
                  <a:lnTo>
                    <a:pt x="119" y="30"/>
                  </a:lnTo>
                  <a:lnTo>
                    <a:pt x="85" y="51"/>
                  </a:lnTo>
                  <a:lnTo>
                    <a:pt x="57" y="79"/>
                  </a:lnTo>
                  <a:lnTo>
                    <a:pt x="33" y="111"/>
                  </a:lnTo>
                  <a:lnTo>
                    <a:pt x="14" y="148"/>
                  </a:lnTo>
                  <a:lnTo>
                    <a:pt x="3" y="188"/>
                  </a:lnTo>
                  <a:lnTo>
                    <a:pt x="0" y="225"/>
                  </a:lnTo>
                  <a:lnTo>
                    <a:pt x="3" y="258"/>
                  </a:lnTo>
                  <a:lnTo>
                    <a:pt x="12" y="287"/>
                  </a:lnTo>
                  <a:lnTo>
                    <a:pt x="27" y="311"/>
                  </a:lnTo>
                  <a:lnTo>
                    <a:pt x="48" y="332"/>
                  </a:lnTo>
                  <a:lnTo>
                    <a:pt x="73" y="348"/>
                  </a:lnTo>
                  <a:lnTo>
                    <a:pt x="103" y="360"/>
                  </a:lnTo>
                  <a:lnTo>
                    <a:pt x="137" y="366"/>
                  </a:lnTo>
                  <a:lnTo>
                    <a:pt x="173" y="369"/>
                  </a:lnTo>
                  <a:lnTo>
                    <a:pt x="204" y="368"/>
                  </a:lnTo>
                  <a:lnTo>
                    <a:pt x="236" y="363"/>
                  </a:lnTo>
                  <a:lnTo>
                    <a:pt x="268" y="356"/>
                  </a:lnTo>
                  <a:lnTo>
                    <a:pt x="297" y="344"/>
                  </a:lnTo>
                  <a:lnTo>
                    <a:pt x="326" y="328"/>
                  </a:lnTo>
                  <a:lnTo>
                    <a:pt x="351" y="308"/>
                  </a:lnTo>
                  <a:lnTo>
                    <a:pt x="373" y="283"/>
                  </a:lnTo>
                  <a:lnTo>
                    <a:pt x="391" y="253"/>
                  </a:lnTo>
                  <a:lnTo>
                    <a:pt x="256" y="253"/>
                  </a:lnTo>
                  <a:lnTo>
                    <a:pt x="244" y="267"/>
                  </a:lnTo>
                  <a:lnTo>
                    <a:pt x="229" y="277"/>
                  </a:lnTo>
                  <a:lnTo>
                    <a:pt x="214" y="282"/>
                  </a:lnTo>
                  <a:lnTo>
                    <a:pt x="196" y="285"/>
                  </a:lnTo>
                  <a:lnTo>
                    <a:pt x="176" y="282"/>
                  </a:lnTo>
                  <a:lnTo>
                    <a:pt x="158" y="271"/>
                  </a:lnTo>
                  <a:lnTo>
                    <a:pt x="146" y="258"/>
                  </a:lnTo>
                  <a:lnTo>
                    <a:pt x="138" y="238"/>
                  </a:lnTo>
                  <a:lnTo>
                    <a:pt x="140" y="216"/>
                  </a:lnTo>
                  <a:lnTo>
                    <a:pt x="409" y="2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gray">
            <a:xfrm>
              <a:off x="2744788" y="3925888"/>
              <a:ext cx="509588" cy="569913"/>
            </a:xfrm>
            <a:custGeom>
              <a:avLst/>
              <a:gdLst>
                <a:gd name="T0" fmla="*/ 62 w 321"/>
                <a:gd name="T1" fmla="*/ 11 h 359"/>
                <a:gd name="T2" fmla="*/ 190 w 321"/>
                <a:gd name="T3" fmla="*/ 11 h 359"/>
                <a:gd name="T4" fmla="*/ 178 w 321"/>
                <a:gd name="T5" fmla="*/ 81 h 359"/>
                <a:gd name="T6" fmla="*/ 180 w 321"/>
                <a:gd name="T7" fmla="*/ 81 h 359"/>
                <a:gd name="T8" fmla="*/ 199 w 321"/>
                <a:gd name="T9" fmla="*/ 51 h 359"/>
                <a:gd name="T10" fmla="*/ 220 w 321"/>
                <a:gd name="T11" fmla="*/ 29 h 359"/>
                <a:gd name="T12" fmla="*/ 245 w 321"/>
                <a:gd name="T13" fmla="*/ 12 h 359"/>
                <a:gd name="T14" fmla="*/ 272 w 321"/>
                <a:gd name="T15" fmla="*/ 3 h 359"/>
                <a:gd name="T16" fmla="*/ 303 w 321"/>
                <a:gd name="T17" fmla="*/ 0 h 359"/>
                <a:gd name="T18" fmla="*/ 312 w 321"/>
                <a:gd name="T19" fmla="*/ 2 h 359"/>
                <a:gd name="T20" fmla="*/ 321 w 321"/>
                <a:gd name="T21" fmla="*/ 2 h 359"/>
                <a:gd name="T22" fmla="*/ 297 w 321"/>
                <a:gd name="T23" fmla="*/ 140 h 359"/>
                <a:gd name="T24" fmla="*/ 282 w 321"/>
                <a:gd name="T25" fmla="*/ 139 h 359"/>
                <a:gd name="T26" fmla="*/ 269 w 321"/>
                <a:gd name="T27" fmla="*/ 137 h 359"/>
                <a:gd name="T28" fmla="*/ 241 w 321"/>
                <a:gd name="T29" fmla="*/ 139 h 359"/>
                <a:gd name="T30" fmla="*/ 218 w 321"/>
                <a:gd name="T31" fmla="*/ 146 h 359"/>
                <a:gd name="T32" fmla="*/ 199 w 321"/>
                <a:gd name="T33" fmla="*/ 160 h 359"/>
                <a:gd name="T34" fmla="*/ 184 w 321"/>
                <a:gd name="T35" fmla="*/ 179 h 359"/>
                <a:gd name="T36" fmla="*/ 171 w 321"/>
                <a:gd name="T37" fmla="*/ 206 h 359"/>
                <a:gd name="T38" fmla="*/ 163 w 321"/>
                <a:gd name="T39" fmla="*/ 238 h 359"/>
                <a:gd name="T40" fmla="*/ 141 w 321"/>
                <a:gd name="T41" fmla="*/ 359 h 359"/>
                <a:gd name="T42" fmla="*/ 0 w 321"/>
                <a:gd name="T43" fmla="*/ 359 h 359"/>
                <a:gd name="T44" fmla="*/ 62 w 321"/>
                <a:gd name="T45" fmla="*/ 1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1" h="359">
                  <a:moveTo>
                    <a:pt x="62" y="11"/>
                  </a:moveTo>
                  <a:lnTo>
                    <a:pt x="190" y="11"/>
                  </a:lnTo>
                  <a:lnTo>
                    <a:pt x="178" y="81"/>
                  </a:lnTo>
                  <a:lnTo>
                    <a:pt x="180" y="81"/>
                  </a:lnTo>
                  <a:lnTo>
                    <a:pt x="199" y="51"/>
                  </a:lnTo>
                  <a:lnTo>
                    <a:pt x="220" y="29"/>
                  </a:lnTo>
                  <a:lnTo>
                    <a:pt x="245" y="12"/>
                  </a:lnTo>
                  <a:lnTo>
                    <a:pt x="272" y="3"/>
                  </a:lnTo>
                  <a:lnTo>
                    <a:pt x="303" y="0"/>
                  </a:lnTo>
                  <a:lnTo>
                    <a:pt x="312" y="2"/>
                  </a:lnTo>
                  <a:lnTo>
                    <a:pt x="321" y="2"/>
                  </a:lnTo>
                  <a:lnTo>
                    <a:pt x="297" y="140"/>
                  </a:lnTo>
                  <a:lnTo>
                    <a:pt x="282" y="139"/>
                  </a:lnTo>
                  <a:lnTo>
                    <a:pt x="269" y="137"/>
                  </a:lnTo>
                  <a:lnTo>
                    <a:pt x="241" y="139"/>
                  </a:lnTo>
                  <a:lnTo>
                    <a:pt x="218" y="146"/>
                  </a:lnTo>
                  <a:lnTo>
                    <a:pt x="199" y="160"/>
                  </a:lnTo>
                  <a:lnTo>
                    <a:pt x="184" y="179"/>
                  </a:lnTo>
                  <a:lnTo>
                    <a:pt x="171" y="206"/>
                  </a:lnTo>
                  <a:lnTo>
                    <a:pt x="163" y="238"/>
                  </a:lnTo>
                  <a:lnTo>
                    <a:pt x="141" y="359"/>
                  </a:lnTo>
                  <a:lnTo>
                    <a:pt x="0" y="359"/>
                  </a:lnTo>
                  <a:lnTo>
                    <a:pt x="62" y="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gray">
            <a:xfrm>
              <a:off x="3214688" y="3925888"/>
              <a:ext cx="679450" cy="569913"/>
            </a:xfrm>
            <a:custGeom>
              <a:avLst/>
              <a:gdLst>
                <a:gd name="T0" fmla="*/ 62 w 428"/>
                <a:gd name="T1" fmla="*/ 11 h 359"/>
                <a:gd name="T2" fmla="*/ 191 w 428"/>
                <a:gd name="T3" fmla="*/ 11 h 359"/>
                <a:gd name="T4" fmla="*/ 181 w 428"/>
                <a:gd name="T5" fmla="*/ 64 h 359"/>
                <a:gd name="T6" fmla="*/ 205 w 428"/>
                <a:gd name="T7" fmla="*/ 42 h 359"/>
                <a:gd name="T8" fmla="*/ 230 w 428"/>
                <a:gd name="T9" fmla="*/ 24 h 359"/>
                <a:gd name="T10" fmla="*/ 255 w 428"/>
                <a:gd name="T11" fmla="*/ 11 h 359"/>
                <a:gd name="T12" fmla="*/ 282 w 428"/>
                <a:gd name="T13" fmla="*/ 3 h 359"/>
                <a:gd name="T14" fmla="*/ 313 w 428"/>
                <a:gd name="T15" fmla="*/ 0 h 359"/>
                <a:gd name="T16" fmla="*/ 346 w 428"/>
                <a:gd name="T17" fmla="*/ 3 h 359"/>
                <a:gd name="T18" fmla="*/ 373 w 428"/>
                <a:gd name="T19" fmla="*/ 11 h 359"/>
                <a:gd name="T20" fmla="*/ 394 w 428"/>
                <a:gd name="T21" fmla="*/ 23 h 359"/>
                <a:gd name="T22" fmla="*/ 410 w 428"/>
                <a:gd name="T23" fmla="*/ 39 h 359"/>
                <a:gd name="T24" fmla="*/ 422 w 428"/>
                <a:gd name="T25" fmla="*/ 61 h 359"/>
                <a:gd name="T26" fmla="*/ 428 w 428"/>
                <a:gd name="T27" fmla="*/ 87 h 359"/>
                <a:gd name="T28" fmla="*/ 428 w 428"/>
                <a:gd name="T29" fmla="*/ 116 h 359"/>
                <a:gd name="T30" fmla="*/ 423 w 428"/>
                <a:gd name="T31" fmla="*/ 151 h 359"/>
                <a:gd name="T32" fmla="*/ 386 w 428"/>
                <a:gd name="T33" fmla="*/ 359 h 359"/>
                <a:gd name="T34" fmla="*/ 245 w 428"/>
                <a:gd name="T35" fmla="*/ 359 h 359"/>
                <a:gd name="T36" fmla="*/ 278 w 428"/>
                <a:gd name="T37" fmla="*/ 176 h 359"/>
                <a:gd name="T38" fmla="*/ 281 w 428"/>
                <a:gd name="T39" fmla="*/ 158 h 359"/>
                <a:gd name="T40" fmla="*/ 281 w 428"/>
                <a:gd name="T41" fmla="*/ 143 h 359"/>
                <a:gd name="T42" fmla="*/ 276 w 428"/>
                <a:gd name="T43" fmla="*/ 130 h 359"/>
                <a:gd name="T44" fmla="*/ 270 w 428"/>
                <a:gd name="T45" fmla="*/ 119 h 359"/>
                <a:gd name="T46" fmla="*/ 258 w 428"/>
                <a:gd name="T47" fmla="*/ 112 h 359"/>
                <a:gd name="T48" fmla="*/ 240 w 428"/>
                <a:gd name="T49" fmla="*/ 111 h 359"/>
                <a:gd name="T50" fmla="*/ 221 w 428"/>
                <a:gd name="T51" fmla="*/ 112 h 359"/>
                <a:gd name="T52" fmla="*/ 205 w 428"/>
                <a:gd name="T53" fmla="*/ 119 h 359"/>
                <a:gd name="T54" fmla="*/ 193 w 428"/>
                <a:gd name="T55" fmla="*/ 130 h 359"/>
                <a:gd name="T56" fmla="*/ 184 w 428"/>
                <a:gd name="T57" fmla="*/ 143 h 359"/>
                <a:gd name="T58" fmla="*/ 178 w 428"/>
                <a:gd name="T59" fmla="*/ 161 h 359"/>
                <a:gd name="T60" fmla="*/ 172 w 428"/>
                <a:gd name="T61" fmla="*/ 182 h 359"/>
                <a:gd name="T62" fmla="*/ 141 w 428"/>
                <a:gd name="T63" fmla="*/ 359 h 359"/>
                <a:gd name="T64" fmla="*/ 0 w 428"/>
                <a:gd name="T65" fmla="*/ 359 h 359"/>
                <a:gd name="T66" fmla="*/ 62 w 428"/>
                <a:gd name="T67" fmla="*/ 1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8" h="359">
                  <a:moveTo>
                    <a:pt x="62" y="11"/>
                  </a:moveTo>
                  <a:lnTo>
                    <a:pt x="191" y="11"/>
                  </a:lnTo>
                  <a:lnTo>
                    <a:pt x="181" y="64"/>
                  </a:lnTo>
                  <a:lnTo>
                    <a:pt x="205" y="42"/>
                  </a:lnTo>
                  <a:lnTo>
                    <a:pt x="230" y="24"/>
                  </a:lnTo>
                  <a:lnTo>
                    <a:pt x="255" y="11"/>
                  </a:lnTo>
                  <a:lnTo>
                    <a:pt x="282" y="3"/>
                  </a:lnTo>
                  <a:lnTo>
                    <a:pt x="313" y="0"/>
                  </a:lnTo>
                  <a:lnTo>
                    <a:pt x="346" y="3"/>
                  </a:lnTo>
                  <a:lnTo>
                    <a:pt x="373" y="11"/>
                  </a:lnTo>
                  <a:lnTo>
                    <a:pt x="394" y="23"/>
                  </a:lnTo>
                  <a:lnTo>
                    <a:pt x="410" y="39"/>
                  </a:lnTo>
                  <a:lnTo>
                    <a:pt x="422" y="61"/>
                  </a:lnTo>
                  <a:lnTo>
                    <a:pt x="428" y="87"/>
                  </a:lnTo>
                  <a:lnTo>
                    <a:pt x="428" y="116"/>
                  </a:lnTo>
                  <a:lnTo>
                    <a:pt x="423" y="151"/>
                  </a:lnTo>
                  <a:lnTo>
                    <a:pt x="386" y="359"/>
                  </a:lnTo>
                  <a:lnTo>
                    <a:pt x="245" y="359"/>
                  </a:lnTo>
                  <a:lnTo>
                    <a:pt x="278" y="176"/>
                  </a:lnTo>
                  <a:lnTo>
                    <a:pt x="281" y="158"/>
                  </a:lnTo>
                  <a:lnTo>
                    <a:pt x="281" y="143"/>
                  </a:lnTo>
                  <a:lnTo>
                    <a:pt x="276" y="130"/>
                  </a:lnTo>
                  <a:lnTo>
                    <a:pt x="270" y="119"/>
                  </a:lnTo>
                  <a:lnTo>
                    <a:pt x="258" y="112"/>
                  </a:lnTo>
                  <a:lnTo>
                    <a:pt x="240" y="111"/>
                  </a:lnTo>
                  <a:lnTo>
                    <a:pt x="221" y="112"/>
                  </a:lnTo>
                  <a:lnTo>
                    <a:pt x="205" y="119"/>
                  </a:lnTo>
                  <a:lnTo>
                    <a:pt x="193" y="130"/>
                  </a:lnTo>
                  <a:lnTo>
                    <a:pt x="184" y="143"/>
                  </a:lnTo>
                  <a:lnTo>
                    <a:pt x="178" y="161"/>
                  </a:lnTo>
                  <a:lnTo>
                    <a:pt x="172" y="182"/>
                  </a:lnTo>
                  <a:lnTo>
                    <a:pt x="141" y="359"/>
                  </a:lnTo>
                  <a:lnTo>
                    <a:pt x="0" y="359"/>
                  </a:lnTo>
                  <a:lnTo>
                    <a:pt x="62" y="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gray">
            <a:xfrm>
              <a:off x="3919538" y="3925888"/>
              <a:ext cx="658813" cy="585788"/>
            </a:xfrm>
            <a:custGeom>
              <a:avLst/>
              <a:gdLst>
                <a:gd name="T0" fmla="*/ 153 w 415"/>
                <a:gd name="T1" fmla="*/ 146 h 369"/>
                <a:gd name="T2" fmla="*/ 159 w 415"/>
                <a:gd name="T3" fmla="*/ 125 h 369"/>
                <a:gd name="T4" fmla="*/ 171 w 415"/>
                <a:gd name="T5" fmla="*/ 109 h 369"/>
                <a:gd name="T6" fmla="*/ 186 w 415"/>
                <a:gd name="T7" fmla="*/ 96 h 369"/>
                <a:gd name="T8" fmla="*/ 205 w 415"/>
                <a:gd name="T9" fmla="*/ 88 h 369"/>
                <a:gd name="T10" fmla="*/ 229 w 415"/>
                <a:gd name="T11" fmla="*/ 85 h 369"/>
                <a:gd name="T12" fmla="*/ 248 w 415"/>
                <a:gd name="T13" fmla="*/ 88 h 369"/>
                <a:gd name="T14" fmla="*/ 263 w 415"/>
                <a:gd name="T15" fmla="*/ 97 h 369"/>
                <a:gd name="T16" fmla="*/ 275 w 415"/>
                <a:gd name="T17" fmla="*/ 111 h 369"/>
                <a:gd name="T18" fmla="*/ 281 w 415"/>
                <a:gd name="T19" fmla="*/ 127 h 369"/>
                <a:gd name="T20" fmla="*/ 281 w 415"/>
                <a:gd name="T21" fmla="*/ 146 h 369"/>
                <a:gd name="T22" fmla="*/ 153 w 415"/>
                <a:gd name="T23" fmla="*/ 146 h 369"/>
                <a:gd name="T24" fmla="*/ 409 w 415"/>
                <a:gd name="T25" fmla="*/ 216 h 369"/>
                <a:gd name="T26" fmla="*/ 415 w 415"/>
                <a:gd name="T27" fmla="*/ 176 h 369"/>
                <a:gd name="T28" fmla="*/ 413 w 415"/>
                <a:gd name="T29" fmla="*/ 139 h 369"/>
                <a:gd name="T30" fmla="*/ 406 w 415"/>
                <a:gd name="T31" fmla="*/ 105 h 369"/>
                <a:gd name="T32" fmla="*/ 393 w 415"/>
                <a:gd name="T33" fmla="*/ 75 h 369"/>
                <a:gd name="T34" fmla="*/ 372 w 415"/>
                <a:gd name="T35" fmla="*/ 50 h 369"/>
                <a:gd name="T36" fmla="*/ 346 w 415"/>
                <a:gd name="T37" fmla="*/ 29 h 369"/>
                <a:gd name="T38" fmla="*/ 317 w 415"/>
                <a:gd name="T39" fmla="*/ 14 h 369"/>
                <a:gd name="T40" fmla="*/ 281 w 415"/>
                <a:gd name="T41" fmla="*/ 3 h 369"/>
                <a:gd name="T42" fmla="*/ 239 w 415"/>
                <a:gd name="T43" fmla="*/ 0 h 369"/>
                <a:gd name="T44" fmla="*/ 196 w 415"/>
                <a:gd name="T45" fmla="*/ 3 h 369"/>
                <a:gd name="T46" fmla="*/ 158 w 415"/>
                <a:gd name="T47" fmla="*/ 14 h 369"/>
                <a:gd name="T48" fmla="*/ 121 w 415"/>
                <a:gd name="T49" fmla="*/ 30 h 369"/>
                <a:gd name="T50" fmla="*/ 86 w 415"/>
                <a:gd name="T51" fmla="*/ 51 h 369"/>
                <a:gd name="T52" fmla="*/ 57 w 415"/>
                <a:gd name="T53" fmla="*/ 79 h 369"/>
                <a:gd name="T54" fmla="*/ 33 w 415"/>
                <a:gd name="T55" fmla="*/ 111 h 369"/>
                <a:gd name="T56" fmla="*/ 15 w 415"/>
                <a:gd name="T57" fmla="*/ 148 h 369"/>
                <a:gd name="T58" fmla="*/ 3 w 415"/>
                <a:gd name="T59" fmla="*/ 188 h 369"/>
                <a:gd name="T60" fmla="*/ 0 w 415"/>
                <a:gd name="T61" fmla="*/ 225 h 369"/>
                <a:gd name="T62" fmla="*/ 3 w 415"/>
                <a:gd name="T63" fmla="*/ 258 h 369"/>
                <a:gd name="T64" fmla="*/ 14 w 415"/>
                <a:gd name="T65" fmla="*/ 287 h 369"/>
                <a:gd name="T66" fmla="*/ 28 w 415"/>
                <a:gd name="T67" fmla="*/ 311 h 369"/>
                <a:gd name="T68" fmla="*/ 49 w 415"/>
                <a:gd name="T69" fmla="*/ 332 h 369"/>
                <a:gd name="T70" fmla="*/ 74 w 415"/>
                <a:gd name="T71" fmla="*/ 348 h 369"/>
                <a:gd name="T72" fmla="*/ 104 w 415"/>
                <a:gd name="T73" fmla="*/ 360 h 369"/>
                <a:gd name="T74" fmla="*/ 137 w 415"/>
                <a:gd name="T75" fmla="*/ 366 h 369"/>
                <a:gd name="T76" fmla="*/ 174 w 415"/>
                <a:gd name="T77" fmla="*/ 369 h 369"/>
                <a:gd name="T78" fmla="*/ 205 w 415"/>
                <a:gd name="T79" fmla="*/ 368 h 369"/>
                <a:gd name="T80" fmla="*/ 236 w 415"/>
                <a:gd name="T81" fmla="*/ 363 h 369"/>
                <a:gd name="T82" fmla="*/ 268 w 415"/>
                <a:gd name="T83" fmla="*/ 356 h 369"/>
                <a:gd name="T84" fmla="*/ 299 w 415"/>
                <a:gd name="T85" fmla="*/ 344 h 369"/>
                <a:gd name="T86" fmla="*/ 327 w 415"/>
                <a:gd name="T87" fmla="*/ 328 h 369"/>
                <a:gd name="T88" fmla="*/ 352 w 415"/>
                <a:gd name="T89" fmla="*/ 308 h 369"/>
                <a:gd name="T90" fmla="*/ 373 w 415"/>
                <a:gd name="T91" fmla="*/ 283 h 369"/>
                <a:gd name="T92" fmla="*/ 391 w 415"/>
                <a:gd name="T93" fmla="*/ 253 h 369"/>
                <a:gd name="T94" fmla="*/ 256 w 415"/>
                <a:gd name="T95" fmla="*/ 253 h 369"/>
                <a:gd name="T96" fmla="*/ 244 w 415"/>
                <a:gd name="T97" fmla="*/ 267 h 369"/>
                <a:gd name="T98" fmla="*/ 231 w 415"/>
                <a:gd name="T99" fmla="*/ 277 h 369"/>
                <a:gd name="T100" fmla="*/ 214 w 415"/>
                <a:gd name="T101" fmla="*/ 282 h 369"/>
                <a:gd name="T102" fmla="*/ 198 w 415"/>
                <a:gd name="T103" fmla="*/ 285 h 369"/>
                <a:gd name="T104" fmla="*/ 177 w 415"/>
                <a:gd name="T105" fmla="*/ 282 h 369"/>
                <a:gd name="T106" fmla="*/ 159 w 415"/>
                <a:gd name="T107" fmla="*/ 271 h 369"/>
                <a:gd name="T108" fmla="*/ 146 w 415"/>
                <a:gd name="T109" fmla="*/ 258 h 369"/>
                <a:gd name="T110" fmla="*/ 140 w 415"/>
                <a:gd name="T111" fmla="*/ 238 h 369"/>
                <a:gd name="T112" fmla="*/ 140 w 415"/>
                <a:gd name="T113" fmla="*/ 216 h 369"/>
                <a:gd name="T114" fmla="*/ 409 w 415"/>
                <a:gd name="T115" fmla="*/ 21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5" h="369">
                  <a:moveTo>
                    <a:pt x="153" y="146"/>
                  </a:moveTo>
                  <a:lnTo>
                    <a:pt x="159" y="125"/>
                  </a:lnTo>
                  <a:lnTo>
                    <a:pt x="171" y="109"/>
                  </a:lnTo>
                  <a:lnTo>
                    <a:pt x="186" y="96"/>
                  </a:lnTo>
                  <a:lnTo>
                    <a:pt x="205" y="88"/>
                  </a:lnTo>
                  <a:lnTo>
                    <a:pt x="229" y="85"/>
                  </a:lnTo>
                  <a:lnTo>
                    <a:pt x="248" y="88"/>
                  </a:lnTo>
                  <a:lnTo>
                    <a:pt x="263" y="97"/>
                  </a:lnTo>
                  <a:lnTo>
                    <a:pt x="275" y="111"/>
                  </a:lnTo>
                  <a:lnTo>
                    <a:pt x="281" y="127"/>
                  </a:lnTo>
                  <a:lnTo>
                    <a:pt x="281" y="146"/>
                  </a:lnTo>
                  <a:lnTo>
                    <a:pt x="153" y="146"/>
                  </a:lnTo>
                  <a:close/>
                  <a:moveTo>
                    <a:pt x="409" y="216"/>
                  </a:moveTo>
                  <a:lnTo>
                    <a:pt x="415" y="176"/>
                  </a:lnTo>
                  <a:lnTo>
                    <a:pt x="413" y="139"/>
                  </a:lnTo>
                  <a:lnTo>
                    <a:pt x="406" y="105"/>
                  </a:lnTo>
                  <a:lnTo>
                    <a:pt x="393" y="75"/>
                  </a:lnTo>
                  <a:lnTo>
                    <a:pt x="372" y="50"/>
                  </a:lnTo>
                  <a:lnTo>
                    <a:pt x="346" y="29"/>
                  </a:lnTo>
                  <a:lnTo>
                    <a:pt x="317" y="14"/>
                  </a:lnTo>
                  <a:lnTo>
                    <a:pt x="281" y="3"/>
                  </a:lnTo>
                  <a:lnTo>
                    <a:pt x="239" y="0"/>
                  </a:lnTo>
                  <a:lnTo>
                    <a:pt x="196" y="3"/>
                  </a:lnTo>
                  <a:lnTo>
                    <a:pt x="158" y="14"/>
                  </a:lnTo>
                  <a:lnTo>
                    <a:pt x="121" y="30"/>
                  </a:lnTo>
                  <a:lnTo>
                    <a:pt x="86" y="51"/>
                  </a:lnTo>
                  <a:lnTo>
                    <a:pt x="57" y="79"/>
                  </a:lnTo>
                  <a:lnTo>
                    <a:pt x="33" y="111"/>
                  </a:lnTo>
                  <a:lnTo>
                    <a:pt x="15" y="148"/>
                  </a:lnTo>
                  <a:lnTo>
                    <a:pt x="3" y="188"/>
                  </a:lnTo>
                  <a:lnTo>
                    <a:pt x="0" y="225"/>
                  </a:lnTo>
                  <a:lnTo>
                    <a:pt x="3" y="258"/>
                  </a:lnTo>
                  <a:lnTo>
                    <a:pt x="14" y="287"/>
                  </a:lnTo>
                  <a:lnTo>
                    <a:pt x="28" y="311"/>
                  </a:lnTo>
                  <a:lnTo>
                    <a:pt x="49" y="332"/>
                  </a:lnTo>
                  <a:lnTo>
                    <a:pt x="74" y="348"/>
                  </a:lnTo>
                  <a:lnTo>
                    <a:pt x="104" y="360"/>
                  </a:lnTo>
                  <a:lnTo>
                    <a:pt x="137" y="366"/>
                  </a:lnTo>
                  <a:lnTo>
                    <a:pt x="174" y="369"/>
                  </a:lnTo>
                  <a:lnTo>
                    <a:pt x="205" y="368"/>
                  </a:lnTo>
                  <a:lnTo>
                    <a:pt x="236" y="363"/>
                  </a:lnTo>
                  <a:lnTo>
                    <a:pt x="268" y="356"/>
                  </a:lnTo>
                  <a:lnTo>
                    <a:pt x="299" y="344"/>
                  </a:lnTo>
                  <a:lnTo>
                    <a:pt x="327" y="328"/>
                  </a:lnTo>
                  <a:lnTo>
                    <a:pt x="352" y="308"/>
                  </a:lnTo>
                  <a:lnTo>
                    <a:pt x="373" y="283"/>
                  </a:lnTo>
                  <a:lnTo>
                    <a:pt x="391" y="253"/>
                  </a:lnTo>
                  <a:lnTo>
                    <a:pt x="256" y="253"/>
                  </a:lnTo>
                  <a:lnTo>
                    <a:pt x="244" y="267"/>
                  </a:lnTo>
                  <a:lnTo>
                    <a:pt x="231" y="277"/>
                  </a:lnTo>
                  <a:lnTo>
                    <a:pt x="214" y="282"/>
                  </a:lnTo>
                  <a:lnTo>
                    <a:pt x="198" y="285"/>
                  </a:lnTo>
                  <a:lnTo>
                    <a:pt x="177" y="282"/>
                  </a:lnTo>
                  <a:lnTo>
                    <a:pt x="159" y="271"/>
                  </a:lnTo>
                  <a:lnTo>
                    <a:pt x="146" y="258"/>
                  </a:lnTo>
                  <a:lnTo>
                    <a:pt x="140" y="238"/>
                  </a:lnTo>
                  <a:lnTo>
                    <a:pt x="140" y="216"/>
                  </a:lnTo>
                  <a:lnTo>
                    <a:pt x="409" y="2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gray">
            <a:xfrm>
              <a:off x="4598988" y="3768725"/>
              <a:ext cx="434975" cy="731838"/>
            </a:xfrm>
            <a:custGeom>
              <a:avLst/>
              <a:gdLst>
                <a:gd name="T0" fmla="*/ 210 w 274"/>
                <a:gd name="T1" fmla="*/ 458 h 461"/>
                <a:gd name="T2" fmla="*/ 158 w 274"/>
                <a:gd name="T3" fmla="*/ 461 h 461"/>
                <a:gd name="T4" fmla="*/ 116 w 274"/>
                <a:gd name="T5" fmla="*/ 461 h 461"/>
                <a:gd name="T6" fmla="*/ 84 w 274"/>
                <a:gd name="T7" fmla="*/ 459 h 461"/>
                <a:gd name="T8" fmla="*/ 57 w 274"/>
                <a:gd name="T9" fmla="*/ 453 h 461"/>
                <a:gd name="T10" fmla="*/ 39 w 274"/>
                <a:gd name="T11" fmla="*/ 446 h 461"/>
                <a:gd name="T12" fmla="*/ 26 w 274"/>
                <a:gd name="T13" fmla="*/ 434 h 461"/>
                <a:gd name="T14" fmla="*/ 20 w 274"/>
                <a:gd name="T15" fmla="*/ 416 h 461"/>
                <a:gd name="T16" fmla="*/ 17 w 274"/>
                <a:gd name="T17" fmla="*/ 395 h 461"/>
                <a:gd name="T18" fmla="*/ 20 w 274"/>
                <a:gd name="T19" fmla="*/ 369 h 461"/>
                <a:gd name="T20" fmla="*/ 24 w 274"/>
                <a:gd name="T21" fmla="*/ 336 h 461"/>
                <a:gd name="T22" fmla="*/ 51 w 274"/>
                <a:gd name="T23" fmla="*/ 189 h 461"/>
                <a:gd name="T24" fmla="*/ 0 w 274"/>
                <a:gd name="T25" fmla="*/ 189 h 461"/>
                <a:gd name="T26" fmla="*/ 15 w 274"/>
                <a:gd name="T27" fmla="*/ 110 h 461"/>
                <a:gd name="T28" fmla="*/ 67 w 274"/>
                <a:gd name="T29" fmla="*/ 110 h 461"/>
                <a:gd name="T30" fmla="*/ 86 w 274"/>
                <a:gd name="T31" fmla="*/ 0 h 461"/>
                <a:gd name="T32" fmla="*/ 225 w 274"/>
                <a:gd name="T33" fmla="*/ 0 h 461"/>
                <a:gd name="T34" fmla="*/ 205 w 274"/>
                <a:gd name="T35" fmla="*/ 110 h 461"/>
                <a:gd name="T36" fmla="*/ 274 w 274"/>
                <a:gd name="T37" fmla="*/ 110 h 461"/>
                <a:gd name="T38" fmla="*/ 259 w 274"/>
                <a:gd name="T39" fmla="*/ 189 h 461"/>
                <a:gd name="T40" fmla="*/ 192 w 274"/>
                <a:gd name="T41" fmla="*/ 189 h 461"/>
                <a:gd name="T42" fmla="*/ 168 w 274"/>
                <a:gd name="T43" fmla="*/ 317 h 461"/>
                <a:gd name="T44" fmla="*/ 167 w 274"/>
                <a:gd name="T45" fmla="*/ 333 h 461"/>
                <a:gd name="T46" fmla="*/ 168 w 274"/>
                <a:gd name="T47" fmla="*/ 345 h 461"/>
                <a:gd name="T48" fmla="*/ 174 w 274"/>
                <a:gd name="T49" fmla="*/ 354 h 461"/>
                <a:gd name="T50" fmla="*/ 186 w 274"/>
                <a:gd name="T51" fmla="*/ 358 h 461"/>
                <a:gd name="T52" fmla="*/ 205 w 274"/>
                <a:gd name="T53" fmla="*/ 360 h 461"/>
                <a:gd name="T54" fmla="*/ 228 w 274"/>
                <a:gd name="T55" fmla="*/ 360 h 461"/>
                <a:gd name="T56" fmla="*/ 210 w 274"/>
                <a:gd name="T57" fmla="*/ 45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4" h="461">
                  <a:moveTo>
                    <a:pt x="210" y="458"/>
                  </a:moveTo>
                  <a:lnTo>
                    <a:pt x="158" y="461"/>
                  </a:lnTo>
                  <a:lnTo>
                    <a:pt x="116" y="461"/>
                  </a:lnTo>
                  <a:lnTo>
                    <a:pt x="84" y="459"/>
                  </a:lnTo>
                  <a:lnTo>
                    <a:pt x="57" y="453"/>
                  </a:lnTo>
                  <a:lnTo>
                    <a:pt x="39" y="446"/>
                  </a:lnTo>
                  <a:lnTo>
                    <a:pt x="26" y="434"/>
                  </a:lnTo>
                  <a:lnTo>
                    <a:pt x="20" y="416"/>
                  </a:lnTo>
                  <a:lnTo>
                    <a:pt x="17" y="395"/>
                  </a:lnTo>
                  <a:lnTo>
                    <a:pt x="20" y="369"/>
                  </a:lnTo>
                  <a:lnTo>
                    <a:pt x="24" y="336"/>
                  </a:lnTo>
                  <a:lnTo>
                    <a:pt x="51" y="189"/>
                  </a:lnTo>
                  <a:lnTo>
                    <a:pt x="0" y="189"/>
                  </a:lnTo>
                  <a:lnTo>
                    <a:pt x="15" y="110"/>
                  </a:lnTo>
                  <a:lnTo>
                    <a:pt x="67" y="110"/>
                  </a:lnTo>
                  <a:lnTo>
                    <a:pt x="86" y="0"/>
                  </a:lnTo>
                  <a:lnTo>
                    <a:pt x="225" y="0"/>
                  </a:lnTo>
                  <a:lnTo>
                    <a:pt x="205" y="110"/>
                  </a:lnTo>
                  <a:lnTo>
                    <a:pt x="274" y="110"/>
                  </a:lnTo>
                  <a:lnTo>
                    <a:pt x="259" y="189"/>
                  </a:lnTo>
                  <a:lnTo>
                    <a:pt x="192" y="189"/>
                  </a:lnTo>
                  <a:lnTo>
                    <a:pt x="168" y="317"/>
                  </a:lnTo>
                  <a:lnTo>
                    <a:pt x="167" y="333"/>
                  </a:lnTo>
                  <a:lnTo>
                    <a:pt x="168" y="345"/>
                  </a:lnTo>
                  <a:lnTo>
                    <a:pt x="174" y="354"/>
                  </a:lnTo>
                  <a:lnTo>
                    <a:pt x="186" y="358"/>
                  </a:lnTo>
                  <a:lnTo>
                    <a:pt x="205" y="360"/>
                  </a:lnTo>
                  <a:lnTo>
                    <a:pt x="228" y="360"/>
                  </a:lnTo>
                  <a:lnTo>
                    <a:pt x="210" y="4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gray">
            <a:xfrm>
              <a:off x="5246688" y="3028950"/>
              <a:ext cx="2922588" cy="1466850"/>
            </a:xfrm>
            <a:custGeom>
              <a:avLst/>
              <a:gdLst>
                <a:gd name="T0" fmla="*/ 964 w 1841"/>
                <a:gd name="T1" fmla="*/ 0 h 924"/>
                <a:gd name="T2" fmla="*/ 874 w 1841"/>
                <a:gd name="T3" fmla="*/ 5 h 924"/>
                <a:gd name="T4" fmla="*/ 784 w 1841"/>
                <a:gd name="T5" fmla="*/ 17 h 924"/>
                <a:gd name="T6" fmla="*/ 698 w 1841"/>
                <a:gd name="T7" fmla="*/ 38 h 924"/>
                <a:gd name="T8" fmla="*/ 615 w 1841"/>
                <a:gd name="T9" fmla="*/ 64 h 924"/>
                <a:gd name="T10" fmla="*/ 536 w 1841"/>
                <a:gd name="T11" fmla="*/ 100 h 924"/>
                <a:gd name="T12" fmla="*/ 460 w 1841"/>
                <a:gd name="T13" fmla="*/ 140 h 924"/>
                <a:gd name="T14" fmla="*/ 389 w 1841"/>
                <a:gd name="T15" fmla="*/ 188 h 924"/>
                <a:gd name="T16" fmla="*/ 322 w 1841"/>
                <a:gd name="T17" fmla="*/ 241 h 924"/>
                <a:gd name="T18" fmla="*/ 261 w 1841"/>
                <a:gd name="T19" fmla="*/ 301 h 924"/>
                <a:gd name="T20" fmla="*/ 205 w 1841"/>
                <a:gd name="T21" fmla="*/ 365 h 924"/>
                <a:gd name="T22" fmla="*/ 156 w 1841"/>
                <a:gd name="T23" fmla="*/ 433 h 924"/>
                <a:gd name="T24" fmla="*/ 111 w 1841"/>
                <a:gd name="T25" fmla="*/ 506 h 924"/>
                <a:gd name="T26" fmla="*/ 74 w 1841"/>
                <a:gd name="T27" fmla="*/ 583 h 924"/>
                <a:gd name="T28" fmla="*/ 44 w 1841"/>
                <a:gd name="T29" fmla="*/ 664 h 924"/>
                <a:gd name="T30" fmla="*/ 22 w 1841"/>
                <a:gd name="T31" fmla="*/ 747 h 924"/>
                <a:gd name="T32" fmla="*/ 7 w 1841"/>
                <a:gd name="T33" fmla="*/ 835 h 924"/>
                <a:gd name="T34" fmla="*/ 0 w 1841"/>
                <a:gd name="T35" fmla="*/ 924 h 924"/>
                <a:gd name="T36" fmla="*/ 107 w 1841"/>
                <a:gd name="T37" fmla="*/ 924 h 924"/>
                <a:gd name="T38" fmla="*/ 114 w 1841"/>
                <a:gd name="T39" fmla="*/ 835 h 924"/>
                <a:gd name="T40" fmla="*/ 132 w 1841"/>
                <a:gd name="T41" fmla="*/ 748 h 924"/>
                <a:gd name="T42" fmla="*/ 156 w 1841"/>
                <a:gd name="T43" fmla="*/ 665 h 924"/>
                <a:gd name="T44" fmla="*/ 188 w 1841"/>
                <a:gd name="T45" fmla="*/ 586 h 924"/>
                <a:gd name="T46" fmla="*/ 228 w 1841"/>
                <a:gd name="T47" fmla="*/ 510 h 924"/>
                <a:gd name="T48" fmla="*/ 275 w 1841"/>
                <a:gd name="T49" fmla="*/ 439 h 924"/>
                <a:gd name="T50" fmla="*/ 328 w 1841"/>
                <a:gd name="T51" fmla="*/ 374 h 924"/>
                <a:gd name="T52" fmla="*/ 388 w 1841"/>
                <a:gd name="T53" fmla="*/ 311 h 924"/>
                <a:gd name="T54" fmla="*/ 451 w 1841"/>
                <a:gd name="T55" fmla="*/ 256 h 924"/>
                <a:gd name="T56" fmla="*/ 521 w 1841"/>
                <a:gd name="T57" fmla="*/ 207 h 924"/>
                <a:gd name="T58" fmla="*/ 596 w 1841"/>
                <a:gd name="T59" fmla="*/ 164 h 924"/>
                <a:gd name="T60" fmla="*/ 674 w 1841"/>
                <a:gd name="T61" fmla="*/ 127 h 924"/>
                <a:gd name="T62" fmla="*/ 758 w 1841"/>
                <a:gd name="T63" fmla="*/ 99 h 924"/>
                <a:gd name="T64" fmla="*/ 844 w 1841"/>
                <a:gd name="T65" fmla="*/ 78 h 924"/>
                <a:gd name="T66" fmla="*/ 932 w 1841"/>
                <a:gd name="T67" fmla="*/ 64 h 924"/>
                <a:gd name="T68" fmla="*/ 1024 w 1841"/>
                <a:gd name="T69" fmla="*/ 60 h 924"/>
                <a:gd name="T70" fmla="*/ 1111 w 1841"/>
                <a:gd name="T71" fmla="*/ 64 h 924"/>
                <a:gd name="T72" fmla="*/ 1198 w 1841"/>
                <a:gd name="T73" fmla="*/ 76 h 924"/>
                <a:gd name="T74" fmla="*/ 1281 w 1841"/>
                <a:gd name="T75" fmla="*/ 96 h 924"/>
                <a:gd name="T76" fmla="*/ 1361 w 1841"/>
                <a:gd name="T77" fmla="*/ 122 h 924"/>
                <a:gd name="T78" fmla="*/ 1437 w 1841"/>
                <a:gd name="T79" fmla="*/ 157 h 924"/>
                <a:gd name="T80" fmla="*/ 1510 w 1841"/>
                <a:gd name="T81" fmla="*/ 197 h 924"/>
                <a:gd name="T82" fmla="*/ 1578 w 1841"/>
                <a:gd name="T83" fmla="*/ 243 h 924"/>
                <a:gd name="T84" fmla="*/ 1642 w 1841"/>
                <a:gd name="T85" fmla="*/ 295 h 924"/>
                <a:gd name="T86" fmla="*/ 1700 w 1841"/>
                <a:gd name="T87" fmla="*/ 353 h 924"/>
                <a:gd name="T88" fmla="*/ 1754 w 1841"/>
                <a:gd name="T89" fmla="*/ 415 h 924"/>
                <a:gd name="T90" fmla="*/ 1801 w 1841"/>
                <a:gd name="T91" fmla="*/ 482 h 924"/>
                <a:gd name="T92" fmla="*/ 1841 w 1841"/>
                <a:gd name="T93" fmla="*/ 554 h 924"/>
                <a:gd name="T94" fmla="*/ 1800 w 1841"/>
                <a:gd name="T95" fmla="*/ 473 h 924"/>
                <a:gd name="T96" fmla="*/ 1751 w 1841"/>
                <a:gd name="T97" fmla="*/ 399 h 924"/>
                <a:gd name="T98" fmla="*/ 1696 w 1841"/>
                <a:gd name="T99" fmla="*/ 329 h 924"/>
                <a:gd name="T100" fmla="*/ 1633 w 1841"/>
                <a:gd name="T101" fmla="*/ 265 h 924"/>
                <a:gd name="T102" fmla="*/ 1565 w 1841"/>
                <a:gd name="T103" fmla="*/ 207 h 924"/>
                <a:gd name="T104" fmla="*/ 1492 w 1841"/>
                <a:gd name="T105" fmla="*/ 155 h 924"/>
                <a:gd name="T106" fmla="*/ 1413 w 1841"/>
                <a:gd name="T107" fmla="*/ 109 h 924"/>
                <a:gd name="T108" fmla="*/ 1331 w 1841"/>
                <a:gd name="T109" fmla="*/ 72 h 924"/>
                <a:gd name="T110" fmla="*/ 1245 w 1841"/>
                <a:gd name="T111" fmla="*/ 41 h 924"/>
                <a:gd name="T112" fmla="*/ 1155 w 1841"/>
                <a:gd name="T113" fmla="*/ 20 h 924"/>
                <a:gd name="T114" fmla="*/ 1061 w 1841"/>
                <a:gd name="T115" fmla="*/ 5 h 924"/>
                <a:gd name="T116" fmla="*/ 964 w 1841"/>
                <a:gd name="T11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1" h="924">
                  <a:moveTo>
                    <a:pt x="964" y="0"/>
                  </a:moveTo>
                  <a:lnTo>
                    <a:pt x="874" y="5"/>
                  </a:lnTo>
                  <a:lnTo>
                    <a:pt x="784" y="17"/>
                  </a:lnTo>
                  <a:lnTo>
                    <a:pt x="698" y="38"/>
                  </a:lnTo>
                  <a:lnTo>
                    <a:pt x="615" y="64"/>
                  </a:lnTo>
                  <a:lnTo>
                    <a:pt x="536" y="100"/>
                  </a:lnTo>
                  <a:lnTo>
                    <a:pt x="460" y="140"/>
                  </a:lnTo>
                  <a:lnTo>
                    <a:pt x="389" y="188"/>
                  </a:lnTo>
                  <a:lnTo>
                    <a:pt x="322" y="241"/>
                  </a:lnTo>
                  <a:lnTo>
                    <a:pt x="261" y="301"/>
                  </a:lnTo>
                  <a:lnTo>
                    <a:pt x="205" y="365"/>
                  </a:lnTo>
                  <a:lnTo>
                    <a:pt x="156" y="433"/>
                  </a:lnTo>
                  <a:lnTo>
                    <a:pt x="111" y="506"/>
                  </a:lnTo>
                  <a:lnTo>
                    <a:pt x="74" y="583"/>
                  </a:lnTo>
                  <a:lnTo>
                    <a:pt x="44" y="664"/>
                  </a:lnTo>
                  <a:lnTo>
                    <a:pt x="22" y="747"/>
                  </a:lnTo>
                  <a:lnTo>
                    <a:pt x="7" y="835"/>
                  </a:lnTo>
                  <a:lnTo>
                    <a:pt x="0" y="924"/>
                  </a:lnTo>
                  <a:lnTo>
                    <a:pt x="107" y="924"/>
                  </a:lnTo>
                  <a:lnTo>
                    <a:pt x="114" y="835"/>
                  </a:lnTo>
                  <a:lnTo>
                    <a:pt x="132" y="748"/>
                  </a:lnTo>
                  <a:lnTo>
                    <a:pt x="156" y="665"/>
                  </a:lnTo>
                  <a:lnTo>
                    <a:pt x="188" y="586"/>
                  </a:lnTo>
                  <a:lnTo>
                    <a:pt x="228" y="510"/>
                  </a:lnTo>
                  <a:lnTo>
                    <a:pt x="275" y="439"/>
                  </a:lnTo>
                  <a:lnTo>
                    <a:pt x="328" y="374"/>
                  </a:lnTo>
                  <a:lnTo>
                    <a:pt x="388" y="311"/>
                  </a:lnTo>
                  <a:lnTo>
                    <a:pt x="451" y="256"/>
                  </a:lnTo>
                  <a:lnTo>
                    <a:pt x="521" y="207"/>
                  </a:lnTo>
                  <a:lnTo>
                    <a:pt x="596" y="164"/>
                  </a:lnTo>
                  <a:lnTo>
                    <a:pt x="674" y="127"/>
                  </a:lnTo>
                  <a:lnTo>
                    <a:pt x="758" y="99"/>
                  </a:lnTo>
                  <a:lnTo>
                    <a:pt x="844" y="78"/>
                  </a:lnTo>
                  <a:lnTo>
                    <a:pt x="932" y="64"/>
                  </a:lnTo>
                  <a:lnTo>
                    <a:pt x="1024" y="60"/>
                  </a:lnTo>
                  <a:lnTo>
                    <a:pt x="1111" y="64"/>
                  </a:lnTo>
                  <a:lnTo>
                    <a:pt x="1198" y="76"/>
                  </a:lnTo>
                  <a:lnTo>
                    <a:pt x="1281" y="96"/>
                  </a:lnTo>
                  <a:lnTo>
                    <a:pt x="1361" y="122"/>
                  </a:lnTo>
                  <a:lnTo>
                    <a:pt x="1437" y="157"/>
                  </a:lnTo>
                  <a:lnTo>
                    <a:pt x="1510" y="197"/>
                  </a:lnTo>
                  <a:lnTo>
                    <a:pt x="1578" y="243"/>
                  </a:lnTo>
                  <a:lnTo>
                    <a:pt x="1642" y="295"/>
                  </a:lnTo>
                  <a:lnTo>
                    <a:pt x="1700" y="353"/>
                  </a:lnTo>
                  <a:lnTo>
                    <a:pt x="1754" y="415"/>
                  </a:lnTo>
                  <a:lnTo>
                    <a:pt x="1801" y="482"/>
                  </a:lnTo>
                  <a:lnTo>
                    <a:pt x="1841" y="554"/>
                  </a:lnTo>
                  <a:lnTo>
                    <a:pt x="1800" y="473"/>
                  </a:lnTo>
                  <a:lnTo>
                    <a:pt x="1751" y="399"/>
                  </a:lnTo>
                  <a:lnTo>
                    <a:pt x="1696" y="329"/>
                  </a:lnTo>
                  <a:lnTo>
                    <a:pt x="1633" y="265"/>
                  </a:lnTo>
                  <a:lnTo>
                    <a:pt x="1565" y="207"/>
                  </a:lnTo>
                  <a:lnTo>
                    <a:pt x="1492" y="155"/>
                  </a:lnTo>
                  <a:lnTo>
                    <a:pt x="1413" y="109"/>
                  </a:lnTo>
                  <a:lnTo>
                    <a:pt x="1331" y="72"/>
                  </a:lnTo>
                  <a:lnTo>
                    <a:pt x="1245" y="41"/>
                  </a:lnTo>
                  <a:lnTo>
                    <a:pt x="1155" y="20"/>
                  </a:lnTo>
                  <a:lnTo>
                    <a:pt x="1061" y="5"/>
                  </a:lnTo>
                  <a:lnTo>
                    <a:pt x="9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gray">
            <a:xfrm>
              <a:off x="5476876" y="4621213"/>
              <a:ext cx="2924175" cy="1463675"/>
            </a:xfrm>
            <a:custGeom>
              <a:avLst/>
              <a:gdLst>
                <a:gd name="T0" fmla="*/ 877 w 1842"/>
                <a:gd name="T1" fmla="*/ 922 h 922"/>
                <a:gd name="T2" fmla="*/ 968 w 1842"/>
                <a:gd name="T3" fmla="*/ 917 h 922"/>
                <a:gd name="T4" fmla="*/ 1057 w 1842"/>
                <a:gd name="T5" fmla="*/ 905 h 922"/>
                <a:gd name="T6" fmla="*/ 1143 w 1842"/>
                <a:gd name="T7" fmla="*/ 884 h 922"/>
                <a:gd name="T8" fmla="*/ 1227 w 1842"/>
                <a:gd name="T9" fmla="*/ 858 h 922"/>
                <a:gd name="T10" fmla="*/ 1305 w 1842"/>
                <a:gd name="T11" fmla="*/ 823 h 922"/>
                <a:gd name="T12" fmla="*/ 1381 w 1842"/>
                <a:gd name="T13" fmla="*/ 782 h 922"/>
                <a:gd name="T14" fmla="*/ 1453 w 1842"/>
                <a:gd name="T15" fmla="*/ 734 h 922"/>
                <a:gd name="T16" fmla="*/ 1519 w 1842"/>
                <a:gd name="T17" fmla="*/ 681 h 922"/>
                <a:gd name="T18" fmla="*/ 1580 w 1842"/>
                <a:gd name="T19" fmla="*/ 623 h 922"/>
                <a:gd name="T20" fmla="*/ 1637 w 1842"/>
                <a:gd name="T21" fmla="*/ 559 h 922"/>
                <a:gd name="T22" fmla="*/ 1686 w 1842"/>
                <a:gd name="T23" fmla="*/ 490 h 922"/>
                <a:gd name="T24" fmla="*/ 1731 w 1842"/>
                <a:gd name="T25" fmla="*/ 416 h 922"/>
                <a:gd name="T26" fmla="*/ 1768 w 1842"/>
                <a:gd name="T27" fmla="*/ 340 h 922"/>
                <a:gd name="T28" fmla="*/ 1797 w 1842"/>
                <a:gd name="T29" fmla="*/ 258 h 922"/>
                <a:gd name="T30" fmla="*/ 1820 w 1842"/>
                <a:gd name="T31" fmla="*/ 175 h 922"/>
                <a:gd name="T32" fmla="*/ 1835 w 1842"/>
                <a:gd name="T33" fmla="*/ 89 h 922"/>
                <a:gd name="T34" fmla="*/ 1842 w 1842"/>
                <a:gd name="T35" fmla="*/ 0 h 922"/>
                <a:gd name="T36" fmla="*/ 1735 w 1842"/>
                <a:gd name="T37" fmla="*/ 0 h 922"/>
                <a:gd name="T38" fmla="*/ 1728 w 1842"/>
                <a:gd name="T39" fmla="*/ 87 h 922"/>
                <a:gd name="T40" fmla="*/ 1711 w 1842"/>
                <a:gd name="T41" fmla="*/ 174 h 922"/>
                <a:gd name="T42" fmla="*/ 1686 w 1842"/>
                <a:gd name="T43" fmla="*/ 257 h 922"/>
                <a:gd name="T44" fmla="*/ 1653 w 1842"/>
                <a:gd name="T45" fmla="*/ 337 h 922"/>
                <a:gd name="T46" fmla="*/ 1613 w 1842"/>
                <a:gd name="T47" fmla="*/ 412 h 922"/>
                <a:gd name="T48" fmla="*/ 1567 w 1842"/>
                <a:gd name="T49" fmla="*/ 483 h 922"/>
                <a:gd name="T50" fmla="*/ 1514 w 1842"/>
                <a:gd name="T51" fmla="*/ 550 h 922"/>
                <a:gd name="T52" fmla="*/ 1454 w 1842"/>
                <a:gd name="T53" fmla="*/ 611 h 922"/>
                <a:gd name="T54" fmla="*/ 1390 w 1842"/>
                <a:gd name="T55" fmla="*/ 666 h 922"/>
                <a:gd name="T56" fmla="*/ 1320 w 1842"/>
                <a:gd name="T57" fmla="*/ 716 h 922"/>
                <a:gd name="T58" fmla="*/ 1246 w 1842"/>
                <a:gd name="T59" fmla="*/ 759 h 922"/>
                <a:gd name="T60" fmla="*/ 1167 w 1842"/>
                <a:gd name="T61" fmla="*/ 795 h 922"/>
                <a:gd name="T62" fmla="*/ 1084 w 1842"/>
                <a:gd name="T63" fmla="*/ 823 h 922"/>
                <a:gd name="T64" fmla="*/ 999 w 1842"/>
                <a:gd name="T65" fmla="*/ 846 h 922"/>
                <a:gd name="T66" fmla="*/ 910 w 1842"/>
                <a:gd name="T67" fmla="*/ 858 h 922"/>
                <a:gd name="T68" fmla="*/ 818 w 1842"/>
                <a:gd name="T69" fmla="*/ 862 h 922"/>
                <a:gd name="T70" fmla="*/ 730 w 1842"/>
                <a:gd name="T71" fmla="*/ 858 h 922"/>
                <a:gd name="T72" fmla="*/ 644 w 1842"/>
                <a:gd name="T73" fmla="*/ 846 h 922"/>
                <a:gd name="T74" fmla="*/ 561 w 1842"/>
                <a:gd name="T75" fmla="*/ 826 h 922"/>
                <a:gd name="T76" fmla="*/ 480 w 1842"/>
                <a:gd name="T77" fmla="*/ 800 h 922"/>
                <a:gd name="T78" fmla="*/ 405 w 1842"/>
                <a:gd name="T79" fmla="*/ 765 h 922"/>
                <a:gd name="T80" fmla="*/ 332 w 1842"/>
                <a:gd name="T81" fmla="*/ 725 h 922"/>
                <a:gd name="T82" fmla="*/ 263 w 1842"/>
                <a:gd name="T83" fmla="*/ 679 h 922"/>
                <a:gd name="T84" fmla="*/ 199 w 1842"/>
                <a:gd name="T85" fmla="*/ 627 h 922"/>
                <a:gd name="T86" fmla="*/ 141 w 1842"/>
                <a:gd name="T87" fmla="*/ 569 h 922"/>
                <a:gd name="T88" fmla="*/ 88 w 1842"/>
                <a:gd name="T89" fmla="*/ 508 h 922"/>
                <a:gd name="T90" fmla="*/ 40 w 1842"/>
                <a:gd name="T91" fmla="*/ 441 h 922"/>
                <a:gd name="T92" fmla="*/ 0 w 1842"/>
                <a:gd name="T93" fmla="*/ 370 h 922"/>
                <a:gd name="T94" fmla="*/ 42 w 1842"/>
                <a:gd name="T95" fmla="*/ 449 h 922"/>
                <a:gd name="T96" fmla="*/ 91 w 1842"/>
                <a:gd name="T97" fmla="*/ 523 h 922"/>
                <a:gd name="T98" fmla="*/ 146 w 1842"/>
                <a:gd name="T99" fmla="*/ 593 h 922"/>
                <a:gd name="T100" fmla="*/ 208 w 1842"/>
                <a:gd name="T101" fmla="*/ 657 h 922"/>
                <a:gd name="T102" fmla="*/ 277 w 1842"/>
                <a:gd name="T103" fmla="*/ 716 h 922"/>
                <a:gd name="T104" fmla="*/ 350 w 1842"/>
                <a:gd name="T105" fmla="*/ 768 h 922"/>
                <a:gd name="T106" fmla="*/ 428 w 1842"/>
                <a:gd name="T107" fmla="*/ 813 h 922"/>
                <a:gd name="T108" fmla="*/ 510 w 1842"/>
                <a:gd name="T109" fmla="*/ 852 h 922"/>
                <a:gd name="T110" fmla="*/ 598 w 1842"/>
                <a:gd name="T111" fmla="*/ 881 h 922"/>
                <a:gd name="T112" fmla="*/ 687 w 1842"/>
                <a:gd name="T113" fmla="*/ 904 h 922"/>
                <a:gd name="T114" fmla="*/ 781 w 1842"/>
                <a:gd name="T115" fmla="*/ 917 h 922"/>
                <a:gd name="T116" fmla="*/ 877 w 1842"/>
                <a:gd name="T117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2" h="922">
                  <a:moveTo>
                    <a:pt x="877" y="922"/>
                  </a:moveTo>
                  <a:lnTo>
                    <a:pt x="968" y="917"/>
                  </a:lnTo>
                  <a:lnTo>
                    <a:pt x="1057" y="905"/>
                  </a:lnTo>
                  <a:lnTo>
                    <a:pt x="1143" y="884"/>
                  </a:lnTo>
                  <a:lnTo>
                    <a:pt x="1227" y="858"/>
                  </a:lnTo>
                  <a:lnTo>
                    <a:pt x="1305" y="823"/>
                  </a:lnTo>
                  <a:lnTo>
                    <a:pt x="1381" y="782"/>
                  </a:lnTo>
                  <a:lnTo>
                    <a:pt x="1453" y="734"/>
                  </a:lnTo>
                  <a:lnTo>
                    <a:pt x="1519" y="681"/>
                  </a:lnTo>
                  <a:lnTo>
                    <a:pt x="1580" y="623"/>
                  </a:lnTo>
                  <a:lnTo>
                    <a:pt x="1637" y="559"/>
                  </a:lnTo>
                  <a:lnTo>
                    <a:pt x="1686" y="490"/>
                  </a:lnTo>
                  <a:lnTo>
                    <a:pt x="1731" y="416"/>
                  </a:lnTo>
                  <a:lnTo>
                    <a:pt x="1768" y="340"/>
                  </a:lnTo>
                  <a:lnTo>
                    <a:pt x="1797" y="258"/>
                  </a:lnTo>
                  <a:lnTo>
                    <a:pt x="1820" y="175"/>
                  </a:lnTo>
                  <a:lnTo>
                    <a:pt x="1835" y="89"/>
                  </a:lnTo>
                  <a:lnTo>
                    <a:pt x="1842" y="0"/>
                  </a:lnTo>
                  <a:lnTo>
                    <a:pt x="1735" y="0"/>
                  </a:lnTo>
                  <a:lnTo>
                    <a:pt x="1728" y="87"/>
                  </a:lnTo>
                  <a:lnTo>
                    <a:pt x="1711" y="174"/>
                  </a:lnTo>
                  <a:lnTo>
                    <a:pt x="1686" y="257"/>
                  </a:lnTo>
                  <a:lnTo>
                    <a:pt x="1653" y="337"/>
                  </a:lnTo>
                  <a:lnTo>
                    <a:pt x="1613" y="412"/>
                  </a:lnTo>
                  <a:lnTo>
                    <a:pt x="1567" y="483"/>
                  </a:lnTo>
                  <a:lnTo>
                    <a:pt x="1514" y="550"/>
                  </a:lnTo>
                  <a:lnTo>
                    <a:pt x="1454" y="611"/>
                  </a:lnTo>
                  <a:lnTo>
                    <a:pt x="1390" y="666"/>
                  </a:lnTo>
                  <a:lnTo>
                    <a:pt x="1320" y="716"/>
                  </a:lnTo>
                  <a:lnTo>
                    <a:pt x="1246" y="759"/>
                  </a:lnTo>
                  <a:lnTo>
                    <a:pt x="1167" y="795"/>
                  </a:lnTo>
                  <a:lnTo>
                    <a:pt x="1084" y="823"/>
                  </a:lnTo>
                  <a:lnTo>
                    <a:pt x="999" y="846"/>
                  </a:lnTo>
                  <a:lnTo>
                    <a:pt x="910" y="858"/>
                  </a:lnTo>
                  <a:lnTo>
                    <a:pt x="818" y="862"/>
                  </a:lnTo>
                  <a:lnTo>
                    <a:pt x="730" y="858"/>
                  </a:lnTo>
                  <a:lnTo>
                    <a:pt x="644" y="846"/>
                  </a:lnTo>
                  <a:lnTo>
                    <a:pt x="561" y="826"/>
                  </a:lnTo>
                  <a:lnTo>
                    <a:pt x="480" y="800"/>
                  </a:lnTo>
                  <a:lnTo>
                    <a:pt x="405" y="765"/>
                  </a:lnTo>
                  <a:lnTo>
                    <a:pt x="332" y="725"/>
                  </a:lnTo>
                  <a:lnTo>
                    <a:pt x="263" y="679"/>
                  </a:lnTo>
                  <a:lnTo>
                    <a:pt x="199" y="627"/>
                  </a:lnTo>
                  <a:lnTo>
                    <a:pt x="141" y="569"/>
                  </a:lnTo>
                  <a:lnTo>
                    <a:pt x="88" y="508"/>
                  </a:lnTo>
                  <a:lnTo>
                    <a:pt x="40" y="441"/>
                  </a:lnTo>
                  <a:lnTo>
                    <a:pt x="0" y="370"/>
                  </a:lnTo>
                  <a:lnTo>
                    <a:pt x="42" y="449"/>
                  </a:lnTo>
                  <a:lnTo>
                    <a:pt x="91" y="523"/>
                  </a:lnTo>
                  <a:lnTo>
                    <a:pt x="146" y="593"/>
                  </a:lnTo>
                  <a:lnTo>
                    <a:pt x="208" y="657"/>
                  </a:lnTo>
                  <a:lnTo>
                    <a:pt x="277" y="716"/>
                  </a:lnTo>
                  <a:lnTo>
                    <a:pt x="350" y="768"/>
                  </a:lnTo>
                  <a:lnTo>
                    <a:pt x="428" y="813"/>
                  </a:lnTo>
                  <a:lnTo>
                    <a:pt x="510" y="852"/>
                  </a:lnTo>
                  <a:lnTo>
                    <a:pt x="598" y="881"/>
                  </a:lnTo>
                  <a:lnTo>
                    <a:pt x="687" y="904"/>
                  </a:lnTo>
                  <a:lnTo>
                    <a:pt x="781" y="917"/>
                  </a:lnTo>
                  <a:lnTo>
                    <a:pt x="877" y="9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  <p:sp>
          <p:nvSpPr>
            <p:cNvPr id="40" name="Freeform 40"/>
            <p:cNvSpPr>
              <a:spLocks noEditPoints="1"/>
            </p:cNvSpPr>
            <p:nvPr/>
          </p:nvSpPr>
          <p:spPr bwMode="gray">
            <a:xfrm>
              <a:off x="7761288" y="5873750"/>
              <a:ext cx="436563" cy="207963"/>
            </a:xfrm>
            <a:custGeom>
              <a:avLst/>
              <a:gdLst>
                <a:gd name="T0" fmla="*/ 202 w 275"/>
                <a:gd name="T1" fmla="*/ 97 h 131"/>
                <a:gd name="T2" fmla="*/ 240 w 275"/>
                <a:gd name="T3" fmla="*/ 0 h 131"/>
                <a:gd name="T4" fmla="*/ 275 w 275"/>
                <a:gd name="T5" fmla="*/ 0 h 131"/>
                <a:gd name="T6" fmla="*/ 275 w 275"/>
                <a:gd name="T7" fmla="*/ 131 h 131"/>
                <a:gd name="T8" fmla="*/ 251 w 275"/>
                <a:gd name="T9" fmla="*/ 131 h 131"/>
                <a:gd name="T10" fmla="*/ 251 w 275"/>
                <a:gd name="T11" fmla="*/ 26 h 131"/>
                <a:gd name="T12" fmla="*/ 251 w 275"/>
                <a:gd name="T13" fmla="*/ 26 h 131"/>
                <a:gd name="T14" fmla="*/ 210 w 275"/>
                <a:gd name="T15" fmla="*/ 131 h 131"/>
                <a:gd name="T16" fmla="*/ 193 w 275"/>
                <a:gd name="T17" fmla="*/ 131 h 131"/>
                <a:gd name="T18" fmla="*/ 152 w 275"/>
                <a:gd name="T19" fmla="*/ 26 h 131"/>
                <a:gd name="T20" fmla="*/ 152 w 275"/>
                <a:gd name="T21" fmla="*/ 26 h 131"/>
                <a:gd name="T22" fmla="*/ 152 w 275"/>
                <a:gd name="T23" fmla="*/ 131 h 131"/>
                <a:gd name="T24" fmla="*/ 128 w 275"/>
                <a:gd name="T25" fmla="*/ 131 h 131"/>
                <a:gd name="T26" fmla="*/ 128 w 275"/>
                <a:gd name="T27" fmla="*/ 0 h 131"/>
                <a:gd name="T28" fmla="*/ 164 w 275"/>
                <a:gd name="T29" fmla="*/ 0 h 131"/>
                <a:gd name="T30" fmla="*/ 202 w 275"/>
                <a:gd name="T31" fmla="*/ 97 h 131"/>
                <a:gd name="T32" fmla="*/ 106 w 275"/>
                <a:gd name="T33" fmla="*/ 20 h 131"/>
                <a:gd name="T34" fmla="*/ 64 w 275"/>
                <a:gd name="T35" fmla="*/ 20 h 131"/>
                <a:gd name="T36" fmla="*/ 64 w 275"/>
                <a:gd name="T37" fmla="*/ 131 h 131"/>
                <a:gd name="T38" fmla="*/ 40 w 275"/>
                <a:gd name="T39" fmla="*/ 131 h 131"/>
                <a:gd name="T40" fmla="*/ 40 w 275"/>
                <a:gd name="T41" fmla="*/ 20 h 131"/>
                <a:gd name="T42" fmla="*/ 0 w 275"/>
                <a:gd name="T43" fmla="*/ 20 h 131"/>
                <a:gd name="T44" fmla="*/ 0 w 275"/>
                <a:gd name="T45" fmla="*/ 0 h 131"/>
                <a:gd name="T46" fmla="*/ 106 w 275"/>
                <a:gd name="T47" fmla="*/ 0 h 131"/>
                <a:gd name="T48" fmla="*/ 106 w 275"/>
                <a:gd name="T49" fmla="*/ 2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5" h="131">
                  <a:moveTo>
                    <a:pt x="202" y="97"/>
                  </a:moveTo>
                  <a:lnTo>
                    <a:pt x="240" y="0"/>
                  </a:lnTo>
                  <a:lnTo>
                    <a:pt x="275" y="0"/>
                  </a:lnTo>
                  <a:lnTo>
                    <a:pt x="275" y="131"/>
                  </a:lnTo>
                  <a:lnTo>
                    <a:pt x="251" y="131"/>
                  </a:lnTo>
                  <a:lnTo>
                    <a:pt x="251" y="26"/>
                  </a:lnTo>
                  <a:lnTo>
                    <a:pt x="251" y="26"/>
                  </a:lnTo>
                  <a:lnTo>
                    <a:pt x="210" y="131"/>
                  </a:lnTo>
                  <a:lnTo>
                    <a:pt x="193" y="131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52" y="131"/>
                  </a:lnTo>
                  <a:lnTo>
                    <a:pt x="128" y="131"/>
                  </a:lnTo>
                  <a:lnTo>
                    <a:pt x="128" y="0"/>
                  </a:lnTo>
                  <a:lnTo>
                    <a:pt x="164" y="0"/>
                  </a:lnTo>
                  <a:lnTo>
                    <a:pt x="202" y="97"/>
                  </a:lnTo>
                  <a:close/>
                  <a:moveTo>
                    <a:pt x="106" y="20"/>
                  </a:moveTo>
                  <a:lnTo>
                    <a:pt x="64" y="20"/>
                  </a:lnTo>
                  <a:lnTo>
                    <a:pt x="64" y="131"/>
                  </a:lnTo>
                  <a:lnTo>
                    <a:pt x="40" y="131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28600" y="1089406"/>
            <a:ext cx="8686800" cy="618631"/>
          </a:xfrm>
        </p:spPr>
        <p:txBody>
          <a:bodyPr bIns="0" anchor="b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28599" y="1708038"/>
            <a:ext cx="8689975" cy="433965"/>
          </a:xfrm>
        </p:spPr>
        <p:txBody>
          <a:bodyPr tIns="137160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28600" y="225425"/>
            <a:ext cx="8686800" cy="917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28600" y="1143000"/>
            <a:ext cx="8686800" cy="49188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91A06C0-92F2-374F-9C88-4CF91FB1C1B8}" type="datetime1">
              <a:rPr lang="en-US" altLang="fr-FR"/>
              <a:pPr/>
              <a:t>5/11/16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518AA8-94E0-1145-A852-67F3E0B5BF3B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0601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28600" y="1143001"/>
            <a:ext cx="4267200" cy="491889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648200" y="1143001"/>
            <a:ext cx="4267200" cy="491889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0FB6C0-E37E-DB4E-A222-5667AEBE00AD}" type="datetime1">
              <a:rPr lang="en-US" altLang="fr-FR"/>
              <a:pPr/>
              <a:t>5/11/16</a:t>
            </a:fld>
            <a:endParaRPr lang="en-US" alt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214D6-2B55-D14A-A8B2-8615653B44FE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390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28600" y="225425"/>
            <a:ext cx="8689974" cy="5836471"/>
          </a:xfrm>
        </p:spPr>
        <p:txBody>
          <a:bodyPr t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959B1E9-0E6B-0146-831A-0E541A373BFD}" type="datetime1">
              <a:rPr lang="en-US" altLang="fr-FR"/>
              <a:pPr/>
              <a:t>5/11/16</a:t>
            </a:fld>
            <a:endParaRPr lang="en-US" alt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760614E-1D48-4144-866A-966DFB6E69E7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464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 noChangeAspect="1"/>
          </p:cNvSpPr>
          <p:nvPr>
            <p:ph type="pic" sz="quarter" idx="14"/>
          </p:nvPr>
        </p:nvSpPr>
        <p:spPr bwMode="gray">
          <a:xfrm>
            <a:off x="228600" y="3886200"/>
            <a:ext cx="8686800" cy="182880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28600" y="225425"/>
            <a:ext cx="8686800" cy="3660775"/>
          </a:xfrm>
        </p:spPr>
        <p:txBody>
          <a:bodyPr t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A86D9AD-162C-5343-9B35-5321E2687EB0}" type="datetime1">
              <a:rPr lang="en-US" altLang="fr-FR"/>
              <a:pPr/>
              <a:t>5/11/16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D4BB27E-0CF6-044B-9589-DB502E55620E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815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AC0B1-6A20-9E41-990A-A072565BA1BC}" type="datetime1">
              <a:rPr lang="en-US" altLang="fr-FR"/>
              <a:pPr/>
              <a:t>5/11/16</a:t>
            </a:fld>
            <a:endParaRPr lang="en-US" alt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89C10-77EC-0146-8F2E-61954070D0D5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790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5ED82-2F52-E54F-9566-261A9B0DFAC7}" type="datetime1">
              <a:rPr lang="en-US" altLang="fr-FR"/>
              <a:pPr/>
              <a:t>5/11/16</a:t>
            </a:fld>
            <a:endParaRPr lang="en-US" alt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9577F-A601-0247-A3CA-3F5458399733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8252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228601" y="228601"/>
            <a:ext cx="8689975" cy="4764617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 userDrawn="1"/>
        </p:nvSpPr>
        <p:spPr bwMode="gray">
          <a:xfrm>
            <a:off x="7938" y="6633634"/>
            <a:ext cx="279244" cy="17543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00"/>
              </a:spcBef>
              <a:defRPr/>
            </a:pPr>
            <a:fld id="{8A4E61C6-C8F3-D748-AAFA-7EE5BF71B3E7}" type="slidenum">
              <a:rPr lang="en-US" sz="600" smtClean="0">
                <a:solidFill>
                  <a:srgbClr val="63666A"/>
                </a:solidFill>
              </a:rPr>
              <a:pPr eaLnBrk="1" hangingPunct="1">
                <a:lnSpc>
                  <a:spcPct val="90000"/>
                </a:lnSpc>
                <a:spcBef>
                  <a:spcPts val="900"/>
                </a:spcBef>
                <a:defRPr/>
              </a:pPr>
              <a:t>‹#›</a:t>
            </a:fld>
            <a:endParaRPr lang="en-US" sz="600" smtClean="0">
              <a:solidFill>
                <a:srgbClr val="63666A"/>
              </a:solidFill>
            </a:endParaRPr>
          </a:p>
        </p:txBody>
      </p:sp>
      <p:grpSp>
        <p:nvGrpSpPr>
          <p:cNvPr id="6" name="Group 80"/>
          <p:cNvGrpSpPr>
            <a:grpSpLocks/>
          </p:cNvGrpSpPr>
          <p:nvPr userDrawn="1"/>
        </p:nvGrpSpPr>
        <p:grpSpPr bwMode="auto">
          <a:xfrm>
            <a:off x="7221539" y="5653616"/>
            <a:ext cx="1717675" cy="1001431"/>
            <a:chOff x="7221846" y="4239430"/>
            <a:chExt cx="1716666" cy="751789"/>
          </a:xfrm>
        </p:grpSpPr>
        <p:grpSp>
          <p:nvGrpSpPr>
            <p:cNvPr id="7" name="Group 81"/>
            <p:cNvGrpSpPr>
              <a:grpSpLocks/>
            </p:cNvGrpSpPr>
            <p:nvPr userDrawn="1"/>
          </p:nvGrpSpPr>
          <p:grpSpPr bwMode="auto">
            <a:xfrm>
              <a:off x="7221846" y="4239430"/>
              <a:ext cx="1716666" cy="751789"/>
              <a:chOff x="6691687" y="4235338"/>
              <a:chExt cx="2184404" cy="715187"/>
            </a:xfrm>
          </p:grpSpPr>
          <p:sp>
            <p:nvSpPr>
              <p:cNvPr id="9" name="Freeform 43"/>
              <p:cNvSpPr>
                <a:spLocks/>
              </p:cNvSpPr>
              <p:nvPr userDrawn="1"/>
            </p:nvSpPr>
            <p:spPr bwMode="auto">
              <a:xfrm>
                <a:off x="7696576" y="4584006"/>
                <a:ext cx="179387" cy="147559"/>
              </a:xfrm>
              <a:custGeom>
                <a:avLst/>
                <a:gdLst>
                  <a:gd name="T0" fmla="*/ 2147483647 w 169"/>
                  <a:gd name="T1" fmla="*/ 2147483647 h 184"/>
                  <a:gd name="T2" fmla="*/ 2147483647 w 169"/>
                  <a:gd name="T3" fmla="*/ 0 h 184"/>
                  <a:gd name="T4" fmla="*/ 2147483647 w 169"/>
                  <a:gd name="T5" fmla="*/ 0 h 184"/>
                  <a:gd name="T6" fmla="*/ 2147483647 w 169"/>
                  <a:gd name="T7" fmla="*/ 2147483647 h 184"/>
                  <a:gd name="T8" fmla="*/ 2147483647 w 169"/>
                  <a:gd name="T9" fmla="*/ 2147483647 h 184"/>
                  <a:gd name="T10" fmla="*/ 0 w 169"/>
                  <a:gd name="T11" fmla="*/ 2147483647 h 184"/>
                  <a:gd name="T12" fmla="*/ 2147483647 w 169"/>
                  <a:gd name="T13" fmla="*/ 2147483647 h 184"/>
                  <a:gd name="T14" fmla="*/ 2147483647 w 169"/>
                  <a:gd name="T15" fmla="*/ 2147483647 h 184"/>
                  <a:gd name="T16" fmla="*/ 2147483647 w 169"/>
                  <a:gd name="T17" fmla="*/ 2147483647 h 184"/>
                  <a:gd name="T18" fmla="*/ 2147483647 w 169"/>
                  <a:gd name="T19" fmla="*/ 0 h 184"/>
                  <a:gd name="T20" fmla="*/ 2147483647 w 169"/>
                  <a:gd name="T21" fmla="*/ 0 h 184"/>
                  <a:gd name="T22" fmla="*/ 2147483647 w 169"/>
                  <a:gd name="T23" fmla="*/ 2147483647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9" h="184">
                    <a:moveTo>
                      <a:pt x="78" y="84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81" y="170"/>
                      <a:pt x="72" y="184"/>
                      <a:pt x="24" y="184"/>
                    </a:cubicBezTo>
                    <a:cubicBezTo>
                      <a:pt x="14" y="184"/>
                      <a:pt x="4" y="183"/>
                      <a:pt x="0" y="183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11" y="145"/>
                      <a:pt x="14" y="145"/>
                      <a:pt x="18" y="145"/>
                    </a:cubicBezTo>
                    <a:cubicBezTo>
                      <a:pt x="35" y="145"/>
                      <a:pt x="40" y="140"/>
                      <a:pt x="37" y="12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78" y="84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0" name="Freeform 44"/>
              <p:cNvSpPr>
                <a:spLocks noEditPoints="1"/>
              </p:cNvSpPr>
              <p:nvPr userDrawn="1"/>
            </p:nvSpPr>
            <p:spPr bwMode="auto">
              <a:xfrm>
                <a:off x="7409238" y="4580436"/>
                <a:ext cx="185737" cy="116619"/>
              </a:xfrm>
              <a:custGeom>
                <a:avLst/>
                <a:gdLst>
                  <a:gd name="T0" fmla="*/ 2147483647 w 174"/>
                  <a:gd name="T1" fmla="*/ 2147483647 h 145"/>
                  <a:gd name="T2" fmla="*/ 2147483647 w 174"/>
                  <a:gd name="T3" fmla="*/ 2147483647 h 145"/>
                  <a:gd name="T4" fmla="*/ 2147483647 w 174"/>
                  <a:gd name="T5" fmla="*/ 2147483647 h 145"/>
                  <a:gd name="T6" fmla="*/ 2147483647 w 174"/>
                  <a:gd name="T7" fmla="*/ 2147483647 h 145"/>
                  <a:gd name="T8" fmla="*/ 2147483647 w 174"/>
                  <a:gd name="T9" fmla="*/ 2147483647 h 145"/>
                  <a:gd name="T10" fmla="*/ 2147483647 w 174"/>
                  <a:gd name="T11" fmla="*/ 0 h 145"/>
                  <a:gd name="T12" fmla="*/ 2147483647 w 174"/>
                  <a:gd name="T13" fmla="*/ 2147483647 h 145"/>
                  <a:gd name="T14" fmla="*/ 2147483647 w 174"/>
                  <a:gd name="T15" fmla="*/ 2147483647 h 145"/>
                  <a:gd name="T16" fmla="*/ 2147483647 w 174"/>
                  <a:gd name="T17" fmla="*/ 2147483647 h 145"/>
                  <a:gd name="T18" fmla="*/ 2147483647 w 174"/>
                  <a:gd name="T19" fmla="*/ 2147483647 h 145"/>
                  <a:gd name="T20" fmla="*/ 2147483647 w 174"/>
                  <a:gd name="T21" fmla="*/ 2147483647 h 145"/>
                  <a:gd name="T22" fmla="*/ 2147483647 w 174"/>
                  <a:gd name="T23" fmla="*/ 2147483647 h 145"/>
                  <a:gd name="T24" fmla="*/ 2147483647 w 174"/>
                  <a:gd name="T25" fmla="*/ 2147483647 h 14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4" h="145">
                    <a:moveTo>
                      <a:pt x="65" y="57"/>
                    </a:moveTo>
                    <a:cubicBezTo>
                      <a:pt x="68" y="43"/>
                      <a:pt x="79" y="34"/>
                      <a:pt x="95" y="34"/>
                    </a:cubicBezTo>
                    <a:cubicBezTo>
                      <a:pt x="108" y="34"/>
                      <a:pt x="117" y="45"/>
                      <a:pt x="115" y="57"/>
                    </a:cubicBezTo>
                    <a:lnTo>
                      <a:pt x="65" y="57"/>
                    </a:lnTo>
                    <a:close/>
                    <a:moveTo>
                      <a:pt x="164" y="85"/>
                    </a:moveTo>
                    <a:cubicBezTo>
                      <a:pt x="174" y="36"/>
                      <a:pt x="149" y="0"/>
                      <a:pt x="99" y="0"/>
                    </a:cubicBezTo>
                    <a:cubicBezTo>
                      <a:pt x="55" y="0"/>
                      <a:pt x="16" y="29"/>
                      <a:pt x="8" y="74"/>
                    </a:cubicBezTo>
                    <a:cubicBezTo>
                      <a:pt x="0" y="120"/>
                      <a:pt x="29" y="145"/>
                      <a:pt x="73" y="145"/>
                    </a:cubicBezTo>
                    <a:cubicBezTo>
                      <a:pt x="105" y="145"/>
                      <a:pt x="142" y="134"/>
                      <a:pt x="157" y="100"/>
                    </a:cubicBezTo>
                    <a:cubicBezTo>
                      <a:pt x="105" y="100"/>
                      <a:pt x="105" y="100"/>
                      <a:pt x="105" y="100"/>
                    </a:cubicBezTo>
                    <a:cubicBezTo>
                      <a:pt x="100" y="108"/>
                      <a:pt x="91" y="111"/>
                      <a:pt x="83" y="111"/>
                    </a:cubicBezTo>
                    <a:cubicBezTo>
                      <a:pt x="68" y="111"/>
                      <a:pt x="58" y="101"/>
                      <a:pt x="60" y="85"/>
                    </a:cubicBezTo>
                    <a:lnTo>
                      <a:pt x="164" y="85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1" name="Freeform 45"/>
              <p:cNvSpPr>
                <a:spLocks/>
              </p:cNvSpPr>
              <p:nvPr userDrawn="1"/>
            </p:nvSpPr>
            <p:spPr bwMode="auto">
              <a:xfrm>
                <a:off x="7591801" y="4550687"/>
                <a:ext cx="114300" cy="146369"/>
              </a:xfrm>
              <a:custGeom>
                <a:avLst/>
                <a:gdLst>
                  <a:gd name="T0" fmla="*/ 2147483647 w 106"/>
                  <a:gd name="T1" fmla="*/ 2147483647 h 183"/>
                  <a:gd name="T2" fmla="*/ 2147483647 w 106"/>
                  <a:gd name="T3" fmla="*/ 2147483647 h 183"/>
                  <a:gd name="T4" fmla="*/ 2147483647 w 106"/>
                  <a:gd name="T5" fmla="*/ 2147483647 h 183"/>
                  <a:gd name="T6" fmla="*/ 0 w 106"/>
                  <a:gd name="T7" fmla="*/ 2147483647 h 183"/>
                  <a:gd name="T8" fmla="*/ 2147483647 w 106"/>
                  <a:gd name="T9" fmla="*/ 2147483647 h 183"/>
                  <a:gd name="T10" fmla="*/ 2147483647 w 106"/>
                  <a:gd name="T11" fmla="*/ 2147483647 h 183"/>
                  <a:gd name="T12" fmla="*/ 2147483647 w 106"/>
                  <a:gd name="T13" fmla="*/ 0 h 183"/>
                  <a:gd name="T14" fmla="*/ 2147483647 w 106"/>
                  <a:gd name="T15" fmla="*/ 0 h 183"/>
                  <a:gd name="T16" fmla="*/ 2147483647 w 106"/>
                  <a:gd name="T17" fmla="*/ 2147483647 h 183"/>
                  <a:gd name="T18" fmla="*/ 2147483647 w 106"/>
                  <a:gd name="T19" fmla="*/ 2147483647 h 183"/>
                  <a:gd name="T20" fmla="*/ 2147483647 w 106"/>
                  <a:gd name="T21" fmla="*/ 2147483647 h 183"/>
                  <a:gd name="T22" fmla="*/ 2147483647 w 106"/>
                  <a:gd name="T23" fmla="*/ 2147483647 h 183"/>
                  <a:gd name="T24" fmla="*/ 2147483647 w 106"/>
                  <a:gd name="T25" fmla="*/ 2147483647 h 183"/>
                  <a:gd name="T26" fmla="*/ 2147483647 w 106"/>
                  <a:gd name="T27" fmla="*/ 2147483647 h 183"/>
                  <a:gd name="T28" fmla="*/ 2147483647 w 106"/>
                  <a:gd name="T29" fmla="*/ 2147483647 h 183"/>
                  <a:gd name="T30" fmla="*/ 2147483647 w 106"/>
                  <a:gd name="T31" fmla="*/ 2147483647 h 1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6" h="183">
                    <a:moveTo>
                      <a:pt x="81" y="179"/>
                    </a:moveTo>
                    <a:cubicBezTo>
                      <a:pt x="9" y="183"/>
                      <a:pt x="1" y="178"/>
                      <a:pt x="10" y="131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0" y="73"/>
                      <a:pt x="100" y="73"/>
                      <a:pt x="100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65" y="123"/>
                      <a:pt x="65" y="123"/>
                      <a:pt x="65" y="123"/>
                    </a:cubicBezTo>
                    <a:cubicBezTo>
                      <a:pt x="63" y="136"/>
                      <a:pt x="64" y="140"/>
                      <a:pt x="79" y="140"/>
                    </a:cubicBezTo>
                    <a:cubicBezTo>
                      <a:pt x="88" y="140"/>
                      <a:pt x="88" y="140"/>
                      <a:pt x="88" y="140"/>
                    </a:cubicBezTo>
                    <a:lnTo>
                      <a:pt x="81" y="179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2" name="Freeform 46"/>
              <p:cNvSpPr>
                <a:spLocks/>
              </p:cNvSpPr>
              <p:nvPr userDrawn="1"/>
            </p:nvSpPr>
            <p:spPr bwMode="auto">
              <a:xfrm>
                <a:off x="6790111" y="4538787"/>
                <a:ext cx="203200" cy="159459"/>
              </a:xfrm>
              <a:custGeom>
                <a:avLst/>
                <a:gdLst>
                  <a:gd name="T0" fmla="*/ 2147483647 w 189"/>
                  <a:gd name="T1" fmla="*/ 2147483647 h 198"/>
                  <a:gd name="T2" fmla="*/ 2147483647 w 189"/>
                  <a:gd name="T3" fmla="*/ 2147483647 h 198"/>
                  <a:gd name="T4" fmla="*/ 2147483647 w 189"/>
                  <a:gd name="T5" fmla="*/ 2147483647 h 198"/>
                  <a:gd name="T6" fmla="*/ 2147483647 w 189"/>
                  <a:gd name="T7" fmla="*/ 2147483647 h 198"/>
                  <a:gd name="T8" fmla="*/ 2147483647 w 189"/>
                  <a:gd name="T9" fmla="*/ 2147483647 h 198"/>
                  <a:gd name="T10" fmla="*/ 2147483647 w 189"/>
                  <a:gd name="T11" fmla="*/ 2147483647 h 198"/>
                  <a:gd name="T12" fmla="*/ 2147483647 w 189"/>
                  <a:gd name="T13" fmla="*/ 2147483647 h 198"/>
                  <a:gd name="T14" fmla="*/ 2147483647 w 189"/>
                  <a:gd name="T15" fmla="*/ 2147483647 h 198"/>
                  <a:gd name="T16" fmla="*/ 2147483647 w 189"/>
                  <a:gd name="T17" fmla="*/ 2147483647 h 198"/>
                  <a:gd name="T18" fmla="*/ 2147483647 w 189"/>
                  <a:gd name="T19" fmla="*/ 2147483647 h 198"/>
                  <a:gd name="T20" fmla="*/ 2147483647 w 189"/>
                  <a:gd name="T21" fmla="*/ 2147483647 h 198"/>
                  <a:gd name="T22" fmla="*/ 2147483647 w 189"/>
                  <a:gd name="T23" fmla="*/ 2147483647 h 198"/>
                  <a:gd name="T24" fmla="*/ 2147483647 w 189"/>
                  <a:gd name="T25" fmla="*/ 0 h 198"/>
                  <a:gd name="T26" fmla="*/ 2147483647 w 189"/>
                  <a:gd name="T27" fmla="*/ 2147483647 h 198"/>
                  <a:gd name="T28" fmla="*/ 2147483647 w 189"/>
                  <a:gd name="T29" fmla="*/ 2147483647 h 19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89" h="198">
                    <a:moveTo>
                      <a:pt x="126" y="60"/>
                    </a:moveTo>
                    <a:cubicBezTo>
                      <a:pt x="126" y="53"/>
                      <a:pt x="123" y="49"/>
                      <a:pt x="119" y="47"/>
                    </a:cubicBezTo>
                    <a:cubicBezTo>
                      <a:pt x="115" y="44"/>
                      <a:pt x="110" y="43"/>
                      <a:pt x="104" y="43"/>
                    </a:cubicBezTo>
                    <a:cubicBezTo>
                      <a:pt x="90" y="43"/>
                      <a:pt x="83" y="47"/>
                      <a:pt x="82" y="54"/>
                    </a:cubicBezTo>
                    <a:cubicBezTo>
                      <a:pt x="77" y="82"/>
                      <a:pt x="189" y="65"/>
                      <a:pt x="176" y="133"/>
                    </a:cubicBezTo>
                    <a:cubicBezTo>
                      <a:pt x="169" y="177"/>
                      <a:pt x="129" y="198"/>
                      <a:pt x="77" y="198"/>
                    </a:cubicBezTo>
                    <a:cubicBezTo>
                      <a:pt x="27" y="198"/>
                      <a:pt x="0" y="169"/>
                      <a:pt x="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42"/>
                      <a:pt x="67" y="147"/>
                      <a:pt x="71" y="150"/>
                    </a:cubicBezTo>
                    <a:cubicBezTo>
                      <a:pt x="76" y="153"/>
                      <a:pt x="82" y="155"/>
                      <a:pt x="88" y="155"/>
                    </a:cubicBezTo>
                    <a:cubicBezTo>
                      <a:pt x="103" y="155"/>
                      <a:pt x="114" y="150"/>
                      <a:pt x="116" y="141"/>
                    </a:cubicBezTo>
                    <a:cubicBezTo>
                      <a:pt x="121" y="112"/>
                      <a:pt x="9" y="132"/>
                      <a:pt x="22" y="60"/>
                    </a:cubicBezTo>
                    <a:cubicBezTo>
                      <a:pt x="29" y="20"/>
                      <a:pt x="67" y="0"/>
                      <a:pt x="114" y="0"/>
                    </a:cubicBezTo>
                    <a:cubicBezTo>
                      <a:pt x="166" y="0"/>
                      <a:pt x="186" y="27"/>
                      <a:pt x="184" y="60"/>
                    </a:cubicBezTo>
                    <a:lnTo>
                      <a:pt x="126" y="60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3" name="Freeform 47"/>
              <p:cNvSpPr>
                <a:spLocks noEditPoints="1"/>
              </p:cNvSpPr>
              <p:nvPr userDrawn="1"/>
            </p:nvSpPr>
            <p:spPr bwMode="auto">
              <a:xfrm>
                <a:off x="6983787" y="4580436"/>
                <a:ext cx="184150" cy="116619"/>
              </a:xfrm>
              <a:custGeom>
                <a:avLst/>
                <a:gdLst>
                  <a:gd name="T0" fmla="*/ 2147483647 w 172"/>
                  <a:gd name="T1" fmla="*/ 2147483647 h 145"/>
                  <a:gd name="T2" fmla="*/ 2147483647 w 172"/>
                  <a:gd name="T3" fmla="*/ 2147483647 h 145"/>
                  <a:gd name="T4" fmla="*/ 2147483647 w 172"/>
                  <a:gd name="T5" fmla="*/ 2147483647 h 145"/>
                  <a:gd name="T6" fmla="*/ 2147483647 w 172"/>
                  <a:gd name="T7" fmla="*/ 2147483647 h 145"/>
                  <a:gd name="T8" fmla="*/ 2147483647 w 172"/>
                  <a:gd name="T9" fmla="*/ 2147483647 h 145"/>
                  <a:gd name="T10" fmla="*/ 2147483647 w 172"/>
                  <a:gd name="T11" fmla="*/ 2147483647 h 145"/>
                  <a:gd name="T12" fmla="*/ 2147483647 w 172"/>
                  <a:gd name="T13" fmla="*/ 2147483647 h 145"/>
                  <a:gd name="T14" fmla="*/ 2147483647 w 172"/>
                  <a:gd name="T15" fmla="*/ 2147483647 h 145"/>
                  <a:gd name="T16" fmla="*/ 2147483647 w 172"/>
                  <a:gd name="T17" fmla="*/ 0 h 145"/>
                  <a:gd name="T18" fmla="*/ 2147483647 w 172"/>
                  <a:gd name="T19" fmla="*/ 2147483647 h 1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2" h="145">
                    <a:moveTo>
                      <a:pt x="93" y="37"/>
                    </a:moveTo>
                    <a:cubicBezTo>
                      <a:pt x="108" y="36"/>
                      <a:pt x="114" y="51"/>
                      <a:pt x="110" y="71"/>
                    </a:cubicBezTo>
                    <a:cubicBezTo>
                      <a:pt x="106" y="97"/>
                      <a:pt x="95" y="108"/>
                      <a:pt x="80" y="108"/>
                    </a:cubicBezTo>
                    <a:cubicBezTo>
                      <a:pt x="66" y="108"/>
                      <a:pt x="59" y="97"/>
                      <a:pt x="63" y="71"/>
                    </a:cubicBezTo>
                    <a:cubicBezTo>
                      <a:pt x="66" y="56"/>
                      <a:pt x="75" y="37"/>
                      <a:pt x="93" y="37"/>
                    </a:cubicBezTo>
                    <a:close/>
                    <a:moveTo>
                      <a:pt x="8" y="74"/>
                    </a:moveTo>
                    <a:cubicBezTo>
                      <a:pt x="0" y="121"/>
                      <a:pt x="30" y="145"/>
                      <a:pt x="74" y="145"/>
                    </a:cubicBezTo>
                    <a:cubicBezTo>
                      <a:pt x="118" y="145"/>
                      <a:pt x="156" y="121"/>
                      <a:pt x="165" y="71"/>
                    </a:cubicBezTo>
                    <a:cubicBezTo>
                      <a:pt x="172" y="29"/>
                      <a:pt x="147" y="0"/>
                      <a:pt x="99" y="0"/>
                    </a:cubicBezTo>
                    <a:cubicBezTo>
                      <a:pt x="53" y="0"/>
                      <a:pt x="17" y="27"/>
                      <a:pt x="8" y="74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4" name="Freeform 48"/>
              <p:cNvSpPr>
                <a:spLocks/>
              </p:cNvSpPr>
              <p:nvPr userDrawn="1"/>
            </p:nvSpPr>
            <p:spPr bwMode="auto">
              <a:xfrm>
                <a:off x="7161587" y="4580436"/>
                <a:ext cx="179387" cy="116619"/>
              </a:xfrm>
              <a:custGeom>
                <a:avLst/>
                <a:gdLst>
                  <a:gd name="T0" fmla="*/ 2147483647 w 168"/>
                  <a:gd name="T1" fmla="*/ 2147483647 h 145"/>
                  <a:gd name="T2" fmla="*/ 2147483647 w 168"/>
                  <a:gd name="T3" fmla="*/ 2147483647 h 145"/>
                  <a:gd name="T4" fmla="*/ 2147483647 w 168"/>
                  <a:gd name="T5" fmla="*/ 2147483647 h 145"/>
                  <a:gd name="T6" fmla="*/ 2147483647 w 168"/>
                  <a:gd name="T7" fmla="*/ 2147483647 h 145"/>
                  <a:gd name="T8" fmla="*/ 2147483647 w 168"/>
                  <a:gd name="T9" fmla="*/ 2147483647 h 145"/>
                  <a:gd name="T10" fmla="*/ 2147483647 w 168"/>
                  <a:gd name="T11" fmla="*/ 2147483647 h 145"/>
                  <a:gd name="T12" fmla="*/ 2147483647 w 168"/>
                  <a:gd name="T13" fmla="*/ 2147483647 h 145"/>
                  <a:gd name="T14" fmla="*/ 2147483647 w 168"/>
                  <a:gd name="T15" fmla="*/ 2147483647 h 145"/>
                  <a:gd name="T16" fmla="*/ 2147483647 w 168"/>
                  <a:gd name="T17" fmla="*/ 2147483647 h 145"/>
                  <a:gd name="T18" fmla="*/ 2147483647 w 168"/>
                  <a:gd name="T19" fmla="*/ 0 h 145"/>
                  <a:gd name="T20" fmla="*/ 2147483647 w 168"/>
                  <a:gd name="T21" fmla="*/ 2147483647 h 145"/>
                  <a:gd name="T22" fmla="*/ 2147483647 w 168"/>
                  <a:gd name="T23" fmla="*/ 2147483647 h 14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8" h="145">
                    <a:moveTo>
                      <a:pt x="110" y="57"/>
                    </a:moveTo>
                    <a:cubicBezTo>
                      <a:pt x="111" y="51"/>
                      <a:pt x="109" y="46"/>
                      <a:pt x="106" y="43"/>
                    </a:cubicBezTo>
                    <a:cubicBezTo>
                      <a:pt x="104" y="39"/>
                      <a:pt x="99" y="37"/>
                      <a:pt x="93" y="37"/>
                    </a:cubicBezTo>
                    <a:cubicBezTo>
                      <a:pt x="73" y="37"/>
                      <a:pt x="66" y="58"/>
                      <a:pt x="63" y="74"/>
                    </a:cubicBezTo>
                    <a:cubicBezTo>
                      <a:pt x="59" y="95"/>
                      <a:pt x="65" y="108"/>
                      <a:pt x="81" y="108"/>
                    </a:cubicBezTo>
                    <a:cubicBezTo>
                      <a:pt x="95" y="108"/>
                      <a:pt x="102" y="98"/>
                      <a:pt x="106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48" y="129"/>
                      <a:pt x="112" y="145"/>
                      <a:pt x="74" y="145"/>
                    </a:cubicBezTo>
                    <a:cubicBezTo>
                      <a:pt x="30" y="145"/>
                      <a:pt x="0" y="120"/>
                      <a:pt x="9" y="74"/>
                    </a:cubicBezTo>
                    <a:cubicBezTo>
                      <a:pt x="17" y="27"/>
                      <a:pt x="55" y="0"/>
                      <a:pt x="100" y="0"/>
                    </a:cubicBezTo>
                    <a:cubicBezTo>
                      <a:pt x="136" y="0"/>
                      <a:pt x="168" y="16"/>
                      <a:pt x="165" y="57"/>
                    </a:cubicBezTo>
                    <a:lnTo>
                      <a:pt x="110" y="57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" name="Freeform 49"/>
              <p:cNvSpPr>
                <a:spLocks noEditPoints="1"/>
              </p:cNvSpPr>
              <p:nvPr userDrawn="1"/>
            </p:nvSpPr>
            <p:spPr bwMode="auto">
              <a:xfrm>
                <a:off x="7334625" y="4538787"/>
                <a:ext cx="95250" cy="155889"/>
              </a:xfrm>
              <a:custGeom>
                <a:avLst/>
                <a:gdLst>
                  <a:gd name="T0" fmla="*/ 0 w 60"/>
                  <a:gd name="T1" fmla="*/ 2147483647 h 131"/>
                  <a:gd name="T2" fmla="*/ 2147483647 w 60"/>
                  <a:gd name="T3" fmla="*/ 2147483647 h 131"/>
                  <a:gd name="T4" fmla="*/ 2147483647 w 60"/>
                  <a:gd name="T5" fmla="*/ 2147483647 h 131"/>
                  <a:gd name="T6" fmla="*/ 2147483647 w 60"/>
                  <a:gd name="T7" fmla="*/ 2147483647 h 131"/>
                  <a:gd name="T8" fmla="*/ 0 w 60"/>
                  <a:gd name="T9" fmla="*/ 2147483647 h 131"/>
                  <a:gd name="T10" fmla="*/ 2147483647 w 60"/>
                  <a:gd name="T11" fmla="*/ 0 h 131"/>
                  <a:gd name="T12" fmla="*/ 2147483647 w 60"/>
                  <a:gd name="T13" fmla="*/ 0 h 131"/>
                  <a:gd name="T14" fmla="*/ 2147483647 w 60"/>
                  <a:gd name="T15" fmla="*/ 2147483647 h 131"/>
                  <a:gd name="T16" fmla="*/ 2147483647 w 60"/>
                  <a:gd name="T17" fmla="*/ 2147483647 h 131"/>
                  <a:gd name="T18" fmla="*/ 2147483647 w 60"/>
                  <a:gd name="T19" fmla="*/ 0 h 1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0" h="131">
                    <a:moveTo>
                      <a:pt x="0" y="131"/>
                    </a:moveTo>
                    <a:lnTo>
                      <a:pt x="16" y="38"/>
                    </a:lnTo>
                    <a:lnTo>
                      <a:pt x="53" y="38"/>
                    </a:lnTo>
                    <a:lnTo>
                      <a:pt x="37" y="131"/>
                    </a:lnTo>
                    <a:lnTo>
                      <a:pt x="0" y="131"/>
                    </a:lnTo>
                    <a:close/>
                    <a:moveTo>
                      <a:pt x="23" y="0"/>
                    </a:moveTo>
                    <a:lnTo>
                      <a:pt x="60" y="0"/>
                    </a:lnTo>
                    <a:lnTo>
                      <a:pt x="55" y="27"/>
                    </a:lnTo>
                    <a:lnTo>
                      <a:pt x="18" y="2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" name="Freeform 50"/>
              <p:cNvSpPr>
                <a:spLocks/>
              </p:cNvSpPr>
              <p:nvPr userDrawn="1"/>
            </p:nvSpPr>
            <p:spPr bwMode="auto">
              <a:xfrm>
                <a:off x="8188702" y="4462627"/>
                <a:ext cx="49212" cy="108289"/>
              </a:xfrm>
              <a:custGeom>
                <a:avLst/>
                <a:gdLst>
                  <a:gd name="T0" fmla="*/ 2147483647 w 46"/>
                  <a:gd name="T1" fmla="*/ 2147483647 h 135"/>
                  <a:gd name="T2" fmla="*/ 0 w 46"/>
                  <a:gd name="T3" fmla="*/ 2147483647 h 135"/>
                  <a:gd name="T4" fmla="*/ 2147483647 w 46"/>
                  <a:gd name="T5" fmla="*/ 2147483647 h 135"/>
                  <a:gd name="T6" fmla="*/ 2147483647 w 46"/>
                  <a:gd name="T7" fmla="*/ 2147483647 h 135"/>
                  <a:gd name="T8" fmla="*/ 2147483647 w 46"/>
                  <a:gd name="T9" fmla="*/ 2147483647 h 135"/>
                  <a:gd name="T10" fmla="*/ 2147483647 w 46"/>
                  <a:gd name="T11" fmla="*/ 2147483647 h 135"/>
                  <a:gd name="T12" fmla="*/ 2147483647 w 46"/>
                  <a:gd name="T13" fmla="*/ 2147483647 h 135"/>
                  <a:gd name="T14" fmla="*/ 2147483647 w 46"/>
                  <a:gd name="T15" fmla="*/ 2147483647 h 135"/>
                  <a:gd name="T16" fmla="*/ 2147483647 w 46"/>
                  <a:gd name="T17" fmla="*/ 2147483647 h 135"/>
                  <a:gd name="T18" fmla="*/ 2147483647 w 46"/>
                  <a:gd name="T19" fmla="*/ 2147483647 h 135"/>
                  <a:gd name="T20" fmla="*/ 2147483647 w 46"/>
                  <a:gd name="T21" fmla="*/ 2147483647 h 135"/>
                  <a:gd name="T22" fmla="*/ 2147483647 w 46"/>
                  <a:gd name="T23" fmla="*/ 2147483647 h 13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" h="135">
                    <a:moveTo>
                      <a:pt x="4" y="19"/>
                    </a:moveTo>
                    <a:cubicBezTo>
                      <a:pt x="2" y="48"/>
                      <a:pt x="0" y="61"/>
                      <a:pt x="0" y="91"/>
                    </a:cubicBezTo>
                    <a:cubicBezTo>
                      <a:pt x="0" y="101"/>
                      <a:pt x="1" y="104"/>
                      <a:pt x="1" y="115"/>
                    </a:cubicBezTo>
                    <a:cubicBezTo>
                      <a:pt x="1" y="115"/>
                      <a:pt x="1" y="115"/>
                      <a:pt x="1" y="115"/>
                    </a:cubicBezTo>
                    <a:cubicBezTo>
                      <a:pt x="1" y="126"/>
                      <a:pt x="11" y="135"/>
                      <a:pt x="22" y="134"/>
                    </a:cubicBezTo>
                    <a:cubicBezTo>
                      <a:pt x="33" y="134"/>
                      <a:pt x="42" y="125"/>
                      <a:pt x="42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1" y="103"/>
                      <a:pt x="41" y="101"/>
                      <a:pt x="41" y="91"/>
                    </a:cubicBezTo>
                    <a:cubicBezTo>
                      <a:pt x="41" y="62"/>
                      <a:pt x="42" y="50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6" y="12"/>
                      <a:pt x="38" y="2"/>
                      <a:pt x="26" y="1"/>
                    </a:cubicBezTo>
                    <a:cubicBezTo>
                      <a:pt x="15" y="0"/>
                      <a:pt x="5" y="8"/>
                      <a:pt x="4" y="19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" name="Freeform 51"/>
              <p:cNvSpPr>
                <a:spLocks/>
              </p:cNvSpPr>
              <p:nvPr userDrawn="1"/>
            </p:nvSpPr>
            <p:spPr bwMode="auto">
              <a:xfrm>
                <a:off x="8125202" y="4462627"/>
                <a:ext cx="49212" cy="108289"/>
              </a:xfrm>
              <a:custGeom>
                <a:avLst/>
                <a:gdLst>
                  <a:gd name="T0" fmla="*/ 2147483647 w 47"/>
                  <a:gd name="T1" fmla="*/ 2147483647 h 135"/>
                  <a:gd name="T2" fmla="*/ 0 w 47"/>
                  <a:gd name="T3" fmla="*/ 2147483647 h 135"/>
                  <a:gd name="T4" fmla="*/ 0 w 47"/>
                  <a:gd name="T5" fmla="*/ 2147483647 h 135"/>
                  <a:gd name="T6" fmla="*/ 0 w 47"/>
                  <a:gd name="T7" fmla="*/ 2147483647 h 135"/>
                  <a:gd name="T8" fmla="*/ 2147483647 w 47"/>
                  <a:gd name="T9" fmla="*/ 2147483647 h 135"/>
                  <a:gd name="T10" fmla="*/ 2147483647 w 47"/>
                  <a:gd name="T11" fmla="*/ 2147483647 h 135"/>
                  <a:gd name="T12" fmla="*/ 2147483647 w 47"/>
                  <a:gd name="T13" fmla="*/ 2147483647 h 135"/>
                  <a:gd name="T14" fmla="*/ 2147483647 w 47"/>
                  <a:gd name="T15" fmla="*/ 2147483647 h 135"/>
                  <a:gd name="T16" fmla="*/ 2147483647 w 47"/>
                  <a:gd name="T17" fmla="*/ 2147483647 h 135"/>
                  <a:gd name="T18" fmla="*/ 2147483647 w 47"/>
                  <a:gd name="T19" fmla="*/ 2147483647 h 135"/>
                  <a:gd name="T20" fmla="*/ 2147483647 w 47"/>
                  <a:gd name="T21" fmla="*/ 2147483647 h 135"/>
                  <a:gd name="T22" fmla="*/ 2147483647 w 47"/>
                  <a:gd name="T23" fmla="*/ 2147483647 h 13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7" h="135">
                    <a:moveTo>
                      <a:pt x="5" y="19"/>
                    </a:moveTo>
                    <a:cubicBezTo>
                      <a:pt x="2" y="47"/>
                      <a:pt x="0" y="61"/>
                      <a:pt x="0" y="91"/>
                    </a:cubicBezTo>
                    <a:cubicBezTo>
                      <a:pt x="0" y="101"/>
                      <a:pt x="0" y="104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" y="126"/>
                      <a:pt x="11" y="135"/>
                      <a:pt x="22" y="134"/>
                    </a:cubicBezTo>
                    <a:cubicBezTo>
                      <a:pt x="33" y="134"/>
                      <a:pt x="42" y="124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03"/>
                      <a:pt x="40" y="101"/>
                      <a:pt x="40" y="91"/>
                    </a:cubicBezTo>
                    <a:cubicBezTo>
                      <a:pt x="40" y="63"/>
                      <a:pt x="42" y="51"/>
                      <a:pt x="46" y="24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13"/>
                      <a:pt x="40" y="3"/>
                      <a:pt x="28" y="1"/>
                    </a:cubicBezTo>
                    <a:cubicBezTo>
                      <a:pt x="17" y="0"/>
                      <a:pt x="7" y="7"/>
                      <a:pt x="5" y="19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8" name="Freeform 52"/>
              <p:cNvSpPr>
                <a:spLocks/>
              </p:cNvSpPr>
              <p:nvPr userDrawn="1"/>
            </p:nvSpPr>
            <p:spPr bwMode="auto">
              <a:xfrm>
                <a:off x="8142664" y="4628036"/>
                <a:ext cx="95250" cy="116619"/>
              </a:xfrm>
              <a:custGeom>
                <a:avLst/>
                <a:gdLst>
                  <a:gd name="T0" fmla="*/ 2147483647 w 89"/>
                  <a:gd name="T1" fmla="*/ 2147483647 h 145"/>
                  <a:gd name="T2" fmla="*/ 2147483647 w 89"/>
                  <a:gd name="T3" fmla="*/ 2147483647 h 145"/>
                  <a:gd name="T4" fmla="*/ 2147483647 w 89"/>
                  <a:gd name="T5" fmla="*/ 2147483647 h 145"/>
                  <a:gd name="T6" fmla="*/ 2147483647 w 89"/>
                  <a:gd name="T7" fmla="*/ 2147483647 h 145"/>
                  <a:gd name="T8" fmla="*/ 2147483647 w 89"/>
                  <a:gd name="T9" fmla="*/ 2147483647 h 145"/>
                  <a:gd name="T10" fmla="*/ 2147483647 w 89"/>
                  <a:gd name="T11" fmla="*/ 2147483647 h 145"/>
                  <a:gd name="T12" fmla="*/ 2147483647 w 89"/>
                  <a:gd name="T13" fmla="*/ 2147483647 h 145"/>
                  <a:gd name="T14" fmla="*/ 2147483647 w 89"/>
                  <a:gd name="T15" fmla="*/ 2147483647 h 145"/>
                  <a:gd name="T16" fmla="*/ 2147483647 w 89"/>
                  <a:gd name="T17" fmla="*/ 2147483647 h 145"/>
                  <a:gd name="T18" fmla="*/ 2147483647 w 89"/>
                  <a:gd name="T19" fmla="*/ 2147483647 h 1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" h="145">
                    <a:moveTo>
                      <a:pt x="3" y="28"/>
                    </a:moveTo>
                    <a:cubicBezTo>
                      <a:pt x="13" y="71"/>
                      <a:pt x="29" y="102"/>
                      <a:pt x="48" y="133"/>
                    </a:cubicBezTo>
                    <a:cubicBezTo>
                      <a:pt x="48" y="133"/>
                      <a:pt x="48" y="133"/>
                      <a:pt x="48" y="133"/>
                    </a:cubicBezTo>
                    <a:cubicBezTo>
                      <a:pt x="54" y="143"/>
                      <a:pt x="67" y="145"/>
                      <a:pt x="76" y="140"/>
                    </a:cubicBezTo>
                    <a:cubicBezTo>
                      <a:pt x="86" y="134"/>
                      <a:pt x="89" y="121"/>
                      <a:pt x="83" y="112"/>
                    </a:cubicBezTo>
                    <a:cubicBezTo>
                      <a:pt x="83" y="112"/>
                      <a:pt x="83" y="112"/>
                      <a:pt x="83" y="112"/>
                    </a:cubicBezTo>
                    <a:cubicBezTo>
                      <a:pt x="66" y="84"/>
                      <a:pt x="52" y="57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9" y="7"/>
                      <a:pt x="28" y="0"/>
                      <a:pt x="17" y="3"/>
                    </a:cubicBezTo>
                    <a:cubicBezTo>
                      <a:pt x="6" y="6"/>
                      <a:pt x="0" y="17"/>
                      <a:pt x="3" y="28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9" name="Freeform 53"/>
              <p:cNvSpPr>
                <a:spLocks/>
              </p:cNvSpPr>
              <p:nvPr userDrawn="1"/>
            </p:nvSpPr>
            <p:spPr bwMode="auto">
              <a:xfrm>
                <a:off x="8258553" y="4415027"/>
                <a:ext cx="144462" cy="33320"/>
              </a:xfrm>
              <a:custGeom>
                <a:avLst/>
                <a:gdLst>
                  <a:gd name="T0" fmla="*/ 2147483647 w 135"/>
                  <a:gd name="T1" fmla="*/ 0 h 41"/>
                  <a:gd name="T2" fmla="*/ 2147483647 w 135"/>
                  <a:gd name="T3" fmla="*/ 0 h 41"/>
                  <a:gd name="T4" fmla="*/ 2147483647 w 135"/>
                  <a:gd name="T5" fmla="*/ 0 h 41"/>
                  <a:gd name="T6" fmla="*/ 0 w 135"/>
                  <a:gd name="T7" fmla="*/ 2147483647 h 41"/>
                  <a:gd name="T8" fmla="*/ 2147483647 w 135"/>
                  <a:gd name="T9" fmla="*/ 2147483647 h 41"/>
                  <a:gd name="T10" fmla="*/ 2147483647 w 135"/>
                  <a:gd name="T11" fmla="*/ 2147483647 h 41"/>
                  <a:gd name="T12" fmla="*/ 2147483647 w 135"/>
                  <a:gd name="T13" fmla="*/ 2147483647 h 41"/>
                  <a:gd name="T14" fmla="*/ 2147483647 w 135"/>
                  <a:gd name="T15" fmla="*/ 2147483647 h 41"/>
                  <a:gd name="T16" fmla="*/ 2147483647 w 135"/>
                  <a:gd name="T17" fmla="*/ 2147483647 h 41"/>
                  <a:gd name="T18" fmla="*/ 2147483647 w 13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5" h="41">
                    <a:moveTo>
                      <a:pt x="115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26" y="41"/>
                      <a:pt x="135" y="32"/>
                      <a:pt x="135" y="20"/>
                    </a:cubicBezTo>
                    <a:cubicBezTo>
                      <a:pt x="135" y="9"/>
                      <a:pt x="126" y="0"/>
                      <a:pt x="115" y="0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Freeform 54"/>
              <p:cNvSpPr>
                <a:spLocks/>
              </p:cNvSpPr>
              <p:nvPr userDrawn="1"/>
            </p:nvSpPr>
            <p:spPr bwMode="auto">
              <a:xfrm>
                <a:off x="7969627" y="4584006"/>
                <a:ext cx="146050" cy="33320"/>
              </a:xfrm>
              <a:custGeom>
                <a:avLst/>
                <a:gdLst>
                  <a:gd name="T0" fmla="*/ 2147483647 w 136"/>
                  <a:gd name="T1" fmla="*/ 0 h 41"/>
                  <a:gd name="T2" fmla="*/ 2147483647 w 136"/>
                  <a:gd name="T3" fmla="*/ 0 h 41"/>
                  <a:gd name="T4" fmla="*/ 2147483647 w 136"/>
                  <a:gd name="T5" fmla="*/ 0 h 41"/>
                  <a:gd name="T6" fmla="*/ 0 w 136"/>
                  <a:gd name="T7" fmla="*/ 2147483647 h 41"/>
                  <a:gd name="T8" fmla="*/ 2147483647 w 136"/>
                  <a:gd name="T9" fmla="*/ 2147483647 h 41"/>
                  <a:gd name="T10" fmla="*/ 2147483647 w 136"/>
                  <a:gd name="T11" fmla="*/ 2147483647 h 41"/>
                  <a:gd name="T12" fmla="*/ 2147483647 w 136"/>
                  <a:gd name="T13" fmla="*/ 2147483647 h 41"/>
                  <a:gd name="T14" fmla="*/ 2147483647 w 136"/>
                  <a:gd name="T15" fmla="*/ 2147483647 h 41"/>
                  <a:gd name="T16" fmla="*/ 2147483647 w 136"/>
                  <a:gd name="T17" fmla="*/ 2147483647 h 41"/>
                  <a:gd name="T18" fmla="*/ 2147483647 w 13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6" h="41">
                    <a:moveTo>
                      <a:pt x="11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2"/>
                      <a:pt x="9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27" y="41"/>
                      <a:pt x="136" y="32"/>
                      <a:pt x="136" y="20"/>
                    </a:cubicBezTo>
                    <a:cubicBezTo>
                      <a:pt x="136" y="9"/>
                      <a:pt x="127" y="0"/>
                      <a:pt x="115" y="0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1" name="Freeform 55"/>
              <p:cNvSpPr>
                <a:spLocks/>
              </p:cNvSpPr>
              <p:nvPr userDrawn="1"/>
            </p:nvSpPr>
            <p:spPr bwMode="auto">
              <a:xfrm>
                <a:off x="8498265" y="4462627"/>
                <a:ext cx="146050" cy="33320"/>
              </a:xfrm>
              <a:custGeom>
                <a:avLst/>
                <a:gdLst>
                  <a:gd name="T0" fmla="*/ 2147483647 w 136"/>
                  <a:gd name="T1" fmla="*/ 0 h 41"/>
                  <a:gd name="T2" fmla="*/ 2147483647 w 136"/>
                  <a:gd name="T3" fmla="*/ 0 h 41"/>
                  <a:gd name="T4" fmla="*/ 2147483647 w 136"/>
                  <a:gd name="T5" fmla="*/ 0 h 41"/>
                  <a:gd name="T6" fmla="*/ 0 w 136"/>
                  <a:gd name="T7" fmla="*/ 2147483647 h 41"/>
                  <a:gd name="T8" fmla="*/ 2147483647 w 136"/>
                  <a:gd name="T9" fmla="*/ 2147483647 h 41"/>
                  <a:gd name="T10" fmla="*/ 2147483647 w 136"/>
                  <a:gd name="T11" fmla="*/ 2147483647 h 41"/>
                  <a:gd name="T12" fmla="*/ 2147483647 w 136"/>
                  <a:gd name="T13" fmla="*/ 2147483647 h 41"/>
                  <a:gd name="T14" fmla="*/ 2147483647 w 136"/>
                  <a:gd name="T15" fmla="*/ 2147483647 h 41"/>
                  <a:gd name="T16" fmla="*/ 2147483647 w 136"/>
                  <a:gd name="T17" fmla="*/ 2147483647 h 41"/>
                  <a:gd name="T18" fmla="*/ 2147483647 w 13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6" h="41">
                    <a:moveTo>
                      <a:pt x="11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2"/>
                      <a:pt x="9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27" y="41"/>
                      <a:pt x="136" y="32"/>
                      <a:pt x="136" y="20"/>
                    </a:cubicBezTo>
                    <a:cubicBezTo>
                      <a:pt x="136" y="9"/>
                      <a:pt x="127" y="0"/>
                      <a:pt x="115" y="0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2" name="Freeform 56"/>
              <p:cNvSpPr>
                <a:spLocks/>
              </p:cNvSpPr>
              <p:nvPr userDrawn="1"/>
            </p:nvSpPr>
            <p:spPr bwMode="auto">
              <a:xfrm>
                <a:off x="8258553" y="4462627"/>
                <a:ext cx="158750" cy="33320"/>
              </a:xfrm>
              <a:custGeom>
                <a:avLst/>
                <a:gdLst>
                  <a:gd name="T0" fmla="*/ 2147483647 w 149"/>
                  <a:gd name="T1" fmla="*/ 0 h 41"/>
                  <a:gd name="T2" fmla="*/ 2147483647 w 149"/>
                  <a:gd name="T3" fmla="*/ 0 h 41"/>
                  <a:gd name="T4" fmla="*/ 2147483647 w 149"/>
                  <a:gd name="T5" fmla="*/ 0 h 41"/>
                  <a:gd name="T6" fmla="*/ 0 w 149"/>
                  <a:gd name="T7" fmla="*/ 2147483647 h 41"/>
                  <a:gd name="T8" fmla="*/ 2147483647 w 149"/>
                  <a:gd name="T9" fmla="*/ 2147483647 h 41"/>
                  <a:gd name="T10" fmla="*/ 2147483647 w 149"/>
                  <a:gd name="T11" fmla="*/ 2147483647 h 41"/>
                  <a:gd name="T12" fmla="*/ 2147483647 w 149"/>
                  <a:gd name="T13" fmla="*/ 2147483647 h 41"/>
                  <a:gd name="T14" fmla="*/ 2147483647 w 149"/>
                  <a:gd name="T15" fmla="*/ 2147483647 h 41"/>
                  <a:gd name="T16" fmla="*/ 2147483647 w 149"/>
                  <a:gd name="T17" fmla="*/ 2147483647 h 41"/>
                  <a:gd name="T18" fmla="*/ 2147483647 w 149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9" h="41">
                    <a:moveTo>
                      <a:pt x="128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40" y="41"/>
                      <a:pt x="149" y="32"/>
                      <a:pt x="149" y="20"/>
                    </a:cubicBezTo>
                    <a:cubicBezTo>
                      <a:pt x="149" y="9"/>
                      <a:pt x="140" y="0"/>
                      <a:pt x="128" y="0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3" name="Freeform 58"/>
              <p:cNvSpPr>
                <a:spLocks/>
              </p:cNvSpPr>
              <p:nvPr userDrawn="1"/>
            </p:nvSpPr>
            <p:spPr bwMode="auto">
              <a:xfrm>
                <a:off x="8196639" y="4584006"/>
                <a:ext cx="158750" cy="33320"/>
              </a:xfrm>
              <a:custGeom>
                <a:avLst/>
                <a:gdLst>
                  <a:gd name="T0" fmla="*/ 2147483647 w 149"/>
                  <a:gd name="T1" fmla="*/ 0 h 41"/>
                  <a:gd name="T2" fmla="*/ 2147483647 w 149"/>
                  <a:gd name="T3" fmla="*/ 0 h 41"/>
                  <a:gd name="T4" fmla="*/ 2147483647 w 149"/>
                  <a:gd name="T5" fmla="*/ 0 h 41"/>
                  <a:gd name="T6" fmla="*/ 0 w 149"/>
                  <a:gd name="T7" fmla="*/ 2147483647 h 41"/>
                  <a:gd name="T8" fmla="*/ 2147483647 w 149"/>
                  <a:gd name="T9" fmla="*/ 2147483647 h 41"/>
                  <a:gd name="T10" fmla="*/ 2147483647 w 149"/>
                  <a:gd name="T11" fmla="*/ 2147483647 h 41"/>
                  <a:gd name="T12" fmla="*/ 2147483647 w 149"/>
                  <a:gd name="T13" fmla="*/ 2147483647 h 41"/>
                  <a:gd name="T14" fmla="*/ 2147483647 w 149"/>
                  <a:gd name="T15" fmla="*/ 2147483647 h 41"/>
                  <a:gd name="T16" fmla="*/ 2147483647 w 149"/>
                  <a:gd name="T17" fmla="*/ 2147483647 h 41"/>
                  <a:gd name="T18" fmla="*/ 2147483647 w 149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9" h="41">
                    <a:moveTo>
                      <a:pt x="128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40" y="41"/>
                      <a:pt x="149" y="32"/>
                      <a:pt x="149" y="20"/>
                    </a:cubicBezTo>
                    <a:cubicBezTo>
                      <a:pt x="149" y="9"/>
                      <a:pt x="140" y="0"/>
                      <a:pt x="128" y="0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4" name="Freeform 59"/>
              <p:cNvSpPr>
                <a:spLocks/>
              </p:cNvSpPr>
              <p:nvPr userDrawn="1"/>
            </p:nvSpPr>
            <p:spPr bwMode="auto">
              <a:xfrm>
                <a:off x="8210927" y="4630416"/>
                <a:ext cx="144462" cy="32129"/>
              </a:xfrm>
              <a:custGeom>
                <a:avLst/>
                <a:gdLst>
                  <a:gd name="T0" fmla="*/ 2147483647 w 136"/>
                  <a:gd name="T1" fmla="*/ 0 h 41"/>
                  <a:gd name="T2" fmla="*/ 2147483647 w 136"/>
                  <a:gd name="T3" fmla="*/ 0 h 41"/>
                  <a:gd name="T4" fmla="*/ 2147483647 w 136"/>
                  <a:gd name="T5" fmla="*/ 0 h 41"/>
                  <a:gd name="T6" fmla="*/ 0 w 136"/>
                  <a:gd name="T7" fmla="*/ 2147483647 h 41"/>
                  <a:gd name="T8" fmla="*/ 2147483647 w 136"/>
                  <a:gd name="T9" fmla="*/ 2147483647 h 41"/>
                  <a:gd name="T10" fmla="*/ 2147483647 w 136"/>
                  <a:gd name="T11" fmla="*/ 2147483647 h 41"/>
                  <a:gd name="T12" fmla="*/ 2147483647 w 136"/>
                  <a:gd name="T13" fmla="*/ 2147483647 h 41"/>
                  <a:gd name="T14" fmla="*/ 2147483647 w 136"/>
                  <a:gd name="T15" fmla="*/ 2147483647 h 41"/>
                  <a:gd name="T16" fmla="*/ 2147483647 w 136"/>
                  <a:gd name="T17" fmla="*/ 2147483647 h 41"/>
                  <a:gd name="T18" fmla="*/ 2147483647 w 13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6" h="41">
                    <a:moveTo>
                      <a:pt x="11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27" y="41"/>
                      <a:pt x="136" y="32"/>
                      <a:pt x="136" y="21"/>
                    </a:cubicBezTo>
                    <a:cubicBezTo>
                      <a:pt x="136" y="9"/>
                      <a:pt x="127" y="0"/>
                      <a:pt x="115" y="0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5" name="Freeform 60"/>
              <p:cNvSpPr>
                <a:spLocks/>
              </p:cNvSpPr>
              <p:nvPr userDrawn="1"/>
            </p:nvSpPr>
            <p:spPr bwMode="auto">
              <a:xfrm>
                <a:off x="8210927" y="4292458"/>
                <a:ext cx="95250" cy="111859"/>
              </a:xfrm>
              <a:custGeom>
                <a:avLst/>
                <a:gdLst>
                  <a:gd name="T0" fmla="*/ 2147483647 w 89"/>
                  <a:gd name="T1" fmla="*/ 2147483647 h 139"/>
                  <a:gd name="T2" fmla="*/ 2147483647 w 89"/>
                  <a:gd name="T3" fmla="*/ 2147483647 h 139"/>
                  <a:gd name="T4" fmla="*/ 2147483647 w 89"/>
                  <a:gd name="T5" fmla="*/ 2147483647 h 139"/>
                  <a:gd name="T6" fmla="*/ 2147483647 w 89"/>
                  <a:gd name="T7" fmla="*/ 2147483647 h 139"/>
                  <a:gd name="T8" fmla="*/ 2147483647 w 89"/>
                  <a:gd name="T9" fmla="*/ 2147483647 h 139"/>
                  <a:gd name="T10" fmla="*/ 2147483647 w 89"/>
                  <a:gd name="T11" fmla="*/ 2147483647 h 139"/>
                  <a:gd name="T12" fmla="*/ 2147483647 w 89"/>
                  <a:gd name="T13" fmla="*/ 2147483647 h 139"/>
                  <a:gd name="T14" fmla="*/ 2147483647 w 89"/>
                  <a:gd name="T15" fmla="*/ 2147483647 h 139"/>
                  <a:gd name="T16" fmla="*/ 2147483647 w 89"/>
                  <a:gd name="T17" fmla="*/ 2147483647 h 139"/>
                  <a:gd name="T18" fmla="*/ 2147483647 w 89"/>
                  <a:gd name="T19" fmla="*/ 2147483647 h 1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" h="139">
                    <a:moveTo>
                      <a:pt x="51" y="10"/>
                    </a:moveTo>
                    <a:cubicBezTo>
                      <a:pt x="30" y="33"/>
                      <a:pt x="16" y="61"/>
                      <a:pt x="3" y="112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0" y="123"/>
                      <a:pt x="7" y="134"/>
                      <a:pt x="18" y="136"/>
                    </a:cubicBezTo>
                    <a:cubicBezTo>
                      <a:pt x="28" y="139"/>
                      <a:pt x="40" y="133"/>
                      <a:pt x="42" y="122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54" y="78"/>
                      <a:pt x="65" y="55"/>
                      <a:pt x="81" y="37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89" y="28"/>
                      <a:pt x="88" y="15"/>
                      <a:pt x="79" y="8"/>
                    </a:cubicBezTo>
                    <a:cubicBezTo>
                      <a:pt x="71" y="0"/>
                      <a:pt x="58" y="1"/>
                      <a:pt x="51" y="10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6" name="Freeform 61"/>
              <p:cNvSpPr>
                <a:spLocks/>
              </p:cNvSpPr>
              <p:nvPr userDrawn="1"/>
            </p:nvSpPr>
            <p:spPr bwMode="auto">
              <a:xfrm>
                <a:off x="8303003" y="4674446"/>
                <a:ext cx="95250" cy="111859"/>
              </a:xfrm>
              <a:custGeom>
                <a:avLst/>
                <a:gdLst>
                  <a:gd name="T0" fmla="*/ 2147483647 w 89"/>
                  <a:gd name="T1" fmla="*/ 2147483647 h 139"/>
                  <a:gd name="T2" fmla="*/ 2147483647 w 89"/>
                  <a:gd name="T3" fmla="*/ 2147483647 h 139"/>
                  <a:gd name="T4" fmla="*/ 2147483647 w 89"/>
                  <a:gd name="T5" fmla="*/ 2147483647 h 139"/>
                  <a:gd name="T6" fmla="*/ 2147483647 w 89"/>
                  <a:gd name="T7" fmla="*/ 2147483647 h 139"/>
                  <a:gd name="T8" fmla="*/ 2147483647 w 89"/>
                  <a:gd name="T9" fmla="*/ 2147483647 h 139"/>
                  <a:gd name="T10" fmla="*/ 2147483647 w 89"/>
                  <a:gd name="T11" fmla="*/ 2147483647 h 139"/>
                  <a:gd name="T12" fmla="*/ 2147483647 w 89"/>
                  <a:gd name="T13" fmla="*/ 2147483647 h 139"/>
                  <a:gd name="T14" fmla="*/ 2147483647 w 89"/>
                  <a:gd name="T15" fmla="*/ 2147483647 h 139"/>
                  <a:gd name="T16" fmla="*/ 2147483647 w 89"/>
                  <a:gd name="T17" fmla="*/ 2147483647 h 139"/>
                  <a:gd name="T18" fmla="*/ 2147483647 w 89"/>
                  <a:gd name="T19" fmla="*/ 2147483647 h 1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" h="139">
                    <a:moveTo>
                      <a:pt x="38" y="130"/>
                    </a:moveTo>
                    <a:cubicBezTo>
                      <a:pt x="59" y="106"/>
                      <a:pt x="73" y="79"/>
                      <a:pt x="86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9" y="17"/>
                      <a:pt x="82" y="6"/>
                      <a:pt x="71" y="3"/>
                    </a:cubicBezTo>
                    <a:cubicBezTo>
                      <a:pt x="61" y="0"/>
                      <a:pt x="49" y="7"/>
                      <a:pt x="47" y="18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35" y="62"/>
                      <a:pt x="24" y="85"/>
                      <a:pt x="8" y="103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0" y="111"/>
                      <a:pt x="1" y="124"/>
                      <a:pt x="10" y="132"/>
                    </a:cubicBezTo>
                    <a:cubicBezTo>
                      <a:pt x="18" y="139"/>
                      <a:pt x="31" y="138"/>
                      <a:pt x="38" y="130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7" name="Freeform 62"/>
              <p:cNvSpPr>
                <a:spLocks/>
              </p:cNvSpPr>
              <p:nvPr userDrawn="1"/>
            </p:nvSpPr>
            <p:spPr bwMode="auto">
              <a:xfrm>
                <a:off x="8376028" y="4509036"/>
                <a:ext cx="49212" cy="108289"/>
              </a:xfrm>
              <a:custGeom>
                <a:avLst/>
                <a:gdLst>
                  <a:gd name="T0" fmla="*/ 2147483647 w 46"/>
                  <a:gd name="T1" fmla="*/ 2147483647 h 135"/>
                  <a:gd name="T2" fmla="*/ 2147483647 w 46"/>
                  <a:gd name="T3" fmla="*/ 2147483647 h 135"/>
                  <a:gd name="T4" fmla="*/ 2147483647 w 46"/>
                  <a:gd name="T5" fmla="*/ 2147483647 h 135"/>
                  <a:gd name="T6" fmla="*/ 2147483647 w 46"/>
                  <a:gd name="T7" fmla="*/ 2147483647 h 135"/>
                  <a:gd name="T8" fmla="*/ 2147483647 w 46"/>
                  <a:gd name="T9" fmla="*/ 0 h 135"/>
                  <a:gd name="T10" fmla="*/ 2147483647 w 46"/>
                  <a:gd name="T11" fmla="*/ 2147483647 h 135"/>
                  <a:gd name="T12" fmla="*/ 2147483647 w 46"/>
                  <a:gd name="T13" fmla="*/ 2147483647 h 135"/>
                  <a:gd name="T14" fmla="*/ 2147483647 w 46"/>
                  <a:gd name="T15" fmla="*/ 2147483647 h 135"/>
                  <a:gd name="T16" fmla="*/ 2147483647 w 46"/>
                  <a:gd name="T17" fmla="*/ 2147483647 h 135"/>
                  <a:gd name="T18" fmla="*/ 2147483647 w 46"/>
                  <a:gd name="T19" fmla="*/ 2147483647 h 135"/>
                  <a:gd name="T20" fmla="*/ 2147483647 w 46"/>
                  <a:gd name="T21" fmla="*/ 2147483647 h 135"/>
                  <a:gd name="T22" fmla="*/ 2147483647 w 46"/>
                  <a:gd name="T23" fmla="*/ 2147483647 h 13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" h="135">
                    <a:moveTo>
                      <a:pt x="42" y="115"/>
                    </a:moveTo>
                    <a:cubicBezTo>
                      <a:pt x="44" y="87"/>
                      <a:pt x="46" y="73"/>
                      <a:pt x="46" y="44"/>
                    </a:cubicBezTo>
                    <a:cubicBezTo>
                      <a:pt x="46" y="33"/>
                      <a:pt x="46" y="3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9"/>
                      <a:pt x="35" y="0"/>
                      <a:pt x="24" y="0"/>
                    </a:cubicBezTo>
                    <a:cubicBezTo>
                      <a:pt x="13" y="1"/>
                      <a:pt x="4" y="10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31"/>
                      <a:pt x="5" y="34"/>
                      <a:pt x="5" y="44"/>
                    </a:cubicBezTo>
                    <a:cubicBezTo>
                      <a:pt x="5" y="72"/>
                      <a:pt x="4" y="85"/>
                      <a:pt x="1" y="112"/>
                    </a:cubicBezTo>
                    <a:cubicBezTo>
                      <a:pt x="1" y="112"/>
                      <a:pt x="1" y="112"/>
                      <a:pt x="1" y="112"/>
                    </a:cubicBezTo>
                    <a:cubicBezTo>
                      <a:pt x="0" y="123"/>
                      <a:pt x="9" y="133"/>
                      <a:pt x="20" y="134"/>
                    </a:cubicBezTo>
                    <a:cubicBezTo>
                      <a:pt x="31" y="135"/>
                      <a:pt x="41" y="126"/>
                      <a:pt x="42" y="115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8" name="Freeform 63"/>
              <p:cNvSpPr>
                <a:spLocks/>
              </p:cNvSpPr>
              <p:nvPr userDrawn="1"/>
            </p:nvSpPr>
            <p:spPr bwMode="auto">
              <a:xfrm>
                <a:off x="8437940" y="4509036"/>
                <a:ext cx="52387" cy="108289"/>
              </a:xfrm>
              <a:custGeom>
                <a:avLst/>
                <a:gdLst>
                  <a:gd name="T0" fmla="*/ 2147483647 w 48"/>
                  <a:gd name="T1" fmla="*/ 2147483647 h 135"/>
                  <a:gd name="T2" fmla="*/ 2147483647 w 48"/>
                  <a:gd name="T3" fmla="*/ 2147483647 h 135"/>
                  <a:gd name="T4" fmla="*/ 2147483647 w 48"/>
                  <a:gd name="T5" fmla="*/ 2147483647 h 135"/>
                  <a:gd name="T6" fmla="*/ 2147483647 w 48"/>
                  <a:gd name="T7" fmla="*/ 2147483647 h 135"/>
                  <a:gd name="T8" fmla="*/ 2147483647 w 48"/>
                  <a:gd name="T9" fmla="*/ 0 h 135"/>
                  <a:gd name="T10" fmla="*/ 2147483647 w 48"/>
                  <a:gd name="T11" fmla="*/ 2147483647 h 135"/>
                  <a:gd name="T12" fmla="*/ 2147483647 w 48"/>
                  <a:gd name="T13" fmla="*/ 2147483647 h 135"/>
                  <a:gd name="T14" fmla="*/ 2147483647 w 48"/>
                  <a:gd name="T15" fmla="*/ 2147483647 h 135"/>
                  <a:gd name="T16" fmla="*/ 2147483647 w 48"/>
                  <a:gd name="T17" fmla="*/ 2147483647 h 135"/>
                  <a:gd name="T18" fmla="*/ 2147483647 w 48"/>
                  <a:gd name="T19" fmla="*/ 2147483647 h 135"/>
                  <a:gd name="T20" fmla="*/ 2147483647 w 48"/>
                  <a:gd name="T21" fmla="*/ 2147483647 h 135"/>
                  <a:gd name="T22" fmla="*/ 2147483647 w 48"/>
                  <a:gd name="T23" fmla="*/ 2147483647 h 13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8" h="135">
                    <a:moveTo>
                      <a:pt x="42" y="116"/>
                    </a:moveTo>
                    <a:cubicBezTo>
                      <a:pt x="46" y="88"/>
                      <a:pt x="48" y="74"/>
                      <a:pt x="48" y="44"/>
                    </a:cubicBezTo>
                    <a:cubicBezTo>
                      <a:pt x="48" y="33"/>
                      <a:pt x="47" y="30"/>
                      <a:pt x="47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8"/>
                      <a:pt x="37" y="0"/>
                      <a:pt x="25" y="0"/>
                    </a:cubicBezTo>
                    <a:cubicBezTo>
                      <a:pt x="14" y="1"/>
                      <a:pt x="6" y="10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31"/>
                      <a:pt x="7" y="34"/>
                      <a:pt x="7" y="44"/>
                    </a:cubicBezTo>
                    <a:cubicBezTo>
                      <a:pt x="7" y="72"/>
                      <a:pt x="5" y="84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0" y="122"/>
                      <a:pt x="8" y="132"/>
                      <a:pt x="19" y="134"/>
                    </a:cubicBezTo>
                    <a:cubicBezTo>
                      <a:pt x="30" y="135"/>
                      <a:pt x="40" y="127"/>
                      <a:pt x="42" y="116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9" name="Freeform 64"/>
              <p:cNvSpPr>
                <a:spLocks/>
              </p:cNvSpPr>
              <p:nvPr userDrawn="1"/>
            </p:nvSpPr>
            <p:spPr bwMode="auto">
              <a:xfrm>
                <a:off x="8376028" y="4334108"/>
                <a:ext cx="95250" cy="117809"/>
              </a:xfrm>
              <a:custGeom>
                <a:avLst/>
                <a:gdLst>
                  <a:gd name="T0" fmla="*/ 2147483647 w 89"/>
                  <a:gd name="T1" fmla="*/ 2147483647 h 147"/>
                  <a:gd name="T2" fmla="*/ 2147483647 w 89"/>
                  <a:gd name="T3" fmla="*/ 2147483647 h 147"/>
                  <a:gd name="T4" fmla="*/ 2147483647 w 89"/>
                  <a:gd name="T5" fmla="*/ 2147483647 h 147"/>
                  <a:gd name="T6" fmla="*/ 2147483647 w 89"/>
                  <a:gd name="T7" fmla="*/ 2147483647 h 147"/>
                  <a:gd name="T8" fmla="*/ 2147483647 w 89"/>
                  <a:gd name="T9" fmla="*/ 2147483647 h 147"/>
                  <a:gd name="T10" fmla="*/ 2147483647 w 89"/>
                  <a:gd name="T11" fmla="*/ 2147483647 h 147"/>
                  <a:gd name="T12" fmla="*/ 2147483647 w 89"/>
                  <a:gd name="T13" fmla="*/ 2147483647 h 147"/>
                  <a:gd name="T14" fmla="*/ 2147483647 w 89"/>
                  <a:gd name="T15" fmla="*/ 2147483647 h 147"/>
                  <a:gd name="T16" fmla="*/ 2147483647 w 89"/>
                  <a:gd name="T17" fmla="*/ 2147483647 h 147"/>
                  <a:gd name="T18" fmla="*/ 2147483647 w 89"/>
                  <a:gd name="T19" fmla="*/ 2147483647 h 1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" h="147">
                    <a:moveTo>
                      <a:pt x="87" y="119"/>
                    </a:moveTo>
                    <a:cubicBezTo>
                      <a:pt x="76" y="75"/>
                      <a:pt x="60" y="44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4" y="3"/>
                      <a:pt x="22" y="0"/>
                      <a:pt x="12" y="6"/>
                    </a:cubicBezTo>
                    <a:cubicBezTo>
                      <a:pt x="3" y="12"/>
                      <a:pt x="0" y="2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3" y="61"/>
                      <a:pt x="37" y="89"/>
                      <a:pt x="47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50" y="140"/>
                      <a:pt x="61" y="147"/>
                      <a:pt x="72" y="144"/>
                    </a:cubicBezTo>
                    <a:cubicBezTo>
                      <a:pt x="83" y="141"/>
                      <a:pt x="89" y="130"/>
                      <a:pt x="87" y="119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0" name="Freeform 65"/>
              <p:cNvSpPr>
                <a:spLocks/>
              </p:cNvSpPr>
              <p:nvPr userDrawn="1"/>
            </p:nvSpPr>
            <p:spPr bwMode="auto">
              <a:xfrm>
                <a:off x="8033127" y="4415027"/>
                <a:ext cx="144462" cy="33320"/>
              </a:xfrm>
              <a:custGeom>
                <a:avLst/>
                <a:gdLst>
                  <a:gd name="T0" fmla="*/ 2147483647 w 135"/>
                  <a:gd name="T1" fmla="*/ 0 h 41"/>
                  <a:gd name="T2" fmla="*/ 2147483647 w 135"/>
                  <a:gd name="T3" fmla="*/ 0 h 41"/>
                  <a:gd name="T4" fmla="*/ 2147483647 w 135"/>
                  <a:gd name="T5" fmla="*/ 0 h 41"/>
                  <a:gd name="T6" fmla="*/ 0 w 135"/>
                  <a:gd name="T7" fmla="*/ 2147483647 h 41"/>
                  <a:gd name="T8" fmla="*/ 2147483647 w 135"/>
                  <a:gd name="T9" fmla="*/ 2147483647 h 41"/>
                  <a:gd name="T10" fmla="*/ 2147483647 w 135"/>
                  <a:gd name="T11" fmla="*/ 2147483647 h 41"/>
                  <a:gd name="T12" fmla="*/ 2147483647 w 135"/>
                  <a:gd name="T13" fmla="*/ 2147483647 h 41"/>
                  <a:gd name="T14" fmla="*/ 2147483647 w 135"/>
                  <a:gd name="T15" fmla="*/ 2147483647 h 41"/>
                  <a:gd name="T16" fmla="*/ 2147483647 w 135"/>
                  <a:gd name="T17" fmla="*/ 2147483647 h 41"/>
                  <a:gd name="T18" fmla="*/ 2147483647 w 13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5" h="41">
                    <a:moveTo>
                      <a:pt x="115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26" y="41"/>
                      <a:pt x="135" y="32"/>
                      <a:pt x="135" y="20"/>
                    </a:cubicBezTo>
                    <a:cubicBezTo>
                      <a:pt x="135" y="9"/>
                      <a:pt x="126" y="0"/>
                      <a:pt x="115" y="0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1" name="Freeform 66"/>
              <p:cNvSpPr>
                <a:spLocks/>
              </p:cNvSpPr>
              <p:nvPr userDrawn="1"/>
            </p:nvSpPr>
            <p:spPr bwMode="auto">
              <a:xfrm>
                <a:off x="8437940" y="4630416"/>
                <a:ext cx="144462" cy="32129"/>
              </a:xfrm>
              <a:custGeom>
                <a:avLst/>
                <a:gdLst>
                  <a:gd name="T0" fmla="*/ 2147483647 w 136"/>
                  <a:gd name="T1" fmla="*/ 0 h 41"/>
                  <a:gd name="T2" fmla="*/ 2147483647 w 136"/>
                  <a:gd name="T3" fmla="*/ 0 h 41"/>
                  <a:gd name="T4" fmla="*/ 2147483647 w 136"/>
                  <a:gd name="T5" fmla="*/ 0 h 41"/>
                  <a:gd name="T6" fmla="*/ 0 w 136"/>
                  <a:gd name="T7" fmla="*/ 2147483647 h 41"/>
                  <a:gd name="T8" fmla="*/ 2147483647 w 136"/>
                  <a:gd name="T9" fmla="*/ 2147483647 h 41"/>
                  <a:gd name="T10" fmla="*/ 2147483647 w 136"/>
                  <a:gd name="T11" fmla="*/ 2147483647 h 41"/>
                  <a:gd name="T12" fmla="*/ 2147483647 w 136"/>
                  <a:gd name="T13" fmla="*/ 2147483647 h 41"/>
                  <a:gd name="T14" fmla="*/ 2147483647 w 136"/>
                  <a:gd name="T15" fmla="*/ 2147483647 h 41"/>
                  <a:gd name="T16" fmla="*/ 2147483647 w 136"/>
                  <a:gd name="T17" fmla="*/ 2147483647 h 41"/>
                  <a:gd name="T18" fmla="*/ 2147483647 w 13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6" h="41">
                    <a:moveTo>
                      <a:pt x="11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127" y="41"/>
                      <a:pt x="136" y="32"/>
                      <a:pt x="136" y="21"/>
                    </a:cubicBezTo>
                    <a:cubicBezTo>
                      <a:pt x="136" y="9"/>
                      <a:pt x="127" y="0"/>
                      <a:pt x="115" y="0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2" name="Freeform 67"/>
              <p:cNvSpPr>
                <a:spLocks/>
              </p:cNvSpPr>
              <p:nvPr userDrawn="1"/>
            </p:nvSpPr>
            <p:spPr bwMode="auto">
              <a:xfrm>
                <a:off x="6701211" y="4374568"/>
                <a:ext cx="101600" cy="151129"/>
              </a:xfrm>
              <a:custGeom>
                <a:avLst/>
                <a:gdLst>
                  <a:gd name="T0" fmla="*/ 0 w 64"/>
                  <a:gd name="T1" fmla="*/ 2147483647 h 127"/>
                  <a:gd name="T2" fmla="*/ 2147483647 w 64"/>
                  <a:gd name="T3" fmla="*/ 0 h 127"/>
                  <a:gd name="T4" fmla="*/ 2147483647 w 64"/>
                  <a:gd name="T5" fmla="*/ 0 h 127"/>
                  <a:gd name="T6" fmla="*/ 2147483647 w 64"/>
                  <a:gd name="T7" fmla="*/ 2147483647 h 127"/>
                  <a:gd name="T8" fmla="*/ 0 w 64"/>
                  <a:gd name="T9" fmla="*/ 2147483647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127">
                    <a:moveTo>
                      <a:pt x="0" y="127"/>
                    </a:moveTo>
                    <a:lnTo>
                      <a:pt x="22" y="0"/>
                    </a:lnTo>
                    <a:lnTo>
                      <a:pt x="64" y="0"/>
                    </a:lnTo>
                    <a:lnTo>
                      <a:pt x="41" y="12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3" name="Freeform 68"/>
              <p:cNvSpPr>
                <a:spLocks/>
              </p:cNvSpPr>
              <p:nvPr userDrawn="1"/>
            </p:nvSpPr>
            <p:spPr bwMode="auto">
              <a:xfrm>
                <a:off x="6790111" y="4412647"/>
                <a:ext cx="180975" cy="113049"/>
              </a:xfrm>
              <a:custGeom>
                <a:avLst/>
                <a:gdLst>
                  <a:gd name="T0" fmla="*/ 2147483647 w 170"/>
                  <a:gd name="T1" fmla="*/ 2147483647 h 141"/>
                  <a:gd name="T2" fmla="*/ 2147483647 w 170"/>
                  <a:gd name="T3" fmla="*/ 2147483647 h 141"/>
                  <a:gd name="T4" fmla="*/ 2147483647 w 170"/>
                  <a:gd name="T5" fmla="*/ 2147483647 h 141"/>
                  <a:gd name="T6" fmla="*/ 2147483647 w 170"/>
                  <a:gd name="T7" fmla="*/ 2147483647 h 141"/>
                  <a:gd name="T8" fmla="*/ 2147483647 w 170"/>
                  <a:gd name="T9" fmla="*/ 2147483647 h 141"/>
                  <a:gd name="T10" fmla="*/ 2147483647 w 170"/>
                  <a:gd name="T11" fmla="*/ 2147483647 h 141"/>
                  <a:gd name="T12" fmla="*/ 2147483647 w 170"/>
                  <a:gd name="T13" fmla="*/ 2147483647 h 141"/>
                  <a:gd name="T14" fmla="*/ 2147483647 w 170"/>
                  <a:gd name="T15" fmla="*/ 2147483647 h 141"/>
                  <a:gd name="T16" fmla="*/ 2147483647 w 170"/>
                  <a:gd name="T17" fmla="*/ 2147483647 h 141"/>
                  <a:gd name="T18" fmla="*/ 2147483647 w 170"/>
                  <a:gd name="T19" fmla="*/ 2147483647 h 141"/>
                  <a:gd name="T20" fmla="*/ 2147483647 w 170"/>
                  <a:gd name="T21" fmla="*/ 2147483647 h 141"/>
                  <a:gd name="T22" fmla="*/ 0 w 170"/>
                  <a:gd name="T23" fmla="*/ 2147483647 h 141"/>
                  <a:gd name="T24" fmla="*/ 2147483647 w 170"/>
                  <a:gd name="T25" fmla="*/ 2147483647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0" h="141">
                    <a:moveTo>
                      <a:pt x="24" y="4"/>
                    </a:moveTo>
                    <a:cubicBezTo>
                      <a:pt x="74" y="4"/>
                      <a:pt x="74" y="4"/>
                      <a:pt x="74" y="4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85" y="9"/>
                      <a:pt x="100" y="0"/>
                      <a:pt x="121" y="1"/>
                    </a:cubicBezTo>
                    <a:cubicBezTo>
                      <a:pt x="157" y="1"/>
                      <a:pt x="170" y="22"/>
                      <a:pt x="164" y="59"/>
                    </a:cubicBezTo>
                    <a:cubicBezTo>
                      <a:pt x="149" y="141"/>
                      <a:pt x="149" y="141"/>
                      <a:pt x="149" y="141"/>
                    </a:cubicBezTo>
                    <a:cubicBezTo>
                      <a:pt x="95" y="141"/>
                      <a:pt x="95" y="141"/>
                      <a:pt x="95" y="141"/>
                    </a:cubicBezTo>
                    <a:cubicBezTo>
                      <a:pt x="108" y="69"/>
                      <a:pt x="108" y="69"/>
                      <a:pt x="108" y="69"/>
                    </a:cubicBezTo>
                    <a:cubicBezTo>
                      <a:pt x="110" y="55"/>
                      <a:pt x="108" y="43"/>
                      <a:pt x="93" y="43"/>
                    </a:cubicBezTo>
                    <a:cubicBezTo>
                      <a:pt x="76" y="43"/>
                      <a:pt x="70" y="54"/>
                      <a:pt x="67" y="71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4" name="Freeform 69"/>
              <p:cNvSpPr>
                <a:spLocks/>
              </p:cNvSpPr>
              <p:nvPr userDrawn="1"/>
            </p:nvSpPr>
            <p:spPr bwMode="auto">
              <a:xfrm>
                <a:off x="6977437" y="4381708"/>
                <a:ext cx="111125" cy="147559"/>
              </a:xfrm>
              <a:custGeom>
                <a:avLst/>
                <a:gdLst>
                  <a:gd name="T0" fmla="*/ 2147483647 w 105"/>
                  <a:gd name="T1" fmla="*/ 2147483647 h 183"/>
                  <a:gd name="T2" fmla="*/ 2147483647 w 105"/>
                  <a:gd name="T3" fmla="*/ 2147483647 h 183"/>
                  <a:gd name="T4" fmla="*/ 2147483647 w 105"/>
                  <a:gd name="T5" fmla="*/ 2147483647 h 183"/>
                  <a:gd name="T6" fmla="*/ 0 w 105"/>
                  <a:gd name="T7" fmla="*/ 2147483647 h 183"/>
                  <a:gd name="T8" fmla="*/ 2147483647 w 105"/>
                  <a:gd name="T9" fmla="*/ 2147483647 h 183"/>
                  <a:gd name="T10" fmla="*/ 2147483647 w 105"/>
                  <a:gd name="T11" fmla="*/ 2147483647 h 183"/>
                  <a:gd name="T12" fmla="*/ 2147483647 w 105"/>
                  <a:gd name="T13" fmla="*/ 0 h 183"/>
                  <a:gd name="T14" fmla="*/ 2147483647 w 105"/>
                  <a:gd name="T15" fmla="*/ 0 h 183"/>
                  <a:gd name="T16" fmla="*/ 2147483647 w 105"/>
                  <a:gd name="T17" fmla="*/ 2147483647 h 183"/>
                  <a:gd name="T18" fmla="*/ 2147483647 w 105"/>
                  <a:gd name="T19" fmla="*/ 2147483647 h 183"/>
                  <a:gd name="T20" fmla="*/ 2147483647 w 105"/>
                  <a:gd name="T21" fmla="*/ 2147483647 h 183"/>
                  <a:gd name="T22" fmla="*/ 2147483647 w 105"/>
                  <a:gd name="T23" fmla="*/ 2147483647 h 183"/>
                  <a:gd name="T24" fmla="*/ 2147483647 w 105"/>
                  <a:gd name="T25" fmla="*/ 2147483647 h 183"/>
                  <a:gd name="T26" fmla="*/ 2147483647 w 105"/>
                  <a:gd name="T27" fmla="*/ 2147483647 h 183"/>
                  <a:gd name="T28" fmla="*/ 2147483647 w 105"/>
                  <a:gd name="T29" fmla="*/ 2147483647 h 183"/>
                  <a:gd name="T30" fmla="*/ 2147483647 w 105"/>
                  <a:gd name="T31" fmla="*/ 2147483647 h 1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5" h="183">
                    <a:moveTo>
                      <a:pt x="81" y="179"/>
                    </a:moveTo>
                    <a:cubicBezTo>
                      <a:pt x="9" y="183"/>
                      <a:pt x="1" y="178"/>
                      <a:pt x="9" y="131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0" y="74"/>
                      <a:pt x="100" y="74"/>
                      <a:pt x="100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65" y="123"/>
                      <a:pt x="65" y="123"/>
                      <a:pt x="65" y="123"/>
                    </a:cubicBezTo>
                    <a:cubicBezTo>
                      <a:pt x="63" y="136"/>
                      <a:pt x="64" y="140"/>
                      <a:pt x="79" y="140"/>
                    </a:cubicBezTo>
                    <a:cubicBezTo>
                      <a:pt x="88" y="140"/>
                      <a:pt x="88" y="140"/>
                      <a:pt x="88" y="140"/>
                    </a:cubicBezTo>
                    <a:lnTo>
                      <a:pt x="81" y="179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5" name="Freeform 70"/>
              <p:cNvSpPr>
                <a:spLocks noEditPoints="1"/>
              </p:cNvSpPr>
              <p:nvPr userDrawn="1"/>
            </p:nvSpPr>
            <p:spPr bwMode="auto">
              <a:xfrm>
                <a:off x="7072687" y="4412647"/>
                <a:ext cx="187325" cy="116619"/>
              </a:xfrm>
              <a:custGeom>
                <a:avLst/>
                <a:gdLst>
                  <a:gd name="T0" fmla="*/ 2147483647 w 174"/>
                  <a:gd name="T1" fmla="*/ 2147483647 h 144"/>
                  <a:gd name="T2" fmla="*/ 2147483647 w 174"/>
                  <a:gd name="T3" fmla="*/ 2147483647 h 144"/>
                  <a:gd name="T4" fmla="*/ 2147483647 w 174"/>
                  <a:gd name="T5" fmla="*/ 2147483647 h 144"/>
                  <a:gd name="T6" fmla="*/ 2147483647 w 174"/>
                  <a:gd name="T7" fmla="*/ 2147483647 h 144"/>
                  <a:gd name="T8" fmla="*/ 2147483647 w 174"/>
                  <a:gd name="T9" fmla="*/ 2147483647 h 144"/>
                  <a:gd name="T10" fmla="*/ 2147483647 w 174"/>
                  <a:gd name="T11" fmla="*/ 0 h 144"/>
                  <a:gd name="T12" fmla="*/ 2147483647 w 174"/>
                  <a:gd name="T13" fmla="*/ 2147483647 h 144"/>
                  <a:gd name="T14" fmla="*/ 2147483647 w 174"/>
                  <a:gd name="T15" fmla="*/ 2147483647 h 144"/>
                  <a:gd name="T16" fmla="*/ 2147483647 w 174"/>
                  <a:gd name="T17" fmla="*/ 2147483647 h 144"/>
                  <a:gd name="T18" fmla="*/ 2147483647 w 174"/>
                  <a:gd name="T19" fmla="*/ 2147483647 h 144"/>
                  <a:gd name="T20" fmla="*/ 2147483647 w 174"/>
                  <a:gd name="T21" fmla="*/ 2147483647 h 144"/>
                  <a:gd name="T22" fmla="*/ 2147483647 w 174"/>
                  <a:gd name="T23" fmla="*/ 2147483647 h 144"/>
                  <a:gd name="T24" fmla="*/ 2147483647 w 174"/>
                  <a:gd name="T25" fmla="*/ 2147483647 h 1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4" h="144">
                    <a:moveTo>
                      <a:pt x="65" y="56"/>
                    </a:moveTo>
                    <a:cubicBezTo>
                      <a:pt x="68" y="42"/>
                      <a:pt x="79" y="33"/>
                      <a:pt x="95" y="33"/>
                    </a:cubicBezTo>
                    <a:cubicBezTo>
                      <a:pt x="108" y="33"/>
                      <a:pt x="117" y="44"/>
                      <a:pt x="115" y="56"/>
                    </a:cubicBezTo>
                    <a:lnTo>
                      <a:pt x="65" y="56"/>
                    </a:lnTo>
                    <a:close/>
                    <a:moveTo>
                      <a:pt x="164" y="84"/>
                    </a:moveTo>
                    <a:cubicBezTo>
                      <a:pt x="174" y="35"/>
                      <a:pt x="149" y="0"/>
                      <a:pt x="99" y="0"/>
                    </a:cubicBezTo>
                    <a:cubicBezTo>
                      <a:pt x="55" y="0"/>
                      <a:pt x="16" y="28"/>
                      <a:pt x="8" y="73"/>
                    </a:cubicBezTo>
                    <a:cubicBezTo>
                      <a:pt x="0" y="119"/>
                      <a:pt x="30" y="144"/>
                      <a:pt x="74" y="144"/>
                    </a:cubicBezTo>
                    <a:cubicBezTo>
                      <a:pt x="105" y="144"/>
                      <a:pt x="142" y="133"/>
                      <a:pt x="157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0" y="107"/>
                      <a:pt x="91" y="111"/>
                      <a:pt x="83" y="111"/>
                    </a:cubicBezTo>
                    <a:cubicBezTo>
                      <a:pt x="68" y="111"/>
                      <a:pt x="58" y="100"/>
                      <a:pt x="61" y="84"/>
                    </a:cubicBezTo>
                    <a:lnTo>
                      <a:pt x="164" y="84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6" name="Freeform 71"/>
              <p:cNvSpPr>
                <a:spLocks/>
              </p:cNvSpPr>
              <p:nvPr userDrawn="1"/>
            </p:nvSpPr>
            <p:spPr bwMode="auto">
              <a:xfrm>
                <a:off x="7252075" y="4412647"/>
                <a:ext cx="131762" cy="113049"/>
              </a:xfrm>
              <a:custGeom>
                <a:avLst/>
                <a:gdLst>
                  <a:gd name="T0" fmla="*/ 2147483647 w 124"/>
                  <a:gd name="T1" fmla="*/ 2147483647 h 141"/>
                  <a:gd name="T2" fmla="*/ 2147483647 w 124"/>
                  <a:gd name="T3" fmla="*/ 2147483647 h 141"/>
                  <a:gd name="T4" fmla="*/ 2147483647 w 124"/>
                  <a:gd name="T5" fmla="*/ 2147483647 h 141"/>
                  <a:gd name="T6" fmla="*/ 2147483647 w 124"/>
                  <a:gd name="T7" fmla="*/ 2147483647 h 141"/>
                  <a:gd name="T8" fmla="*/ 2147483647 w 124"/>
                  <a:gd name="T9" fmla="*/ 0 h 141"/>
                  <a:gd name="T10" fmla="*/ 2147483647 w 124"/>
                  <a:gd name="T11" fmla="*/ 2147483647 h 141"/>
                  <a:gd name="T12" fmla="*/ 2147483647 w 124"/>
                  <a:gd name="T13" fmla="*/ 2147483647 h 141"/>
                  <a:gd name="T14" fmla="*/ 2147483647 w 124"/>
                  <a:gd name="T15" fmla="*/ 2147483647 h 141"/>
                  <a:gd name="T16" fmla="*/ 2147483647 w 124"/>
                  <a:gd name="T17" fmla="*/ 2147483647 h 141"/>
                  <a:gd name="T18" fmla="*/ 2147483647 w 124"/>
                  <a:gd name="T19" fmla="*/ 2147483647 h 141"/>
                  <a:gd name="T20" fmla="*/ 0 w 124"/>
                  <a:gd name="T21" fmla="*/ 2147483647 h 141"/>
                  <a:gd name="T22" fmla="*/ 2147483647 w 124"/>
                  <a:gd name="T23" fmla="*/ 2147483647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4" h="141">
                    <a:moveTo>
                      <a:pt x="24" y="4"/>
                    </a:moveTo>
                    <a:cubicBezTo>
                      <a:pt x="73" y="4"/>
                      <a:pt x="73" y="4"/>
                      <a:pt x="73" y="4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80" y="10"/>
                      <a:pt x="96" y="0"/>
                      <a:pt x="117" y="0"/>
                    </a:cubicBezTo>
                    <a:cubicBezTo>
                      <a:pt x="119" y="0"/>
                      <a:pt x="121" y="1"/>
                      <a:pt x="124" y="1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11" y="55"/>
                      <a:pt x="107" y="54"/>
                      <a:pt x="103" y="54"/>
                    </a:cubicBezTo>
                    <a:cubicBezTo>
                      <a:pt x="81" y="54"/>
                      <a:pt x="68" y="64"/>
                      <a:pt x="63" y="94"/>
                    </a:cubicBezTo>
                    <a:cubicBezTo>
                      <a:pt x="54" y="141"/>
                      <a:pt x="54" y="141"/>
                      <a:pt x="54" y="141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7" name="Freeform 72"/>
              <p:cNvSpPr>
                <a:spLocks/>
              </p:cNvSpPr>
              <p:nvPr userDrawn="1"/>
            </p:nvSpPr>
            <p:spPr bwMode="auto">
              <a:xfrm>
                <a:off x="7374313" y="4412647"/>
                <a:ext cx="180975" cy="113049"/>
              </a:xfrm>
              <a:custGeom>
                <a:avLst/>
                <a:gdLst>
                  <a:gd name="T0" fmla="*/ 2147483647 w 170"/>
                  <a:gd name="T1" fmla="*/ 2147483647 h 141"/>
                  <a:gd name="T2" fmla="*/ 2147483647 w 170"/>
                  <a:gd name="T3" fmla="*/ 2147483647 h 141"/>
                  <a:gd name="T4" fmla="*/ 2147483647 w 170"/>
                  <a:gd name="T5" fmla="*/ 2147483647 h 141"/>
                  <a:gd name="T6" fmla="*/ 2147483647 w 170"/>
                  <a:gd name="T7" fmla="*/ 2147483647 h 141"/>
                  <a:gd name="T8" fmla="*/ 2147483647 w 170"/>
                  <a:gd name="T9" fmla="*/ 2147483647 h 141"/>
                  <a:gd name="T10" fmla="*/ 2147483647 w 170"/>
                  <a:gd name="T11" fmla="*/ 2147483647 h 141"/>
                  <a:gd name="T12" fmla="*/ 2147483647 w 170"/>
                  <a:gd name="T13" fmla="*/ 2147483647 h 141"/>
                  <a:gd name="T14" fmla="*/ 2147483647 w 170"/>
                  <a:gd name="T15" fmla="*/ 2147483647 h 141"/>
                  <a:gd name="T16" fmla="*/ 2147483647 w 170"/>
                  <a:gd name="T17" fmla="*/ 2147483647 h 141"/>
                  <a:gd name="T18" fmla="*/ 2147483647 w 170"/>
                  <a:gd name="T19" fmla="*/ 2147483647 h 141"/>
                  <a:gd name="T20" fmla="*/ 2147483647 w 170"/>
                  <a:gd name="T21" fmla="*/ 2147483647 h 141"/>
                  <a:gd name="T22" fmla="*/ 0 w 170"/>
                  <a:gd name="T23" fmla="*/ 2147483647 h 141"/>
                  <a:gd name="T24" fmla="*/ 2147483647 w 170"/>
                  <a:gd name="T25" fmla="*/ 2147483647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0" h="141">
                    <a:moveTo>
                      <a:pt x="24" y="4"/>
                    </a:moveTo>
                    <a:cubicBezTo>
                      <a:pt x="74" y="4"/>
                      <a:pt x="74" y="4"/>
                      <a:pt x="74" y="4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85" y="9"/>
                      <a:pt x="100" y="0"/>
                      <a:pt x="121" y="1"/>
                    </a:cubicBezTo>
                    <a:cubicBezTo>
                      <a:pt x="157" y="1"/>
                      <a:pt x="170" y="22"/>
                      <a:pt x="163" y="59"/>
                    </a:cubicBezTo>
                    <a:cubicBezTo>
                      <a:pt x="149" y="141"/>
                      <a:pt x="149" y="141"/>
                      <a:pt x="149" y="141"/>
                    </a:cubicBezTo>
                    <a:cubicBezTo>
                      <a:pt x="94" y="141"/>
                      <a:pt x="94" y="141"/>
                      <a:pt x="94" y="141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110" y="55"/>
                      <a:pt x="108" y="43"/>
                      <a:pt x="93" y="43"/>
                    </a:cubicBezTo>
                    <a:cubicBezTo>
                      <a:pt x="76" y="43"/>
                      <a:pt x="70" y="54"/>
                      <a:pt x="66" y="71"/>
                    </a:cubicBezTo>
                    <a:cubicBezTo>
                      <a:pt x="54" y="141"/>
                      <a:pt x="54" y="141"/>
                      <a:pt x="54" y="141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8" name="Freeform 73"/>
              <p:cNvSpPr>
                <a:spLocks noEditPoints="1"/>
              </p:cNvSpPr>
              <p:nvPr userDrawn="1"/>
            </p:nvSpPr>
            <p:spPr bwMode="auto">
              <a:xfrm>
                <a:off x="7548938" y="4412647"/>
                <a:ext cx="185737" cy="116619"/>
              </a:xfrm>
              <a:custGeom>
                <a:avLst/>
                <a:gdLst>
                  <a:gd name="T0" fmla="*/ 2147483647 w 174"/>
                  <a:gd name="T1" fmla="*/ 2147483647 h 144"/>
                  <a:gd name="T2" fmla="*/ 2147483647 w 174"/>
                  <a:gd name="T3" fmla="*/ 2147483647 h 144"/>
                  <a:gd name="T4" fmla="*/ 2147483647 w 174"/>
                  <a:gd name="T5" fmla="*/ 2147483647 h 144"/>
                  <a:gd name="T6" fmla="*/ 2147483647 w 174"/>
                  <a:gd name="T7" fmla="*/ 2147483647 h 144"/>
                  <a:gd name="T8" fmla="*/ 2147483647 w 174"/>
                  <a:gd name="T9" fmla="*/ 2147483647 h 144"/>
                  <a:gd name="T10" fmla="*/ 2147483647 w 174"/>
                  <a:gd name="T11" fmla="*/ 0 h 144"/>
                  <a:gd name="T12" fmla="*/ 2147483647 w 174"/>
                  <a:gd name="T13" fmla="*/ 2147483647 h 144"/>
                  <a:gd name="T14" fmla="*/ 2147483647 w 174"/>
                  <a:gd name="T15" fmla="*/ 2147483647 h 144"/>
                  <a:gd name="T16" fmla="*/ 2147483647 w 174"/>
                  <a:gd name="T17" fmla="*/ 2147483647 h 144"/>
                  <a:gd name="T18" fmla="*/ 2147483647 w 174"/>
                  <a:gd name="T19" fmla="*/ 2147483647 h 144"/>
                  <a:gd name="T20" fmla="*/ 2147483647 w 174"/>
                  <a:gd name="T21" fmla="*/ 2147483647 h 144"/>
                  <a:gd name="T22" fmla="*/ 2147483647 w 174"/>
                  <a:gd name="T23" fmla="*/ 2147483647 h 144"/>
                  <a:gd name="T24" fmla="*/ 2147483647 w 174"/>
                  <a:gd name="T25" fmla="*/ 2147483647 h 1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4" h="144">
                    <a:moveTo>
                      <a:pt x="66" y="56"/>
                    </a:moveTo>
                    <a:cubicBezTo>
                      <a:pt x="68" y="42"/>
                      <a:pt x="79" y="33"/>
                      <a:pt x="95" y="33"/>
                    </a:cubicBezTo>
                    <a:cubicBezTo>
                      <a:pt x="108" y="33"/>
                      <a:pt x="117" y="44"/>
                      <a:pt x="115" y="56"/>
                    </a:cubicBezTo>
                    <a:lnTo>
                      <a:pt x="66" y="56"/>
                    </a:lnTo>
                    <a:close/>
                    <a:moveTo>
                      <a:pt x="165" y="84"/>
                    </a:moveTo>
                    <a:cubicBezTo>
                      <a:pt x="174" y="35"/>
                      <a:pt x="150" y="0"/>
                      <a:pt x="99" y="0"/>
                    </a:cubicBezTo>
                    <a:cubicBezTo>
                      <a:pt x="55" y="0"/>
                      <a:pt x="16" y="28"/>
                      <a:pt x="8" y="73"/>
                    </a:cubicBezTo>
                    <a:cubicBezTo>
                      <a:pt x="0" y="119"/>
                      <a:pt x="30" y="144"/>
                      <a:pt x="74" y="144"/>
                    </a:cubicBezTo>
                    <a:cubicBezTo>
                      <a:pt x="106" y="144"/>
                      <a:pt x="142" y="133"/>
                      <a:pt x="158" y="99"/>
                    </a:cubicBezTo>
                    <a:cubicBezTo>
                      <a:pt x="106" y="99"/>
                      <a:pt x="106" y="99"/>
                      <a:pt x="106" y="99"/>
                    </a:cubicBezTo>
                    <a:cubicBezTo>
                      <a:pt x="100" y="107"/>
                      <a:pt x="92" y="111"/>
                      <a:pt x="83" y="111"/>
                    </a:cubicBezTo>
                    <a:cubicBezTo>
                      <a:pt x="69" y="111"/>
                      <a:pt x="58" y="100"/>
                      <a:pt x="61" y="84"/>
                    </a:cubicBezTo>
                    <a:lnTo>
                      <a:pt x="165" y="84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9" name="Freeform 74"/>
              <p:cNvSpPr>
                <a:spLocks/>
              </p:cNvSpPr>
              <p:nvPr userDrawn="1"/>
            </p:nvSpPr>
            <p:spPr bwMode="auto">
              <a:xfrm>
                <a:off x="7733088" y="4381708"/>
                <a:ext cx="112712" cy="147559"/>
              </a:xfrm>
              <a:custGeom>
                <a:avLst/>
                <a:gdLst>
                  <a:gd name="T0" fmla="*/ 2147483647 w 105"/>
                  <a:gd name="T1" fmla="*/ 2147483647 h 183"/>
                  <a:gd name="T2" fmla="*/ 2147483647 w 105"/>
                  <a:gd name="T3" fmla="*/ 2147483647 h 183"/>
                  <a:gd name="T4" fmla="*/ 2147483647 w 105"/>
                  <a:gd name="T5" fmla="*/ 2147483647 h 183"/>
                  <a:gd name="T6" fmla="*/ 0 w 105"/>
                  <a:gd name="T7" fmla="*/ 2147483647 h 183"/>
                  <a:gd name="T8" fmla="*/ 2147483647 w 105"/>
                  <a:gd name="T9" fmla="*/ 2147483647 h 183"/>
                  <a:gd name="T10" fmla="*/ 2147483647 w 105"/>
                  <a:gd name="T11" fmla="*/ 2147483647 h 183"/>
                  <a:gd name="T12" fmla="*/ 2147483647 w 105"/>
                  <a:gd name="T13" fmla="*/ 0 h 183"/>
                  <a:gd name="T14" fmla="*/ 2147483647 w 105"/>
                  <a:gd name="T15" fmla="*/ 0 h 183"/>
                  <a:gd name="T16" fmla="*/ 2147483647 w 105"/>
                  <a:gd name="T17" fmla="*/ 2147483647 h 183"/>
                  <a:gd name="T18" fmla="*/ 2147483647 w 105"/>
                  <a:gd name="T19" fmla="*/ 2147483647 h 183"/>
                  <a:gd name="T20" fmla="*/ 2147483647 w 105"/>
                  <a:gd name="T21" fmla="*/ 2147483647 h 183"/>
                  <a:gd name="T22" fmla="*/ 2147483647 w 105"/>
                  <a:gd name="T23" fmla="*/ 2147483647 h 183"/>
                  <a:gd name="T24" fmla="*/ 2147483647 w 105"/>
                  <a:gd name="T25" fmla="*/ 2147483647 h 183"/>
                  <a:gd name="T26" fmla="*/ 2147483647 w 105"/>
                  <a:gd name="T27" fmla="*/ 2147483647 h 183"/>
                  <a:gd name="T28" fmla="*/ 2147483647 w 105"/>
                  <a:gd name="T29" fmla="*/ 2147483647 h 183"/>
                  <a:gd name="T30" fmla="*/ 2147483647 w 105"/>
                  <a:gd name="T31" fmla="*/ 2147483647 h 1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5" h="183">
                    <a:moveTo>
                      <a:pt x="81" y="179"/>
                    </a:moveTo>
                    <a:cubicBezTo>
                      <a:pt x="9" y="183"/>
                      <a:pt x="1" y="178"/>
                      <a:pt x="9" y="131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0" y="74"/>
                      <a:pt x="100" y="74"/>
                      <a:pt x="100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65" y="123"/>
                      <a:pt x="65" y="123"/>
                      <a:pt x="65" y="123"/>
                    </a:cubicBezTo>
                    <a:cubicBezTo>
                      <a:pt x="63" y="136"/>
                      <a:pt x="64" y="140"/>
                      <a:pt x="79" y="140"/>
                    </a:cubicBezTo>
                    <a:cubicBezTo>
                      <a:pt x="88" y="140"/>
                      <a:pt x="88" y="140"/>
                      <a:pt x="88" y="140"/>
                    </a:cubicBezTo>
                    <a:lnTo>
                      <a:pt x="81" y="179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0" name="Freeform 75"/>
              <p:cNvSpPr>
                <a:spLocks/>
              </p:cNvSpPr>
              <p:nvPr userDrawn="1"/>
            </p:nvSpPr>
            <p:spPr bwMode="auto">
              <a:xfrm>
                <a:off x="7901364" y="4235338"/>
                <a:ext cx="758827" cy="290358"/>
              </a:xfrm>
              <a:custGeom>
                <a:avLst/>
                <a:gdLst>
                  <a:gd name="T0" fmla="*/ 2147483647 w 710"/>
                  <a:gd name="T1" fmla="*/ 0 h 362"/>
                  <a:gd name="T2" fmla="*/ 0 w 710"/>
                  <a:gd name="T3" fmla="*/ 2147483647 h 362"/>
                  <a:gd name="T4" fmla="*/ 2147483647 w 710"/>
                  <a:gd name="T5" fmla="*/ 2147483647 h 362"/>
                  <a:gd name="T6" fmla="*/ 2147483647 w 710"/>
                  <a:gd name="T7" fmla="*/ 2147483647 h 362"/>
                  <a:gd name="T8" fmla="*/ 2147483647 w 710"/>
                  <a:gd name="T9" fmla="*/ 2147483647 h 362"/>
                  <a:gd name="T10" fmla="*/ 2147483647 w 710"/>
                  <a:gd name="T11" fmla="*/ 0 h 3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0" h="362">
                    <a:moveTo>
                      <a:pt x="372" y="0"/>
                    </a:moveTo>
                    <a:cubicBezTo>
                      <a:pt x="170" y="0"/>
                      <a:pt x="6" y="161"/>
                      <a:pt x="0" y="362"/>
                    </a:cubicBezTo>
                    <a:cubicBezTo>
                      <a:pt x="41" y="362"/>
                      <a:pt x="41" y="362"/>
                      <a:pt x="41" y="362"/>
                    </a:cubicBezTo>
                    <a:cubicBezTo>
                      <a:pt x="49" y="174"/>
                      <a:pt x="204" y="23"/>
                      <a:pt x="395" y="23"/>
                    </a:cubicBezTo>
                    <a:cubicBezTo>
                      <a:pt x="532" y="23"/>
                      <a:pt x="651" y="102"/>
                      <a:pt x="710" y="217"/>
                    </a:cubicBezTo>
                    <a:cubicBezTo>
                      <a:pt x="651" y="89"/>
                      <a:pt x="522" y="0"/>
                      <a:pt x="372" y="0"/>
                    </a:cubicBez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1" name="Freeform 76"/>
              <p:cNvSpPr>
                <a:spLocks/>
              </p:cNvSpPr>
              <p:nvPr userDrawn="1"/>
            </p:nvSpPr>
            <p:spPr bwMode="auto">
              <a:xfrm>
                <a:off x="6691687" y="4550687"/>
                <a:ext cx="2184404" cy="399838"/>
              </a:xfrm>
              <a:custGeom>
                <a:avLst/>
                <a:gdLst>
                  <a:gd name="T0" fmla="*/ 2147483647 w 2041"/>
                  <a:gd name="T1" fmla="*/ 2147483647 h 499"/>
                  <a:gd name="T2" fmla="*/ 2147483647 w 2041"/>
                  <a:gd name="T3" fmla="*/ 0 h 499"/>
                  <a:gd name="T4" fmla="*/ 2147483647 w 2041"/>
                  <a:gd name="T5" fmla="*/ 0 h 499"/>
                  <a:gd name="T6" fmla="*/ 2147483647 w 2041"/>
                  <a:gd name="T7" fmla="*/ 2147483647 h 499"/>
                  <a:gd name="T8" fmla="*/ 2147483647 w 2041"/>
                  <a:gd name="T9" fmla="*/ 2147483647 h 499"/>
                  <a:gd name="T10" fmla="*/ 2147483647 w 2041"/>
                  <a:gd name="T11" fmla="*/ 2147483647 h 499"/>
                  <a:gd name="T12" fmla="*/ 2147483647 w 2041"/>
                  <a:gd name="T13" fmla="*/ 2147483647 h 499"/>
                  <a:gd name="T14" fmla="*/ 2147483647 w 2041"/>
                  <a:gd name="T15" fmla="*/ 2147483647 h 499"/>
                  <a:gd name="T16" fmla="*/ 0 w 2041"/>
                  <a:gd name="T17" fmla="*/ 2147483647 h 499"/>
                  <a:gd name="T18" fmla="*/ 0 w 2041"/>
                  <a:gd name="T19" fmla="*/ 2147483647 h 499"/>
                  <a:gd name="T20" fmla="*/ 2147483647 w 2041"/>
                  <a:gd name="T21" fmla="*/ 2147483647 h 499"/>
                  <a:gd name="T22" fmla="*/ 2147483647 w 2041"/>
                  <a:gd name="T23" fmla="*/ 2147483647 h 499"/>
                  <a:gd name="T24" fmla="*/ 2147483647 w 2041"/>
                  <a:gd name="T25" fmla="*/ 2147483647 h 49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1" h="499">
                    <a:moveTo>
                      <a:pt x="1730" y="299"/>
                    </a:moveTo>
                    <a:cubicBezTo>
                      <a:pt x="1827" y="234"/>
                      <a:pt x="1892" y="125"/>
                      <a:pt x="1896" y="0"/>
                    </a:cubicBezTo>
                    <a:cubicBezTo>
                      <a:pt x="1855" y="0"/>
                      <a:pt x="1855" y="0"/>
                      <a:pt x="1855" y="0"/>
                    </a:cubicBezTo>
                    <a:cubicBezTo>
                      <a:pt x="1849" y="130"/>
                      <a:pt x="1773" y="243"/>
                      <a:pt x="1663" y="299"/>
                    </a:cubicBezTo>
                    <a:cubicBezTo>
                      <a:pt x="1615" y="324"/>
                      <a:pt x="1560" y="338"/>
                      <a:pt x="1501" y="338"/>
                    </a:cubicBezTo>
                    <a:cubicBezTo>
                      <a:pt x="1443" y="338"/>
                      <a:pt x="1388" y="324"/>
                      <a:pt x="1340" y="299"/>
                    </a:cubicBezTo>
                    <a:cubicBezTo>
                      <a:pt x="1274" y="265"/>
                      <a:pt x="1220" y="211"/>
                      <a:pt x="1186" y="145"/>
                    </a:cubicBezTo>
                    <a:cubicBezTo>
                      <a:pt x="1215" y="208"/>
                      <a:pt x="1261" y="261"/>
                      <a:pt x="1318" y="299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2041" y="499"/>
                      <a:pt x="2041" y="499"/>
                      <a:pt x="2041" y="499"/>
                    </a:cubicBezTo>
                    <a:cubicBezTo>
                      <a:pt x="2041" y="299"/>
                      <a:pt x="2041" y="299"/>
                      <a:pt x="2041" y="299"/>
                    </a:cubicBezTo>
                    <a:lnTo>
                      <a:pt x="1730" y="299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2" name="Freeform 77"/>
              <p:cNvSpPr>
                <a:spLocks noEditPoints="1"/>
              </p:cNvSpPr>
              <p:nvPr userDrawn="1"/>
            </p:nvSpPr>
            <p:spPr bwMode="auto">
              <a:xfrm>
                <a:off x="8688765" y="4717286"/>
                <a:ext cx="112712" cy="40460"/>
              </a:xfrm>
              <a:custGeom>
                <a:avLst/>
                <a:gdLst>
                  <a:gd name="T0" fmla="*/ 2147483647 w 71"/>
                  <a:gd name="T1" fmla="*/ 2147483647 h 34"/>
                  <a:gd name="T2" fmla="*/ 2147483647 w 71"/>
                  <a:gd name="T3" fmla="*/ 0 h 34"/>
                  <a:gd name="T4" fmla="*/ 2147483647 w 71"/>
                  <a:gd name="T5" fmla="*/ 0 h 34"/>
                  <a:gd name="T6" fmla="*/ 2147483647 w 71"/>
                  <a:gd name="T7" fmla="*/ 2147483647 h 34"/>
                  <a:gd name="T8" fmla="*/ 2147483647 w 71"/>
                  <a:gd name="T9" fmla="*/ 2147483647 h 34"/>
                  <a:gd name="T10" fmla="*/ 2147483647 w 71"/>
                  <a:gd name="T11" fmla="*/ 2147483647 h 34"/>
                  <a:gd name="T12" fmla="*/ 2147483647 w 71"/>
                  <a:gd name="T13" fmla="*/ 2147483647 h 34"/>
                  <a:gd name="T14" fmla="*/ 2147483647 w 71"/>
                  <a:gd name="T15" fmla="*/ 2147483647 h 34"/>
                  <a:gd name="T16" fmla="*/ 2147483647 w 71"/>
                  <a:gd name="T17" fmla="*/ 2147483647 h 34"/>
                  <a:gd name="T18" fmla="*/ 2147483647 w 71"/>
                  <a:gd name="T19" fmla="*/ 2147483647 h 34"/>
                  <a:gd name="T20" fmla="*/ 2147483647 w 71"/>
                  <a:gd name="T21" fmla="*/ 2147483647 h 34"/>
                  <a:gd name="T22" fmla="*/ 2147483647 w 71"/>
                  <a:gd name="T23" fmla="*/ 2147483647 h 34"/>
                  <a:gd name="T24" fmla="*/ 2147483647 w 71"/>
                  <a:gd name="T25" fmla="*/ 2147483647 h 34"/>
                  <a:gd name="T26" fmla="*/ 2147483647 w 71"/>
                  <a:gd name="T27" fmla="*/ 0 h 34"/>
                  <a:gd name="T28" fmla="*/ 2147483647 w 71"/>
                  <a:gd name="T29" fmla="*/ 0 h 34"/>
                  <a:gd name="T30" fmla="*/ 2147483647 w 71"/>
                  <a:gd name="T31" fmla="*/ 2147483647 h 34"/>
                  <a:gd name="T32" fmla="*/ 2147483647 w 71"/>
                  <a:gd name="T33" fmla="*/ 2147483647 h 34"/>
                  <a:gd name="T34" fmla="*/ 2147483647 w 71"/>
                  <a:gd name="T35" fmla="*/ 2147483647 h 34"/>
                  <a:gd name="T36" fmla="*/ 2147483647 w 71"/>
                  <a:gd name="T37" fmla="*/ 2147483647 h 34"/>
                  <a:gd name="T38" fmla="*/ 2147483647 w 71"/>
                  <a:gd name="T39" fmla="*/ 2147483647 h 34"/>
                  <a:gd name="T40" fmla="*/ 2147483647 w 71"/>
                  <a:gd name="T41" fmla="*/ 2147483647 h 34"/>
                  <a:gd name="T42" fmla="*/ 0 w 71"/>
                  <a:gd name="T43" fmla="*/ 2147483647 h 34"/>
                  <a:gd name="T44" fmla="*/ 0 w 71"/>
                  <a:gd name="T45" fmla="*/ 0 h 34"/>
                  <a:gd name="T46" fmla="*/ 2147483647 w 71"/>
                  <a:gd name="T47" fmla="*/ 0 h 34"/>
                  <a:gd name="T48" fmla="*/ 2147483647 w 71"/>
                  <a:gd name="T49" fmla="*/ 2147483647 h 3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1" h="34">
                    <a:moveTo>
                      <a:pt x="53" y="26"/>
                    </a:moveTo>
                    <a:lnTo>
                      <a:pt x="63" y="0"/>
                    </a:lnTo>
                    <a:lnTo>
                      <a:pt x="71" y="0"/>
                    </a:lnTo>
                    <a:lnTo>
                      <a:pt x="71" y="34"/>
                    </a:lnTo>
                    <a:lnTo>
                      <a:pt x="65" y="34"/>
                    </a:lnTo>
                    <a:lnTo>
                      <a:pt x="65" y="7"/>
                    </a:lnTo>
                    <a:lnTo>
                      <a:pt x="55" y="34"/>
                    </a:lnTo>
                    <a:lnTo>
                      <a:pt x="51" y="34"/>
                    </a:lnTo>
                    <a:lnTo>
                      <a:pt x="40" y="7"/>
                    </a:lnTo>
                    <a:lnTo>
                      <a:pt x="40" y="34"/>
                    </a:lnTo>
                    <a:lnTo>
                      <a:pt x="34" y="34"/>
                    </a:lnTo>
                    <a:lnTo>
                      <a:pt x="34" y="0"/>
                    </a:lnTo>
                    <a:lnTo>
                      <a:pt x="43" y="0"/>
                    </a:lnTo>
                    <a:lnTo>
                      <a:pt x="53" y="26"/>
                    </a:lnTo>
                    <a:close/>
                    <a:moveTo>
                      <a:pt x="28" y="5"/>
                    </a:moveTo>
                    <a:lnTo>
                      <a:pt x="17" y="5"/>
                    </a:lnTo>
                    <a:lnTo>
                      <a:pt x="17" y="34"/>
                    </a:lnTo>
                    <a:lnTo>
                      <a:pt x="11" y="34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0033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8" name="TextBox 7"/>
            <p:cNvSpPr txBox="1"/>
            <p:nvPr userDrawn="1"/>
          </p:nvSpPr>
          <p:spPr bwMode="gray">
            <a:xfrm>
              <a:off x="7221846" y="4824187"/>
              <a:ext cx="1696040" cy="1337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900"/>
                </a:spcBef>
                <a:defRPr/>
              </a:pPr>
              <a:r>
                <a:rPr lang="en-US" sz="620" spc="-15" dirty="0">
                  <a:solidFill>
                    <a:schemeClr val="bg1"/>
                  </a:solidFill>
                  <a:ea typeface="ＭＳ Ｐゴシック" pitchFamily="34" charset="-128"/>
                  <a:cs typeface="+mn-cs"/>
                </a:rPr>
                <a:t>US San Francisco Bay Area</a:t>
              </a:r>
              <a:r>
                <a:rPr lang="it-IT" sz="620" spc="-15" dirty="0">
                  <a:solidFill>
                    <a:schemeClr val="bg1"/>
                  </a:solidFill>
                  <a:ea typeface="ＭＳ Ｐゴシック" pitchFamily="34" charset="-128"/>
                  <a:cs typeface="+mn-cs"/>
                </a:rPr>
                <a:t> </a:t>
              </a:r>
              <a:r>
                <a:rPr lang="it-IT" sz="620" spc="-15" dirty="0" err="1">
                  <a:solidFill>
                    <a:schemeClr val="bg1"/>
                  </a:solidFill>
                  <a:ea typeface="ＭＳ Ｐゴシック" pitchFamily="34" charset="-128"/>
                  <a:cs typeface="+mn-cs"/>
                </a:rPr>
                <a:t>Chapter</a:t>
              </a:r>
              <a:endParaRPr lang="it-IT" sz="620" spc="-15" dirty="0">
                <a:solidFill>
                  <a:schemeClr val="bg1"/>
                </a:solidFill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84" name="Subtitle 2"/>
          <p:cNvSpPr>
            <a:spLocks noGrp="1"/>
          </p:cNvSpPr>
          <p:nvPr>
            <p:ph type="subTitle" idx="1"/>
          </p:nvPr>
        </p:nvSpPr>
        <p:spPr bwMode="gray">
          <a:xfrm>
            <a:off x="228602" y="2036359"/>
            <a:ext cx="8682411" cy="433965"/>
          </a:xfrm>
        </p:spPr>
        <p:txBody>
          <a:bodyPr lIns="274320" tIns="137160" rIns="274320">
            <a:noAutofit/>
          </a:bodyPr>
          <a:lstStyle>
            <a:lvl1pPr marL="0" indent="0" algn="l">
              <a:buNone/>
              <a:defRPr sz="135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1211" y="969902"/>
            <a:ext cx="7924567" cy="1362012"/>
          </a:xfrm>
        </p:spPr>
        <p:txBody>
          <a:bodyPr/>
          <a:lstStyle>
            <a:lvl1pPr>
              <a:defRPr sz="4130">
                <a:solidFill>
                  <a:srgbClr val="009FDF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71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gray">
          <a:xfrm>
            <a:off x="284163" y="6427788"/>
            <a:ext cx="1828800" cy="430212"/>
          </a:xfrm>
          <a:prstGeom prst="rect">
            <a:avLst/>
          </a:prstGeom>
        </p:spPr>
        <p:txBody>
          <a:bodyPr wrap="none" lIns="228600" rIns="228600" bIns="201168" anchor="b"/>
          <a:lstStyle>
            <a:lvl1pPr eaLnBrk="0" hangingPunct="0"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/>
              <a:t>The Internet Society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228600" y="225425"/>
            <a:ext cx="86868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28600" tIns="182880" rIns="2286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28600" y="1143000"/>
            <a:ext cx="86868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28600" tIns="91440" rIns="22860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315200" y="6427788"/>
            <a:ext cx="1828800" cy="430212"/>
          </a:xfrm>
          <a:prstGeom prst="rect">
            <a:avLst/>
          </a:prstGeom>
        </p:spPr>
        <p:txBody>
          <a:bodyPr vert="horz" wrap="none" lIns="228600" tIns="45720" rIns="228600" bIns="201168" numCol="1" anchor="b" anchorCtr="0" compatLnSpc="1">
            <a:prstTxWarp prst="textNoShape">
              <a:avLst/>
            </a:prstTxWarp>
            <a:noAutofit/>
          </a:bodyPr>
          <a:lstStyle>
            <a:lvl1pPr algn="r">
              <a:defRPr sz="1000"/>
            </a:lvl1pPr>
          </a:lstStyle>
          <a:p>
            <a:fld id="{1C69AE20-224A-E64A-A7C5-74FA0F8F8058}" type="datetime1">
              <a:rPr lang="en-US" altLang="fr-FR"/>
              <a:pPr/>
              <a:t>5/11/16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112963" y="6427788"/>
            <a:ext cx="5202237" cy="430212"/>
          </a:xfrm>
          <a:prstGeom prst="rect">
            <a:avLst/>
          </a:prstGeom>
        </p:spPr>
        <p:txBody>
          <a:bodyPr vert="horz" wrap="none" lIns="228600" tIns="45720" rIns="228600" bIns="201168" rtlCol="0" anchor="b" anchorCtr="0"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0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0" y="6423025"/>
            <a:ext cx="620713" cy="434975"/>
          </a:xfrm>
          <a:prstGeom prst="rect">
            <a:avLst/>
          </a:prstGeom>
        </p:spPr>
        <p:txBody>
          <a:bodyPr vert="horz" wrap="none" lIns="228600" tIns="45720" rIns="228600" bIns="201168" numCol="1" anchor="b" anchorCtr="0" compatLnSpc="1">
            <a:prstTxWarp prst="textNoShape">
              <a:avLst/>
            </a:prstTxWarp>
            <a:noAutofit/>
          </a:bodyPr>
          <a:lstStyle>
            <a:lvl1pPr>
              <a:defRPr sz="1000"/>
            </a:lvl1pPr>
          </a:lstStyle>
          <a:p>
            <a:fld id="{2A5AEF4C-2499-CB49-9B01-FCFF723D8EE7}" type="slidenum">
              <a:rPr lang="en-US" altLang="fr-FR"/>
              <a:pPr/>
              <a:t>‹#›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6" r:id="rId8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24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233363" indent="-233363" algn="l" rtl="0" eaLnBrk="0" fontAlgn="base" hangingPunct="0">
        <a:lnSpc>
          <a:spcPct val="90000"/>
        </a:lnSpc>
        <a:spcBef>
          <a:spcPts val="2400"/>
        </a:spcBef>
        <a:spcAft>
          <a:spcPct val="0"/>
        </a:spcAft>
        <a:buSzPct val="90000"/>
        <a:buFont typeface="Wingdings" charset="2"/>
        <a:buChar char="§"/>
        <a:defRPr sz="2000" b="1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517525" indent="-2841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744538" indent="-228600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SzPct val="90000"/>
        <a:buFont typeface="Wingdings" charset="2"/>
        <a:buChar char="§"/>
        <a:defRPr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1027113" indent="-27781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SzPct val="100000"/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netsociety.org/sites/default/files/ISOC-IoT-Overview-20151014_0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3"/>
          <p:cNvSpPr>
            <a:spLocks noGrp="1"/>
          </p:cNvSpPr>
          <p:nvPr>
            <p:ph type="ctrTitle"/>
          </p:nvPr>
        </p:nvSpPr>
        <p:spPr>
          <a:xfrm>
            <a:off x="149225" y="487363"/>
            <a:ext cx="8686800" cy="652462"/>
          </a:xfrm>
        </p:spPr>
        <p:txBody>
          <a:bodyPr/>
          <a:lstStyle/>
          <a:p>
            <a:pPr eaLnBrk="1" hangingPunct="1"/>
            <a:r>
              <a:rPr lang="en-US" altLang="fr-FR">
                <a:ea typeface="ＭＳ Ｐゴシック" charset="-128"/>
              </a:rPr>
              <a:t>The Internet of Things: Some ISOC perspective</a:t>
            </a:r>
          </a:p>
        </p:txBody>
      </p:sp>
      <p:sp>
        <p:nvSpPr>
          <p:cNvPr id="11266" name="Subtitle 4"/>
          <p:cNvSpPr>
            <a:spLocks noGrp="1"/>
          </p:cNvSpPr>
          <p:nvPr>
            <p:ph type="subTitle" idx="1"/>
          </p:nvPr>
        </p:nvSpPr>
        <p:spPr>
          <a:xfrm>
            <a:off x="228600" y="1708150"/>
            <a:ext cx="8689975" cy="433388"/>
          </a:xfrm>
        </p:spPr>
        <p:txBody>
          <a:bodyPr/>
          <a:lstStyle/>
          <a:p>
            <a:pPr eaLnBrk="1" hangingPunct="1"/>
            <a:endParaRPr lang="en-US" altLang="fr-FR" dirty="0">
              <a:ea typeface="ＭＳ Ｐゴシック" charset="-128"/>
            </a:endParaRPr>
          </a:p>
          <a:p>
            <a:pPr eaLnBrk="1" hangingPunct="1"/>
            <a:endParaRPr lang="en-US" altLang="fr-FR" dirty="0">
              <a:ea typeface="ＭＳ Ｐゴシック" charset="-128"/>
            </a:endParaRPr>
          </a:p>
          <a:p>
            <a:pPr eaLnBrk="1" hangingPunct="1"/>
            <a:endParaRPr lang="en-US" altLang="fr-FR" dirty="0">
              <a:ea typeface="ＭＳ Ｐゴシック" charset="-128"/>
            </a:endParaRPr>
          </a:p>
          <a:p>
            <a:pPr eaLnBrk="1" hangingPunct="1"/>
            <a:endParaRPr lang="en-US" altLang="fr-FR" dirty="0">
              <a:ea typeface="ＭＳ Ｐゴシック" charset="-128"/>
            </a:endParaRPr>
          </a:p>
          <a:p>
            <a:pPr eaLnBrk="1" hangingPunct="1">
              <a:spcBef>
                <a:spcPts val="600"/>
              </a:spcBef>
            </a:pPr>
            <a:endParaRPr lang="en-US" altLang="fr-FR" dirty="0">
              <a:ea typeface="ＭＳ Ｐゴシック" charset="-128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fr-FR" dirty="0" err="1">
                <a:ea typeface="ＭＳ Ｐゴシック" charset="-128"/>
              </a:rPr>
              <a:t>Frédéric</a:t>
            </a:r>
            <a:r>
              <a:rPr lang="en-US" altLang="fr-FR" dirty="0">
                <a:ea typeface="ＭＳ Ｐゴシック" charset="-128"/>
              </a:rPr>
              <a:t> </a:t>
            </a:r>
            <a:r>
              <a:rPr lang="en-US" altLang="fr-FR" dirty="0" err="1">
                <a:ea typeface="ＭＳ Ｐゴシック" charset="-128"/>
              </a:rPr>
              <a:t>Donck</a:t>
            </a:r>
            <a:r>
              <a:rPr lang="en-US" altLang="fr-FR" dirty="0">
                <a:ea typeface="ＭＳ Ｐゴシック" charset="-128"/>
              </a:rPr>
              <a:t>, Director, European Regional Bureau, Internet Society (ISOC)</a:t>
            </a:r>
          </a:p>
          <a:p>
            <a:pPr eaLnBrk="1" hangingPunct="1">
              <a:spcBef>
                <a:spcPts val="600"/>
              </a:spcBef>
            </a:pPr>
            <a:r>
              <a:rPr lang="fr-FR" altLang="fr-FR" b="1" dirty="0" err="1" smtClean="0">
                <a:ea typeface="ＭＳ Ｐゴシック" charset="-128"/>
              </a:rPr>
              <a:t>Lisbon</a:t>
            </a:r>
            <a:r>
              <a:rPr lang="fr-FR" altLang="fr-FR" b="1" dirty="0" smtClean="0">
                <a:ea typeface="ＭＳ Ｐゴシック" charset="-128"/>
              </a:rPr>
              <a:t>, 12 May 2016</a:t>
            </a:r>
            <a:endParaRPr lang="en-US" altLang="fr-FR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ea typeface="ＭＳ Ｐゴシック" charset="-128"/>
              </a:rPr>
              <a:t>Definition(s)</a:t>
            </a:r>
          </a:p>
        </p:txBody>
      </p:sp>
      <p:sp>
        <p:nvSpPr>
          <p:cNvPr id="2150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</p:spPr>
        <p:txBody>
          <a:bodyPr/>
          <a:lstStyle/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IoT new..but concept already in the late 70’s and using IP to connect device in 1990 (IP-enabled-toaster)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No single universally accepted definition- Some specify the concept of IP or Internet while others not (eg.ITU/2012: « enabling advanced services by interconnecting things based on existing and evolving interoperable ICTs »)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Oxford dict.: « The Interconnection via the Internet of computing devices embedded in everyday objects, enabling them to send and receive data »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Different perspectives (not necessarily opposite)</a:t>
            </a:r>
          </a:p>
          <a:p>
            <a:pPr marL="0" indent="0">
              <a:buFont typeface="Arial" charset="0"/>
              <a:buChar char="•"/>
            </a:pPr>
            <a:endParaRPr lang="fr-FR" altLang="fr-FR" b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ea typeface="ＭＳ Ｐゴシック" charset="-128"/>
              </a:rPr>
              <a:t>Definition(s)</a:t>
            </a:r>
          </a:p>
        </p:txBody>
      </p:sp>
      <p:sp>
        <p:nvSpPr>
          <p:cNvPr id="1945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</p:spPr>
        <p:txBody>
          <a:bodyPr/>
          <a:lstStyle/>
          <a:p>
            <a:pPr marL="0" indent="0"/>
            <a:r>
              <a:rPr lang="fr-FR" altLang="fr-FR" b="0">
                <a:ea typeface="ＭＳ Ｐゴシック" charset="-128"/>
              </a:rPr>
              <a:t>IoT refers broadly to the extension of network connectivity and computing capability to objects, devices, sensors and items not ordinarily considered to be computers</a:t>
            </a:r>
          </a:p>
          <a:p>
            <a:pPr marL="0" indent="0">
              <a:buFont typeface="Wingdings" charset="2"/>
              <a:buChar char="Ø"/>
            </a:pPr>
            <a:r>
              <a:rPr lang="fr-FR" altLang="fr-FR" b="0">
                <a:ea typeface="ＭＳ Ｐゴシック" charset="-128"/>
              </a:rPr>
              <a:t>Exchanged data might not traverse the Internet or an IP based network</a:t>
            </a:r>
          </a:p>
          <a:p>
            <a:pPr marL="0" indent="0">
              <a:buFont typeface="Wingdings" charset="2"/>
              <a:buChar char="Ø"/>
            </a:pPr>
            <a:r>
              <a:rPr lang="fr-FR" altLang="fr-FR" b="0">
                <a:ea typeface="ＭＳ Ｐゴシック" charset="-128"/>
              </a:rPr>
              <a:t>Likely, data generated or processed from those smart objects will ultimately pass through gateways with connectivity to IP-based networks and/or accessible via the Internet.</a:t>
            </a:r>
          </a:p>
          <a:p>
            <a:pPr marL="0" indent="0">
              <a:buFont typeface="Wingdings" charset="2"/>
              <a:buChar char="Ø"/>
            </a:pPr>
            <a:r>
              <a:rPr lang="fr-FR" altLang="fr-FR" b="0">
                <a:ea typeface="ＭＳ Ｐゴシック" charset="-128"/>
              </a:rPr>
              <a:t>Users more concerned with services delivered (and implication) than issues of when or where data passes through an IP-based network</a:t>
            </a:r>
            <a:r>
              <a:rPr lang="is-IS" altLang="fr-FR" b="0">
                <a:ea typeface="ＭＳ Ｐゴシック" charset="-128"/>
              </a:rPr>
              <a:t>…</a:t>
            </a:r>
            <a:endParaRPr lang="fr-FR" altLang="fr-FR" b="0">
              <a:ea typeface="ＭＳ Ｐゴシック" charset="-128"/>
            </a:endParaRPr>
          </a:p>
          <a:p>
            <a:pPr marL="0" indent="0">
              <a:buFont typeface="Wingdings" charset="2"/>
              <a:buChar char="Ø"/>
            </a:pPr>
            <a:endParaRPr lang="fr-FR" altLang="fr-FR" b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228600" y="1108076"/>
            <a:ext cx="8686800" cy="100647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If it’s not new, why now?: </a:t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sz="1800" b="0" dirty="0">
                <a:latin typeface="Arial" charset="0"/>
                <a:ea typeface="ＭＳ Ｐゴシック" charset="0"/>
              </a:rPr>
              <a:t>A Confluence of Market Trends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730250" y="2128520"/>
            <a:ext cx="2032000" cy="14219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b="1" cap="all" dirty="0">
                <a:solidFill>
                  <a:schemeClr val="bg1"/>
                </a:solidFill>
              </a:rPr>
              <a:t>Ubiquitous Connectivity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704850" y="3817621"/>
            <a:ext cx="2279650" cy="10895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b="1" cap="all" dirty="0">
                <a:solidFill>
                  <a:schemeClr val="bg1"/>
                </a:solidFill>
              </a:rPr>
              <a:t>Widespread</a:t>
            </a:r>
            <a:br>
              <a:rPr lang="en-US" b="1" cap="all" dirty="0">
                <a:solidFill>
                  <a:schemeClr val="bg1"/>
                </a:solidFill>
              </a:rPr>
            </a:br>
            <a:r>
              <a:rPr lang="en-US" b="1" cap="all" dirty="0">
                <a:solidFill>
                  <a:schemeClr val="bg1"/>
                </a:solidFill>
              </a:rPr>
              <a:t>Adoption of IP</a:t>
            </a:r>
          </a:p>
        </p:txBody>
      </p:sp>
      <p:sp>
        <p:nvSpPr>
          <p:cNvPr id="12" name="TextBox 11"/>
          <p:cNvSpPr txBox="1"/>
          <p:nvPr/>
        </p:nvSpPr>
        <p:spPr bwMode="gray">
          <a:xfrm>
            <a:off x="3422650" y="2293620"/>
            <a:ext cx="2032000" cy="14219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b="1" cap="all" dirty="0">
                <a:solidFill>
                  <a:schemeClr val="bg1"/>
                </a:solidFill>
              </a:rPr>
              <a:t>Computing Economics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3409950" y="3754120"/>
            <a:ext cx="2368550" cy="7571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b="1" cap="all" dirty="0">
                <a:solidFill>
                  <a:schemeClr val="bg1"/>
                </a:solidFill>
              </a:rPr>
              <a:t>Miniaturization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6026150" y="2306321"/>
            <a:ext cx="2381250" cy="10895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b="1" cap="all" dirty="0">
                <a:solidFill>
                  <a:schemeClr val="bg1"/>
                </a:solidFill>
              </a:rPr>
              <a:t>Advances in Data Analytics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-101600" y="2160270"/>
          <a:ext cx="3352800" cy="274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/>
          <p:cNvGraphicFramePr/>
          <p:nvPr>
            <p:extLst/>
          </p:nvPr>
        </p:nvGraphicFramePr>
        <p:xfrm>
          <a:off x="2832100" y="2109470"/>
          <a:ext cx="3390900" cy="274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/>
          <p:cNvGraphicFramePr/>
          <p:nvPr>
            <p:extLst/>
          </p:nvPr>
        </p:nvGraphicFramePr>
        <p:xfrm>
          <a:off x="5842000" y="2175510"/>
          <a:ext cx="3467100" cy="272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9215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7" grpId="0">
        <p:bldAsOne/>
      </p:bldGraphic>
      <p:bldGraphic spid="1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ta_Marina 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009650"/>
            <a:ext cx="8724900" cy="36068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gray">
          <a:xfrm>
            <a:off x="301625" y="1454150"/>
            <a:ext cx="6515100" cy="6746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182880" rIns="27432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125" b="1" kern="1200">
                <a:solidFill>
                  <a:schemeClr val="bg1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dirty="0" err="1">
                <a:ea typeface="ＭＳ Ｐゴシック" charset="-128"/>
              </a:rPr>
              <a:t>IoT</a:t>
            </a:r>
            <a:r>
              <a:rPr lang="en-US" altLang="en-US" dirty="0">
                <a:ea typeface="ＭＳ Ｐゴシック" charset="-128"/>
              </a:rPr>
              <a:t> Challenges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466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ea typeface="ＭＳ Ｐゴシック" charset="-128"/>
              </a:rPr>
              <a:t>2. Issues? </a:t>
            </a:r>
            <a:endParaRPr lang="en-US" altLang="fr-FR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48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lvl="2">
              <a:buFont typeface="Arial"/>
              <a:buChar char="•"/>
              <a:defRPr/>
            </a:pPr>
            <a:r>
              <a:rPr lang="en-US" sz="3600" dirty="0" smtClean="0">
                <a:solidFill>
                  <a:srgbClr val="FF0000"/>
                </a:solidFill>
                <a:ea typeface="ＭＳ Ｐゴシック" charset="0"/>
              </a:rPr>
              <a:t>Security</a:t>
            </a:r>
          </a:p>
          <a:p>
            <a:pPr lvl="2">
              <a:buFont typeface="Arial"/>
              <a:buChar char="•"/>
              <a:defRPr/>
            </a:pPr>
            <a:r>
              <a:rPr lang="en-US" sz="3600" dirty="0" smtClean="0">
                <a:solidFill>
                  <a:srgbClr val="FF0000"/>
                </a:solidFill>
                <a:ea typeface="ＭＳ Ｐゴシック" charset="0"/>
              </a:rPr>
              <a:t>Privacy</a:t>
            </a:r>
          </a:p>
          <a:p>
            <a:pPr lvl="2">
              <a:buFont typeface="Arial"/>
              <a:buChar char="•"/>
              <a:defRPr/>
            </a:pPr>
            <a:r>
              <a:rPr lang="en-US" sz="3600" dirty="0" smtClean="0">
                <a:solidFill>
                  <a:srgbClr val="FF0000"/>
                </a:solidFill>
                <a:ea typeface="ＭＳ Ｐゴシック" charset="0"/>
              </a:rPr>
              <a:t>Interoperability (Standards)</a:t>
            </a:r>
          </a:p>
          <a:p>
            <a:pPr lvl="2">
              <a:buFont typeface="Arial"/>
              <a:buChar char="•"/>
              <a:defRPr/>
            </a:pPr>
            <a:r>
              <a:rPr lang="en-US" sz="3600" dirty="0" smtClean="0">
                <a:ea typeface="ＭＳ Ｐゴシック" charset="0"/>
              </a:rPr>
              <a:t>Regulatory</a:t>
            </a:r>
            <a:r>
              <a:rPr lang="en-US" sz="3600" dirty="0">
                <a:ea typeface="ＭＳ Ｐゴシック" charset="0"/>
              </a:rPr>
              <a:t> </a:t>
            </a:r>
            <a:r>
              <a:rPr lang="en-US" sz="3600" dirty="0" smtClean="0">
                <a:ea typeface="ＭＳ Ｐゴシック" charset="0"/>
              </a:rPr>
              <a:t>&amp; Legal</a:t>
            </a:r>
          </a:p>
          <a:p>
            <a:pPr lvl="2">
              <a:buFont typeface="Arial"/>
              <a:buChar char="•"/>
              <a:defRPr/>
            </a:pPr>
            <a:r>
              <a:rPr lang="en-US" sz="3600" dirty="0" smtClean="0">
                <a:ea typeface="ＭＳ Ｐゴシック" charset="0"/>
              </a:rPr>
              <a:t>Development</a:t>
            </a:r>
          </a:p>
          <a:p>
            <a:pPr lvl="2">
              <a:buFont typeface="Arial"/>
              <a:buChar char="•"/>
              <a:defRPr/>
            </a:pPr>
            <a:endParaRPr lang="en-US" sz="3600" dirty="0">
              <a:ea typeface="ＭＳ Ｐゴシック" charset="0"/>
            </a:endParaRPr>
          </a:p>
          <a:p>
            <a:pPr marL="233362" lvl="2" indent="0">
              <a:buFont typeface="Arial" charset="0"/>
              <a:buNone/>
              <a:defRPr/>
            </a:pPr>
            <a:r>
              <a:rPr lang="en-US" sz="3600" dirty="0" smtClean="0">
                <a:ea typeface="ＭＳ Ｐゴシック" charset="0"/>
              </a:rPr>
              <a:t>Vs. “Abilities” (</a:t>
            </a:r>
            <a:r>
              <a:rPr lang="en-US" sz="3600" i="1" dirty="0" smtClean="0">
                <a:ea typeface="ＭＳ Ｐゴシック" charset="0"/>
              </a:rPr>
              <a:t>to connect, speak, innovate, share, choose and </a:t>
            </a:r>
            <a:r>
              <a:rPr lang="en-US" sz="3600" i="1" u="sng" dirty="0" smtClean="0">
                <a:ea typeface="ＭＳ Ｐゴシック" charset="0"/>
              </a:rPr>
              <a:t>trus</a:t>
            </a:r>
            <a:r>
              <a:rPr lang="en-US" sz="3600" i="1" dirty="0" smtClean="0">
                <a:ea typeface="ＭＳ Ｐゴシック" charset="0"/>
              </a:rPr>
              <a:t>t</a:t>
            </a:r>
            <a:r>
              <a:rPr lang="en-US" sz="3600" dirty="0" smtClean="0">
                <a:ea typeface="ＭＳ Ｐゴシック" charset="0"/>
              </a:rPr>
              <a:t>)</a:t>
            </a:r>
            <a:endParaRPr lang="en-US" sz="3600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charset="-128"/>
              </a:rPr>
              <a:t>Security issues</a:t>
            </a:r>
          </a:p>
        </p:txBody>
      </p:sp>
      <p:sp>
        <p:nvSpPr>
          <p:cNvPr id="24578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</p:spPr>
        <p:txBody>
          <a:bodyPr/>
          <a:lstStyle/>
          <a:p>
            <a:pPr marL="0" indent="0">
              <a:spcBef>
                <a:spcPts val="1200"/>
              </a:spcBef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Ability to trust vs.risks, esp. in a fully connected world.</a:t>
            </a:r>
          </a:p>
          <a:p>
            <a:pPr marL="0" indent="0">
              <a:spcBef>
                <a:spcPts val="1200"/>
              </a:spcBef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No absolute security </a:t>
            </a:r>
          </a:p>
          <a:p>
            <a:pPr lvl="2">
              <a:spcBef>
                <a:spcPts val="1200"/>
              </a:spcBef>
              <a:buFont typeface="Arial" charset="0"/>
              <a:buChar char="•"/>
            </a:pPr>
            <a:r>
              <a:rPr lang="fr-FR" altLang="fr-FR">
                <a:ea typeface="ＭＳ Ｐゴシック" charset="-128"/>
              </a:rPr>
              <a:t>Factors influencing risks assessment..and trade-offs</a:t>
            </a:r>
          </a:p>
          <a:p>
            <a:pPr lvl="2">
              <a:spcBef>
                <a:spcPts val="1200"/>
              </a:spcBef>
              <a:buFont typeface="Arial" charset="0"/>
              <a:buChar char="•"/>
            </a:pPr>
            <a:r>
              <a:rPr lang="fr-FR" altLang="fr-FR">
                <a:ea typeface="ＭＳ Ｐゴシック" charset="-128"/>
              </a:rPr>
              <a:t>Ecosystem &amp; negative externality</a:t>
            </a:r>
          </a:p>
          <a:p>
            <a:pPr marL="0" indent="0">
              <a:spcBef>
                <a:spcPts val="1200"/>
              </a:spcBef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Some </a:t>
            </a:r>
            <a:r>
              <a:rPr lang="fr-FR" altLang="fr-FR">
                <a:ea typeface="ＭＳ Ｐゴシック" charset="-128"/>
              </a:rPr>
              <a:t>Unique</a:t>
            </a:r>
            <a:r>
              <a:rPr lang="fr-FR" altLang="fr-FR" b="0">
                <a:ea typeface="ＭＳ Ｐゴシック" charset="-128"/>
              </a:rPr>
              <a:t> security challenges of IoT devices</a:t>
            </a:r>
            <a:r>
              <a:rPr lang="fr-FR" altLang="fr-FR">
                <a:ea typeface="ＭＳ Ｐゴシック" charset="-128"/>
              </a:rPr>
              <a:t>:</a:t>
            </a:r>
          </a:p>
          <a:p>
            <a:pPr marL="0" indent="0">
              <a:spcBef>
                <a:spcPts val="1200"/>
              </a:spcBef>
              <a:buFont typeface="Wingdings" charset="2"/>
              <a:buChar char="ü"/>
            </a:pPr>
            <a:r>
              <a:rPr lang="fr-FR" altLang="fr-FR" sz="2000" b="0">
                <a:ea typeface="ＭＳ Ｐゴシック" charset="-128"/>
              </a:rPr>
              <a:t>Sensors designed to be deployed at massive scale</a:t>
            </a:r>
          </a:p>
          <a:p>
            <a:pPr marL="0" indent="0">
              <a:spcBef>
                <a:spcPts val="1200"/>
              </a:spcBef>
              <a:buFont typeface="Wingdings" charset="2"/>
              <a:buChar char="ü"/>
            </a:pPr>
            <a:r>
              <a:rPr lang="fr-FR" altLang="fr-FR" sz="2000" b="0">
                <a:ea typeface="ＭＳ Ｐゴシック" charset="-128"/>
              </a:rPr>
              <a:t>Homogeneity</a:t>
            </a:r>
          </a:p>
          <a:p>
            <a:pPr marL="0" indent="0">
              <a:spcBef>
                <a:spcPts val="1200"/>
              </a:spcBef>
              <a:buFont typeface="Wingdings" charset="2"/>
              <a:buChar char="ü"/>
            </a:pPr>
            <a:r>
              <a:rPr lang="fr-FR" altLang="fr-FR" sz="2000" b="0">
                <a:ea typeface="ＭＳ Ｐゴシック" charset="-128"/>
              </a:rPr>
              <a:t>Long term support &amp; management</a:t>
            </a:r>
          </a:p>
          <a:p>
            <a:pPr marL="0" indent="0">
              <a:spcBef>
                <a:spcPts val="1200"/>
              </a:spcBef>
              <a:buFont typeface="Wingdings" charset="2"/>
              <a:buChar char="ü"/>
            </a:pPr>
            <a:r>
              <a:rPr lang="fr-FR" altLang="fr-FR" sz="2000" b="0">
                <a:ea typeface="ＭＳ Ｐゴシック" charset="-128"/>
              </a:rPr>
              <a:t>Up-grade?</a:t>
            </a:r>
          </a:p>
          <a:p>
            <a:pPr marL="0" indent="0">
              <a:spcBef>
                <a:spcPts val="1200"/>
              </a:spcBef>
              <a:buFont typeface="Wingdings" charset="2"/>
              <a:buChar char="ü"/>
            </a:pPr>
            <a:r>
              <a:rPr lang="fr-FR" altLang="fr-FR" sz="2000" b="0">
                <a:ea typeface="ＭＳ Ｐゴシック" charset="-128"/>
              </a:rPr>
              <a:t>No clarity of intenal working</a:t>
            </a:r>
          </a:p>
          <a:p>
            <a:pPr marL="0" indent="0">
              <a:spcBef>
                <a:spcPts val="1200"/>
              </a:spcBef>
              <a:buFont typeface="Wingdings" charset="2"/>
              <a:buChar char="ü"/>
            </a:pPr>
            <a:r>
              <a:rPr lang="fr-FR" altLang="fr-FR" sz="2000" b="0">
                <a:ea typeface="ＭＳ Ｐゴシック" charset="-128"/>
              </a:rPr>
              <a:t>No visibility/awareness</a:t>
            </a:r>
          </a:p>
          <a:p>
            <a:pPr marL="0" indent="0">
              <a:spcBef>
                <a:spcPts val="1200"/>
              </a:spcBef>
              <a:buFont typeface="Wingdings" charset="2"/>
              <a:buChar char="§"/>
            </a:pPr>
            <a:endParaRPr lang="fr-FR" altLang="fr-FR">
              <a:ea typeface="ＭＳ Ｐゴシック" charset="-128"/>
            </a:endParaRPr>
          </a:p>
          <a:p>
            <a:pPr lvl="1">
              <a:spcBef>
                <a:spcPts val="1200"/>
              </a:spcBef>
              <a:buFont typeface="Arial" charset="0"/>
              <a:buChar char="•"/>
            </a:pPr>
            <a:endParaRPr lang="fr-FR" altLang="fr-FR">
              <a:ea typeface="ＭＳ Ｐゴシック" charset="-128"/>
            </a:endParaRPr>
          </a:p>
          <a:p>
            <a:pPr lvl="1">
              <a:spcBef>
                <a:spcPts val="1200"/>
              </a:spcBef>
              <a:buFont typeface="Arial" charset="0"/>
              <a:buChar char="•"/>
            </a:pPr>
            <a:endParaRPr lang="fr-FR" altLang="fr-FR" b="0">
              <a:ea typeface="ＭＳ Ｐゴシック" charset="-128"/>
            </a:endParaRPr>
          </a:p>
          <a:p>
            <a:pPr marL="0" indent="0">
              <a:spcBef>
                <a:spcPts val="1200"/>
              </a:spcBef>
            </a:pPr>
            <a:endParaRPr lang="fr-FR" altLang="fr-FR" b="0">
              <a:ea typeface="ＭＳ Ｐゴシック" charset="-128"/>
            </a:endParaRPr>
          </a:p>
          <a:p>
            <a:pPr marL="0" indent="0">
              <a:spcBef>
                <a:spcPts val="1200"/>
              </a:spcBef>
            </a:pPr>
            <a:endParaRPr lang="fr-FR" altLang="fr-FR" sz="3200">
              <a:solidFill>
                <a:srgbClr val="0033A0"/>
              </a:solidFill>
              <a:ea typeface="ＭＳ Ｐゴシック" charset="-128"/>
            </a:endParaRPr>
          </a:p>
          <a:p>
            <a:pPr marL="0" indent="0">
              <a:spcBef>
                <a:spcPts val="1200"/>
              </a:spcBef>
            </a:pPr>
            <a:endParaRPr lang="fr-FR" altLang="fr-FR" sz="3200">
              <a:solidFill>
                <a:srgbClr val="0033A0"/>
              </a:solidFill>
              <a:ea typeface="ＭＳ Ｐゴシック" charset="-128"/>
            </a:endParaRPr>
          </a:p>
          <a:p>
            <a:pPr marL="0" indent="0"/>
            <a:endParaRPr lang="fr-FR" altLang="fr-FR">
              <a:ea typeface="ＭＳ Ｐゴシック" charset="-128"/>
            </a:endParaRPr>
          </a:p>
        </p:txBody>
      </p:sp>
      <p:sp>
        <p:nvSpPr>
          <p:cNvPr id="24579" name="Espace réservé de la date 3"/>
          <p:cNvSpPr>
            <a:spLocks noGrp="1"/>
          </p:cNvSpPr>
          <p:nvPr>
            <p:ph type="dt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374B5E6-7991-F84F-A915-B693E1EDD780}" type="datetime1">
              <a:rPr lang="en-US" altLang="fr-FR" sz="1000"/>
              <a:pPr eaLnBrk="1" hangingPunct="1"/>
              <a:t>5/11/16</a:t>
            </a:fld>
            <a:endParaRPr lang="en-US" altLang="fr-FR" sz="1000"/>
          </a:p>
        </p:txBody>
      </p:sp>
      <p:sp>
        <p:nvSpPr>
          <p:cNvPr id="24580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22A1B61-7592-7042-A0F6-36EFB58934E4}" type="slidenum">
              <a:rPr lang="en-US" altLang="fr-FR" sz="1000"/>
              <a:pPr eaLnBrk="1" hangingPunct="1"/>
              <a:t>15</a:t>
            </a:fld>
            <a:endParaRPr lang="en-US" altLang="fr-F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charset="-128"/>
              </a:rPr>
              <a:t>Security issues (2)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</p:spPr>
        <p:txBody>
          <a:bodyPr/>
          <a:lstStyle/>
          <a:p>
            <a:pPr marL="0" indent="0">
              <a:spcBef>
                <a:spcPts val="1200"/>
              </a:spcBef>
              <a:defRPr/>
            </a:pPr>
            <a:r>
              <a:rPr lang="fr-FR" b="0" dirty="0" err="1" smtClean="0">
                <a:ea typeface="ＭＳ Ｐゴシック" charset="0"/>
                <a:cs typeface="ＭＳ Ｐゴシック" charset="0"/>
              </a:rPr>
              <a:t>Some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b="0" dirty="0" err="1" smtClean="0">
                <a:ea typeface="ＭＳ Ｐゴシック" charset="0"/>
                <a:cs typeface="ＭＳ Ｐゴシック" charset="0"/>
              </a:rPr>
              <a:t>key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b="0" dirty="0" err="1" smtClean="0">
                <a:ea typeface="ＭＳ Ｐゴシック" charset="0"/>
                <a:cs typeface="ＭＳ Ｐゴシック" charset="0"/>
              </a:rPr>
              <a:t>IoT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Security 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Questions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spcBef>
                <a:spcPts val="1200"/>
              </a:spcBef>
              <a:buFont typeface="Arial"/>
              <a:buChar char="•"/>
              <a:defRPr/>
            </a:pPr>
            <a:r>
              <a:rPr lang="fr-FR" b="0" dirty="0" err="1" smtClean="0">
                <a:ea typeface="ＭＳ Ｐゴシック" charset="0"/>
                <a:cs typeface="ＭＳ Ｐゴシック" charset="0"/>
              </a:rPr>
              <a:t>Costs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b="0" dirty="0" err="1" smtClean="0">
                <a:ea typeface="ＭＳ Ｐゴシック" charset="0"/>
                <a:cs typeface="ＭＳ Ｐゴシック" charset="0"/>
              </a:rPr>
              <a:t>vs.security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b="0" dirty="0" err="1" smtClean="0">
                <a:ea typeface="ＭＳ Ｐゴシック" charset="0"/>
                <a:cs typeface="ＭＳ Ｐゴシック" charset="0"/>
              </a:rPr>
              <a:t>trade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b="0" dirty="0" err="1" smtClean="0">
                <a:ea typeface="ＭＳ Ｐゴシック" charset="0"/>
                <a:cs typeface="ＭＳ Ｐゴシック" charset="0"/>
              </a:rPr>
              <a:t>offs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spcBef>
                <a:spcPts val="1200"/>
              </a:spcBef>
              <a:buFont typeface="Arial"/>
              <a:buChar char="•"/>
              <a:defRPr/>
            </a:pPr>
            <a:r>
              <a:rPr lang="fr-FR" b="0" dirty="0" err="1" smtClean="0">
                <a:ea typeface="ＭＳ Ｐゴシック" charset="0"/>
                <a:cs typeface="ＭＳ Ｐゴシック" charset="0"/>
              </a:rPr>
              <a:t>Encryption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spcBef>
                <a:spcPts val="1200"/>
              </a:spcBef>
              <a:buFont typeface="Arial"/>
              <a:buChar char="•"/>
              <a:defRPr/>
            </a:pPr>
            <a:r>
              <a:rPr lang="fr-FR" b="0" dirty="0" err="1" smtClean="0">
                <a:ea typeface="ＭＳ Ｐゴシック" charset="0"/>
                <a:cs typeface="ＭＳ Ｐゴシック" charset="0"/>
              </a:rPr>
              <a:t>Upgradeability</a:t>
            </a:r>
            <a:endParaRPr lang="fr-FR" b="0" dirty="0" smtClean="0">
              <a:ea typeface="ＭＳ Ｐゴシック" charset="0"/>
              <a:cs typeface="ＭＳ Ｐゴシック" charset="0"/>
            </a:endParaRPr>
          </a:p>
          <a:p>
            <a:pPr>
              <a:spcBef>
                <a:spcPts val="1200"/>
              </a:spcBef>
              <a:buFont typeface="Arial"/>
              <a:buChar char="•"/>
              <a:defRPr/>
            </a:pPr>
            <a:r>
              <a:rPr lang="fr-FR" b="0" dirty="0" err="1" smtClean="0">
                <a:ea typeface="ＭＳ Ｐゴシック" charset="0"/>
                <a:cs typeface="ＭＳ Ｐゴシック" charset="0"/>
              </a:rPr>
              <a:t>Regulation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spcBef>
                <a:spcPts val="1200"/>
              </a:spcBef>
              <a:buFont typeface="Arial"/>
              <a:buChar char="•"/>
              <a:defRPr/>
            </a:pPr>
            <a:r>
              <a:rPr lang="fr-FR" b="0" dirty="0" smtClean="0">
                <a:ea typeface="ＭＳ Ｐゴシック" charset="0"/>
                <a:cs typeface="ＭＳ Ｐゴシック" charset="0"/>
              </a:rPr>
              <a:t>Obsolescence?</a:t>
            </a:r>
          </a:p>
          <a:p>
            <a:pPr>
              <a:spcBef>
                <a:spcPts val="1200"/>
              </a:spcBef>
              <a:buFont typeface="Arial"/>
              <a:buChar char="•"/>
              <a:defRPr/>
            </a:pPr>
            <a:endParaRPr lang="fr-FR" b="0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200"/>
              </a:spcBef>
              <a:defRPr/>
            </a:pPr>
            <a:r>
              <a:rPr lang="fr-FR" dirty="0" err="1" smtClean="0">
                <a:ea typeface="ＭＳ Ｐゴシック" charset="0"/>
                <a:cs typeface="ＭＳ Ｐゴシック" charset="0"/>
              </a:rPr>
              <a:t>Bottom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line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: </a:t>
            </a:r>
          </a:p>
          <a:p>
            <a:pPr>
              <a:spcBef>
                <a:spcPts val="1200"/>
              </a:spcBef>
              <a:buFont typeface="Arial"/>
              <a:buChar char="•"/>
              <a:defRPr/>
            </a:pPr>
            <a:r>
              <a:rPr lang="fr-FR" b="0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fr-FR" b="0" dirty="0" err="1" smtClean="0">
                <a:ea typeface="ＭＳ Ｐゴシック" charset="0"/>
                <a:cs typeface="ＭＳ Ｐゴシック" charset="0"/>
              </a:rPr>
              <a:t>device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b="0" i="1" dirty="0" smtClean="0">
                <a:ea typeface="ＭＳ Ｐゴシック" charset="0"/>
                <a:cs typeface="ＭＳ Ｐゴシック" charset="0"/>
              </a:rPr>
              <a:t>on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the Internet </a:t>
            </a:r>
            <a:r>
              <a:rPr lang="fr-FR" b="0" dirty="0" err="1" smtClean="0">
                <a:ea typeface="ＭＳ Ｐゴシック" charset="0"/>
                <a:cs typeface="ＭＳ Ｐゴシック" charset="0"/>
              </a:rPr>
              <a:t>is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a </a:t>
            </a:r>
            <a:r>
              <a:rPr lang="fr-FR" b="0" dirty="0" err="1" smtClean="0">
                <a:ea typeface="ＭＳ Ｐゴシック" charset="0"/>
                <a:cs typeface="ＭＳ Ｐゴシック" charset="0"/>
              </a:rPr>
              <a:t>device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b="0" i="1" dirty="0" smtClean="0">
                <a:ea typeface="ＭＳ Ｐゴシック" charset="0"/>
                <a:cs typeface="ＭＳ Ｐゴシック" charset="0"/>
              </a:rPr>
              <a:t>part of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the Internet</a:t>
            </a:r>
          </a:p>
          <a:p>
            <a:pPr>
              <a:spcBef>
                <a:spcPts val="1200"/>
              </a:spcBef>
              <a:buFont typeface="Arial"/>
              <a:buChar char="•"/>
              <a:defRPr/>
            </a:pPr>
            <a:r>
              <a:rPr lang="fr-FR" b="0" dirty="0" smtClean="0">
                <a:ea typeface="ＭＳ Ｐゴシック" charset="0"/>
                <a:cs typeface="ＭＳ Ｐゴシック" charset="0"/>
              </a:rPr>
              <a:t>Collaborative </a:t>
            </a:r>
            <a:r>
              <a:rPr lang="fr-FR" b="0" dirty="0" err="1" smtClean="0">
                <a:ea typeface="ＭＳ Ｐゴシック" charset="0"/>
                <a:cs typeface="ＭＳ Ｐゴシック" charset="0"/>
              </a:rPr>
              <a:t>security</a:t>
            </a:r>
            <a:endParaRPr lang="fr-FR" b="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200"/>
              </a:spcBef>
              <a:defRPr/>
            </a:pPr>
            <a:endParaRPr lang="fr-FR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200"/>
              </a:spcBef>
              <a:defRPr/>
            </a:pPr>
            <a:endParaRPr lang="fr-FR" dirty="0" smtClean="0">
              <a:ea typeface="ＭＳ Ｐゴシック" charset="0"/>
              <a:cs typeface="ＭＳ Ｐゴシック" charset="0"/>
            </a:endParaRPr>
          </a:p>
          <a:p>
            <a:pPr lvl="1">
              <a:spcBef>
                <a:spcPts val="1200"/>
              </a:spcBef>
              <a:buFont typeface="Arial"/>
              <a:buChar char="•"/>
              <a:defRPr/>
            </a:pPr>
            <a:endParaRPr lang="fr-FR" dirty="0" smtClean="0">
              <a:ea typeface="ＭＳ Ｐゴシック" charset="0"/>
              <a:cs typeface="ＭＳ Ｐゴシック" charset="0"/>
            </a:endParaRPr>
          </a:p>
          <a:p>
            <a:pPr lvl="1">
              <a:spcBef>
                <a:spcPts val="1200"/>
              </a:spcBef>
              <a:buFont typeface="Arial"/>
              <a:buChar char="•"/>
              <a:defRPr/>
            </a:pPr>
            <a:endParaRPr lang="fr-FR" b="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200"/>
              </a:spcBef>
              <a:defRPr/>
            </a:pPr>
            <a:endParaRPr lang="fr-FR" b="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200"/>
              </a:spcBef>
              <a:defRPr/>
            </a:pPr>
            <a:endParaRPr lang="fr-FR" sz="3200" dirty="0" smtClean="0">
              <a:solidFill>
                <a:srgbClr val="0033A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200"/>
              </a:spcBef>
              <a:defRPr/>
            </a:pPr>
            <a:endParaRPr lang="fr-FR" sz="3200" dirty="0">
              <a:solidFill>
                <a:srgbClr val="0033A0"/>
              </a:solidFill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dirty="0"/>
          </a:p>
        </p:txBody>
      </p:sp>
      <p:sp>
        <p:nvSpPr>
          <p:cNvPr id="25603" name="Espace réservé de la date 3"/>
          <p:cNvSpPr>
            <a:spLocks noGrp="1"/>
          </p:cNvSpPr>
          <p:nvPr>
            <p:ph type="dt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42FD0AD-C8EB-8642-967B-076F0A33C89B}" type="datetime1">
              <a:rPr lang="en-US" altLang="fr-FR" sz="1000"/>
              <a:pPr eaLnBrk="1" hangingPunct="1"/>
              <a:t>5/11/16</a:t>
            </a:fld>
            <a:endParaRPr lang="en-US" altLang="fr-FR" sz="1000"/>
          </a:p>
        </p:txBody>
      </p:sp>
      <p:sp>
        <p:nvSpPr>
          <p:cNvPr id="25604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4647A1E-789D-B54B-B550-D5BAD7D866B1}" type="slidenum">
              <a:rPr lang="en-US" altLang="fr-FR" sz="1000"/>
              <a:pPr eaLnBrk="1" hangingPunct="1"/>
              <a:t>16</a:t>
            </a:fld>
            <a:endParaRPr lang="en-US" altLang="fr-F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charset="-128"/>
              </a:rPr>
              <a:t>Privacy Considerations</a:t>
            </a:r>
          </a:p>
        </p:txBody>
      </p:sp>
      <p:sp>
        <p:nvSpPr>
          <p:cNvPr id="26626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</p:spPr>
        <p:txBody>
          <a:bodyPr/>
          <a:lstStyle/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Privacy </a:t>
            </a:r>
            <a:r>
              <a:rPr lang="fr-FR" altLang="fr-FR" b="0" u="sng">
                <a:ea typeface="ＭＳ Ｐゴシック" charset="-128"/>
              </a:rPr>
              <a:t>expectations</a:t>
            </a:r>
            <a:r>
              <a:rPr lang="fr-FR" altLang="fr-FR" b="0">
                <a:ea typeface="ＭＳ Ｐゴシック" charset="-128"/>
              </a:rPr>
              <a:t> re: scope and use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Combined individual data streams (tootbrush+refrigerator+fitness tracking..)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Awareness of user (eg: Smart TV set)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Some unique Privacy aspects of IoT</a:t>
            </a:r>
          </a:p>
          <a:p>
            <a:pPr marL="0" indent="0">
              <a:buFont typeface="Wingdings" charset="2"/>
              <a:buChar char="ü"/>
            </a:pPr>
            <a:r>
              <a:rPr lang="fr-FR" altLang="fr-FR" b="0">
                <a:ea typeface="ＭＳ Ｐゴシック" charset="-128"/>
              </a:rPr>
              <a:t>« notice and consent »</a:t>
            </a:r>
          </a:p>
          <a:p>
            <a:pPr marL="0" indent="0">
              <a:buFont typeface="Wingdings" charset="2"/>
              <a:buChar char="ü"/>
            </a:pPr>
            <a:r>
              <a:rPr lang="fr-FR" altLang="fr-FR" b="0">
                <a:ea typeface="ＭＳ Ｐゴシック" charset="-128"/>
              </a:rPr>
              <a:t>Privacy expectation from public to private spaces</a:t>
            </a:r>
          </a:p>
          <a:p>
            <a:pPr marL="0" indent="0">
              <a:buFont typeface="Wingdings" charset="2"/>
              <a:buChar char="ü"/>
            </a:pPr>
            <a:r>
              <a:rPr lang="fr-FR" altLang="fr-FR" b="0">
                <a:ea typeface="ＭＳ Ｐゴシック" charset="-128"/>
              </a:rPr>
              <a:t>Big Data</a:t>
            </a:r>
          </a:p>
          <a:p>
            <a:pPr marL="0" indent="0"/>
            <a:endParaRPr lang="fr-FR" altLang="fr-FR" b="0">
              <a:ea typeface="ＭＳ Ｐゴシック" charset="-128"/>
            </a:endParaRPr>
          </a:p>
          <a:p>
            <a:pPr marL="0" indent="0">
              <a:buFont typeface="Wingdings" charset="2"/>
              <a:buChar char="ü"/>
            </a:pPr>
            <a:endParaRPr lang="fr-FR" altLang="fr-FR" b="0">
              <a:ea typeface="ＭＳ Ｐゴシック" charset="-128"/>
            </a:endParaRPr>
          </a:p>
          <a:p>
            <a:pPr marL="0" indent="0">
              <a:buFont typeface="Arial" charset="0"/>
              <a:buChar char="•"/>
            </a:pPr>
            <a:endParaRPr lang="fr-FR" altLang="fr-FR" b="0">
              <a:ea typeface="ＭＳ Ｐゴシック" charset="-128"/>
            </a:endParaRPr>
          </a:p>
          <a:p>
            <a:pPr marL="0" indent="0">
              <a:buFont typeface="Arial" charset="0"/>
              <a:buChar char="•"/>
            </a:pPr>
            <a:endParaRPr lang="fr-FR" altLang="fr-FR" b="0">
              <a:ea typeface="ＭＳ Ｐゴシック" charset="-128"/>
            </a:endParaRPr>
          </a:p>
          <a:p>
            <a:pPr marL="0" indent="0"/>
            <a:endParaRPr lang="fr-FR" altLang="fr-FR">
              <a:ea typeface="ＭＳ Ｐゴシック" charset="-128"/>
            </a:endParaRPr>
          </a:p>
          <a:p>
            <a:pPr marL="0" indent="0"/>
            <a:endParaRPr lang="fr-FR" altLang="fr-FR">
              <a:ea typeface="ＭＳ Ｐゴシック" charset="-128"/>
            </a:endParaRP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D751448-3CAB-BD4B-863F-388400A3299B}" type="datetime1">
              <a:rPr lang="en-US" altLang="fr-FR" sz="1000"/>
              <a:pPr eaLnBrk="1" hangingPunct="1"/>
              <a:t>5/11/16</a:t>
            </a:fld>
            <a:endParaRPr lang="en-US" altLang="fr-FR" sz="1000"/>
          </a:p>
        </p:txBody>
      </p:sp>
      <p:sp>
        <p:nvSpPr>
          <p:cNvPr id="26628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4FB5EDE-898C-3A44-B8A3-FA9DC84A21DD}" type="slidenum">
              <a:rPr lang="en-US" altLang="fr-FR" sz="1000"/>
              <a:pPr eaLnBrk="1" hangingPunct="1"/>
              <a:t>17</a:t>
            </a:fld>
            <a:endParaRPr lang="en-US" altLang="fr-F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charset="-128"/>
              </a:rPr>
              <a:t>Privacy Considerations (2)</a:t>
            </a:r>
          </a:p>
        </p:txBody>
      </p:sp>
      <p:sp>
        <p:nvSpPr>
          <p:cNvPr id="25602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</p:spPr>
        <p:txBody>
          <a:bodyPr/>
          <a:lstStyle/>
          <a:p>
            <a:pPr marL="0" indent="0"/>
            <a:r>
              <a:rPr lang="fr-FR" altLang="fr-FR" b="0">
                <a:ea typeface="ＭＳ Ｐゴシック" charset="-128"/>
              </a:rPr>
              <a:t>Some key IoT Privacy </a:t>
            </a:r>
            <a:r>
              <a:rPr lang="fr-FR" altLang="fr-FR">
                <a:ea typeface="ＭＳ Ｐゴシック" charset="-128"/>
              </a:rPr>
              <a:t>questions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Fairness in Data collection and use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Transparency (alternative to « notice and consent »?)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Privacy by design (and opt out by default?)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Identification</a:t>
            </a:r>
          </a:p>
          <a:p>
            <a:pPr marL="0" indent="0">
              <a:buFont typeface="Arial" charset="0"/>
              <a:buChar char="•"/>
            </a:pPr>
            <a:endParaRPr lang="fr-FR" altLang="fr-FR" b="0">
              <a:ea typeface="ＭＳ Ｐゴシック" charset="-128"/>
            </a:endParaRPr>
          </a:p>
          <a:p>
            <a:pPr marL="0" indent="0">
              <a:buFont typeface="Arial" charset="0"/>
              <a:buChar char="•"/>
            </a:pPr>
            <a:endParaRPr lang="fr-FR" altLang="fr-FR" b="0">
              <a:ea typeface="ＭＳ Ｐゴシック" charset="-128"/>
            </a:endParaRPr>
          </a:p>
          <a:p>
            <a:pPr marL="0" indent="0"/>
            <a:endParaRPr lang="fr-FR" altLang="fr-FR" b="0">
              <a:ea typeface="ＭＳ Ｐゴシック" charset="-128"/>
            </a:endParaRPr>
          </a:p>
          <a:p>
            <a:pPr marL="0" indent="0">
              <a:buFont typeface="Arial" charset="0"/>
              <a:buChar char="•"/>
            </a:pPr>
            <a:endParaRPr lang="fr-FR" altLang="fr-FR" b="0">
              <a:ea typeface="ＭＳ Ｐゴシック" charset="-128"/>
            </a:endParaRPr>
          </a:p>
          <a:p>
            <a:pPr marL="0" indent="0">
              <a:buFont typeface="Arial" charset="0"/>
              <a:buChar char="•"/>
            </a:pPr>
            <a:endParaRPr lang="fr-FR" altLang="fr-FR" b="0">
              <a:ea typeface="ＭＳ Ｐゴシック" charset="-128"/>
            </a:endParaRPr>
          </a:p>
          <a:p>
            <a:pPr marL="0" indent="0"/>
            <a:endParaRPr lang="fr-FR" altLang="fr-FR">
              <a:ea typeface="ＭＳ Ｐゴシック" charset="-128"/>
            </a:endParaRPr>
          </a:p>
          <a:p>
            <a:pPr marL="0" indent="0"/>
            <a:endParaRPr lang="fr-FR" altLang="fr-FR">
              <a:ea typeface="ＭＳ Ｐゴシック" charset="-128"/>
            </a:endParaRP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2D03AE-9DC5-E945-B699-0C0776D260D2}" type="datetime1">
              <a:rPr lang="en-US" altLang="fr-FR" sz="1000"/>
              <a:pPr eaLnBrk="1" hangingPunct="1"/>
              <a:t>5/11/16</a:t>
            </a:fld>
            <a:endParaRPr lang="en-US" altLang="fr-FR" sz="1000"/>
          </a:p>
        </p:txBody>
      </p:sp>
      <p:sp>
        <p:nvSpPr>
          <p:cNvPr id="27652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674CD2-38F5-4043-81EA-88EF38E1F21E}" type="slidenum">
              <a:rPr lang="en-US" altLang="fr-FR" sz="1000"/>
              <a:pPr eaLnBrk="1" hangingPunct="1"/>
              <a:t>18</a:t>
            </a:fld>
            <a:endParaRPr lang="en-US" altLang="fr-F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charset="-128"/>
              </a:rPr>
              <a:t>Interoperability/Standards</a:t>
            </a:r>
          </a:p>
        </p:txBody>
      </p:sp>
      <p:sp>
        <p:nvSpPr>
          <p:cNvPr id="28674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</p:spPr>
        <p:txBody>
          <a:bodyPr/>
          <a:lstStyle/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Basic requirement: talking the same language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Open vs. Walled gardens</a:t>
            </a:r>
          </a:p>
          <a:p>
            <a:pPr marL="0" indent="0"/>
            <a:r>
              <a:rPr lang="fr-FR" altLang="fr-FR">
                <a:ea typeface="ＭＳ Ｐゴシック" charset="-128"/>
              </a:rPr>
              <a:t>Key challenges</a:t>
            </a:r>
            <a:r>
              <a:rPr lang="fr-FR" altLang="fr-FR" b="0">
                <a:ea typeface="ＭＳ Ｐゴシック" charset="-128"/>
              </a:rPr>
              <a:t> re: IoT Interoperability 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Proprietary ecosystems and consumer choice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Technical and cost constraints 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Schedule risk</a:t>
            </a:r>
          </a:p>
          <a:p>
            <a:pPr marL="0" indent="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Devices behaving badly</a:t>
            </a:r>
          </a:p>
          <a:p>
            <a:pPr marL="0" indent="0"/>
            <a:endParaRPr lang="fr-FR" altLang="fr-FR">
              <a:ea typeface="ＭＳ Ｐゴシック" charset="-128"/>
            </a:endParaRPr>
          </a:p>
        </p:txBody>
      </p:sp>
      <p:sp>
        <p:nvSpPr>
          <p:cNvPr id="28675" name="Espace réservé de la date 3"/>
          <p:cNvSpPr>
            <a:spLocks noGrp="1"/>
          </p:cNvSpPr>
          <p:nvPr>
            <p:ph type="dt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001E97-E44E-9041-B971-46F695587E22}" type="datetime1">
              <a:rPr lang="en-US" altLang="fr-FR" sz="1000"/>
              <a:pPr eaLnBrk="1" hangingPunct="1"/>
              <a:t>5/11/16</a:t>
            </a:fld>
            <a:endParaRPr lang="en-US" altLang="fr-FR" sz="1000"/>
          </a:p>
        </p:txBody>
      </p:sp>
      <p:sp>
        <p:nvSpPr>
          <p:cNvPr id="28676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EA13490-01A1-4047-BCF2-8F55C3EAA07D}" type="slidenum">
              <a:rPr lang="en-US" altLang="fr-FR" sz="1000"/>
              <a:pPr eaLnBrk="1" hangingPunct="1"/>
              <a:t>19</a:t>
            </a:fld>
            <a:endParaRPr lang="en-US" altLang="fr-F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latin typeface="Helvetica" charset="0"/>
                <a:ea typeface="ＭＳ Ｐゴシック" charset="-128"/>
              </a:rPr>
              <a:t>The Internet Society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455613" y="863600"/>
            <a:ext cx="7316787" cy="5232400"/>
          </a:xfrm>
        </p:spPr>
        <p:txBody>
          <a:bodyPr/>
          <a:lstStyle/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nternational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u="sng" dirty="0">
                <a:latin typeface="Helvetica" charset="0"/>
                <a:ea typeface="ＭＳ Ｐゴシック" charset="0"/>
                <a:cs typeface="ＭＳ Ｐゴシック" charset="0"/>
              </a:rPr>
              <a:t>independent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, non-profit organization that works for the open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development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evolution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of the Internet for all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people.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Founded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 1992 by Internet Pioneers:</a:t>
            </a:r>
          </a:p>
          <a:p>
            <a:pPr lvl="2" eaLnBrk="1" hangingPunct="1">
              <a:defRPr/>
            </a:pPr>
            <a:r>
              <a:rPr lang="en-US" dirty="0" smtClean="0">
                <a:latin typeface="Helvetica" charset="0"/>
              </a:rPr>
              <a:t>145 </a:t>
            </a:r>
            <a:r>
              <a:rPr lang="en-US" dirty="0">
                <a:latin typeface="Helvetica" charset="0"/>
              </a:rPr>
              <a:t>organization members</a:t>
            </a:r>
          </a:p>
          <a:p>
            <a:pPr lvl="2" eaLnBrk="1" hangingPunct="1">
              <a:defRPr/>
            </a:pPr>
            <a:r>
              <a:rPr lang="en-US" dirty="0" smtClean="0">
                <a:latin typeface="Helvetica" charset="0"/>
              </a:rPr>
              <a:t>80,000 </a:t>
            </a:r>
            <a:r>
              <a:rPr lang="en-US" dirty="0">
                <a:latin typeface="Helvetica" charset="0"/>
              </a:rPr>
              <a:t>individual members (</a:t>
            </a:r>
            <a:r>
              <a:rPr lang="en-US" b="1" i="1" dirty="0">
                <a:latin typeface="Helvetica" charset="0"/>
              </a:rPr>
              <a:t>Join now</a:t>
            </a:r>
            <a:r>
              <a:rPr lang="en-US" i="1" dirty="0">
                <a:latin typeface="Helvetica" charset="0"/>
              </a:rPr>
              <a:t>!</a:t>
            </a:r>
            <a:r>
              <a:rPr lang="en-US" dirty="0">
                <a:latin typeface="Helvetica" charset="0"/>
              </a:rPr>
              <a:t>)</a:t>
            </a:r>
          </a:p>
          <a:p>
            <a:pPr lvl="2" eaLnBrk="1" hangingPunct="1">
              <a:defRPr/>
            </a:pPr>
            <a:r>
              <a:rPr lang="en-US" dirty="0" smtClean="0">
                <a:latin typeface="Helvetica" charset="0"/>
              </a:rPr>
              <a:t>110 </a:t>
            </a:r>
            <a:r>
              <a:rPr lang="en-US" dirty="0">
                <a:latin typeface="Helvetica" charset="0"/>
              </a:rPr>
              <a:t>chapters worldwide </a:t>
            </a:r>
            <a:endParaRPr lang="en-US" dirty="0" smtClean="0">
              <a:latin typeface="Helvetica" charset="0"/>
            </a:endParaRPr>
          </a:p>
          <a:p>
            <a:pPr lvl="2" eaLnBrk="1" hangingPunct="1">
              <a:defRPr/>
            </a:pPr>
            <a:r>
              <a:rPr lang="en-US" b="1" dirty="0" smtClean="0">
                <a:latin typeface="Helvetica" charset="0"/>
              </a:rPr>
              <a:t>5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Regional Bureaus: Europe, Africa, Latin America &amp; Caribbean, North America, </a:t>
            </a:r>
            <a:r>
              <a:rPr lang="en-US" dirty="0" smtClean="0">
                <a:latin typeface="Helvetica" charset="0"/>
              </a:rPr>
              <a:t>Asia 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 smtClean="0">
                <a:latin typeface="Helvetica" charset="0"/>
              </a:rPr>
              <a:t>Home to the IETF (Internet Engineering Task Force)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 smtClean="0">
                <a:latin typeface="Helvetica"/>
                <a:ea typeface="ＭＳ Ｐゴシック" charset="0"/>
                <a:cs typeface="Helvetica"/>
              </a:rPr>
              <a:t>Sole focus is the </a:t>
            </a:r>
            <a:r>
              <a:rPr lang="en-US" dirty="0">
                <a:latin typeface="Helvetica"/>
                <a:ea typeface="ＭＳ Ｐゴシック" charset="0"/>
                <a:cs typeface="Helvetica"/>
              </a:rPr>
              <a:t>Internet</a:t>
            </a:r>
          </a:p>
          <a:p>
            <a:pPr marL="690562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Helvetica"/>
                <a:ea typeface="ＭＳ Ｐゴシック" charset="0"/>
                <a:cs typeface="Helvetica"/>
              </a:rPr>
              <a:t>Standards, </a:t>
            </a:r>
          </a:p>
          <a:p>
            <a:pPr marL="690562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Helvetica"/>
                <a:ea typeface="ＭＳ Ｐゴシック" charset="0"/>
                <a:cs typeface="Helvetica"/>
              </a:rPr>
              <a:t>Development &amp; Capacity Building, </a:t>
            </a:r>
          </a:p>
          <a:p>
            <a:pPr marL="690562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Helvetica"/>
                <a:ea typeface="ＭＳ Ｐゴシック" charset="0"/>
                <a:cs typeface="Helvetica"/>
              </a:rPr>
              <a:t>Public Policy</a:t>
            </a:r>
          </a:p>
          <a:p>
            <a:pPr lvl="2" eaLnBrk="1" hangingPunct="1">
              <a:defRPr/>
            </a:pPr>
            <a:endParaRPr lang="en-US" dirty="0">
              <a:latin typeface="Helvetica" charset="0"/>
            </a:endParaRPr>
          </a:p>
          <a:p>
            <a:pPr marL="233362" lvl="2" indent="0" eaLnBrk="1" hangingPunct="1">
              <a:buFont typeface="Arial" charset="0"/>
              <a:buNone/>
              <a:defRPr/>
            </a:pPr>
            <a:endParaRPr lang="en-US" dirty="0">
              <a:latin typeface="Helvetica" charset="0"/>
            </a:endParaRPr>
          </a:p>
          <a:p>
            <a:pPr lvl="2" eaLnBrk="1" hangingPunct="1">
              <a:defRPr/>
            </a:pPr>
            <a:endParaRPr lang="en-US" dirty="0">
              <a:latin typeface="Helvetica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305800" y="6248400"/>
            <a:ext cx="609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3DFC551-BB52-5B43-B03B-39DE8AD1C01D}" type="slidenum">
              <a:rPr lang="en-US" altLang="fr-FR" sz="1000">
                <a:solidFill>
                  <a:schemeClr val="bg2"/>
                </a:solidFill>
                <a:latin typeface="Helvetica" charset="0"/>
              </a:rPr>
              <a:pPr eaLnBrk="1" hangingPunct="1"/>
              <a:t>2</a:t>
            </a:fld>
            <a:endParaRPr lang="en-US" altLang="fr-FR" sz="1000">
              <a:solidFill>
                <a:schemeClr val="bg2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charset="-128"/>
              </a:rPr>
              <a:t>Conclusion</a:t>
            </a:r>
          </a:p>
        </p:txBody>
      </p:sp>
      <p:sp>
        <p:nvSpPr>
          <p:cNvPr id="26626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indent="0">
              <a:defRPr/>
            </a:pPr>
            <a:endParaRPr lang="fr-FR" dirty="0">
              <a:ea typeface="ＭＳ Ｐゴシック" charset="0"/>
              <a:cs typeface="ＭＳ Ｐゴシック" charset="0"/>
            </a:endParaRPr>
          </a:p>
          <a:p>
            <a:pPr marL="0" indent="0">
              <a:defRPr/>
            </a:pPr>
            <a:r>
              <a:rPr lang="fr-FR" dirty="0" smtClean="0">
                <a:ea typeface="ＭＳ Ｐゴシック" charset="0"/>
                <a:cs typeface="ＭＳ Ｐゴシック" charset="0"/>
              </a:rPr>
              <a:t>So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many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opportunities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,</a:t>
            </a:r>
          </a:p>
          <a:p>
            <a:pPr marL="0" indent="0">
              <a:defRPr/>
            </a:pPr>
            <a:r>
              <a:rPr lang="fr-FR" dirty="0" smtClean="0">
                <a:ea typeface="ＭＳ Ｐゴシック" charset="0"/>
                <a:cs typeface="ＭＳ Ｐゴシック" charset="0"/>
              </a:rPr>
              <a:t>So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many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challenges,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so</a:t>
            </a:r>
            <a:endParaRPr lang="fr-FR" dirty="0">
              <a:ea typeface="ＭＳ Ｐゴシック" charset="0"/>
              <a:cs typeface="ＭＳ Ｐゴシック" charset="0"/>
            </a:endParaRPr>
          </a:p>
          <a:p>
            <a:pPr marL="0" indent="0">
              <a:defRPr/>
            </a:pPr>
            <a:r>
              <a:rPr lang="fr-FR" sz="4000" dirty="0" err="1">
                <a:ea typeface="ＭＳ Ｐゴシック" charset="0"/>
                <a:cs typeface="ＭＳ Ｐゴシック" charset="0"/>
              </a:rPr>
              <a:t>IoT</a:t>
            </a:r>
            <a:r>
              <a:rPr lang="fr-FR" sz="4000" dirty="0">
                <a:ea typeface="ＭＳ Ｐゴシック" charset="0"/>
                <a:cs typeface="ＭＳ Ｐゴシック" charset="0"/>
              </a:rPr>
              <a:t> </a:t>
            </a:r>
            <a:r>
              <a:rPr lang="fr-FR" sz="4000" dirty="0" err="1">
                <a:ea typeface="ＭＳ Ｐゴシック" charset="0"/>
                <a:cs typeface="ＭＳ Ｐゴシック" charset="0"/>
              </a:rPr>
              <a:t>requires</a:t>
            </a:r>
            <a:r>
              <a:rPr lang="fr-FR" sz="4000" dirty="0">
                <a:ea typeface="ＭＳ Ｐゴシック" charset="0"/>
                <a:cs typeface="ＭＳ Ｐゴシック" charset="0"/>
              </a:rPr>
              <a:t> collaboration </a:t>
            </a:r>
            <a:r>
              <a:rPr lang="fr-FR" sz="4000" dirty="0" err="1">
                <a:ea typeface="ＭＳ Ｐゴシック" charset="0"/>
                <a:cs typeface="ＭＳ Ｐゴシック" charset="0"/>
              </a:rPr>
              <a:t>across</a:t>
            </a:r>
            <a:r>
              <a:rPr lang="fr-FR" sz="4000" dirty="0">
                <a:ea typeface="ＭＳ Ｐゴシック" charset="0"/>
                <a:cs typeface="ＭＳ Ｐゴシック" charset="0"/>
              </a:rPr>
              <a:t> a </a:t>
            </a:r>
            <a:r>
              <a:rPr lang="fr-FR" sz="4000" dirty="0" err="1">
                <a:ea typeface="ＭＳ Ｐゴシック" charset="0"/>
                <a:cs typeface="ＭＳ Ｐゴシック" charset="0"/>
              </a:rPr>
              <a:t>wide</a:t>
            </a:r>
            <a:r>
              <a:rPr lang="fr-FR" sz="4000" dirty="0">
                <a:ea typeface="ＭＳ Ｐゴシック" charset="0"/>
                <a:cs typeface="ＭＳ Ｐゴシック" charset="0"/>
              </a:rPr>
              <a:t> range of </a:t>
            </a:r>
            <a:r>
              <a:rPr lang="fr-FR" sz="4000" dirty="0" err="1">
                <a:ea typeface="ＭＳ Ｐゴシック" charset="0"/>
                <a:cs typeface="ＭＳ Ｐゴシック" charset="0"/>
              </a:rPr>
              <a:t>stakeholders</a:t>
            </a:r>
            <a:r>
              <a:rPr lang="fr-F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9699" name="Espace réservé de la date 3"/>
          <p:cNvSpPr>
            <a:spLocks noGrp="1"/>
          </p:cNvSpPr>
          <p:nvPr>
            <p:ph type="dt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1D0DD0-0AE7-4042-8DB5-0D3BC6780C5A}" type="datetime1">
              <a:rPr lang="en-US" altLang="fr-FR" sz="1000"/>
              <a:pPr eaLnBrk="1" hangingPunct="1"/>
              <a:t>5/11/16</a:t>
            </a:fld>
            <a:endParaRPr lang="en-US" altLang="fr-FR" sz="1000"/>
          </a:p>
        </p:txBody>
      </p:sp>
      <p:sp>
        <p:nvSpPr>
          <p:cNvPr id="29700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FD61D0-6DB3-644B-89B3-E3DA8F7537E2}" type="slidenum">
              <a:rPr lang="en-US" altLang="fr-FR" sz="1000"/>
              <a:pPr eaLnBrk="1" hangingPunct="1"/>
              <a:t>20</a:t>
            </a:fld>
            <a:endParaRPr lang="en-US" altLang="fr-F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charset="-128"/>
              </a:rPr>
              <a:t>Reference</a:t>
            </a:r>
          </a:p>
        </p:txBody>
      </p:sp>
      <p:sp>
        <p:nvSpPr>
          <p:cNvPr id="26626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indent="0">
              <a:defRPr/>
            </a:pPr>
            <a:r>
              <a:rPr lang="fr-FR" dirty="0" smtClean="0">
                <a:ea typeface="ＭＳ Ｐゴシック" charset="0"/>
                <a:cs typeface="ＭＳ Ｐゴシック" charset="0"/>
              </a:rPr>
              <a:t>Internet Society report on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IoT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defRPr/>
            </a:pPr>
            <a:r>
              <a:rPr lang="fr-FR" dirty="0">
                <a:ea typeface="ＭＳ Ｐゴシック" charset="0"/>
                <a:cs typeface="ＭＳ Ｐゴシック" charset="0"/>
                <a:hlinkClick r:id="rId2"/>
              </a:rPr>
              <a:t>http://www.internetsociety.org/sites/default/files/ISOC-IoT-Overview-20151014_0.</a:t>
            </a:r>
            <a:r>
              <a:rPr lang="fr-FR" dirty="0" smtClean="0">
                <a:ea typeface="ＭＳ Ｐゴシック" charset="0"/>
                <a:cs typeface="ＭＳ Ｐゴシック" charset="0"/>
                <a:hlinkClick r:id="rId2"/>
              </a:rPr>
              <a:t>pdf</a:t>
            </a:r>
            <a:endParaRPr lang="fr-FR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defRPr/>
            </a:pPr>
            <a:endParaRPr lang="fr-FR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0"/>
              </a:spcBef>
              <a:defRPr/>
            </a:pPr>
            <a:endParaRPr lang="fr-FR" b="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0"/>
              </a:spcBef>
              <a:defRPr/>
            </a:pPr>
            <a:endParaRPr lang="fr-FR" b="0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0"/>
              </a:spcBef>
              <a:defRPr/>
            </a:pPr>
            <a:endParaRPr lang="fr-FR" b="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0"/>
              </a:spcBef>
              <a:defRPr/>
            </a:pPr>
            <a:r>
              <a:rPr lang="fr-FR" b="0" u="sng" dirty="0" smtClean="0">
                <a:ea typeface="ＭＳ Ｐゴシック" charset="0"/>
                <a:cs typeface="ＭＳ Ｐゴシック" charset="0"/>
              </a:rPr>
              <a:t>Contact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:</a:t>
            </a:r>
            <a:endParaRPr lang="fr-FR" b="0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0"/>
              </a:spcBef>
              <a:defRPr/>
            </a:pPr>
            <a:r>
              <a:rPr lang="fr-FR" b="0" dirty="0" smtClean="0">
                <a:ea typeface="ＭＳ Ｐゴシック" charset="0"/>
                <a:cs typeface="ＭＳ Ｐゴシック" charset="0"/>
              </a:rPr>
              <a:t>Frédéric Donck</a:t>
            </a:r>
          </a:p>
          <a:p>
            <a:pPr marL="0" indent="0">
              <a:spcBef>
                <a:spcPts val="0"/>
              </a:spcBef>
              <a:defRPr/>
            </a:pPr>
            <a:r>
              <a:rPr lang="fr-FR" b="0" dirty="0" err="1" smtClean="0">
                <a:ea typeface="ＭＳ Ｐゴシック" charset="0"/>
                <a:cs typeface="ＭＳ Ｐゴシック" charset="0"/>
              </a:rPr>
              <a:t>European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b="0" dirty="0" err="1" smtClean="0">
                <a:ea typeface="ＭＳ Ｐゴシック" charset="0"/>
                <a:cs typeface="ＭＳ Ｐゴシック" charset="0"/>
              </a:rPr>
              <a:t>Regional</a:t>
            </a:r>
            <a:r>
              <a:rPr lang="fr-FR" b="0" dirty="0" smtClean="0">
                <a:ea typeface="ＭＳ Ｐゴシック" charset="0"/>
                <a:cs typeface="ＭＳ Ｐゴシック" charset="0"/>
              </a:rPr>
              <a:t> Bureau</a:t>
            </a:r>
          </a:p>
          <a:p>
            <a:pPr marL="0" indent="0">
              <a:spcBef>
                <a:spcPts val="0"/>
              </a:spcBef>
              <a:defRPr/>
            </a:pPr>
            <a:r>
              <a:rPr lang="fr-FR" b="0" dirty="0" smtClean="0">
                <a:ea typeface="ＭＳ Ｐゴシック" charset="0"/>
                <a:cs typeface="ＭＳ Ｐゴシック" charset="0"/>
              </a:rPr>
              <a:t>Internet Society</a:t>
            </a:r>
          </a:p>
          <a:p>
            <a:pPr marL="0" indent="0">
              <a:spcBef>
                <a:spcPts val="0"/>
              </a:spcBef>
              <a:defRPr/>
            </a:pPr>
            <a:r>
              <a:rPr lang="fr-FR" b="0" dirty="0" err="1" smtClean="0">
                <a:ea typeface="ＭＳ Ｐゴシック" charset="0"/>
                <a:cs typeface="ＭＳ Ｐゴシック" charset="0"/>
              </a:rPr>
              <a:t>donck@isoc.org</a:t>
            </a:r>
            <a:endParaRPr lang="fr-FR" b="0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Espace réservé de la date 3"/>
          <p:cNvSpPr>
            <a:spLocks noGrp="1"/>
          </p:cNvSpPr>
          <p:nvPr>
            <p:ph type="dt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B95635D-3133-5A4E-A1A5-FEE0D595EDCB}" type="datetime1">
              <a:rPr lang="en-US" altLang="fr-FR" sz="1000"/>
              <a:pPr eaLnBrk="1" hangingPunct="1"/>
              <a:t>5/11/16</a:t>
            </a:fld>
            <a:endParaRPr lang="en-US" altLang="fr-FR" sz="1000"/>
          </a:p>
        </p:txBody>
      </p:sp>
      <p:sp>
        <p:nvSpPr>
          <p:cNvPr id="30724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273F709-0C5E-6F4A-9DC6-DFBADFBEC861}" type="slidenum">
              <a:rPr lang="en-US" altLang="fr-FR" sz="1000"/>
              <a:pPr eaLnBrk="1" hangingPunct="1"/>
              <a:t>21</a:t>
            </a:fld>
            <a:endParaRPr lang="en-US" altLang="fr-F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1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solidFill>
                  <a:srgbClr val="009FDF"/>
                </a:solidFill>
                <a:latin typeface="Arial Bold" charset="0"/>
                <a:ea typeface="ＭＳ Ｐゴシック" charset="-128"/>
              </a:rPr>
              <a:t>Current Priorities</a:t>
            </a:r>
          </a:p>
        </p:txBody>
      </p:sp>
      <p:sp>
        <p:nvSpPr>
          <p:cNvPr id="14338" name="Shape 135"/>
          <p:cNvSpPr>
            <a:spLocks noGrp="1"/>
          </p:cNvSpPr>
          <p:nvPr>
            <p:ph type="body" idx="4294967295"/>
          </p:nvPr>
        </p:nvSpPr>
        <p:spPr>
          <a:xfrm>
            <a:off x="406400" y="1282700"/>
            <a:ext cx="7978775" cy="12779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en-US" altLang="fr-FR">
                <a:latin typeface="Arial Bold" charset="0"/>
                <a:ea typeface="ＭＳ Ｐゴシック" charset="-128"/>
              </a:rPr>
              <a:t>The opportunities and challenges facing the global Internet are as diverse as its 3 billion users. </a:t>
            </a:r>
          </a:p>
        </p:txBody>
      </p:sp>
      <p:sp>
        <p:nvSpPr>
          <p:cNvPr id="14339" name="Shape 138"/>
          <p:cNvSpPr>
            <a:spLocks noGrp="1"/>
          </p:cNvSpPr>
          <p:nvPr>
            <p:ph type="sldNum" sz="quarter" idx="16"/>
          </p:nvPr>
        </p:nvSpPr>
        <p:spPr>
          <a:xfrm>
            <a:off x="257175" y="6338888"/>
            <a:ext cx="2133600" cy="246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C5B898-E929-9D4F-AE22-47B0B6F26A47}" type="slidenum">
              <a:rPr lang="en-US" altLang="fr-FR" sz="1000">
                <a:solidFill>
                  <a:srgbClr val="A7A7A7"/>
                </a:solidFill>
                <a:sym typeface="Arial" charset="0"/>
              </a:rPr>
              <a:pPr eaLnBrk="1" hangingPunct="1"/>
              <a:t>3</a:t>
            </a:fld>
            <a:endParaRPr lang="en-US" altLang="fr-FR" sz="1000">
              <a:solidFill>
                <a:srgbClr val="A7A7A7"/>
              </a:solidFill>
              <a:sym typeface="Arial" charset="0"/>
            </a:endParaRPr>
          </a:p>
        </p:txBody>
      </p:sp>
      <p:sp>
        <p:nvSpPr>
          <p:cNvPr id="14340" name="Shape 136"/>
          <p:cNvSpPr>
            <a:spLocks noChangeArrowheads="1"/>
          </p:cNvSpPr>
          <p:nvPr/>
        </p:nvSpPr>
        <p:spPr bwMode="auto">
          <a:xfrm>
            <a:off x="7088188" y="3295650"/>
            <a:ext cx="1827212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ja-JP" altLang="en-US" sz="1600">
                <a:solidFill>
                  <a:srgbClr val="535353"/>
                </a:solidFill>
              </a:rPr>
              <a:t>“</a:t>
            </a:r>
            <a:r>
              <a:rPr lang="en-US" altLang="ja-JP" sz="1600">
                <a:solidFill>
                  <a:srgbClr val="535353"/>
                </a:solidFill>
              </a:rPr>
              <a:t>Human Rights,</a:t>
            </a:r>
            <a:r>
              <a:rPr lang="ja-JP" altLang="en-US" sz="1600">
                <a:solidFill>
                  <a:srgbClr val="535353"/>
                </a:solidFill>
              </a:rPr>
              <a:t>”</a:t>
            </a:r>
            <a:r>
              <a:rPr lang="en-US" altLang="ja-JP" sz="1600">
                <a:solidFill>
                  <a:srgbClr val="535353"/>
                </a:solidFill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ja-JP" sz="1600">
                <a:solidFill>
                  <a:srgbClr val="535353"/>
                </a:solidFill>
              </a:rPr>
              <a:t>wrt key technical aspects of the Internet and fundamental users abilities.  </a:t>
            </a:r>
            <a:endParaRPr lang="en-US" altLang="fr-FR" sz="1600">
              <a:solidFill>
                <a:srgbClr val="535353"/>
              </a:solidFill>
            </a:endParaRPr>
          </a:p>
        </p:txBody>
      </p:sp>
      <p:sp>
        <p:nvSpPr>
          <p:cNvPr id="14341" name="Shape 137"/>
          <p:cNvSpPr>
            <a:spLocks noChangeArrowheads="1"/>
          </p:cNvSpPr>
          <p:nvPr/>
        </p:nvSpPr>
        <p:spPr bwMode="auto">
          <a:xfrm>
            <a:off x="322263" y="3317875"/>
            <a:ext cx="17494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fr-FR" sz="1600">
                <a:solidFill>
                  <a:srgbClr val="535353"/>
                </a:solidFill>
              </a:rPr>
              <a:t>Maintaining and strengthening </a:t>
            </a:r>
            <a:r>
              <a:rPr lang="en-US" altLang="fr-FR" sz="1600" b="1">
                <a:solidFill>
                  <a:srgbClr val="535353"/>
                </a:solidFill>
              </a:rPr>
              <a:t>multi-stakeholder </a:t>
            </a:r>
            <a:r>
              <a:rPr lang="en-US" altLang="fr-FR" sz="1600">
                <a:solidFill>
                  <a:srgbClr val="535353"/>
                </a:solidFill>
              </a:rPr>
              <a:t>processes both globally and locally.</a:t>
            </a:r>
          </a:p>
        </p:txBody>
      </p:sp>
      <p:sp>
        <p:nvSpPr>
          <p:cNvPr id="14342" name="Shape 139"/>
          <p:cNvSpPr>
            <a:spLocks noChangeArrowheads="1"/>
          </p:cNvSpPr>
          <p:nvPr/>
        </p:nvSpPr>
        <p:spPr bwMode="auto">
          <a:xfrm>
            <a:off x="2333625" y="3357563"/>
            <a:ext cx="19367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fr-FR" sz="1600">
                <a:solidFill>
                  <a:srgbClr val="535353"/>
                </a:solidFill>
              </a:rPr>
              <a:t>Promoting robustness and resiliency of Internet security and privacy through technology standards and deployment.</a:t>
            </a:r>
          </a:p>
        </p:txBody>
      </p:sp>
      <p:sp>
        <p:nvSpPr>
          <p:cNvPr id="14343" name="Shape 140"/>
          <p:cNvSpPr>
            <a:spLocks noChangeArrowheads="1"/>
          </p:cNvSpPr>
          <p:nvPr/>
        </p:nvSpPr>
        <p:spPr bwMode="auto">
          <a:xfrm>
            <a:off x="4735513" y="3317875"/>
            <a:ext cx="213360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fr-FR" sz="1600">
                <a:solidFill>
                  <a:srgbClr val="535353"/>
                </a:solidFill>
              </a:rPr>
              <a:t>Advancing the deployment of core Internet infrastructure and evolution of technology to ensure the sustainability and reliability of the Internet.</a:t>
            </a:r>
          </a:p>
        </p:txBody>
      </p:sp>
      <p:sp>
        <p:nvSpPr>
          <p:cNvPr id="14344" name="Shape 141"/>
          <p:cNvSpPr>
            <a:spLocks/>
          </p:cNvSpPr>
          <p:nvPr/>
        </p:nvSpPr>
        <p:spPr bwMode="auto">
          <a:xfrm>
            <a:off x="822325" y="2647950"/>
            <a:ext cx="566738" cy="566738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9FD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fr-FR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345" name="Shape 142"/>
          <p:cNvSpPr>
            <a:spLocks/>
          </p:cNvSpPr>
          <p:nvPr/>
        </p:nvSpPr>
        <p:spPr bwMode="auto">
          <a:xfrm>
            <a:off x="2720975" y="2647950"/>
            <a:ext cx="566738" cy="566738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9FD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fr-FR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346" name="Shape 143"/>
          <p:cNvSpPr>
            <a:spLocks/>
          </p:cNvSpPr>
          <p:nvPr/>
        </p:nvSpPr>
        <p:spPr bwMode="auto">
          <a:xfrm>
            <a:off x="5168900" y="2647950"/>
            <a:ext cx="566738" cy="566738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9FD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fr-FR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347" name="Shape 144"/>
          <p:cNvSpPr>
            <a:spLocks/>
          </p:cNvSpPr>
          <p:nvPr/>
        </p:nvSpPr>
        <p:spPr bwMode="auto">
          <a:xfrm>
            <a:off x="7640638" y="2647950"/>
            <a:ext cx="568325" cy="566738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9FD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fr-FR" b="1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257"/>
          <p:cNvSpPr>
            <a:spLocks noChangeArrowheads="1"/>
          </p:cNvSpPr>
          <p:nvPr/>
        </p:nvSpPr>
        <p:spPr bwMode="auto">
          <a:xfrm>
            <a:off x="0" y="1038225"/>
            <a:ext cx="9140825" cy="3790950"/>
          </a:xfrm>
          <a:prstGeom prst="rect">
            <a:avLst/>
          </a:prstGeom>
          <a:solidFill>
            <a:srgbClr val="138ED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fr-FR" altLang="fr-FR" sz="1800">
              <a:solidFill>
                <a:srgbClr val="138ED1"/>
              </a:solidFill>
            </a:endParaRPr>
          </a:p>
        </p:txBody>
      </p:sp>
      <p:sp>
        <p:nvSpPr>
          <p:cNvPr id="15362" name="Shape 302"/>
          <p:cNvSpPr>
            <a:spLocks noGrp="1"/>
          </p:cNvSpPr>
          <p:nvPr>
            <p:ph type="title"/>
          </p:nvPr>
        </p:nvSpPr>
        <p:spPr>
          <a:xfrm>
            <a:off x="228600" y="225425"/>
            <a:ext cx="8810625" cy="917575"/>
          </a:xfrm>
        </p:spPr>
        <p:txBody>
          <a:bodyPr/>
          <a:lstStyle/>
          <a:p>
            <a:pPr eaLnBrk="1" hangingPunct="1"/>
            <a:r>
              <a:rPr lang="en-US" altLang="fr-FR">
                <a:solidFill>
                  <a:srgbClr val="009FDF"/>
                </a:solidFill>
                <a:latin typeface="Arial Bold" charset="0"/>
                <a:ea typeface="ＭＳ Ｐゴシック" charset="-128"/>
              </a:rPr>
              <a:t>Europe</a:t>
            </a:r>
          </a:p>
        </p:txBody>
      </p:sp>
      <p:pic>
        <p:nvPicPr>
          <p:cNvPr id="15363" name="image8.jpg" descr="map_euro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3503" r="1048" b="6168"/>
          <a:stretch>
            <a:fillRect/>
          </a:stretch>
        </p:blipFill>
        <p:spPr bwMode="auto">
          <a:xfrm>
            <a:off x="257175" y="1038225"/>
            <a:ext cx="8704263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grpSp>
        <p:nvGrpSpPr>
          <p:cNvPr id="15364" name="Group 305"/>
          <p:cNvGrpSpPr>
            <a:grpSpLocks/>
          </p:cNvGrpSpPr>
          <p:nvPr/>
        </p:nvGrpSpPr>
        <p:grpSpPr bwMode="auto">
          <a:xfrm>
            <a:off x="385763" y="5135563"/>
            <a:ext cx="1600200" cy="1349375"/>
            <a:chOff x="-1" y="0"/>
            <a:chExt cx="1600202" cy="1349083"/>
          </a:xfrm>
        </p:grpSpPr>
        <p:sp>
          <p:nvSpPr>
            <p:cNvPr id="15381" name="Shape 303"/>
            <p:cNvSpPr>
              <a:spLocks noChangeArrowheads="1"/>
            </p:cNvSpPr>
            <p:nvPr/>
          </p:nvSpPr>
          <p:spPr bwMode="auto">
            <a:xfrm>
              <a:off x="76200" y="0"/>
              <a:ext cx="1524001" cy="1349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tIns="45719" rIns="45719" bIns="4571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Armenia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Belgium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Belgium Wallonia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Bulgaria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Estonia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Finland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France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Georgia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 </a:t>
              </a:r>
            </a:p>
          </p:txBody>
        </p:sp>
        <p:sp>
          <p:nvSpPr>
            <p:cNvPr id="304" name="Shape 304"/>
            <p:cNvSpPr/>
            <p:nvPr/>
          </p:nvSpPr>
          <p:spPr>
            <a:xfrm flipH="1">
              <a:off x="-1" y="0"/>
              <a:ext cx="0" cy="1012606"/>
            </a:xfrm>
            <a:prstGeom prst="line">
              <a:avLst/>
            </a:prstGeom>
            <a:noFill/>
            <a:ln w="12700" cap="sq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 b="1" kern="0" dirty="0">
                <a:solidFill>
                  <a:sysClr val="windowText" lastClr="000000"/>
                </a:solidFill>
                <a:latin typeface="+mn-lt"/>
                <a:ea typeface="+mn-ea"/>
                <a:sym typeface="Helvetica"/>
              </a:endParaRPr>
            </a:p>
          </p:txBody>
        </p:sp>
      </p:grpSp>
      <p:grpSp>
        <p:nvGrpSpPr>
          <p:cNvPr id="15365" name="Group 308"/>
          <p:cNvGrpSpPr>
            <a:grpSpLocks/>
          </p:cNvGrpSpPr>
          <p:nvPr/>
        </p:nvGrpSpPr>
        <p:grpSpPr bwMode="auto">
          <a:xfrm>
            <a:off x="2090738" y="5135563"/>
            <a:ext cx="1647825" cy="1349375"/>
            <a:chOff x="-1" y="0"/>
            <a:chExt cx="1647827" cy="1348750"/>
          </a:xfrm>
        </p:grpSpPr>
        <p:sp>
          <p:nvSpPr>
            <p:cNvPr id="15379" name="Shape 306"/>
            <p:cNvSpPr>
              <a:spLocks noChangeArrowheads="1"/>
            </p:cNvSpPr>
            <p:nvPr/>
          </p:nvSpPr>
          <p:spPr bwMode="auto">
            <a:xfrm>
              <a:off x="123280" y="0"/>
              <a:ext cx="1524546" cy="134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tIns="45719" rIns="45719" bIns="4571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Germany </a:t>
              </a: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Hungary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Israel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Italy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Luxembourg </a:t>
              </a: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Malta</a:t>
              </a: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Montenegro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Netherlands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Norway </a:t>
              </a:r>
            </a:p>
          </p:txBody>
        </p:sp>
        <p:sp>
          <p:nvSpPr>
            <p:cNvPr id="307" name="Shape 307"/>
            <p:cNvSpPr/>
            <p:nvPr/>
          </p:nvSpPr>
          <p:spPr>
            <a:xfrm flipH="1">
              <a:off x="-1" y="0"/>
              <a:ext cx="0" cy="1012356"/>
            </a:xfrm>
            <a:prstGeom prst="line">
              <a:avLst/>
            </a:prstGeom>
            <a:noFill/>
            <a:ln w="12700" cap="sq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 b="1" kern="0" dirty="0">
                <a:solidFill>
                  <a:sysClr val="windowText" lastClr="000000"/>
                </a:solidFill>
                <a:latin typeface="+mn-lt"/>
                <a:ea typeface="+mn-ea"/>
                <a:sym typeface="Helvetica"/>
              </a:endParaRPr>
            </a:p>
          </p:txBody>
        </p:sp>
      </p:grpSp>
      <p:grpSp>
        <p:nvGrpSpPr>
          <p:cNvPr id="15366" name="Group 311"/>
          <p:cNvGrpSpPr>
            <a:grpSpLocks/>
          </p:cNvGrpSpPr>
          <p:nvPr/>
        </p:nvGrpSpPr>
        <p:grpSpPr bwMode="auto">
          <a:xfrm>
            <a:off x="3814763" y="5135563"/>
            <a:ext cx="1676400" cy="1349375"/>
            <a:chOff x="-1" y="0"/>
            <a:chExt cx="1676403" cy="1348964"/>
          </a:xfrm>
        </p:grpSpPr>
        <p:sp>
          <p:nvSpPr>
            <p:cNvPr id="15377" name="Shape 309"/>
            <p:cNvSpPr>
              <a:spLocks noChangeArrowheads="1"/>
            </p:cNvSpPr>
            <p:nvPr/>
          </p:nvSpPr>
          <p:spPr bwMode="auto">
            <a:xfrm>
              <a:off x="0" y="0"/>
              <a:ext cx="1676402" cy="134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tIns="45719" rIns="45719" bIns="4571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Poland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Portugal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Romania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Russia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Serbia Belgrade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Slovenia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Spain Aragon</a:t>
              </a: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Spain Catalonia</a:t>
              </a: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Spain </a:t>
              </a:r>
            </a:p>
          </p:txBody>
        </p:sp>
        <p:sp>
          <p:nvSpPr>
            <p:cNvPr id="310" name="Shape 310"/>
            <p:cNvSpPr/>
            <p:nvPr/>
          </p:nvSpPr>
          <p:spPr>
            <a:xfrm flipH="1">
              <a:off x="-1" y="0"/>
              <a:ext cx="0" cy="1012517"/>
            </a:xfrm>
            <a:prstGeom prst="line">
              <a:avLst/>
            </a:prstGeom>
            <a:noFill/>
            <a:ln w="12700" cap="sq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 b="1" kern="0" dirty="0">
                <a:solidFill>
                  <a:sysClr val="windowText" lastClr="000000"/>
                </a:solidFill>
                <a:latin typeface="+mn-lt"/>
                <a:ea typeface="+mn-ea"/>
                <a:sym typeface="Helvetica"/>
              </a:endParaRPr>
            </a:p>
          </p:txBody>
        </p:sp>
      </p:grpSp>
      <p:grpSp>
        <p:nvGrpSpPr>
          <p:cNvPr id="15367" name="Group 314"/>
          <p:cNvGrpSpPr>
            <a:grpSpLocks/>
          </p:cNvGrpSpPr>
          <p:nvPr/>
        </p:nvGrpSpPr>
        <p:grpSpPr bwMode="auto">
          <a:xfrm>
            <a:off x="5567363" y="5135563"/>
            <a:ext cx="1676400" cy="1041400"/>
            <a:chOff x="-1" y="0"/>
            <a:chExt cx="1676401" cy="1041400"/>
          </a:xfrm>
        </p:grpSpPr>
        <p:sp>
          <p:nvSpPr>
            <p:cNvPr id="15375" name="Shape 312"/>
            <p:cNvSpPr>
              <a:spLocks noChangeArrowheads="1"/>
            </p:cNvSpPr>
            <p:nvPr/>
          </p:nvSpPr>
          <p:spPr bwMode="auto">
            <a:xfrm>
              <a:off x="152400" y="0"/>
              <a:ext cx="1524000" cy="88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tIns="45719" rIns="45719" bIns="4571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Spain Galicia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Sweden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Switzerland</a:t>
              </a: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Turkey </a:t>
              </a:r>
              <a:endParaRPr lang="en-US" altLang="fr-FR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UK England </a:t>
              </a:r>
            </a:p>
            <a:p>
              <a:pPr eaLnBrk="1" hangingPunct="1">
                <a:lnSpc>
                  <a:spcPct val="0"/>
                </a:lnSpc>
                <a:spcBef>
                  <a:spcPts val="1200"/>
                </a:spcBef>
              </a:pPr>
              <a:r>
                <a:rPr lang="en-US" altLang="fr-FR" sz="1000" b="1">
                  <a:solidFill>
                    <a:srgbClr val="63666A"/>
                  </a:solidFill>
                  <a:latin typeface="Arial Bold" charset="0"/>
                  <a:sym typeface="Arial Bold" charset="0"/>
                </a:rPr>
                <a:t>Ireland</a:t>
              </a:r>
            </a:p>
          </p:txBody>
        </p:sp>
        <p:sp>
          <p:nvSpPr>
            <p:cNvPr id="313" name="Shape 313"/>
            <p:cNvSpPr/>
            <p:nvPr/>
          </p:nvSpPr>
          <p:spPr>
            <a:xfrm flipH="1">
              <a:off x="-1" y="0"/>
              <a:ext cx="0" cy="1041400"/>
            </a:xfrm>
            <a:prstGeom prst="line">
              <a:avLst/>
            </a:prstGeom>
            <a:noFill/>
            <a:ln w="12700" cap="sq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 b="1" kern="0" dirty="0">
                <a:solidFill>
                  <a:sysClr val="windowText" lastClr="000000"/>
                </a:solidFill>
                <a:latin typeface="+mn-lt"/>
                <a:ea typeface="+mn-ea"/>
                <a:sym typeface="Helvetica"/>
              </a:endParaRPr>
            </a:p>
          </p:txBody>
        </p:sp>
      </p:grpSp>
      <p:sp>
        <p:nvSpPr>
          <p:cNvPr id="15368" name="Shape 316"/>
          <p:cNvSpPr>
            <a:spLocks noChangeArrowheads="1"/>
          </p:cNvSpPr>
          <p:nvPr/>
        </p:nvSpPr>
        <p:spPr bwMode="auto">
          <a:xfrm>
            <a:off x="4460875" y="522288"/>
            <a:ext cx="5440363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2100">
                <a:solidFill>
                  <a:srgbClr val="009FDF"/>
                </a:solidFill>
                <a:latin typeface="Arial Bold" charset="0"/>
                <a:sym typeface="Arial Bold" charset="0"/>
              </a:rPr>
              <a:t>32 Chapters  </a:t>
            </a:r>
            <a:r>
              <a:rPr lang="en-US" altLang="fr-FR" sz="2100">
                <a:solidFill>
                  <a:srgbClr val="535353"/>
                </a:solidFill>
                <a:latin typeface="Arial Bold" charset="0"/>
                <a:sym typeface="Arial Bold" charset="0"/>
              </a:rPr>
              <a:t>9.465 Chapter members</a:t>
            </a:r>
          </a:p>
        </p:txBody>
      </p:sp>
      <p:sp>
        <p:nvSpPr>
          <p:cNvPr id="15369" name="Shape 378"/>
          <p:cNvSpPr>
            <a:spLocks noChangeArrowheads="1"/>
          </p:cNvSpPr>
          <p:nvPr/>
        </p:nvSpPr>
        <p:spPr bwMode="auto">
          <a:xfrm>
            <a:off x="0" y="4797425"/>
            <a:ext cx="91408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fr-FR" altLang="fr-FR" sz="1800">
              <a:solidFill>
                <a:srgbClr val="FFFFFF"/>
              </a:solidFill>
            </a:endParaRPr>
          </a:p>
        </p:txBody>
      </p:sp>
      <p:sp>
        <p:nvSpPr>
          <p:cNvPr id="15370" name="Shape 379"/>
          <p:cNvSpPr>
            <a:spLocks/>
          </p:cNvSpPr>
          <p:nvPr/>
        </p:nvSpPr>
        <p:spPr bwMode="auto">
          <a:xfrm>
            <a:off x="249238" y="4598988"/>
            <a:ext cx="1047750" cy="4587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15371" name="Shape 150"/>
          <p:cNvSpPr>
            <a:spLocks noGrp="1"/>
          </p:cNvSpPr>
          <p:nvPr>
            <p:ph type="sldNum" sz="quarter" idx="16"/>
          </p:nvPr>
        </p:nvSpPr>
        <p:spPr>
          <a:xfrm>
            <a:off x="257175" y="6338888"/>
            <a:ext cx="2133600" cy="246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435134-A534-B243-A131-E823DDC78B09}" type="slidenum">
              <a:rPr lang="en-US" altLang="fr-FR" sz="1000">
                <a:solidFill>
                  <a:srgbClr val="A7A7A7"/>
                </a:solidFill>
                <a:sym typeface="Arial" charset="0"/>
              </a:rPr>
              <a:pPr eaLnBrk="1" hangingPunct="1"/>
              <a:t>4</a:t>
            </a:fld>
            <a:endParaRPr lang="en-US" altLang="fr-FR" sz="1000">
              <a:solidFill>
                <a:srgbClr val="A7A7A7"/>
              </a:solidFill>
              <a:sym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00663" y="3503613"/>
            <a:ext cx="74612" cy="80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25913" y="3835400"/>
            <a:ext cx="74612" cy="80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14775" y="1741488"/>
            <a:ext cx="74613" cy="80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e Doodle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" y="1089406"/>
            <a:ext cx="8686800" cy="3594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gray">
          <a:xfrm>
            <a:off x="301625" y="1289050"/>
            <a:ext cx="7800975" cy="6746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182880" rIns="274320" bIns="0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125" b="1" kern="1200">
                <a:solidFill>
                  <a:schemeClr val="bg1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3500" dirty="0" err="1">
                <a:ea typeface="ＭＳ Ｐゴシック" charset="-128"/>
              </a:rPr>
              <a:t>IoT</a:t>
            </a:r>
            <a:r>
              <a:rPr lang="en-US" altLang="en-US" sz="3500" dirty="0">
                <a:ea typeface="ＭＳ Ｐゴシック" charset="-128"/>
              </a:rPr>
              <a:t> Overview: Concepts &amp; Drivers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charset="-128"/>
              </a:rPr>
              <a:t>Our conversation to-day: IoT</a:t>
            </a:r>
          </a:p>
        </p:txBody>
      </p:sp>
      <p:sp>
        <p:nvSpPr>
          <p:cNvPr id="16386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</p:spPr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fr-FR" altLang="fr-FR" sz="3200">
                <a:ea typeface="ＭＳ Ｐゴシック" charset="-128"/>
              </a:rPr>
              <a:t>What is it: </a:t>
            </a:r>
            <a:r>
              <a:rPr lang="fr-FR" altLang="fr-FR" sz="3200" b="0" i="1">
                <a:ea typeface="ＭＳ Ｐゴシック" charset="-128"/>
              </a:rPr>
              <a:t>definition(s)</a:t>
            </a:r>
            <a:r>
              <a:rPr lang="fr-FR" altLang="fr-FR" sz="3200" b="0">
                <a:ea typeface="ＭＳ Ｐゴシック" charset="-128"/>
              </a:rPr>
              <a:t>?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fr-FR" altLang="fr-FR" sz="3200">
                <a:ea typeface="ＭＳ Ｐゴシック" charset="-128"/>
              </a:rPr>
              <a:t>What kind of issues?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fr-FR" altLang="fr-FR" sz="3200">
                <a:ea typeface="ＭＳ Ｐゴシック" charset="-128"/>
              </a:rPr>
              <a:t>A single Conclusion for today!</a:t>
            </a:r>
            <a:endParaRPr lang="fr-FR" altLang="fr-FR">
              <a:ea typeface="ＭＳ Ｐゴシック" charset="-128"/>
            </a:endParaRPr>
          </a:p>
        </p:txBody>
      </p:sp>
      <p:sp>
        <p:nvSpPr>
          <p:cNvPr id="16387" name="Espace réservé de la date 3"/>
          <p:cNvSpPr>
            <a:spLocks noGrp="1"/>
          </p:cNvSpPr>
          <p:nvPr>
            <p:ph type="dt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D6601B2-DD53-4F49-8992-DEC93B0A4B4E}" type="datetime1">
              <a:rPr lang="en-US" altLang="fr-FR" sz="1000"/>
              <a:pPr eaLnBrk="1" hangingPunct="1"/>
              <a:t>5/11/16</a:t>
            </a:fld>
            <a:endParaRPr lang="en-US" altLang="fr-FR" sz="1000"/>
          </a:p>
        </p:txBody>
      </p:sp>
      <p:sp>
        <p:nvSpPr>
          <p:cNvPr id="16388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90EC674-7B6D-2F4B-8FC0-18E33A641312}" type="slidenum">
              <a:rPr lang="en-US" altLang="fr-FR" sz="1000"/>
              <a:pPr eaLnBrk="1" hangingPunct="1"/>
              <a:t>6</a:t>
            </a:fld>
            <a:endParaRPr lang="en-US" altLang="fr-F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charset="-128"/>
              </a:rPr>
              <a:t>1. What is it? </a:t>
            </a:r>
          </a:p>
        </p:txBody>
      </p:sp>
      <p:sp>
        <p:nvSpPr>
          <p:cNvPr id="18434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24 billion Internet connected objects by 2019 (Cisco) .. 75 billion networked devices by 2020 (Morgan Stanley) ..100 Billion by 2025 (Huawei)</a:t>
            </a:r>
          </a:p>
          <a:p>
            <a:pPr marL="457200" indent="-45720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Many incredible examples: </a:t>
            </a:r>
          </a:p>
          <a:p>
            <a:pPr marL="858838" lvl="3" indent="-457200">
              <a:buFont typeface="Arial" charset="0"/>
              <a:buChar char="•"/>
            </a:pPr>
            <a:r>
              <a:rPr lang="fr-FR" altLang="fr-FR" sz="2400">
                <a:ea typeface="ＭＳ Ｐゴシック" charset="-128"/>
              </a:rPr>
              <a:t>Refrigerator/RFID/bath</a:t>
            </a:r>
          </a:p>
          <a:p>
            <a:pPr marL="858838" lvl="3" indent="-457200">
              <a:buFont typeface="Arial" charset="0"/>
              <a:buChar char="•"/>
            </a:pPr>
            <a:r>
              <a:rPr lang="fr-FR" altLang="fr-FR" sz="2400">
                <a:ea typeface="ＭＳ Ｐゴシック" charset="-128"/>
              </a:rPr>
              <a:t>Glucose monitor in contact lens</a:t>
            </a:r>
          </a:p>
          <a:p>
            <a:pPr marL="858838" lvl="3" indent="-457200">
              <a:buFont typeface="Arial" charset="0"/>
              <a:buChar char="•"/>
            </a:pPr>
            <a:r>
              <a:rPr lang="fr-FR" altLang="fr-FR" sz="2400">
                <a:ea typeface="ＭＳ Ｐゴシック" charset="-128"/>
              </a:rPr>
              <a:t>Use of sensors in city services: potential for local regional, national and global optimisation of ressources (« smart » home to « smart » continent)</a:t>
            </a:r>
          </a:p>
          <a:p>
            <a:pPr marL="457200" indent="-457200"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The </a:t>
            </a:r>
            <a:r>
              <a:rPr lang="fr-FR" altLang="fr-FR" b="0" u="sng">
                <a:ea typeface="ＭＳ Ｐゴシック" charset="-128"/>
              </a:rPr>
              <a:t>Internet</a:t>
            </a:r>
            <a:r>
              <a:rPr lang="fr-FR" altLang="fr-FR">
                <a:ea typeface="ＭＳ Ｐゴシック" charset="-128"/>
              </a:rPr>
              <a:t>. Amazing how it has adpated to all of this</a:t>
            </a:r>
            <a:r>
              <a:rPr lang="is-IS" altLang="fr-FR">
                <a:ea typeface="ＭＳ Ｐゴシック" charset="-128"/>
              </a:rPr>
              <a:t>…especially thanks to Internet characteristics.</a:t>
            </a:r>
            <a:endParaRPr lang="fr-FR" altLang="fr-FR">
              <a:ea typeface="ＭＳ Ｐゴシック" charset="-128"/>
            </a:endParaRPr>
          </a:p>
          <a:p>
            <a:pPr marL="858838" lvl="3" indent="-457200">
              <a:buFont typeface="Arial" charset="0"/>
              <a:buChar char="•"/>
            </a:pPr>
            <a:endParaRPr lang="fr-FR" altLang="fr-FR">
              <a:ea typeface="ＭＳ Ｐゴシック" charset="-128"/>
            </a:endParaRPr>
          </a:p>
          <a:p>
            <a:pPr marL="858838" lvl="3" indent="-457200">
              <a:buFont typeface="Arial" charset="0"/>
              <a:buChar char="•"/>
            </a:pPr>
            <a:endParaRPr lang="fr-FR" altLang="fr-FR">
              <a:ea typeface="ＭＳ Ｐゴシック" charset="-128"/>
            </a:endParaRPr>
          </a:p>
          <a:p>
            <a:pPr marL="457200" indent="-457200">
              <a:buFont typeface="Arial" charset="0"/>
              <a:buChar char="•"/>
            </a:pPr>
            <a:endParaRPr lang="fr-FR" altLang="fr-FR" sz="2800" b="0">
              <a:ea typeface="ＭＳ Ｐゴシック" charset="-128"/>
            </a:endParaRPr>
          </a:p>
          <a:p>
            <a:pPr marL="457200" indent="-457200">
              <a:buFont typeface="Arial" charset="0"/>
              <a:buChar char="•"/>
            </a:pPr>
            <a:endParaRPr lang="fr-FR" altLang="fr-FR" sz="2800" b="0">
              <a:ea typeface="ＭＳ Ｐゴシック" charset="-128"/>
            </a:endParaRPr>
          </a:p>
        </p:txBody>
      </p:sp>
      <p:sp>
        <p:nvSpPr>
          <p:cNvPr id="17411" name="Espace réservé de la date 3"/>
          <p:cNvSpPr>
            <a:spLocks noGrp="1"/>
          </p:cNvSpPr>
          <p:nvPr>
            <p:ph type="dt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7FF3F05-0612-E044-813F-36941D11058D}" type="datetime1">
              <a:rPr lang="en-US" altLang="fr-FR" sz="1000"/>
              <a:pPr eaLnBrk="1" hangingPunct="1"/>
              <a:t>5/11/16</a:t>
            </a:fld>
            <a:endParaRPr lang="en-US" altLang="fr-FR" sz="1000"/>
          </a:p>
        </p:txBody>
      </p:sp>
      <p:sp>
        <p:nvSpPr>
          <p:cNvPr id="17412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D98A99F-21D6-5E4F-A5CF-AC4A2937B493}" type="slidenum">
              <a:rPr lang="fr-FR" altLang="fr-FR" sz="1000"/>
              <a:pPr eaLnBrk="1" hangingPunct="1"/>
              <a:t>7</a:t>
            </a:fld>
            <a:endParaRPr lang="fr-FR" altLang="fr-F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charset="-128"/>
              </a:rPr>
              <a:t>Internet key characteristics: the Internet Model</a:t>
            </a:r>
          </a:p>
        </p:txBody>
      </p:sp>
      <p:sp>
        <p:nvSpPr>
          <p:cNvPr id="18434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</p:spPr>
        <p:txBody>
          <a:bodyPr/>
          <a:lstStyle/>
          <a:p>
            <a:pPr marL="0" indent="0"/>
            <a:r>
              <a:rPr lang="fr-FR" altLang="fr-FR" b="0">
                <a:ea typeface="ＭＳ Ｐゴシック" charset="-128"/>
              </a:rPr>
              <a:t>The Internet is successful in large part due to its unique model of development and deployment:</a:t>
            </a:r>
          </a:p>
          <a:p>
            <a:pPr marL="0" indent="0">
              <a:spcBef>
                <a:spcPts val="1200"/>
              </a:spcBef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Shared global ownership- </a:t>
            </a:r>
            <a:r>
              <a:rPr lang="fr-FR" altLang="fr-FR" b="0">
                <a:solidFill>
                  <a:srgbClr val="0000FF"/>
                </a:solidFill>
                <a:ea typeface="ＭＳ Ｐゴシック" charset="-128"/>
              </a:rPr>
              <a:t>no central control</a:t>
            </a:r>
          </a:p>
          <a:p>
            <a:pPr marL="0" indent="0">
              <a:spcBef>
                <a:spcPts val="1200"/>
              </a:spcBef>
              <a:buFont typeface="Arial" charset="0"/>
              <a:buChar char="•"/>
            </a:pPr>
            <a:r>
              <a:rPr lang="fr-FR" altLang="fr-FR" b="0">
                <a:solidFill>
                  <a:srgbClr val="0000FF"/>
                </a:solidFill>
                <a:ea typeface="ＭＳ Ｐゴシック" charset="-128"/>
              </a:rPr>
              <a:t>Open</a:t>
            </a:r>
            <a:r>
              <a:rPr lang="fr-FR" altLang="fr-FR" b="0">
                <a:ea typeface="ＭＳ Ｐゴシック" charset="-128"/>
              </a:rPr>
              <a:t> technical standards</a:t>
            </a:r>
          </a:p>
          <a:p>
            <a:pPr marL="0" indent="0">
              <a:spcBef>
                <a:spcPts val="1200"/>
              </a:spcBef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Collaborative Engagement models- researchers, business, civil society, academia, government</a:t>
            </a:r>
          </a:p>
          <a:p>
            <a:pPr marL="0" indent="0">
              <a:spcBef>
                <a:spcPts val="1200"/>
              </a:spcBef>
              <a:buFont typeface="Arial" charset="0"/>
              <a:buChar char="•"/>
            </a:pPr>
            <a:r>
              <a:rPr lang="fr-FR" altLang="fr-FR" b="0">
                <a:ea typeface="ＭＳ Ｐゴシック" charset="-128"/>
              </a:rPr>
              <a:t>Freely accessible processes for technology and policy deployment</a:t>
            </a:r>
          </a:p>
          <a:p>
            <a:pPr marL="0" indent="0">
              <a:spcBef>
                <a:spcPts val="1200"/>
              </a:spcBef>
              <a:buFont typeface="Arial" charset="0"/>
              <a:buChar char="•"/>
            </a:pPr>
            <a:r>
              <a:rPr lang="fr-FR" altLang="fr-FR" b="0">
                <a:solidFill>
                  <a:srgbClr val="0000FF"/>
                </a:solidFill>
                <a:ea typeface="ＭＳ Ｐゴシック" charset="-128"/>
              </a:rPr>
              <a:t>Transparent</a:t>
            </a:r>
            <a:r>
              <a:rPr lang="fr-FR" altLang="fr-FR" b="0">
                <a:ea typeface="ＭＳ Ｐゴシック" charset="-128"/>
              </a:rPr>
              <a:t> and collaborative governance</a:t>
            </a:r>
          </a:p>
          <a:p>
            <a:pPr marL="0" indent="0">
              <a:spcBef>
                <a:spcPts val="1200"/>
              </a:spcBef>
            </a:pPr>
            <a:endParaRPr lang="fr-FR" altLang="fr-FR" b="0">
              <a:ea typeface="ＭＳ Ｐゴシック" charset="-128"/>
            </a:endParaRPr>
          </a:p>
        </p:txBody>
      </p:sp>
      <p:sp>
        <p:nvSpPr>
          <p:cNvPr id="18435" name="Espace réservé de la date 3"/>
          <p:cNvSpPr>
            <a:spLocks noGrp="1"/>
          </p:cNvSpPr>
          <p:nvPr>
            <p:ph type="dt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B33330-08F7-BA48-899B-F2B47CADE659}" type="datetime1">
              <a:rPr lang="en-US" altLang="fr-FR" sz="1000"/>
              <a:pPr eaLnBrk="1" hangingPunct="1"/>
              <a:t>5/11/16</a:t>
            </a:fld>
            <a:endParaRPr lang="en-US" altLang="fr-FR" sz="1000"/>
          </a:p>
        </p:txBody>
      </p:sp>
      <p:sp>
        <p:nvSpPr>
          <p:cNvPr id="18436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174B8B-C742-5040-9BC3-CFA0FFF7FD5C}" type="slidenum">
              <a:rPr lang="fr-FR" altLang="fr-FR" sz="1000"/>
              <a:pPr eaLnBrk="1" hangingPunct="1"/>
              <a:t>8</a:t>
            </a:fld>
            <a:endParaRPr lang="fr-FR" altLang="fr-F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ea typeface="ＭＳ Ｐゴシック" charset="-128"/>
              </a:rPr>
              <a:t>Internet key characteristics (2)</a:t>
            </a:r>
            <a:br>
              <a:rPr lang="en-US" altLang="fr-FR">
                <a:ea typeface="ＭＳ Ｐゴシック" charset="-128"/>
              </a:rPr>
            </a:br>
            <a:endParaRPr lang="fr-FR" altLang="fr-FR">
              <a:ea typeface="ＭＳ Ｐゴシック" charset="-128"/>
            </a:endParaRPr>
          </a:p>
        </p:txBody>
      </p:sp>
      <p:sp>
        <p:nvSpPr>
          <p:cNvPr id="20482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4919663"/>
          </a:xfrm>
        </p:spPr>
        <p:txBody>
          <a:bodyPr/>
          <a:lstStyle/>
          <a:p>
            <a:pPr lvl="1"/>
            <a:r>
              <a:rPr lang="en-US" altLang="fr-FR" sz="2400">
                <a:solidFill>
                  <a:srgbClr val="0033A0"/>
                </a:solidFill>
                <a:ea typeface="ＭＳ Ｐゴシック" charset="-128"/>
              </a:rPr>
              <a:t>Best-effort </a:t>
            </a:r>
            <a:r>
              <a:rPr lang="en-US" altLang="fr-FR" sz="2400" b="0">
                <a:ea typeface="ＭＳ Ｐゴシック" charset="-128"/>
              </a:rPr>
              <a:t>transport between and within networks</a:t>
            </a:r>
          </a:p>
          <a:p>
            <a:pPr lvl="1"/>
            <a:r>
              <a:rPr lang="en-US" altLang="fr-FR" sz="2400" b="0">
                <a:ea typeface="ＭＳ Ｐゴシック" charset="-128"/>
              </a:rPr>
              <a:t>The Internet does </a:t>
            </a:r>
            <a:r>
              <a:rPr lang="en-US" altLang="fr-FR" sz="2400">
                <a:ea typeface="ＭＳ Ｐゴシック" charset="-128"/>
              </a:rPr>
              <a:t>not</a:t>
            </a:r>
            <a:r>
              <a:rPr lang="en-US" altLang="fr-FR" sz="2400" b="0">
                <a:ea typeface="ＭＳ Ｐゴシック" charset="-128"/>
              </a:rPr>
              <a:t> care what is in the packets</a:t>
            </a:r>
          </a:p>
          <a:p>
            <a:pPr lvl="2"/>
            <a:r>
              <a:rPr lang="en-US" altLang="fr-FR" sz="2400">
                <a:ea typeface="ＭＳ Ｐゴシック" charset="-128"/>
              </a:rPr>
              <a:t>A network of network (inter-network) designed to pass standardized packets of data</a:t>
            </a:r>
          </a:p>
          <a:p>
            <a:pPr lvl="1"/>
            <a:r>
              <a:rPr lang="en-US" altLang="fr-FR" sz="2400">
                <a:solidFill>
                  <a:srgbClr val="0033A0"/>
                </a:solidFill>
                <a:ea typeface="ＭＳ Ｐゴシック" charset="-128"/>
              </a:rPr>
              <a:t>Openness</a:t>
            </a:r>
            <a:r>
              <a:rPr lang="en-US" altLang="fr-FR" sz="2400" b="0">
                <a:solidFill>
                  <a:srgbClr val="0033A0"/>
                </a:solidFill>
                <a:ea typeface="ＭＳ Ｐゴシック" charset="-128"/>
              </a:rPr>
              <a:t> </a:t>
            </a:r>
          </a:p>
          <a:p>
            <a:pPr lvl="1"/>
            <a:r>
              <a:rPr lang="fr-FR" altLang="ja-JP" sz="2400">
                <a:ea typeface="ＭＳ Ｐゴシック" charset="-128"/>
              </a:rPr>
              <a:t>I</a:t>
            </a:r>
            <a:r>
              <a:rPr lang="en-US" altLang="ja-JP" sz="2400">
                <a:ea typeface="ＭＳ Ｐゴシック" charset="-128"/>
              </a:rPr>
              <a:t>nnovation without permission</a:t>
            </a:r>
          </a:p>
          <a:p>
            <a:pPr lvl="1"/>
            <a:r>
              <a:rPr lang="en-US" altLang="ja-JP" sz="2400">
                <a:ea typeface="ＭＳ Ｐゴシック" charset="-128"/>
              </a:rPr>
              <a:t>IPv4/IPv6 addresses </a:t>
            </a:r>
          </a:p>
          <a:p>
            <a:pPr lvl="2"/>
            <a:endParaRPr lang="en-US" altLang="fr-FR" sz="2400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r>
              <a:rPr lang="en-US" altLang="fr-FR" sz="2400">
                <a:ea typeface="ＭＳ Ｐゴシック" charset="-128"/>
              </a:rPr>
              <a:t>	</a:t>
            </a:r>
          </a:p>
          <a:p>
            <a:pPr marL="0" indent="0"/>
            <a:endParaRPr lang="fr-FR" altLang="fr-FR">
              <a:ea typeface="ＭＳ Ｐゴシック" charset="-128"/>
            </a:endParaRPr>
          </a:p>
        </p:txBody>
      </p:sp>
      <p:sp>
        <p:nvSpPr>
          <p:cNvPr id="20483" name="Espace réservé de la date 3"/>
          <p:cNvSpPr>
            <a:spLocks noGrp="1"/>
          </p:cNvSpPr>
          <p:nvPr>
            <p:ph type="dt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03C0A31-A4D5-6A46-9400-9E4087D5DC5A}" type="datetime1">
              <a:rPr lang="en-US" altLang="fr-FR" sz="1000"/>
              <a:pPr eaLnBrk="1" hangingPunct="1"/>
              <a:t>5/11/16</a:t>
            </a:fld>
            <a:endParaRPr lang="en-US" altLang="fr-FR" sz="1000"/>
          </a:p>
        </p:txBody>
      </p:sp>
      <p:sp>
        <p:nvSpPr>
          <p:cNvPr id="20484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AB8620-9EFB-8947-B338-60046D833D1A}" type="slidenum">
              <a:rPr lang="fr-FR" altLang="fr-FR" sz="1000"/>
              <a:pPr eaLnBrk="1" hangingPunct="1"/>
              <a:t>9</a:t>
            </a:fld>
            <a:endParaRPr lang="fr-FR" altLang="fr-F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C_template">
  <a:themeElements>
    <a:clrScheme name="ISOC">
      <a:dk1>
        <a:srgbClr val="000000"/>
      </a:dk1>
      <a:lt1>
        <a:srgbClr val="FFFFFF"/>
      </a:lt1>
      <a:dk2>
        <a:srgbClr val="0033A0"/>
      </a:dk2>
      <a:lt2>
        <a:srgbClr val="FFFFFF"/>
      </a:lt2>
      <a:accent1>
        <a:srgbClr val="0033A0"/>
      </a:accent1>
      <a:accent2>
        <a:srgbClr val="009FDF"/>
      </a:accent2>
      <a:accent3>
        <a:srgbClr val="001489"/>
      </a:accent3>
      <a:accent4>
        <a:srgbClr val="485CC7"/>
      </a:accent4>
      <a:accent5>
        <a:srgbClr val="63666A"/>
      </a:accent5>
      <a:accent6>
        <a:srgbClr val="97999B"/>
      </a:accent6>
      <a:hlink>
        <a:srgbClr val="009FDF"/>
      </a:hlink>
      <a:folHlink>
        <a:srgbClr val="97999B"/>
      </a:folHlink>
    </a:clrScheme>
    <a:fontScheme name="ISO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noFill/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 cap="sq">
          <a:solidFill>
            <a:schemeClr val="tx1"/>
          </a:solidFill>
          <a:miter lim="800000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1200"/>
          </a:spcBef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ISOC_template</Template>
  <TotalTime>14</TotalTime>
  <Words>1084</Words>
  <Application>Microsoft Macintosh PowerPoint</Application>
  <PresentationFormat>Présentation à l'écran (4:3)</PresentationFormat>
  <Paragraphs>275</Paragraphs>
  <Slides>21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 Bold</vt:lpstr>
      <vt:lpstr>Calibri</vt:lpstr>
      <vt:lpstr>Helvetica</vt:lpstr>
      <vt:lpstr>ＭＳ Ｐゴシック</vt:lpstr>
      <vt:lpstr>Wingdings</vt:lpstr>
      <vt:lpstr>Arial</vt:lpstr>
      <vt:lpstr>ISOC_template</vt:lpstr>
      <vt:lpstr>The Internet of Things: Some ISOC perspective</vt:lpstr>
      <vt:lpstr>The Internet Society</vt:lpstr>
      <vt:lpstr>Current Priorities</vt:lpstr>
      <vt:lpstr>Europe</vt:lpstr>
      <vt:lpstr>Présentation PowerPoint</vt:lpstr>
      <vt:lpstr>Our conversation to-day: IoT</vt:lpstr>
      <vt:lpstr>1. What is it? </vt:lpstr>
      <vt:lpstr>Internet key characteristics: the Internet Model</vt:lpstr>
      <vt:lpstr>Internet key characteristics (2) </vt:lpstr>
      <vt:lpstr>Definition(s)</vt:lpstr>
      <vt:lpstr>Definition(s)</vt:lpstr>
      <vt:lpstr>If it’s not new, why now?:  A Confluence of Market Trends</vt:lpstr>
      <vt:lpstr>Présentation PowerPoint</vt:lpstr>
      <vt:lpstr>2. Issues? </vt:lpstr>
      <vt:lpstr>Security issues</vt:lpstr>
      <vt:lpstr>Security issues (2)</vt:lpstr>
      <vt:lpstr>Privacy Considerations</vt:lpstr>
      <vt:lpstr>Privacy Considerations (2)</vt:lpstr>
      <vt:lpstr>Interoperability/Standards</vt:lpstr>
      <vt:lpstr>Conclusion</vt:lpstr>
      <vt:lpstr>Reference</vt:lpstr>
    </vt:vector>
  </TitlesOfParts>
  <Company/>
  <LinksUpToDate>false</LinksUpToDate>
  <SharedDoc>false</SharedDoc>
  <HyperlinkBase>www.internetsociety.org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of Things: Some ISOC perspective</dc:title>
  <dc:creator>Utilisateur de Microsoft Office</dc:creator>
  <cp:lastModifiedBy>Utilisateur de Microsoft Office</cp:lastModifiedBy>
  <cp:revision>6</cp:revision>
  <cp:lastPrinted>2015-09-21T16:34:41Z</cp:lastPrinted>
  <dcterms:created xsi:type="dcterms:W3CDTF">2016-05-10T13:22:19Z</dcterms:created>
  <dcterms:modified xsi:type="dcterms:W3CDTF">2016-05-11T08:24:37Z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27-04-2011</vt:lpwstr>
  </property>
</Properties>
</file>