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1" r:id="rId4"/>
    <p:sldId id="260" r:id="rId5"/>
    <p:sldId id="264" r:id="rId6"/>
    <p:sldId id="265" r:id="rId7"/>
    <p:sldId id="262" r:id="rId8"/>
    <p:sldId id="258"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30B13-09CA-4C5B-8429-72B5EB7A81C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F1FE8A4-E95C-40AA-ABD1-31CA1DB0B9B9}">
      <dgm:prSet/>
      <dgm:spPr/>
      <dgm:t>
        <a:bodyPr/>
        <a:lstStyle/>
        <a:p>
          <a:r>
            <a:rPr lang="el-GR"/>
            <a:t>Ας δούμε πρώτα τι σημαίνει επιστημονική πρακτική.</a:t>
          </a:r>
          <a:endParaRPr lang="en-US"/>
        </a:p>
      </dgm:t>
    </dgm:pt>
    <dgm:pt modelId="{F16FB9D4-9B22-4D34-A039-174DB0A2A2D1}" type="parTrans" cxnId="{305C10FF-1BCD-4592-8CF6-B1F39746334D}">
      <dgm:prSet/>
      <dgm:spPr/>
      <dgm:t>
        <a:bodyPr/>
        <a:lstStyle/>
        <a:p>
          <a:endParaRPr lang="en-US"/>
        </a:p>
      </dgm:t>
    </dgm:pt>
    <dgm:pt modelId="{E1CD4956-BCF7-4094-9E61-617EB3094629}" type="sibTrans" cxnId="{305C10FF-1BCD-4592-8CF6-B1F39746334D}">
      <dgm:prSet/>
      <dgm:spPr/>
      <dgm:t>
        <a:bodyPr/>
        <a:lstStyle/>
        <a:p>
          <a:endParaRPr lang="en-US"/>
        </a:p>
      </dgm:t>
    </dgm:pt>
    <dgm:pt modelId="{24A1D2A3-E673-4E09-8AE0-8E596CA3A90F}">
      <dgm:prSet/>
      <dgm:spPr/>
      <dgm:t>
        <a:bodyPr/>
        <a:lstStyle/>
        <a:p>
          <a:r>
            <a:rPr lang="el-GR"/>
            <a:t>Όταν λέμε επιστημονική πρακτική εννοούμε όλες τις πρακτικές – μεθόδους που αναπτύσσουμε για διάφορα ζητήματα.</a:t>
          </a:r>
          <a:endParaRPr lang="en-US"/>
        </a:p>
      </dgm:t>
    </dgm:pt>
    <dgm:pt modelId="{2C720A27-B4A8-4426-A3EF-0DA7445D62F1}" type="parTrans" cxnId="{C960EE3E-71E2-4292-AEFF-2358EDE6169A}">
      <dgm:prSet/>
      <dgm:spPr/>
      <dgm:t>
        <a:bodyPr/>
        <a:lstStyle/>
        <a:p>
          <a:endParaRPr lang="en-US"/>
        </a:p>
      </dgm:t>
    </dgm:pt>
    <dgm:pt modelId="{2CCAC7F8-9A01-4850-8747-18031546B5EB}" type="sibTrans" cxnId="{C960EE3E-71E2-4292-AEFF-2358EDE6169A}">
      <dgm:prSet/>
      <dgm:spPr/>
      <dgm:t>
        <a:bodyPr/>
        <a:lstStyle/>
        <a:p>
          <a:endParaRPr lang="en-US"/>
        </a:p>
      </dgm:t>
    </dgm:pt>
    <dgm:pt modelId="{01D6811C-AC0D-434F-B417-156285DDDC65}">
      <dgm:prSet/>
      <dgm:spPr/>
      <dgm:t>
        <a:bodyPr/>
        <a:lstStyle/>
        <a:p>
          <a:r>
            <a:rPr lang="el-GR"/>
            <a:t>Επιστημονικές Πρακτικές έχουμε σε όλες σχεδόν τις Επιστήμες.</a:t>
          </a:r>
          <a:endParaRPr lang="en-US"/>
        </a:p>
      </dgm:t>
    </dgm:pt>
    <dgm:pt modelId="{95C0A76A-653E-4C71-BD07-F95B5BC4823B}" type="parTrans" cxnId="{01C4E0DA-8EFA-46FD-9037-35FC37874FC6}">
      <dgm:prSet/>
      <dgm:spPr/>
      <dgm:t>
        <a:bodyPr/>
        <a:lstStyle/>
        <a:p>
          <a:endParaRPr lang="en-US"/>
        </a:p>
      </dgm:t>
    </dgm:pt>
    <dgm:pt modelId="{98EB20B3-11C6-422F-BE43-D9247C7A8478}" type="sibTrans" cxnId="{01C4E0DA-8EFA-46FD-9037-35FC37874FC6}">
      <dgm:prSet/>
      <dgm:spPr/>
      <dgm:t>
        <a:bodyPr/>
        <a:lstStyle/>
        <a:p>
          <a:endParaRPr lang="en-US"/>
        </a:p>
      </dgm:t>
    </dgm:pt>
    <dgm:pt modelId="{3CFDF7FD-96E2-4B31-BF9C-82A5F8BAD134}" type="pres">
      <dgm:prSet presAssocID="{6E530B13-09CA-4C5B-8429-72B5EB7A81C0}" presName="linear" presStyleCnt="0">
        <dgm:presLayoutVars>
          <dgm:animLvl val="lvl"/>
          <dgm:resizeHandles val="exact"/>
        </dgm:presLayoutVars>
      </dgm:prSet>
      <dgm:spPr/>
    </dgm:pt>
    <dgm:pt modelId="{326963C0-92F9-4735-97DA-D474A9713D51}" type="pres">
      <dgm:prSet presAssocID="{AF1FE8A4-E95C-40AA-ABD1-31CA1DB0B9B9}" presName="parentText" presStyleLbl="node1" presStyleIdx="0" presStyleCnt="3">
        <dgm:presLayoutVars>
          <dgm:chMax val="0"/>
          <dgm:bulletEnabled val="1"/>
        </dgm:presLayoutVars>
      </dgm:prSet>
      <dgm:spPr/>
    </dgm:pt>
    <dgm:pt modelId="{5451878F-83D6-4C35-BABA-5DCE733C7BE8}" type="pres">
      <dgm:prSet presAssocID="{E1CD4956-BCF7-4094-9E61-617EB3094629}" presName="spacer" presStyleCnt="0"/>
      <dgm:spPr/>
    </dgm:pt>
    <dgm:pt modelId="{E12F1F63-3579-4176-988D-0D44A83C235D}" type="pres">
      <dgm:prSet presAssocID="{24A1D2A3-E673-4E09-8AE0-8E596CA3A90F}" presName="parentText" presStyleLbl="node1" presStyleIdx="1" presStyleCnt="3">
        <dgm:presLayoutVars>
          <dgm:chMax val="0"/>
          <dgm:bulletEnabled val="1"/>
        </dgm:presLayoutVars>
      </dgm:prSet>
      <dgm:spPr/>
    </dgm:pt>
    <dgm:pt modelId="{F8D63F5E-6A90-41DD-BCB7-0C4009F611B4}" type="pres">
      <dgm:prSet presAssocID="{2CCAC7F8-9A01-4850-8747-18031546B5EB}" presName="spacer" presStyleCnt="0"/>
      <dgm:spPr/>
    </dgm:pt>
    <dgm:pt modelId="{ACD566ED-CD3C-4A8F-AE50-5E5621D4AAE5}" type="pres">
      <dgm:prSet presAssocID="{01D6811C-AC0D-434F-B417-156285DDDC65}" presName="parentText" presStyleLbl="node1" presStyleIdx="2" presStyleCnt="3">
        <dgm:presLayoutVars>
          <dgm:chMax val="0"/>
          <dgm:bulletEnabled val="1"/>
        </dgm:presLayoutVars>
      </dgm:prSet>
      <dgm:spPr/>
    </dgm:pt>
  </dgm:ptLst>
  <dgm:cxnLst>
    <dgm:cxn modelId="{58A63C32-9607-4A10-BBC8-C2BF7A15612A}" type="presOf" srcId="{24A1D2A3-E673-4E09-8AE0-8E596CA3A90F}" destId="{E12F1F63-3579-4176-988D-0D44A83C235D}" srcOrd="0" destOrd="0" presId="urn:microsoft.com/office/officeart/2005/8/layout/vList2"/>
    <dgm:cxn modelId="{C960EE3E-71E2-4292-AEFF-2358EDE6169A}" srcId="{6E530B13-09CA-4C5B-8429-72B5EB7A81C0}" destId="{24A1D2A3-E673-4E09-8AE0-8E596CA3A90F}" srcOrd="1" destOrd="0" parTransId="{2C720A27-B4A8-4426-A3EF-0DA7445D62F1}" sibTransId="{2CCAC7F8-9A01-4850-8747-18031546B5EB}"/>
    <dgm:cxn modelId="{A2476049-EEF4-4173-9625-F11A71780400}" type="presOf" srcId="{AF1FE8A4-E95C-40AA-ABD1-31CA1DB0B9B9}" destId="{326963C0-92F9-4735-97DA-D474A9713D51}" srcOrd="0" destOrd="0" presId="urn:microsoft.com/office/officeart/2005/8/layout/vList2"/>
    <dgm:cxn modelId="{8F47F179-2E41-4B19-96EF-0A4650835632}" type="presOf" srcId="{01D6811C-AC0D-434F-B417-156285DDDC65}" destId="{ACD566ED-CD3C-4A8F-AE50-5E5621D4AAE5}" srcOrd="0" destOrd="0" presId="urn:microsoft.com/office/officeart/2005/8/layout/vList2"/>
    <dgm:cxn modelId="{01C4E0DA-8EFA-46FD-9037-35FC37874FC6}" srcId="{6E530B13-09CA-4C5B-8429-72B5EB7A81C0}" destId="{01D6811C-AC0D-434F-B417-156285DDDC65}" srcOrd="2" destOrd="0" parTransId="{95C0A76A-653E-4C71-BD07-F95B5BC4823B}" sibTransId="{98EB20B3-11C6-422F-BE43-D9247C7A8478}"/>
    <dgm:cxn modelId="{0C71D7E6-FD0F-4CCF-B118-863711821DA6}" type="presOf" srcId="{6E530B13-09CA-4C5B-8429-72B5EB7A81C0}" destId="{3CFDF7FD-96E2-4B31-BF9C-82A5F8BAD134}" srcOrd="0" destOrd="0" presId="urn:microsoft.com/office/officeart/2005/8/layout/vList2"/>
    <dgm:cxn modelId="{305C10FF-1BCD-4592-8CF6-B1F39746334D}" srcId="{6E530B13-09CA-4C5B-8429-72B5EB7A81C0}" destId="{AF1FE8A4-E95C-40AA-ABD1-31CA1DB0B9B9}" srcOrd="0" destOrd="0" parTransId="{F16FB9D4-9B22-4D34-A039-174DB0A2A2D1}" sibTransId="{E1CD4956-BCF7-4094-9E61-617EB3094629}"/>
    <dgm:cxn modelId="{5026ED51-6230-4446-ABB9-74CCC0A7226F}" type="presParOf" srcId="{3CFDF7FD-96E2-4B31-BF9C-82A5F8BAD134}" destId="{326963C0-92F9-4735-97DA-D474A9713D51}" srcOrd="0" destOrd="0" presId="urn:microsoft.com/office/officeart/2005/8/layout/vList2"/>
    <dgm:cxn modelId="{07899136-41A0-4CEB-8D5E-2638F5DDD43E}" type="presParOf" srcId="{3CFDF7FD-96E2-4B31-BF9C-82A5F8BAD134}" destId="{5451878F-83D6-4C35-BABA-5DCE733C7BE8}" srcOrd="1" destOrd="0" presId="urn:microsoft.com/office/officeart/2005/8/layout/vList2"/>
    <dgm:cxn modelId="{53067FF6-5877-4481-9328-DD2C0C5EF317}" type="presParOf" srcId="{3CFDF7FD-96E2-4B31-BF9C-82A5F8BAD134}" destId="{E12F1F63-3579-4176-988D-0D44A83C235D}" srcOrd="2" destOrd="0" presId="urn:microsoft.com/office/officeart/2005/8/layout/vList2"/>
    <dgm:cxn modelId="{71AA1615-080B-43F8-8E1B-385AF0851133}" type="presParOf" srcId="{3CFDF7FD-96E2-4B31-BF9C-82A5F8BAD134}" destId="{F8D63F5E-6A90-41DD-BCB7-0C4009F611B4}" srcOrd="3" destOrd="0" presId="urn:microsoft.com/office/officeart/2005/8/layout/vList2"/>
    <dgm:cxn modelId="{D76B8F5B-2ABB-482F-BFF3-CC336EAE54CD}" type="presParOf" srcId="{3CFDF7FD-96E2-4B31-BF9C-82A5F8BAD134}" destId="{ACD566ED-CD3C-4A8F-AE50-5E5621D4AAE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963C0-92F9-4735-97DA-D474A9713D51}">
      <dsp:nvSpPr>
        <dsp:cNvPr id="0" name=""/>
        <dsp:cNvSpPr/>
      </dsp:nvSpPr>
      <dsp:spPr>
        <a:xfrm>
          <a:off x="0" y="304682"/>
          <a:ext cx="7812562" cy="1790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l-GR" sz="3200" kern="1200"/>
            <a:t>Ας δούμε πρώτα τι σημαίνει επιστημονική πρακτική.</a:t>
          </a:r>
          <a:endParaRPr lang="en-US" sz="3200" kern="1200"/>
        </a:p>
      </dsp:txBody>
      <dsp:txXfrm>
        <a:off x="87385" y="392067"/>
        <a:ext cx="7637792" cy="1615330"/>
      </dsp:txXfrm>
    </dsp:sp>
    <dsp:sp modelId="{E12F1F63-3579-4176-988D-0D44A83C235D}">
      <dsp:nvSpPr>
        <dsp:cNvPr id="0" name=""/>
        <dsp:cNvSpPr/>
      </dsp:nvSpPr>
      <dsp:spPr>
        <a:xfrm>
          <a:off x="0" y="2186943"/>
          <a:ext cx="7812562" cy="1790100"/>
        </a:xfrm>
        <a:prstGeom prst="roundRect">
          <a:avLst/>
        </a:prstGeom>
        <a:solidFill>
          <a:schemeClr val="accent5">
            <a:hueOff val="747479"/>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l-GR" sz="3200" kern="1200"/>
            <a:t>Όταν λέμε επιστημονική πρακτική εννοούμε όλες τις πρακτικές – μεθόδους που αναπτύσσουμε για διάφορα ζητήματα.</a:t>
          </a:r>
          <a:endParaRPr lang="en-US" sz="3200" kern="1200"/>
        </a:p>
      </dsp:txBody>
      <dsp:txXfrm>
        <a:off x="87385" y="2274328"/>
        <a:ext cx="7637792" cy="1615330"/>
      </dsp:txXfrm>
    </dsp:sp>
    <dsp:sp modelId="{ACD566ED-CD3C-4A8F-AE50-5E5621D4AAE5}">
      <dsp:nvSpPr>
        <dsp:cNvPr id="0" name=""/>
        <dsp:cNvSpPr/>
      </dsp:nvSpPr>
      <dsp:spPr>
        <a:xfrm>
          <a:off x="0" y="4069203"/>
          <a:ext cx="7812562" cy="1790100"/>
        </a:xfrm>
        <a:prstGeom prst="roundRect">
          <a:avLst/>
        </a:prstGeom>
        <a:solidFill>
          <a:schemeClr val="accent5">
            <a:hueOff val="149495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l-GR" sz="3200" kern="1200"/>
            <a:t>Επιστημονικές Πρακτικές έχουμε σε όλες σχεδόν τις Επιστήμες.</a:t>
          </a:r>
          <a:endParaRPr lang="en-US" sz="3200" kern="1200"/>
        </a:p>
      </dsp:txBody>
      <dsp:txXfrm>
        <a:off x="87385" y="4156588"/>
        <a:ext cx="7637792" cy="1615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5/7/2021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600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5/7/2021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1099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5/7/2021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3154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5/7/2021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7237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5/7/2021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9428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5/7/2021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4059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5/7/2021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8544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5/7/2021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1914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5/7/2021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4495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5/7/2021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8254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5/7/2021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4108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5/7/2021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255712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5"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7D8A13E7-1D15-4BE6-B05F-BB40725AEFB7}"/>
              </a:ext>
            </a:extLst>
          </p:cNvPr>
          <p:cNvSpPr>
            <a:spLocks noGrp="1"/>
          </p:cNvSpPr>
          <p:nvPr>
            <p:ph type="ctrTitle"/>
          </p:nvPr>
        </p:nvSpPr>
        <p:spPr>
          <a:xfrm>
            <a:off x="441005" y="1377892"/>
            <a:ext cx="5555624" cy="2232199"/>
          </a:xfrm>
        </p:spPr>
        <p:txBody>
          <a:bodyPr anchor="t">
            <a:noAutofit/>
          </a:bodyPr>
          <a:lstStyle/>
          <a:p>
            <a:pPr algn="l"/>
            <a:r>
              <a:rPr lang="el-GR" sz="3200" dirty="0"/>
              <a:t>Πώς μπορούν οι πολίτες του 21ου αιώνα να συμμετέχουν συλλογικά στην επιστημονική πρακτική;</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3">
            <a:extLst>
              <a:ext uri="{FF2B5EF4-FFF2-40B4-BE49-F238E27FC236}">
                <a16:creationId xmlns:a16="http://schemas.microsoft.com/office/drawing/2014/main" id="{0136F77B-114F-445A-96D6-678840023228}"/>
              </a:ext>
            </a:extLst>
          </p:cNvPr>
          <p:cNvPicPr>
            <a:picLocks noChangeAspect="1"/>
          </p:cNvPicPr>
          <p:nvPr/>
        </p:nvPicPr>
        <p:blipFill rotWithShape="1">
          <a:blip r:embed="rId2"/>
          <a:srcRect l="9002" r="23299"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25859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CD7912A4-F6F8-4E37-B5C0-375D78B8F560}"/>
              </a:ext>
            </a:extLst>
          </p:cNvPr>
          <p:cNvSpPr>
            <a:spLocks noGrp="1"/>
          </p:cNvSpPr>
          <p:nvPr>
            <p:ph type="title"/>
          </p:nvPr>
        </p:nvSpPr>
        <p:spPr>
          <a:xfrm>
            <a:off x="457200" y="720772"/>
            <a:ext cx="3718767" cy="5531079"/>
          </a:xfrm>
        </p:spPr>
        <p:txBody>
          <a:bodyPr>
            <a:normAutofit/>
          </a:bodyPr>
          <a:lstStyle/>
          <a:p>
            <a:r>
              <a:rPr lang="el-GR">
                <a:solidFill>
                  <a:schemeClr val="tx2">
                    <a:alpha val="80000"/>
                  </a:schemeClr>
                </a:solidFill>
              </a:rPr>
              <a:t>Η επεξήγηση</a:t>
            </a:r>
          </a:p>
        </p:txBody>
      </p:sp>
      <p:sp>
        <p:nvSpPr>
          <p:cNvPr id="52"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3" name="Θέση περιεχομένου 2">
            <a:extLst>
              <a:ext uri="{FF2B5EF4-FFF2-40B4-BE49-F238E27FC236}">
                <a16:creationId xmlns:a16="http://schemas.microsoft.com/office/drawing/2014/main" id="{DFE9EFCF-0246-4617-841C-2E63DC6D023A}"/>
              </a:ext>
            </a:extLst>
          </p:cNvPr>
          <p:cNvGraphicFramePr>
            <a:graphicFrameLocks noGrp="1"/>
          </p:cNvGraphicFramePr>
          <p:nvPr>
            <p:ph idx="1"/>
            <p:extLst>
              <p:ext uri="{D42A27DB-BD31-4B8C-83A1-F6EECF244321}">
                <p14:modId xmlns:p14="http://schemas.microsoft.com/office/powerpoint/2010/main" val="1766094489"/>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72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12498F76-6CEE-4F01-9AF2-247682794EFB}"/>
              </a:ext>
            </a:extLst>
          </p:cNvPr>
          <p:cNvSpPr>
            <a:spLocks noGrp="1"/>
          </p:cNvSpPr>
          <p:nvPr>
            <p:ph type="title"/>
          </p:nvPr>
        </p:nvSpPr>
        <p:spPr>
          <a:xfrm>
            <a:off x="457201" y="732348"/>
            <a:ext cx="4419600" cy="2240735"/>
          </a:xfrm>
        </p:spPr>
        <p:txBody>
          <a:bodyPr>
            <a:normAutofit/>
          </a:bodyPr>
          <a:lstStyle/>
          <a:p>
            <a:r>
              <a:rPr lang="el-GR" dirty="0"/>
              <a:t>Το πρόγραμμα σπουδών του 20</a:t>
            </a:r>
            <a:r>
              <a:rPr lang="el-GR" baseline="30000" dirty="0"/>
              <a:t>ου</a:t>
            </a:r>
            <a:r>
              <a:rPr lang="el-GR" dirty="0"/>
              <a:t> Αιώνα</a:t>
            </a:r>
          </a:p>
        </p:txBody>
      </p:sp>
      <p:sp>
        <p:nvSpPr>
          <p:cNvPr id="4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4" name="Εικόνα 3">
            <a:extLst>
              <a:ext uri="{FF2B5EF4-FFF2-40B4-BE49-F238E27FC236}">
                <a16:creationId xmlns:a16="http://schemas.microsoft.com/office/drawing/2014/main" id="{A4E4334C-BCB3-43A2-A2F7-17F1869FEB20}"/>
              </a:ext>
            </a:extLst>
          </p:cNvPr>
          <p:cNvPicPr>
            <a:picLocks noChangeAspect="1"/>
          </p:cNvPicPr>
          <p:nvPr/>
        </p:nvPicPr>
        <p:blipFill>
          <a:blip r:embed="rId2"/>
          <a:stretch>
            <a:fillRect/>
          </a:stretch>
        </p:blipFill>
        <p:spPr>
          <a:xfrm>
            <a:off x="5203767" y="1099354"/>
            <a:ext cx="6795701" cy="4807960"/>
          </a:xfrm>
          <a:prstGeom prst="rect">
            <a:avLst/>
          </a:prstGeom>
        </p:spPr>
      </p:pic>
    </p:spTree>
    <p:extLst>
      <p:ext uri="{BB962C8B-B14F-4D97-AF65-F5344CB8AC3E}">
        <p14:creationId xmlns:p14="http://schemas.microsoft.com/office/powerpoint/2010/main" val="312495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3604F2-0BF0-4DE5-B9F9-8A3F70A7D31D}"/>
              </a:ext>
            </a:extLst>
          </p:cNvPr>
          <p:cNvSpPr>
            <a:spLocks noGrp="1"/>
          </p:cNvSpPr>
          <p:nvPr>
            <p:ph type="title"/>
          </p:nvPr>
        </p:nvSpPr>
        <p:spPr/>
        <p:txBody>
          <a:bodyPr/>
          <a:lstStyle/>
          <a:p>
            <a:r>
              <a:rPr lang="el-GR" dirty="0"/>
              <a:t>Ένα σημαντικό συμπέρασμα</a:t>
            </a:r>
          </a:p>
        </p:txBody>
      </p:sp>
      <p:sp>
        <p:nvSpPr>
          <p:cNvPr id="3" name="Θέση περιεχομένου 2">
            <a:extLst>
              <a:ext uri="{FF2B5EF4-FFF2-40B4-BE49-F238E27FC236}">
                <a16:creationId xmlns:a16="http://schemas.microsoft.com/office/drawing/2014/main" id="{E6E52F3B-091A-43A8-87BE-73F77BE7DB72}"/>
              </a:ext>
            </a:extLst>
          </p:cNvPr>
          <p:cNvSpPr>
            <a:spLocks noGrp="1"/>
          </p:cNvSpPr>
          <p:nvPr>
            <p:ph sz="half" idx="1"/>
          </p:nvPr>
        </p:nvSpPr>
        <p:spPr>
          <a:xfrm>
            <a:off x="457199" y="1825625"/>
            <a:ext cx="11275255" cy="4351338"/>
          </a:xfrm>
        </p:spPr>
        <p:txBody>
          <a:bodyPr>
            <a:normAutofit fontScale="92500"/>
          </a:bodyPr>
          <a:lstStyle/>
          <a:p>
            <a:r>
              <a:rPr lang="el-GR" dirty="0"/>
              <a:t>Ένα πολύ σημαντικό συμπέρασμα που προέκυψε σε ένα συνέδριο ήταν το εξής:</a:t>
            </a:r>
          </a:p>
          <a:p>
            <a:r>
              <a:rPr lang="el-GR" dirty="0"/>
              <a:t>Η εκπαίδευση και η κατάρτιση καλούνται να προετοιμάσουν τους ανθρώπους για ταχύτερες αλλαγές από ότι ποτέ στο παρελθόν, για δουλειές που δεν έχουν δημιουργηθεί ακόμη, με την αξιοποίηση τεχνολογιών, που δεν έχουν εφευρεθεί ακόμα και για την επίλυση προβλημάτων, που δεν μπορούμε ακόμη να διανοηθούμε ότι θα προκύψουν. </a:t>
            </a:r>
          </a:p>
          <a:p>
            <a:r>
              <a:rPr lang="el-GR" dirty="0"/>
              <a:t>Η εκπαίδευση και η καινοτομία αποτελούν καταλύτη για την ευημερία στο μέλλον.</a:t>
            </a:r>
          </a:p>
        </p:txBody>
      </p:sp>
    </p:spTree>
    <p:extLst>
      <p:ext uri="{BB962C8B-B14F-4D97-AF65-F5344CB8AC3E}">
        <p14:creationId xmlns:p14="http://schemas.microsoft.com/office/powerpoint/2010/main" val="1773640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BAE6672-DAEE-4C08-B978-542D60ACAAC2}"/>
              </a:ext>
            </a:extLst>
          </p:cNvPr>
          <p:cNvSpPr>
            <a:spLocks noGrp="1"/>
          </p:cNvSpPr>
          <p:nvPr>
            <p:ph type="title"/>
          </p:nvPr>
        </p:nvSpPr>
        <p:spPr/>
        <p:txBody>
          <a:bodyPr/>
          <a:lstStyle/>
          <a:p>
            <a:r>
              <a:rPr lang="el-GR" dirty="0"/>
              <a:t>Μια κοινή παραδοχή</a:t>
            </a:r>
          </a:p>
        </p:txBody>
      </p:sp>
      <p:sp>
        <p:nvSpPr>
          <p:cNvPr id="3" name="Θέση περιεχομένου 2">
            <a:extLst>
              <a:ext uri="{FF2B5EF4-FFF2-40B4-BE49-F238E27FC236}">
                <a16:creationId xmlns:a16="http://schemas.microsoft.com/office/drawing/2014/main" id="{CC4FBFA8-A3B3-490F-8362-B7190651B2BF}"/>
              </a:ext>
            </a:extLst>
          </p:cNvPr>
          <p:cNvSpPr>
            <a:spLocks noGrp="1"/>
          </p:cNvSpPr>
          <p:nvPr>
            <p:ph idx="1"/>
          </p:nvPr>
        </p:nvSpPr>
        <p:spPr/>
        <p:txBody>
          <a:bodyPr>
            <a:normAutofit fontScale="85000" lnSpcReduction="20000"/>
          </a:bodyPr>
          <a:lstStyle/>
          <a:p>
            <a:r>
              <a:rPr lang="el-GR" dirty="0"/>
              <a:t>Σήμερα είναι κοινή παραδοχή ότι: </a:t>
            </a:r>
          </a:p>
          <a:p>
            <a:r>
              <a:rPr lang="el-GR" dirty="0"/>
              <a:t>τα νέα δεδομένα συνδέονται με την εκπαίδευση κάθε χώρας</a:t>
            </a:r>
          </a:p>
          <a:p>
            <a:r>
              <a:rPr lang="el-GR" dirty="0"/>
              <a:t> η κινητικότητα που παρατηρείται μεταξύ των ανθρώπων όλων των ηλικιών από χώρα σε χώρα, για λόγους εκπαίδευσης ή εργασίας, είναι αναγκαία συνέπεια των σημερινών οικονομικών και κοινωνικών εξελίξεων και </a:t>
            </a:r>
          </a:p>
          <a:p>
            <a:r>
              <a:rPr lang="el-GR" dirty="0"/>
              <a:t>η βελτίωση και η προσαρμογή στα νέα δεδομένα προϋποθέτει αλλαγές στο εκπαιδευτικό σύστημα.</a:t>
            </a:r>
          </a:p>
          <a:p>
            <a:r>
              <a:rPr lang="el-GR" dirty="0"/>
              <a:t>Τα νέα δεδομένα δεν μπορεί παρά να επηρεάζουν την εκπαίδευση, την οικονομία, την κοινωνική δομή και τη λειτουργία όλων των χωρών.</a:t>
            </a:r>
          </a:p>
          <a:p>
            <a:r>
              <a:rPr lang="el-GR" dirty="0"/>
              <a:t>Συνεπώς, οι αλλαγές που πρέπει να γίνουν αφορούν τα εκπαιδευτικά συστήματα όλων των χωρών του πλανήτη.</a:t>
            </a:r>
          </a:p>
        </p:txBody>
      </p:sp>
    </p:spTree>
    <p:extLst>
      <p:ext uri="{BB962C8B-B14F-4D97-AF65-F5344CB8AC3E}">
        <p14:creationId xmlns:p14="http://schemas.microsoft.com/office/powerpoint/2010/main" val="26989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F35271-F2A5-46B8-916E-14A540DC6612}"/>
              </a:ext>
            </a:extLst>
          </p:cNvPr>
          <p:cNvSpPr>
            <a:spLocks noGrp="1"/>
          </p:cNvSpPr>
          <p:nvPr>
            <p:ph type="title"/>
          </p:nvPr>
        </p:nvSpPr>
        <p:spPr/>
        <p:txBody>
          <a:bodyPr/>
          <a:lstStyle/>
          <a:p>
            <a:r>
              <a:rPr lang="el-GR" dirty="0"/>
              <a:t>Το συμπέρασμα</a:t>
            </a:r>
          </a:p>
        </p:txBody>
      </p:sp>
      <p:sp>
        <p:nvSpPr>
          <p:cNvPr id="3" name="Θέση περιεχομένου 2">
            <a:extLst>
              <a:ext uri="{FF2B5EF4-FFF2-40B4-BE49-F238E27FC236}">
                <a16:creationId xmlns:a16="http://schemas.microsoft.com/office/drawing/2014/main" id="{925EA1E3-2682-4EDF-A264-AFE7F19F7A3E}"/>
              </a:ext>
            </a:extLst>
          </p:cNvPr>
          <p:cNvSpPr>
            <a:spLocks noGrp="1"/>
          </p:cNvSpPr>
          <p:nvPr>
            <p:ph idx="1"/>
          </p:nvPr>
        </p:nvSpPr>
        <p:spPr/>
        <p:txBody>
          <a:bodyPr>
            <a:normAutofit fontScale="85000" lnSpcReduction="10000"/>
          </a:bodyPr>
          <a:lstStyle/>
          <a:p>
            <a:pPr>
              <a:lnSpc>
                <a:spcPct val="107000"/>
              </a:lnSpc>
              <a:spcAft>
                <a:spcPts val="800"/>
              </a:spcAft>
            </a:pPr>
            <a:r>
              <a:rPr lang="el-GR" dirty="0">
                <a:latin typeface="Calibri" panose="020F0502020204030204" pitchFamily="34" charset="0"/>
                <a:ea typeface="Calibri" panose="020F0502020204030204" pitchFamily="34" charset="0"/>
                <a:cs typeface="Times New Roman" panose="02020603050405020304" pitchFamily="18" charset="0"/>
              </a:rPr>
              <a:t>Γ</a:t>
            </a:r>
            <a:r>
              <a:rPr lang="el-GR" sz="2800" dirty="0">
                <a:effectLst/>
                <a:latin typeface="Calibri" panose="020F0502020204030204" pitchFamily="34" charset="0"/>
                <a:ea typeface="Calibri" panose="020F0502020204030204" pitchFamily="34" charset="0"/>
                <a:cs typeface="Times New Roman" panose="02020603050405020304" pitchFamily="18" charset="0"/>
              </a:rPr>
              <a:t>ια να μπορεί ο πολίτης να συμμετέχει στην κοινωνία και να επιτυγχάνει την προσωπική του ολοκλήρωση, εκτός από τις παραδοσιακές δεξιότητες της ανάγνωσης, της γραφής και της αριθμητικής, απαιτούνται και άλλες δεξιότητες</a:t>
            </a:r>
          </a:p>
          <a:p>
            <a:pPr>
              <a:lnSpc>
                <a:spcPct val="107000"/>
              </a:lnSpc>
              <a:spcAft>
                <a:spcPts val="800"/>
              </a:spcAft>
            </a:pPr>
            <a:r>
              <a:rPr lang="el-GR" sz="2800" dirty="0">
                <a:effectLst/>
                <a:latin typeface="Calibri" panose="020F0502020204030204" pitchFamily="34" charset="0"/>
                <a:ea typeface="Calibri" panose="020F0502020204030204" pitchFamily="34" charset="0"/>
                <a:cs typeface="Times New Roman" panose="02020603050405020304" pitchFamily="18" charset="0"/>
              </a:rPr>
              <a:t>όπως είναι η πληροφορική</a:t>
            </a:r>
          </a:p>
          <a:p>
            <a:pPr>
              <a:lnSpc>
                <a:spcPct val="107000"/>
              </a:lnSpc>
              <a:spcAft>
                <a:spcPts val="800"/>
              </a:spcAft>
            </a:pPr>
            <a:r>
              <a:rPr lang="el-GR" sz="2800" dirty="0">
                <a:effectLst/>
                <a:latin typeface="Calibri" panose="020F0502020204030204" pitchFamily="34" charset="0"/>
                <a:ea typeface="Calibri" panose="020F0502020204030204" pitchFamily="34" charset="0"/>
                <a:cs typeface="Times New Roman" panose="02020603050405020304" pitchFamily="18" charset="0"/>
              </a:rPr>
              <a:t>οι ξένες γλώσσες</a:t>
            </a:r>
          </a:p>
          <a:p>
            <a:pPr>
              <a:lnSpc>
                <a:spcPct val="107000"/>
              </a:lnSpc>
              <a:spcAft>
                <a:spcPts val="800"/>
              </a:spcAft>
            </a:pPr>
            <a:r>
              <a:rPr lang="el-GR" sz="2800" dirty="0">
                <a:effectLst/>
                <a:latin typeface="Calibri" panose="020F0502020204030204" pitchFamily="34" charset="0"/>
                <a:ea typeface="Calibri" panose="020F0502020204030204" pitchFamily="34" charset="0"/>
                <a:cs typeface="Times New Roman" panose="02020603050405020304" pitchFamily="18" charset="0"/>
              </a:rPr>
              <a:t>η τεχνολογία</a:t>
            </a:r>
          </a:p>
          <a:p>
            <a:pPr>
              <a:lnSpc>
                <a:spcPct val="107000"/>
              </a:lnSpc>
              <a:spcAft>
                <a:spcPts val="800"/>
              </a:spcAft>
            </a:pPr>
            <a:r>
              <a:rPr lang="el-GR" sz="2800" dirty="0">
                <a:effectLst/>
                <a:latin typeface="Calibri" panose="020F0502020204030204" pitchFamily="34" charset="0"/>
                <a:ea typeface="Calibri" panose="020F0502020204030204" pitchFamily="34" charset="0"/>
                <a:cs typeface="Times New Roman" panose="02020603050405020304" pitchFamily="18" charset="0"/>
              </a:rPr>
              <a:t>η επιχειρηματικότητα</a:t>
            </a:r>
          </a:p>
          <a:p>
            <a:pPr>
              <a:lnSpc>
                <a:spcPct val="107000"/>
              </a:lnSpc>
              <a:spcAft>
                <a:spcPts val="800"/>
              </a:spcAft>
            </a:pPr>
            <a:r>
              <a:rPr lang="el-GR" sz="2800" dirty="0">
                <a:effectLst/>
                <a:latin typeface="Calibri" panose="020F0502020204030204" pitchFamily="34" charset="0"/>
                <a:ea typeface="Calibri" panose="020F0502020204030204" pitchFamily="34" charset="0"/>
                <a:cs typeface="Times New Roman" panose="02020603050405020304" pitchFamily="18" charset="0"/>
              </a:rPr>
              <a:t>καθώς και οι κοινωνικές δεξιότητες.</a:t>
            </a:r>
          </a:p>
          <a:p>
            <a:endParaRPr lang="el-GR" dirty="0"/>
          </a:p>
        </p:txBody>
      </p:sp>
    </p:spTree>
    <p:extLst>
      <p:ext uri="{BB962C8B-B14F-4D97-AF65-F5344CB8AC3E}">
        <p14:creationId xmlns:p14="http://schemas.microsoft.com/office/powerpoint/2010/main" val="107415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066D967C-EA89-4118-BE12-F0847D3140F4}"/>
              </a:ext>
            </a:extLst>
          </p:cNvPr>
          <p:cNvSpPr>
            <a:spLocks noGrp="1"/>
          </p:cNvSpPr>
          <p:nvPr>
            <p:ph type="title"/>
          </p:nvPr>
        </p:nvSpPr>
        <p:spPr>
          <a:xfrm>
            <a:off x="457201" y="732348"/>
            <a:ext cx="4419600" cy="2240735"/>
          </a:xfrm>
        </p:spPr>
        <p:txBody>
          <a:bodyPr>
            <a:normAutofit fontScale="90000"/>
          </a:bodyPr>
          <a:lstStyle/>
          <a:p>
            <a:r>
              <a:rPr lang="el-GR" dirty="0"/>
              <a:t>Πως πρέπει να γίνει η εκπαίδευση τον 21</a:t>
            </a:r>
            <a:r>
              <a:rPr lang="el-GR" baseline="30000" dirty="0"/>
              <a:t>ο</a:t>
            </a:r>
            <a:r>
              <a:rPr lang="el-GR" dirty="0"/>
              <a:t> Αιώνα</a:t>
            </a:r>
          </a:p>
        </p:txBody>
      </p:sp>
      <p:sp>
        <p:nvSpPr>
          <p:cNvPr id="4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4" name="Θέση περιεχομένου 3">
            <a:extLst>
              <a:ext uri="{FF2B5EF4-FFF2-40B4-BE49-F238E27FC236}">
                <a16:creationId xmlns:a16="http://schemas.microsoft.com/office/drawing/2014/main" id="{79EABC45-A0EF-4B1A-AB99-86B82ABD7265}"/>
              </a:ext>
            </a:extLst>
          </p:cNvPr>
          <p:cNvPicPr>
            <a:picLocks noChangeAspect="1"/>
          </p:cNvPicPr>
          <p:nvPr/>
        </p:nvPicPr>
        <p:blipFill>
          <a:blip r:embed="rId2"/>
          <a:stretch>
            <a:fillRect/>
          </a:stretch>
        </p:blipFill>
        <p:spPr>
          <a:xfrm>
            <a:off x="5203767" y="1031398"/>
            <a:ext cx="6795701" cy="4943873"/>
          </a:xfrm>
          <a:prstGeom prst="rect">
            <a:avLst/>
          </a:prstGeom>
        </p:spPr>
      </p:pic>
    </p:spTree>
    <p:extLst>
      <p:ext uri="{BB962C8B-B14F-4D97-AF65-F5344CB8AC3E}">
        <p14:creationId xmlns:p14="http://schemas.microsoft.com/office/powerpoint/2010/main" val="46618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26AD51D-D59E-4689-A5DF-6A9857053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05578CCE-1E06-4634-B7D3-B75915B79B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58694FA-DDF2-4463-8E27-E40C7B70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66F117C-BB6F-4A4D-B9E6-7352647BF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DD06D7-A858-4BE9-B269-78645172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B9716CE-4E07-44BE-9271-E478BBE7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4E8B64A-EF2F-47BF-AF60-22693FBD5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EBB16F-B1A9-45AE-9C7A-503A402FB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F44818A-E73A-4763-8B27-B5244AD16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3A7F77-4F07-4CD4-B62F-B3AF76ADF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C64748D-7F97-429F-8A7B-8D7EEB1E2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BB97A24-973F-442A-99BA-8AC5FB1D1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9732AE5-4438-4E42-834A-653713C0B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3E2B6CE-9310-4CD9-B1C7-2DBFB5613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959B4D1-86FF-4165-945E-3265E3F00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B56538-E579-4678-B2C4-190218F65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C898F5F-7AAE-453A-82FE-F4247F2F4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7D95DBF-0AAC-4741-91B1-649F6FE7D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B3F59BE-64EE-4780-9361-E231148A4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BE6D2F5-CA3E-4BC3-B8FE-49E3FAC00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F74E0F-547D-4E30-B042-E040A1639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948BBB3-C56E-4DCA-B93A-71D475476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449CBA-E814-4F9C-9FC8-0B2E05BFB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5F9BC37-BDF5-45BE-B728-B10A9565A1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14572B9-7D58-48F6-A290-9EF097595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C4CAC2-0AC5-408F-92EA-7FB0F63A5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504E629-A4AD-411E-B4C0-B205748A1B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BA5C51-7F10-4E99-BF13-383E0B5D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7F8EAE2-B22F-48D7-875C-C68B07B5C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7E1B9FF-384B-455E-88A2-93A4CC791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9A8FF40-B2F4-4522-9598-E0F027915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7A6DA27B-24A2-4FAF-9CB9-A814BF8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ED48258A-6826-4A24-97F8-B65FE4D99A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A43F6B7F-6CF7-4212-8A4C-0AF81FCC7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CD379A7-2614-4A67-8607-5A9FF0118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972002F-2AF6-4170-83C8-3AC461AEA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1082F6-3D56-4AD7-A271-A7CDEE46C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CCEA333-BCA4-414F-8235-43D426595D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7971C1-BBD6-4201-A93D-DF09B2B42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28F0E17-F524-4028-ABA2-99D293B7F9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9CA3BF8-B976-46BC-9FD8-0BBFED3A5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30B60B9-F7F0-4B6E-848E-94EB0E9D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F33B57A-CBB1-4201-BB5A-75E5AB6F86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16721E5-E31C-4F26-9D10-29EDA029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DADFEDD-1B94-4EA7-B826-5E342BD4B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F0AE683-15D4-4904-BB82-96ADABE67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F4A50C-5A07-4204-8915-10F2B32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E84E616-3881-4F89-8F3A-EC4C9F3EB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ACE3E7B-5CF6-4605-8EA9-F03A222AA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7AE8FF-E1E0-49F8-972B-3BCAD57D0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8F76A8B-AC15-4215-884C-57C94FE75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29813CA-E925-41BB-A818-AEEBD58D7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ED9DD07-B629-4508-99B3-666544E5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59C10A-6DEF-4B98-9208-9681745D0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8F930A6-B089-462C-8699-E7DEC651D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9FCA652-5425-4350-80D2-DF3A72932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14C2703-817B-4E61-B0C1-B8A18B7B7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9756F19-602C-437D-89D3-AA582DE6E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D912F9B-FBEE-468E-9E40-4A911738B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3008689-B0A9-46C9-888F-042737287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AA2E07E-83FC-4A07-A945-64C914BB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BC3CD54-7A49-4290-9D69-AC69160EE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Flowchart: Document 8">
            <a:extLst>
              <a:ext uri="{FF2B5EF4-FFF2-40B4-BE49-F238E27FC236}">
                <a16:creationId xmlns:a16="http://schemas.microsoft.com/office/drawing/2014/main" id="{4BE5C09D-B3C1-42F3-B945-39AEDFD19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46597" y="287679"/>
            <a:ext cx="6867330" cy="627331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8" name="Group 117">
            <a:extLst>
              <a:ext uri="{FF2B5EF4-FFF2-40B4-BE49-F238E27FC236}">
                <a16:creationId xmlns:a16="http://schemas.microsoft.com/office/drawing/2014/main" id="{628E122F-BCB2-43BD-850B-48491CEEF4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414FAAF8-31CB-4B07-B529-5A88EFF68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46BA361-B0A5-4ABB-A288-CFDE7BAEF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53021D8-E018-4408-8CCA-024F3FC3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B92D8BD-E859-46F2-89FC-FC259125D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731C846-C584-4E9F-872D-500B07D10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FD6636C-54CD-4310-9F2B-9A9CF3EC9B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88113FA-166F-40E3-991C-33200E387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5DD2EA6-4E91-475D-B141-030955A02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77A4A45-7AB6-4608-9030-A70A5E3B3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8252ABC-9FDF-43E9-A030-94081E5837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D5000E7-8B90-4C3E-9DA8-8A7DF0152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D251B8-330C-4939-93B6-C4FEDF6AC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763F2D5-1D97-451F-9EE1-C959342FC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9B81618-BDA5-46C2-A54E-4448465A5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15D9E70-4AC3-46E9-93DB-07CB2B41E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5B884CB-61A3-4841-A661-215EE93E31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1808844-2CD5-4FB3-B3F6-CE5B82F89A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FFDFB79-ADB0-49E8-919B-A0BB9190F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3AABDCA-76BB-4D33-8117-D688C0BF9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C3DC4D8-930D-4D21-A1D0-45FF81BA1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FC86F57-A8B2-4BA9-8751-CF0F43F25B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6A34578-DE1C-4566-8856-1430B428B8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DEE8827-9D87-4C09-9A85-FB043BFB0E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FE11D9A-8DF5-4CD5-9B3C-4BBE6990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150C108-376E-4B3A-84BE-5288AC2D5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FBF9B4D-FC7D-4A99-9AD8-90C125364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747BAB4-EE42-4FB9-ABB4-6ABF823F6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56D09A2-DE8A-4396-A490-AC84A3878A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7F35D0F-3113-4375-9BA7-093C9BC71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Θέση περιεχομένου 3">
            <a:extLst>
              <a:ext uri="{FF2B5EF4-FFF2-40B4-BE49-F238E27FC236}">
                <a16:creationId xmlns:a16="http://schemas.microsoft.com/office/drawing/2014/main" id="{16E4CB84-3900-4ED3-929B-477171D5C920}"/>
              </a:ext>
            </a:extLst>
          </p:cNvPr>
          <p:cNvPicPr>
            <a:picLocks noGrp="1" noChangeAspect="1"/>
          </p:cNvPicPr>
          <p:nvPr>
            <p:ph idx="1"/>
          </p:nvPr>
        </p:nvPicPr>
        <p:blipFill rotWithShape="1">
          <a:blip r:embed="rId2"/>
          <a:srcRect t="6520" r="-1" b="11310"/>
          <a:stretch/>
        </p:blipFill>
        <p:spPr>
          <a:xfrm>
            <a:off x="175917" y="168275"/>
            <a:ext cx="11863679" cy="6531364"/>
          </a:xfrm>
          <a:prstGeom prst="rect">
            <a:avLst/>
          </a:prstGeom>
        </p:spPr>
      </p:pic>
    </p:spTree>
    <p:extLst>
      <p:ext uri="{BB962C8B-B14F-4D97-AF65-F5344CB8AC3E}">
        <p14:creationId xmlns:p14="http://schemas.microsoft.com/office/powerpoint/2010/main" val="103214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609370-657F-4A73-9ADD-60CB3063E2C3}"/>
              </a:ext>
            </a:extLst>
          </p:cNvPr>
          <p:cNvSpPr>
            <a:spLocks noGrp="1"/>
          </p:cNvSpPr>
          <p:nvPr>
            <p:ph type="title"/>
          </p:nvPr>
        </p:nvSpPr>
        <p:spPr/>
        <p:txBody>
          <a:bodyPr/>
          <a:lstStyle/>
          <a:p>
            <a:r>
              <a:rPr lang="el-GR" dirty="0"/>
              <a:t>Το μέλλον για έναν πολίτη που συμμετέχει στην Επιστημονική Πρακτική</a:t>
            </a:r>
          </a:p>
        </p:txBody>
      </p:sp>
      <p:pic>
        <p:nvPicPr>
          <p:cNvPr id="4" name="Θέση περιεχομένου 3">
            <a:extLst>
              <a:ext uri="{FF2B5EF4-FFF2-40B4-BE49-F238E27FC236}">
                <a16:creationId xmlns:a16="http://schemas.microsoft.com/office/drawing/2014/main" id="{C0856E70-BB71-4D28-A662-FD4F14CB2B37}"/>
              </a:ext>
            </a:extLst>
          </p:cNvPr>
          <p:cNvPicPr>
            <a:picLocks noGrp="1" noChangeAspect="1"/>
          </p:cNvPicPr>
          <p:nvPr>
            <p:ph idx="1"/>
          </p:nvPr>
        </p:nvPicPr>
        <p:blipFill>
          <a:blip r:embed="rId2"/>
          <a:stretch>
            <a:fillRect/>
          </a:stretch>
        </p:blipFill>
        <p:spPr>
          <a:xfrm>
            <a:off x="2954215" y="1947935"/>
            <a:ext cx="6583680" cy="4718939"/>
          </a:xfrm>
          <a:prstGeom prst="rect">
            <a:avLst/>
          </a:prstGeom>
        </p:spPr>
      </p:pic>
    </p:spTree>
    <p:extLst>
      <p:ext uri="{BB962C8B-B14F-4D97-AF65-F5344CB8AC3E}">
        <p14:creationId xmlns:p14="http://schemas.microsoft.com/office/powerpoint/2010/main" val="2868331664"/>
      </p:ext>
    </p:extLst>
  </p:cSld>
  <p:clrMapOvr>
    <a:masterClrMapping/>
  </p:clrMapOvr>
</p:sld>
</file>

<file path=ppt/theme/theme1.xml><?xml version="1.0" encoding="utf-8"?>
<a:theme xmlns:a="http://schemas.openxmlformats.org/drawingml/2006/main" name="SineVTI">
  <a:themeElements>
    <a:clrScheme name="AnalogousFromRegularSeedRightStep">
      <a:dk1>
        <a:srgbClr val="000000"/>
      </a:dk1>
      <a:lt1>
        <a:srgbClr val="FFFFFF"/>
      </a:lt1>
      <a:dk2>
        <a:srgbClr val="222C3D"/>
      </a:dk2>
      <a:lt2>
        <a:srgbClr val="E8E3E2"/>
      </a:lt2>
      <a:accent1>
        <a:srgbClr val="4DA7C3"/>
      </a:accent1>
      <a:accent2>
        <a:srgbClr val="3B64B1"/>
      </a:accent2>
      <a:accent3>
        <a:srgbClr val="554DC3"/>
      </a:accent3>
      <a:accent4>
        <a:srgbClr val="753BB1"/>
      </a:accent4>
      <a:accent5>
        <a:srgbClr val="B84DC3"/>
      </a:accent5>
      <a:accent6>
        <a:srgbClr val="B13B8B"/>
      </a:accent6>
      <a:hlink>
        <a:srgbClr val="BF5E3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TM03457503[[fn=Αξιομνημόνευτο]]</Template>
  <TotalTime>46</TotalTime>
  <Words>316</Words>
  <Application>Microsoft Office PowerPoint</Application>
  <PresentationFormat>Ευρεία οθόνη</PresentationFormat>
  <Paragraphs>26</Paragraphs>
  <Slides>9</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9</vt:i4>
      </vt:variant>
    </vt:vector>
  </HeadingPairs>
  <TitlesOfParts>
    <vt:vector size="14" baseType="lpstr">
      <vt:lpstr>Arial</vt:lpstr>
      <vt:lpstr>Avenir Next LT Pro</vt:lpstr>
      <vt:lpstr>Calibri</vt:lpstr>
      <vt:lpstr>Posterama</vt:lpstr>
      <vt:lpstr>SineVTI</vt:lpstr>
      <vt:lpstr>Πώς μπορούν οι πολίτες του 21ου αιώνα να συμμετέχουν συλλογικά στην επιστημονική πρακτική;</vt:lpstr>
      <vt:lpstr>Η επεξήγηση</vt:lpstr>
      <vt:lpstr>Το πρόγραμμα σπουδών του 20ου Αιώνα</vt:lpstr>
      <vt:lpstr>Ένα σημαντικό συμπέρασμα</vt:lpstr>
      <vt:lpstr>Μια κοινή παραδοχή</vt:lpstr>
      <vt:lpstr>Το συμπέρασμα</vt:lpstr>
      <vt:lpstr>Πως πρέπει να γίνει η εκπαίδευση τον 21ο Αιώνα</vt:lpstr>
      <vt:lpstr>Παρουσίαση του PowerPoint</vt:lpstr>
      <vt:lpstr>Το μέλλον για έναν πολίτη που συμμετέχει στην Επιστημονική Πρακτική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Πώς μπορούν οι πολίτες του 21ου αιώνα να συμμετέχουν συλλογικά στην επιστημονική πρακτική;</dc:title>
  <dc:creator>SPIROS RALLIS</dc:creator>
  <cp:lastModifiedBy>SPIROS RALLIS</cp:lastModifiedBy>
  <cp:revision>21</cp:revision>
  <dcterms:created xsi:type="dcterms:W3CDTF">2021-05-06T21:07:10Z</dcterms:created>
  <dcterms:modified xsi:type="dcterms:W3CDTF">2021-05-06T21:54:50Z</dcterms:modified>
</cp:coreProperties>
</file>