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e3c8704b4073dd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e3c8704b4073d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2a878ec3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2a878ec3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2a878ec34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2a878ec34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2a878ec3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2a878ec3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73604" y="1976475"/>
            <a:ext cx="4692000" cy="205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nl"/>
              <a:t>Rechtzaak over Anonieme instagram account</a:t>
            </a:r>
            <a:endParaRPr/>
          </a:p>
        </p:txBody>
      </p:sp>
      <p:pic>
        <p:nvPicPr>
          <p:cNvPr id="55" name="Google Shape;55;p13"/>
          <p:cNvPicPr preferRelativeResize="0"/>
          <p:nvPr/>
        </p:nvPicPr>
        <p:blipFill>
          <a:blip r:embed="rId3">
            <a:alphaModFix/>
          </a:blip>
          <a:stretch>
            <a:fillRect/>
          </a:stretch>
        </p:blipFill>
        <p:spPr>
          <a:xfrm>
            <a:off x="4750875" y="1212186"/>
            <a:ext cx="4101025" cy="27191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t>Pleidooi </a:t>
            </a:r>
            <a:r>
              <a:rPr lang="nl"/>
              <a:t>Verdediging</a:t>
            </a:r>
            <a:r>
              <a:rPr lang="nl"/>
              <a:t>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Edelachtbare, leden van de jury,</a:t>
            </a:r>
            <a:endParaRPr/>
          </a:p>
          <a:p>
            <a:pPr indent="0" lvl="0" marL="0" rtl="0" algn="l">
              <a:spcBef>
                <a:spcPts val="1200"/>
              </a:spcBef>
              <a:spcAft>
                <a:spcPts val="1200"/>
              </a:spcAft>
              <a:buNone/>
            </a:pPr>
            <a:r>
              <a:rPr lang="nl"/>
              <a:t>Mijn cliënt beheert een Instagram-account met kritische posts over de school. Hij heeft bewust gekozen voor anonimiteit om zijn vrijheid van meningsuiting te waarborgen (art. 19 Belgische Grondwet).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nl">
                <a:latin typeface="Roboto"/>
                <a:ea typeface="Roboto"/>
                <a:cs typeface="Roboto"/>
                <a:sym typeface="Roboto"/>
              </a:rPr>
              <a:t>Pleidooi Verdediging:</a:t>
            </a:r>
            <a:endParaRPr b="1" sz="1100"/>
          </a:p>
          <a:p>
            <a:pPr indent="0" lvl="0" marL="0" rtl="0" algn="l">
              <a:spcBef>
                <a:spcPts val="0"/>
              </a:spcBef>
              <a:spcAft>
                <a:spcPts val="0"/>
              </a:spcAft>
              <a:buClr>
                <a:schemeClr val="dk1"/>
              </a:buClr>
              <a:buSzPct val="39285"/>
              <a:buFont typeface="Arial"/>
              <a:buNone/>
            </a:pPr>
            <a:r>
              <a:t/>
            </a:r>
            <a:endParaRPr>
              <a:latin typeface="Verdana"/>
              <a:ea typeface="Verdana"/>
              <a:cs typeface="Verdana"/>
              <a:sym typeface="Verdana"/>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Roboto"/>
              <a:buChar char="●"/>
            </a:pPr>
            <a:r>
              <a:rPr lang="nl" sz="1400">
                <a:solidFill>
                  <a:schemeClr val="dk1"/>
                </a:solidFill>
                <a:latin typeface="Roboto"/>
                <a:ea typeface="Roboto"/>
                <a:cs typeface="Roboto"/>
                <a:sym typeface="Roboto"/>
              </a:rPr>
              <a:t>Tor en Anonimiteit: </a:t>
            </a:r>
            <a:endParaRPr sz="1400">
              <a:solidFill>
                <a:schemeClr val="dk1"/>
              </a:solidFill>
              <a:latin typeface="Roboto"/>
              <a:ea typeface="Roboto"/>
              <a:cs typeface="Roboto"/>
              <a:sym typeface="Roboto"/>
            </a:endParaRPr>
          </a:p>
          <a:p>
            <a:pPr indent="0" lvl="0" marL="457200" rtl="0" algn="l">
              <a:spcBef>
                <a:spcPts val="1200"/>
              </a:spcBef>
              <a:spcAft>
                <a:spcPts val="0"/>
              </a:spcAft>
              <a:buNone/>
            </a:pPr>
            <a:r>
              <a:rPr lang="nl" sz="1400">
                <a:solidFill>
                  <a:schemeClr val="dk1"/>
                </a:solidFill>
                <a:latin typeface="Roboto"/>
                <a:ea typeface="Roboto"/>
                <a:cs typeface="Roboto"/>
                <a:sym typeface="Roboto"/>
              </a:rPr>
              <a:t>Tor is een privacytool die gebruikers anoniem laat surfen door hun internetverkeer via verschillende servers te leiden. Dit beschermt hun digitale identiteit tegen onrechtmatige toezicht (</a:t>
            </a:r>
            <a:r>
              <a:rPr b="1" lang="nl" sz="1400">
                <a:solidFill>
                  <a:schemeClr val="dk1"/>
                </a:solidFill>
                <a:latin typeface="Roboto"/>
                <a:ea typeface="Roboto"/>
                <a:cs typeface="Roboto"/>
                <a:sym typeface="Roboto"/>
              </a:rPr>
              <a:t>art. 22 Belgische Grondwet</a:t>
            </a:r>
            <a:r>
              <a:rPr lang="nl" sz="1400">
                <a:solidFill>
                  <a:schemeClr val="dk1"/>
                </a:solidFill>
                <a:latin typeface="Roboto"/>
                <a:ea typeface="Roboto"/>
                <a:cs typeface="Roboto"/>
                <a:sym typeface="Roboto"/>
              </a:rPr>
              <a:t>).</a:t>
            </a:r>
            <a:endParaRPr sz="1400">
              <a:solidFill>
                <a:schemeClr val="dk1"/>
              </a:solidFill>
              <a:latin typeface="Roboto"/>
              <a:ea typeface="Roboto"/>
              <a:cs typeface="Roboto"/>
              <a:sym typeface="Roboto"/>
            </a:endParaRPr>
          </a:p>
          <a:p>
            <a:pPr indent="0" lvl="0" marL="457200" rtl="0" algn="l">
              <a:spcBef>
                <a:spcPts val="1200"/>
              </a:spcBef>
              <a:spcAft>
                <a:spcPts val="0"/>
              </a:spcAft>
              <a:buNone/>
            </a:pPr>
            <a:r>
              <a:t/>
            </a:r>
            <a:endParaRPr sz="1400">
              <a:solidFill>
                <a:schemeClr val="dk1"/>
              </a:solidFill>
              <a:latin typeface="Roboto"/>
              <a:ea typeface="Roboto"/>
              <a:cs typeface="Roboto"/>
              <a:sym typeface="Roboto"/>
            </a:endParaRPr>
          </a:p>
          <a:p>
            <a:pPr indent="-317500" lvl="0" marL="457200" rtl="0" algn="l">
              <a:spcBef>
                <a:spcPts val="1200"/>
              </a:spcBef>
              <a:spcAft>
                <a:spcPts val="0"/>
              </a:spcAft>
              <a:buClr>
                <a:schemeClr val="dk1"/>
              </a:buClr>
              <a:buSzPts val="1400"/>
              <a:buChar char="●"/>
            </a:pPr>
            <a:r>
              <a:rPr lang="nl" sz="1400">
                <a:solidFill>
                  <a:schemeClr val="dk1"/>
                </a:solidFill>
                <a:latin typeface="Roboto"/>
                <a:ea typeface="Roboto"/>
                <a:cs typeface="Roboto"/>
                <a:sym typeface="Roboto"/>
              </a:rPr>
              <a:t>Ethische, sociale en legale regels: Het doel van onze cliënt is om kritisch te reflecteren op de school en dit valt onder de vrijheid van meningsuiting. Kritiek, zolang die binnen de grenzen van het redelijke blijft, is een recht dat essentieel is voor democratische processen (</a:t>
            </a:r>
            <a:r>
              <a:rPr b="1" lang="nl" sz="1400">
                <a:solidFill>
                  <a:schemeClr val="dk1"/>
                </a:solidFill>
                <a:latin typeface="Roboto"/>
                <a:ea typeface="Roboto"/>
                <a:cs typeface="Roboto"/>
                <a:sym typeface="Roboto"/>
              </a:rPr>
              <a:t>art. 19 Belgische Grondwet</a:t>
            </a:r>
            <a:r>
              <a:rPr lang="nl" sz="1400">
                <a:solidFill>
                  <a:schemeClr val="dk1"/>
                </a:solidFill>
                <a:latin typeface="Roboto"/>
                <a:ea typeface="Roboto"/>
                <a:cs typeface="Roboto"/>
                <a:sym typeface="Roboto"/>
              </a:rPr>
              <a:t>).</a:t>
            </a:r>
            <a:endParaRPr sz="14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Arial"/>
              <a:buNone/>
            </a:pPr>
            <a:r>
              <a:rPr lang="nl">
                <a:latin typeface="Roboto"/>
                <a:ea typeface="Roboto"/>
                <a:cs typeface="Roboto"/>
                <a:sym typeface="Roboto"/>
              </a:rPr>
              <a:t>Pleidooi Verdediging:</a:t>
            </a:r>
            <a:endParaRPr b="1" sz="1100"/>
          </a:p>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sz="1200">
                <a:solidFill>
                  <a:schemeClr val="dk1"/>
                </a:solidFill>
              </a:rPr>
              <a:t>Digitale identiteit en reputatie: Anonimiteit is cruciaal voor mensen die vrezen voor persoonlijke gevolgen, zeker bij het bekritiseren van instellingen zoals scholen. Mijn cliënt behoudt zijn recht om anoniem te blijven zonder dat dit zijn boodschap afzwakt (art. 8 EVRM).</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0"/>
              </a:spcBef>
              <a:spcAft>
                <a:spcPts val="0"/>
              </a:spcAft>
              <a:buNone/>
            </a:pPr>
            <a:r>
              <a:rPr lang="nl" sz="1200">
                <a:solidFill>
                  <a:schemeClr val="dk1"/>
                </a:solidFill>
              </a:rPr>
              <a:t>Auteursrecht: De inhoud die mijn cliënt creëert, is zijn eigen werk en valt onder de bescherming van auteursrecht             (art. XI.165 WER). Er is geen inbreuk gepleegd op andermans intellectuele eigendom.</a:t>
            </a:r>
            <a:endParaRPr sz="1200">
              <a:solidFill>
                <a:schemeClr val="dk1"/>
              </a:solidFill>
            </a:endParaRPr>
          </a:p>
          <a:p>
            <a:pPr indent="0" lvl="0" marL="0" rtl="0" algn="l">
              <a:spcBef>
                <a:spcPts val="0"/>
              </a:spcBef>
              <a:spcAft>
                <a:spcPts val="1200"/>
              </a:spcAft>
              <a:buNone/>
            </a:pPr>
            <a:r>
              <a:t/>
            </a:r>
            <a:endParaRPr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nl" sz="1900"/>
              <a:t>Repliek Aanklagers:</a:t>
            </a:r>
            <a:endParaRPr b="1" sz="3500"/>
          </a:p>
          <a:p>
            <a:pPr indent="0" lvl="0" marL="0" rtl="0" algn="l">
              <a:spcBef>
                <a:spcPts val="0"/>
              </a:spcBef>
              <a:spcAft>
                <a:spcPts val="0"/>
              </a:spcAft>
              <a:buNone/>
            </a:pPr>
            <a:r>
              <a:t/>
            </a:r>
            <a:endParaRPr b="1" sz="1900"/>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nl">
                <a:solidFill>
                  <a:schemeClr val="dk1"/>
                </a:solidFill>
              </a:rPr>
              <a:t>Edelachtbare, hoewel anonimiteit een recht is, moet dit niet worden misbruikt om schadelijke content te verspreiden. Het recht op vrijheid van meningsuiting betekent niet dat men ongehinderd kan lasteren of valselijk kan beschuldigen (art. 443 Strafwetboek).</a:t>
            </a:r>
            <a:endParaRPr sz="2400"/>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