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96" r:id="rId5"/>
    <p:sldId id="386" r:id="rId6"/>
    <p:sldId id="387" r:id="rId7"/>
    <p:sldId id="388" r:id="rId8"/>
    <p:sldId id="389" r:id="rId9"/>
    <p:sldId id="3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60"/>
  </p:normalViewPr>
  <p:slideViewPr>
    <p:cSldViewPr snapToGrid="0">
      <p:cViewPr varScale="1">
        <p:scale>
          <a:sx n="66" d="100"/>
          <a:sy n="66" d="100"/>
        </p:scale>
        <p:origin x="66" y="942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3F7F-699B-D380-0E50-64CC00C8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Harde schijf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D9C823-B118-B4FA-DA51-EC014A042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Een opslagapparaat dat gegevens permanent bewaart, zoals bestanden en programma's, en ze toegankelijk maakt voor de computer.</a:t>
            </a:r>
            <a:endParaRPr lang="nl-BE" dirty="0"/>
          </a:p>
        </p:txBody>
      </p:sp>
      <p:pic>
        <p:nvPicPr>
          <p:cNvPr id="6148" name="Picture 4" descr="wit - Wiktionary">
            <a:extLst>
              <a:ext uri="{FF2B5EF4-FFF2-40B4-BE49-F238E27FC236}">
                <a16:creationId xmlns:a16="http://schemas.microsoft.com/office/drawing/2014/main" id="{A276BE37-8A6A-F0AD-1C8A-61C7B5BD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3319"/>
            <a:ext cx="2467429" cy="15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9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081" y="314790"/>
            <a:ext cx="6986814" cy="8287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Foto’s van </a:t>
            </a:r>
            <a:r>
              <a:rPr lang="en-US" sz="3600" dirty="0" err="1"/>
              <a:t>Harde</a:t>
            </a:r>
            <a:r>
              <a:rPr lang="en-US" sz="3600" dirty="0"/>
              <a:t> </a:t>
            </a:r>
            <a:r>
              <a:rPr lang="en-US" sz="3600" dirty="0" err="1"/>
              <a:t>Schijven</a:t>
            </a:r>
            <a:endParaRPr lang="en-US" sz="3600" dirty="0"/>
          </a:p>
        </p:txBody>
      </p:sp>
      <p:pic>
        <p:nvPicPr>
          <p:cNvPr id="1026" name="Picture 2" descr="What is a Hard Disk Drive? | HDDs Explained | Crucial EU">
            <a:extLst>
              <a:ext uri="{FF2B5EF4-FFF2-40B4-BE49-F238E27FC236}">
                <a16:creationId xmlns:a16="http://schemas.microsoft.com/office/drawing/2014/main" id="{03B42908-7ECD-1D83-229E-06AF76C2A0B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2" y="2023774"/>
            <a:ext cx="3657350" cy="1948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sung 860 EVO SSD - SATA 6 GB | Microdevice">
            <a:extLst>
              <a:ext uri="{FF2B5EF4-FFF2-40B4-BE49-F238E27FC236}">
                <a16:creationId xmlns:a16="http://schemas.microsoft.com/office/drawing/2014/main" id="{E1858AC8-C573-C139-DC3F-0F4ADDC6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42" y="1733056"/>
            <a:ext cx="2989715" cy="223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ingston NV1 NVMe PCIe SSD 500GB M.2 2280 - SNVS/500G zwart :  Amazon.com.be: Elektronica">
            <a:extLst>
              <a:ext uri="{FF2B5EF4-FFF2-40B4-BE49-F238E27FC236}">
                <a16:creationId xmlns:a16="http://schemas.microsoft.com/office/drawing/2014/main" id="{2D7D3CBA-FB17-A46A-BCC8-FA379C84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457" y="1452784"/>
            <a:ext cx="2654584" cy="2654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6AE1920-016A-5EB8-11AA-72A01F68641E}"/>
              </a:ext>
            </a:extLst>
          </p:cNvPr>
          <p:cNvSpPr txBox="1">
            <a:spLocks/>
          </p:cNvSpPr>
          <p:nvPr/>
        </p:nvSpPr>
        <p:spPr>
          <a:xfrm>
            <a:off x="503933" y="4281714"/>
            <a:ext cx="11151111" cy="17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             HDD			         SATA SSD			           M.2 </a:t>
            </a:r>
            <a:r>
              <a:rPr lang="en-US" b="1" dirty="0" err="1"/>
              <a:t>NVMe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98" y="352115"/>
            <a:ext cx="10512409" cy="798179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Waar</a:t>
            </a:r>
            <a:r>
              <a:rPr lang="en-US" sz="4000" dirty="0"/>
              <a:t> </a:t>
            </a:r>
            <a:r>
              <a:rPr lang="nl-NL" sz="4000" dirty="0"/>
              <a:t>bevindt</a:t>
            </a:r>
            <a:r>
              <a:rPr lang="en-US" sz="4000" dirty="0"/>
              <a:t> </a:t>
            </a:r>
            <a:r>
              <a:rPr lang="en-US" sz="4000" dirty="0" err="1"/>
              <a:t>zich</a:t>
            </a:r>
            <a:r>
              <a:rPr lang="en-US" sz="4000" dirty="0"/>
              <a:t> de </a:t>
            </a:r>
            <a:r>
              <a:rPr lang="en-US" sz="4000" dirty="0" err="1"/>
              <a:t>harde</a:t>
            </a:r>
            <a:r>
              <a:rPr lang="en-US" sz="4000" dirty="0"/>
              <a:t> </a:t>
            </a:r>
            <a:r>
              <a:rPr lang="en-US" sz="4000" dirty="0" err="1"/>
              <a:t>schijf</a:t>
            </a:r>
            <a:r>
              <a:rPr lang="en-US" sz="4000" dirty="0"/>
              <a:t> in </a:t>
            </a:r>
            <a:r>
              <a:rPr lang="en-US" sz="4000" dirty="0" err="1"/>
              <a:t>een</a:t>
            </a:r>
            <a:r>
              <a:rPr lang="en-US" sz="4000" dirty="0"/>
              <a:t> computer?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934" y="4528456"/>
            <a:ext cx="10875338" cy="1531365"/>
          </a:xfrm>
        </p:spPr>
        <p:txBody>
          <a:bodyPr>
            <a:normAutofit/>
          </a:bodyPr>
          <a:lstStyle/>
          <a:p>
            <a:r>
              <a:rPr lang="en-US" dirty="0"/>
              <a:t>	         </a:t>
            </a:r>
            <a:r>
              <a:rPr lang="en-US" b="1" dirty="0"/>
              <a:t>     </a:t>
            </a:r>
            <a:r>
              <a:rPr lang="en-US" sz="2000" b="1" dirty="0"/>
              <a:t>SSD / PC</a:t>
            </a:r>
            <a:r>
              <a:rPr lang="en-US" dirty="0"/>
              <a:t>					                          </a:t>
            </a:r>
            <a:r>
              <a:rPr lang="en-US" b="1" dirty="0"/>
              <a:t> </a:t>
            </a:r>
            <a:r>
              <a:rPr lang="en-US" sz="2000" b="1" dirty="0"/>
              <a:t>HDD / Laptop</a:t>
            </a:r>
            <a:endParaRPr lang="en-US" b="1" dirty="0"/>
          </a:p>
        </p:txBody>
      </p:sp>
      <p:pic>
        <p:nvPicPr>
          <p:cNvPr id="2050" name="Picture 2" descr="Harde schijf vervangen – PC herstel en Laptop reparatie | Laptop-dokter  Aalst">
            <a:extLst>
              <a:ext uri="{FF2B5EF4-FFF2-40B4-BE49-F238E27FC236}">
                <a16:creationId xmlns:a16="http://schemas.microsoft.com/office/drawing/2014/main" id="{28F68B01-3459-B97B-BA26-75104466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9" y="1458074"/>
            <a:ext cx="4165673" cy="2784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Install an SSD In Your Desktop PC (Guide) | Beebom">
            <a:extLst>
              <a:ext uri="{FF2B5EF4-FFF2-40B4-BE49-F238E27FC236}">
                <a16:creationId xmlns:a16="http://schemas.microsoft.com/office/drawing/2014/main" id="{D8ACD850-D83E-E960-D47D-0342D20C2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8" y="1458074"/>
            <a:ext cx="4165674" cy="2777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2130B-7050-46B1-D2A2-9D25F56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107" y="456840"/>
            <a:ext cx="6957786" cy="672743"/>
          </a:xfrm>
        </p:spPr>
        <p:txBody>
          <a:bodyPr>
            <a:normAutofit/>
          </a:bodyPr>
          <a:lstStyle/>
          <a:p>
            <a:pPr algn="ctr"/>
            <a:r>
              <a:rPr lang="nl-BE" sz="3600" dirty="0"/>
              <a:t>Waar dient een harde schijf voor?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C60C6-FC18-9509-A579-FA443C058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10687957" cy="46017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Het </a:t>
            </a:r>
            <a:r>
              <a:rPr lang="en-US" sz="2800" dirty="0" err="1"/>
              <a:t>opslaan</a:t>
            </a:r>
            <a:r>
              <a:rPr lang="en-US" sz="2800" dirty="0"/>
              <a:t> van </a:t>
            </a:r>
            <a:r>
              <a:rPr lang="en-US" sz="2800" dirty="0" err="1"/>
              <a:t>gegevens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Het </a:t>
            </a:r>
            <a:r>
              <a:rPr lang="en-US" sz="2800" dirty="0" err="1"/>
              <a:t>bewaren</a:t>
            </a:r>
            <a:r>
              <a:rPr lang="en-US" sz="2800" dirty="0"/>
              <a:t> van </a:t>
            </a:r>
            <a:r>
              <a:rPr lang="en-US" sz="2800" dirty="0" err="1"/>
              <a:t>gegevens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err="1"/>
              <a:t>Zoals</a:t>
            </a:r>
            <a:r>
              <a:rPr lang="en-US" sz="2400" b="1" u="sng" dirty="0"/>
              <a:t>:</a:t>
            </a:r>
          </a:p>
          <a:p>
            <a:pPr marL="569214" lvl="1" indent="-285750"/>
            <a:r>
              <a:rPr lang="en-US" sz="2400" dirty="0" err="1"/>
              <a:t>Programma’s</a:t>
            </a:r>
            <a:endParaRPr lang="en-US" sz="2400" dirty="0"/>
          </a:p>
          <a:p>
            <a:pPr marL="569214" lvl="1" indent="-285750"/>
            <a:r>
              <a:rPr lang="en-US" sz="2400" dirty="0" err="1"/>
              <a:t>Bestanden</a:t>
            </a:r>
            <a:endParaRPr lang="en-US" sz="2400" dirty="0"/>
          </a:p>
          <a:p>
            <a:pPr marL="569214" lvl="1" indent="-285750"/>
            <a:r>
              <a:rPr lang="en-US" sz="2400" dirty="0" err="1"/>
              <a:t>Besturingsysteem</a:t>
            </a:r>
            <a:endParaRPr lang="en-US" sz="2400" dirty="0"/>
          </a:p>
        </p:txBody>
      </p:sp>
      <p:pic>
        <p:nvPicPr>
          <p:cNvPr id="3078" name="Picture 6" descr="App Bestanden op iPhone en iPad | SeniorWeb">
            <a:extLst>
              <a:ext uri="{FF2B5EF4-FFF2-40B4-BE49-F238E27FC236}">
                <a16:creationId xmlns:a16="http://schemas.microsoft.com/office/drawing/2014/main" id="{AF903105-08BA-38F1-57E2-EED13B7B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91" y="1463040"/>
            <a:ext cx="238125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indows 11 icon in Windows 11 Color Style">
            <a:extLst>
              <a:ext uri="{FF2B5EF4-FFF2-40B4-BE49-F238E27FC236}">
                <a16:creationId xmlns:a16="http://schemas.microsoft.com/office/drawing/2014/main" id="{059AAC64-6D1E-0078-6835-CE7A37DF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41" y="3678906"/>
            <a:ext cx="2841660" cy="2841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A407F-BC2E-41B0-1515-93D94A9F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507" y="514320"/>
            <a:ext cx="6652986" cy="557784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Prijsklasse</a:t>
            </a:r>
            <a:r>
              <a:rPr lang="en-US" sz="3600" dirty="0"/>
              <a:t> van </a:t>
            </a:r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dirty="0" err="1"/>
              <a:t>Harde</a:t>
            </a:r>
            <a:r>
              <a:rPr lang="en-US" sz="3600" dirty="0"/>
              <a:t> </a:t>
            </a:r>
            <a:r>
              <a:rPr lang="en-US" sz="3600" dirty="0" err="1"/>
              <a:t>Schijf</a:t>
            </a:r>
            <a:r>
              <a:rPr lang="en-US" sz="3600" dirty="0"/>
              <a:t>:</a:t>
            </a:r>
          </a:p>
        </p:txBody>
      </p:sp>
      <p:graphicFrame>
        <p:nvGraphicFramePr>
          <p:cNvPr id="2" name="Tijdelijke aanduiding voor inhoud 1">
            <a:extLst>
              <a:ext uri="{FF2B5EF4-FFF2-40B4-BE49-F238E27FC236}">
                <a16:creationId xmlns:a16="http://schemas.microsoft.com/office/drawing/2014/main" id="{90A5A04B-4E22-26C2-F3D4-478803D8B8D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1030033"/>
              </p:ext>
            </p:extLst>
          </p:nvPr>
        </p:nvGraphicFramePr>
        <p:xfrm>
          <a:off x="575129" y="2099865"/>
          <a:ext cx="5883728" cy="305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763">
                  <a:extLst>
                    <a:ext uri="{9D8B030D-6E8A-4147-A177-3AD203B41FA5}">
                      <a16:colId xmlns:a16="http://schemas.microsoft.com/office/drawing/2014/main" val="3793334020"/>
                    </a:ext>
                  </a:extLst>
                </a:gridCol>
                <a:gridCol w="1673722">
                  <a:extLst>
                    <a:ext uri="{9D8B030D-6E8A-4147-A177-3AD203B41FA5}">
                      <a16:colId xmlns:a16="http://schemas.microsoft.com/office/drawing/2014/main" val="3253143372"/>
                    </a:ext>
                  </a:extLst>
                </a:gridCol>
                <a:gridCol w="1961243">
                  <a:extLst>
                    <a:ext uri="{9D8B030D-6E8A-4147-A177-3AD203B41FA5}">
                      <a16:colId xmlns:a16="http://schemas.microsoft.com/office/drawing/2014/main" val="4052311536"/>
                    </a:ext>
                  </a:extLst>
                </a:gridCol>
              </a:tblGrid>
              <a:tr h="1054323">
                <a:tc>
                  <a:txBody>
                    <a:bodyPr/>
                    <a:lstStyle/>
                    <a:p>
                      <a:r>
                        <a:rPr lang="nl-NL" dirty="0"/>
                        <a:t>Soort Harde schijf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GB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Prijsklasse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43102"/>
                  </a:ext>
                </a:extLst>
              </a:tr>
              <a:tr h="707514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HDD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1TB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€30 - €40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87651"/>
                  </a:ext>
                </a:extLst>
              </a:tr>
              <a:tr h="64687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SATA SSD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1TB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€40 - €50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28474"/>
                  </a:ext>
                </a:extLst>
              </a:tr>
              <a:tr h="648737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M.2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</a:rPr>
                        <a:t>NVMe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1TB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€60 - €70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3399"/>
                  </a:ext>
                </a:extLst>
              </a:tr>
            </a:tbl>
          </a:graphicData>
        </a:graphic>
      </p:graphicFrame>
      <p:pic>
        <p:nvPicPr>
          <p:cNvPr id="4104" name="Picture 8" descr="Low Budget Expenses Icon Sign Symbool van economische principes Vector |  Premium Vector">
            <a:extLst>
              <a:ext uri="{FF2B5EF4-FFF2-40B4-BE49-F238E27FC236}">
                <a16:creationId xmlns:a16="http://schemas.microsoft.com/office/drawing/2014/main" id="{0F64F948-CBE8-56B2-8317-9CC8AB05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87" y="2099865"/>
            <a:ext cx="3057444" cy="3057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9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F3CFB-50DB-6EDA-C326-DA1A06D4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D0BCB-0F47-BC4E-9510-965B65B6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953" y="456840"/>
            <a:ext cx="8254093" cy="672743"/>
          </a:xfrm>
        </p:spPr>
        <p:txBody>
          <a:bodyPr>
            <a:normAutofit fontScale="90000"/>
          </a:bodyPr>
          <a:lstStyle/>
          <a:p>
            <a:pPr algn="ctr"/>
            <a:r>
              <a:rPr lang="nl-NL" sz="3600" dirty="0"/>
              <a:t>Verschillen tussen dure en goedkope versies:</a:t>
            </a:r>
            <a:endParaRPr lang="nl-BE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54277-C7D1-9339-2A9B-4AEC62D6AB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10687957" cy="46017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Hogere</a:t>
            </a:r>
            <a:r>
              <a:rPr lang="en-US" sz="2800" dirty="0"/>
              <a:t> Lees-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Schrijfsnelheden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Duurzamer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Hogere</a:t>
            </a:r>
            <a:r>
              <a:rPr lang="en-US" sz="2800" dirty="0"/>
              <a:t> </a:t>
            </a:r>
            <a:r>
              <a:rPr lang="en-US" sz="2800" dirty="0" err="1"/>
              <a:t>Levensduur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Hogere</a:t>
            </a:r>
            <a:r>
              <a:rPr lang="en-US" sz="2800" dirty="0"/>
              <a:t> </a:t>
            </a:r>
            <a:r>
              <a:rPr lang="en-US" sz="2800" dirty="0" err="1"/>
              <a:t>capaciteiten</a:t>
            </a:r>
            <a:endParaRPr lang="en-US" sz="2800" dirty="0"/>
          </a:p>
        </p:txBody>
      </p:sp>
      <p:pic>
        <p:nvPicPr>
          <p:cNvPr id="5122" name="Picture 2" descr="Welk type SSD heb ik nodig? - Coolblue - alles voor een glimlach">
            <a:extLst>
              <a:ext uri="{FF2B5EF4-FFF2-40B4-BE49-F238E27FC236}">
                <a16:creationId xmlns:a16="http://schemas.microsoft.com/office/drawing/2014/main" id="{EDB7780C-BF2E-F106-1B40-12A013BE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8774"/>
            <a:ext cx="5428344" cy="3039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1941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documentManagement/types"/>
    <ds:schemaRef ds:uri="http://purl.org/dc/terms/"/>
    <ds:schemaRef ds:uri="http://www.w3.org/XML/1998/namespace"/>
    <ds:schemaRef ds:uri="cb619299-245e-4998-8eac-b9679c8307d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E12D6-A3B5-4415-84B0-09F7571362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Breedbeeld</PresentationFormat>
  <Paragraphs>31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WelcomeDoc</vt:lpstr>
      <vt:lpstr>Harde schijf</vt:lpstr>
      <vt:lpstr>Foto’s van Harde Schijven</vt:lpstr>
      <vt:lpstr>Waar bevindt zich de harde schijf in een computer?</vt:lpstr>
      <vt:lpstr>Waar dient een harde schijf voor?</vt:lpstr>
      <vt:lpstr>Prijsklasse van een Harde Schijf:</vt:lpstr>
      <vt:lpstr>Verschillen tussen dure en goedkope versies: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2024-11-14T14:33:36Z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  <property fmtid="{D5CDD505-2E9C-101B-9397-08002B2CF9AE}" pid="3" name="MediaServiceImageTags">
    <vt:lpwstr/>
  </property>
</Properties>
</file>