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3" r:id="rId5"/>
    <p:sldMasterId id="2147483685" r:id="rId6"/>
    <p:sldMasterId id="2147483769" r:id="rId7"/>
  </p:sldMasterIdLst>
  <p:notesMasterIdLst>
    <p:notesMasterId r:id="rId27"/>
  </p:notesMasterIdLst>
  <p:handoutMasterIdLst>
    <p:handoutMasterId r:id="rId28"/>
  </p:handoutMasterIdLst>
  <p:sldIdLst>
    <p:sldId id="498" r:id="rId8"/>
    <p:sldId id="553" r:id="rId9"/>
    <p:sldId id="563" r:id="rId10"/>
    <p:sldId id="565" r:id="rId11"/>
    <p:sldId id="558" r:id="rId12"/>
    <p:sldId id="508" r:id="rId13"/>
    <p:sldId id="564" r:id="rId14"/>
    <p:sldId id="509" r:id="rId15"/>
    <p:sldId id="559" r:id="rId16"/>
    <p:sldId id="510" r:id="rId17"/>
    <p:sldId id="549" r:id="rId18"/>
    <p:sldId id="545" r:id="rId19"/>
    <p:sldId id="546" r:id="rId20"/>
    <p:sldId id="528" r:id="rId21"/>
    <p:sldId id="530" r:id="rId22"/>
    <p:sldId id="532" r:id="rId23"/>
    <p:sldId id="535" r:id="rId24"/>
    <p:sldId id="547" r:id="rId25"/>
    <p:sldId id="561" r:id="rId26"/>
  </p:sldIdLst>
  <p:sldSz cx="9144000" cy="6858000" type="screen4x3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onica Steyn" initials="VS" lastIdx="1" clrIdx="0">
    <p:extLst>
      <p:ext uri="{19B8F6BF-5375-455C-9EA6-DF929625EA0E}">
        <p15:presenceInfo xmlns:p15="http://schemas.microsoft.com/office/powerpoint/2012/main" userId="S-1-5-21-1701054266-2065958804-2444399980-23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84" autoAdjust="0"/>
  </p:normalViewPr>
  <p:slideViewPr>
    <p:cSldViewPr>
      <p:cViewPr varScale="1">
        <p:scale>
          <a:sx n="96" d="100"/>
          <a:sy n="96" d="100"/>
        </p:scale>
        <p:origin x="118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9T14:30:17.08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" y="2"/>
            <a:ext cx="2946275" cy="4939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72" y="2"/>
            <a:ext cx="2946275" cy="4939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FD9FE1-F1B3-4B4C-A0B8-05D56250A6E5}" type="datetimeFigureOut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0" y="9377019"/>
            <a:ext cx="2946275" cy="4939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72" y="9377019"/>
            <a:ext cx="2946275" cy="4939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9ECE410-486A-48F0-ACC9-0C8A03B79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2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" y="2"/>
            <a:ext cx="2946275" cy="4939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72" y="2"/>
            <a:ext cx="2946275" cy="4939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A698C3-1C57-4DA8-8170-0BDFF6E97F21}" type="datetimeFigureOut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85" y="4690205"/>
            <a:ext cx="5436908" cy="444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" y="9377019"/>
            <a:ext cx="2946275" cy="4939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72" y="9377019"/>
            <a:ext cx="2946275" cy="4939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4A04B37-CE8C-4B09-8BFE-895D77A3C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ZA" sz="1100" b="1" u="sng" kern="0" dirty="0">
                <a:solidFill>
                  <a:srgbClr val="000000"/>
                </a:solidFill>
                <a:latin typeface="Arial"/>
              </a:rPr>
              <a:t>Notes</a:t>
            </a:r>
          </a:p>
          <a:p>
            <a:pPr>
              <a:defRPr/>
            </a:pPr>
            <a:endParaRPr lang="en-ZA" sz="1100" b="1" u="sng" kern="0" dirty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ZA" altLang="en-US" dirty="0"/>
              <a:t>An emerging trend of an annual deficit is now being observed in all the entities. It was also observed that the surpluses of SAWS year on year has decreased significantly.</a:t>
            </a:r>
            <a:endParaRPr lang="en-ZA"/>
          </a:p>
          <a:p>
            <a:pPr>
              <a:defRPr/>
            </a:pPr>
            <a:endParaRPr lang="en-ZA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75E649-71BC-4EAD-9C30-CF918332FB35}" type="slidenum">
              <a:rPr lang="en-ZA" altLang="en-US" smtClean="0">
                <a:solidFill>
                  <a:prstClr val="black"/>
                </a:solidFill>
              </a:rPr>
              <a:pPr eaLnBrk="1" hangingPunct="1"/>
              <a:t>9</a:t>
            </a:fld>
            <a:endParaRPr lang="en-Z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6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6C77E-C892-474C-8C82-03F5CCB4BDB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5537B-6BDB-4259-858A-0F217E487E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6789A-00C1-4BE0-95AA-A1592218C27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69BF6-4A25-4E09-9594-29F09DA53E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EF1F4-1E0C-4628-91C1-D569CAD1724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1976D-EC4E-4D8A-898C-64DFBDB2AF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7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6C77E-C892-474C-8C82-03F5CCB4BDB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5537B-6BDB-4259-858A-0F217E487E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77D00-E682-450F-B4CC-F5B2DE8014F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F67DE-CDE8-4D5F-A722-DD21C659923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710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C8D28-259E-497D-92BD-FA466C3846B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13BAE-7FD0-4A88-BFDA-16BFF4DB5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79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56E38-97E1-4F1D-90F6-3314DF73055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9B506-393A-446E-B1E4-783B912C44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5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AB994-68C4-4BCF-9307-D19D2A4693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47C19-58E5-4B49-A5D6-55CB6A87DE7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0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11044-7571-4795-BEF4-E83BC205E54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C34CE-5F72-4F80-9483-BD277CB7597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93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6E85E-1146-41CA-BED0-7FF25EA133D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E258B-3BB1-47F2-8115-F97443A57D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00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DDDD4-5242-4440-B5A6-F577114F2A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00999-1ECD-4A8D-AF69-BEAD7DA01A6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77D00-E682-450F-B4CC-F5B2DE8014F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F67DE-CDE8-4D5F-A722-DD21C659923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77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05088-2210-4800-8016-87D6B5BFA1C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7887F-3179-43CF-A11C-BCE3554FEB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1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6789A-00C1-4BE0-95AA-A1592218C27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69BF6-4A25-4E09-9594-29F09DA53E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67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EF1F4-1E0C-4628-91C1-D569CAD1724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1976D-EC4E-4D8A-898C-64DFBDB2AF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05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6C77E-C892-474C-8C82-03F5CCB4BDB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5537B-6BDB-4259-858A-0F217E487E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32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77D00-E682-450F-B4CC-F5B2DE8014F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F67DE-CDE8-4D5F-A722-DD21C659923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15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C8D28-259E-497D-92BD-FA466C3846B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13BAE-7FD0-4A88-BFDA-16BFF4DB5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62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56E38-97E1-4F1D-90F6-3314DF73055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9B506-393A-446E-B1E4-783B912C44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464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AB994-68C4-4BCF-9307-D19D2A4693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47C19-58E5-4B49-A5D6-55CB6A87DE7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511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11044-7571-4795-BEF4-E83BC205E54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C34CE-5F72-4F80-9483-BD277CB7597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73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6E85E-1146-41CA-BED0-7FF25EA133D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E258B-3BB1-47F2-8115-F97443A57D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C8D28-259E-497D-92BD-FA466C3846B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13BAE-7FD0-4A88-BFDA-16BFF4DB5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88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DDDD4-5242-4440-B5A6-F577114F2A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00999-1ECD-4A8D-AF69-BEAD7DA01A6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47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05088-2210-4800-8016-87D6B5BFA1C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7887F-3179-43CF-A11C-BCE3554FEB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02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6789A-00C1-4BE0-95AA-A1592218C27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69BF6-4A25-4E09-9594-29F09DA53E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87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EF1F4-1E0C-4628-91C1-D569CAD1724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1976D-EC4E-4D8A-898C-64DFBDB2AF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34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836F2-96E7-45EF-8D1B-8E0E582646D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13FDF-35A9-45CA-80E5-4C16B1701A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84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3D710-D8E5-4B19-A596-E48482128D5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BAD10-492E-4C1E-A9E4-584F11F0ABE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788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FCAA-3B10-455A-A9E4-1BA29BD7A19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39AF4-7EB5-469B-9052-1D257BD4C32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230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35C81-5349-4196-B99E-7B0E6CF4641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852CF-BC36-4B3D-B5A3-FD29EE23A6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546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0AAE5-AD2A-48BA-87A2-C8EFD4BA09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94ABA-A639-4FCF-96D3-C73890197C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965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0CCE9-62F4-4D83-AFA2-169AA125AE7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88707-9BC6-4F80-A87E-D9EF8D38D2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3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56E38-97E1-4F1D-90F6-3314DF73055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9B506-393A-446E-B1E4-783B912C44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3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D7C95-5462-4765-9E56-FDF274463E6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57947-41CD-4846-A804-549A763A29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38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3AE64-FFF4-41E9-8E1F-A95B94B7999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1843B-E8B9-4DB5-93ED-DACA04F64AE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980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550C0-7841-4D45-A0C8-0458368095A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C6836-7DC2-4C2E-94E8-331536DC4A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18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4E7AA-A896-4B8E-AAA3-3404EBEF24E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85E10-A4E0-4B2D-A768-4E45FE0A628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442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2AE0B-7843-433C-A0A5-D90A195C923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26C7-6027-4F84-BC79-AD3E29DF60C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440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7DF9F-9F4B-4290-9D1A-DBD86B8B3D2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8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AB994-68C4-4BCF-9307-D19D2A4693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47C19-58E5-4B49-A5D6-55CB6A87DE7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11044-7571-4795-BEF4-E83BC205E54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C34CE-5F72-4F80-9483-BD277CB7597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9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6E85E-1146-41CA-BED0-7FF25EA133D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E258B-3BB1-47F2-8115-F97443A57D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7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DDDD4-5242-4440-B5A6-F577114F2A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00999-1ECD-4A8D-AF69-BEAD7DA01A6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5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05088-2210-4800-8016-87D6B5BFA1C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7887F-3179-43CF-A11C-BCE3554FEB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8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AE51AA5B-EEB1-4D70-8594-90A8054C63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341A7672-2FA2-4D51-A9C7-93CA7B330A7F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4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AE51AA5B-EEB1-4D70-8594-90A8054C63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341A7672-2FA2-4D51-A9C7-93CA7B330A7F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AE51AA5B-EEB1-4D70-8594-90A8054C63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341A7672-2FA2-4D51-A9C7-93CA7B330A7F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8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31F5DF-2F91-43A7-9842-4DECBAD86C2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77E7B0-0ABF-430F-A27F-3EAB35923F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027113"/>
            <a:ext cx="7772400" cy="1076325"/>
          </a:xfrm>
        </p:spPr>
        <p:txBody>
          <a:bodyPr/>
          <a:lstStyle/>
          <a:p>
            <a:pPr eaLnBrk="1" hangingPunct="1"/>
            <a:br>
              <a:rPr lang="en-US" b="1" dirty="0"/>
            </a:br>
            <a:r>
              <a:rPr lang="en-US" b="1" dirty="0"/>
              <a:t>MTEF ALLOCATIONS</a:t>
            </a:r>
            <a:br>
              <a:rPr lang="en-US" b="1" dirty="0"/>
            </a:br>
            <a:endParaRPr lang="en-US" altLang="en-US" dirty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533947"/>
          </a:xfrm>
        </p:spPr>
        <p:txBody>
          <a:bodyPr/>
          <a:lstStyle/>
          <a:p>
            <a:pPr eaLnBrk="1" hangingPunct="1"/>
            <a:endParaRPr lang="en-US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2017/18 - 2018/19 - 2019/20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3203848" y="5011738"/>
            <a:ext cx="36724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  <a:cs typeface="Arial" charset="0"/>
              </a:rPr>
              <a:t>Financial Management Services</a:t>
            </a:r>
          </a:p>
          <a:p>
            <a:pPr defTabSz="457200" eaLnBrk="1" hangingPunct="1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prstClr val="black"/>
              </a:solidFill>
              <a:cs typeface="Arial" charset="0"/>
            </a:endParaRPr>
          </a:p>
          <a:p>
            <a:pPr defTabSz="457200" eaLnBrk="1" hangingPunct="1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prstClr val="black"/>
              </a:solidFill>
              <a:cs typeface="Arial" charset="0"/>
            </a:endParaRPr>
          </a:p>
          <a:p>
            <a:pPr defTabSz="457200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prstClr val="black"/>
                </a:solidFill>
                <a:cs typeface="Arial" charset="0"/>
              </a:rPr>
              <a:t>Nosipho</a:t>
            </a:r>
            <a:r>
              <a:rPr lang="en-US" altLang="en-US" sz="1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altLang="en-US" sz="1200" dirty="0" err="1">
                <a:solidFill>
                  <a:prstClr val="black"/>
                </a:solidFill>
                <a:cs typeface="Arial" charset="0"/>
              </a:rPr>
              <a:t>Ngcaba</a:t>
            </a:r>
            <a:endParaRPr lang="en-US" altLang="en-US" sz="1200" dirty="0">
              <a:solidFill>
                <a:prstClr val="black"/>
              </a:solidFill>
              <a:cs typeface="Arial" charset="0"/>
            </a:endParaRPr>
          </a:p>
          <a:p>
            <a:pPr defTabSz="457200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prstClr val="black"/>
                </a:solidFill>
                <a:cs typeface="Arial" charset="0"/>
              </a:rPr>
              <a:t>Director-General</a:t>
            </a:r>
          </a:p>
          <a:p>
            <a:pPr defTabSz="457200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prstClr val="black"/>
                </a:solidFill>
                <a:cs typeface="Arial" charset="0"/>
              </a:rPr>
              <a:t>Portfolio Committee Briefing</a:t>
            </a:r>
          </a:p>
          <a:p>
            <a:pPr defTabSz="457200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prstClr val="black"/>
                </a:solidFill>
                <a:cs typeface="Arial" charset="0"/>
              </a:rPr>
              <a:t>02 May 2017</a:t>
            </a:r>
          </a:p>
          <a:p>
            <a:pPr defTabSz="457200" eaLnBrk="1" hangingPunct="1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420092"/>
          </a:xfrm>
        </p:spPr>
        <p:txBody>
          <a:bodyPr/>
          <a:lstStyle/>
          <a:p>
            <a:pPr eaLnBrk="1" hangingPunct="1"/>
            <a:r>
              <a:rPr lang="en-ZA" altLang="en-US" sz="1200" b="1" dirty="0">
                <a:solidFill>
                  <a:prstClr val="black"/>
                </a:solidFill>
              </a:rPr>
              <a:t>(4)  </a:t>
            </a:r>
            <a:r>
              <a:rPr lang="en-ZA" altLang="en-US" sz="2800" b="1" dirty="0">
                <a:solidFill>
                  <a:prstClr val="black"/>
                </a:solidFill>
              </a:rPr>
              <a:t>Non-Profit Institutions</a:t>
            </a:r>
            <a:endParaRPr lang="en-US" altLang="en-US" sz="2800" dirty="0">
              <a:solidFill>
                <a:srgbClr val="008000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768350"/>
            <a:ext cx="8229600" cy="4214813"/>
          </a:xfrm>
        </p:spPr>
        <p:txBody>
          <a:bodyPr/>
          <a:lstStyle/>
          <a:p>
            <a:pPr marL="539750" indent="-539750" eaLnBrk="1" hangingPunct="1">
              <a:buFont typeface="Arial" charset="0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2010"/>
              </p:ext>
            </p:extLst>
          </p:nvPr>
        </p:nvGraphicFramePr>
        <p:xfrm>
          <a:off x="395536" y="836712"/>
          <a:ext cx="8352928" cy="2918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2017/18</a:t>
                      </a:r>
                    </a:p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2018/19</a:t>
                      </a:r>
                    </a:p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2019/20</a:t>
                      </a:r>
                    </a:p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54" marR="91454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dirty="0"/>
                        <a:t>National Regulator for Compulsory Specifications (NRCS)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7 132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7 490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/>
                        <a:t>7 909</a:t>
                      </a:r>
                    </a:p>
                  </a:txBody>
                  <a:tcPr marL="91454" marR="91454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6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ZA" sz="1600" b="1" dirty="0"/>
                        <a:t>National Association for Clean Air (NACA)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1 548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ZA" sz="1600" b="0" baseline="0" dirty="0">
                          <a:solidFill>
                            <a:schemeClr val="tx1"/>
                          </a:solidFill>
                        </a:rPr>
                        <a:t> 638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/>
                        <a:t>1 730</a:t>
                      </a:r>
                    </a:p>
                  </a:txBody>
                  <a:tcPr marL="91454" marR="91454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2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KwaZulu-Natal Conservation Board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1 287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1 287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/>
                        <a:t>1 287</a:t>
                      </a:r>
                    </a:p>
                  </a:txBody>
                  <a:tcPr marL="91454" marR="91454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0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ZA" sz="1600" b="1" dirty="0"/>
                        <a:t>African World Heritage Fund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ZA" sz="1600" b="0" baseline="0" dirty="0">
                          <a:solidFill>
                            <a:schemeClr val="tx1"/>
                          </a:solidFill>
                        </a:rPr>
                        <a:t> 000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ZA" sz="1600" b="0" baseline="0" dirty="0">
                          <a:solidFill>
                            <a:schemeClr val="tx1"/>
                          </a:solidFill>
                        </a:rPr>
                        <a:t> 000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/>
                        <a:t>1 000</a:t>
                      </a:r>
                    </a:p>
                  </a:txBody>
                  <a:tcPr marL="91454" marR="91454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17">
                <a:tc>
                  <a:txBody>
                    <a:bodyPr/>
                    <a:lstStyle/>
                    <a:p>
                      <a:r>
                        <a:rPr lang="en-ZA" sz="1600" b="1" dirty="0"/>
                        <a:t>TOTAL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10 967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11 415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/>
                        <a:t>11 926</a:t>
                      </a:r>
                    </a:p>
                  </a:txBody>
                  <a:tcPr marL="91454" marR="91454" marT="45707" marB="45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15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/>
          <a:lstStyle/>
          <a:p>
            <a:pPr marL="0" lvl="0" indent="0" algn="ctr">
              <a:buNone/>
            </a:pPr>
            <a:endParaRPr lang="en-ZA" b="1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ZA" b="1" dirty="0">
                <a:solidFill>
                  <a:prstClr val="black"/>
                </a:solidFill>
              </a:rPr>
              <a:t>Funded Priorities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615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943198"/>
          </a:xfrm>
        </p:spPr>
        <p:txBody>
          <a:bodyPr/>
          <a:lstStyle/>
          <a:p>
            <a:pPr eaLnBrk="1" hangingPunct="1"/>
            <a:r>
              <a:rPr lang="en-US" sz="2400" b="1" dirty="0" err="1"/>
              <a:t>Programme</a:t>
            </a:r>
            <a:r>
              <a:rPr lang="en-US" sz="2400" b="1" dirty="0"/>
              <a:t> 1: Administration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707166"/>
              </p:ext>
            </p:extLst>
          </p:nvPr>
        </p:nvGraphicFramePr>
        <p:xfrm>
          <a:off x="119061" y="1169939"/>
          <a:ext cx="8629404" cy="39319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6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037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Priorities</a:t>
                      </a:r>
                      <a:endParaRPr kumimoji="0" lang="en-ZA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2017/18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R’000</a:t>
                      </a: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2018/19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 000</a:t>
                      </a: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2019/20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R’000</a:t>
                      </a:r>
                    </a:p>
                  </a:txBody>
                  <a:tcPr marL="91432" marR="91432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10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Office Accommodation (CPT, Regional Offices)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Unitary Payment: DEA Environment House Pretoria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International Membership Fees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aseline="0" dirty="0"/>
                        <a:t>Global Environmental Fund (GEF)</a:t>
                      </a:r>
                      <a:endParaRPr kumimoji="0" lang="en-ZA" altLang="en-U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Communication Systems and Data lines: SITA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Auditors: External &amp; Internal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Environmental Advisory Services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Environmental Sector Coordination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Ministry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Support Services (Communication, Human Capital, Financial Services, Facilities Management, Business Performance, Governance, Information Management)</a:t>
                      </a: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73 000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136 901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5 100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16 000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35 700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11 854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91 638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66 744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49 524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376 554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78 000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147 375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5 456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16 928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36 860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12 597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99 404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70 557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52 346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404 463</a:t>
                      </a: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83 928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158 576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5 871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18 215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44 800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13 400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108 587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75 919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56 323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439 369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 Allocated</a:t>
                      </a:r>
                    </a:p>
                  </a:txBody>
                  <a:tcPr marL="91432" marR="91432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863 045</a:t>
                      </a:r>
                    </a:p>
                  </a:txBody>
                  <a:tcPr marL="91432" marR="91432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923 986</a:t>
                      </a:r>
                    </a:p>
                  </a:txBody>
                  <a:tcPr marL="91432" marR="91432"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1 004 988</a:t>
                      </a:r>
                    </a:p>
                  </a:txBody>
                  <a:tcPr marL="91432" marR="91432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07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64703"/>
          </a:xfrm>
        </p:spPr>
        <p:txBody>
          <a:bodyPr/>
          <a:lstStyle/>
          <a:p>
            <a:pPr eaLnBrk="1" hangingPunct="1"/>
            <a:r>
              <a:rPr lang="en-US" altLang="en-US" sz="2400" b="1" dirty="0" err="1"/>
              <a:t>Programme</a:t>
            </a:r>
            <a:r>
              <a:rPr lang="en-US" altLang="en-US" sz="2400" b="1" dirty="0"/>
              <a:t> 2: Legal Authorization, </a:t>
            </a:r>
            <a:br>
              <a:rPr lang="en-US" altLang="en-US" sz="2400" b="1" dirty="0"/>
            </a:br>
            <a:r>
              <a:rPr lang="en-US" altLang="en-US" sz="2400" b="1" dirty="0"/>
              <a:t>Compliance and Enforcement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576712"/>
              </p:ext>
            </p:extLst>
          </p:nvPr>
        </p:nvGraphicFramePr>
        <p:xfrm>
          <a:off x="323528" y="957147"/>
          <a:ext cx="8496945" cy="45122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35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87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Sub-Programmes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2017/18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2018/19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2019/20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Legal Authorization, Compliance and Enforcement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Management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6 691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079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7 618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Compliance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Monitoring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210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730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29</a:t>
                      </a:r>
                      <a:r>
                        <a:rPr lang="en-ZA" sz="1800" baseline="0" dirty="0"/>
                        <a:t> 836</a:t>
                      </a:r>
                      <a:endParaRPr lang="en-ZA" sz="180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1" dirty="0" err="1"/>
                        <a:t>Intergrated</a:t>
                      </a:r>
                      <a:r>
                        <a:rPr lang="en-ZA" sz="1800" b="1" dirty="0"/>
                        <a:t> Environmental</a:t>
                      </a:r>
                      <a:r>
                        <a:rPr lang="en-ZA" sz="1800" b="1" baseline="0" dirty="0"/>
                        <a:t>  Authorisations</a:t>
                      </a:r>
                      <a:endParaRPr lang="en-ZA" sz="18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52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572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621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59</a:t>
                      </a:r>
                      <a:r>
                        <a:rPr lang="en-ZA" sz="1800" baseline="0" dirty="0"/>
                        <a:t> 848</a:t>
                      </a:r>
                      <a:endParaRPr lang="en-ZA" sz="180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9">
                <a:tc>
                  <a:txBody>
                    <a:bodyPr/>
                    <a:lstStyle/>
                    <a:p>
                      <a:r>
                        <a:rPr lang="en-ZA" sz="1800" b="1" dirty="0"/>
                        <a:t>Enforcement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66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959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70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733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76</a:t>
                      </a:r>
                      <a:r>
                        <a:rPr lang="en-ZA" sz="1800" baseline="0" dirty="0"/>
                        <a:t> 111</a:t>
                      </a:r>
                      <a:endParaRPr lang="en-ZA" sz="180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229">
                <a:tc>
                  <a:txBody>
                    <a:bodyPr/>
                    <a:lstStyle/>
                    <a:p>
                      <a:r>
                        <a:rPr lang="en-ZA" sz="1800" b="1" dirty="0"/>
                        <a:t>Corporate Legal Support &amp; Litigation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461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679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11</a:t>
                      </a:r>
                      <a:r>
                        <a:rPr lang="en-ZA" sz="1800" baseline="0" dirty="0"/>
                        <a:t> 492</a:t>
                      </a:r>
                      <a:endParaRPr lang="en-ZA" sz="180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381">
                <a:tc>
                  <a:txBody>
                    <a:bodyPr/>
                    <a:lstStyle/>
                    <a:p>
                      <a:r>
                        <a:rPr lang="en-ZA" sz="1800" b="1" dirty="0"/>
                        <a:t>Law Reform</a:t>
                      </a:r>
                      <a:r>
                        <a:rPr lang="en-ZA" sz="1800" b="1" baseline="0" dirty="0"/>
                        <a:t> &amp; Appeals</a:t>
                      </a:r>
                      <a:endParaRPr lang="en-ZA" sz="18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887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482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18</a:t>
                      </a:r>
                      <a:r>
                        <a:rPr lang="en-ZA" sz="1800" baseline="0" dirty="0"/>
                        <a:t> 566</a:t>
                      </a:r>
                      <a:endParaRPr lang="en-ZA" sz="180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049">
                <a:tc>
                  <a:txBody>
                    <a:bodyPr/>
                    <a:lstStyle/>
                    <a:p>
                      <a:r>
                        <a:rPr lang="en-GB" sz="1800" b="1" noProof="0" dirty="0"/>
                        <a:t>Total Allocated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>
                          <a:solidFill>
                            <a:schemeClr val="tx1"/>
                          </a:solidFill>
                        </a:rPr>
                        <a:t>179</a:t>
                      </a:r>
                      <a:r>
                        <a:rPr lang="en-GB" sz="1600" b="1" baseline="0" noProof="0" dirty="0">
                          <a:solidFill>
                            <a:schemeClr val="tx1"/>
                          </a:solidFill>
                        </a:rPr>
                        <a:t> 780</a:t>
                      </a:r>
                      <a:endParaRPr lang="en-GB" sz="16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>
                          <a:solidFill>
                            <a:schemeClr val="tx1"/>
                          </a:solidFill>
                        </a:rPr>
                        <a:t>189 324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/>
                        <a:t>203</a:t>
                      </a:r>
                      <a:r>
                        <a:rPr lang="en-GB" sz="1600" b="1" baseline="0" noProof="0" dirty="0"/>
                        <a:t> 471</a:t>
                      </a:r>
                      <a:endParaRPr lang="en-GB" sz="1600" b="1" noProof="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5949280"/>
            <a:ext cx="1981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908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64703"/>
          </a:xfrm>
        </p:spPr>
        <p:txBody>
          <a:bodyPr/>
          <a:lstStyle/>
          <a:p>
            <a:pPr eaLnBrk="1" hangingPunct="1"/>
            <a:r>
              <a:rPr lang="en-US" altLang="en-US" sz="2400" b="1" dirty="0" err="1"/>
              <a:t>Programme</a:t>
            </a:r>
            <a:r>
              <a:rPr lang="en-US" altLang="en-US" sz="2400" b="1" dirty="0"/>
              <a:t> 3: Oceans and Coasts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291143"/>
              </p:ext>
            </p:extLst>
          </p:nvPr>
        </p:nvGraphicFramePr>
        <p:xfrm>
          <a:off x="323528" y="908720"/>
          <a:ext cx="8424936" cy="5070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Sub-Programmes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2017/18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2018/19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2019/20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Oceans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and Coasts Management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8 757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8 064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8 545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30">
                <a:tc>
                  <a:txBody>
                    <a:bodyPr/>
                    <a:lstStyle/>
                    <a:p>
                      <a:r>
                        <a:rPr lang="en-GB" sz="1800" b="1" noProof="0" dirty="0"/>
                        <a:t>Integrated</a:t>
                      </a:r>
                      <a:r>
                        <a:rPr lang="en-GB" sz="1800" b="1" baseline="0" noProof="0" dirty="0"/>
                        <a:t> Coastal Management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sz="1800" b="1" baseline="0" noProof="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135 945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148 201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159 465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1" dirty="0"/>
                        <a:t>Oceans</a:t>
                      </a:r>
                      <a:r>
                        <a:rPr lang="en-ZA" sz="1800" b="1" baseline="0" dirty="0"/>
                        <a:t> and Coasts Research</a:t>
                      </a:r>
                      <a:endParaRPr lang="en-ZA" sz="18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115 433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116 661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108</a:t>
                      </a:r>
                      <a:r>
                        <a:rPr lang="en-ZA" sz="1800" baseline="0" dirty="0"/>
                        <a:t> 461</a:t>
                      </a:r>
                      <a:endParaRPr lang="en-ZA" sz="180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38">
                <a:tc>
                  <a:txBody>
                    <a:bodyPr/>
                    <a:lstStyle/>
                    <a:p>
                      <a:r>
                        <a:rPr lang="en-ZA" sz="1800" b="1" dirty="0"/>
                        <a:t>Oceans Conservation</a:t>
                      </a:r>
                      <a:endParaRPr lang="en-ZA" sz="1800" b="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201 679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212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043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224 024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56">
                <a:tc>
                  <a:txBody>
                    <a:bodyPr/>
                    <a:lstStyle/>
                    <a:p>
                      <a:r>
                        <a:rPr lang="en-ZA" sz="1800" b="1" dirty="0"/>
                        <a:t>Specialists Monitoring</a:t>
                      </a:r>
                      <a:r>
                        <a:rPr lang="en-ZA" sz="1800" b="1" baseline="0" dirty="0"/>
                        <a:t> Services</a:t>
                      </a:r>
                      <a:endParaRPr lang="en-ZA" sz="18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641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7 026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7</a:t>
                      </a:r>
                      <a:r>
                        <a:rPr lang="en-ZA" sz="1800" baseline="0" dirty="0"/>
                        <a:t> 559</a:t>
                      </a:r>
                      <a:endParaRPr lang="en-ZA" sz="180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110">
                <a:tc>
                  <a:txBody>
                    <a:bodyPr/>
                    <a:lstStyle/>
                    <a:p>
                      <a:r>
                        <a:rPr lang="en-GB" sz="1800" b="1" noProof="0" dirty="0"/>
                        <a:t>Total</a:t>
                      </a:r>
                      <a:r>
                        <a:rPr lang="en-GB" sz="1800" b="1" baseline="0" noProof="0" dirty="0"/>
                        <a:t> Allocated</a:t>
                      </a:r>
                      <a:endParaRPr lang="en-GB" sz="1800" b="1" noProof="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468 455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491 995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/>
                        <a:t>508 054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150">
                <a:tc>
                  <a:txBody>
                    <a:bodyPr/>
                    <a:lstStyle/>
                    <a:p>
                      <a:endParaRPr lang="en-GB" sz="800" b="1" noProof="0" dirty="0"/>
                    </a:p>
                  </a:txBody>
                  <a:tcPr marL="91437" marR="91437" marT="45723" marB="4572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800" b="1" noProof="0" dirty="0"/>
                    </a:p>
                  </a:txBody>
                  <a:tcPr marL="91437" marR="91437" marT="45723" marB="4572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110">
                <a:tc>
                  <a:txBody>
                    <a:bodyPr/>
                    <a:lstStyle/>
                    <a:p>
                      <a:r>
                        <a:rPr lang="en-GB" sz="1800" b="1" noProof="0" dirty="0"/>
                        <a:t>* Including Operation </a:t>
                      </a:r>
                      <a:r>
                        <a:rPr lang="en-GB" sz="1800" b="1" noProof="0" dirty="0" err="1"/>
                        <a:t>Phakisa</a:t>
                      </a:r>
                      <a:endParaRPr lang="en-GB" sz="1800" b="1" noProof="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85 786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96 762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/>
                        <a:t>104 116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44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9512" y="1"/>
            <a:ext cx="8784976" cy="908719"/>
          </a:xfrm>
        </p:spPr>
        <p:txBody>
          <a:bodyPr/>
          <a:lstStyle/>
          <a:p>
            <a:r>
              <a:rPr lang="en-US" altLang="en-US" sz="2400" b="1" dirty="0" err="1"/>
              <a:t>Programme</a:t>
            </a:r>
            <a:r>
              <a:rPr lang="en-US" altLang="en-US" sz="2400" b="1" dirty="0"/>
              <a:t> 4: </a:t>
            </a:r>
            <a:r>
              <a:rPr lang="en-GB" sz="2400" b="1" dirty="0"/>
              <a:t>Climate Change and Air Quality</a:t>
            </a:r>
            <a:endParaRPr lang="en-US" altLang="en-US" sz="2800" dirty="0">
              <a:solidFill>
                <a:srgbClr val="008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41436"/>
              </p:ext>
            </p:extLst>
          </p:nvPr>
        </p:nvGraphicFramePr>
        <p:xfrm>
          <a:off x="179512" y="1090221"/>
          <a:ext cx="8568952" cy="46487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5107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Sub-Programmes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2017/18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2018/19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2019/20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74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Climate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Change Management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8 012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8 477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9 122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019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Climate Change Mitigation </a:t>
                      </a:r>
                      <a:endParaRPr lang="en-GB" sz="1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9 176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9 708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10 445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602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Climate Change Adaption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5 051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5 344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5 750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828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Air Quality Management 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44 866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/>
                        <a:t>47 400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/>
                        <a:t>50 897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103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International Climate Change Relations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and Negotiations 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11 660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/>
                        <a:t>12 336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/>
                        <a:t>13 273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160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Climate Change Monitoring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and Evaluation</a:t>
                      </a:r>
                      <a:r>
                        <a:rPr lang="en-GB" sz="1800" b="0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10 625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/>
                        <a:t>11 241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/>
                        <a:t>12 095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South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African Weather Services 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205 482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/>
                        <a:t>206 052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/>
                        <a:t>210 294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828">
                <a:tc>
                  <a:txBody>
                    <a:bodyPr/>
                    <a:lstStyle/>
                    <a:p>
                      <a:r>
                        <a:rPr lang="en-GB" sz="1800" b="1" noProof="0" dirty="0"/>
                        <a:t>Total</a:t>
                      </a:r>
                      <a:r>
                        <a:rPr lang="en-GB" sz="1800" b="1" baseline="0" noProof="0" dirty="0"/>
                        <a:t> Allocated</a:t>
                      </a:r>
                      <a:endParaRPr lang="en-GB" sz="1800" b="1" noProof="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294 872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/>
                        <a:t>300 558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/>
                        <a:t>311 876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6000750"/>
            <a:ext cx="1981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736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92695"/>
          </a:xfrm>
        </p:spPr>
        <p:txBody>
          <a:bodyPr/>
          <a:lstStyle/>
          <a:p>
            <a:br>
              <a:rPr lang="en-US" altLang="en-US" sz="2400" b="1" dirty="0">
                <a:solidFill>
                  <a:prstClr val="black"/>
                </a:solidFill>
              </a:rPr>
            </a:br>
            <a:r>
              <a:rPr lang="en-US" altLang="en-US" sz="2400" b="1" dirty="0" err="1">
                <a:solidFill>
                  <a:prstClr val="black"/>
                </a:solidFill>
              </a:rPr>
              <a:t>Programme</a:t>
            </a:r>
            <a:r>
              <a:rPr lang="en-US" altLang="en-US" sz="2400" b="1" dirty="0">
                <a:solidFill>
                  <a:prstClr val="black"/>
                </a:solidFill>
              </a:rPr>
              <a:t> 5: </a:t>
            </a:r>
            <a:r>
              <a:rPr lang="en-GB" sz="2400" b="1" dirty="0"/>
              <a:t>Biodiversity and Conservation</a:t>
            </a:r>
            <a:br>
              <a:rPr lang="en-GB" sz="2400" b="1" dirty="0"/>
            </a:br>
            <a:endParaRPr lang="en-US" altLang="en-US" sz="2400" b="1" dirty="0">
              <a:solidFill>
                <a:srgbClr val="008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590717"/>
              </p:ext>
            </p:extLst>
          </p:nvPr>
        </p:nvGraphicFramePr>
        <p:xfrm>
          <a:off x="107503" y="816733"/>
          <a:ext cx="8496946" cy="4744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3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77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Sub-Programmes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2017/18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2018/19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2019/20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69">
                <a:tc>
                  <a:txBody>
                    <a:bodyPr/>
                    <a:lstStyle/>
                    <a:p>
                      <a:r>
                        <a:rPr lang="en-ZA" sz="1800" b="1" dirty="0"/>
                        <a:t>Biodiversity</a:t>
                      </a:r>
                      <a:r>
                        <a:rPr lang="en-ZA" sz="1800" b="1" baseline="0" dirty="0"/>
                        <a:t> and Conservation Management</a:t>
                      </a:r>
                      <a:endParaRPr lang="en-ZA" sz="18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18 966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066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21 591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840">
                <a:tc>
                  <a:txBody>
                    <a:bodyPr/>
                    <a:lstStyle/>
                    <a:p>
                      <a:r>
                        <a:rPr lang="en-ZA" sz="1800" b="1" dirty="0"/>
                        <a:t>Biodiversity Planning</a:t>
                      </a:r>
                      <a:r>
                        <a:rPr lang="en-ZA" sz="1800" b="1" baseline="0" dirty="0"/>
                        <a:t> and Management</a:t>
                      </a:r>
                      <a:endParaRPr lang="en-ZA" sz="18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724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390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700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ZA" sz="1800" b="1" dirty="0"/>
                        <a:t>Protected</a:t>
                      </a:r>
                      <a:r>
                        <a:rPr lang="en-ZA" sz="1800" b="1" baseline="0" dirty="0"/>
                        <a:t> Areas Systems Management </a:t>
                      </a:r>
                      <a:endParaRPr lang="en-ZA" sz="18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52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284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928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46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882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Biodiversity Monitoring and Evaluation </a:t>
                      </a:r>
                      <a:endParaRPr lang="en-GB" sz="1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6 892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292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846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269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Biodiversity Economy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and Sustainable Use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865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017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615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69">
                <a:tc>
                  <a:txBody>
                    <a:bodyPr/>
                    <a:lstStyle/>
                    <a:p>
                      <a:r>
                        <a:rPr lang="en-GB" sz="1800" b="1" noProof="0" dirty="0" err="1">
                          <a:solidFill>
                            <a:schemeClr val="tx1"/>
                          </a:solidFill>
                        </a:rPr>
                        <a:t>Isimangaliso</a:t>
                      </a:r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 Wetland Park Authority 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523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36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525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39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302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069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South African National Parks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285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336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302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175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305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085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269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South African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National Biodiversity Institute 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249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928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264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714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285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211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013">
                <a:tc>
                  <a:txBody>
                    <a:bodyPr/>
                    <a:lstStyle/>
                    <a:p>
                      <a:r>
                        <a:rPr lang="en-GB" sz="1800" b="1" noProof="0" dirty="0"/>
                        <a:t>Total Allocated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696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518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726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107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761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232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747" y="6197600"/>
            <a:ext cx="1981200" cy="61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09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64703"/>
          </a:xfrm>
        </p:spPr>
        <p:txBody>
          <a:bodyPr/>
          <a:lstStyle/>
          <a:p>
            <a:pPr eaLnBrk="1" hangingPunct="1"/>
            <a:br>
              <a:rPr lang="en-US" altLang="en-US" sz="2400" b="1" dirty="0">
                <a:solidFill>
                  <a:prstClr val="black"/>
                </a:solidFill>
              </a:rPr>
            </a:br>
            <a:r>
              <a:rPr lang="en-US" altLang="en-US" sz="2400" b="1" dirty="0" err="1">
                <a:solidFill>
                  <a:prstClr val="black"/>
                </a:solidFill>
              </a:rPr>
              <a:t>Programme</a:t>
            </a:r>
            <a:r>
              <a:rPr lang="en-US" altLang="en-US" sz="2400" b="1" dirty="0">
                <a:solidFill>
                  <a:prstClr val="black"/>
                </a:solidFill>
              </a:rPr>
              <a:t> 6: </a:t>
            </a:r>
            <a:r>
              <a:rPr lang="en-GB" sz="2400" b="1" dirty="0">
                <a:solidFill>
                  <a:prstClr val="black"/>
                </a:solidFill>
              </a:rPr>
              <a:t>Environmental Programmes</a:t>
            </a:r>
            <a:br>
              <a:rPr lang="en-GB" sz="2400" b="1" dirty="0">
                <a:solidFill>
                  <a:prstClr val="black"/>
                </a:solidFill>
              </a:rPr>
            </a:br>
            <a:endParaRPr lang="en-US" altLang="en-US" sz="2800" dirty="0">
              <a:solidFill>
                <a:srgbClr val="008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317503"/>
              </p:ext>
            </p:extLst>
          </p:nvPr>
        </p:nvGraphicFramePr>
        <p:xfrm>
          <a:off x="199454" y="819849"/>
          <a:ext cx="8549011" cy="42159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8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71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Sub-Programmes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2017/18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2018/19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2019/20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Environmental Programmes Management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174 149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189 141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217 010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Environmental Protection &amp; Infrastructure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1 086 609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1 102 731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1 156 402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Working for Water &amp;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Working on Fire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2 037 943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800" b="0" baseline="0" noProof="0" dirty="0">
                          <a:solidFill>
                            <a:schemeClr val="tx1"/>
                          </a:solidFill>
                        </a:rPr>
                        <a:t> 099 352</a:t>
                      </a:r>
                      <a:endParaRPr lang="en-GB" sz="1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2 263 476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73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Information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Management and Sector Coordination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67 285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60 217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61 674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316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Infrastructure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Investment (Public Entities)</a:t>
                      </a:r>
                      <a:endParaRPr lang="en-GB" sz="1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418 768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332 579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304 285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316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DBSA: Green Fund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110 455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95 000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noProof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123">
                <a:tc>
                  <a:txBody>
                    <a:bodyPr/>
                    <a:lstStyle/>
                    <a:p>
                      <a:r>
                        <a:rPr lang="en-GB" sz="1800" b="1" noProof="0" dirty="0"/>
                        <a:t>Total</a:t>
                      </a:r>
                      <a:r>
                        <a:rPr lang="en-GB" sz="1800" b="1" baseline="0" noProof="0" dirty="0"/>
                        <a:t> Allocated</a:t>
                      </a:r>
                      <a:endParaRPr lang="en-GB" sz="1800" b="1" noProof="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3 895 209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3 879 020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4 002 847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6197600"/>
            <a:ext cx="1981200" cy="54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892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64703"/>
          </a:xfrm>
        </p:spPr>
        <p:txBody>
          <a:bodyPr/>
          <a:lstStyle/>
          <a:p>
            <a:pPr eaLnBrk="1" hangingPunct="1"/>
            <a:r>
              <a:rPr lang="en-US" altLang="en-US" sz="2400" b="1" dirty="0" err="1"/>
              <a:t>Programme</a:t>
            </a:r>
            <a:r>
              <a:rPr lang="en-US" altLang="en-US" sz="2400" b="1" dirty="0"/>
              <a:t> 7: </a:t>
            </a:r>
            <a:r>
              <a:rPr lang="en-ZA" sz="2400" b="1" dirty="0"/>
              <a:t>Chemical and Waste Management</a:t>
            </a:r>
            <a:endParaRPr lang="en-US" alt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798900"/>
              </p:ext>
            </p:extLst>
          </p:nvPr>
        </p:nvGraphicFramePr>
        <p:xfrm>
          <a:off x="323528" y="908720"/>
          <a:ext cx="8568953" cy="55362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98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Sub-Programmes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2017/18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2018/19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2019/20</a:t>
                      </a:r>
                    </a:p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35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Chemicals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and</a:t>
                      </a:r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 Waste Management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6 482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6 858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7 379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35"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Hazardous</a:t>
                      </a:r>
                      <a:r>
                        <a:rPr lang="en-GB" sz="1800" b="1" baseline="0" noProof="0" dirty="0">
                          <a:solidFill>
                            <a:schemeClr val="tx1"/>
                          </a:solidFill>
                        </a:rPr>
                        <a:t> Waste Management and Licencing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63</a:t>
                      </a:r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 674</a:t>
                      </a:r>
                      <a:endParaRPr lang="en-ZA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121 509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118 739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1" dirty="0"/>
                        <a:t>General</a:t>
                      </a:r>
                      <a:r>
                        <a:rPr lang="en-ZA" sz="1800" b="1" baseline="0" dirty="0"/>
                        <a:t> Waste and Municipal Services</a:t>
                      </a:r>
                      <a:endParaRPr lang="en-ZA" sz="18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39 923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21 079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22 680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330">
                <a:tc>
                  <a:txBody>
                    <a:bodyPr/>
                    <a:lstStyle/>
                    <a:p>
                      <a:r>
                        <a:rPr lang="en-ZA" sz="1800" b="1" baseline="0" dirty="0"/>
                        <a:t>Chemicals and Waste Policy, Evaluation and Monitoring **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aseline="0" dirty="0">
                          <a:solidFill>
                            <a:schemeClr val="tx1"/>
                          </a:solidFill>
                        </a:rPr>
                        <a:t>329 012</a:t>
                      </a:r>
                    </a:p>
                    <a:p>
                      <a:pPr algn="r"/>
                      <a:endParaRPr lang="en-ZA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388 894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423 959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035">
                <a:tc>
                  <a:txBody>
                    <a:bodyPr/>
                    <a:lstStyle/>
                    <a:p>
                      <a:r>
                        <a:rPr lang="en-ZA" sz="1800" b="1" dirty="0"/>
                        <a:t>Chemicals Management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>
                          <a:solidFill>
                            <a:schemeClr val="tx1"/>
                          </a:solidFill>
                        </a:rPr>
                        <a:t>11 244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11 896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12 800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149">
                <a:tc>
                  <a:txBody>
                    <a:bodyPr/>
                    <a:lstStyle/>
                    <a:p>
                      <a:r>
                        <a:rPr lang="en-GB" sz="1800" b="1" noProof="0" dirty="0"/>
                        <a:t>Total</a:t>
                      </a:r>
                      <a:r>
                        <a:rPr lang="en-GB" sz="1800" b="1" baseline="0" noProof="0" dirty="0"/>
                        <a:t> Allocated</a:t>
                      </a:r>
                      <a:endParaRPr lang="en-GB" sz="1800" b="1" noProof="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450 335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/>
                        <a:t>550 236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/>
                        <a:t>585 557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619">
                <a:tc>
                  <a:txBody>
                    <a:bodyPr/>
                    <a:lstStyle/>
                    <a:p>
                      <a:endParaRPr lang="en-GB" sz="800" b="1" noProof="0" dirty="0"/>
                    </a:p>
                  </a:txBody>
                  <a:tcPr marL="91437" marR="91437" marT="45723" marB="4572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3" marB="4572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800" b="1" noProof="0" dirty="0"/>
                    </a:p>
                  </a:txBody>
                  <a:tcPr marL="91437" marR="91437" marT="45723" marB="4572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800" b="1" noProof="0" dirty="0"/>
                    </a:p>
                  </a:txBody>
                  <a:tcPr marL="91437" marR="91437" marT="45723" marB="4572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330">
                <a:tc>
                  <a:txBody>
                    <a:bodyPr/>
                    <a:lstStyle/>
                    <a:p>
                      <a:r>
                        <a:rPr lang="en-GB" sz="1800" b="1" noProof="0" dirty="0"/>
                        <a:t>**Including Waste Bureau</a:t>
                      </a:r>
                    </a:p>
                    <a:p>
                      <a:endParaRPr lang="en-GB" sz="1800" b="1" noProof="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>
                          <a:solidFill>
                            <a:schemeClr val="tx1"/>
                          </a:solidFill>
                        </a:rPr>
                        <a:t>310 167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/>
                        <a:t>369 220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noProof="0" dirty="0"/>
                        <a:t>403 059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78498"/>
          </a:xfrm>
        </p:spPr>
        <p:txBody>
          <a:bodyPr/>
          <a:lstStyle/>
          <a:p>
            <a:r>
              <a:rPr lang="en-ZA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759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350"/>
            <a:ext cx="8640960" cy="706438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ZA" sz="2800" b="1" dirty="0"/>
              <a:t>MTEF Allocations Per Programme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en-ZA" altLang="en-US" sz="2800" dirty="0"/>
          </a:p>
          <a:p>
            <a:pPr>
              <a:defRPr/>
            </a:pPr>
            <a:endParaRPr lang="en-ZA" altLang="en-US" sz="2800" dirty="0"/>
          </a:p>
          <a:p>
            <a:pPr marL="0" indent="0">
              <a:buFont typeface="Arial" charset="0"/>
              <a:buNone/>
              <a:defRPr/>
            </a:pPr>
            <a:endParaRPr lang="en-ZA" altLang="en-US" dirty="0"/>
          </a:p>
          <a:p>
            <a:pPr marL="0" indent="0">
              <a:buFont typeface="Arial" charset="0"/>
              <a:buNone/>
              <a:defRPr/>
            </a:pPr>
            <a:r>
              <a:rPr lang="en-ZA" alt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10EBF-D2CD-448E-82D4-5F9CCA63C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66335"/>
              </p:ext>
            </p:extLst>
          </p:nvPr>
        </p:nvGraphicFramePr>
        <p:xfrm>
          <a:off x="179512" y="1196752"/>
          <a:ext cx="8640960" cy="5105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7734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Per Programme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2017/2018</a:t>
                      </a:r>
                    </a:p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2018/2019</a:t>
                      </a:r>
                    </a:p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2019/2020</a:t>
                      </a:r>
                    </a:p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ZA" sz="1800" dirty="0"/>
                        <a:t>Administration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863 045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923 986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1 004 988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ZA" sz="1800" dirty="0"/>
                        <a:t>2. Legal,</a:t>
                      </a:r>
                      <a:r>
                        <a:rPr lang="en-ZA" sz="1800" baseline="0" dirty="0"/>
                        <a:t> Authorisations and Compliance</a:t>
                      </a:r>
                      <a:endParaRPr lang="en-ZA" sz="1800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179 780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189 324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203 471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ZA" sz="1800" dirty="0"/>
                        <a:t>3. Oceans and Coasts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468 455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491 995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508 054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ZA" sz="1800" dirty="0"/>
                        <a:t>4. Climate Change and</a:t>
                      </a:r>
                      <a:r>
                        <a:rPr lang="en-ZA" sz="1800" baseline="0" dirty="0"/>
                        <a:t> Air Quality</a:t>
                      </a:r>
                      <a:endParaRPr lang="en-ZA" sz="1800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294 872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300 558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311 876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ZA" sz="1800" dirty="0"/>
                        <a:t>5. Biodiversity and Conservation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696 518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aseline="0" dirty="0"/>
                        <a:t>726 107</a:t>
                      </a:r>
                      <a:endParaRPr lang="en-ZA" sz="1800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761 232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ZA" sz="1800" dirty="0"/>
                        <a:t>6. Environmental Programmes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3 895</a:t>
                      </a:r>
                      <a:r>
                        <a:rPr lang="en-ZA" sz="1800" baseline="0" dirty="0"/>
                        <a:t> 209</a:t>
                      </a:r>
                      <a:endParaRPr lang="en-ZA" sz="1800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aseline="0" dirty="0"/>
                        <a:t>3 879 020</a:t>
                      </a:r>
                      <a:endParaRPr lang="en-ZA" sz="1800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4 002 847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ZA" sz="1800" dirty="0"/>
                        <a:t>7. Chemicals and Waste Management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450 335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550 236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585 557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ZA" sz="1800" b="1" dirty="0"/>
                        <a:t>Total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6</a:t>
                      </a:r>
                      <a:r>
                        <a:rPr lang="en-ZA" sz="1800" b="1" baseline="0" dirty="0"/>
                        <a:t> 848 214</a:t>
                      </a:r>
                      <a:endParaRPr lang="en-ZA" sz="1800" b="1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7 061 226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7 378 025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49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350"/>
            <a:ext cx="8784976" cy="706438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ZA" sz="2800" b="1" dirty="0"/>
              <a:t>MTEF Allocations Per Economical Classification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en-ZA" altLang="en-US" sz="2800" dirty="0"/>
          </a:p>
          <a:p>
            <a:pPr>
              <a:defRPr/>
            </a:pPr>
            <a:endParaRPr lang="en-ZA" altLang="en-US" sz="2800" dirty="0"/>
          </a:p>
          <a:p>
            <a:pPr marL="0" indent="0">
              <a:buFont typeface="Arial" charset="0"/>
              <a:buNone/>
              <a:defRPr/>
            </a:pPr>
            <a:endParaRPr lang="en-ZA" altLang="en-US" dirty="0"/>
          </a:p>
          <a:p>
            <a:pPr marL="0" indent="0">
              <a:buFont typeface="Arial" charset="0"/>
              <a:buNone/>
              <a:defRPr/>
            </a:pPr>
            <a:r>
              <a:rPr lang="en-ZA" alt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10EBF-D2CD-448E-82D4-5F9CCA63C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98578"/>
              </p:ext>
            </p:extLst>
          </p:nvPr>
        </p:nvGraphicFramePr>
        <p:xfrm>
          <a:off x="179512" y="1196752"/>
          <a:ext cx="8784977" cy="52255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4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7734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Per Economical Classification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2017/2018</a:t>
                      </a:r>
                    </a:p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2018/2019</a:t>
                      </a:r>
                    </a:p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2019/2020</a:t>
                      </a:r>
                    </a:p>
                    <a:p>
                      <a:pPr algn="ctr"/>
                      <a:r>
                        <a:rPr lang="en-ZA" sz="2000" b="1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ZA" sz="1800" b="1" dirty="0"/>
                        <a:t>Total Current Payments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2 193 809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2 273 519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2 417 114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ZA" sz="1800" dirty="0"/>
                        <a:t>Compensation of Employees</a:t>
                      </a:r>
                    </a:p>
                    <a:p>
                      <a:r>
                        <a:rPr lang="en-ZA" sz="1800" dirty="0"/>
                        <a:t>Goods and Services </a:t>
                      </a:r>
                      <a:r>
                        <a:rPr lang="en-ZA" sz="1000" b="1" dirty="0"/>
                        <a:t>(1)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1 035 073</a:t>
                      </a:r>
                    </a:p>
                    <a:p>
                      <a:pPr algn="r"/>
                      <a:r>
                        <a:rPr lang="en-ZA" sz="1800" dirty="0"/>
                        <a:t>1 158 736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1 078 615</a:t>
                      </a:r>
                    </a:p>
                    <a:p>
                      <a:pPr algn="r"/>
                      <a:r>
                        <a:rPr lang="en-ZA" sz="1800" dirty="0"/>
                        <a:t>1 194 904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1 160 842</a:t>
                      </a:r>
                    </a:p>
                    <a:p>
                      <a:pPr algn="r"/>
                      <a:r>
                        <a:rPr lang="en-ZA" sz="1800" dirty="0"/>
                        <a:t>1 256 272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r>
                        <a:rPr lang="en-ZA" sz="1800" b="1" dirty="0"/>
                        <a:t>Total</a:t>
                      </a:r>
                      <a:r>
                        <a:rPr lang="en-ZA" sz="1800" b="1" baseline="0" dirty="0"/>
                        <a:t> Transfer Payments</a:t>
                      </a:r>
                      <a:endParaRPr lang="en-ZA" sz="1800" b="1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4 488 896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4 609 360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4 770 024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aseline="0" dirty="0"/>
                        <a:t>Expanded Public Works Projects</a:t>
                      </a:r>
                      <a:r>
                        <a:rPr lang="en-ZA" sz="1000" baseline="0" dirty="0"/>
                        <a:t> </a:t>
                      </a:r>
                      <a:r>
                        <a:rPr lang="en-ZA" sz="1000" b="1" baseline="0" dirty="0"/>
                        <a:t>(2)</a:t>
                      </a:r>
                      <a:endParaRPr lang="en-ZA" sz="1000" b="1" dirty="0"/>
                    </a:p>
                    <a:p>
                      <a:r>
                        <a:rPr lang="en-ZA" sz="1800" dirty="0"/>
                        <a:t>Departmental</a:t>
                      </a:r>
                      <a:r>
                        <a:rPr lang="en-ZA" sz="1800" baseline="0" dirty="0"/>
                        <a:t> Agencies and Accounts </a:t>
                      </a:r>
                      <a:r>
                        <a:rPr lang="en-ZA" sz="1000" b="1" baseline="0" dirty="0"/>
                        <a:t>(3)</a:t>
                      </a:r>
                    </a:p>
                    <a:p>
                      <a:r>
                        <a:rPr lang="en-ZA" sz="1800" baseline="0" dirty="0"/>
                        <a:t>Foreign Governments and International (GEF)</a:t>
                      </a:r>
                    </a:p>
                    <a:p>
                      <a:r>
                        <a:rPr lang="en-ZA" sz="1800" baseline="0" dirty="0"/>
                        <a:t>Green Fund Allocation</a:t>
                      </a:r>
                    </a:p>
                    <a:p>
                      <a:r>
                        <a:rPr lang="en-ZA" sz="1800" baseline="0" dirty="0"/>
                        <a:t>Non-Profit Institutions </a:t>
                      </a:r>
                      <a:r>
                        <a:rPr lang="en-ZA" sz="1000" b="1" baseline="0" dirty="0"/>
                        <a:t>(4)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3 157 437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1 194</a:t>
                      </a:r>
                      <a:r>
                        <a:rPr lang="en-ZA" sz="1800" baseline="0" dirty="0"/>
                        <a:t> 037</a:t>
                      </a:r>
                      <a:endParaRPr lang="en-ZA" sz="1800" dirty="0"/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16 000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110 455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10 967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3 343 972</a:t>
                      </a:r>
                    </a:p>
                    <a:p>
                      <a:pPr algn="r"/>
                      <a:r>
                        <a:rPr lang="en-ZA" sz="1800" dirty="0"/>
                        <a:t>1 142 045</a:t>
                      </a:r>
                    </a:p>
                    <a:p>
                      <a:pPr algn="r"/>
                      <a:r>
                        <a:rPr lang="en-ZA" sz="1800" dirty="0"/>
                        <a:t>16 928</a:t>
                      </a:r>
                    </a:p>
                    <a:p>
                      <a:pPr algn="r"/>
                      <a:r>
                        <a:rPr lang="en-ZA" sz="1800" dirty="0"/>
                        <a:t>95 000</a:t>
                      </a:r>
                    </a:p>
                    <a:p>
                      <a:pPr algn="r"/>
                      <a:r>
                        <a:rPr lang="en-ZA" sz="1800" dirty="0"/>
                        <a:t>11 415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aseline="0" dirty="0"/>
                        <a:t>3 596 045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aseline="0" dirty="0"/>
                        <a:t>1 144 177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aseline="0" dirty="0"/>
                        <a:t>17 876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aseline="0" dirty="0"/>
                        <a:t>0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aseline="0" dirty="0"/>
                        <a:t>11 926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46">
                <a:tc>
                  <a:txBody>
                    <a:bodyPr/>
                    <a:lstStyle/>
                    <a:p>
                      <a:r>
                        <a:rPr lang="en-ZA" sz="1800" b="1" dirty="0"/>
                        <a:t>Total</a:t>
                      </a:r>
                      <a:r>
                        <a:rPr lang="en-ZA" sz="1800" b="1" baseline="0" dirty="0"/>
                        <a:t> Payments for Capital Assets</a:t>
                      </a:r>
                      <a:endParaRPr lang="en-ZA" sz="1800" b="1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165 509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178 347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190 887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ZA" sz="1800" dirty="0"/>
                        <a:t>Unitary</a:t>
                      </a:r>
                      <a:r>
                        <a:rPr lang="en-ZA" sz="1800" baseline="0" dirty="0"/>
                        <a:t> Payments: Environment House (</a:t>
                      </a:r>
                      <a:r>
                        <a:rPr lang="en-ZA" sz="1800" baseline="0" dirty="0" err="1"/>
                        <a:t>Pta</a:t>
                      </a:r>
                      <a:r>
                        <a:rPr lang="en-ZA" sz="1800" baseline="0" dirty="0"/>
                        <a:t>)</a:t>
                      </a:r>
                    </a:p>
                    <a:p>
                      <a:r>
                        <a:rPr lang="en-ZA" sz="1800" baseline="0" dirty="0"/>
                        <a:t>Machinery and Equipment</a:t>
                      </a:r>
                      <a:endParaRPr lang="en-ZA" sz="1800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136 901</a:t>
                      </a:r>
                    </a:p>
                    <a:p>
                      <a:pPr algn="r"/>
                      <a:r>
                        <a:rPr lang="en-ZA" sz="1800" dirty="0"/>
                        <a:t>28 608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147 375</a:t>
                      </a:r>
                    </a:p>
                    <a:p>
                      <a:pPr algn="r"/>
                      <a:r>
                        <a:rPr lang="en-ZA" sz="1800" dirty="0"/>
                        <a:t>30 972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dirty="0"/>
                        <a:t>158 576</a:t>
                      </a:r>
                    </a:p>
                    <a:p>
                      <a:pPr algn="r"/>
                      <a:r>
                        <a:rPr lang="en-ZA" sz="1800" dirty="0"/>
                        <a:t>32 311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ZA" sz="1800" b="1" dirty="0"/>
                        <a:t>Total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6 848 214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7 061 226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800" b="1" dirty="0"/>
                        <a:t>7 378 025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89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350"/>
            <a:ext cx="8784976" cy="706438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ZA" sz="2800" b="1" dirty="0"/>
              <a:t>MTEF Allocations: Compensation of Employees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en-ZA" altLang="en-US" sz="2800" dirty="0"/>
          </a:p>
          <a:p>
            <a:pPr>
              <a:defRPr/>
            </a:pPr>
            <a:endParaRPr lang="en-ZA" altLang="en-US" sz="2800" dirty="0"/>
          </a:p>
          <a:p>
            <a:pPr marL="0" indent="0">
              <a:buFont typeface="Arial" charset="0"/>
              <a:buNone/>
              <a:defRPr/>
            </a:pPr>
            <a:endParaRPr lang="en-ZA" altLang="en-US" dirty="0"/>
          </a:p>
          <a:p>
            <a:pPr marL="0" indent="0">
              <a:buFont typeface="Arial" charset="0"/>
              <a:buNone/>
              <a:defRPr/>
            </a:pPr>
            <a:r>
              <a:rPr lang="en-ZA" alt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10EBF-D2CD-448E-82D4-5F9CCA63C6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47453"/>
              </p:ext>
            </p:extLst>
          </p:nvPr>
        </p:nvGraphicFramePr>
        <p:xfrm>
          <a:off x="107503" y="1196756"/>
          <a:ext cx="8928992" cy="36250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2505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2016/17</a:t>
                      </a:r>
                    </a:p>
                    <a:p>
                      <a:pPr algn="ctr"/>
                      <a:endParaRPr lang="en-ZA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% Increase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2017/18</a:t>
                      </a:r>
                    </a:p>
                    <a:p>
                      <a:pPr algn="ctr"/>
                      <a:endParaRPr lang="en-ZA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% Increase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2018/19</a:t>
                      </a:r>
                    </a:p>
                    <a:p>
                      <a:pPr algn="ctr"/>
                      <a:endParaRPr lang="en-ZA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% Increase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2019/20</a:t>
                      </a:r>
                    </a:p>
                    <a:p>
                      <a:pPr algn="ctr"/>
                      <a:endParaRPr lang="en-ZA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ZA" sz="1400" b="1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28" marR="91428" marT="45713" marB="4571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ZA" sz="1400" b="1" dirty="0"/>
                        <a:t>Initial Allocation ENE 2016</a:t>
                      </a:r>
                    </a:p>
                    <a:p>
                      <a:pPr marL="0" indent="0">
                        <a:buNone/>
                      </a:pPr>
                      <a:r>
                        <a:rPr lang="en-ZA" sz="1400" b="1" dirty="0"/>
                        <a:t>(Issued: 27/10/2015)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1 001 609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10%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1 101 512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6.8%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1 176 079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7.4%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1 263 109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04">
                <a:tc>
                  <a:txBody>
                    <a:bodyPr/>
                    <a:lstStyle/>
                    <a:p>
                      <a:r>
                        <a:rPr lang="en-ZA" sz="1400" b="0" dirty="0"/>
                        <a:t>Minus: National Treasury implemented cuts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0" dirty="0"/>
                        <a:t>(5 000)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endParaRPr lang="en-ZA" sz="1400" b="0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0" dirty="0"/>
                        <a:t>(54 927)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endParaRPr lang="en-ZA" sz="1400" b="0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0" dirty="0"/>
                        <a:t>(85 240)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endParaRPr lang="en-ZA" sz="1400" b="0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0" dirty="0"/>
                        <a:t>(111 183)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505">
                <a:tc>
                  <a:txBody>
                    <a:bodyPr/>
                    <a:lstStyle/>
                    <a:p>
                      <a:r>
                        <a:rPr lang="en-ZA" sz="1400" b="1" dirty="0"/>
                        <a:t>Revised</a:t>
                      </a:r>
                      <a:r>
                        <a:rPr lang="en-ZA" sz="1400" b="1" baseline="0" dirty="0"/>
                        <a:t> Allocation ENE 2016 &amp; Compensation Ceiling</a:t>
                      </a:r>
                    </a:p>
                    <a:p>
                      <a:r>
                        <a:rPr lang="en-ZA" sz="1400" b="1" baseline="0" dirty="0"/>
                        <a:t>(Issued: 18/01/2016)</a:t>
                      </a:r>
                      <a:endParaRPr lang="en-ZA" sz="1400" b="1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996 609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4%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1 046 585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4%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1 090 839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5.6%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1 151 926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04">
                <a:tc>
                  <a:txBody>
                    <a:bodyPr/>
                    <a:lstStyle/>
                    <a:p>
                      <a:r>
                        <a:rPr lang="en-ZA" sz="1400" b="1" dirty="0"/>
                        <a:t>Minus: National Treasury implemented cut ENE</a:t>
                      </a:r>
                      <a:r>
                        <a:rPr lang="en-ZA" sz="1400" b="1" baseline="0" dirty="0"/>
                        <a:t> 2017</a:t>
                      </a:r>
                      <a:endParaRPr lang="en-ZA" sz="1400" b="1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0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endParaRPr lang="en-ZA" sz="1400" b="1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(11 512)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endParaRPr lang="en-ZA" sz="1400" b="1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(12 224)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endParaRPr lang="en-ZA" sz="1400" b="1" dirty="0"/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8 916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565">
                <a:tc>
                  <a:txBody>
                    <a:bodyPr/>
                    <a:lstStyle/>
                    <a:p>
                      <a:r>
                        <a:rPr lang="en-ZA" sz="1400" b="1" dirty="0"/>
                        <a:t>Allocation ENE 2017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996 609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3.8%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1 035 073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4%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1 078 615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7.6%</a:t>
                      </a:r>
                    </a:p>
                  </a:txBody>
                  <a:tcPr marL="91428" marR="91428"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400" b="1" dirty="0"/>
                        <a:t>1 160 842</a:t>
                      </a:r>
                    </a:p>
                  </a:txBody>
                  <a:tcPr marL="91428" marR="91428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4944470"/>
            <a:ext cx="8496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/>
              <a:t>Note:</a:t>
            </a:r>
          </a:p>
          <a:p>
            <a:r>
              <a:rPr lang="en-ZA" sz="1400" dirty="0"/>
              <a:t>As discussed with National Treasury on 14 July 2016 and 7 December 2016 the above set compensation ceilings might result in a compensation budget overrun, unless DEA substantially downsize the current filled posts.</a:t>
            </a:r>
          </a:p>
          <a:p>
            <a:r>
              <a:rPr lang="en-ZA" sz="1400" dirty="0"/>
              <a:t>The 4% growth is below the projected 7.4% growth per year (refer MTEF 2017 Guidelines)</a:t>
            </a:r>
          </a:p>
        </p:txBody>
      </p:sp>
    </p:spTree>
    <p:extLst>
      <p:ext uri="{BB962C8B-B14F-4D97-AF65-F5344CB8AC3E}">
        <p14:creationId xmlns:p14="http://schemas.microsoft.com/office/powerpoint/2010/main" val="24764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466725"/>
          </a:xfrm>
        </p:spPr>
        <p:txBody>
          <a:bodyPr/>
          <a:lstStyle/>
          <a:p>
            <a:pPr eaLnBrk="1" hangingPunct="1"/>
            <a:r>
              <a:rPr lang="en-US" altLang="en-US" sz="1000" b="1" dirty="0"/>
              <a:t>(1) </a:t>
            </a:r>
            <a:r>
              <a:rPr lang="en-US" altLang="en-US" sz="2800" b="1" dirty="0"/>
              <a:t>Goods and Services Analysis  per item </a:t>
            </a:r>
            <a:endParaRPr lang="en-US" altLang="en-US" sz="2800" dirty="0">
              <a:solidFill>
                <a:srgbClr val="00800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268603"/>
              </p:ext>
            </p:extLst>
          </p:nvPr>
        </p:nvGraphicFramePr>
        <p:xfrm>
          <a:off x="107505" y="548680"/>
          <a:ext cx="9036495" cy="5791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6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907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+mn-cs"/>
                        </a:rPr>
                        <a:t>Items</a:t>
                      </a:r>
                      <a:endParaRPr kumimoji="0" lang="en-ZA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2017/18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R’000</a:t>
                      </a: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2018/19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 000</a:t>
                      </a: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2019/20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R’000</a:t>
                      </a:r>
                    </a:p>
                  </a:txBody>
                  <a:tcPr marL="91432" marR="91432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29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Fixed and Earmarked Allocations: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Phakisa</a:t>
                      </a: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Oceans Economy Strategy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Office Accommodation: Leases and municipal services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International Membership Fees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Communication Systems and Data lines: SITA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Auditors: External &amp; Internal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Research and development: Oceans and Coasts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Wildlife Information Management Unit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 </a:t>
                      </a:r>
                      <a:r>
                        <a:rPr kumimoji="0" lang="en-ZA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Algoa</a:t>
                      </a: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Manning and Operating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 Agulhas II: Manning and Operating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Antarctica &amp; Islands: Fuel, Groceries, Satellite, et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Antarctica &amp; Islands: Helicopter Services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EPWP: Small Projects Alien Vegetation clearing (contractors)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Enforcement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Air Quality Monitoring Stations maintenance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Landfill Site Licencing</a:t>
                      </a: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85 786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73 000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12 719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35 700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11 854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24 569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4 971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52 920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120 484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23 410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36 269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89 978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41 296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20 000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5 618</a:t>
                      </a: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96 762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78 000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13 122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36 860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12 597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24 980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5 256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53 785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122 871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24 600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38 445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92 362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43 537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22 000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6 000</a:t>
                      </a: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104 116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83 928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13 673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44 840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13 400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26 415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5 655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55 873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128 321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25 800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40 367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96 980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46 847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24 000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6 456</a:t>
                      </a:r>
                    </a:p>
                  </a:txBody>
                  <a:tcPr marL="91432" marR="91432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7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 Fixed and Earmarked Allocation</a:t>
                      </a:r>
                      <a:endParaRPr kumimoji="0" lang="en-ZA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432" marR="91432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638 574</a:t>
                      </a:r>
                    </a:p>
                  </a:txBody>
                  <a:tcPr marL="91432" marR="91432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671 177</a:t>
                      </a:r>
                    </a:p>
                  </a:txBody>
                  <a:tcPr marL="91432" marR="91432"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716 671</a:t>
                      </a:r>
                    </a:p>
                  </a:txBody>
                  <a:tcPr marL="91432" marR="91432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50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Budget available for other operational expenses, inspections, personnel development, stationary, travel &amp; subsistence, venues, operational leases, advertising, bursaries, other environmental agreements /stakeholders</a:t>
                      </a:r>
                      <a:endParaRPr kumimoji="0" lang="en-ZA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432" marR="91432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+mn-cs"/>
                        </a:rPr>
                        <a:t>520 162</a:t>
                      </a:r>
                      <a:endParaRPr kumimoji="0" lang="en-ZA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432" marR="91432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523 727</a:t>
                      </a:r>
                    </a:p>
                  </a:txBody>
                  <a:tcPr marL="91432" marR="91432"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539 601</a:t>
                      </a:r>
                    </a:p>
                  </a:txBody>
                  <a:tcPr marL="91432" marR="91432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61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 Goods &amp; Services</a:t>
                      </a:r>
                      <a:endParaRPr kumimoji="0" lang="en-ZA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dirty="0"/>
                        <a:t>1 158 736</a:t>
                      </a:r>
                      <a:endParaRPr lang="en-ZA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1 194 904</a:t>
                      </a:r>
                    </a:p>
                  </a:txBody>
                  <a:tcPr marL="91432" marR="91432"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1 256 272</a:t>
                      </a:r>
                    </a:p>
                  </a:txBody>
                  <a:tcPr marL="91432" marR="91432"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52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420092"/>
          </a:xfrm>
        </p:spPr>
        <p:txBody>
          <a:bodyPr/>
          <a:lstStyle/>
          <a:p>
            <a:pPr eaLnBrk="1" hangingPunct="1"/>
            <a:r>
              <a:rPr lang="en-US" altLang="en-US" sz="1000" b="1" dirty="0">
                <a:solidFill>
                  <a:prstClr val="black"/>
                </a:solidFill>
              </a:rPr>
              <a:t>(2)</a:t>
            </a:r>
            <a:r>
              <a:rPr lang="en-US" altLang="en-US" sz="2800" b="1" dirty="0">
                <a:solidFill>
                  <a:prstClr val="black"/>
                </a:solidFill>
              </a:rPr>
              <a:t>Environmental Sector (EPWP Projects)</a:t>
            </a:r>
            <a:endParaRPr lang="en-US" altLang="en-US" sz="2800" dirty="0">
              <a:solidFill>
                <a:srgbClr val="008000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768350"/>
            <a:ext cx="8229600" cy="4214813"/>
          </a:xfrm>
        </p:spPr>
        <p:txBody>
          <a:bodyPr/>
          <a:lstStyle/>
          <a:p>
            <a:pPr marL="539750" indent="-539750" eaLnBrk="1" hangingPunct="1">
              <a:buFont typeface="Arial" charset="0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06050"/>
              </p:ext>
            </p:extLst>
          </p:nvPr>
        </p:nvGraphicFramePr>
        <p:xfrm>
          <a:off x="179510" y="625100"/>
          <a:ext cx="8784978" cy="2479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36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67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2017/18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R’000</a:t>
                      </a:r>
                    </a:p>
                  </a:txBody>
                  <a:tcPr marT="45700" marB="45700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2018/19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R’000</a:t>
                      </a: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2019/20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R’000</a:t>
                      </a:r>
                    </a:p>
                  </a:txBody>
                  <a:tcPr marT="45700" marB="457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dirty="0"/>
                        <a:t>Total Allocation for Projects (EPWP)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3 157 437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3 343 972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3 596 045</a:t>
                      </a:r>
                    </a:p>
                  </a:txBody>
                  <a:tcPr marL="91454" marR="91454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dirty="0"/>
                        <a:t>Minus: Waste Management Projects under Programme 7: Chemicals</a:t>
                      </a:r>
                      <a:r>
                        <a:rPr lang="en-ZA" sz="1600" b="1" baseline="0" dirty="0"/>
                        <a:t> and Waste Management</a:t>
                      </a:r>
                      <a:endParaRPr lang="en-ZA" sz="1600" b="1" dirty="0"/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(278 000)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(374 000)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(393 760)</a:t>
                      </a:r>
                    </a:p>
                  </a:txBody>
                  <a:tcPr marL="91454" marR="91454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7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dirty="0"/>
                        <a:t>Total Allocations for Project (EPWP) under Programme 6: Environmental Programmes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2 879 437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2 969 972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3 202 285</a:t>
                      </a:r>
                    </a:p>
                  </a:txBody>
                  <a:tcPr marL="91454" marR="91454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7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b="1" dirty="0"/>
                    </a:p>
                  </a:txBody>
                  <a:tcPr marL="91454" marR="91454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508104" y="2721655"/>
            <a:ext cx="175648" cy="30820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Down Arrow 6"/>
          <p:cNvSpPr/>
          <p:nvPr/>
        </p:nvSpPr>
        <p:spPr>
          <a:xfrm>
            <a:off x="6876256" y="2721655"/>
            <a:ext cx="144016" cy="3081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Down Arrow 7"/>
          <p:cNvSpPr/>
          <p:nvPr/>
        </p:nvSpPr>
        <p:spPr>
          <a:xfrm>
            <a:off x="8388424" y="2721655"/>
            <a:ext cx="144016" cy="3081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124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420092"/>
          </a:xfrm>
        </p:spPr>
        <p:txBody>
          <a:bodyPr/>
          <a:lstStyle/>
          <a:p>
            <a:pPr eaLnBrk="1" hangingPunct="1"/>
            <a:r>
              <a:rPr lang="en-US" altLang="en-US" sz="1000" b="1" dirty="0">
                <a:solidFill>
                  <a:prstClr val="black"/>
                </a:solidFill>
              </a:rPr>
              <a:t>(2)</a:t>
            </a:r>
            <a:r>
              <a:rPr lang="en-US" altLang="en-US" sz="2800" b="1" dirty="0">
                <a:solidFill>
                  <a:prstClr val="black"/>
                </a:solidFill>
              </a:rPr>
              <a:t>Environmental Sector (EPWP Projects)</a:t>
            </a:r>
            <a:endParaRPr lang="en-US" altLang="en-US" sz="2800" dirty="0">
              <a:solidFill>
                <a:srgbClr val="008000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768350"/>
            <a:ext cx="8229600" cy="4214813"/>
          </a:xfrm>
        </p:spPr>
        <p:txBody>
          <a:bodyPr/>
          <a:lstStyle/>
          <a:p>
            <a:pPr marL="539750" indent="-539750" eaLnBrk="1" hangingPunct="1">
              <a:buFont typeface="Arial" charset="0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53497"/>
              </p:ext>
            </p:extLst>
          </p:nvPr>
        </p:nvGraphicFramePr>
        <p:xfrm>
          <a:off x="179510" y="625100"/>
          <a:ext cx="8784978" cy="59003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36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67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2017/18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R’000</a:t>
                      </a:r>
                    </a:p>
                  </a:txBody>
                  <a:tcPr marT="45700" marB="45700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2018/19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R’000</a:t>
                      </a: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2019/20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R’000</a:t>
                      </a:r>
                    </a:p>
                  </a:txBody>
                  <a:tcPr marT="45700" marB="457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7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Environmental Protection and Infrastructure Programme (</a:t>
                      </a:r>
                      <a:r>
                        <a:rPr lang="en-ZA" sz="1600" b="1" dirty="0"/>
                        <a:t>EPIP</a:t>
                      </a:r>
                      <a:r>
                        <a:rPr lang="en-ZA" sz="1600" dirty="0"/>
                        <a:t>)</a:t>
                      </a:r>
                      <a:endParaRPr lang="en-ZA" sz="1600" b="1" dirty="0"/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1 001 579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ZA" sz="1600" b="1" baseline="0" dirty="0">
                          <a:solidFill>
                            <a:schemeClr val="tx1"/>
                          </a:solidFill>
                        </a:rPr>
                        <a:t> 019 420</a:t>
                      </a:r>
                      <a:endParaRPr lang="en-ZA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1 068 748</a:t>
                      </a:r>
                    </a:p>
                  </a:txBody>
                  <a:tcPr marL="91454" marR="91454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2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ZA" sz="1600" baseline="0" dirty="0"/>
                        <a:t>Projects</a:t>
                      </a:r>
                      <a:r>
                        <a:rPr lang="en-ZA" sz="1600" b="1" baseline="0" dirty="0"/>
                        <a:t> </a:t>
                      </a:r>
                      <a:r>
                        <a:rPr lang="en-ZA" sz="1600" b="0" baseline="0" dirty="0"/>
                        <a:t>Public Entities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ZA" sz="1600" b="0" baseline="0" dirty="0"/>
                        <a:t>  SANPARKS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ZA" sz="1600" b="0" baseline="0" dirty="0"/>
                        <a:t>  </a:t>
                      </a:r>
                      <a:r>
                        <a:rPr lang="en-ZA" sz="1600" b="0" baseline="0" dirty="0" err="1"/>
                        <a:t>iSimangaliso</a:t>
                      </a:r>
                      <a:endParaRPr lang="en-ZA" sz="1600" b="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ZA" sz="1600" b="0" baseline="0" dirty="0"/>
                        <a:t>Projects Private Enterprises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ZA" sz="1600" baseline="0" dirty="0"/>
                        <a:t>Incentives</a:t>
                      </a:r>
                      <a:endParaRPr lang="en-ZA" sz="1600" b="0" dirty="0"/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152 021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19 071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602 036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228</a:t>
                      </a:r>
                      <a:r>
                        <a:rPr lang="en-ZA" sz="1600" b="0" baseline="0" dirty="0">
                          <a:solidFill>
                            <a:schemeClr val="tx1"/>
                          </a:solidFill>
                        </a:rPr>
                        <a:t> 451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147 692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13 247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616 320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242</a:t>
                      </a:r>
                      <a:r>
                        <a:rPr lang="en-ZA" sz="1600" b="0" baseline="0" dirty="0">
                          <a:solidFill>
                            <a:schemeClr val="tx1"/>
                          </a:solidFill>
                        </a:rPr>
                        <a:t> 161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813</a:t>
                      </a:r>
                      <a:r>
                        <a:rPr lang="en-ZA" sz="1600" b="0" baseline="0" dirty="0">
                          <a:solidFill>
                            <a:schemeClr val="tx1"/>
                          </a:solidFill>
                        </a:rPr>
                        <a:t> 026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255</a:t>
                      </a:r>
                      <a:r>
                        <a:rPr lang="en-ZA" sz="1600" b="0" baseline="0" dirty="0">
                          <a:solidFill>
                            <a:schemeClr val="tx1"/>
                          </a:solidFill>
                        </a:rPr>
                        <a:t> 722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Natural Resource</a:t>
                      </a:r>
                      <a:r>
                        <a:rPr lang="en-US" sz="1600" baseline="0" dirty="0"/>
                        <a:t> Management (NRM)</a:t>
                      </a:r>
                      <a:endParaRPr lang="en-US" sz="1600" b="1" baseline="0" dirty="0"/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1 877 858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ZA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950 552</a:t>
                      </a:r>
                      <a:endParaRPr lang="en-ZA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2 133 537</a:t>
                      </a:r>
                    </a:p>
                  </a:txBody>
                  <a:tcPr marL="91454" marR="91454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709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/>
                        <a:t>Working on Fire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/>
                        <a:t>Projects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/>
                        <a:t>Incentives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/>
                        <a:t>Working for Water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/>
                        <a:t>-    Projects Public Entities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/>
                        <a:t>   SANPARKS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/>
                        <a:t>   SANBI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/>
                        <a:t>   </a:t>
                      </a:r>
                      <a:r>
                        <a:rPr lang="en-US" sz="1600" baseline="0" dirty="0" err="1"/>
                        <a:t>iSimangaliso</a:t>
                      </a:r>
                      <a:endParaRPr lang="en-US" sz="16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/>
                        <a:t>Projects Private Enterprises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/>
                        <a:t>Incentives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527 184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81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703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324 228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44 000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18 247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721 500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160</a:t>
                      </a:r>
                      <a:r>
                        <a:rPr lang="en-ZA" sz="1600" b="0" baseline="0" dirty="0">
                          <a:solidFill>
                            <a:schemeClr val="tx1"/>
                          </a:solidFill>
                        </a:rPr>
                        <a:t> 996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556 225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86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606</a:t>
                      </a:r>
                    </a:p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343 130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47 520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19 350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727 600</a:t>
                      </a:r>
                    </a:p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170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121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587 374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91</a:t>
                      </a:r>
                      <a:r>
                        <a:rPr lang="en-ZA" sz="1600" b="0" baseline="0" dirty="0">
                          <a:solidFill>
                            <a:schemeClr val="tx1"/>
                          </a:solidFill>
                        </a:rPr>
                        <a:t> 456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363 850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51 428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20 510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839 271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179</a:t>
                      </a:r>
                      <a:r>
                        <a:rPr lang="en-ZA" sz="1600" b="0" baseline="0" dirty="0">
                          <a:solidFill>
                            <a:schemeClr val="tx1"/>
                          </a:solidFill>
                        </a:rPr>
                        <a:t> 648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84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 Allocation</a:t>
                      </a:r>
                      <a:r>
                        <a:rPr lang="en-US" sz="1600" b="1" baseline="0" dirty="0"/>
                        <a:t> for projects</a:t>
                      </a:r>
                      <a:endParaRPr lang="en-ZA" sz="1600" b="1" dirty="0"/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2 879</a:t>
                      </a:r>
                      <a:r>
                        <a:rPr lang="en-ZA" sz="1600" b="1" baseline="0" dirty="0">
                          <a:solidFill>
                            <a:schemeClr val="tx1"/>
                          </a:solidFill>
                        </a:rPr>
                        <a:t> 437</a:t>
                      </a:r>
                      <a:endParaRPr lang="en-ZA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2 969 972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3 202</a:t>
                      </a:r>
                      <a:r>
                        <a:rPr lang="en-ZA" sz="1600" b="1" baseline="0" dirty="0">
                          <a:solidFill>
                            <a:schemeClr val="tx1"/>
                          </a:solidFill>
                        </a:rPr>
                        <a:t> 285</a:t>
                      </a:r>
                      <a:endParaRPr lang="en-ZA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5508104" y="6549799"/>
            <a:ext cx="175648" cy="30820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Down Arrow 9"/>
          <p:cNvSpPr/>
          <p:nvPr/>
        </p:nvSpPr>
        <p:spPr>
          <a:xfrm>
            <a:off x="6978138" y="6549798"/>
            <a:ext cx="175648" cy="30820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Down Arrow 10"/>
          <p:cNvSpPr/>
          <p:nvPr/>
        </p:nvSpPr>
        <p:spPr>
          <a:xfrm>
            <a:off x="8385641" y="6549799"/>
            <a:ext cx="175648" cy="30820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889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42009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prstClr val="black"/>
                </a:solidFill>
              </a:rPr>
              <a:t> Environmental Sector (EPWP Projects) </a:t>
            </a:r>
            <a:endParaRPr lang="en-US" altLang="en-US" sz="1200" dirty="0">
              <a:solidFill>
                <a:srgbClr val="008000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768350"/>
            <a:ext cx="8229600" cy="4214813"/>
          </a:xfrm>
        </p:spPr>
        <p:txBody>
          <a:bodyPr/>
          <a:lstStyle/>
          <a:p>
            <a:pPr marL="539750" indent="-539750" eaLnBrk="1" hangingPunct="1">
              <a:buFont typeface="Arial" charset="0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18881"/>
              </p:ext>
            </p:extLst>
          </p:nvPr>
        </p:nvGraphicFramePr>
        <p:xfrm>
          <a:off x="323528" y="836713"/>
          <a:ext cx="8568953" cy="34742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2017/18</a:t>
                      </a:r>
                    </a:p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2018/19</a:t>
                      </a:r>
                    </a:p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2019/20</a:t>
                      </a:r>
                    </a:p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54" marR="91454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dirty="0"/>
                        <a:t>Allocations for projects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2 879 437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2 969 972</a:t>
                      </a:r>
                    </a:p>
                  </a:txBody>
                  <a:tcPr marL="91454" marR="91454" marT="45722" marB="4572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3 202 285</a:t>
                      </a:r>
                    </a:p>
                  </a:txBody>
                  <a:tcPr marL="91454" marR="91454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0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Infrastructure Grants to Public Entities</a:t>
                      </a:r>
                      <a:endParaRPr kumimoji="0" lang="en-ZA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418 768</a:t>
                      </a:r>
                    </a:p>
                  </a:txBody>
                  <a:tcPr marT="45700" marB="457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332 579</a:t>
                      </a: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304 285</a:t>
                      </a:r>
                    </a:p>
                  </a:txBody>
                  <a:tcPr marT="45700" marB="457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Small contractors orders for  clearing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Alien invasive species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89 978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92 362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96 980</a:t>
                      </a:r>
                    </a:p>
                  </a:txBody>
                  <a:tcPr marL="91454" marR="91454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51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ZA" sz="1600" b="1" dirty="0"/>
                        <a:t>Green Fund  transfers to DBSA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110 455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95 000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4" marR="91454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6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ZA" sz="1600" b="1" dirty="0"/>
                        <a:t>Operational</a:t>
                      </a:r>
                      <a:r>
                        <a:rPr lang="en-ZA" sz="1600" b="1" baseline="0" dirty="0"/>
                        <a:t> Expenditure</a:t>
                      </a:r>
                      <a:endParaRPr lang="en-ZA" sz="1600" b="1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ZA" sz="1600" b="1" dirty="0"/>
                        <a:t>Compensation</a:t>
                      </a:r>
                      <a:r>
                        <a:rPr lang="en-ZA" sz="1600" b="1" baseline="0" dirty="0"/>
                        <a:t> of Employees</a:t>
                      </a:r>
                      <a:endParaRPr lang="en-ZA" sz="1600" b="1" dirty="0"/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167 602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228</a:t>
                      </a:r>
                      <a:r>
                        <a:rPr lang="en-ZA" sz="1600" b="0" baseline="0" dirty="0">
                          <a:solidFill>
                            <a:schemeClr val="tx1"/>
                          </a:solidFill>
                        </a:rPr>
                        <a:t> 969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164 734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224 373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145 930</a:t>
                      </a:r>
                    </a:p>
                    <a:p>
                      <a:pPr algn="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253 367</a:t>
                      </a:r>
                    </a:p>
                  </a:txBody>
                  <a:tcPr marL="91454" marR="91454" marT="45707" marB="45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518">
                <a:tc>
                  <a:txBody>
                    <a:bodyPr/>
                    <a:lstStyle/>
                    <a:p>
                      <a:r>
                        <a:rPr lang="en-ZA" sz="1600" b="1" dirty="0"/>
                        <a:t>TOTAL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3 895 209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3 879 020</a:t>
                      </a:r>
                    </a:p>
                  </a:txBody>
                  <a:tcPr marL="91454" marR="91454" marT="45707" marB="4570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4 002 847</a:t>
                      </a:r>
                    </a:p>
                  </a:txBody>
                  <a:tcPr marL="91454" marR="91454" marT="45707" marB="4570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16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640943"/>
              </p:ext>
            </p:extLst>
          </p:nvPr>
        </p:nvGraphicFramePr>
        <p:xfrm>
          <a:off x="107504" y="791271"/>
          <a:ext cx="8845674" cy="53644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32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Entities</a:t>
                      </a:r>
                    </a:p>
                    <a:p>
                      <a:pPr marL="0" algn="ctr" defTabSz="457200" rtl="0" eaLnBrk="1" latinLnBrk="0" hangingPunct="1"/>
                      <a:endParaRPr lang="en-ZA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2017/18</a:t>
                      </a:r>
                    </a:p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48" marR="91448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2018/19</a:t>
                      </a:r>
                    </a:p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48" marR="91448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2019/20</a:t>
                      </a:r>
                    </a:p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R’000</a:t>
                      </a:r>
                    </a:p>
                  </a:txBody>
                  <a:tcPr marL="91448" marR="91448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30">
                <a:tc>
                  <a:txBody>
                    <a:bodyPr/>
                    <a:lstStyle/>
                    <a:p>
                      <a:r>
                        <a:rPr lang="en-ZA" sz="1800" b="1" dirty="0"/>
                        <a:t>South African</a:t>
                      </a:r>
                      <a:r>
                        <a:rPr lang="en-ZA" sz="1800" b="1" baseline="0" dirty="0"/>
                        <a:t> National  </a:t>
                      </a:r>
                      <a:r>
                        <a:rPr lang="en-ZA" sz="1800" b="1" dirty="0"/>
                        <a:t>Parks</a:t>
                      </a:r>
                    </a:p>
                  </a:txBody>
                  <a:tcPr marL="91448" marR="91448" marT="45723" marB="45723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494 104</a:t>
                      </a:r>
                    </a:p>
                  </a:txBody>
                  <a:tcPr marL="9526" marR="9526" marT="9526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406 724</a:t>
                      </a:r>
                    </a:p>
                  </a:txBody>
                  <a:tcPr marL="9526" marR="9526" marT="9526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413 815</a:t>
                      </a:r>
                    </a:p>
                  </a:txBody>
                  <a:tcPr marL="9526" marR="9526" marT="952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348">
                <a:tc>
                  <a:txBody>
                    <a:bodyPr/>
                    <a:lstStyle/>
                    <a:p>
                      <a:r>
                        <a:rPr lang="en-ZA" sz="1800" dirty="0"/>
                        <a:t>Operations</a:t>
                      </a:r>
                    </a:p>
                    <a:p>
                      <a:r>
                        <a:rPr lang="en-ZA" sz="1800" dirty="0"/>
                        <a:t>Infrastructure</a:t>
                      </a:r>
                    </a:p>
                  </a:txBody>
                  <a:tcPr marL="91448" marR="91448" marT="45723" marB="45723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285 336</a:t>
                      </a: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208 768</a:t>
                      </a:r>
                    </a:p>
                  </a:txBody>
                  <a:tcPr marL="9526" marR="9526" marT="9526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302 175</a:t>
                      </a: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104 549</a:t>
                      </a:r>
                    </a:p>
                  </a:txBody>
                  <a:tcPr marL="9526" marR="9526" marT="9526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305 085</a:t>
                      </a: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108 730</a:t>
                      </a:r>
                    </a:p>
                  </a:txBody>
                  <a:tcPr marL="9526" marR="9526" marT="952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30">
                <a:tc>
                  <a:txBody>
                    <a:bodyPr/>
                    <a:lstStyle/>
                    <a:p>
                      <a:r>
                        <a:rPr lang="en-ZA" sz="1800" b="1" dirty="0"/>
                        <a:t>South African National Biodiversity Institute</a:t>
                      </a:r>
                    </a:p>
                  </a:txBody>
                  <a:tcPr marL="91448" marR="91448" marT="45723" marB="45723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324 928</a:t>
                      </a:r>
                    </a:p>
                  </a:txBody>
                  <a:tcPr marL="9526" marR="9526" marT="9526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344 064</a:t>
                      </a:r>
                    </a:p>
                  </a:txBody>
                  <a:tcPr marL="9526" marR="9526" marT="9526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367 735</a:t>
                      </a:r>
                    </a:p>
                  </a:txBody>
                  <a:tcPr marL="9526" marR="9526" marT="952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168">
                <a:tc>
                  <a:txBody>
                    <a:bodyPr/>
                    <a:lstStyle/>
                    <a:p>
                      <a:r>
                        <a:rPr lang="en-ZA" sz="1800" dirty="0"/>
                        <a:t>Operations</a:t>
                      </a:r>
                    </a:p>
                    <a:p>
                      <a:r>
                        <a:rPr lang="en-ZA" sz="1800" dirty="0"/>
                        <a:t>Infrastructure</a:t>
                      </a:r>
                    </a:p>
                  </a:txBody>
                  <a:tcPr marL="91448" marR="91448" marT="45723" marB="45723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249 928</a:t>
                      </a: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75 000</a:t>
                      </a:r>
                    </a:p>
                  </a:txBody>
                  <a:tcPr marL="9526" marR="9526" marT="9526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264 714</a:t>
                      </a: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79 350</a:t>
                      </a:r>
                    </a:p>
                  </a:txBody>
                  <a:tcPr marL="9526" marR="9526" marT="9526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285 211</a:t>
                      </a: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82 524</a:t>
                      </a:r>
                    </a:p>
                  </a:txBody>
                  <a:tcPr marL="9526" marR="9526" marT="952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20">
                <a:tc>
                  <a:txBody>
                    <a:bodyPr/>
                    <a:lstStyle/>
                    <a:p>
                      <a:r>
                        <a:rPr lang="en-ZA" sz="1800" b="1" dirty="0"/>
                        <a:t>South African</a:t>
                      </a:r>
                      <a:r>
                        <a:rPr lang="en-ZA" sz="1800" b="1" baseline="0" dirty="0"/>
                        <a:t> Weather Service</a:t>
                      </a:r>
                      <a:endParaRPr lang="en-ZA" sz="1800" b="1" dirty="0"/>
                    </a:p>
                  </a:txBody>
                  <a:tcPr marL="91448" marR="91448" marT="45718" marB="45718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240 482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243 082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248 809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338">
                <a:tc>
                  <a:txBody>
                    <a:bodyPr/>
                    <a:lstStyle/>
                    <a:p>
                      <a:r>
                        <a:rPr lang="en-ZA" sz="1800" dirty="0"/>
                        <a:t>Operations</a:t>
                      </a:r>
                    </a:p>
                    <a:p>
                      <a:r>
                        <a:rPr lang="en-ZA" sz="1800" dirty="0"/>
                        <a:t>Infrastructure</a:t>
                      </a:r>
                    </a:p>
                  </a:txBody>
                  <a:tcPr marL="91448" marR="91448" marT="45718" marB="45718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205 482</a:t>
                      </a: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35 000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206 052</a:t>
                      </a: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37 030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210 294</a:t>
                      </a: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38 515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620">
                <a:tc>
                  <a:txBody>
                    <a:bodyPr/>
                    <a:lstStyle/>
                    <a:p>
                      <a:r>
                        <a:rPr lang="en-ZA" sz="1800" b="1" dirty="0" err="1"/>
                        <a:t>Isimangaliso</a:t>
                      </a:r>
                      <a:r>
                        <a:rPr lang="en-ZA" sz="1800" b="1" dirty="0"/>
                        <a:t> Wetland Park </a:t>
                      </a:r>
                    </a:p>
                  </a:txBody>
                  <a:tcPr marL="91448" marR="91448" marT="45718" marB="45718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134 523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148 175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113 818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6168">
                <a:tc>
                  <a:txBody>
                    <a:bodyPr/>
                    <a:lstStyle/>
                    <a:p>
                      <a:r>
                        <a:rPr lang="en-ZA" sz="1800" dirty="0"/>
                        <a:t>Operations</a:t>
                      </a:r>
                    </a:p>
                    <a:p>
                      <a:r>
                        <a:rPr lang="en-ZA" sz="1800" dirty="0"/>
                        <a:t>Infrastructure</a:t>
                      </a:r>
                    </a:p>
                  </a:txBody>
                  <a:tcPr marL="91448" marR="91448" marT="45718" marB="45718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r>
                        <a:rPr lang="en-ZA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523</a:t>
                      </a:r>
                      <a:endParaRPr lang="en-ZA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100 000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36 525</a:t>
                      </a: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111 650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39 302</a:t>
                      </a:r>
                    </a:p>
                    <a:p>
                      <a:pPr marL="0" algn="r" defTabSz="457200" rtl="0" eaLnBrk="1" fontAlgn="b" latinLnBrk="0" hangingPunct="1"/>
                      <a:r>
                        <a:rPr lang="en-Z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74 516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6168">
                <a:tc>
                  <a:txBody>
                    <a:bodyPr/>
                    <a:lstStyle/>
                    <a:p>
                      <a:endParaRPr lang="en-ZA" sz="1800" dirty="0"/>
                    </a:p>
                    <a:p>
                      <a:r>
                        <a:rPr lang="en-ZA" sz="1800" b="1" dirty="0"/>
                        <a:t>Total</a:t>
                      </a:r>
                    </a:p>
                  </a:txBody>
                  <a:tcPr marL="91448" marR="91448" marT="45718" marB="45718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1 194 037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1 142 045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Z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1 144 177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329" name="TextBox 2"/>
          <p:cNvSpPr txBox="1">
            <a:spLocks noChangeArrowheads="1"/>
          </p:cNvSpPr>
          <p:nvPr/>
        </p:nvSpPr>
        <p:spPr bwMode="auto">
          <a:xfrm>
            <a:off x="323528" y="173831"/>
            <a:ext cx="882047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ZA" altLang="en-US" sz="1000" b="1" dirty="0">
                <a:solidFill>
                  <a:srgbClr val="000000"/>
                </a:solidFill>
                <a:latin typeface="Calibri" pitchFamily="34" charset="0"/>
              </a:rPr>
              <a:t>(3)</a:t>
            </a:r>
            <a:r>
              <a:rPr lang="en-ZA" altLang="en-US" sz="3200" b="1" dirty="0">
                <a:solidFill>
                  <a:srgbClr val="000000"/>
                </a:solidFill>
                <a:latin typeface="Calibri" pitchFamily="34" charset="0"/>
              </a:rPr>
              <a:t>Public Entities  Allocations</a:t>
            </a:r>
          </a:p>
        </p:txBody>
      </p:sp>
    </p:spTree>
    <p:extLst>
      <p:ext uri="{BB962C8B-B14F-4D97-AF65-F5344CB8AC3E}">
        <p14:creationId xmlns:p14="http://schemas.microsoft.com/office/powerpoint/2010/main" val="29785857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bc8818d814f45ef9cc9d5bfc7ae98b4 xmlns="ebcd411e-39d2-437c-921d-5ffc9b96e570">
      <Terms xmlns="http://schemas.microsoft.com/office/infopath/2007/PartnerControls"/>
    </mbc8818d814f45ef9cc9d5bfc7ae98b4>
    <_ip_UnifiedCompliancePolicyProperties xmlns="http://schemas.microsoft.com/sharepoint/v3" xsi:nil="true"/>
    <Comments xmlns="ebcd411e-39d2-437c-921d-5ffc9b96e570" xsi:nil="true"/>
    <Status xmlns="ebcd411e-39d2-437c-921d-5ffc9b96e570">One Pager</Status>
    <OneNoteFluid_FileOrder xmlns="ebcd411e-39d2-437c-921d-5ffc9b96e570" xsi:nil="true"/>
    <CustomColumn xmlns="ebcd411e-39d2-437c-921d-5ffc9b96e570" xsi:nil="true"/>
    <TaxCatchAll xmlns="230e9df3-be65-4c73-a93b-d1236ebd677e" xsi:nil="true"/>
    <lcf76f155ced4ddcb4097134ff3c332f xmlns="ebcd411e-39d2-437c-921d-5ffc9b96e57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E089821E7FFA409886B3AD0234035C" ma:contentTypeVersion="29" ma:contentTypeDescription="Create a new document." ma:contentTypeScope="" ma:versionID="13bae29414afa2e23293c9ff0a75cff5">
  <xsd:schema xmlns:xsd="http://www.w3.org/2001/XMLSchema" xmlns:xs="http://www.w3.org/2001/XMLSchema" xmlns:p="http://schemas.microsoft.com/office/2006/metadata/properties" xmlns:ns1="http://schemas.microsoft.com/sharepoint/v3" xmlns:ns2="ebcd411e-39d2-437c-921d-5ffc9b96e570" xmlns:ns3="d01ac7e3-0127-46ca-87d1-141033fc51e3" xmlns:ns4="230e9df3-be65-4c73-a93b-d1236ebd677e" targetNamespace="http://schemas.microsoft.com/office/2006/metadata/properties" ma:root="true" ma:fieldsID="c8a41d0551d1dfd2c024d8ab368c767b" ns1:_="" ns2:_="" ns3:_="" ns4:_="">
    <xsd:import namespace="http://schemas.microsoft.com/sharepoint/v3"/>
    <xsd:import namespace="ebcd411e-39d2-437c-921d-5ffc9b96e570"/>
    <xsd:import namespace="d01ac7e3-0127-46ca-87d1-141033fc51e3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Comments" minOccurs="0"/>
                <xsd:element ref="ns2:MediaServiceBillingMetadata" minOccurs="0"/>
                <xsd:element ref="ns2:CustomColumn" minOccurs="0"/>
                <xsd:element ref="ns2:mbc8818d814f45ef9cc9d5bfc7ae98b4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d411e-39d2-437c-921d-5ffc9b96e5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description="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Status" ma:index="21" nillable="true" ma:displayName="Status" ma:default="One Pager" ma:format="Dropdown" ma:internalName="Status">
      <xsd:simpleType>
        <xsd:restriction base="dms:Text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6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8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30" nillable="true" ma:displayName="MediaServiceSystemTags" ma:hidden="true" ma:internalName="MediaServiceSystemTags" ma:readOnly="true">
      <xsd:simpleType>
        <xsd:restriction base="dms:Note"/>
      </xsd:simpleType>
    </xsd:element>
    <xsd:element name="Comments" ma:index="31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32" nillable="true" ma:displayName="MediaServiceBillingMetadata" ma:hidden="true" ma:internalName="MediaServiceBillingMetadata" ma:readOnly="true">
      <xsd:simpleType>
        <xsd:restriction base="dms:Text"/>
      </xsd:simpleType>
    </xsd:element>
    <xsd:element name="CustomColumn" ma:index="33" nillable="true" ma:displayName="CustomColumn" ma:format="Dropdown" ma:indexed="true" ma:internalName="CustomColumn">
      <xsd:simpleType>
        <xsd:restriction base="dms:Text">
          <xsd:maxLength value="255"/>
        </xsd:restriction>
      </xsd:simpleType>
    </xsd:element>
    <xsd:element name="mbc8818d814f45ef9cc9d5bfc7ae98b4" ma:index="35" nillable="true" ma:taxonomy="true" ma:internalName="mbc8818d814f45ef9cc9d5bfc7ae98b4" ma:taxonomyFieldName="categorize" ma:displayName="categorize" ma:default="" ma:fieldId="{6bc8818d-814f-45ef-9cc9-d5bfc7ae98b4}" ma:taxonomyMulti="true" ma:sspId="e385fb40-52d4-4fae-9c5b-3e8ff8a5878e" ma:termSetId="180ed1bd-d8ff-49f1-a51c-decde4118c4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ac7e3-0127-46ca-87d1-141033fc51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cdfba08c-59f0-4ee1-ab25-f66a7261e9a8}" ma:internalName="TaxCatchAll" ma:showField="CatchAllData" ma:web="d01ac7e3-0127-46ca-87d1-141033fc51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E1E5F0-A14F-44BC-88E2-993F8A3734C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ebcd411e-39d2-437c-921d-5ffc9b96e570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BC6D31E-41B1-4C30-87F2-05046B3A5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71853-78AB-40CD-8E68-2DB56CFD28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bcd411e-39d2-437c-921d-5ffc9b96e570"/>
    <ds:schemaRef ds:uri="d01ac7e3-0127-46ca-87d1-141033fc51e3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9094</TotalTime>
  <Words>1992</Words>
  <Application>Microsoft Office PowerPoint</Application>
  <PresentationFormat>On-screen Show (4:3)</PresentationFormat>
  <Paragraphs>778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1_Office Theme</vt:lpstr>
      <vt:lpstr>2_Office Theme</vt:lpstr>
      <vt:lpstr>3_Office Theme</vt:lpstr>
      <vt:lpstr>Office Theme</vt:lpstr>
      <vt:lpstr> MTEF ALLOCATIONS </vt:lpstr>
      <vt:lpstr>MTEF Allocations Per Programme</vt:lpstr>
      <vt:lpstr>MTEF Allocations Per Economical Classification</vt:lpstr>
      <vt:lpstr>MTEF Allocations: Compensation of Employees</vt:lpstr>
      <vt:lpstr>(1) Goods and Services Analysis  per item </vt:lpstr>
      <vt:lpstr>(2)Environmental Sector (EPWP Projects)</vt:lpstr>
      <vt:lpstr>(2)Environmental Sector (EPWP Projects)</vt:lpstr>
      <vt:lpstr> Environmental Sector (EPWP Projects) </vt:lpstr>
      <vt:lpstr>PowerPoint Presentation</vt:lpstr>
      <vt:lpstr>(4)  Non-Profit Institutions</vt:lpstr>
      <vt:lpstr>PowerPoint Presentation</vt:lpstr>
      <vt:lpstr>Programme 1: Administration</vt:lpstr>
      <vt:lpstr>Programme 2: Legal Authorization,  Compliance and Enforcement</vt:lpstr>
      <vt:lpstr>Programme 3: Oceans and Coasts</vt:lpstr>
      <vt:lpstr>Programme 4: Climate Change and Air Quality</vt:lpstr>
      <vt:lpstr> Programme 5: Biodiversity and Conservation </vt:lpstr>
      <vt:lpstr> Programme 6: Environmental Programmes </vt:lpstr>
      <vt:lpstr>Programme 7: Chemical and Waste Management</vt:lpstr>
      <vt:lpstr>Thank You</vt:lpstr>
    </vt:vector>
  </TitlesOfParts>
  <Company>DEAT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VSteyn</dc:creator>
  <cp:lastModifiedBy>Nathan Imse</cp:lastModifiedBy>
  <cp:revision>875</cp:revision>
  <cp:lastPrinted>2017-02-24T12:01:53Z</cp:lastPrinted>
  <dcterms:created xsi:type="dcterms:W3CDTF">2010-05-21T14:46:58Z</dcterms:created>
  <dcterms:modified xsi:type="dcterms:W3CDTF">2025-10-30T16:01:25Z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0x01010061E089821E7FFA409886B3AD0234035C</vt:lpwstr>
  </property>
  <property fmtid="{D5CDD505-2E9C-101B-9397-08002B2CF9AE}" pid="3" name="MediaServiceImageTags">
    <vt:lpwstr/>
  </property>
  <property fmtid="{D5CDD505-2E9C-101B-9397-08002B2CF9AE}" pid="4" name="categorize">
    <vt:lpwstr/>
  </property>
</Properties>
</file>