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handoutMasterIdLst>
    <p:handoutMasterId r:id="rId17"/>
  </p:handoutMasterIdLst>
  <p:sldIdLst>
    <p:sldId id="258" r:id="rId5"/>
    <p:sldId id="257" r:id="rId6"/>
    <p:sldId id="256" r:id="rId7"/>
    <p:sldId id="259" r:id="rId8"/>
    <p:sldId id="265" r:id="rId9"/>
    <p:sldId id="261" r:id="rId10"/>
    <p:sldId id="266" r:id="rId11"/>
    <p:sldId id="268" r:id="rId12"/>
    <p:sldId id="269" r:id="rId13"/>
    <p:sldId id="270" r:id="rId14"/>
    <p:sldId id="271" r:id="rId15"/>
    <p:sldId id="272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00FF"/>
    <a:srgbClr val="006600"/>
    <a:srgbClr val="FF0066"/>
    <a:srgbClr val="6600FF"/>
    <a:srgbClr val="990000"/>
    <a:srgbClr val="00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96" d="100"/>
          <a:sy n="96" d="100"/>
        </p:scale>
        <p:origin x="1350" y="3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6317B85-61B9-444E-B3BB-97670E53F58F}" type="datetimeFigureOut">
              <a:rPr lang="en-US" smtClean="0"/>
              <a:pPr/>
              <a:t>10/30/2025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93BBC83-1519-49B4-8660-ADF3F320E5E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326432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NZ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NZ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NZ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NZ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87B368-9F51-456E-9035-92290CD7EE47}" type="datetimeFigureOut">
              <a:rPr lang="en-NZ" smtClean="0"/>
              <a:pPr/>
              <a:t>30/10/2025</a:t>
            </a:fld>
            <a:endParaRPr lang="en-NZ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NZ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D5647E7-D7C4-49C6-903B-51E08D140C92}" type="slidenum">
              <a:rPr lang="en-NZ" smtClean="0"/>
              <a:pPr/>
              <a:t>‹#›</a:t>
            </a:fld>
            <a:endParaRPr lang="en-NZ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jpeg"/><Relationship Id="rId3" Type="http://schemas.openxmlformats.org/officeDocument/2006/relationships/image" Target="../media/image2.jpeg"/><Relationship Id="rId7" Type="http://schemas.openxmlformats.org/officeDocument/2006/relationships/image" Target="../media/image6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.jpeg"/><Relationship Id="rId5" Type="http://schemas.openxmlformats.org/officeDocument/2006/relationships/image" Target="../media/image4.jpeg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jpeg"/><Relationship Id="rId3" Type="http://schemas.openxmlformats.org/officeDocument/2006/relationships/image" Target="../media/image9.jpeg"/><Relationship Id="rId7" Type="http://schemas.openxmlformats.org/officeDocument/2006/relationships/image" Target="../media/image13.jpeg"/><Relationship Id="rId2" Type="http://schemas.openxmlformats.org/officeDocument/2006/relationships/image" Target="../media/image8.jpe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eg"/><Relationship Id="rId5" Type="http://schemas.openxmlformats.org/officeDocument/2006/relationships/image" Target="../media/image11.jpeg"/><Relationship Id="rId4" Type="http://schemas.openxmlformats.org/officeDocument/2006/relationships/image" Target="../media/image10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1183392"/>
            <a:ext cx="8280920" cy="267765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800" b="1" i="1" dirty="0"/>
              <a:t>In most parts of the world, cities are becoming larger because people are moving there from the countryside. Some people believe that living in cities is a good thing, while others do not.</a:t>
            </a:r>
            <a:endParaRPr lang="en-US" sz="2800" dirty="0"/>
          </a:p>
          <a:p>
            <a:r>
              <a:rPr lang="en-US" sz="2800" b="1" i="1" dirty="0"/>
              <a:t> </a:t>
            </a:r>
            <a:endParaRPr lang="en-US" sz="2800" dirty="0"/>
          </a:p>
          <a:p>
            <a:r>
              <a:rPr lang="en-US" sz="2800" b="1" i="1" dirty="0"/>
              <a:t>Discuss both points of view and give your own opinion.</a:t>
            </a:r>
            <a:endParaRPr lang="en-US" sz="2800" dirty="0"/>
          </a:p>
        </p:txBody>
      </p:sp>
      <p:sp>
        <p:nvSpPr>
          <p:cNvPr id="3" name="TextBox 2"/>
          <p:cNvSpPr txBox="1"/>
          <p:nvPr/>
        </p:nvSpPr>
        <p:spPr>
          <a:xfrm>
            <a:off x="179512" y="10015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Essay topic : Talk to your partner.  What are the reasons for and against living in a big city?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015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Essay Structure Analysis: </a:t>
            </a:r>
            <a:r>
              <a:rPr lang="en-US" sz="2000" b="1" dirty="0">
                <a:latin typeface="Arial"/>
                <a:ea typeface="Times New Roman"/>
                <a:cs typeface="Arial"/>
              </a:rPr>
              <a:t>Conclusion</a:t>
            </a:r>
            <a:endParaRPr lang="en-US" sz="2000" dirty="0">
              <a:latin typeface="Arial"/>
              <a:ea typeface="Times New Roman"/>
              <a:cs typeface="Times New Roman"/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48680"/>
            <a:ext cx="8784976" cy="218591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R="191770" indent="274320" algn="just">
              <a:lnSpc>
                <a:spcPct val="115000"/>
              </a:lnSpc>
            </a:pP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</a:rPr>
              <a:t>19)</a:t>
            </a:r>
            <a:r>
              <a:rPr lang="en-US" sz="2000" dirty="0">
                <a:latin typeface="Arial"/>
                <a:ea typeface="Times New Roman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Times New Roman"/>
              </a:rPr>
              <a:t>In conclusion, I agree to a certain extent that people should move from small towns to live in large cities.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</a:rPr>
              <a:t>20)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Arial"/>
                <a:ea typeface="Times New Roman"/>
              </a:rPr>
              <a:t>This is because cities give people the chance to find a good career and have the facilities that most families need, but they are often polluted and dangerous. 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</a:rPr>
              <a:t>21)</a:t>
            </a:r>
            <a:r>
              <a:rPr lang="en-US" sz="2000" dirty="0">
                <a:latin typeface="Arial"/>
                <a:ea typeface="Times New Roman"/>
              </a:rPr>
              <a:t> 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Times New Roman"/>
              </a:rPr>
              <a:t>Therefore, I believe that people who want to live in cities should be careful to keep their families healthy and safe</a:t>
            </a:r>
            <a:endParaRPr lang="en-US" sz="2400" dirty="0">
              <a:solidFill>
                <a:srgbClr val="0000FF"/>
              </a:solidFill>
              <a:latin typeface="Arial"/>
              <a:ea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86230" y="3140968"/>
            <a:ext cx="636899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/>
                <a:ea typeface="Times New Roman"/>
                <a:cs typeface="Arial"/>
              </a:rPr>
              <a:t>19) Thesis statement again</a:t>
            </a:r>
          </a:p>
          <a:p>
            <a:r>
              <a:rPr lang="en-US" sz="2000" b="1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20) Summary of reasons (contrasted)</a:t>
            </a:r>
          </a:p>
          <a:p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21) Advice</a:t>
            </a:r>
          </a:p>
        </p:txBody>
      </p:sp>
    </p:spTree>
    <p:extLst>
      <p:ext uri="{BB962C8B-B14F-4D97-AF65-F5344CB8AC3E}">
        <p14:creationId xmlns:p14="http://schemas.microsoft.com/office/powerpoint/2010/main" val="85060246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015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Essay Structure: </a:t>
            </a:r>
            <a:r>
              <a:rPr lang="en-US" sz="2000" b="1" dirty="0">
                <a:latin typeface="Arial"/>
                <a:cs typeface="Arial"/>
              </a:rPr>
              <a:t>Body Paragraph Plan</a:t>
            </a:r>
            <a:endParaRPr lang="en-US" sz="2000" dirty="0">
              <a:latin typeface="Arial"/>
              <a:ea typeface="Times New Roman"/>
              <a:cs typeface="Times New Roman"/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2" name="Table 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56791941"/>
              </p:ext>
            </p:extLst>
          </p:nvPr>
        </p:nvGraphicFramePr>
        <p:xfrm>
          <a:off x="323529" y="620689"/>
          <a:ext cx="8496942" cy="5965692"/>
        </p:xfrm>
        <a:graphic>
          <a:graphicData uri="http://schemas.openxmlformats.org/drawingml/2006/table">
            <a:tbl>
              <a:tblPr firstRow="1" firstCol="1" bandRow="1"/>
              <a:tblGrid>
                <a:gridCol w="42553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7365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39679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476104">
                <a:tc>
                  <a:txBody>
                    <a:bodyPr/>
                    <a:lstStyle/>
                    <a:p>
                      <a:pPr marL="0" marR="19113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Agree Paragraph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1135" algn="ctr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Disagree Paragraph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76104"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r>
                        <a:rPr lang="en-US" sz="1800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Reason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1</a:t>
                      </a:r>
                      <a:r>
                        <a:rPr lang="en-US" sz="1800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st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Reason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904418"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Support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Support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76104"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r>
                        <a:rPr lang="en-US" sz="1800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nd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Reason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2</a:t>
                      </a:r>
                      <a:r>
                        <a:rPr lang="en-US" sz="1800" baseline="300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nd</a:t>
                      </a: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 Reason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427910"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Support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 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191135">
                        <a:lnSpc>
                          <a:spcPct val="2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solidFill>
                            <a:srgbClr val="000000"/>
                          </a:solidFill>
                          <a:effectLst/>
                          <a:latin typeface="Arial"/>
                          <a:ea typeface="Times New Roman"/>
                          <a:cs typeface="Arial"/>
                        </a:rPr>
                        <a:t>Support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075725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015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Essay Structure: </a:t>
            </a:r>
            <a:r>
              <a:rPr lang="en-US" sz="2000" b="1" dirty="0">
                <a:latin typeface="Arial"/>
                <a:cs typeface="Arial"/>
              </a:rPr>
              <a:t>Linking Words and Phrases</a:t>
            </a:r>
            <a:endParaRPr lang="en-US" sz="2000" dirty="0">
              <a:latin typeface="Arial"/>
              <a:ea typeface="Times New Roman"/>
              <a:cs typeface="Times New Roman"/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818879109"/>
              </p:ext>
            </p:extLst>
          </p:nvPr>
        </p:nvGraphicFramePr>
        <p:xfrm>
          <a:off x="467544" y="808038"/>
          <a:ext cx="8280920" cy="4308252"/>
        </p:xfrm>
        <a:graphic>
          <a:graphicData uri="http://schemas.openxmlformats.org/drawingml/2006/table">
            <a:tbl>
              <a:tblPr firstRow="1" firstCol="1" bandRow="1"/>
              <a:tblGrid>
                <a:gridCol w="1655725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65649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655725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5649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5649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662808"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ahoma"/>
                          <a:ea typeface="Calibri"/>
                          <a:cs typeface="Times New Roman"/>
                        </a:rPr>
                        <a:t>Addition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Contrast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Reason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Example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ctr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Result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D9D9D9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45444"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and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 dirty="0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b="1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marR="0">
                        <a:lnSpc>
                          <a:spcPct val="115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800" dirty="0">
                          <a:effectLst/>
                          <a:latin typeface="Tahoma"/>
                          <a:ea typeface="Calibri"/>
                          <a:cs typeface="Times New Roman"/>
                        </a:rPr>
                        <a:t> </a:t>
                      </a:r>
                      <a:endParaRPr lang="en-US" sz="1800" dirty="0">
                        <a:effectLst/>
                        <a:latin typeface="Arial"/>
                        <a:ea typeface="Times New Roman"/>
                        <a:cs typeface="Times New Roman"/>
                      </a:endParaRPr>
                    </a:p>
                  </a:txBody>
                  <a:tcPr marL="68580" marR="68580" marT="0" marB="0">
                    <a:lnL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FFFFFF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pic>
        <p:nvPicPr>
          <p:cNvPr id="7169" name="Picture 16" descr="Description: C:\Users\Teacher\AppData\Local\Microsoft\Windows\INetCache\IE\NNL0CUA4\bw-city-skyline[1]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1559" y="5301208"/>
            <a:ext cx="2306637" cy="12477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110572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 descr="http://www.2daydubai.com/schools/dubai-schools-and-university-education_clip_image002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815448" y="4831565"/>
            <a:ext cx="3096344" cy="1765787"/>
          </a:xfrm>
          <a:prstGeom prst="rect">
            <a:avLst/>
          </a:prstGeom>
          <a:noFill/>
        </p:spPr>
      </p:pic>
      <p:pic>
        <p:nvPicPr>
          <p:cNvPr id="14350" name="Picture 14" descr="http://www.scenicreflections.com/files/Ferrari_World_Theme_Park_at_Abu_Dhabi_Wallpaper_dsqi7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179512" y="2492896"/>
            <a:ext cx="2498734" cy="1872208"/>
          </a:xfrm>
          <a:prstGeom prst="rect">
            <a:avLst/>
          </a:prstGeom>
          <a:noFill/>
        </p:spPr>
      </p:pic>
      <p:pic>
        <p:nvPicPr>
          <p:cNvPr id="14338" name="Picture 2" descr="http://www.aecom.com/deployedfiles/Intranet/Business%20Lines/Planning,%20Design%20&amp;%20Development/Images_MacArthur/City%20Hospital%202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216848" y="548680"/>
            <a:ext cx="3641223" cy="1872208"/>
          </a:xfrm>
          <a:prstGeom prst="rect">
            <a:avLst/>
          </a:prstGeom>
          <a:noFill/>
        </p:spPr>
      </p:pic>
      <p:pic>
        <p:nvPicPr>
          <p:cNvPr id="14346" name="Picture 10" descr="http://www.dubaichronicle.com/wp-content/uploads/2011/12/The-Address-Downtown-Dubai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672520" y="4282048"/>
            <a:ext cx="3638550" cy="2419350"/>
          </a:xfrm>
          <a:prstGeom prst="rect">
            <a:avLst/>
          </a:prstGeom>
          <a:noFill/>
        </p:spPr>
      </p:pic>
      <p:pic>
        <p:nvPicPr>
          <p:cNvPr id="14348" name="Picture 12" descr="http://www.parsons.com/SiteCollectionImages/content/2010-05-dubai-metro-lead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4350256" y="566936"/>
            <a:ext cx="4095750" cy="2286000"/>
          </a:xfrm>
          <a:prstGeom prst="rect">
            <a:avLst/>
          </a:prstGeom>
          <a:noFill/>
        </p:spPr>
      </p:pic>
      <p:pic>
        <p:nvPicPr>
          <p:cNvPr id="14342" name="Picture 6" descr="http://www.dxbwebsite.com/wp-content/plugins/RSSPoster_PRO/cache/b2850_3838145.pn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2172112" y="2420888"/>
            <a:ext cx="3763618" cy="2520280"/>
          </a:xfrm>
          <a:prstGeom prst="rect">
            <a:avLst/>
          </a:prstGeom>
          <a:noFill/>
        </p:spPr>
      </p:pic>
      <p:pic>
        <p:nvPicPr>
          <p:cNvPr id="14352" name="Picture 16" descr="http://t0.gstatic.com/images?q=tbn:ANd9GcTo9x8wfe5mGBUwi3K2yMtlC7a7L6HQeLxtT_IEZzjR9AjTyGXcA0PspjnVvA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5716221" y="2614816"/>
            <a:ext cx="3229659" cy="2149192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9512" y="100152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Talk to your partner.  What reasons can you see for living in a big city?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 descr="http://www.mnn.com/sites/default/files/m_pop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73156" y="620688"/>
            <a:ext cx="4070852" cy="2304256"/>
          </a:xfrm>
          <a:prstGeom prst="rect">
            <a:avLst/>
          </a:prstGeom>
          <a:noFill/>
        </p:spPr>
      </p:pic>
      <p:pic>
        <p:nvPicPr>
          <p:cNvPr id="1032" name="Picture 8" descr="http://www.christopherfowler.co.uk/blog/wp-content/uploads/2010/06/pollution.jpg"/>
          <p:cNvPicPr>
            <a:picLocks noChangeAspect="1" noChangeArrowheads="1"/>
          </p:cNvPicPr>
          <p:nvPr/>
        </p:nvPicPr>
        <p:blipFill>
          <a:blip r:embed="rId3" cstate="print"/>
          <a:srcRect/>
          <a:stretch>
            <a:fillRect/>
          </a:stretch>
        </p:blipFill>
        <p:spPr bwMode="auto">
          <a:xfrm>
            <a:off x="4644008" y="505594"/>
            <a:ext cx="4029075" cy="2419350"/>
          </a:xfrm>
          <a:prstGeom prst="rect">
            <a:avLst/>
          </a:prstGeom>
          <a:noFill/>
        </p:spPr>
      </p:pic>
      <p:pic>
        <p:nvPicPr>
          <p:cNvPr id="1034" name="Picture 10" descr="http://assets.nydailynews.com/polopoly_fs/1.133235!/img/httpImage/image.jpg"/>
          <p:cNvPicPr>
            <a:picLocks noChangeAspect="1" noChangeArrowheads="1"/>
          </p:cNvPicPr>
          <p:nvPr/>
        </p:nvPicPr>
        <p:blipFill>
          <a:blip r:embed="rId4" cstate="print"/>
          <a:srcRect/>
          <a:stretch>
            <a:fillRect/>
          </a:stretch>
        </p:blipFill>
        <p:spPr bwMode="auto">
          <a:xfrm>
            <a:off x="6156176" y="2996952"/>
            <a:ext cx="2715892" cy="1829805"/>
          </a:xfrm>
          <a:prstGeom prst="rect">
            <a:avLst/>
          </a:prstGeom>
          <a:noFill/>
        </p:spPr>
      </p:pic>
      <p:pic>
        <p:nvPicPr>
          <p:cNvPr id="1036" name="Picture 12" descr="http://img.timeinc.net/time/photoessays/2008/mexico_city/mexico_city_01a.jpg"/>
          <p:cNvPicPr>
            <a:picLocks noChangeAspect="1" noChangeArrowheads="1"/>
          </p:cNvPicPr>
          <p:nvPr/>
        </p:nvPicPr>
        <p:blipFill>
          <a:blip r:embed="rId5" cstate="print"/>
          <a:srcRect/>
          <a:stretch>
            <a:fillRect/>
          </a:stretch>
        </p:blipFill>
        <p:spPr bwMode="auto">
          <a:xfrm>
            <a:off x="323528" y="2852936"/>
            <a:ext cx="3115613" cy="2060848"/>
          </a:xfrm>
          <a:prstGeom prst="rect">
            <a:avLst/>
          </a:prstGeom>
          <a:noFill/>
        </p:spPr>
      </p:pic>
      <p:pic>
        <p:nvPicPr>
          <p:cNvPr id="1028" name="Picture 4" descr="http://www.greenlandkid.com/wp-content/uploads/2012/07/how-to-avoid-traffic-jams-35319_2.jpg"/>
          <p:cNvPicPr>
            <a:picLocks noChangeAspect="1" noChangeArrowheads="1"/>
          </p:cNvPicPr>
          <p:nvPr/>
        </p:nvPicPr>
        <p:blipFill>
          <a:blip r:embed="rId6" cstate="print"/>
          <a:srcRect/>
          <a:stretch>
            <a:fillRect/>
          </a:stretch>
        </p:blipFill>
        <p:spPr bwMode="auto">
          <a:xfrm>
            <a:off x="2973620" y="2780928"/>
            <a:ext cx="3326572" cy="2232248"/>
          </a:xfrm>
          <a:prstGeom prst="rect">
            <a:avLst/>
          </a:prstGeom>
          <a:noFill/>
        </p:spPr>
      </p:pic>
      <p:pic>
        <p:nvPicPr>
          <p:cNvPr id="4098" name="Picture 2" descr="http://creeklic.com/sites/default/files/imagecache/image_w300/crime.jpg"/>
          <p:cNvPicPr>
            <a:picLocks noChangeAspect="1" noChangeArrowheads="1"/>
          </p:cNvPicPr>
          <p:nvPr/>
        </p:nvPicPr>
        <p:blipFill>
          <a:blip r:embed="rId7" cstate="print"/>
          <a:srcRect/>
          <a:stretch>
            <a:fillRect/>
          </a:stretch>
        </p:blipFill>
        <p:spPr bwMode="auto">
          <a:xfrm>
            <a:off x="5220073" y="4984372"/>
            <a:ext cx="1944216" cy="1684987"/>
          </a:xfrm>
          <a:prstGeom prst="rect">
            <a:avLst/>
          </a:prstGeom>
          <a:noFill/>
        </p:spPr>
      </p:pic>
      <p:sp>
        <p:nvSpPr>
          <p:cNvPr id="9" name="TextBox 8"/>
          <p:cNvSpPr txBox="1"/>
          <p:nvPr/>
        </p:nvSpPr>
        <p:spPr>
          <a:xfrm>
            <a:off x="179512" y="100152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Talk to your partner.  What reasons can you see for not living in a big city?</a:t>
            </a:r>
          </a:p>
        </p:txBody>
      </p:sp>
      <p:pic>
        <p:nvPicPr>
          <p:cNvPr id="1030" name="Picture 6" descr="http://media.treehugger.com/assets/images/2011/10/china-pollution.jpg"/>
          <p:cNvPicPr>
            <a:picLocks noChangeAspect="1" noChangeArrowheads="1"/>
          </p:cNvPicPr>
          <p:nvPr/>
        </p:nvPicPr>
        <p:blipFill>
          <a:blip r:embed="rId8" cstate="print"/>
          <a:srcRect/>
          <a:stretch>
            <a:fillRect/>
          </a:stretch>
        </p:blipFill>
        <p:spPr bwMode="auto">
          <a:xfrm>
            <a:off x="1331640" y="4871622"/>
            <a:ext cx="3478153" cy="1798532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67544" y="355526"/>
            <a:ext cx="8280920" cy="83099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1600" b="1" i="1" dirty="0"/>
              <a:t>In most parts of the world, cities are becoming larger because people are moving there from the countryside. Some people believe that living in cities is a good thing, while others do not. </a:t>
            </a:r>
            <a:endParaRPr lang="en-US" sz="1600" dirty="0"/>
          </a:p>
          <a:p>
            <a:r>
              <a:rPr lang="en-US" sz="1600" b="1" i="1" dirty="0"/>
              <a:t>Discuss both points of view and give your own opinion.</a:t>
            </a:r>
            <a:endParaRPr lang="en-US" sz="1600" dirty="0"/>
          </a:p>
        </p:txBody>
      </p:sp>
      <p:cxnSp>
        <p:nvCxnSpPr>
          <p:cNvPr id="5" name="Straight Connector 4"/>
          <p:cNvCxnSpPr/>
          <p:nvPr/>
        </p:nvCxnSpPr>
        <p:spPr>
          <a:xfrm>
            <a:off x="4499992" y="1196752"/>
            <a:ext cx="0" cy="547260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/>
          <p:cNvSpPr txBox="1"/>
          <p:nvPr/>
        </p:nvSpPr>
        <p:spPr>
          <a:xfrm>
            <a:off x="-6032" y="11247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00FF"/>
                </a:solidFill>
              </a:rPr>
              <a:t>Reason For 1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5016" y="38610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00FF"/>
                </a:solidFill>
              </a:rPr>
              <a:t>Reason For 2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4495800" y="112474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Reason Against 1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4495800" y="38610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FF0000"/>
                </a:solidFill>
              </a:rPr>
              <a:t>Reason Against 2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11872" y="2060848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6600"/>
                </a:solidFill>
              </a:rPr>
              <a:t>Example/ Explain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1872" y="47971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6600"/>
                </a:solidFill>
              </a:rPr>
              <a:t>Example/ Explain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4506848" y="2071896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6600"/>
                </a:solidFill>
              </a:rPr>
              <a:t>Example/ Explain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4506848" y="47971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rgbClr val="006600"/>
                </a:solidFill>
              </a:rPr>
              <a:t>Example/ Explain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872" y="3008000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accent6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6" name="TextBox 15"/>
          <p:cNvSpPr txBox="1"/>
          <p:nvPr/>
        </p:nvSpPr>
        <p:spPr>
          <a:xfrm>
            <a:off x="11872" y="572487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accent6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7" name="TextBox 16"/>
          <p:cNvSpPr txBox="1"/>
          <p:nvPr/>
        </p:nvSpPr>
        <p:spPr>
          <a:xfrm>
            <a:off x="4502656" y="2996952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accent6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4502656" y="5729064"/>
            <a:ext cx="216024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NZ" b="1" dirty="0">
                <a:solidFill>
                  <a:schemeClr val="accent6">
                    <a:lumMod val="50000"/>
                  </a:schemeClr>
                </a:solidFill>
              </a:rPr>
              <a:t>Result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179512" y="26412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Brainstorm ideas and make a plan for the essay.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8" grpId="0"/>
      <p:bldP spid="9" grpId="0"/>
      <p:bldP spid="10" grpId="0"/>
      <p:bldP spid="11" grpId="0"/>
      <p:bldP spid="12" grpId="0"/>
      <p:bldP spid="13" grpId="0"/>
      <p:bldP spid="14" grpId="0"/>
      <p:bldP spid="15" grpId="0"/>
      <p:bldP spid="16" grpId="0"/>
      <p:bldP spid="17" grpId="0"/>
      <p:bldP spid="18" grpId="0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0152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Introduction structure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467544" y="550412"/>
            <a:ext cx="8280920" cy="116955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sz="2000" b="1" i="1" dirty="0"/>
              <a:t>In most parts of the world, cities are becoming larger because people are moving there from the countryside.</a:t>
            </a:r>
            <a:endParaRPr lang="en-NZ" sz="2000" dirty="0"/>
          </a:p>
          <a:p>
            <a:endParaRPr lang="en-US" sz="1000" b="1" i="1" dirty="0"/>
          </a:p>
          <a:p>
            <a:r>
              <a:rPr lang="en-US" sz="2000" b="1" i="1" dirty="0"/>
              <a:t>Describe the advantages and disadvantages of living in cities.</a:t>
            </a:r>
            <a:endParaRPr lang="en-NZ" sz="2000" dirty="0"/>
          </a:p>
        </p:txBody>
      </p:sp>
      <p:sp>
        <p:nvSpPr>
          <p:cNvPr id="6" name="TextBox 5"/>
          <p:cNvSpPr txBox="1"/>
          <p:nvPr/>
        </p:nvSpPr>
        <p:spPr>
          <a:xfrm>
            <a:off x="539552" y="2276872"/>
            <a:ext cx="7992888" cy="24314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/>
            <a:r>
              <a:rPr lang="en-US" sz="2000" b="1" dirty="0"/>
              <a:t>1. G__________________ B_____________________ </a:t>
            </a:r>
          </a:p>
          <a:p>
            <a:pPr marL="457200" indent="-457200">
              <a:buAutoNum type="arabicPeriod"/>
            </a:pPr>
            <a:endParaRPr lang="en-NZ" sz="2000" b="1" dirty="0"/>
          </a:p>
          <a:p>
            <a:r>
              <a:rPr lang="en-US" sz="2000" b="1" dirty="0"/>
              <a:t>2. E__________________ T_____________________ </a:t>
            </a:r>
          </a:p>
          <a:p>
            <a:endParaRPr lang="en-NZ" sz="2000" b="1" dirty="0"/>
          </a:p>
          <a:p>
            <a:r>
              <a:rPr lang="en-US" sz="2000" b="1" dirty="0"/>
              <a:t>3. T_______________</a:t>
            </a:r>
          </a:p>
          <a:p>
            <a:endParaRPr lang="en-NZ" sz="1200" b="1" dirty="0"/>
          </a:p>
          <a:p>
            <a:pPr>
              <a:lnSpc>
                <a:spcPct val="200000"/>
              </a:lnSpc>
            </a:pPr>
            <a:endParaRPr lang="en-NZ" sz="2000" b="1" dirty="0"/>
          </a:p>
        </p:txBody>
      </p:sp>
      <p:sp>
        <p:nvSpPr>
          <p:cNvPr id="7" name="TextBox 6"/>
          <p:cNvSpPr txBox="1"/>
          <p:nvPr/>
        </p:nvSpPr>
        <p:spPr>
          <a:xfrm>
            <a:off x="869112" y="2276872"/>
            <a:ext cx="56166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FF0000"/>
                </a:solidFill>
              </a:rPr>
              <a:t>General Background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69112" y="2879224"/>
            <a:ext cx="5616624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009900"/>
                </a:solidFill>
              </a:rPr>
              <a:t>Essay Topic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69112" y="3474720"/>
            <a:ext cx="8095376" cy="400110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r>
              <a:rPr lang="en-NZ" sz="2000" b="1" dirty="0">
                <a:solidFill>
                  <a:srgbClr val="0000FF"/>
                </a:solidFill>
              </a:rPr>
              <a:t>Thesis (main idea) =  I partly agree that …   In the following essay, I will …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0152"/>
            <a:ext cx="87849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Essay comprehension questions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51520" y="836712"/>
            <a:ext cx="8712968" cy="52629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b="1" dirty="0"/>
              <a:t>1) Is this a one-sided or two-sided essay? 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2) How does the writer giver his/her opinion in the introduction? 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3) What does the writer say he/she is going to do in this essay?  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4) How many body paragraphs are there? 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5) What does the first sentence of each body paragraph tell you? 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6) How many reasons (main ideas) are there in each body paragraph? </a:t>
            </a:r>
          </a:p>
          <a:p>
            <a:r>
              <a:rPr lang="en-US" sz="2400" b="1" dirty="0"/>
              <a:t> </a:t>
            </a:r>
          </a:p>
          <a:p>
            <a:r>
              <a:rPr lang="en-US" sz="2400" b="1" dirty="0"/>
              <a:t>7) How does the writer support the reasons? 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015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Essay Structure Analysis: </a:t>
            </a:r>
            <a:r>
              <a:rPr lang="en-US" sz="2000" b="1" dirty="0">
                <a:latin typeface="Arial"/>
                <a:ea typeface="Times New Roman"/>
                <a:cs typeface="Arial"/>
              </a:rPr>
              <a:t>Introduction</a:t>
            </a:r>
            <a:endParaRPr lang="en-US" sz="2000" dirty="0">
              <a:latin typeface="Arial"/>
              <a:ea typeface="Times New Roman"/>
              <a:cs typeface="Times New Roman"/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48680"/>
            <a:ext cx="8784976" cy="193899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1)</a:t>
            </a:r>
            <a:r>
              <a:rPr lang="en-US" sz="2000" dirty="0">
                <a:latin typeface="Arial"/>
                <a:ea typeface="Times New Roman"/>
                <a:cs typeface="Arial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Times New Roman"/>
                <a:cs typeface="Arial"/>
              </a:rPr>
              <a:t>Nowadays, the world’s population is increasing rapidly and people want a higher standard of living.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2)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Because of this, many people have moved from small towns and villages to live in major urban areas.</a:t>
            </a:r>
            <a:r>
              <a:rPr lang="en-US" sz="2000" dirty="0">
                <a:solidFill>
                  <a:srgbClr val="006600"/>
                </a:solidFill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3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)</a:t>
            </a:r>
            <a:r>
              <a:rPr lang="en-US" sz="2000" dirty="0">
                <a:latin typeface="Arial"/>
                <a:ea typeface="Times New Roman"/>
                <a:cs typeface="Arial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Times New Roman"/>
                <a:cs typeface="Arial"/>
              </a:rPr>
              <a:t>I partly agree that people should move from the countryside to live in big cities.  In the following essay, I will discuss both sides of the argument.</a:t>
            </a:r>
            <a:endParaRPr lang="en-US" sz="2000" dirty="0">
              <a:solidFill>
                <a:srgbClr val="0000FF"/>
              </a:solidFill>
              <a:latin typeface="Arial"/>
              <a:ea typeface="Times New Roman"/>
              <a:cs typeface="Times New Roman"/>
            </a:endParaRPr>
          </a:p>
          <a:p>
            <a:endParaRPr lang="en-US" sz="2000" dirty="0"/>
          </a:p>
        </p:txBody>
      </p:sp>
      <p:sp>
        <p:nvSpPr>
          <p:cNvPr id="10" name="TextBox 9"/>
          <p:cNvSpPr txBox="1"/>
          <p:nvPr/>
        </p:nvSpPr>
        <p:spPr>
          <a:xfrm>
            <a:off x="323529" y="3068960"/>
            <a:ext cx="6192688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/>
                <a:ea typeface="Times New Roman"/>
                <a:cs typeface="Arial"/>
              </a:rPr>
              <a:t>1) General background</a:t>
            </a:r>
          </a:p>
          <a:p>
            <a:pPr marL="342900" indent="-342900">
              <a:buAutoNum type="arabicParenR"/>
            </a:pPr>
            <a:endParaRPr lang="en-US" sz="2000" b="1" dirty="0">
              <a:solidFill>
                <a:srgbClr val="FF0000"/>
              </a:solidFill>
              <a:latin typeface="Arial"/>
              <a:ea typeface="Times New Roman"/>
              <a:cs typeface="Arial"/>
            </a:endParaRPr>
          </a:p>
          <a:p>
            <a:r>
              <a:rPr lang="en-US" sz="2000" b="1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2) Essay topic</a:t>
            </a:r>
          </a:p>
          <a:p>
            <a:endParaRPr lang="en-US" sz="2000" b="1" dirty="0">
              <a:solidFill>
                <a:srgbClr val="006600"/>
              </a:solidFill>
              <a:latin typeface="Arial"/>
              <a:ea typeface="Times New Roman"/>
              <a:cs typeface="Arial"/>
            </a:endParaRPr>
          </a:p>
          <a:p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3) Thesis statement</a:t>
            </a:r>
          </a:p>
          <a:p>
            <a:endParaRPr lang="en-US" sz="2000" dirty="0">
              <a:solidFill>
                <a:srgbClr val="006600"/>
              </a:solidFill>
            </a:endParaRPr>
          </a:p>
          <a:p>
            <a:endParaRPr lang="en-US" sz="20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108806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015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Essay Structure Analysis: </a:t>
            </a:r>
            <a:r>
              <a:rPr lang="en-US" sz="2000" b="1" dirty="0">
                <a:latin typeface="Arial"/>
                <a:ea typeface="Times New Roman"/>
                <a:cs typeface="Arial"/>
              </a:rPr>
              <a:t>Body Paragraph 1</a:t>
            </a:r>
            <a:endParaRPr lang="en-US" sz="2000" dirty="0">
              <a:latin typeface="Arial"/>
              <a:ea typeface="Times New Roman"/>
              <a:cs typeface="Times New Roman"/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48680"/>
            <a:ext cx="8784976" cy="324774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191770" indent="274320" algn="just">
              <a:lnSpc>
                <a:spcPct val="115000"/>
              </a:lnSpc>
            </a:pP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4</a:t>
            </a:r>
            <a:r>
              <a:rPr lang="en-US" sz="2000" dirty="0">
                <a:solidFill>
                  <a:srgbClr val="FF0000"/>
                </a:solidFill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)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Times New Roman"/>
                <a:cs typeface="Arial"/>
              </a:rPr>
              <a:t>  On one hand, there are several important reasons why people should move to live in cities.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5)</a:t>
            </a:r>
            <a:r>
              <a:rPr lang="en-US" sz="2000" dirty="0">
                <a:latin typeface="Arial"/>
                <a:ea typeface="Times New Roman"/>
                <a:cs typeface="Arial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The most important one is that the opportunities for work and promotion are much better than in the countryside.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6</a:t>
            </a:r>
            <a:r>
              <a:rPr lang="en-US" sz="2000" dirty="0">
                <a:solidFill>
                  <a:srgbClr val="0000FF"/>
                </a:solidFill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)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Times New Roman"/>
                <a:cs typeface="Arial"/>
              </a:rPr>
              <a:t>   For example, all major companies are based in big cities,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7)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  <a:cs typeface="Arial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Arial"/>
                <a:ea typeface="Times New Roman"/>
                <a:cs typeface="Arial"/>
              </a:rPr>
              <a:t>so people who want to get a high-level job in a big company need to live in a city.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8)</a:t>
            </a:r>
            <a:r>
              <a:rPr lang="en-US" sz="2000" dirty="0">
                <a:latin typeface="Arial"/>
                <a:ea typeface="Times New Roman"/>
                <a:cs typeface="Arial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Another reason is that cities have more facilities for people to use,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9)</a:t>
            </a:r>
            <a:r>
              <a:rPr lang="en-US" sz="2000" dirty="0">
                <a:latin typeface="Arial"/>
                <a:ea typeface="Times New Roman"/>
                <a:cs typeface="Arial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Times New Roman"/>
                <a:cs typeface="Arial"/>
              </a:rPr>
              <a:t>such as good hospitals and schools. 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  <a:cs typeface="Arial"/>
              </a:rPr>
              <a:t>10)</a:t>
            </a:r>
            <a:r>
              <a:rPr lang="en-US" sz="2000" dirty="0">
                <a:latin typeface="Arial"/>
                <a:ea typeface="Times New Roman"/>
                <a:cs typeface="Arial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Arial"/>
                <a:ea typeface="Times New Roman"/>
                <a:cs typeface="Arial"/>
              </a:rPr>
              <a:t>As a result, many families live in major cities because they need good healthcare and education for their children. </a:t>
            </a:r>
            <a:endParaRPr lang="en-US" sz="2400" dirty="0">
              <a:solidFill>
                <a:srgbClr val="FF0066"/>
              </a:solidFill>
              <a:latin typeface="Arial"/>
              <a:ea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3796429"/>
            <a:ext cx="6368993" cy="224676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/>
                <a:ea typeface="Times New Roman"/>
                <a:cs typeface="Arial"/>
              </a:rPr>
              <a:t>4) Topic sentence</a:t>
            </a:r>
          </a:p>
          <a:p>
            <a:r>
              <a:rPr lang="en-US" sz="2000" b="1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5) 1</a:t>
            </a:r>
            <a:r>
              <a:rPr lang="en-US" sz="2000" b="1" baseline="30000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st</a:t>
            </a:r>
            <a:r>
              <a:rPr lang="en-US" sz="2000" b="1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 Reason</a:t>
            </a:r>
          </a:p>
          <a:p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6) Example</a:t>
            </a:r>
          </a:p>
          <a:p>
            <a:r>
              <a:rPr lang="en-US" sz="20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7) Result</a:t>
            </a:r>
          </a:p>
          <a:p>
            <a:r>
              <a:rPr lang="en-US" sz="2000" b="1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8) 2</a:t>
            </a:r>
            <a:r>
              <a:rPr lang="en-US" sz="2000" b="1" baseline="30000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nd</a:t>
            </a:r>
            <a:r>
              <a:rPr lang="en-US" sz="2000" b="1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 Reason</a:t>
            </a:r>
          </a:p>
          <a:p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9) Example</a:t>
            </a:r>
          </a:p>
          <a:p>
            <a:r>
              <a:rPr lang="en-US" sz="20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10) Result</a:t>
            </a:r>
          </a:p>
        </p:txBody>
      </p:sp>
    </p:spTree>
    <p:extLst>
      <p:ext uri="{BB962C8B-B14F-4D97-AF65-F5344CB8AC3E}">
        <p14:creationId xmlns:p14="http://schemas.microsoft.com/office/powerpoint/2010/main" val="32007892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179512" y="100152"/>
            <a:ext cx="878497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00B050"/>
                </a:solidFill>
              </a:rPr>
              <a:t>Essay Structure Analysis: </a:t>
            </a:r>
            <a:r>
              <a:rPr lang="en-US" sz="2000" b="1" dirty="0">
                <a:latin typeface="Arial"/>
                <a:ea typeface="Times New Roman"/>
                <a:cs typeface="Arial"/>
              </a:rPr>
              <a:t>Body Paragraph 2</a:t>
            </a:r>
            <a:endParaRPr lang="en-US" sz="2000" dirty="0">
              <a:latin typeface="Arial"/>
              <a:ea typeface="Times New Roman"/>
              <a:cs typeface="Times New Roman"/>
            </a:endParaRPr>
          </a:p>
          <a:p>
            <a:endParaRPr lang="en-US" sz="2000" b="1" dirty="0">
              <a:solidFill>
                <a:srgbClr val="00B050"/>
              </a:solidFill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179512" y="548680"/>
            <a:ext cx="8784976" cy="324774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marR="191770" indent="274320" algn="just">
              <a:lnSpc>
                <a:spcPct val="115000"/>
              </a:lnSpc>
            </a:pP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</a:rPr>
              <a:t>11)</a:t>
            </a:r>
            <a:r>
              <a:rPr lang="en-US" sz="2000" dirty="0">
                <a:latin typeface="Arial"/>
                <a:ea typeface="Times New Roman"/>
              </a:rPr>
              <a:t>  </a:t>
            </a:r>
            <a:r>
              <a:rPr lang="en-US" sz="2000" dirty="0">
                <a:solidFill>
                  <a:srgbClr val="FF0000"/>
                </a:solidFill>
                <a:latin typeface="Arial"/>
                <a:ea typeface="Times New Roman"/>
              </a:rPr>
              <a:t>On the other hand, there are many reasons why moving to the city is not a good idea.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</a:rPr>
              <a:t>12)</a:t>
            </a:r>
            <a:r>
              <a:rPr lang="en-US" sz="2000" dirty="0">
                <a:solidFill>
                  <a:srgbClr val="006600"/>
                </a:solidFill>
                <a:latin typeface="Arial"/>
                <a:ea typeface="Times New Roman"/>
              </a:rPr>
              <a:t>The main one is that the environment is often not clean.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</a:rPr>
              <a:t>13)</a:t>
            </a:r>
            <a:r>
              <a:rPr lang="en-US" sz="2000" dirty="0">
                <a:latin typeface="Arial"/>
                <a:ea typeface="Times New Roman"/>
              </a:rPr>
              <a:t> 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000" dirty="0">
                <a:solidFill>
                  <a:srgbClr val="6600FF"/>
                </a:solidFill>
                <a:latin typeface="Arial"/>
                <a:ea typeface="Times New Roman"/>
              </a:rPr>
              <a:t>As so many people live so close together, there is usually more pollution in big cities than in small towns.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</a:rPr>
              <a:t>14)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000" dirty="0">
                <a:solidFill>
                  <a:srgbClr val="0000FF"/>
                </a:solidFill>
                <a:latin typeface="Arial"/>
                <a:ea typeface="Times New Roman"/>
              </a:rPr>
              <a:t>For instance, many big cities have problems with noise and air pollution from traffic.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</a:rPr>
              <a:t>15)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Arial"/>
                <a:ea typeface="Times New Roman"/>
              </a:rPr>
              <a:t>Hence, cities can be unhealthy places to live.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</a:rPr>
              <a:t>16)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000" dirty="0">
                <a:solidFill>
                  <a:srgbClr val="006600"/>
                </a:solidFill>
                <a:latin typeface="Arial"/>
                <a:ea typeface="Times New Roman"/>
              </a:rPr>
              <a:t>In addition, crime is a serious problem in most major cities.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</a:rPr>
              <a:t>17)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000" dirty="0">
                <a:solidFill>
                  <a:srgbClr val="6600FF"/>
                </a:solidFill>
                <a:latin typeface="Arial"/>
                <a:ea typeface="Times New Roman"/>
              </a:rPr>
              <a:t>This is because criminals have many more places to hide in large cities than in small towns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. </a:t>
            </a:r>
            <a:r>
              <a:rPr lang="en-US" sz="2000" dirty="0">
                <a:highlight>
                  <a:srgbClr val="D3D3D3"/>
                </a:highlight>
                <a:latin typeface="Arial"/>
                <a:ea typeface="Times New Roman"/>
              </a:rPr>
              <a:t>18)</a:t>
            </a:r>
            <a:r>
              <a:rPr lang="en-US" sz="2000" dirty="0">
                <a:solidFill>
                  <a:srgbClr val="000000"/>
                </a:solidFill>
                <a:latin typeface="Arial"/>
                <a:ea typeface="Times New Roman"/>
              </a:rPr>
              <a:t> </a:t>
            </a:r>
            <a:r>
              <a:rPr lang="en-US" sz="2000" dirty="0">
                <a:solidFill>
                  <a:srgbClr val="FF0066"/>
                </a:solidFill>
                <a:latin typeface="Arial"/>
                <a:ea typeface="Times New Roman"/>
              </a:rPr>
              <a:t>Consequently, cities can be dangerous places for the people who live there. </a:t>
            </a:r>
            <a:endParaRPr lang="en-US" sz="2400" dirty="0">
              <a:solidFill>
                <a:srgbClr val="FF0066"/>
              </a:solidFill>
              <a:latin typeface="Arial"/>
              <a:ea typeface="Times New Roman"/>
              <a:cs typeface="Times New Roman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179512" y="3796429"/>
            <a:ext cx="6368993" cy="255454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rgbClr val="FF0000"/>
                </a:solidFill>
                <a:latin typeface="Arial"/>
                <a:ea typeface="Times New Roman"/>
                <a:cs typeface="Arial"/>
              </a:rPr>
              <a:t>11) Topic sentence</a:t>
            </a:r>
          </a:p>
          <a:p>
            <a:r>
              <a:rPr lang="en-US" sz="2000" b="1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12) 1</a:t>
            </a:r>
            <a:r>
              <a:rPr lang="en-US" sz="2000" b="1" baseline="30000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st</a:t>
            </a:r>
            <a:r>
              <a:rPr lang="en-US" sz="2000" b="1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 Reason</a:t>
            </a:r>
          </a:p>
          <a:p>
            <a:r>
              <a:rPr lang="en-US" sz="2000" b="1" dirty="0">
                <a:solidFill>
                  <a:srgbClr val="6600FF"/>
                </a:solidFill>
                <a:latin typeface="Arial"/>
                <a:ea typeface="Times New Roman"/>
                <a:cs typeface="Arial"/>
              </a:rPr>
              <a:t>13) Explaining + result</a:t>
            </a:r>
          </a:p>
          <a:p>
            <a:r>
              <a:rPr lang="en-US" sz="2000" b="1" dirty="0">
                <a:solidFill>
                  <a:srgbClr val="0000FF"/>
                </a:solidFill>
                <a:latin typeface="Arial" pitchFamily="34" charset="0"/>
                <a:cs typeface="Arial" pitchFamily="34" charset="0"/>
              </a:rPr>
              <a:t>14) Example</a:t>
            </a:r>
          </a:p>
          <a:p>
            <a:r>
              <a:rPr lang="en-US" sz="20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15) Result</a:t>
            </a:r>
          </a:p>
          <a:p>
            <a:r>
              <a:rPr lang="en-US" sz="2000" b="1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16) 2</a:t>
            </a:r>
            <a:r>
              <a:rPr lang="en-US" sz="2000" b="1" baseline="30000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nd</a:t>
            </a:r>
            <a:r>
              <a:rPr lang="en-US" sz="2000" b="1" dirty="0">
                <a:solidFill>
                  <a:srgbClr val="006600"/>
                </a:solidFill>
                <a:latin typeface="Arial"/>
                <a:ea typeface="Times New Roman"/>
                <a:cs typeface="Arial"/>
              </a:rPr>
              <a:t> Reason</a:t>
            </a:r>
          </a:p>
          <a:p>
            <a:r>
              <a:rPr lang="en-US" sz="2000" b="1" dirty="0">
                <a:solidFill>
                  <a:srgbClr val="6600FF"/>
                </a:solidFill>
                <a:latin typeface="Arial" pitchFamily="34" charset="0"/>
                <a:cs typeface="Arial" pitchFamily="34" charset="0"/>
              </a:rPr>
              <a:t>17) Explaining</a:t>
            </a:r>
          </a:p>
          <a:p>
            <a:r>
              <a:rPr lang="en-US" sz="2000" b="1" dirty="0">
                <a:solidFill>
                  <a:srgbClr val="FF0066"/>
                </a:solidFill>
                <a:latin typeface="Arial" pitchFamily="34" charset="0"/>
                <a:cs typeface="Arial" pitchFamily="34" charset="0"/>
              </a:rPr>
              <a:t>18) Result</a:t>
            </a:r>
          </a:p>
        </p:txBody>
      </p:sp>
    </p:spTree>
    <p:extLst>
      <p:ext uri="{BB962C8B-B14F-4D97-AF65-F5344CB8AC3E}">
        <p14:creationId xmlns:p14="http://schemas.microsoft.com/office/powerpoint/2010/main" val="286775920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4" dur="500" fill="hold"/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5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6" dur="500" fill="hold"/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 fill="hold"/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7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8" dur="500" fill="hold"/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3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4" dur="500" fill="hold"/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9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50" dur="500" fill="hold"/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mbc8818d814f45ef9cc9d5bfc7ae98b4 xmlns="ebcd411e-39d2-437c-921d-5ffc9b96e570">
      <Terms xmlns="http://schemas.microsoft.com/office/infopath/2007/PartnerControls"/>
    </mbc8818d814f45ef9cc9d5bfc7ae98b4>
    <_ip_UnifiedCompliancePolicyProperties xmlns="http://schemas.microsoft.com/sharepoint/v3" xsi:nil="true"/>
    <Comments xmlns="ebcd411e-39d2-437c-921d-5ffc9b96e570" xsi:nil="true"/>
    <Status xmlns="ebcd411e-39d2-437c-921d-5ffc9b96e570">One Pager</Status>
    <OneNoteFluid_FileOrder xmlns="ebcd411e-39d2-437c-921d-5ffc9b96e570" xsi:nil="true"/>
    <CustomColumn xmlns="ebcd411e-39d2-437c-921d-5ffc9b96e570" xsi:nil="true"/>
    <TaxCatchAll xmlns="230e9df3-be65-4c73-a93b-d1236ebd677e" xsi:nil="true"/>
    <lcf76f155ced4ddcb4097134ff3c332f xmlns="ebcd411e-39d2-437c-921d-5ffc9b96e570">
      <Terms xmlns="http://schemas.microsoft.com/office/infopath/2007/PartnerControls"/>
    </lcf76f155ced4ddcb4097134ff3c332f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61E089821E7FFA409886B3AD0234035C" ma:contentTypeVersion="29" ma:contentTypeDescription="Create a new document." ma:contentTypeScope="" ma:versionID="13bae29414afa2e23293c9ff0a75cff5">
  <xsd:schema xmlns:xsd="http://www.w3.org/2001/XMLSchema" xmlns:xs="http://www.w3.org/2001/XMLSchema" xmlns:p="http://schemas.microsoft.com/office/2006/metadata/properties" xmlns:ns1="http://schemas.microsoft.com/sharepoint/v3" xmlns:ns2="ebcd411e-39d2-437c-921d-5ffc9b96e570" xmlns:ns3="d01ac7e3-0127-46ca-87d1-141033fc51e3" xmlns:ns4="230e9df3-be65-4c73-a93b-d1236ebd677e" targetNamespace="http://schemas.microsoft.com/office/2006/metadata/properties" ma:root="true" ma:fieldsID="c8a41d0551d1dfd2c024d8ab368c767b" ns1:_="" ns2:_="" ns3:_="" ns4:_="">
    <xsd:import namespace="http://schemas.microsoft.com/sharepoint/v3"/>
    <xsd:import namespace="ebcd411e-39d2-437c-921d-5ffc9b96e570"/>
    <xsd:import namespace="d01ac7e3-0127-46ca-87d1-141033fc51e3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GenerationTime" minOccurs="0"/>
                <xsd:element ref="ns2:MediaServiceEventHashCode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MediaServiceDateTaken" minOccurs="0"/>
                <xsd:element ref="ns2:MediaServiceLocation" minOccurs="0"/>
                <xsd:element ref="ns1:_ip_UnifiedCompliancePolicyProperties" minOccurs="0"/>
                <xsd:element ref="ns1:_ip_UnifiedCompliancePolicyUIAction" minOccurs="0"/>
                <xsd:element ref="ns2:Status" minOccurs="0"/>
                <xsd:element ref="ns2:MediaLengthInSeconds" minOccurs="0"/>
                <xsd:element ref="ns2:lcf76f155ced4ddcb4097134ff3c332f" minOccurs="0"/>
                <xsd:element ref="ns4:TaxCatchAll" minOccurs="0"/>
                <xsd:element ref="ns2:OneNoteFluid_FileOrder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  <xsd:element ref="ns2:Comments" minOccurs="0"/>
                <xsd:element ref="ns2:MediaServiceBillingMetadata" minOccurs="0"/>
                <xsd:element ref="ns2:CustomColumn" minOccurs="0"/>
                <xsd:element ref="ns2:mbc8818d814f45ef9cc9d5bfc7ae98b4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19" nillable="true" ma:displayName="Unified Compliance Policy Properties" ma:hidden="true" ma:internalName="_ip_UnifiedCompliancePolicyProperties">
      <xsd:simpleType>
        <xsd:restriction base="dms:Note"/>
      </xsd:simpleType>
    </xsd:element>
    <xsd:element name="_ip_UnifiedCompliancePolicyUIAction" ma:index="20" nillable="true" ma:displayName="Unified Compliance Policy UI Action" ma:hidden="true" ma:internalName="_ip_UnifiedCompliancePolicyUIAction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ebcd411e-39d2-437c-921d-5ffc9b96e57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AutoKeyPoints" ma:index="13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4" nillable="true" ma:displayName="KeyPoints" ma:description="" ma:internalName="MediaServiceKeyPoints" ma:readOnly="true">
      <xsd:simpleType>
        <xsd:restriction base="dms:Note">
          <xsd:maxLength value="255"/>
        </xsd:restriction>
      </xsd:simpleType>
    </xsd:element>
    <xsd:element name="MediaServiceDateTaken" ma:index="17" nillable="true" ma:displayName="MediaServiceDateTaken" ma:hidden="true" ma:internalName="MediaServiceDateTaken" ma:readOnly="true">
      <xsd:simpleType>
        <xsd:restriction base="dms:Text"/>
      </xsd:simpleType>
    </xsd:element>
    <xsd:element name="MediaServiceLocation" ma:index="18" nillable="true" ma:displayName="Location" ma:internalName="MediaServiceLocation" ma:readOnly="true">
      <xsd:simpleType>
        <xsd:restriction base="dms:Text"/>
      </xsd:simpleType>
    </xsd:element>
    <xsd:element name="Status" ma:index="21" nillable="true" ma:displayName="Status" ma:default="One Pager" ma:format="Dropdown" ma:internalName="Status">
      <xsd:simpleType>
        <xsd:restriction base="dms:Text">
          <xsd:maxLength value="255"/>
        </xsd:restriction>
      </xsd:simpleType>
    </xsd:element>
    <xsd:element name="MediaLengthInSeconds" ma:index="22" nillable="true" ma:displayName="Length (seconds)" ma:internalName="MediaLengthInSeconds" ma:readOnly="true">
      <xsd:simpleType>
        <xsd:restriction base="dms:Unknown"/>
      </xsd:simpleType>
    </xsd:element>
    <xsd:element name="lcf76f155ced4ddcb4097134ff3c332f" ma:index="24" nillable="true" ma:taxonomy="true" ma:internalName="lcf76f155ced4ddcb4097134ff3c332f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OneNoteFluid_FileOrder" ma:index="26" nillable="true" ma:displayName="OneNoteFluid_FileOrder" ma:internalName="OneNoteFluid_FileOrder">
      <xsd:simpleType>
        <xsd:restriction base="dms:Text">
          <xsd:maxLength value="255"/>
        </xsd:restriction>
      </xsd:simpleType>
    </xsd:element>
    <xsd:element name="MediaServiceSearchProperties" ma:index="27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28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29" nillable="true" ma:displayName="MediaServiceObjectDetectorVersions" ma:hidden="true" ma:indexed="true" ma:internalName="MediaServiceObjectDetectorVersions" ma:readOnly="true">
      <xsd:simpleType>
        <xsd:restriction base="dms:Text"/>
      </xsd:simpleType>
    </xsd:element>
    <xsd:element name="MediaServiceSystemTags" ma:index="30" nillable="true" ma:displayName="MediaServiceSystemTags" ma:hidden="true" ma:internalName="MediaServiceSystemTags" ma:readOnly="true">
      <xsd:simpleType>
        <xsd:restriction base="dms:Note"/>
      </xsd:simpleType>
    </xsd:element>
    <xsd:element name="Comments" ma:index="31" nillable="true" ma:displayName="Comments" ma:format="Dropdown" ma:internalName="Comments">
      <xsd:simpleType>
        <xsd:restriction base="dms:Text">
          <xsd:maxLength value="255"/>
        </xsd:restriction>
      </xsd:simpleType>
    </xsd:element>
    <xsd:element name="MediaServiceBillingMetadata" ma:index="32" nillable="true" ma:displayName="MediaServiceBillingMetadata" ma:hidden="true" ma:internalName="MediaServiceBillingMetadata" ma:readOnly="true">
      <xsd:simpleType>
        <xsd:restriction base="dms:Text"/>
      </xsd:simpleType>
    </xsd:element>
    <xsd:element name="CustomColumn" ma:index="33" nillable="true" ma:displayName="CustomColumn" ma:format="Dropdown" ma:indexed="true" ma:internalName="CustomColumn">
      <xsd:simpleType>
        <xsd:restriction base="dms:Text">
          <xsd:maxLength value="255"/>
        </xsd:restriction>
      </xsd:simpleType>
    </xsd:element>
    <xsd:element name="mbc8818d814f45ef9cc9d5bfc7ae98b4" ma:index="35" nillable="true" ma:taxonomy="true" ma:internalName="mbc8818d814f45ef9cc9d5bfc7ae98b4" ma:taxonomyFieldName="categorize" ma:displayName="categorize" ma:default="" ma:fieldId="{6bc8818d-814f-45ef-9cc9-d5bfc7ae98b4}" ma:taxonomyMulti="true" ma:sspId="e385fb40-52d4-4fae-9c5b-3e8ff8a5878e" ma:termSetId="180ed1bd-d8ff-49f1-a51c-decde4118c4f" ma:anchorId="00000000-0000-0000-0000-000000000000" ma:open="fals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01ac7e3-0127-46ca-87d1-141033fc51e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5" nillable="true" ma:displayName="Taxonomy Catch All Column" ma:hidden="true" ma:list="{cdfba08c-59f0-4ee1-ab25-f66a7261e9a8}" ma:internalName="TaxCatchAll" ma:showField="CatchAllData" ma:web="d01ac7e3-0127-46ca-87d1-141033fc51e3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8FF903F3-3B88-42EE-8135-F1899A7094EC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7C7590D7-FE7E-4DAC-9C96-8C67F9BFC490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ebcd411e-39d2-437c-921d-5ffc9b96e570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F4876C92-4725-445B-B110-9A26C25DE359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ebcd411e-39d2-437c-921d-5ffc9b96e570"/>
    <ds:schemaRef ds:uri="d01ac7e3-0127-46ca-87d1-141033fc51e3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>
  <clbl:label id="{f42aa342-8706-4288-bd11-ebb85995028c}" enabled="1" method="Privileged" siteId="{72f988bf-86f1-41af-91ab-2d7cd011db47}" contentBits="0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437</TotalTime>
  <Words>948</Words>
  <Application>Microsoft Office PowerPoint</Application>
  <PresentationFormat>On-screen Show (4:3)</PresentationFormat>
  <Paragraphs>122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Tahoma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Shanti</dc:creator>
  <cp:lastModifiedBy>Nathan Imse</cp:lastModifiedBy>
  <cp:revision>52</cp:revision>
  <dcterms:created xsi:type="dcterms:W3CDTF">2012-10-20T04:38:40Z</dcterms:created>
  <dcterms:modified xsi:type="dcterms:W3CDTF">2025-10-30T15:22:33Z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0x01010061E089821E7FFA409886B3AD0234035C</vt:lpwstr>
  </property>
  <property fmtid="{D5CDD505-2E9C-101B-9397-08002B2CF9AE}" pid="3" name="MediaServiceImageTags">
    <vt:lpwstr/>
  </property>
  <property fmtid="{D5CDD505-2E9C-101B-9397-08002B2CF9AE}" pid="4" name="categorize">
    <vt:lpwstr/>
  </property>
</Properties>
</file>