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011" autoAdjust="0"/>
  </p:normalViewPr>
  <p:slideViewPr>
    <p:cSldViewPr>
      <p:cViewPr varScale="1">
        <p:scale>
          <a:sx n="90" d="100"/>
          <a:sy n="90" d="100"/>
        </p:scale>
        <p:origin x="1536" y="3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9D8062-1897-4DAB-A242-CB2BE2F25166}" type="datetimeFigureOut">
              <a:rPr lang="en-GB" smtClean="0"/>
              <a:t>30/10/2025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48A0D4-1F89-49CA-B226-1404C106BDB5}" type="slidenum">
              <a:rPr lang="en-GB" smtClean="0"/>
              <a:t>‹#›</a:t>
            </a:fld>
            <a:endParaRPr lang="en-GB"/>
          </a:p>
        </p:txBody>
      </p:sp>
    </p:spTree>
    <p:extLst>
      <p:ext uri="{BB962C8B-B14F-4D97-AF65-F5344CB8AC3E}">
        <p14:creationId xmlns:p14="http://schemas.microsoft.com/office/powerpoint/2010/main" val="2682689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1"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a:cs typeface="Arial" charset="0"/>
            </a:endParaRPr>
          </a:p>
        </p:txBody>
      </p:sp>
      <p:sp>
        <p:nvSpPr>
          <p:cNvPr id="17412"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endParaRPr lang="en-US">
              <a:cs typeface="Arial" charset="0"/>
            </a:endParaRPr>
          </a:p>
        </p:txBody>
      </p:sp>
    </p:spTree>
    <p:extLst>
      <p:ext uri="{BB962C8B-B14F-4D97-AF65-F5344CB8AC3E}">
        <p14:creationId xmlns:p14="http://schemas.microsoft.com/office/powerpoint/2010/main" val="424338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Header Placeholder 4"/>
          <p:cNvSpPr>
            <a:spLocks noGrp="1"/>
          </p:cNvSpPr>
          <p:nvPr>
            <p:ph type="hdr" sz="quarter"/>
          </p:nvPr>
        </p:nvSpPr>
        <p:spPr bwMode="auto"/>
        <p:txBody>
          <a:bodyPr wrap="square" numCol="1" anchor="t"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endParaRPr lang="en-US">
              <a:latin typeface="Calibri" pitchFamily="34" charset="0"/>
            </a:endParaRPr>
          </a:p>
        </p:txBody>
      </p:sp>
      <p:sp>
        <p:nvSpPr>
          <p:cNvPr id="26629" name="Footer Placeholder 5"/>
          <p:cNvSpPr>
            <a:spLocks noGrp="1"/>
          </p:cNvSpPr>
          <p:nvPr>
            <p:ph type="ftr" sz="quarter" idx="4"/>
          </p:nvPr>
        </p:nvSpPr>
        <p:spPr bwMode="auto"/>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endParaRPr lang="en-US">
              <a:latin typeface="Calibri" pitchFamily="34" charset="0"/>
            </a:endParaRPr>
          </a:p>
        </p:txBody>
      </p:sp>
    </p:spTree>
    <p:extLst>
      <p:ext uri="{BB962C8B-B14F-4D97-AF65-F5344CB8AC3E}">
        <p14:creationId xmlns:p14="http://schemas.microsoft.com/office/powerpoint/2010/main" val="238313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662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a:cs typeface="Arial" charset="0"/>
            </a:endParaRPr>
          </a:p>
        </p:txBody>
      </p:sp>
      <p:sp>
        <p:nvSpPr>
          <p:cNvPr id="2662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endParaRPr lang="en-US">
              <a:cs typeface="Arial" charset="0"/>
            </a:endParaRPr>
          </a:p>
        </p:txBody>
      </p:sp>
    </p:spTree>
    <p:extLst>
      <p:ext uri="{BB962C8B-B14F-4D97-AF65-F5344CB8AC3E}">
        <p14:creationId xmlns:p14="http://schemas.microsoft.com/office/powerpoint/2010/main" val="267650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Header Placeholder 4"/>
          <p:cNvSpPr>
            <a:spLocks noGrp="1"/>
          </p:cNvSpPr>
          <p:nvPr>
            <p:ph type="hdr" sz="quarter"/>
          </p:nvPr>
        </p:nvSpPr>
        <p:spPr bwMode="auto"/>
        <p:txBody>
          <a:bodyPr wrap="square" numCol="1" anchor="t"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endParaRPr lang="en-US">
              <a:latin typeface="Calibri" pitchFamily="34" charset="0"/>
            </a:endParaRPr>
          </a:p>
        </p:txBody>
      </p:sp>
      <p:sp>
        <p:nvSpPr>
          <p:cNvPr id="28677" name="Footer Placeholder 5"/>
          <p:cNvSpPr>
            <a:spLocks noGrp="1"/>
          </p:cNvSpPr>
          <p:nvPr>
            <p:ph type="ftr" sz="quarter" idx="4"/>
          </p:nvPr>
        </p:nvSpPr>
        <p:spPr bwMode="auto"/>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defRPr/>
            </a:pPr>
            <a:endParaRPr lang="en-US">
              <a:latin typeface="Calibri" pitchFamily="34" charset="0"/>
            </a:endParaRPr>
          </a:p>
        </p:txBody>
      </p:sp>
    </p:spTree>
    <p:extLst>
      <p:ext uri="{BB962C8B-B14F-4D97-AF65-F5344CB8AC3E}">
        <p14:creationId xmlns:p14="http://schemas.microsoft.com/office/powerpoint/2010/main" val="1428300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2227" name="Header Placeholder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a:cs typeface="Arial" charset="0"/>
            </a:endParaRPr>
          </a:p>
        </p:txBody>
      </p:sp>
      <p:sp>
        <p:nvSpPr>
          <p:cNvPr id="52228"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endParaRPr lang="en-US">
              <a:cs typeface="Arial" charset="0"/>
            </a:endParaRPr>
          </a:p>
        </p:txBody>
      </p:sp>
    </p:spTree>
    <p:extLst>
      <p:ext uri="{BB962C8B-B14F-4D97-AF65-F5344CB8AC3E}">
        <p14:creationId xmlns:p14="http://schemas.microsoft.com/office/powerpoint/2010/main" val="3350206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120425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5C7674A-C8DF-4B72-85F0-E8FA51EC751C}" type="datetimeFigureOut">
              <a:rPr lang="en-GB" smtClean="0"/>
              <a:t>30/10/2025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38754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5C7674A-C8DF-4B72-85F0-E8FA51EC751C}" type="datetimeFigureOut">
              <a:rPr lang="en-GB" smtClean="0"/>
              <a:t>30/10/2025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230073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5C7674A-C8DF-4B72-85F0-E8FA51EC751C}" type="datetimeFigureOut">
              <a:rPr lang="en-GB" smtClean="0"/>
              <a:t>30/10/2025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384753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5C7674A-C8DF-4B72-85F0-E8FA51EC751C}" type="datetimeFigureOut">
              <a:rPr lang="en-GB" smtClean="0"/>
              <a:t>30/10/2025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385790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7674A-C8DF-4B72-85F0-E8FA51EC751C}" type="datetimeFigureOut">
              <a:rPr lang="en-GB" smtClean="0"/>
              <a:t>30/10/2025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147864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5C7674A-C8DF-4B72-85F0-E8FA51EC751C}" type="datetimeFigureOut">
              <a:rPr lang="en-GB" smtClean="0"/>
              <a:t>30/10/2025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47184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5C7674A-C8DF-4B72-85F0-E8FA51EC751C}" type="datetimeFigureOut">
              <a:rPr lang="en-GB" smtClean="0"/>
              <a:t>30/10/2025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421967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5C7674A-C8DF-4B72-85F0-E8FA51EC751C}" type="datetimeFigureOut">
              <a:rPr lang="en-GB" smtClean="0"/>
              <a:t>30/10/2025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39120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7674A-C8DF-4B72-85F0-E8FA51EC751C}" type="datetimeFigureOut">
              <a:rPr lang="en-GB" smtClean="0"/>
              <a:t>30/10/2025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183289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7674A-C8DF-4B72-85F0-E8FA51EC751C}" type="datetimeFigureOut">
              <a:rPr lang="en-GB" smtClean="0"/>
              <a:t>30/10/2025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183001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7674A-C8DF-4B72-85F0-E8FA51EC751C}" type="datetimeFigureOut">
              <a:rPr lang="en-GB" smtClean="0"/>
              <a:t>30/10/2025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C06A1D-7BF1-404F-AA8A-2099E76876AA}" type="slidenum">
              <a:rPr lang="en-GB" smtClean="0"/>
              <a:t>‹#›</a:t>
            </a:fld>
            <a:endParaRPr lang="en-GB"/>
          </a:p>
        </p:txBody>
      </p:sp>
    </p:spTree>
    <p:extLst>
      <p:ext uri="{BB962C8B-B14F-4D97-AF65-F5344CB8AC3E}">
        <p14:creationId xmlns:p14="http://schemas.microsoft.com/office/powerpoint/2010/main" val="3900663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7674A-C8DF-4B72-85F0-E8FA51EC751C}" type="datetimeFigureOut">
              <a:rPr lang="en-GB" smtClean="0"/>
              <a:t>30/10/2025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06A1D-7BF1-404F-AA8A-2099E76876AA}" type="slidenum">
              <a:rPr lang="en-GB" smtClean="0"/>
              <a:t>‹#›</a:t>
            </a:fld>
            <a:endParaRPr lang="en-GB"/>
          </a:p>
        </p:txBody>
      </p:sp>
    </p:spTree>
    <p:extLst>
      <p:ext uri="{BB962C8B-B14F-4D97-AF65-F5344CB8AC3E}">
        <p14:creationId xmlns:p14="http://schemas.microsoft.com/office/powerpoint/2010/main" val="3536722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G"/><Relationship Id="rId3" Type="http://schemas.openxmlformats.org/officeDocument/2006/relationships/image" Target="../media/image1.JP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20.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4" name="Rectangle 3"/>
          <p:cNvSpPr/>
          <p:nvPr/>
        </p:nvSpPr>
        <p:spPr>
          <a:xfrm>
            <a:off x="446088" y="2057400"/>
            <a:ext cx="8305800" cy="400050"/>
          </a:xfrm>
          <a:prstGeom prst="rect">
            <a:avLst/>
          </a:prstGeom>
        </p:spPr>
        <p:txBody>
          <a:bodyPr>
            <a:spAutoFit/>
          </a:bodyPr>
          <a:lstStyle/>
          <a:p>
            <a:pPr fontAlgn="auto">
              <a:spcBef>
                <a:spcPts val="0"/>
              </a:spcBef>
              <a:spcAft>
                <a:spcPts val="0"/>
              </a:spcAft>
              <a:defRPr/>
            </a:pPr>
            <a:r>
              <a:rPr lang="en-US" sz="2000" dirty="0">
                <a:solidFill>
                  <a:prstClr val="black"/>
                </a:solidFill>
                <a:latin typeface="Calibri"/>
                <a:cs typeface="+mn-cs"/>
              </a:rPr>
              <a:t>Tuesday, August 26, 2014</a:t>
            </a:r>
            <a:endParaRPr lang="en-US" sz="3200" b="1" dirty="0">
              <a:latin typeface="+mj-lt"/>
              <a:cs typeface="+mn-cs"/>
            </a:endParaRPr>
          </a:p>
        </p:txBody>
      </p:sp>
      <p:pic>
        <p:nvPicPr>
          <p:cNvPr id="717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800" y="2514600"/>
            <a:ext cx="2097088"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92350" y="2516188"/>
            <a:ext cx="225583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0175" y="2514600"/>
            <a:ext cx="2109788"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00575" y="2514600"/>
            <a:ext cx="22590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9"/>
          <p:cNvPicPr>
            <a:picLocks/>
          </p:cNvPicPr>
          <p:nvPr/>
        </p:nvPicPr>
        <p:blipFill>
          <a:blip r:embed="rId8">
            <a:extLst>
              <a:ext uri="{28A0092B-C50C-407E-A947-70E740481C1C}">
                <a14:useLocalDpi xmlns:a14="http://schemas.microsoft.com/office/drawing/2010/main" val="0"/>
              </a:ext>
            </a:extLst>
          </a:blip>
          <a:srcRect/>
          <a:stretch>
            <a:fillRect/>
          </a:stretch>
        </p:blipFill>
        <p:spPr bwMode="auto">
          <a:xfrm>
            <a:off x="2292350" y="4081463"/>
            <a:ext cx="22574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0" y="59436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7" name="Picture 3" descr="D:\_Photo [ARCHIVE] CDMP\for EU\LDRRF sites @ Bagerhat &amp; Satkhira 126.JPG"/>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588" y="4067175"/>
            <a:ext cx="2112962"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5" descr="D:\_Photo [ARCHIVE] CDMP\Photo_Gallery\CDMP II\MTR Filed Visit Pictures-North-10-13Jul12\DSC02206.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8800" y="4067175"/>
            <a:ext cx="2097088"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3" descr="D:\_Photo [ARCHIVE] CDMP\_Photograph\MTR Field Visit 10-16July2012 19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98988" y="4067175"/>
            <a:ext cx="2262187"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Rectangle 4"/>
          <p:cNvSpPr>
            <a:spLocks noChangeArrowheads="1"/>
          </p:cNvSpPr>
          <p:nvPr/>
        </p:nvSpPr>
        <p:spPr bwMode="auto">
          <a:xfrm>
            <a:off x="419100" y="1103313"/>
            <a:ext cx="8153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2800" b="1">
                <a:solidFill>
                  <a:srgbClr val="0070C0"/>
                </a:solidFill>
                <a:latin typeface="Calibri" panose="020F0502020204030204" pitchFamily="34" charset="0"/>
              </a:rPr>
              <a:t>COMPREHENSIVE DISASTER MANAGEMENT PROGRAMME  (CDMP II) </a:t>
            </a:r>
            <a:endParaRPr lang="en-US" altLang="en-US" sz="2800" b="1">
              <a:solidFill>
                <a:srgbClr val="0070C0"/>
              </a:solidFill>
              <a:latin typeface="Calibri" panose="020F0502020204030204" pitchFamily="34" charset="0"/>
            </a:endParaRPr>
          </a:p>
        </p:txBody>
      </p:sp>
      <p:sp>
        <p:nvSpPr>
          <p:cNvPr id="2" name="Rectangle 1"/>
          <p:cNvSpPr/>
          <p:nvPr/>
        </p:nvSpPr>
        <p:spPr>
          <a:xfrm>
            <a:off x="3886200" y="6019800"/>
            <a:ext cx="533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182" name="Picture 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195763" y="152400"/>
            <a:ext cx="7524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48149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2" name="Rectangle 1"/>
          <p:cNvSpPr/>
          <p:nvPr/>
        </p:nvSpPr>
        <p:spPr>
          <a:xfrm>
            <a:off x="715963" y="2209800"/>
            <a:ext cx="7696200" cy="3786188"/>
          </a:xfrm>
          <a:prstGeom prst="rect">
            <a:avLst/>
          </a:prstGeom>
        </p:spPr>
        <p:txBody>
          <a:bodyPr>
            <a:spAutoFit/>
          </a:bodyPr>
          <a:lstStyle/>
          <a:p>
            <a:pPr marL="342900" indent="-342900">
              <a:buFont typeface="Arial" pitchFamily="34" charset="0"/>
              <a:buChar char="•"/>
              <a:defRPr/>
            </a:pPr>
            <a:r>
              <a:rPr lang="en-US" sz="2400" dirty="0">
                <a:latin typeface="Arial" charset="0"/>
                <a:cs typeface="Arial" charset="0"/>
              </a:rPr>
              <a:t>In early 2010, CDMP II piloted the use of mobile technology involving Interactive Voice Response to disseminate weather advisory and disaster early warning alerts in Cox’ Bazaar (coastal area) and </a:t>
            </a:r>
            <a:r>
              <a:rPr lang="en-US" sz="2400" dirty="0" err="1">
                <a:latin typeface="Arial" charset="0"/>
                <a:cs typeface="Arial" charset="0"/>
              </a:rPr>
              <a:t>Sirajganj</a:t>
            </a:r>
            <a:r>
              <a:rPr lang="en-US" sz="2400" dirty="0">
                <a:latin typeface="Arial" charset="0"/>
                <a:cs typeface="Arial" charset="0"/>
              </a:rPr>
              <a:t> (flood prone area).</a:t>
            </a:r>
          </a:p>
          <a:p>
            <a:pPr>
              <a:defRPr/>
            </a:pPr>
            <a:endParaRPr lang="en-US" sz="2400" dirty="0">
              <a:latin typeface="Arial" charset="0"/>
              <a:cs typeface="Arial" charset="0"/>
            </a:endParaRPr>
          </a:p>
          <a:p>
            <a:pPr marL="342900" indent="-342900">
              <a:buFont typeface="Arial" pitchFamily="34" charset="0"/>
              <a:buChar char="•"/>
              <a:defRPr/>
            </a:pPr>
            <a:r>
              <a:rPr lang="en-US" sz="2400" dirty="0">
                <a:latin typeface="Arial" charset="0"/>
                <a:cs typeface="Arial" charset="0"/>
              </a:rPr>
              <a:t>And it is now scaled up to the whole of Bangladesh. </a:t>
            </a:r>
          </a:p>
          <a:p>
            <a:pPr marL="342900" indent="-342900">
              <a:buFont typeface="Arial" pitchFamily="34" charset="0"/>
              <a:buChar char="•"/>
              <a:defRPr/>
            </a:pPr>
            <a:endParaRPr lang="en-US" sz="2400" dirty="0">
              <a:latin typeface="Arial" charset="0"/>
              <a:cs typeface="Arial" charset="0"/>
            </a:endParaRPr>
          </a:p>
          <a:p>
            <a:pPr marL="342900" indent="-342900">
              <a:buFont typeface="Arial" pitchFamily="34" charset="0"/>
              <a:buChar char="•"/>
              <a:defRPr/>
            </a:pPr>
            <a:r>
              <a:rPr lang="en-US" sz="2400" dirty="0">
                <a:latin typeface="Arial" charset="0"/>
                <a:cs typeface="Arial" charset="0"/>
              </a:rPr>
              <a:t>Presently more than 100 million people have access to cell phone based early warning system. </a:t>
            </a:r>
          </a:p>
        </p:txBody>
      </p:sp>
      <p:sp>
        <p:nvSpPr>
          <p:cNvPr id="16387" name="Rectangle 2"/>
          <p:cNvSpPr>
            <a:spLocks noChangeArrowheads="1"/>
          </p:cNvSpPr>
          <p:nvPr/>
        </p:nvSpPr>
        <p:spPr bwMode="auto">
          <a:xfrm>
            <a:off x="609600" y="990600"/>
            <a:ext cx="7239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rgbClr val="FF0000"/>
                </a:solidFill>
              </a:rPr>
              <a:t>IVR based Early Warning: How It started with CDMP</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331375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2" name="Rectangle 1"/>
          <p:cNvSpPr/>
          <p:nvPr/>
        </p:nvSpPr>
        <p:spPr>
          <a:xfrm>
            <a:off x="990600" y="914400"/>
            <a:ext cx="6324600" cy="4986338"/>
          </a:xfrm>
          <a:prstGeom prst="rect">
            <a:avLst/>
          </a:prstGeom>
        </p:spPr>
        <p:txBody>
          <a:bodyPr>
            <a:spAutoFit/>
          </a:bodyPr>
          <a:lstStyle/>
          <a:p>
            <a:pPr>
              <a:defRPr/>
            </a:pPr>
            <a:r>
              <a:rPr lang="en-US" sz="3200" i="1" dirty="0">
                <a:latin typeface="Arial" charset="0"/>
                <a:cs typeface="Arial" charset="0"/>
              </a:rPr>
              <a:t>Accessible by dialing </a:t>
            </a:r>
            <a:r>
              <a:rPr lang="en-US" sz="3200" b="1" i="1" dirty="0">
                <a:latin typeface="Arial" charset="0"/>
                <a:cs typeface="Arial" charset="0"/>
              </a:rPr>
              <a:t>‘10941’ </a:t>
            </a:r>
            <a:r>
              <a:rPr lang="en-US" sz="3200" i="1" dirty="0">
                <a:latin typeface="Arial" charset="0"/>
                <a:cs typeface="Arial" charset="0"/>
              </a:rPr>
              <a:t>from all mobile phone operators</a:t>
            </a:r>
          </a:p>
          <a:p>
            <a:pPr>
              <a:defRPr/>
            </a:pPr>
            <a:endParaRPr lang="en-US" dirty="0">
              <a:latin typeface="Arial" charset="0"/>
              <a:cs typeface="Arial" charset="0"/>
            </a:endParaRPr>
          </a:p>
          <a:p>
            <a:pPr>
              <a:defRPr/>
            </a:pPr>
            <a:r>
              <a:rPr lang="en-US" sz="2000" b="1" dirty="0">
                <a:latin typeface="Arial" charset="0"/>
                <a:cs typeface="Arial" charset="0"/>
              </a:rPr>
              <a:t>Features</a:t>
            </a:r>
            <a:r>
              <a:rPr lang="en-US" sz="2000" dirty="0">
                <a:latin typeface="Arial" charset="0"/>
                <a:cs typeface="Arial" charset="0"/>
              </a:rPr>
              <a:t>: </a:t>
            </a:r>
          </a:p>
          <a:p>
            <a:pPr marL="285750" indent="-285750">
              <a:buFont typeface="Arial" pitchFamily="34" charset="0"/>
              <a:buChar char="•"/>
              <a:defRPr/>
            </a:pPr>
            <a:r>
              <a:rPr lang="en-GB" sz="2000" dirty="0">
                <a:latin typeface="Arial" charset="0"/>
                <a:cs typeface="Arial" charset="0"/>
              </a:rPr>
              <a:t>Sea bulletins: twice a daily, to help protect the incoming and outgoing fishermen vessels in the Bay of Bengal. (PRESS ONE)</a:t>
            </a:r>
          </a:p>
          <a:p>
            <a:pPr marL="285750" indent="-285750">
              <a:buFont typeface="Arial" pitchFamily="34" charset="0"/>
              <a:buChar char="•"/>
              <a:defRPr/>
            </a:pPr>
            <a:r>
              <a:rPr lang="en-GB" sz="2000" dirty="0">
                <a:latin typeface="Arial" charset="0"/>
                <a:cs typeface="Arial" charset="0"/>
              </a:rPr>
              <a:t>Inland river port warnings, four times daily, for safer river navigation. (PRESS TWO)</a:t>
            </a:r>
            <a:endParaRPr lang="en-US" sz="2000" dirty="0">
              <a:latin typeface="Arial" charset="0"/>
              <a:cs typeface="Arial" charset="0"/>
            </a:endParaRPr>
          </a:p>
          <a:p>
            <a:pPr marL="285750" indent="-285750">
              <a:buFont typeface="Arial" pitchFamily="34" charset="0"/>
              <a:buChar char="•"/>
              <a:defRPr/>
            </a:pPr>
            <a:r>
              <a:rPr lang="en-GB" sz="2000" dirty="0">
                <a:latin typeface="Arial" charset="0"/>
                <a:cs typeface="Arial" charset="0"/>
              </a:rPr>
              <a:t>Weather Forecast including rainfall and temperature for the general public: 24 Hours (PRESS THREE)</a:t>
            </a:r>
          </a:p>
          <a:p>
            <a:pPr marL="285750" indent="-285750">
              <a:buFont typeface="Arial" pitchFamily="34" charset="0"/>
              <a:buChar char="•"/>
              <a:defRPr/>
            </a:pPr>
            <a:r>
              <a:rPr lang="en-GB" sz="2000" dirty="0">
                <a:latin typeface="Arial" charset="0"/>
                <a:cs typeface="Arial" charset="0"/>
              </a:rPr>
              <a:t>Sea port warning: on Cyclone (PRESS FOUR)</a:t>
            </a:r>
          </a:p>
          <a:p>
            <a:pPr marL="285750" indent="-285750">
              <a:buFont typeface="Arial" pitchFamily="34" charset="0"/>
              <a:buChar char="•"/>
              <a:defRPr/>
            </a:pPr>
            <a:r>
              <a:rPr lang="en-GB" sz="2000" dirty="0">
                <a:latin typeface="Arial" charset="0"/>
                <a:cs typeface="Arial" charset="0"/>
              </a:rPr>
              <a:t>Flood warning : (PRESS FIVE)</a:t>
            </a:r>
          </a:p>
          <a:p>
            <a:pPr>
              <a:defRPr/>
            </a:pPr>
            <a:endParaRPr lang="en-GB" dirty="0">
              <a:latin typeface="Arial" charset="0"/>
              <a:cs typeface="Arial" charset="0"/>
            </a:endParaRPr>
          </a:p>
          <a:p>
            <a:pPr>
              <a:defRPr/>
            </a:pPr>
            <a:endParaRPr lang="en-US" dirty="0">
              <a:latin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32734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2" name="Rectangle 1"/>
          <p:cNvSpPr/>
          <p:nvPr/>
        </p:nvSpPr>
        <p:spPr>
          <a:xfrm>
            <a:off x="814388" y="914400"/>
            <a:ext cx="7239000" cy="5324475"/>
          </a:xfrm>
          <a:prstGeom prst="rect">
            <a:avLst/>
          </a:prstGeom>
        </p:spPr>
        <p:txBody>
          <a:bodyPr>
            <a:spAutoFit/>
          </a:bodyPr>
          <a:lstStyle/>
          <a:p>
            <a:pPr algn="ctr">
              <a:defRPr/>
            </a:pPr>
            <a:r>
              <a:rPr lang="en-US" sz="2800" b="1" i="1" dirty="0">
                <a:solidFill>
                  <a:srgbClr val="0066FF"/>
                </a:solidFill>
                <a:latin typeface="Arial" charset="0"/>
                <a:cs typeface="Arial" charset="0"/>
              </a:rPr>
              <a:t>Dialing ‘10941’</a:t>
            </a:r>
          </a:p>
          <a:p>
            <a:pPr algn="ctr">
              <a:defRPr/>
            </a:pPr>
            <a:endParaRPr lang="en-US" sz="2800" dirty="0">
              <a:latin typeface="Arial" charset="0"/>
              <a:cs typeface="Arial" charset="0"/>
            </a:endParaRPr>
          </a:p>
          <a:p>
            <a:pPr marL="285750" indent="-285750">
              <a:buFont typeface="Arial" pitchFamily="34" charset="0"/>
              <a:buChar char="•"/>
              <a:defRPr/>
            </a:pPr>
            <a:r>
              <a:rPr lang="en-US" sz="2800" dirty="0">
                <a:latin typeface="Arial" charset="0"/>
                <a:cs typeface="Arial" charset="0"/>
              </a:rPr>
              <a:t>Operating under Ministry of Disaster Management and Relief</a:t>
            </a:r>
          </a:p>
          <a:p>
            <a:pPr>
              <a:defRPr/>
            </a:pPr>
            <a:endParaRPr lang="en-US" sz="2800" dirty="0">
              <a:latin typeface="Arial" charset="0"/>
              <a:cs typeface="Arial" charset="0"/>
            </a:endParaRPr>
          </a:p>
          <a:p>
            <a:pPr marL="285750" indent="-285750">
              <a:buFont typeface="Arial" pitchFamily="34" charset="0"/>
              <a:buChar char="•"/>
              <a:defRPr/>
            </a:pPr>
            <a:r>
              <a:rPr lang="en-US" sz="2800" dirty="0">
                <a:latin typeface="Arial" charset="0"/>
                <a:cs typeface="Arial" charset="0"/>
              </a:rPr>
              <a:t> 24/7 access to receive updated pre-recorded multi-hazard early warning messages</a:t>
            </a:r>
          </a:p>
          <a:p>
            <a:pPr>
              <a:defRPr/>
            </a:pPr>
            <a:endParaRPr lang="en-US" sz="2800" dirty="0">
              <a:latin typeface="Arial" charset="0"/>
              <a:cs typeface="Arial" charset="0"/>
            </a:endParaRPr>
          </a:p>
          <a:p>
            <a:pPr marL="285750" indent="-285750">
              <a:buFont typeface="Arial" pitchFamily="34" charset="0"/>
              <a:buChar char="•"/>
              <a:defRPr/>
            </a:pPr>
            <a:r>
              <a:rPr lang="en-US" sz="2800" dirty="0">
                <a:latin typeface="Arial" charset="0"/>
                <a:cs typeface="Arial" charset="0"/>
              </a:rPr>
              <a:t>Message generated from Flood Forecasting and Warning Centre and Bangladesh Meteorological Department</a:t>
            </a:r>
            <a:r>
              <a:rPr lang="en-US" sz="3200" dirty="0">
                <a:latin typeface="Arial" charset="0"/>
                <a:cs typeface="Arial"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47919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19458" name="Rectangle 9"/>
          <p:cNvSpPr>
            <a:spLocks noChangeArrowheads="1"/>
          </p:cNvSpPr>
          <p:nvPr/>
        </p:nvSpPr>
        <p:spPr bwMode="auto">
          <a:xfrm>
            <a:off x="152400" y="609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r>
              <a:rPr lang="en-GB" altLang="ja-JP" b="1">
                <a:latin typeface="Comic Sans MS" panose="030F0702030302020204" pitchFamily="66" charset="0"/>
                <a:ea typeface="MS Mincho" panose="02020609040205080304" pitchFamily="49" charset="-128"/>
                <a:cs typeface="Times New Roman" panose="02020603050405020304" pitchFamily="18" charset="0"/>
              </a:rPr>
            </a:br>
            <a:endParaRPr lang="en-GB" altLang="ja-JP">
              <a:ea typeface="MS Mincho" panose="02020609040205080304" pitchFamily="49" charset="-128"/>
              <a:cs typeface="Times New Roman" panose="02020603050405020304" pitchFamily="18" charset="0"/>
            </a:endParaRPr>
          </a:p>
        </p:txBody>
      </p:sp>
      <p:sp>
        <p:nvSpPr>
          <p:cNvPr id="13" name="TextBox 12"/>
          <p:cNvSpPr txBox="1"/>
          <p:nvPr/>
        </p:nvSpPr>
        <p:spPr>
          <a:xfrm>
            <a:off x="596900" y="139700"/>
            <a:ext cx="7950200" cy="1816100"/>
          </a:xfrm>
          <a:prstGeom prst="rect">
            <a:avLst/>
          </a:prstGeom>
          <a:noFill/>
        </p:spPr>
        <p:txBody>
          <a:bodyPr wrap="none">
            <a:spAutoFit/>
          </a:bodyPr>
          <a:lstStyle/>
          <a:p>
            <a:pPr algn="ctr">
              <a:defRPr/>
            </a:pPr>
            <a:r>
              <a:rPr lang="en-AU" sz="3200" b="1" i="1" dirty="0">
                <a:latin typeface="Calibri" pitchFamily="34" charset="0"/>
                <a:cs typeface="Arial" charset="0"/>
              </a:rPr>
              <a:t>CDMP supported Early Warning Preparedness</a:t>
            </a:r>
          </a:p>
          <a:p>
            <a:pPr algn="ctr">
              <a:defRPr/>
            </a:pPr>
            <a:r>
              <a:rPr lang="en-US" sz="4000" b="1" dirty="0">
                <a:solidFill>
                  <a:srgbClr val="0070C0"/>
                </a:solidFill>
                <a:latin typeface="+mj-lt"/>
                <a:cs typeface="Arial" charset="0"/>
              </a:rPr>
              <a:t>.</a:t>
            </a:r>
          </a:p>
          <a:p>
            <a:pPr algn="ctr">
              <a:defRPr/>
            </a:pPr>
            <a:endParaRPr lang="en-US" sz="4000" b="1" dirty="0">
              <a:solidFill>
                <a:srgbClr val="0070C0"/>
              </a:solidFill>
              <a:latin typeface="+mj-lt"/>
              <a:cs typeface="Arial" charset="0"/>
            </a:endParaRPr>
          </a:p>
        </p:txBody>
      </p:sp>
      <p:cxnSp>
        <p:nvCxnSpPr>
          <p:cNvPr id="14" name="Straight Connector 13"/>
          <p:cNvCxnSpPr/>
          <p:nvPr/>
        </p:nvCxnSpPr>
        <p:spPr>
          <a:xfrm>
            <a:off x="0" y="59436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7828" name="Content Placeholder 2"/>
          <p:cNvSpPr txBox="1">
            <a:spLocks/>
          </p:cNvSpPr>
          <p:nvPr/>
        </p:nvSpPr>
        <p:spPr bwMode="auto">
          <a:xfrm>
            <a:off x="304800" y="914400"/>
            <a:ext cx="4800600" cy="4876800"/>
          </a:xfrm>
          <a:prstGeom prst="rect">
            <a:avLst/>
          </a:prstGeom>
          <a:noFill/>
          <a:ln w="9525">
            <a:noFill/>
            <a:miter lim="800000"/>
            <a:headEnd/>
            <a:tailEnd/>
          </a:ln>
        </p:spPr>
        <p:txBody>
          <a:bodyPr/>
          <a:lstStyle/>
          <a:p>
            <a:pPr marL="342900" indent="-342900">
              <a:spcAft>
                <a:spcPts val="300"/>
              </a:spcAft>
              <a:buSzPct val="95000"/>
              <a:buFont typeface="Wingdings" pitchFamily="2" charset="2"/>
              <a:buChar char="Ø"/>
              <a:defRPr/>
            </a:pPr>
            <a:r>
              <a:rPr lang="en-GB" sz="2000" dirty="0">
                <a:latin typeface="+mj-lt"/>
                <a:cs typeface="Arial" charset="0"/>
              </a:rPr>
              <a:t>District and Upazila Disaster Management Committee receive mobile phone database for bulk SMS </a:t>
            </a:r>
            <a:r>
              <a:rPr lang="en-US" sz="2000" dirty="0">
                <a:latin typeface="+mj-lt"/>
                <a:cs typeface="Arial" charset="0"/>
              </a:rPr>
              <a:t>with emergency management instruction</a:t>
            </a:r>
          </a:p>
          <a:p>
            <a:pPr marL="342900" indent="-342900">
              <a:buClr>
                <a:schemeClr val="tx1"/>
              </a:buClr>
              <a:buSzPct val="110000"/>
              <a:buFont typeface="Wingdings" pitchFamily="2" charset="2"/>
              <a:buChar char="Ø"/>
              <a:defRPr/>
            </a:pPr>
            <a:endParaRPr lang="en-US" sz="2000" dirty="0">
              <a:latin typeface="+mj-lt"/>
              <a:cs typeface="Arial" charset="0"/>
            </a:endParaRPr>
          </a:p>
          <a:p>
            <a:pPr marL="342900" indent="-342900">
              <a:buClr>
                <a:schemeClr val="tx1"/>
              </a:buClr>
              <a:buSzPct val="110000"/>
              <a:buFont typeface="Wingdings" pitchFamily="2" charset="2"/>
              <a:buChar char="Ø"/>
              <a:defRPr/>
            </a:pPr>
            <a:r>
              <a:rPr lang="en-US" sz="2000" dirty="0">
                <a:latin typeface="+mj-lt"/>
                <a:cs typeface="Arial" charset="0"/>
              </a:rPr>
              <a:t>Capacity building support for Flood Forecasting and Warning Centre, Bangladesh Meteorological Department and Bangladesh </a:t>
            </a:r>
            <a:r>
              <a:rPr lang="en-US" sz="2000" dirty="0" err="1">
                <a:latin typeface="+mj-lt"/>
                <a:cs typeface="Arial" charset="0"/>
              </a:rPr>
              <a:t>Ansar</a:t>
            </a:r>
            <a:r>
              <a:rPr lang="en-US" sz="2000" dirty="0">
                <a:latin typeface="+mj-lt"/>
                <a:cs typeface="Arial" charset="0"/>
              </a:rPr>
              <a:t> to strengthen early warning systems and disaster preparedness</a:t>
            </a:r>
          </a:p>
          <a:p>
            <a:pPr marL="342900" indent="-342900">
              <a:buClr>
                <a:schemeClr val="tx1"/>
              </a:buClr>
              <a:buSzPct val="110000"/>
              <a:buFont typeface="Wingdings" pitchFamily="2" charset="2"/>
              <a:buChar char="Ø"/>
              <a:defRPr/>
            </a:pPr>
            <a:endParaRPr lang="en-US" sz="2000" dirty="0">
              <a:latin typeface="+mj-lt"/>
              <a:cs typeface="Arial" charset="0"/>
            </a:endParaRPr>
          </a:p>
          <a:p>
            <a:pPr marL="342900" indent="-342900">
              <a:buClr>
                <a:schemeClr val="tx1"/>
              </a:buClr>
              <a:buSzPct val="110000"/>
              <a:buFont typeface="Wingdings" pitchFamily="2" charset="2"/>
              <a:buChar char="Ø"/>
              <a:defRPr/>
            </a:pPr>
            <a:r>
              <a:rPr lang="en-US" sz="2000" dirty="0">
                <a:latin typeface="+mj-lt"/>
                <a:cs typeface="Arial" charset="0"/>
              </a:rPr>
              <a:t>Flood forecasting lead time is now expanded to 5 days. </a:t>
            </a:r>
          </a:p>
          <a:p>
            <a:pPr>
              <a:buClr>
                <a:schemeClr val="tx1"/>
              </a:buClr>
              <a:buSzPct val="110000"/>
              <a:defRPr/>
            </a:pPr>
            <a:r>
              <a:rPr lang="en-US" sz="2000" dirty="0">
                <a:latin typeface="Arial" charset="0"/>
                <a:cs typeface="Arial" charset="0"/>
              </a:rPr>
              <a:t> </a:t>
            </a:r>
            <a:endParaRPr lang="en-US" sz="2000" dirty="0">
              <a:latin typeface="Calibri" pitchFamily="34" charset="0"/>
              <a:cs typeface="Arial" charset="0"/>
            </a:endParaRPr>
          </a:p>
        </p:txBody>
      </p:sp>
      <p:grpSp>
        <p:nvGrpSpPr>
          <p:cNvPr id="19462" name="Group 1"/>
          <p:cNvGrpSpPr>
            <a:grpSpLocks/>
          </p:cNvGrpSpPr>
          <p:nvPr/>
        </p:nvGrpSpPr>
        <p:grpSpPr bwMode="auto">
          <a:xfrm>
            <a:off x="5410200" y="1047750"/>
            <a:ext cx="3646488" cy="2736850"/>
            <a:chOff x="5410200" y="1035572"/>
            <a:chExt cx="3494163" cy="2622028"/>
          </a:xfrm>
        </p:grpSpPr>
        <p:pic>
          <p:nvPicPr>
            <p:cNvPr id="19464" name="Picture 3" descr="D:\_Designs\ICT Fair 2012\Stall_left-Side-Bann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035572"/>
              <a:ext cx="3494163" cy="262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2" descr="D:\_Designs\ICT Fair 2012\IV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0076" y="1276350"/>
              <a:ext cx="533400" cy="893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63"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3824288"/>
            <a:ext cx="364807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87258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20482" name="Rectangle 9"/>
          <p:cNvSpPr>
            <a:spLocks noChangeArrowheads="1"/>
          </p:cNvSpPr>
          <p:nvPr/>
        </p:nvSpPr>
        <p:spPr bwMode="auto">
          <a:xfrm>
            <a:off x="152400" y="609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r>
              <a:rPr lang="en-GB" altLang="ja-JP" b="1">
                <a:latin typeface="Comic Sans MS" panose="030F0702030302020204" pitchFamily="66" charset="0"/>
                <a:ea typeface="MS Mincho" panose="02020609040205080304" pitchFamily="49" charset="-128"/>
                <a:cs typeface="Times New Roman" panose="02020603050405020304" pitchFamily="18" charset="0"/>
              </a:rPr>
            </a:br>
            <a:endParaRPr lang="en-GB" altLang="ja-JP">
              <a:latin typeface="Constantia" panose="02030602050306030303" pitchFamily="18" charset="0"/>
              <a:ea typeface="MS Mincho" panose="02020609040205080304" pitchFamily="49" charset="-128"/>
              <a:cs typeface="Times New Roman" panose="02020603050405020304" pitchFamily="18" charset="0"/>
            </a:endParaRPr>
          </a:p>
        </p:txBody>
      </p:sp>
      <p:cxnSp>
        <p:nvCxnSpPr>
          <p:cNvPr id="10" name="Straight Connector 9"/>
          <p:cNvCxnSpPr/>
          <p:nvPr/>
        </p:nvCxnSpPr>
        <p:spPr>
          <a:xfrm>
            <a:off x="0" y="5969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484" name="TextBox 7"/>
          <p:cNvSpPr txBox="1">
            <a:spLocks noChangeArrowheads="1"/>
          </p:cNvSpPr>
          <p:nvPr/>
        </p:nvSpPr>
        <p:spPr bwMode="auto">
          <a:xfrm>
            <a:off x="184150" y="304800"/>
            <a:ext cx="89598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t>A high acceptance was evidenced during storm Mahasen</a:t>
            </a:r>
            <a:endParaRPr lang="en-US" altLang="en-US" sz="2800" b="1">
              <a:solidFill>
                <a:srgbClr val="0070C0"/>
              </a:solidFill>
              <a:latin typeface="Calibri" panose="020F0502020204030204" pitchFamily="34" charset="0"/>
            </a:endParaRPr>
          </a:p>
        </p:txBody>
      </p:sp>
      <p:sp>
        <p:nvSpPr>
          <p:cNvPr id="12" name="Text Placeholder 2"/>
          <p:cNvSpPr txBox="1">
            <a:spLocks/>
          </p:cNvSpPr>
          <p:nvPr/>
        </p:nvSpPr>
        <p:spPr>
          <a:xfrm>
            <a:off x="549275" y="1600200"/>
            <a:ext cx="5486400" cy="4822825"/>
          </a:xfrm>
          <a:prstGeom prst="rect">
            <a:avLst/>
          </a:prstGeom>
        </p:spPr>
        <p:txBody>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ClrTx/>
              <a:buSzPct val="100000"/>
              <a:buFont typeface="Wingdings" panose="05000000000000000000" pitchFamily="2" charset="2"/>
              <a:buChar char="§"/>
              <a:defRPr/>
            </a:pPr>
            <a:r>
              <a:rPr lang="en-US" sz="1900" dirty="0">
                <a:latin typeface="+mj-lt"/>
              </a:rPr>
              <a:t>During tropical storm </a:t>
            </a:r>
            <a:r>
              <a:rPr lang="en-US" sz="1900" dirty="0" err="1">
                <a:latin typeface="+mj-lt"/>
              </a:rPr>
              <a:t>Mahasen</a:t>
            </a:r>
            <a:r>
              <a:rPr lang="en-US" sz="1900" dirty="0">
                <a:latin typeface="+mj-lt"/>
              </a:rPr>
              <a:t> (12 – 16 May 2013) more than 60,000 people accessed the Interactive Voice Response (IVR) with an additional 50,000 people accessing the IVR for other hazards during the year. </a:t>
            </a:r>
          </a:p>
          <a:p>
            <a:pPr marL="342900" indent="-342900">
              <a:buClrTx/>
              <a:buSzPct val="100000"/>
              <a:buFont typeface="Wingdings" panose="05000000000000000000" pitchFamily="2" charset="2"/>
              <a:buChar char="§"/>
              <a:defRPr/>
            </a:pPr>
            <a:r>
              <a:rPr lang="en-US" sz="1900" dirty="0">
                <a:latin typeface="+mj-lt"/>
              </a:rPr>
              <a:t>About 40,000 SMS were sent during 2013 to alert disaster management focal points and the disaster management committee members, across the country. All these demonstrated a very high acceptance of the system to the end users.</a:t>
            </a:r>
          </a:p>
        </p:txBody>
      </p:sp>
      <p:pic>
        <p:nvPicPr>
          <p:cNvPr id="20486" name="Picture 2" descr="F:\CDMP [Photographs]\TARIF\13.07.1-3 [TKF, CXB, MHL]\IMG_843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557588"/>
            <a:ext cx="3036888"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3" descr="C:\Users\TARIF\Pictures\Picasa\Exports\13.07.1-3 [TKF, CXB, MHL]\IMG_841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404938"/>
            <a:ext cx="3036888"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125460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3" name="Content Placeholder 2"/>
          <p:cNvSpPr>
            <a:spLocks noGrp="1"/>
          </p:cNvSpPr>
          <p:nvPr>
            <p:ph idx="1"/>
          </p:nvPr>
        </p:nvSpPr>
        <p:spPr>
          <a:xfrm>
            <a:off x="457200" y="1752600"/>
            <a:ext cx="8229600" cy="3581400"/>
          </a:xfrm>
        </p:spPr>
        <p:txBody>
          <a:bodyPr/>
          <a:lstStyle/>
          <a:p>
            <a:pPr>
              <a:defRPr/>
            </a:pPr>
            <a:endParaRPr lang="en-US" sz="2050" dirty="0">
              <a:latin typeface="+mj-lt"/>
            </a:endParaRPr>
          </a:p>
          <a:p>
            <a:pPr>
              <a:defRPr/>
            </a:pPr>
            <a:r>
              <a:rPr lang="en-US" sz="2050" dirty="0">
                <a:latin typeface="+mj-lt"/>
              </a:rPr>
              <a:t>Around 55,000 volunteers disseminated cyclone warnings to the people of cyclone prone areas</a:t>
            </a:r>
          </a:p>
          <a:p>
            <a:pPr>
              <a:defRPr/>
            </a:pPr>
            <a:r>
              <a:rPr lang="en-US" sz="2050" dirty="0">
                <a:latin typeface="+mj-lt"/>
              </a:rPr>
              <a:t>This contributed to the safe evacuation of over a million people to cyclone shelters and  their support with food, water and other emergency items. As a result, only 17 people died due to the tropical storm</a:t>
            </a:r>
          </a:p>
          <a:p>
            <a:pPr>
              <a:defRPr/>
            </a:pPr>
            <a:r>
              <a:rPr lang="en-US" sz="2050" dirty="0">
                <a:latin typeface="+mj-lt"/>
              </a:rPr>
              <a:t>Nearly 3,800 shelters remained open along with other public and private buildings. Over 1,300 medical teams were on standby in the affected districts, and 40 water treatment plants were ready to be mobilized.</a:t>
            </a:r>
          </a:p>
        </p:txBody>
      </p:sp>
      <p:cxnSp>
        <p:nvCxnSpPr>
          <p:cNvPr id="5" name="Straight Connector 4"/>
          <p:cNvCxnSpPr/>
          <p:nvPr/>
        </p:nvCxnSpPr>
        <p:spPr>
          <a:xfrm>
            <a:off x="0" y="5969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1508" name="TextBox 6"/>
          <p:cNvSpPr txBox="1">
            <a:spLocks noChangeArrowheads="1"/>
          </p:cNvSpPr>
          <p:nvPr/>
        </p:nvSpPr>
        <p:spPr bwMode="auto">
          <a:xfrm>
            <a:off x="523875" y="228600"/>
            <a:ext cx="82121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000" b="1">
                <a:solidFill>
                  <a:srgbClr val="0070C0"/>
                </a:solidFill>
                <a:latin typeface="Calibri" panose="020F0502020204030204" pitchFamily="34" charset="0"/>
              </a:rPr>
              <a:t>Results of this rapid information flow </a:t>
            </a:r>
          </a:p>
          <a:p>
            <a:pPr eaLnBrk="1" hangingPunct="1"/>
            <a:r>
              <a:rPr lang="en-US" altLang="en-US" sz="4000" b="1">
                <a:solidFill>
                  <a:srgbClr val="0070C0"/>
                </a:solidFill>
                <a:latin typeface="Calibri" panose="020F0502020204030204" pitchFamily="34" charset="0"/>
              </a:rPr>
              <a:t>during Mahasen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224667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22530" name="Title 1"/>
          <p:cNvSpPr>
            <a:spLocks noGrp="1"/>
          </p:cNvSpPr>
          <p:nvPr>
            <p:ph type="title"/>
          </p:nvPr>
        </p:nvSpPr>
        <p:spPr/>
        <p:txBody>
          <a:bodyPr>
            <a:normAutofit fontScale="90000"/>
          </a:bodyPr>
          <a:lstStyle/>
          <a:p>
            <a:r>
              <a:rPr lang="en-US" altLang="en-US"/>
              <a:t>CDMP’s IVR system has got recognition</a:t>
            </a:r>
          </a:p>
        </p:txBody>
      </p:sp>
      <p:sp>
        <p:nvSpPr>
          <p:cNvPr id="22531" name="Content Placeholder 2"/>
          <p:cNvSpPr>
            <a:spLocks noGrp="1"/>
          </p:cNvSpPr>
          <p:nvPr>
            <p:ph idx="1"/>
          </p:nvPr>
        </p:nvSpPr>
        <p:spPr>
          <a:xfrm>
            <a:off x="457200" y="1935163"/>
            <a:ext cx="8229600" cy="1874837"/>
          </a:xfrm>
        </p:spPr>
        <p:txBody>
          <a:bodyPr>
            <a:normAutofit fontScale="62500" lnSpcReduction="20000"/>
          </a:bodyPr>
          <a:lstStyle/>
          <a:p>
            <a:pPr marL="0" indent="0">
              <a:buFont typeface="Wingdings 2" panose="05020102010507070707" pitchFamily="18" charset="2"/>
              <a:buNone/>
            </a:pPr>
            <a:endParaRPr lang="en-US" altLang="en-US" sz="4000"/>
          </a:p>
          <a:p>
            <a:pPr marL="0" indent="0">
              <a:buFont typeface="Wingdings 2" panose="05020102010507070707" pitchFamily="18" charset="2"/>
              <a:buNone/>
            </a:pPr>
            <a:r>
              <a:rPr lang="en-US" altLang="en-US" sz="4000" b="1"/>
              <a:t>This IVR based early warning won the international award</a:t>
            </a:r>
            <a:r>
              <a:rPr lang="en-US" altLang="en-US" sz="4000"/>
              <a:t>: “ </a:t>
            </a:r>
            <a:r>
              <a:rPr lang="en-US" altLang="en-US" sz="4000" b="1" i="1">
                <a:solidFill>
                  <a:srgbClr val="C00000"/>
                </a:solidFill>
              </a:rPr>
              <a:t>Serving Citizens: Best ICT Initiative in Climate Change and Disaster Management</a:t>
            </a:r>
            <a:r>
              <a:rPr lang="en-US" altLang="en-US" sz="4000"/>
              <a:t>” in the e-ASIA 2011</a:t>
            </a:r>
            <a:r>
              <a:rPr lang="en-US" altLang="en-US"/>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74056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23554" name="Title 1"/>
          <p:cNvSpPr>
            <a:spLocks noGrp="1"/>
          </p:cNvSpPr>
          <p:nvPr>
            <p:ph type="title"/>
          </p:nvPr>
        </p:nvSpPr>
        <p:spPr/>
        <p:txBody>
          <a:bodyPr/>
          <a:lstStyle/>
          <a:p>
            <a:pPr algn="ctr"/>
            <a:r>
              <a:rPr lang="en-US" altLang="en-US"/>
              <a:t>WAY FORWARD……</a:t>
            </a:r>
          </a:p>
        </p:txBody>
      </p:sp>
      <p:sp>
        <p:nvSpPr>
          <p:cNvPr id="23555" name="Content Placeholder 2"/>
          <p:cNvSpPr>
            <a:spLocks noGrp="1"/>
          </p:cNvSpPr>
          <p:nvPr>
            <p:ph idx="1"/>
          </p:nvPr>
        </p:nvSpPr>
        <p:spPr>
          <a:xfrm>
            <a:off x="457200" y="1752600"/>
            <a:ext cx="8229600" cy="4389438"/>
          </a:xfrm>
        </p:spPr>
        <p:txBody>
          <a:bodyPr/>
          <a:lstStyle/>
          <a:p>
            <a:pPr marL="0" indent="0">
              <a:buFont typeface="Wingdings 2" panose="05020102010507070707" pitchFamily="18" charset="2"/>
              <a:buNone/>
            </a:pPr>
            <a:endParaRPr lang="en-US" altLang="en-US"/>
          </a:p>
          <a:p>
            <a:pPr marL="0" indent="0">
              <a:buFont typeface="Wingdings 2" panose="05020102010507070707" pitchFamily="18" charset="2"/>
              <a:buNone/>
            </a:pPr>
            <a:r>
              <a:rPr lang="en-US" altLang="en-US" sz="4000"/>
              <a:t>Disseminating IVR based Early Warning- 10941 through wider group of stakeholders and community to MAXIMIZE the use! </a:t>
            </a:r>
          </a:p>
          <a:p>
            <a:pPr marL="0" indent="0">
              <a:buFont typeface="Wingdings 2" panose="05020102010507070707" pitchFamily="18" charset="2"/>
              <a:buNone/>
            </a:pPr>
            <a:endParaRPr lang="en-US" altLang="en-US" sz="4000"/>
          </a:p>
          <a:p>
            <a:pPr marL="0" indent="0">
              <a:buFont typeface="Wingdings 2" panose="05020102010507070707" pitchFamily="18" charset="2"/>
              <a:buNone/>
            </a:pPr>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2784715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pic>
        <p:nvPicPr>
          <p:cNvPr id="2457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38" y="-11113"/>
            <a:ext cx="9177338" cy="595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8"/>
          <p:cNvSpPr>
            <a:spLocks noChangeArrowheads="1"/>
          </p:cNvSpPr>
          <p:nvPr/>
        </p:nvSpPr>
        <p:spPr bwMode="auto">
          <a:xfrm>
            <a:off x="61913" y="152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24580" name="Rectangle 9"/>
          <p:cNvSpPr>
            <a:spLocks noChangeArrowheads="1"/>
          </p:cNvSpPr>
          <p:nvPr/>
        </p:nvSpPr>
        <p:spPr bwMode="auto">
          <a:xfrm>
            <a:off x="152400" y="609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r>
              <a:rPr lang="en-GB" altLang="ja-JP" b="1">
                <a:latin typeface="Comic Sans MS" panose="030F0702030302020204" pitchFamily="66" charset="0"/>
                <a:ea typeface="MS Mincho" panose="02020609040205080304" pitchFamily="49" charset="-128"/>
                <a:cs typeface="Times New Roman" panose="02020603050405020304" pitchFamily="18" charset="0"/>
              </a:rPr>
            </a:br>
            <a:endParaRPr lang="en-GB" altLang="ja-JP">
              <a:ea typeface="MS Mincho" panose="02020609040205080304" pitchFamily="49" charset="-128"/>
              <a:cs typeface="Times New Roman" panose="02020603050405020304" pitchFamily="18" charset="0"/>
            </a:endParaRPr>
          </a:p>
        </p:txBody>
      </p:sp>
      <p:sp>
        <p:nvSpPr>
          <p:cNvPr id="13" name="TextBox 12"/>
          <p:cNvSpPr txBox="1"/>
          <p:nvPr/>
        </p:nvSpPr>
        <p:spPr>
          <a:xfrm>
            <a:off x="2319338" y="152400"/>
            <a:ext cx="4506912" cy="1016000"/>
          </a:xfrm>
          <a:prstGeom prst="rect">
            <a:avLst/>
          </a:prstGeom>
          <a:noFill/>
        </p:spPr>
        <p:txBody>
          <a:bodyPr>
            <a:spAutoFit/>
          </a:bodyPr>
          <a:lstStyle/>
          <a:p>
            <a:pPr algn="ctr" fontAlgn="auto">
              <a:spcBef>
                <a:spcPts val="0"/>
              </a:spcBef>
              <a:spcAft>
                <a:spcPts val="0"/>
              </a:spcAft>
              <a:defRPr/>
            </a:pPr>
            <a:r>
              <a:rPr lang="en-US" sz="6000" b="1" dirty="0">
                <a:solidFill>
                  <a:srgbClr val="FFFF00"/>
                </a:solidFill>
                <a:effectLst>
                  <a:outerShdw blurRad="38100" dist="38100" dir="2700000" algn="tl">
                    <a:srgbClr val="000000">
                      <a:alpha val="43137"/>
                    </a:srgbClr>
                  </a:outerShdw>
                </a:effectLst>
                <a:latin typeface="+mj-lt"/>
                <a:cs typeface="+mn-cs"/>
              </a:rPr>
              <a:t>Thank You All</a:t>
            </a:r>
          </a:p>
        </p:txBody>
      </p:sp>
      <p:cxnSp>
        <p:nvCxnSpPr>
          <p:cNvPr id="14" name="Straight Connector 13"/>
          <p:cNvCxnSpPr/>
          <p:nvPr/>
        </p:nvCxnSpPr>
        <p:spPr>
          <a:xfrm>
            <a:off x="0" y="59436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583" name="TextBox 10"/>
          <p:cNvSpPr txBox="1">
            <a:spLocks noChangeArrowheads="1"/>
          </p:cNvSpPr>
          <p:nvPr/>
        </p:nvSpPr>
        <p:spPr bwMode="auto">
          <a:xfrm>
            <a:off x="228600" y="4895850"/>
            <a:ext cx="65436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chemeClr val="bg1"/>
                </a:solidFill>
                <a:latin typeface="Arial Narrow" panose="020B0606020202030204" pitchFamily="34" charset="0"/>
              </a:rPr>
              <a:t>For more information contact:</a:t>
            </a:r>
            <a:br>
              <a:rPr lang="en-US" altLang="en-US" sz="1200">
                <a:solidFill>
                  <a:schemeClr val="bg1"/>
                </a:solidFill>
                <a:latin typeface="Arial Narrow" panose="020B0606020202030204" pitchFamily="34" charset="0"/>
              </a:rPr>
            </a:br>
            <a:r>
              <a:rPr lang="en-US" altLang="en-US" sz="1200" b="1">
                <a:solidFill>
                  <a:schemeClr val="bg1"/>
                </a:solidFill>
                <a:latin typeface="Arial Narrow" panose="020B0606020202030204" pitchFamily="34" charset="0"/>
              </a:rPr>
              <a:t>Comprehensive Disaster Management Programme (CDMP II)</a:t>
            </a:r>
            <a:br>
              <a:rPr lang="en-US" altLang="en-US" sz="1200" b="1">
                <a:solidFill>
                  <a:schemeClr val="bg1"/>
                </a:solidFill>
                <a:latin typeface="Arial Narrow" panose="020B0606020202030204" pitchFamily="34" charset="0"/>
              </a:rPr>
            </a:br>
            <a:r>
              <a:rPr lang="en-US" altLang="en-US" sz="1200">
                <a:solidFill>
                  <a:schemeClr val="bg1"/>
                </a:solidFill>
                <a:latin typeface="Arial Narrow" panose="020B0606020202030204" pitchFamily="34" charset="0"/>
              </a:rPr>
              <a:t>United Nations Development Programme (UNDP)</a:t>
            </a:r>
            <a:br>
              <a:rPr lang="en-US" altLang="en-US" sz="1200">
                <a:solidFill>
                  <a:schemeClr val="bg1"/>
                </a:solidFill>
                <a:latin typeface="Arial Narrow" panose="020B0606020202030204" pitchFamily="34" charset="0"/>
              </a:rPr>
            </a:br>
            <a:r>
              <a:rPr lang="en-US" altLang="en-US" sz="1200">
                <a:solidFill>
                  <a:schemeClr val="bg1"/>
                </a:solidFill>
                <a:latin typeface="Arial Narrow" panose="020B0606020202030204" pitchFamily="34" charset="0"/>
              </a:rPr>
              <a:t>Disaster Management &amp; Relief Bhaban (6th Floor)</a:t>
            </a:r>
            <a:br>
              <a:rPr lang="en-US" altLang="en-US" sz="1200">
                <a:solidFill>
                  <a:schemeClr val="bg1"/>
                </a:solidFill>
                <a:latin typeface="Arial Narrow" panose="020B0606020202030204" pitchFamily="34" charset="0"/>
              </a:rPr>
            </a:br>
            <a:r>
              <a:rPr lang="en-US" altLang="en-US" sz="1200">
                <a:solidFill>
                  <a:schemeClr val="bg1"/>
                </a:solidFill>
                <a:latin typeface="Arial Narrow" panose="020B0606020202030204" pitchFamily="34" charset="0"/>
              </a:rPr>
              <a:t>92-93 Mohakhali C/A, Dhaka-1212, Bangladesh, </a:t>
            </a:r>
            <a:r>
              <a:rPr lang="de-DE" altLang="en-US" sz="1200">
                <a:solidFill>
                  <a:schemeClr val="bg1"/>
                </a:solidFill>
                <a:latin typeface="Arial Narrow" panose="020B0606020202030204" pitchFamily="34" charset="0"/>
              </a:rPr>
              <a:t>Tel: (+88 02) 989 0937, 882 1255      </a:t>
            </a:r>
            <a:r>
              <a:rPr lang="en-US" altLang="en-US" sz="1200">
                <a:solidFill>
                  <a:schemeClr val="bg1"/>
                </a:solidFill>
                <a:latin typeface="Arial Narrow" panose="020B0606020202030204" pitchFamily="34" charset="0"/>
              </a:rPr>
              <a:t>Website: www.cdmp.org.bd</a:t>
            </a:r>
          </a:p>
        </p:txBody>
      </p:sp>
      <p:sp>
        <p:nvSpPr>
          <p:cNvPr id="24584" name="TextBox 2"/>
          <p:cNvSpPr txBox="1">
            <a:spLocks noChangeArrowheads="1"/>
          </p:cNvSpPr>
          <p:nvPr/>
        </p:nvSpPr>
        <p:spPr bwMode="auto">
          <a:xfrm rot="-5400000">
            <a:off x="8154193" y="5104607"/>
            <a:ext cx="14335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a:solidFill>
                  <a:schemeClr val="bg1"/>
                </a:solidFill>
              </a:rPr>
              <a:t>Photo: Otin Dewan/CDMP</a:t>
            </a:r>
            <a:endParaRPr lang="en-GB" altLang="en-US" sz="800">
              <a:solidFill>
                <a:schemeClr val="bg1"/>
              </a:solidFill>
            </a:endParaRPr>
          </a:p>
        </p:txBody>
      </p:sp>
      <p:pic>
        <p:nvPicPr>
          <p:cNvPr id="24585" name="Picture 1"/>
          <p:cNvPicPr>
            <a:picLocks noChangeAspect="1"/>
          </p:cNvPicPr>
          <p:nvPr/>
        </p:nvPicPr>
        <p:blipFill>
          <a:blip r:embed="rId5">
            <a:extLst>
              <a:ext uri="{28A0092B-C50C-407E-A947-70E740481C1C}">
                <a14:useLocalDpi xmlns:a14="http://schemas.microsoft.com/office/drawing/2010/main" val="0"/>
              </a:ext>
            </a:extLst>
          </a:blip>
          <a:srcRect l="-864" r="-2"/>
          <a:stretch>
            <a:fillRect/>
          </a:stretch>
        </p:blipFill>
        <p:spPr bwMode="auto">
          <a:xfrm>
            <a:off x="3733800" y="6030913"/>
            <a:ext cx="5138738"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p:nvPr/>
        </p:nvCxnSpPr>
        <p:spPr>
          <a:xfrm>
            <a:off x="0" y="59690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127669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8194" name="Rectangle 9"/>
          <p:cNvSpPr>
            <a:spLocks noChangeArrowheads="1"/>
          </p:cNvSpPr>
          <p:nvPr/>
        </p:nvSpPr>
        <p:spPr bwMode="auto">
          <a:xfrm>
            <a:off x="152400" y="609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r>
              <a:rPr lang="en-GB" altLang="ja-JP" b="1">
                <a:latin typeface="Comic Sans MS" panose="030F0702030302020204" pitchFamily="66" charset="0"/>
                <a:ea typeface="MS Mincho" panose="02020609040205080304" pitchFamily="49" charset="-128"/>
                <a:cs typeface="Times New Roman" panose="02020603050405020304" pitchFamily="18" charset="0"/>
              </a:rPr>
            </a:br>
            <a:endParaRPr lang="en-GB" altLang="ja-JP">
              <a:ea typeface="MS Mincho" panose="02020609040205080304" pitchFamily="49" charset="-128"/>
              <a:cs typeface="Times New Roman" panose="02020603050405020304" pitchFamily="18" charset="0"/>
            </a:endParaRPr>
          </a:p>
        </p:txBody>
      </p:sp>
      <p:sp>
        <p:nvSpPr>
          <p:cNvPr id="3" name="TextBox 2"/>
          <p:cNvSpPr txBox="1"/>
          <p:nvPr/>
        </p:nvSpPr>
        <p:spPr>
          <a:xfrm>
            <a:off x="723900" y="214313"/>
            <a:ext cx="7696200" cy="706437"/>
          </a:xfrm>
          <a:prstGeom prst="rect">
            <a:avLst/>
          </a:prstGeom>
          <a:noFill/>
        </p:spPr>
        <p:txBody>
          <a:bodyPr anchor="ctr">
            <a:spAutoFit/>
          </a:bodyPr>
          <a:lstStyle/>
          <a:p>
            <a:pPr algn="ctr" fontAlgn="auto">
              <a:spcBef>
                <a:spcPts val="0"/>
              </a:spcBef>
              <a:spcAft>
                <a:spcPts val="0"/>
              </a:spcAft>
              <a:defRPr/>
            </a:pPr>
            <a:r>
              <a:rPr lang="en-US" sz="4000" b="1" dirty="0">
                <a:solidFill>
                  <a:schemeClr val="accent1">
                    <a:lumMod val="75000"/>
                  </a:schemeClr>
                </a:solidFill>
                <a:latin typeface="+mj-lt"/>
                <a:cs typeface="+mn-cs"/>
              </a:rPr>
              <a:t>CDMP II PROJECT SUMMARY</a:t>
            </a:r>
          </a:p>
        </p:txBody>
      </p:sp>
      <p:cxnSp>
        <p:nvCxnSpPr>
          <p:cNvPr id="15" name="Straight Connector 14"/>
          <p:cNvCxnSpPr/>
          <p:nvPr/>
        </p:nvCxnSpPr>
        <p:spPr>
          <a:xfrm>
            <a:off x="0" y="5943600"/>
            <a:ext cx="9144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9" name="Group 4"/>
          <p:cNvGraphicFramePr>
            <a:graphicFrameLocks noGrp="1"/>
          </p:cNvGraphicFramePr>
          <p:nvPr/>
        </p:nvGraphicFramePr>
        <p:xfrm>
          <a:off x="373063" y="1125538"/>
          <a:ext cx="8397875" cy="4924541"/>
        </p:xfrm>
        <a:graphic>
          <a:graphicData uri="http://schemas.openxmlformats.org/drawingml/2006/table">
            <a:tbl>
              <a:tblPr/>
              <a:tblGrid>
                <a:gridCol w="2612150">
                  <a:extLst>
                    <a:ext uri="{9D8B030D-6E8A-4147-A177-3AD203B41FA5}">
                      <a16:colId xmlns:a16="http://schemas.microsoft.com/office/drawing/2014/main" val="20000"/>
                    </a:ext>
                  </a:extLst>
                </a:gridCol>
                <a:gridCol w="5785725">
                  <a:extLst>
                    <a:ext uri="{9D8B030D-6E8A-4147-A177-3AD203B41FA5}">
                      <a16:colId xmlns:a16="http://schemas.microsoft.com/office/drawing/2014/main" val="20001"/>
                    </a:ext>
                  </a:extLst>
                </a:gridCol>
              </a:tblGrid>
              <a:tr h="335251">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Country</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Bangladesh</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596581">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Title of the Project 	</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Comprehensive Disaster Management </a:t>
                      </a:r>
                      <a:r>
                        <a:rPr kumimoji="0" lang="en-US" sz="1600" b="0" i="0" u="none" strike="noStrike" cap="none" normalizeH="0" baseline="0" dirty="0" err="1">
                          <a:ln>
                            <a:noFill/>
                          </a:ln>
                          <a:solidFill>
                            <a:schemeClr val="tx1"/>
                          </a:solidFill>
                          <a:effectLst/>
                          <a:latin typeface="+mj-lt"/>
                          <a:cs typeface="Times New Roman" pitchFamily="18" charset="0"/>
                        </a:rPr>
                        <a:t>Programme</a:t>
                      </a:r>
                      <a:r>
                        <a:rPr kumimoji="0" lang="en-US" sz="1600" b="0" i="0" u="none" strike="noStrike" cap="none" normalizeH="0" baseline="0" dirty="0">
                          <a:ln>
                            <a:noFill/>
                          </a:ln>
                          <a:solidFill>
                            <a:schemeClr val="tx1"/>
                          </a:solidFill>
                          <a:effectLst/>
                          <a:latin typeface="+mj-lt"/>
                          <a:cs typeface="Times New Roman" pitchFamily="18" charset="0"/>
                        </a:rPr>
                        <a:t> 2010-2014 (CDMP-II) – Possibility to extension up to December 2015 </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51">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Project ID</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00073416</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579084">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Implementing Agency</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Ministry of Disaster Management and Relief, Government of Bangladesh</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06674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Co-Implementing Partners</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13 Departments of 12 Ministries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Universities and Training Institutes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Disaster Management Committees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Sub-Implementing Agencies</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335251">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j-lt"/>
                          <a:cs typeface="Times New Roman" pitchFamily="18" charset="0"/>
                        </a:rPr>
                        <a:t>National Project Director</a:t>
                      </a:r>
                      <a:endParaRPr kumimoji="0" lang="en-US" sz="1600" b="0" i="0" u="none" strike="noStrike" cap="none" normalizeH="0" baseline="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Mohammad Abdul </a:t>
                      </a:r>
                      <a:r>
                        <a:rPr kumimoji="0" lang="en-US" sz="1600" b="0" i="0" u="none" strike="noStrike" cap="none" normalizeH="0" baseline="0" dirty="0" err="1">
                          <a:ln>
                            <a:noFill/>
                          </a:ln>
                          <a:solidFill>
                            <a:schemeClr val="tx1"/>
                          </a:solidFill>
                          <a:effectLst/>
                          <a:latin typeface="+mj-lt"/>
                          <a:cs typeface="Times New Roman" pitchFamily="18" charset="0"/>
                        </a:rPr>
                        <a:t>Qayyum</a:t>
                      </a:r>
                      <a:r>
                        <a:rPr kumimoji="0" lang="en-US" sz="1600" b="0" i="0" u="none" strike="noStrike" cap="none" normalizeH="0" baseline="0" dirty="0">
                          <a:ln>
                            <a:noFill/>
                          </a:ln>
                          <a:solidFill>
                            <a:schemeClr val="tx1"/>
                          </a:solidFill>
                          <a:effectLst/>
                          <a:latin typeface="+mj-lt"/>
                          <a:cs typeface="Times New Roman" pitchFamily="18" charset="0"/>
                        </a:rPr>
                        <a:t>, Additional Secretary, GoB</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35251">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Project Period</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January 2010 - December 2014</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6"/>
                  </a:ext>
                </a:extLst>
              </a:tr>
              <a:tr h="335251">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j-lt"/>
                          <a:cs typeface="Times New Roman" pitchFamily="18" charset="0"/>
                        </a:rPr>
                        <a:t>Date of Approval</a:t>
                      </a:r>
                      <a:endParaRPr kumimoji="0" lang="en-US" sz="1600" b="0" i="0" u="none" strike="noStrike" cap="none" normalizeH="0" baseline="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24 May 2010</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35251">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Project Budget</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US$ 76.16 million </a:t>
                      </a:r>
                      <a:endParaRPr kumimoji="0" lang="en-US" sz="1600" b="0" i="0" u="none" strike="noStrike" cap="none" normalizeH="0" baseline="0" dirty="0">
                        <a:ln>
                          <a:noFill/>
                        </a:ln>
                        <a:solidFill>
                          <a:srgbClr val="F74123"/>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8"/>
                  </a:ext>
                </a:extLst>
              </a:tr>
              <a:tr h="335251">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j-lt"/>
                          <a:cs typeface="Times New Roman" pitchFamily="18" charset="0"/>
                        </a:rPr>
                        <a:t>Funded By</a:t>
                      </a:r>
                      <a:endParaRPr kumimoji="0" lang="en-US" sz="1600" b="0" i="0" u="none" strike="noStrike" cap="none" normalizeH="0" baseline="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sz="1600" b="0" i="0" u="none" strike="noStrike" cap="none" normalizeH="0" baseline="0" dirty="0">
                          <a:ln>
                            <a:noFill/>
                          </a:ln>
                          <a:solidFill>
                            <a:schemeClr val="tx1"/>
                          </a:solidFill>
                          <a:effectLst/>
                          <a:latin typeface="+mj-lt"/>
                          <a:cs typeface="Times New Roman" pitchFamily="18" charset="0"/>
                        </a:rPr>
                        <a:t>GoB, DFID, EU, Norway, Sida, AusAID, UNDP</a:t>
                      </a:r>
                      <a:endParaRPr kumimoji="0" lang="pt-BR"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35251">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Contact Person</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Times New Roman" pitchFamily="18" charset="0"/>
                        </a:rPr>
                        <a:t>Peter Medway, Project Manager </a:t>
                      </a:r>
                      <a:endParaRPr kumimoji="0" lang="en-US" sz="1600" b="0" i="0" u="none" strike="noStrike" cap="none" normalizeH="0" baseline="0" dirty="0">
                        <a:ln>
                          <a:noFill/>
                        </a:ln>
                        <a:solidFill>
                          <a:schemeClr val="tx1"/>
                        </a:solidFill>
                        <a:effectLst/>
                        <a:latin typeface="+mj-lt"/>
                        <a:cs typeface="Arial" pitchFamily="34" charset="0"/>
                      </a:endParaRPr>
                    </a:p>
                  </a:txBody>
                  <a:tcPr marL="91454" marR="91454" marT="45710" marB="45710" horzOverflow="overflow">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10"/>
                  </a:ext>
                </a:extLst>
              </a:tr>
            </a:tbl>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307110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9218" name="Rectangle 8"/>
          <p:cNvSpPr>
            <a:spLocks noChangeArrowheads="1"/>
          </p:cNvSpPr>
          <p:nvPr/>
        </p:nvSpPr>
        <p:spPr bwMode="auto">
          <a:xfrm>
            <a:off x="61913" y="152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onstantia" panose="02030602050306030303" pitchFamily="18" charset="0"/>
            </a:endParaRPr>
          </a:p>
        </p:txBody>
      </p:sp>
      <p:sp>
        <p:nvSpPr>
          <p:cNvPr id="9219" name="Rectangle 9"/>
          <p:cNvSpPr>
            <a:spLocks noChangeArrowheads="1"/>
          </p:cNvSpPr>
          <p:nvPr/>
        </p:nvSpPr>
        <p:spPr bwMode="auto">
          <a:xfrm>
            <a:off x="152400" y="609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r>
              <a:rPr lang="en-GB" altLang="ja-JP" b="1">
                <a:latin typeface="Comic Sans MS" panose="030F0702030302020204" pitchFamily="66" charset="0"/>
                <a:ea typeface="MS Mincho" panose="02020609040205080304" pitchFamily="49" charset="-128"/>
                <a:cs typeface="Times New Roman" panose="02020603050405020304" pitchFamily="18" charset="0"/>
              </a:rPr>
            </a:br>
            <a:endParaRPr lang="en-GB" altLang="ja-JP">
              <a:ea typeface="MS Mincho" panose="02020609040205080304" pitchFamily="49" charset="-128"/>
              <a:cs typeface="Times New Roman" panose="02020603050405020304" pitchFamily="18" charset="0"/>
            </a:endParaRPr>
          </a:p>
        </p:txBody>
      </p:sp>
      <p:cxnSp>
        <p:nvCxnSpPr>
          <p:cNvPr id="14" name="Straight Connector 13"/>
          <p:cNvCxnSpPr/>
          <p:nvPr/>
        </p:nvCxnSpPr>
        <p:spPr>
          <a:xfrm>
            <a:off x="0" y="59436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328613" y="1195388"/>
            <a:ext cx="8610600" cy="4792662"/>
          </a:xfrm>
          <a:prstGeom prst="rect">
            <a:avLst/>
          </a:prstGeom>
        </p:spPr>
        <p:txBody>
          <a:bodyPr lIns="0" rIns="18288"/>
          <a:lstStyle/>
          <a:p>
            <a:pPr>
              <a:spcAft>
                <a:spcPts val="600"/>
              </a:spcAft>
              <a:buClr>
                <a:schemeClr val="tx1"/>
              </a:buClr>
              <a:buSzPct val="110000"/>
              <a:buFont typeface="Wingdings 2" pitchFamily="18" charset="2"/>
              <a:buNone/>
              <a:defRPr/>
            </a:pPr>
            <a:r>
              <a:rPr lang="en-US" sz="2400" b="1" dirty="0">
                <a:solidFill>
                  <a:srgbClr val="0070C0"/>
                </a:solidFill>
                <a:latin typeface="Calibri" pitchFamily="34" charset="0"/>
                <a:cs typeface="Arial" charset="0"/>
              </a:rPr>
              <a:t>A TWO-PHASED PROGRAMME TO SUPPORT GOVERNMENT VISION</a:t>
            </a:r>
          </a:p>
          <a:p>
            <a:pPr eaLnBrk="0" fontAlgn="auto" hangingPunct="0">
              <a:lnSpc>
                <a:spcPct val="90000"/>
              </a:lnSpc>
              <a:spcBef>
                <a:spcPct val="20000"/>
              </a:spcBef>
              <a:spcAft>
                <a:spcPts val="0"/>
              </a:spcAft>
              <a:buClr>
                <a:srgbClr val="0070C0"/>
              </a:buClr>
              <a:buSzPct val="115000"/>
              <a:defRPr/>
            </a:pPr>
            <a:r>
              <a:rPr lang="en-US" sz="2800" b="1" dirty="0">
                <a:solidFill>
                  <a:schemeClr val="accent1"/>
                </a:solidFill>
                <a:latin typeface="+mj-lt"/>
                <a:cs typeface="Arial" charset="0"/>
              </a:rPr>
              <a:t>GOAL</a:t>
            </a:r>
          </a:p>
          <a:p>
            <a:pPr eaLnBrk="0" fontAlgn="auto" hangingPunct="0">
              <a:lnSpc>
                <a:spcPct val="90000"/>
              </a:lnSpc>
              <a:spcBef>
                <a:spcPct val="20000"/>
              </a:spcBef>
              <a:spcAft>
                <a:spcPts val="600"/>
              </a:spcAft>
              <a:buClr>
                <a:srgbClr val="0070C0"/>
              </a:buClr>
              <a:buSzPct val="115000"/>
              <a:defRPr/>
            </a:pPr>
            <a:r>
              <a:rPr lang="en-US" sz="2800" dirty="0">
                <a:latin typeface="+mj-lt"/>
                <a:cs typeface="Arial" charset="0"/>
              </a:rPr>
              <a:t>Reduce Bangladesh’s vulnerability to adverse natural events through technical assistance in risk reduction and comprehensive disaster management activities.</a:t>
            </a:r>
          </a:p>
          <a:p>
            <a:pPr>
              <a:spcAft>
                <a:spcPts val="600"/>
              </a:spcAft>
              <a:buClr>
                <a:schemeClr val="tx1"/>
              </a:buClr>
              <a:buSzPct val="110000"/>
              <a:buFont typeface="Wingdings 2" pitchFamily="18" charset="2"/>
              <a:buNone/>
              <a:defRPr/>
            </a:pPr>
            <a:r>
              <a:rPr lang="en-US" sz="2800" b="1" dirty="0">
                <a:solidFill>
                  <a:srgbClr val="0070C0"/>
                </a:solidFill>
                <a:latin typeface="+mj-lt"/>
                <a:cs typeface="Arial" charset="0"/>
              </a:rPr>
              <a:t>OBJECTIVES</a:t>
            </a:r>
          </a:p>
          <a:p>
            <a:pPr>
              <a:spcAft>
                <a:spcPts val="600"/>
              </a:spcAft>
              <a:buClr>
                <a:schemeClr val="tx1"/>
              </a:buClr>
              <a:buSzPct val="110000"/>
              <a:buFont typeface="Wingdings 2" pitchFamily="18" charset="2"/>
              <a:buNone/>
              <a:defRPr/>
            </a:pPr>
            <a:r>
              <a:rPr lang="en-US" sz="2800" dirty="0">
                <a:latin typeface="+mj-lt"/>
                <a:cs typeface="Arial" charset="0"/>
              </a:rPr>
              <a:t>To </a:t>
            </a:r>
            <a:r>
              <a:rPr lang="en-US" sz="2800" b="1" dirty="0">
                <a:latin typeface="+mj-lt"/>
                <a:cs typeface="Arial" charset="0"/>
              </a:rPr>
              <a:t>strengthen </a:t>
            </a:r>
            <a:r>
              <a:rPr lang="en-US" sz="2800" dirty="0">
                <a:latin typeface="+mj-lt"/>
                <a:cs typeface="Arial" charset="0"/>
              </a:rPr>
              <a:t>the capacity of the disaster management system to </a:t>
            </a:r>
            <a:r>
              <a:rPr lang="en-US" sz="2800" b="1" dirty="0">
                <a:latin typeface="+mj-lt"/>
                <a:cs typeface="Arial" charset="0"/>
              </a:rPr>
              <a:t>reduce </a:t>
            </a:r>
            <a:r>
              <a:rPr lang="en-US" sz="2800" dirty="0">
                <a:latin typeface="+mj-lt"/>
                <a:cs typeface="Arial" charset="0"/>
              </a:rPr>
              <a:t>unacceptable risk and </a:t>
            </a:r>
            <a:r>
              <a:rPr lang="en-US" sz="2800" b="1" dirty="0">
                <a:latin typeface="+mj-lt"/>
                <a:cs typeface="Arial" charset="0"/>
              </a:rPr>
              <a:t>improve </a:t>
            </a:r>
            <a:r>
              <a:rPr lang="en-US" sz="2800" dirty="0">
                <a:latin typeface="+mj-lt"/>
                <a:cs typeface="Arial" charset="0"/>
              </a:rPr>
              <a:t>response and recovery management at all levels.</a:t>
            </a:r>
          </a:p>
        </p:txBody>
      </p:sp>
      <p:sp>
        <p:nvSpPr>
          <p:cNvPr id="9222" name="TextBox 12"/>
          <p:cNvSpPr txBox="1">
            <a:spLocks noChangeArrowheads="1"/>
          </p:cNvSpPr>
          <p:nvPr/>
        </p:nvSpPr>
        <p:spPr bwMode="auto">
          <a:xfrm>
            <a:off x="3627438" y="152400"/>
            <a:ext cx="1889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a:solidFill>
                  <a:srgbClr val="0070C0"/>
                </a:solidFill>
                <a:latin typeface="Calibri" panose="020F0502020204030204" pitchFamily="34" charset="0"/>
              </a:rPr>
              <a:t>CDMP II</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411732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10242" name="TextBox 12"/>
          <p:cNvSpPr txBox="1">
            <a:spLocks noChangeArrowheads="1"/>
          </p:cNvSpPr>
          <p:nvPr/>
        </p:nvSpPr>
        <p:spPr bwMode="auto">
          <a:xfrm>
            <a:off x="2547938" y="152400"/>
            <a:ext cx="4048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a:solidFill>
                  <a:srgbClr val="0070C0"/>
                </a:solidFill>
                <a:latin typeface="Calibri" panose="020F0502020204030204" pitchFamily="34" charset="0"/>
              </a:rPr>
              <a:t>OUTCOME AREAS</a:t>
            </a:r>
          </a:p>
        </p:txBody>
      </p:sp>
      <p:pic>
        <p:nvPicPr>
          <p:cNvPr id="1024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1525" y="649288"/>
            <a:ext cx="59944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1558925" y="1447800"/>
            <a:ext cx="2057400" cy="708025"/>
          </a:xfrm>
          <a:prstGeom prst="rect">
            <a:avLst/>
          </a:prstGeom>
          <a:noFill/>
        </p:spPr>
        <p:txBody>
          <a:bodyPr>
            <a:spAutoFit/>
          </a:bodyPr>
          <a:lstStyle/>
          <a:p>
            <a:pPr marL="342900" indent="-342900" algn="ctr" fontAlgn="auto">
              <a:spcBef>
                <a:spcPts val="0"/>
              </a:spcBef>
              <a:spcAft>
                <a:spcPts val="0"/>
              </a:spcAft>
              <a:defRPr/>
            </a:pPr>
            <a:r>
              <a:rPr lang="en-GB" sz="2000" b="1" dirty="0">
                <a:solidFill>
                  <a:prstClr val="black"/>
                </a:solidFill>
                <a:latin typeface="+mj-lt"/>
                <a:cs typeface="Arial" charset="0"/>
              </a:rPr>
              <a:t>Professionalising</a:t>
            </a:r>
          </a:p>
          <a:p>
            <a:pPr marL="342900" indent="-342900" algn="ctr" fontAlgn="auto">
              <a:spcBef>
                <a:spcPts val="0"/>
              </a:spcBef>
              <a:spcAft>
                <a:spcPts val="0"/>
              </a:spcAft>
              <a:defRPr/>
            </a:pPr>
            <a:r>
              <a:rPr lang="en-GB" sz="2000" b="1" dirty="0">
                <a:solidFill>
                  <a:prstClr val="black"/>
                </a:solidFill>
                <a:latin typeface="+mj-lt"/>
                <a:cs typeface="Arial" charset="0"/>
              </a:rPr>
              <a:t>DM System</a:t>
            </a:r>
          </a:p>
        </p:txBody>
      </p:sp>
      <p:sp>
        <p:nvSpPr>
          <p:cNvPr id="23" name="TextBox 22"/>
          <p:cNvSpPr txBox="1"/>
          <p:nvPr/>
        </p:nvSpPr>
        <p:spPr>
          <a:xfrm>
            <a:off x="3921125" y="1447800"/>
            <a:ext cx="2514600" cy="708025"/>
          </a:xfrm>
          <a:prstGeom prst="rect">
            <a:avLst/>
          </a:prstGeom>
          <a:noFill/>
        </p:spPr>
        <p:txBody>
          <a:bodyPr>
            <a:spAutoFit/>
          </a:bodyPr>
          <a:lstStyle/>
          <a:p>
            <a:pPr marL="342900" indent="-342900" algn="ctr" fontAlgn="auto">
              <a:spcBef>
                <a:spcPts val="0"/>
              </a:spcBef>
              <a:spcAft>
                <a:spcPts val="0"/>
              </a:spcAft>
              <a:defRPr/>
            </a:pPr>
            <a:r>
              <a:rPr lang="en-GB" sz="2000" b="1" dirty="0">
                <a:solidFill>
                  <a:prstClr val="black"/>
                </a:solidFill>
                <a:latin typeface="+mj-lt"/>
                <a:cs typeface="Arial" charset="0"/>
              </a:rPr>
              <a:t>Rural Risk </a:t>
            </a:r>
          </a:p>
          <a:p>
            <a:pPr marL="342900" indent="-342900" algn="ctr" fontAlgn="auto">
              <a:spcBef>
                <a:spcPts val="0"/>
              </a:spcBef>
              <a:spcAft>
                <a:spcPts val="0"/>
              </a:spcAft>
              <a:defRPr/>
            </a:pPr>
            <a:r>
              <a:rPr lang="en-GB" sz="2000" b="1" dirty="0">
                <a:solidFill>
                  <a:prstClr val="black"/>
                </a:solidFill>
                <a:latin typeface="+mj-lt"/>
                <a:cs typeface="Arial" charset="0"/>
              </a:rPr>
              <a:t>Reduction</a:t>
            </a:r>
          </a:p>
        </p:txBody>
      </p:sp>
      <p:sp>
        <p:nvSpPr>
          <p:cNvPr id="24" name="TextBox 23"/>
          <p:cNvSpPr txBox="1"/>
          <p:nvPr/>
        </p:nvSpPr>
        <p:spPr>
          <a:xfrm>
            <a:off x="4724400" y="3059113"/>
            <a:ext cx="1851025" cy="708025"/>
          </a:xfrm>
          <a:prstGeom prst="rect">
            <a:avLst/>
          </a:prstGeom>
          <a:noFill/>
        </p:spPr>
        <p:txBody>
          <a:bodyPr>
            <a:spAutoFit/>
          </a:bodyPr>
          <a:lstStyle/>
          <a:p>
            <a:pPr marL="342900" indent="-342900" algn="ctr" fontAlgn="auto">
              <a:spcBef>
                <a:spcPts val="0"/>
              </a:spcBef>
              <a:spcAft>
                <a:spcPts val="0"/>
              </a:spcAft>
              <a:defRPr/>
            </a:pPr>
            <a:r>
              <a:rPr lang="en-GB" sz="2000" b="1" dirty="0">
                <a:solidFill>
                  <a:prstClr val="black"/>
                </a:solidFill>
                <a:latin typeface="+mj-lt"/>
                <a:cs typeface="Arial" charset="0"/>
              </a:rPr>
              <a:t>Urban Risk </a:t>
            </a:r>
          </a:p>
          <a:p>
            <a:pPr marL="342900" indent="-342900" algn="ctr" fontAlgn="auto">
              <a:spcBef>
                <a:spcPts val="0"/>
              </a:spcBef>
              <a:spcAft>
                <a:spcPts val="0"/>
              </a:spcAft>
              <a:defRPr/>
            </a:pPr>
            <a:r>
              <a:rPr lang="en-GB" sz="2000" b="1" dirty="0">
                <a:solidFill>
                  <a:prstClr val="black"/>
                </a:solidFill>
                <a:latin typeface="+mj-lt"/>
                <a:cs typeface="Arial" charset="0"/>
              </a:rPr>
              <a:t>Reduction</a:t>
            </a:r>
          </a:p>
        </p:txBody>
      </p:sp>
      <p:sp>
        <p:nvSpPr>
          <p:cNvPr id="25" name="TextBox 24"/>
          <p:cNvSpPr txBox="1"/>
          <p:nvPr/>
        </p:nvSpPr>
        <p:spPr>
          <a:xfrm>
            <a:off x="3852863" y="4724400"/>
            <a:ext cx="2514600" cy="708025"/>
          </a:xfrm>
          <a:prstGeom prst="rect">
            <a:avLst/>
          </a:prstGeom>
          <a:noFill/>
        </p:spPr>
        <p:txBody>
          <a:bodyPr>
            <a:spAutoFit/>
          </a:bodyPr>
          <a:lstStyle/>
          <a:p>
            <a:pPr marL="342900" indent="-342900" algn="ctr" fontAlgn="auto">
              <a:spcBef>
                <a:spcPts val="0"/>
              </a:spcBef>
              <a:spcAft>
                <a:spcPts val="0"/>
              </a:spcAft>
              <a:defRPr/>
            </a:pPr>
            <a:r>
              <a:rPr lang="en-GB" sz="2000" b="1" dirty="0">
                <a:solidFill>
                  <a:prstClr val="black"/>
                </a:solidFill>
                <a:latin typeface="+mj-lt"/>
                <a:cs typeface="Arial" charset="0"/>
              </a:rPr>
              <a:t>Preparedness </a:t>
            </a:r>
          </a:p>
          <a:p>
            <a:pPr marL="342900" indent="-342900" algn="ctr" fontAlgn="auto">
              <a:spcBef>
                <a:spcPts val="0"/>
              </a:spcBef>
              <a:spcAft>
                <a:spcPts val="0"/>
              </a:spcAft>
              <a:defRPr/>
            </a:pPr>
            <a:r>
              <a:rPr lang="en-GB" sz="2000" b="1" dirty="0">
                <a:solidFill>
                  <a:prstClr val="black"/>
                </a:solidFill>
                <a:latin typeface="+mj-lt"/>
                <a:cs typeface="Arial" charset="0"/>
              </a:rPr>
              <a:t>and  Response</a:t>
            </a:r>
          </a:p>
        </p:txBody>
      </p:sp>
      <p:sp>
        <p:nvSpPr>
          <p:cNvPr id="27" name="TextBox 26"/>
          <p:cNvSpPr txBox="1"/>
          <p:nvPr/>
        </p:nvSpPr>
        <p:spPr>
          <a:xfrm>
            <a:off x="1241425" y="4768850"/>
            <a:ext cx="2524125" cy="708025"/>
          </a:xfrm>
          <a:prstGeom prst="rect">
            <a:avLst/>
          </a:prstGeom>
          <a:noFill/>
        </p:spPr>
        <p:txBody>
          <a:bodyPr>
            <a:spAutoFit/>
          </a:bodyPr>
          <a:lstStyle/>
          <a:p>
            <a:pPr marL="342900" indent="-342900" algn="ctr" fontAlgn="auto">
              <a:spcBef>
                <a:spcPts val="0"/>
              </a:spcBef>
              <a:spcAft>
                <a:spcPts val="0"/>
              </a:spcAft>
              <a:defRPr/>
            </a:pPr>
            <a:r>
              <a:rPr lang="en-US" sz="2000" b="1" dirty="0">
                <a:solidFill>
                  <a:prstClr val="black"/>
                </a:solidFill>
                <a:latin typeface="+mj-lt"/>
                <a:cs typeface="Arial" charset="0"/>
              </a:rPr>
              <a:t>Mainstreaming </a:t>
            </a:r>
          </a:p>
          <a:p>
            <a:pPr marL="342900" indent="-342900" algn="ctr" fontAlgn="auto">
              <a:spcBef>
                <a:spcPts val="0"/>
              </a:spcBef>
              <a:spcAft>
                <a:spcPts val="0"/>
              </a:spcAft>
              <a:defRPr/>
            </a:pPr>
            <a:r>
              <a:rPr lang="en-US" sz="2000" b="1" dirty="0">
                <a:solidFill>
                  <a:prstClr val="black"/>
                </a:solidFill>
                <a:latin typeface="+mj-lt"/>
                <a:cs typeface="Arial" charset="0"/>
              </a:rPr>
              <a:t>DRR and CCA</a:t>
            </a:r>
            <a:endParaRPr lang="en-GB" sz="2000" b="1" dirty="0">
              <a:solidFill>
                <a:prstClr val="black"/>
              </a:solidFill>
              <a:latin typeface="+mj-lt"/>
              <a:cs typeface="Arial" charset="0"/>
            </a:endParaRPr>
          </a:p>
        </p:txBody>
      </p:sp>
      <p:sp>
        <p:nvSpPr>
          <p:cNvPr id="28" name="TextBox 27"/>
          <p:cNvSpPr txBox="1"/>
          <p:nvPr/>
        </p:nvSpPr>
        <p:spPr>
          <a:xfrm>
            <a:off x="-11113" y="2905125"/>
            <a:ext cx="2514601" cy="1016000"/>
          </a:xfrm>
          <a:prstGeom prst="rect">
            <a:avLst/>
          </a:prstGeom>
          <a:noFill/>
        </p:spPr>
        <p:txBody>
          <a:bodyPr>
            <a:spAutoFit/>
          </a:bodyPr>
          <a:lstStyle/>
          <a:p>
            <a:pPr algn="ctr" fontAlgn="auto">
              <a:spcBef>
                <a:spcPts val="0"/>
              </a:spcBef>
              <a:spcAft>
                <a:spcPts val="0"/>
              </a:spcAft>
              <a:defRPr/>
            </a:pPr>
            <a:r>
              <a:rPr lang="en-GB" sz="2000" b="1" dirty="0">
                <a:solidFill>
                  <a:prstClr val="black"/>
                </a:solidFill>
                <a:latin typeface="+mj-lt"/>
                <a:cs typeface="Arial" charset="0"/>
              </a:rPr>
              <a:t>Community level </a:t>
            </a:r>
          </a:p>
          <a:p>
            <a:pPr algn="ctr" fontAlgn="auto">
              <a:spcBef>
                <a:spcPts val="0"/>
              </a:spcBef>
              <a:spcAft>
                <a:spcPts val="0"/>
              </a:spcAft>
              <a:defRPr/>
            </a:pPr>
            <a:r>
              <a:rPr lang="en-GB" sz="2000" b="1" dirty="0">
                <a:solidFill>
                  <a:prstClr val="black"/>
                </a:solidFill>
                <a:latin typeface="+mj-lt"/>
                <a:cs typeface="Arial" charset="0"/>
              </a:rPr>
              <a:t>Climate Change Adaptation</a:t>
            </a:r>
          </a:p>
        </p:txBody>
      </p:sp>
      <p:sp>
        <p:nvSpPr>
          <p:cNvPr id="11" name="Rounded Rectangle 10"/>
          <p:cNvSpPr/>
          <p:nvPr/>
        </p:nvSpPr>
        <p:spPr>
          <a:xfrm>
            <a:off x="7162800" y="1447800"/>
            <a:ext cx="1905000" cy="457200"/>
          </a:xfrm>
          <a:prstGeom prst="roundRect">
            <a:avLst/>
          </a:prstGeom>
          <a:solidFill>
            <a:srgbClr val="FFC000"/>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mj-lt"/>
            </a:endParaRPr>
          </a:p>
          <a:p>
            <a:pPr algn="ctr" fontAlgn="auto">
              <a:spcBef>
                <a:spcPts val="0"/>
              </a:spcBef>
              <a:spcAft>
                <a:spcPts val="0"/>
              </a:spcAft>
              <a:defRPr/>
            </a:pPr>
            <a:r>
              <a:rPr lang="en-US" sz="1400" b="1" dirty="0">
                <a:solidFill>
                  <a:schemeClr val="tx1"/>
                </a:solidFill>
                <a:latin typeface="+mj-lt"/>
              </a:rPr>
              <a:t>MODMR</a:t>
            </a:r>
          </a:p>
          <a:p>
            <a:pPr algn="ctr" fontAlgn="auto">
              <a:spcBef>
                <a:spcPts val="0"/>
              </a:spcBef>
              <a:spcAft>
                <a:spcPts val="0"/>
              </a:spcAft>
              <a:defRPr/>
            </a:pPr>
            <a:r>
              <a:rPr lang="en-US" sz="1400" dirty="0">
                <a:solidFill>
                  <a:schemeClr val="tx1"/>
                </a:solidFill>
                <a:latin typeface="+mj-lt"/>
              </a:rPr>
              <a:t>DDM</a:t>
            </a:r>
          </a:p>
          <a:p>
            <a:pPr algn="ctr" fontAlgn="auto">
              <a:spcBef>
                <a:spcPts val="0"/>
              </a:spcBef>
              <a:spcAft>
                <a:spcPts val="0"/>
              </a:spcAft>
              <a:defRPr/>
            </a:pPr>
            <a:endParaRPr lang="en-US" sz="1400" dirty="0">
              <a:solidFill>
                <a:schemeClr val="tx1"/>
              </a:solidFill>
              <a:latin typeface="+mj-lt"/>
            </a:endParaRPr>
          </a:p>
        </p:txBody>
      </p:sp>
      <p:sp>
        <p:nvSpPr>
          <p:cNvPr id="12" name="Rounded Rectangle 11"/>
          <p:cNvSpPr/>
          <p:nvPr/>
        </p:nvSpPr>
        <p:spPr>
          <a:xfrm>
            <a:off x="7162800" y="2108200"/>
            <a:ext cx="1905000" cy="457200"/>
          </a:xfrm>
          <a:prstGeom prst="roundRect">
            <a:avLst/>
          </a:prstGeom>
          <a:solidFill>
            <a:srgbClr val="FFC000"/>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mj-lt"/>
            </a:endParaRPr>
          </a:p>
          <a:p>
            <a:pPr algn="ctr" fontAlgn="auto">
              <a:spcBef>
                <a:spcPts val="0"/>
              </a:spcBef>
              <a:spcAft>
                <a:spcPts val="0"/>
              </a:spcAft>
              <a:defRPr/>
            </a:pPr>
            <a:r>
              <a:rPr lang="en-US" sz="1400" b="1" dirty="0">
                <a:solidFill>
                  <a:schemeClr val="tx1"/>
                </a:solidFill>
                <a:latin typeface="+mj-lt"/>
              </a:rPr>
              <a:t>PARTNER</a:t>
            </a:r>
          </a:p>
          <a:p>
            <a:pPr algn="ctr" fontAlgn="auto">
              <a:spcBef>
                <a:spcPts val="0"/>
              </a:spcBef>
              <a:spcAft>
                <a:spcPts val="0"/>
              </a:spcAft>
              <a:defRPr/>
            </a:pPr>
            <a:r>
              <a:rPr lang="en-US" sz="1200" dirty="0">
                <a:solidFill>
                  <a:schemeClr val="tx1"/>
                </a:solidFill>
                <a:latin typeface="+mj-lt"/>
              </a:rPr>
              <a:t>DEPTS / MINS</a:t>
            </a:r>
          </a:p>
          <a:p>
            <a:pPr algn="ctr" fontAlgn="auto">
              <a:spcBef>
                <a:spcPts val="0"/>
              </a:spcBef>
              <a:spcAft>
                <a:spcPts val="0"/>
              </a:spcAft>
              <a:defRPr/>
            </a:pPr>
            <a:endParaRPr lang="en-US" sz="1400" dirty="0">
              <a:solidFill>
                <a:schemeClr val="tx1"/>
              </a:solidFill>
              <a:latin typeface="+mj-lt"/>
            </a:endParaRPr>
          </a:p>
        </p:txBody>
      </p:sp>
      <p:sp>
        <p:nvSpPr>
          <p:cNvPr id="13" name="Rounded Rectangle 12"/>
          <p:cNvSpPr/>
          <p:nvPr/>
        </p:nvSpPr>
        <p:spPr>
          <a:xfrm>
            <a:off x="7162800" y="2743200"/>
            <a:ext cx="1905000" cy="457200"/>
          </a:xfrm>
          <a:prstGeom prst="roundRect">
            <a:avLst/>
          </a:prstGeom>
          <a:solidFill>
            <a:srgbClr val="FFC000"/>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gn="ctr">
              <a:defRPr/>
            </a:pPr>
            <a:endParaRPr lang="en-US" sz="1400" b="1">
              <a:solidFill>
                <a:schemeClr val="tx1"/>
              </a:solidFill>
              <a:cs typeface="Arial" charset="0"/>
            </a:endParaRPr>
          </a:p>
          <a:p>
            <a:pPr algn="ctr">
              <a:defRPr/>
            </a:pPr>
            <a:r>
              <a:rPr lang="en-US" sz="1400" b="1">
                <a:solidFill>
                  <a:schemeClr val="tx1"/>
                </a:solidFill>
                <a:cs typeface="Arial" charset="0"/>
              </a:rPr>
              <a:t>DMCs</a:t>
            </a:r>
          </a:p>
          <a:p>
            <a:pPr algn="ctr">
              <a:defRPr/>
            </a:pPr>
            <a:r>
              <a:rPr lang="en-US" sz="1200" b="1">
                <a:solidFill>
                  <a:schemeClr val="tx1"/>
                </a:solidFill>
                <a:cs typeface="Arial" charset="0"/>
              </a:rPr>
              <a:t>LOC. ADMINS</a:t>
            </a:r>
          </a:p>
          <a:p>
            <a:pPr algn="ctr">
              <a:defRPr/>
            </a:pPr>
            <a:endParaRPr lang="en-US" sz="1400">
              <a:solidFill>
                <a:schemeClr val="tx1"/>
              </a:solidFill>
              <a:cs typeface="Arial" charset="0"/>
            </a:endParaRPr>
          </a:p>
        </p:txBody>
      </p:sp>
      <p:sp>
        <p:nvSpPr>
          <p:cNvPr id="14" name="Rounded Rectangle 13"/>
          <p:cNvSpPr/>
          <p:nvPr/>
        </p:nvSpPr>
        <p:spPr>
          <a:xfrm>
            <a:off x="7162800" y="3429000"/>
            <a:ext cx="1905000" cy="457200"/>
          </a:xfrm>
          <a:prstGeom prst="roundRect">
            <a:avLst/>
          </a:prstGeom>
          <a:solidFill>
            <a:srgbClr val="FFC000"/>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mj-lt"/>
            </a:endParaRPr>
          </a:p>
          <a:p>
            <a:pPr algn="ctr" fontAlgn="auto">
              <a:spcBef>
                <a:spcPts val="0"/>
              </a:spcBef>
              <a:spcAft>
                <a:spcPts val="0"/>
              </a:spcAft>
              <a:defRPr/>
            </a:pPr>
            <a:r>
              <a:rPr lang="en-US" sz="1400" b="1" dirty="0">
                <a:solidFill>
                  <a:schemeClr val="tx1"/>
                </a:solidFill>
                <a:latin typeface="+mj-lt"/>
              </a:rPr>
              <a:t>MSU</a:t>
            </a:r>
          </a:p>
          <a:p>
            <a:pPr algn="ctr" fontAlgn="auto">
              <a:spcBef>
                <a:spcPts val="0"/>
              </a:spcBef>
              <a:spcAft>
                <a:spcPts val="0"/>
              </a:spcAft>
              <a:defRPr/>
            </a:pPr>
            <a:r>
              <a:rPr lang="en-US" sz="1200" b="1" dirty="0">
                <a:solidFill>
                  <a:schemeClr val="tx1"/>
                </a:solidFill>
                <a:latin typeface="+mj-lt"/>
              </a:rPr>
              <a:t>UNDP</a:t>
            </a:r>
            <a:endParaRPr lang="en-US" sz="1200" dirty="0">
              <a:solidFill>
                <a:schemeClr val="tx1"/>
              </a:solidFill>
              <a:latin typeface="+mj-lt"/>
            </a:endParaRPr>
          </a:p>
          <a:p>
            <a:pPr algn="ctr" fontAlgn="auto">
              <a:spcBef>
                <a:spcPts val="0"/>
              </a:spcBef>
              <a:spcAft>
                <a:spcPts val="0"/>
              </a:spcAft>
              <a:defRPr/>
            </a:pPr>
            <a:endParaRPr lang="en-US" sz="1400" dirty="0">
              <a:solidFill>
                <a:schemeClr val="tx1"/>
              </a:solidFill>
              <a:latin typeface="+mj-lt"/>
            </a:endParaRPr>
          </a:p>
        </p:txBody>
      </p:sp>
      <p:sp>
        <p:nvSpPr>
          <p:cNvPr id="15" name="Rounded Rectangle 14"/>
          <p:cNvSpPr/>
          <p:nvPr/>
        </p:nvSpPr>
        <p:spPr>
          <a:xfrm>
            <a:off x="7162800" y="4089400"/>
            <a:ext cx="1905000" cy="457200"/>
          </a:xfrm>
          <a:prstGeom prst="roundRect">
            <a:avLst/>
          </a:prstGeom>
          <a:solidFill>
            <a:srgbClr val="FFC000"/>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mj-lt"/>
            </a:endParaRPr>
          </a:p>
          <a:p>
            <a:pPr algn="ctr" fontAlgn="auto">
              <a:spcBef>
                <a:spcPts val="0"/>
              </a:spcBef>
              <a:spcAft>
                <a:spcPts val="0"/>
              </a:spcAft>
              <a:defRPr/>
            </a:pPr>
            <a:r>
              <a:rPr lang="en-US" sz="1400" b="1" dirty="0">
                <a:solidFill>
                  <a:schemeClr val="tx1"/>
                </a:solidFill>
                <a:latin typeface="+mj-lt"/>
              </a:rPr>
              <a:t>UNIVERSITIES</a:t>
            </a:r>
          </a:p>
          <a:p>
            <a:pPr algn="ctr" fontAlgn="auto">
              <a:spcBef>
                <a:spcPts val="0"/>
              </a:spcBef>
              <a:spcAft>
                <a:spcPts val="0"/>
              </a:spcAft>
              <a:defRPr/>
            </a:pPr>
            <a:r>
              <a:rPr lang="en-US" sz="1200" b="1" dirty="0">
                <a:solidFill>
                  <a:schemeClr val="tx1"/>
                </a:solidFill>
                <a:latin typeface="+mj-lt"/>
              </a:rPr>
              <a:t>TRG INSTS.</a:t>
            </a:r>
            <a:endParaRPr lang="en-US" sz="1200" dirty="0">
              <a:solidFill>
                <a:schemeClr val="tx1"/>
              </a:solidFill>
              <a:latin typeface="+mj-lt"/>
            </a:endParaRPr>
          </a:p>
          <a:p>
            <a:pPr algn="ctr" fontAlgn="auto">
              <a:spcBef>
                <a:spcPts val="0"/>
              </a:spcBef>
              <a:spcAft>
                <a:spcPts val="0"/>
              </a:spcAft>
              <a:defRPr/>
            </a:pPr>
            <a:endParaRPr lang="en-US" sz="1400" dirty="0">
              <a:solidFill>
                <a:schemeClr val="tx1"/>
              </a:solidFill>
              <a:latin typeface="+mj-lt"/>
            </a:endParaRPr>
          </a:p>
        </p:txBody>
      </p:sp>
      <p:sp>
        <p:nvSpPr>
          <p:cNvPr id="16" name="Rounded Rectangle 15"/>
          <p:cNvSpPr/>
          <p:nvPr/>
        </p:nvSpPr>
        <p:spPr>
          <a:xfrm>
            <a:off x="7162800" y="4749800"/>
            <a:ext cx="1905000" cy="457200"/>
          </a:xfrm>
          <a:prstGeom prst="roundRect">
            <a:avLst/>
          </a:prstGeom>
          <a:solidFill>
            <a:srgbClr val="FFC000"/>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mj-lt"/>
            </a:endParaRPr>
          </a:p>
          <a:p>
            <a:pPr algn="ctr" fontAlgn="auto">
              <a:spcBef>
                <a:spcPts val="0"/>
              </a:spcBef>
              <a:spcAft>
                <a:spcPts val="0"/>
              </a:spcAft>
              <a:defRPr/>
            </a:pPr>
            <a:r>
              <a:rPr lang="en-US" sz="1400" b="1" dirty="0">
                <a:solidFill>
                  <a:schemeClr val="tx1"/>
                </a:solidFill>
                <a:latin typeface="+mj-lt"/>
              </a:rPr>
              <a:t>NGOS</a:t>
            </a:r>
          </a:p>
          <a:p>
            <a:pPr algn="ctr" fontAlgn="auto">
              <a:spcBef>
                <a:spcPts val="0"/>
              </a:spcBef>
              <a:spcAft>
                <a:spcPts val="0"/>
              </a:spcAft>
              <a:defRPr/>
            </a:pPr>
            <a:r>
              <a:rPr lang="en-US" sz="1200" b="1" dirty="0">
                <a:solidFill>
                  <a:schemeClr val="tx1"/>
                </a:solidFill>
                <a:latin typeface="+mj-lt"/>
              </a:rPr>
              <a:t>CIVIL SOCIETY</a:t>
            </a:r>
            <a:endParaRPr lang="en-US" sz="1200" dirty="0">
              <a:solidFill>
                <a:schemeClr val="tx1"/>
              </a:solidFill>
              <a:latin typeface="+mj-lt"/>
            </a:endParaRPr>
          </a:p>
          <a:p>
            <a:pPr algn="ctr" fontAlgn="auto">
              <a:spcBef>
                <a:spcPts val="0"/>
              </a:spcBef>
              <a:spcAft>
                <a:spcPts val="0"/>
              </a:spcAft>
              <a:defRPr/>
            </a:pPr>
            <a:endParaRPr lang="en-US" sz="1400" dirty="0">
              <a:solidFill>
                <a:schemeClr val="tx1"/>
              </a:solidFill>
              <a:latin typeface="+mj-lt"/>
            </a:endParaRPr>
          </a:p>
        </p:txBody>
      </p:sp>
      <p:sp>
        <p:nvSpPr>
          <p:cNvPr id="18" name="Rounded Rectangle 17"/>
          <p:cNvSpPr/>
          <p:nvPr/>
        </p:nvSpPr>
        <p:spPr>
          <a:xfrm>
            <a:off x="7162800" y="5410200"/>
            <a:ext cx="1905000" cy="457200"/>
          </a:xfrm>
          <a:prstGeom prst="roundRect">
            <a:avLst/>
          </a:prstGeom>
          <a:solidFill>
            <a:srgbClr val="FFC000"/>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mj-lt"/>
            </a:endParaRPr>
          </a:p>
          <a:p>
            <a:pPr algn="ctr" fontAlgn="auto">
              <a:spcBef>
                <a:spcPts val="0"/>
              </a:spcBef>
              <a:spcAft>
                <a:spcPts val="0"/>
              </a:spcAft>
              <a:defRPr/>
            </a:pPr>
            <a:r>
              <a:rPr lang="en-US" sz="1400" b="1" dirty="0">
                <a:solidFill>
                  <a:schemeClr val="tx1"/>
                </a:solidFill>
                <a:latin typeface="+mj-lt"/>
              </a:rPr>
              <a:t>PRIVATE SECTORS</a:t>
            </a:r>
            <a:endParaRPr lang="en-US" sz="1200" dirty="0">
              <a:solidFill>
                <a:schemeClr val="tx1"/>
              </a:solidFill>
              <a:latin typeface="+mj-lt"/>
            </a:endParaRPr>
          </a:p>
          <a:p>
            <a:pPr algn="ctr" fontAlgn="auto">
              <a:spcBef>
                <a:spcPts val="0"/>
              </a:spcBef>
              <a:spcAft>
                <a:spcPts val="0"/>
              </a:spcAft>
              <a:defRPr/>
            </a:pPr>
            <a:endParaRPr lang="en-US" sz="1400" dirty="0">
              <a:solidFill>
                <a:schemeClr val="tx1"/>
              </a:solidFill>
              <a:latin typeface="+mj-lt"/>
            </a:endParaRPr>
          </a:p>
        </p:txBody>
      </p:sp>
      <p:sp>
        <p:nvSpPr>
          <p:cNvPr id="20" name="Right Brace 19"/>
          <p:cNvSpPr/>
          <p:nvPr/>
        </p:nvSpPr>
        <p:spPr>
          <a:xfrm>
            <a:off x="6346825" y="1371600"/>
            <a:ext cx="457200" cy="4411663"/>
          </a:xfrm>
          <a:prstGeom prst="rightBrace">
            <a:avLst/>
          </a:prstGeom>
          <a:ln w="76200">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1" name="Title 7"/>
          <p:cNvSpPr txBox="1">
            <a:spLocks/>
          </p:cNvSpPr>
          <p:nvPr/>
        </p:nvSpPr>
        <p:spPr bwMode="auto">
          <a:xfrm>
            <a:off x="7086600" y="835025"/>
            <a:ext cx="2057400" cy="457200"/>
          </a:xfrm>
          <a:prstGeom prst="rect">
            <a:avLst/>
          </a:prstGeom>
          <a:solidFill>
            <a:srgbClr val="00B050"/>
          </a:solidFill>
          <a:ln>
            <a:noFill/>
          </a:ln>
          <a:effectLst>
            <a:outerShdw blurRad="50800" dist="38100" dir="5400000" algn="t" rotWithShape="0">
              <a:prstClr val="black">
                <a:alpha val="40000"/>
              </a:prstClr>
            </a:outerShdw>
          </a:effec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lnSpc>
                <a:spcPct val="90000"/>
              </a:lnSpc>
              <a:spcBef>
                <a:spcPts val="0"/>
              </a:spcBef>
              <a:spcAft>
                <a:spcPts val="0"/>
              </a:spcAft>
              <a:defRPr/>
            </a:pPr>
            <a:r>
              <a:rPr lang="en-AU" b="1" dirty="0">
                <a:latin typeface="+mj-lt"/>
              </a:rPr>
              <a:t>DELIVERY</a:t>
            </a:r>
          </a:p>
          <a:p>
            <a:pPr algn="ctr" eaLnBrk="1" fontAlgn="auto" hangingPunct="1">
              <a:lnSpc>
                <a:spcPct val="90000"/>
              </a:lnSpc>
              <a:spcBef>
                <a:spcPts val="0"/>
              </a:spcBef>
              <a:spcAft>
                <a:spcPts val="0"/>
              </a:spcAft>
              <a:defRPr/>
            </a:pPr>
            <a:r>
              <a:rPr lang="en-AU" b="1" dirty="0">
                <a:latin typeface="+mj-lt"/>
              </a:rPr>
              <a:t>MECHANISMS</a:t>
            </a:r>
          </a:p>
        </p:txBody>
      </p:sp>
      <p:cxnSp>
        <p:nvCxnSpPr>
          <p:cNvPr id="22" name="Straight Connector 21"/>
          <p:cNvCxnSpPr/>
          <p:nvPr/>
        </p:nvCxnSpPr>
        <p:spPr>
          <a:xfrm>
            <a:off x="0" y="59436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3334871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9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20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2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0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0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20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2" name="Rectangle 1"/>
          <p:cNvSpPr/>
          <p:nvPr/>
        </p:nvSpPr>
        <p:spPr>
          <a:xfrm>
            <a:off x="685800" y="304800"/>
            <a:ext cx="7086600" cy="5170488"/>
          </a:xfrm>
          <a:prstGeom prst="rect">
            <a:avLst/>
          </a:prstGeom>
        </p:spPr>
        <p:txBody>
          <a:bodyPr>
            <a:spAutoFit/>
          </a:bodyPr>
          <a:lstStyle/>
          <a:p>
            <a:pPr>
              <a:defRPr/>
            </a:pPr>
            <a:endParaRPr lang="en-US" sz="2000" b="1" dirty="0">
              <a:latin typeface="Arial" charset="0"/>
              <a:cs typeface="Arial" charset="0"/>
            </a:endParaRPr>
          </a:p>
          <a:p>
            <a:pPr marL="285750" indent="-285750">
              <a:buFont typeface="Arial" pitchFamily="34" charset="0"/>
              <a:buChar char="•"/>
              <a:defRPr/>
            </a:pPr>
            <a:r>
              <a:rPr lang="en-US" sz="2000" dirty="0">
                <a:latin typeface="Arial" charset="0"/>
                <a:cs typeface="Arial" charset="0"/>
              </a:rPr>
              <a:t>Every year, hundreds of Bangladeshi fishermen die at sea or disappear while fishing in the Bay of Bengal due to natural disasters. </a:t>
            </a:r>
          </a:p>
          <a:p>
            <a:pPr marL="285750" indent="-285750">
              <a:buFont typeface="Arial" pitchFamily="34" charset="0"/>
              <a:buChar char="•"/>
              <a:defRPr/>
            </a:pPr>
            <a:endParaRPr lang="en-US" sz="2000" dirty="0">
              <a:latin typeface="Arial" charset="0"/>
              <a:cs typeface="Arial" charset="0"/>
            </a:endParaRPr>
          </a:p>
          <a:p>
            <a:pPr marL="285750" indent="-285750">
              <a:buFont typeface="Arial" pitchFamily="34" charset="0"/>
              <a:buChar char="•"/>
              <a:defRPr/>
            </a:pPr>
            <a:r>
              <a:rPr lang="en-US" sz="2000" dirty="0">
                <a:latin typeface="Arial" charset="0"/>
                <a:cs typeface="Arial" charset="0"/>
              </a:rPr>
              <a:t>Above 4,000 deaths from more than 500 passenger launch accidents in last 38 years in Bangladesh. </a:t>
            </a:r>
          </a:p>
          <a:p>
            <a:pPr marL="285750" indent="-285750">
              <a:buFont typeface="Arial" pitchFamily="34" charset="0"/>
              <a:buChar char="•"/>
              <a:defRPr/>
            </a:pPr>
            <a:endParaRPr lang="en-US" sz="2000" dirty="0">
              <a:latin typeface="Arial" charset="0"/>
              <a:cs typeface="Arial" charset="0"/>
            </a:endParaRPr>
          </a:p>
          <a:p>
            <a:pPr marL="285750" indent="-285750">
              <a:buFont typeface="Arial" pitchFamily="34" charset="0"/>
              <a:buChar char="•"/>
              <a:defRPr/>
            </a:pPr>
            <a:r>
              <a:rPr lang="en-US" sz="2000" dirty="0">
                <a:latin typeface="Arial" charset="0"/>
                <a:cs typeface="Arial" charset="0"/>
              </a:rPr>
              <a:t>During natural disasters during 1980-2010, about 191,836 people died in Bangladesh and economic damage per year due to natural disasters was 0.55 billion US dollar.</a:t>
            </a:r>
          </a:p>
          <a:p>
            <a:pPr>
              <a:defRPr/>
            </a:pPr>
            <a:endParaRPr lang="en-US" sz="2000" b="1" dirty="0">
              <a:latin typeface="Arial" charset="0"/>
              <a:cs typeface="Arial" charset="0"/>
            </a:endParaRPr>
          </a:p>
          <a:p>
            <a:pPr>
              <a:defRPr/>
            </a:pPr>
            <a:endParaRPr lang="en-US" b="1" dirty="0">
              <a:latin typeface="Arial" charset="0"/>
              <a:cs typeface="Arial" charset="0"/>
            </a:endParaRPr>
          </a:p>
          <a:p>
            <a:pPr>
              <a:defRPr/>
            </a:pPr>
            <a:r>
              <a:rPr lang="en-US" sz="2400" b="1" i="1" dirty="0">
                <a:solidFill>
                  <a:srgbClr val="0066FF"/>
                </a:solidFill>
                <a:latin typeface="Arial" charset="0"/>
                <a:cs typeface="Arial" charset="0"/>
              </a:rPr>
              <a:t>Many of these deaths and economic loss could be averted if early warning system is strengthened and followed by all concerned.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351275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12290" name="Rectangle 1"/>
          <p:cNvSpPr>
            <a:spLocks noChangeArrowheads="1"/>
          </p:cNvSpPr>
          <p:nvPr/>
        </p:nvSpPr>
        <p:spPr bwMode="auto">
          <a:xfrm>
            <a:off x="381000" y="3352800"/>
            <a:ext cx="7620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i="1"/>
              <a:t>Recent tragic capsize of Pinak-6 launch: </a:t>
            </a:r>
          </a:p>
          <a:p>
            <a:pPr eaLnBrk="1" hangingPunct="1"/>
            <a:endParaRPr lang="en-US" altLang="en-US" sz="2400" b="1"/>
          </a:p>
          <a:p>
            <a:pPr eaLnBrk="1" hangingPunct="1"/>
            <a:r>
              <a:rPr lang="en-US" altLang="en-US" sz="2400"/>
              <a:t>Overloading was big reason. Also, on the tragic day Pinak-6 violated a ban on launches from sailing when there was a cautionary signal number-3 for rivers hoisted by Bangladesh Meteorological Department.</a:t>
            </a:r>
          </a:p>
        </p:txBody>
      </p:sp>
      <p:pic>
        <p:nvPicPr>
          <p:cNvPr id="12291" name="Picture 2" descr="C:\Users\Monjur\Desktop\IVR text\Pinak.jpg"/>
          <p:cNvPicPr>
            <a:picLocks noChangeAspect="1" noChangeArrowheads="1"/>
          </p:cNvPicPr>
          <p:nvPr/>
        </p:nvPicPr>
        <p:blipFill>
          <a:blip r:embed="rId3">
            <a:extLst>
              <a:ext uri="{28A0092B-C50C-407E-A947-70E740481C1C}">
                <a14:useLocalDpi xmlns:a14="http://schemas.microsoft.com/office/drawing/2010/main" val="0"/>
              </a:ext>
            </a:extLst>
          </a:blip>
          <a:srcRect l="-143" t="4993" r="2" b="12016"/>
          <a:stretch>
            <a:fillRect/>
          </a:stretch>
        </p:blipFill>
        <p:spPr bwMode="auto">
          <a:xfrm>
            <a:off x="1447800" y="390525"/>
            <a:ext cx="5002213"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131308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13314" name="Rectangle 1"/>
          <p:cNvSpPr>
            <a:spLocks noChangeArrowheads="1"/>
          </p:cNvSpPr>
          <p:nvPr/>
        </p:nvSpPr>
        <p:spPr bwMode="auto">
          <a:xfrm>
            <a:off x="647700" y="2209800"/>
            <a:ext cx="7924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eaLnBrk="1" hangingPunct="1"/>
            <a:r>
              <a:rPr lang="en-US" altLang="en-US"/>
              <a:t> </a:t>
            </a:r>
          </a:p>
          <a:p>
            <a:pPr eaLnBrk="1" hangingPunct="1"/>
            <a:endParaRPr lang="en-US" altLang="en-US"/>
          </a:p>
          <a:p>
            <a:pPr eaLnBrk="1" hangingPunct="1"/>
            <a:endParaRPr lang="en-US" altLang="en-US" b="1"/>
          </a:p>
          <a:p>
            <a:pPr eaLnBrk="1" hangingPunct="1"/>
            <a:endParaRPr lang="en-US" altLang="en-US" sz="2400" b="1"/>
          </a:p>
          <a:p>
            <a:pPr eaLnBrk="1" hangingPunct="1"/>
            <a:endParaRPr lang="en-US" altLang="en-US" sz="2000"/>
          </a:p>
          <a:p>
            <a:pPr eaLnBrk="1" hangingPunct="1"/>
            <a:r>
              <a:rPr lang="en-US" altLang="en-US" sz="2000"/>
              <a:t>Accurate and real-time information is urgent for decision making in disaster management. Mobile technology can play a vital role in information sharing for disaster management in Bangladesh because of its high tele-density. Every village  of Bangladesh is under network coverage!</a:t>
            </a:r>
          </a:p>
        </p:txBody>
      </p:sp>
      <p:sp>
        <p:nvSpPr>
          <p:cNvPr id="13315" name="Rectangle 2"/>
          <p:cNvSpPr>
            <a:spLocks noChangeArrowheads="1"/>
          </p:cNvSpPr>
          <p:nvPr/>
        </p:nvSpPr>
        <p:spPr bwMode="auto">
          <a:xfrm>
            <a:off x="571500" y="1676400"/>
            <a:ext cx="7696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eaLnBrk="1" hangingPunct="1"/>
            <a:endParaRPr lang="en-US" altLang="en-US"/>
          </a:p>
          <a:p>
            <a:pPr eaLnBrk="1" hangingPunct="1"/>
            <a:endParaRPr lang="en-US" altLang="en-US"/>
          </a:p>
        </p:txBody>
      </p:sp>
      <p:sp>
        <p:nvSpPr>
          <p:cNvPr id="5" name="Rectangle 4"/>
          <p:cNvSpPr/>
          <p:nvPr/>
        </p:nvSpPr>
        <p:spPr>
          <a:xfrm>
            <a:off x="811213" y="304800"/>
            <a:ext cx="6961187" cy="32321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3200" b="1" dirty="0">
                <a:solidFill>
                  <a:srgbClr val="0066FF"/>
                </a:solidFill>
              </a:rPr>
              <a:t>Need for rapid information flow makes the Perspective:  </a:t>
            </a:r>
          </a:p>
          <a:p>
            <a:pPr>
              <a:defRPr/>
            </a:pPr>
            <a:endParaRPr lang="en-US" sz="2000" b="1" dirty="0"/>
          </a:p>
          <a:p>
            <a:pPr>
              <a:defRPr/>
            </a:pPr>
            <a:r>
              <a:rPr lang="en-US" sz="2000" b="1" dirty="0"/>
              <a:t>Dial 10941 for Emergency Alerts and Warnings</a:t>
            </a:r>
          </a:p>
          <a:p>
            <a:pPr>
              <a:defRPr/>
            </a:pPr>
            <a:r>
              <a:rPr lang="en-US" sz="2000" b="1" dirty="0"/>
              <a:t>                                  </a:t>
            </a:r>
          </a:p>
          <a:p>
            <a:pPr>
              <a:defRPr/>
            </a:pPr>
            <a:endParaRPr lang="en-US" sz="2000" b="1" dirty="0"/>
          </a:p>
          <a:p>
            <a:pPr>
              <a:defRPr/>
            </a:pPr>
            <a:r>
              <a:rPr lang="en-US" sz="2000" b="1" dirty="0"/>
              <a:t>             </a:t>
            </a:r>
          </a:p>
          <a:p>
            <a:pPr>
              <a:defRPr/>
            </a:pPr>
            <a:r>
              <a:rPr lang="en-US" sz="2000" b="1" dirty="0"/>
              <a:t>A milestone in building a disaster and climate resilient Bangladesh</a:t>
            </a:r>
          </a:p>
        </p:txBody>
      </p:sp>
      <p:sp>
        <p:nvSpPr>
          <p:cNvPr id="13317" name="Rectangle 5"/>
          <p:cNvSpPr>
            <a:spLocks noChangeArrowheads="1"/>
          </p:cNvSpPr>
          <p:nvPr/>
        </p:nvSpPr>
        <p:spPr bwMode="auto">
          <a:xfrm>
            <a:off x="838200" y="4495800"/>
            <a:ext cx="792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t>
            </a:r>
          </a:p>
        </p:txBody>
      </p:sp>
      <p:cxnSp>
        <p:nvCxnSpPr>
          <p:cNvPr id="7" name="Straight Arrow Connector 6"/>
          <p:cNvCxnSpPr/>
          <p:nvPr/>
        </p:nvCxnSpPr>
        <p:spPr>
          <a:xfrm>
            <a:off x="3789363" y="1920875"/>
            <a:ext cx="0" cy="822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310789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14338" name="Rectangle 1"/>
          <p:cNvSpPr>
            <a:spLocks noChangeArrowheads="1"/>
          </p:cNvSpPr>
          <p:nvPr/>
        </p:nvSpPr>
        <p:spPr bwMode="auto">
          <a:xfrm>
            <a:off x="609600" y="914400"/>
            <a:ext cx="6858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t>CDMP mandate: </a:t>
            </a:r>
          </a:p>
          <a:p>
            <a:pPr eaLnBrk="1" hangingPunct="1"/>
            <a:endParaRPr lang="en-US" altLang="en-US" sz="2800" b="1"/>
          </a:p>
          <a:p>
            <a:pPr eaLnBrk="1" hangingPunct="1"/>
            <a:r>
              <a:rPr lang="en-US" altLang="en-US" sz="2800"/>
              <a:t>Institutionalize and strengthen national capacity on Disaster Risk Reduction , through partnership with 13 sectoral ministries and department including-</a:t>
            </a:r>
          </a:p>
          <a:p>
            <a:pPr eaLnBrk="1" hangingPunct="1"/>
            <a:endParaRPr lang="en-US" altLang="en-US" sz="2800"/>
          </a:p>
          <a:p>
            <a:pPr eaLnBrk="1" hangingPunct="1"/>
            <a:r>
              <a:rPr lang="en-US" altLang="en-US" sz="2800" i="1"/>
              <a:t>Bangladesh Meteorological Department under the Ministry of Defense-the sole authorized government agency to deliver weather forecast and warning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273565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 y="0"/>
            <a:ext cx="9285157" cy="1076352"/>
          </a:xfrm>
          <a:prstGeom prst="rect">
            <a:avLst/>
          </a:prstGeom>
        </p:spPr>
      </p:pic>
      <p:sp>
        <p:nvSpPr>
          <p:cNvPr id="2" name="Rectangle 1"/>
          <p:cNvSpPr/>
          <p:nvPr/>
        </p:nvSpPr>
        <p:spPr>
          <a:xfrm>
            <a:off x="381000" y="609600"/>
            <a:ext cx="7239000" cy="6186488"/>
          </a:xfrm>
          <a:prstGeom prst="rect">
            <a:avLst/>
          </a:prstGeom>
        </p:spPr>
        <p:txBody>
          <a:bodyPr>
            <a:spAutoFit/>
          </a:bodyPr>
          <a:lstStyle/>
          <a:p>
            <a:pPr>
              <a:defRPr/>
            </a:pPr>
            <a:r>
              <a:rPr lang="en-US" sz="2000" dirty="0">
                <a:latin typeface="Arial" charset="0"/>
                <a:cs typeface="Arial" charset="0"/>
              </a:rPr>
              <a:t>‘</a:t>
            </a:r>
            <a:r>
              <a:rPr lang="en-US" sz="2000" b="1" dirty="0">
                <a:latin typeface="Arial" charset="0"/>
                <a:cs typeface="Arial" charset="0"/>
              </a:rPr>
              <a:t>National ICT Policy-2009’, ‘National Policy on Disaster Management’ and ‘Standing Orders on Disaster’ support leveraging ICTs to better collaborate with wider groups</a:t>
            </a:r>
          </a:p>
          <a:p>
            <a:pPr>
              <a:defRPr/>
            </a:pPr>
            <a:r>
              <a:rPr lang="en-US" sz="2000" b="1" dirty="0">
                <a:latin typeface="Arial" charset="0"/>
                <a:cs typeface="Arial" charset="0"/>
              </a:rPr>
              <a:t>of stakeholders through-</a:t>
            </a:r>
          </a:p>
          <a:p>
            <a:pPr>
              <a:defRPr/>
            </a:pPr>
            <a:endParaRPr lang="en-US" sz="2000" b="1" dirty="0">
              <a:latin typeface="Arial" charset="0"/>
              <a:cs typeface="Arial" charset="0"/>
            </a:endParaRPr>
          </a:p>
          <a:p>
            <a:pPr marL="285750" indent="-285750">
              <a:buFont typeface="Arial" pitchFamily="34" charset="0"/>
              <a:buChar char="•"/>
              <a:defRPr/>
            </a:pPr>
            <a:r>
              <a:rPr lang="en-US" sz="2000" dirty="0">
                <a:latin typeface="Arial" charset="0"/>
                <a:cs typeface="Arial" charset="0"/>
              </a:rPr>
              <a:t>Protecting citizens from natural disasters through ICT based disaster warning &amp; management technologies</a:t>
            </a:r>
          </a:p>
          <a:p>
            <a:pPr marL="285750" indent="-285750">
              <a:buFont typeface="Arial" pitchFamily="34" charset="0"/>
              <a:buChar char="•"/>
              <a:defRPr/>
            </a:pPr>
            <a:endParaRPr lang="en-US" sz="2000" dirty="0">
              <a:latin typeface="Arial" charset="0"/>
              <a:cs typeface="Arial" charset="0"/>
            </a:endParaRPr>
          </a:p>
          <a:p>
            <a:pPr marL="285750" indent="-285750">
              <a:buFont typeface="Arial" pitchFamily="34" charset="0"/>
              <a:buChar char="•"/>
              <a:defRPr/>
            </a:pPr>
            <a:r>
              <a:rPr lang="en-US" sz="2000" dirty="0">
                <a:latin typeface="Arial" charset="0"/>
                <a:cs typeface="Arial" charset="0"/>
              </a:rPr>
              <a:t>Establishing networks with all the mobile phone companies and use those for speedy dissemination of early warning information to the community </a:t>
            </a:r>
          </a:p>
          <a:p>
            <a:pPr marL="285750" indent="-285750">
              <a:buFont typeface="Arial" pitchFamily="34" charset="0"/>
              <a:buChar char="•"/>
              <a:defRPr/>
            </a:pPr>
            <a:endParaRPr lang="en-US" sz="2000" dirty="0">
              <a:latin typeface="Arial" charset="0"/>
              <a:cs typeface="Arial" charset="0"/>
            </a:endParaRPr>
          </a:p>
          <a:p>
            <a:pPr marL="285750" indent="-285750">
              <a:buFont typeface="Arial" pitchFamily="34" charset="0"/>
              <a:buChar char="•"/>
              <a:defRPr/>
            </a:pPr>
            <a:r>
              <a:rPr lang="en-US" sz="2000" dirty="0">
                <a:latin typeface="Arial" charset="0"/>
                <a:cs typeface="Arial" charset="0"/>
              </a:rPr>
              <a:t>Promoting SMS based disaster warning systems targeted to the population likely to be affected</a:t>
            </a:r>
          </a:p>
          <a:p>
            <a:pPr>
              <a:defRPr/>
            </a:pPr>
            <a:r>
              <a:rPr lang="en-US" sz="2000" dirty="0">
                <a:latin typeface="Arial" charset="0"/>
                <a:cs typeface="Arial" charset="0"/>
              </a:rPr>
              <a:t> </a:t>
            </a:r>
          </a:p>
          <a:p>
            <a:pPr marL="285750" indent="-285750">
              <a:buFont typeface="Arial" pitchFamily="34" charset="0"/>
              <a:buChar char="•"/>
              <a:defRPr/>
            </a:pPr>
            <a:r>
              <a:rPr lang="en-US" sz="2000" dirty="0">
                <a:latin typeface="Arial" charset="0"/>
                <a:cs typeface="Arial" charset="0"/>
              </a:rPr>
              <a:t>Utilizing GIS based systems to monitor flood &amp; cyclone shelters and ensure equitable distribution of relief goods with special focus on the hard to reach areas </a:t>
            </a:r>
          </a:p>
          <a:p>
            <a:pPr marL="285750" indent="-285750">
              <a:buFont typeface="Arial" pitchFamily="34" charset="0"/>
              <a:buChar char="•"/>
              <a:defRPr/>
            </a:pPr>
            <a:endParaRPr lang="en-US" b="1" dirty="0">
              <a:latin typeface="Arial" charset="0"/>
              <a:cs typeface="Arial" charset="0"/>
            </a:endParaRPr>
          </a:p>
          <a:p>
            <a:pPr>
              <a:defRPr/>
            </a:pPr>
            <a:r>
              <a:rPr lang="en-US" b="1" dirty="0">
                <a:latin typeface="Arial" charset="0"/>
                <a:cs typeface="Arial" charset="0"/>
              </a:rPr>
              <a:t> </a:t>
            </a:r>
            <a:endParaRPr lang="en-US" dirty="0">
              <a:latin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9" y="6028532"/>
            <a:ext cx="8202109" cy="835509"/>
          </a:xfrm>
          <a:prstGeom prst="rect">
            <a:avLst/>
          </a:prstGeom>
        </p:spPr>
      </p:pic>
    </p:spTree>
    <p:extLst>
      <p:ext uri="{BB962C8B-B14F-4D97-AF65-F5344CB8AC3E}">
        <p14:creationId xmlns:p14="http://schemas.microsoft.com/office/powerpoint/2010/main" val="4066702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bc8818d814f45ef9cc9d5bfc7ae98b4 xmlns="ebcd411e-39d2-437c-921d-5ffc9b96e570">
      <Terms xmlns="http://schemas.microsoft.com/office/infopath/2007/PartnerControls"/>
    </mbc8818d814f45ef9cc9d5bfc7ae98b4>
    <_ip_UnifiedCompliancePolicyProperties xmlns="http://schemas.microsoft.com/sharepoint/v3" xsi:nil="true"/>
    <Comments xmlns="ebcd411e-39d2-437c-921d-5ffc9b96e570" xsi:nil="true"/>
    <Status xmlns="ebcd411e-39d2-437c-921d-5ffc9b96e570">One Pager</Status>
    <OneNoteFluid_FileOrder xmlns="ebcd411e-39d2-437c-921d-5ffc9b96e570" xsi:nil="true"/>
    <CustomColumn xmlns="ebcd411e-39d2-437c-921d-5ffc9b96e570" xsi:nil="true"/>
    <TaxCatchAll xmlns="230e9df3-be65-4c73-a93b-d1236ebd677e" xsi:nil="true"/>
    <lcf76f155ced4ddcb4097134ff3c332f xmlns="ebcd411e-39d2-437c-921d-5ffc9b96e57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E089821E7FFA409886B3AD0234035C" ma:contentTypeVersion="29" ma:contentTypeDescription="Create a new document." ma:contentTypeScope="" ma:versionID="13bae29414afa2e23293c9ff0a75cff5">
  <xsd:schema xmlns:xsd="http://www.w3.org/2001/XMLSchema" xmlns:xs="http://www.w3.org/2001/XMLSchema" xmlns:p="http://schemas.microsoft.com/office/2006/metadata/properties" xmlns:ns1="http://schemas.microsoft.com/sharepoint/v3" xmlns:ns2="ebcd411e-39d2-437c-921d-5ffc9b96e570" xmlns:ns3="d01ac7e3-0127-46ca-87d1-141033fc51e3" xmlns:ns4="230e9df3-be65-4c73-a93b-d1236ebd677e" targetNamespace="http://schemas.microsoft.com/office/2006/metadata/properties" ma:root="true" ma:fieldsID="c8a41d0551d1dfd2c024d8ab368c767b" ns1:_="" ns2:_="" ns3:_="" ns4:_="">
    <xsd:import namespace="http://schemas.microsoft.com/sharepoint/v3"/>
    <xsd:import namespace="ebcd411e-39d2-437c-921d-5ffc9b96e570"/>
    <xsd:import namespace="d01ac7e3-0127-46ca-87d1-141033fc51e3"/>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Location" minOccurs="0"/>
                <xsd:element ref="ns1:_ip_UnifiedCompliancePolicyProperties" minOccurs="0"/>
                <xsd:element ref="ns1:_ip_UnifiedCompliancePolicyUIAction" minOccurs="0"/>
                <xsd:element ref="ns2:Statu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element ref="ns2:MediaServiceSystemTags" minOccurs="0"/>
                <xsd:element ref="ns2:Comments" minOccurs="0"/>
                <xsd:element ref="ns2:MediaServiceBillingMetadata" minOccurs="0"/>
                <xsd:element ref="ns2:CustomColumn" minOccurs="0"/>
                <xsd:element ref="ns2:mbc8818d814f45ef9cc9d5bfc7ae98b4"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cd411e-39d2-437c-921d-5ffc9b96e5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description=""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Status" ma:index="21" nillable="true" ma:displayName="Status" ma:default="One Pager" ma:format="Dropdown" ma:internalName="Status">
      <xsd:simpleType>
        <xsd:restriction base="dms:Text">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6" nillable="true" ma:displayName="OneNoteFluid_FileOrder" ma:internalName="OneNoteFluid_FileOrder">
      <xsd:simpleType>
        <xsd:restriction base="dms:Text">
          <xsd:maxLength value="255"/>
        </xsd:restriction>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DocTags" ma:index="28" nillable="true" ma:displayName="MediaServiceDocTags" ma:hidden="true" ma:internalName="MediaServiceDocTags" ma:readOnly="true">
      <xsd:simpleType>
        <xsd:restriction base="dms:Note"/>
      </xsd:simpleType>
    </xsd:element>
    <xsd:element name="MediaServiceObjectDetectorVersions" ma:index="29" nillable="true" ma:displayName="MediaServiceObjectDetectorVersions" ma:hidden="true" ma:indexed="true" ma:internalName="MediaServiceObjectDetectorVersions" ma:readOnly="true">
      <xsd:simpleType>
        <xsd:restriction base="dms:Text"/>
      </xsd:simpleType>
    </xsd:element>
    <xsd:element name="MediaServiceSystemTags" ma:index="30" nillable="true" ma:displayName="MediaServiceSystemTags" ma:hidden="true" ma:internalName="MediaServiceSystemTags" ma:readOnly="true">
      <xsd:simpleType>
        <xsd:restriction base="dms:Note"/>
      </xsd:simpleType>
    </xsd:element>
    <xsd:element name="Comments" ma:index="31" nillable="true" ma:displayName="Comments" ma:format="Dropdown" ma:internalName="Comments">
      <xsd:simpleType>
        <xsd:restriction base="dms:Text">
          <xsd:maxLength value="255"/>
        </xsd:restriction>
      </xsd:simpleType>
    </xsd:element>
    <xsd:element name="MediaServiceBillingMetadata" ma:index="32" nillable="true" ma:displayName="MediaServiceBillingMetadata" ma:hidden="true" ma:internalName="MediaServiceBillingMetadata" ma:readOnly="true">
      <xsd:simpleType>
        <xsd:restriction base="dms:Text"/>
      </xsd:simpleType>
    </xsd:element>
    <xsd:element name="CustomColumn" ma:index="33" nillable="true" ma:displayName="CustomColumn" ma:format="Dropdown" ma:indexed="true" ma:internalName="CustomColumn">
      <xsd:simpleType>
        <xsd:restriction base="dms:Text">
          <xsd:maxLength value="255"/>
        </xsd:restriction>
      </xsd:simpleType>
    </xsd:element>
    <xsd:element name="mbc8818d814f45ef9cc9d5bfc7ae98b4" ma:index="35" nillable="true" ma:taxonomy="true" ma:internalName="mbc8818d814f45ef9cc9d5bfc7ae98b4" ma:taxonomyFieldName="categorize" ma:displayName="categorize" ma:default="" ma:fieldId="{6bc8818d-814f-45ef-9cc9-d5bfc7ae98b4}" ma:taxonomyMulti="true" ma:sspId="e385fb40-52d4-4fae-9c5b-3e8ff8a5878e" ma:termSetId="180ed1bd-d8ff-49f1-a51c-decde4118c4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01ac7e3-0127-46ca-87d1-141033fc51e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cdfba08c-59f0-4ee1-ab25-f66a7261e9a8}" ma:internalName="TaxCatchAll" ma:showField="CatchAllData" ma:web="d01ac7e3-0127-46ca-87d1-141033fc51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712643-D711-4524-BEAD-E689B78D4B47}">
  <ds:schemaRefs>
    <ds:schemaRef ds:uri="http://schemas.microsoft.com/sharepoint/v3/contenttype/forms"/>
  </ds:schemaRefs>
</ds:datastoreItem>
</file>

<file path=customXml/itemProps2.xml><?xml version="1.0" encoding="utf-8"?>
<ds:datastoreItem xmlns:ds="http://schemas.openxmlformats.org/officeDocument/2006/customXml" ds:itemID="{545AD390-7A7A-4BBE-9E8A-8DE48BEEFF4C}">
  <ds:schemaRefs>
    <ds:schemaRef ds:uri="http://schemas.microsoft.com/office/2006/metadata/properties"/>
    <ds:schemaRef ds:uri="http://schemas.microsoft.com/office/infopath/2007/PartnerControls"/>
    <ds:schemaRef ds:uri="http://schemas.microsoft.com/sharepoint/v3"/>
    <ds:schemaRef ds:uri="ebcd411e-39d2-437c-921d-5ffc9b96e570"/>
    <ds:schemaRef ds:uri="230e9df3-be65-4c73-a93b-d1236ebd677e"/>
  </ds:schemaRefs>
</ds:datastoreItem>
</file>

<file path=customXml/itemProps3.xml><?xml version="1.0" encoding="utf-8"?>
<ds:datastoreItem xmlns:ds="http://schemas.openxmlformats.org/officeDocument/2006/customXml" ds:itemID="{7348C43A-E8FE-4F78-A0EC-86DC05BC72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cd411e-39d2-437c-921d-5ffc9b96e570"/>
    <ds:schemaRef ds:uri="d01ac7e3-0127-46ca-87d1-141033fc51e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2620</TotalTime>
  <Words>1152</Words>
  <Application>Microsoft Office PowerPoint</Application>
  <PresentationFormat>On-screen Show (4:3)</PresentationFormat>
  <Paragraphs>166</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MS Mincho</vt:lpstr>
      <vt:lpstr>Arial</vt:lpstr>
      <vt:lpstr>Arial Narrow</vt:lpstr>
      <vt:lpstr>Calibri</vt:lpstr>
      <vt:lpstr>Comic Sans MS</vt:lpstr>
      <vt:lpstr>Constantia</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CDMP’s IVR system has got recognition</vt:lpstr>
      <vt:lpstr>WAY FORWARD……</vt:lpstr>
      <vt:lpstr>PowerPoint Presentation</vt:lpstr>
    </vt:vector>
  </TitlesOfParts>
  <Company>GSMA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Fionan McGrath</dc:creator>
  <cp:lastModifiedBy>Nathan Imse</cp:lastModifiedBy>
  <cp:revision>62</cp:revision>
  <dcterms:created xsi:type="dcterms:W3CDTF">2014-08-18T21:42:13Z</dcterms:created>
  <dcterms:modified xsi:type="dcterms:W3CDTF">2025-10-30T15:58:29Z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0x01010061E089821E7FFA409886B3AD0234035C</vt:lpwstr>
  </property>
  <property fmtid="{D5CDD505-2E9C-101B-9397-08002B2CF9AE}" pid="3" name="MediaServiceImageTags">
    <vt:lpwstr/>
  </property>
  <property fmtid="{D5CDD505-2E9C-101B-9397-08002B2CF9AE}" pid="4" name="categorize">
    <vt:lpwstr/>
  </property>
</Properties>
</file>