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4"/>
  </p:sldMasterIdLst>
  <p:notesMasterIdLst>
    <p:notesMasterId r:id="rId24"/>
  </p:notesMasterIdLst>
  <p:sldIdLst>
    <p:sldId id="256" r:id="rId5"/>
    <p:sldId id="257" r:id="rId6"/>
    <p:sldId id="258" r:id="rId7"/>
    <p:sldId id="272" r:id="rId8"/>
    <p:sldId id="261" r:id="rId9"/>
    <p:sldId id="265" r:id="rId10"/>
    <p:sldId id="263" r:id="rId11"/>
    <p:sldId id="264" r:id="rId12"/>
    <p:sldId id="266" r:id="rId13"/>
    <p:sldId id="267" r:id="rId14"/>
    <p:sldId id="268" r:id="rId15"/>
    <p:sldId id="269" r:id="rId16"/>
    <p:sldId id="270" r:id="rId17"/>
    <p:sldId id="271" r:id="rId18"/>
    <p:sldId id="273" r:id="rId19"/>
    <p:sldId id="274" r:id="rId20"/>
    <p:sldId id="275" r:id="rId21"/>
    <p:sldId id="276" r:id="rId22"/>
    <p:sldId id="277"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6" d="100"/>
          <a:sy n="96" d="100"/>
        </p:scale>
        <p:origin x="1350" y="3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1C5A50-8FA2-EA46-A996-BA45F1453219}" type="datetimeFigureOut">
              <a:rPr lang="en-US" smtClean="0"/>
              <a:pPr/>
              <a:t>10/30/2025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410109A-7C4F-4E42-97E3-E1EA5956220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1 – Welcome</a:t>
            </a:r>
          </a:p>
          <a:p>
            <a:r>
              <a:rPr lang="en-US" dirty="0"/>
              <a:t>2 – Thank you for coming and for your contributions t</a:t>
            </a:r>
            <a:r>
              <a:rPr lang="en-US" baseline="0" dirty="0"/>
              <a:t>o our SLO assessment activities.</a:t>
            </a:r>
          </a:p>
          <a:p>
            <a:r>
              <a:rPr lang="en-US" dirty="0"/>
              <a:t>3 – This</a:t>
            </a:r>
            <a:r>
              <a:rPr lang="en-US" baseline="0" dirty="0"/>
              <a:t> meeting is part of a larger series of discussions and events over the last semester to analyze:</a:t>
            </a:r>
          </a:p>
          <a:p>
            <a:r>
              <a:rPr lang="en-US" baseline="0" dirty="0"/>
              <a:t>	(a) How does the campus view SLOs and assessment</a:t>
            </a:r>
          </a:p>
          <a:p>
            <a:r>
              <a:rPr lang="en-US" baseline="0" dirty="0"/>
              <a:t>	(</a:t>
            </a:r>
            <a:r>
              <a:rPr lang="en-US" baseline="0" dirty="0" err="1"/>
              <a:t>b</a:t>
            </a:r>
            <a:r>
              <a:rPr lang="en-US" baseline="0" dirty="0"/>
              <a:t>) What does the institution need to do to become “proficient” 	as is expected by the ACCJC by fall 2012</a:t>
            </a:r>
          </a:p>
          <a:p>
            <a:r>
              <a:rPr lang="en-US" baseline="0" dirty="0"/>
              <a:t>	(</a:t>
            </a:r>
            <a:r>
              <a:rPr lang="en-US" baseline="0" dirty="0" err="1"/>
              <a:t>c</a:t>
            </a:r>
            <a:r>
              <a:rPr lang="en-US" baseline="0" dirty="0"/>
              <a:t>) </a:t>
            </a:r>
            <a:r>
              <a:rPr lang="en-US" u="sng" baseline="0" dirty="0"/>
              <a:t>How do we add VALUE to the process</a:t>
            </a:r>
          </a:p>
          <a:p>
            <a:r>
              <a:rPr lang="en-US" baseline="0" dirty="0"/>
              <a:t>4 – To meet those aims:</a:t>
            </a:r>
          </a:p>
          <a:p>
            <a:r>
              <a:rPr lang="en-US" baseline="0" dirty="0"/>
              <a:t>	(a) We hosted an SLO round table last spring to gauge the college’s view of assessment. (Barbara)</a:t>
            </a:r>
          </a:p>
          <a:p>
            <a:r>
              <a:rPr lang="en-US" baseline="0" dirty="0"/>
              <a:t>	(</a:t>
            </a:r>
            <a:r>
              <a:rPr lang="en-US" baseline="0" dirty="0" err="1"/>
              <a:t>b</a:t>
            </a:r>
            <a:r>
              <a:rPr lang="en-US" baseline="0" dirty="0"/>
              <a:t>) Additionally, we have been able to pass an Outcomes resolution through the local academic senate, to seek training and resources from the 	administration to support and strengthen our assessment plan. </a:t>
            </a:r>
          </a:p>
          <a:p>
            <a:r>
              <a:rPr lang="en-US" baseline="0" dirty="0"/>
              <a:t>5 – The goal for today is to establish mechanisms that formalize our assessment plan as well as establish a long-term strategy for maintaining assessment and adding value to the process.</a:t>
            </a:r>
            <a:endParaRPr lang="en-US" dirty="0"/>
          </a:p>
        </p:txBody>
      </p:sp>
      <p:sp>
        <p:nvSpPr>
          <p:cNvPr id="4" name="Slide Number Placeholder 3"/>
          <p:cNvSpPr>
            <a:spLocks noGrp="1"/>
          </p:cNvSpPr>
          <p:nvPr>
            <p:ph type="sldNum" sz="quarter" idx="10"/>
          </p:nvPr>
        </p:nvSpPr>
        <p:spPr/>
        <p:txBody>
          <a:bodyPr/>
          <a:lstStyle/>
          <a:p>
            <a:fld id="{1410109A-7C4F-4E42-97E3-E1EA59562208}"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 would like for us to review this well written document</a:t>
            </a:r>
            <a:r>
              <a:rPr lang="en-US" baseline="0" dirty="0"/>
              <a:t> to ensure we as a body have a uniform vision of assessment.</a:t>
            </a:r>
          </a:p>
          <a:p>
            <a:r>
              <a:rPr lang="en-US" baseline="0" dirty="0"/>
              <a:t>If anyone takes issues with a topic, wishes clarification, or has a comment, please speak out and let us know your thoughts!</a:t>
            </a:r>
            <a:endParaRPr lang="en-US" dirty="0"/>
          </a:p>
        </p:txBody>
      </p:sp>
      <p:sp>
        <p:nvSpPr>
          <p:cNvPr id="4" name="Slide Number Placeholder 3"/>
          <p:cNvSpPr>
            <a:spLocks noGrp="1"/>
          </p:cNvSpPr>
          <p:nvPr>
            <p:ph type="sldNum" sz="quarter" idx="10"/>
          </p:nvPr>
        </p:nvSpPr>
        <p:spPr/>
        <p:txBody>
          <a:bodyPr/>
          <a:lstStyle/>
          <a:p>
            <a:fld id="{1410109A-7C4F-4E42-97E3-E1EA59562208}"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How are we doing in this area? </a:t>
            </a:r>
          </a:p>
        </p:txBody>
      </p:sp>
      <p:sp>
        <p:nvSpPr>
          <p:cNvPr id="4" name="Slide Number Placeholder 3"/>
          <p:cNvSpPr>
            <a:spLocks noGrp="1"/>
          </p:cNvSpPr>
          <p:nvPr>
            <p:ph type="sldNum" sz="quarter" idx="10"/>
          </p:nvPr>
        </p:nvSpPr>
        <p:spPr/>
        <p:txBody>
          <a:bodyPr/>
          <a:lstStyle/>
          <a:p>
            <a:fld id="{1410109A-7C4F-4E42-97E3-E1EA59562208}"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410109A-7C4F-4E42-97E3-E1EA59562208}" type="slidenum">
              <a:rPr lang="en-US" smtClean="0"/>
              <a:pPr/>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lstStyle>
          <a:p>
            <a:r>
              <a:rPr kumimoji="0" lang="en-US"/>
              <a:t>Click to edit Master title style</a:t>
            </a:r>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en-US"/>
              <a:t>Click to edit Master subtitle style</a:t>
            </a:r>
          </a:p>
        </p:txBody>
      </p:sp>
      <p:sp>
        <p:nvSpPr>
          <p:cNvPr id="4" name="Date Placeholder 3"/>
          <p:cNvSpPr>
            <a:spLocks noGrp="1"/>
          </p:cNvSpPr>
          <p:nvPr>
            <p:ph type="dt" sz="half" idx="10"/>
          </p:nvPr>
        </p:nvSpPr>
        <p:spPr/>
        <p:txBody>
          <a:bodyPr/>
          <a:lstStyle/>
          <a:p>
            <a:fld id="{E3288A30-CA81-AC4A-BEE1-577DCD52B3A3}" type="datetimeFigureOut">
              <a:rPr lang="en-US" smtClean="0"/>
              <a:pPr/>
              <a:t>10/30/2025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86B449-ADA2-5545-9794-C3C63FB5AC65}"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3288A30-CA81-AC4A-BEE1-577DCD52B3A3}" type="datetimeFigureOut">
              <a:rPr lang="en-US" smtClean="0"/>
              <a:pPr/>
              <a:t>10/30/2025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86B449-ADA2-5545-9794-C3C63FB5AC6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3288A30-CA81-AC4A-BEE1-577DCD52B3A3}" type="datetimeFigureOut">
              <a:rPr lang="en-US" smtClean="0"/>
              <a:pPr/>
              <a:t>10/30/2025</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C786B449-ADA2-5545-9794-C3C63FB5AC6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3288A30-CA81-AC4A-BEE1-577DCD52B3A3}" type="datetimeFigureOut">
              <a:rPr lang="en-US" smtClean="0"/>
              <a:pPr/>
              <a:t>10/30/2025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86B449-ADA2-5545-9794-C3C63FB5AC6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lstStyle>
          <a:p>
            <a:r>
              <a:rPr kumimoji="0" lang="en-US"/>
              <a:t>Click to edit Master title style</a:t>
            </a:r>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E3288A30-CA81-AC4A-BEE1-577DCD52B3A3}" type="datetimeFigureOut">
              <a:rPr lang="en-US" smtClean="0"/>
              <a:pPr/>
              <a:t>10/30/2025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ctr" eaLnBrk="1" latinLnBrk="0" hangingPunct="1"/>
            <a:fld id="{F0C94032-CD4C-4C25-B0C2-CEC720522D92}" type="slidenum">
              <a:rPr kumimoji="0" lang="en-US" smtClean="0"/>
              <a:pPr algn="ctr" eaLnBrk="1" latinLnBrk="0" hangingPunct="1"/>
              <a:t>‹#›</a:t>
            </a:fld>
            <a:endParaRPr kumimoji="0" lang="en-US" sz="2400" dirty="0">
              <a:solidFill>
                <a:srgbClr val="FFFFFF"/>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3288A30-CA81-AC4A-BEE1-577DCD52B3A3}" type="datetimeFigureOut">
              <a:rPr lang="en-US" smtClean="0"/>
              <a:pPr/>
              <a:t>10/30/2025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86B449-ADA2-5545-9794-C3C63FB5AC6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kumimoji="0" lang="en-US"/>
              <a:t>Click to edit Master title style</a:t>
            </a:r>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en-US"/>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E3288A30-CA81-AC4A-BEE1-577DCD52B3A3}" type="datetimeFigureOut">
              <a:rPr lang="en-US" smtClean="0"/>
              <a:pPr/>
              <a:t>10/30/2025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86B449-ADA2-5545-9794-C3C63FB5AC6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E3288A30-CA81-AC4A-BEE1-577DCD52B3A3}" type="datetimeFigureOut">
              <a:rPr lang="en-US" smtClean="0"/>
              <a:pPr/>
              <a:t>10/30/2025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86B449-ADA2-5545-9794-C3C63FB5AC6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288A30-CA81-AC4A-BEE1-577DCD52B3A3}" type="datetimeFigureOut">
              <a:rPr lang="en-US" smtClean="0"/>
              <a:pPr/>
              <a:t>10/30/2025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86B449-ADA2-5545-9794-C3C63FB5AC6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lstStyle>
          <a:p>
            <a:r>
              <a:rPr kumimoji="0" lang="en-US"/>
              <a:t>Click to edit Master title style</a:t>
            </a:r>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E3288A30-CA81-AC4A-BEE1-577DCD52B3A3}" type="datetimeFigureOut">
              <a:rPr lang="en-US" smtClean="0"/>
              <a:pPr/>
              <a:t>10/30/2025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86B449-ADA2-5545-9794-C3C63FB5AC65}"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lstStyle>
          <a:p>
            <a:r>
              <a:rPr kumimoji="0" lang="en-US"/>
              <a:t>Click to edit Master title style</a:t>
            </a:r>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en-US"/>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E3288A30-CA81-AC4A-BEE1-577DCD52B3A3}" type="datetimeFigureOut">
              <a:rPr lang="en-US" smtClean="0"/>
              <a:pPr/>
              <a:t>10/30/2025</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C786B449-ADA2-5545-9794-C3C63FB5AC6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a:t>Click to edit Master title style</a:t>
            </a:r>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lstStyle>
          <a:p>
            <a:fld id="{E3288A30-CA81-AC4A-BEE1-577DCD52B3A3}" type="datetimeFigureOut">
              <a:rPr lang="en-US" smtClean="0"/>
              <a:pPr/>
              <a:t>10/30/2025</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lstStyle>
          <a:p>
            <a:fld id="{C786B449-ADA2-5545-9794-C3C63FB5AC6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SLO Planning Workshop</a:t>
            </a:r>
          </a:p>
        </p:txBody>
      </p:sp>
      <p:sp>
        <p:nvSpPr>
          <p:cNvPr id="3" name="Subtitle 2"/>
          <p:cNvSpPr>
            <a:spLocks noGrp="1"/>
          </p:cNvSpPr>
          <p:nvPr>
            <p:ph type="subTitle" idx="1"/>
          </p:nvPr>
        </p:nvSpPr>
        <p:spPr/>
        <p:txBody>
          <a:bodyPr/>
          <a:lstStyle/>
          <a:p>
            <a:r>
              <a:rPr lang="en-US" sz="3800" dirty="0"/>
              <a:t>August 3, 2011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p>
            <a:pPr algn="l"/>
            <a:r>
              <a:rPr lang="en-US" sz="4000" dirty="0"/>
              <a:t>6.  </a:t>
            </a:r>
            <a:r>
              <a:rPr lang="en-US" sz="2800" dirty="0"/>
              <a:t>Effective assessment benefits from a variety of methods that can respond to different learning outcomes, teaching styles, and student needs.</a:t>
            </a:r>
          </a:p>
        </p:txBody>
      </p:sp>
      <p:sp>
        <p:nvSpPr>
          <p:cNvPr id="3" name="Content Placeholder 2"/>
          <p:cNvSpPr>
            <a:spLocks noGrp="1"/>
          </p:cNvSpPr>
          <p:nvPr>
            <p:ph idx="1"/>
          </p:nvPr>
        </p:nvSpPr>
        <p:spPr>
          <a:xfrm>
            <a:off x="457200" y="1768658"/>
            <a:ext cx="8385610" cy="4060751"/>
          </a:xfrm>
        </p:spPr>
        <p:txBody>
          <a:bodyPr/>
          <a:lstStyle/>
          <a:p>
            <a:pPr lvl="1"/>
            <a:r>
              <a:rPr lang="en-US" sz="2400" dirty="0"/>
              <a:t>Any single assessment method is unlikely to satisfy the requirements of all instructional situations</a:t>
            </a:r>
          </a:p>
          <a:p>
            <a:pPr lvl="1"/>
            <a:r>
              <a:rPr lang="en-US" sz="2400" dirty="0"/>
              <a:t>Faculty must be allowed the freedom to develop and employ a variety of assessments based on a given situation</a:t>
            </a:r>
          </a:p>
          <a:p>
            <a:pPr lvl="1"/>
            <a:r>
              <a:rPr lang="en-US" sz="2400" dirty="0"/>
              <a:t>Formative vs. summative assessment</a:t>
            </a:r>
          </a:p>
          <a:p>
            <a:pPr lvl="2"/>
            <a:r>
              <a:rPr lang="en-US" sz="2000" dirty="0"/>
              <a:t>“Assessments become formative when the information is used to adapt teaching and learning to meet student needs” (Boston, 2002)</a:t>
            </a:r>
          </a:p>
          <a:p>
            <a:pPr lvl="2"/>
            <a:r>
              <a:rPr lang="en-US" sz="2000" dirty="0"/>
              <a:t>Summative assessments are “designed to determine a students’ academic development after a set unit of material” (Dunn &amp; </a:t>
            </a:r>
            <a:r>
              <a:rPr lang="en-US" sz="2000" dirty="0" err="1"/>
              <a:t>Mulvenon</a:t>
            </a:r>
            <a:r>
              <a:rPr lang="en-US" sz="2000" dirty="0"/>
              <a:t>, 2009)</a:t>
            </a:r>
            <a:endParaRPr lang="en-US" dirty="0"/>
          </a:p>
          <a:p>
            <a:pPr lvl="2"/>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p>
            <a:pPr algn="l"/>
            <a:r>
              <a:rPr lang="en-US" sz="4000" dirty="0"/>
              <a:t>7.  </a:t>
            </a:r>
            <a:r>
              <a:rPr lang="en-US" sz="2800" dirty="0"/>
              <a:t>Assessment data do not exist in a vacuum and must 	be analyzed alongside all other factors that may impact achievement of outcomes.</a:t>
            </a:r>
          </a:p>
        </p:txBody>
      </p:sp>
      <p:sp>
        <p:nvSpPr>
          <p:cNvPr id="3" name="Content Placeholder 2"/>
          <p:cNvSpPr>
            <a:spLocks noGrp="1"/>
          </p:cNvSpPr>
          <p:nvPr>
            <p:ph idx="1"/>
          </p:nvPr>
        </p:nvSpPr>
        <p:spPr>
          <a:xfrm>
            <a:off x="457199" y="1775191"/>
            <a:ext cx="8229601" cy="4625609"/>
          </a:xfrm>
        </p:spPr>
        <p:txBody>
          <a:bodyPr>
            <a:noAutofit/>
          </a:bodyPr>
          <a:lstStyle/>
          <a:p>
            <a:pPr lvl="1"/>
            <a:r>
              <a:rPr lang="en-US" sz="2400" dirty="0"/>
              <a:t>Numerous factors can influence both the results of assessment practices and student performance</a:t>
            </a:r>
          </a:p>
          <a:p>
            <a:pPr lvl="2"/>
            <a:r>
              <a:rPr lang="en-US" sz="2000" dirty="0"/>
              <a:t>Faculty should openly discuss all variables that influence results</a:t>
            </a:r>
          </a:p>
          <a:p>
            <a:pPr lvl="1"/>
            <a:r>
              <a:rPr lang="en-US" sz="2400" dirty="0"/>
              <a:t>Assessment cannot answer all questions </a:t>
            </a:r>
          </a:p>
          <a:p>
            <a:pPr lvl="2"/>
            <a:r>
              <a:rPr lang="en-US" sz="2000" dirty="0"/>
              <a:t>Faculty who create assessment processes and analyze the results should recognize the limitations of the practices &amp; instruments used</a:t>
            </a:r>
          </a:p>
          <a:p>
            <a:pPr lvl="1"/>
            <a:r>
              <a:rPr lang="en-US" sz="2400" dirty="0"/>
              <a:t>Faculty should work closely with research staff to enhance the effectiveness of their assessment plans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432122" cy="1252728"/>
          </a:xfrm>
        </p:spPr>
        <p:txBody>
          <a:bodyPr anchor="b">
            <a:normAutofit/>
          </a:bodyPr>
          <a:lstStyle/>
          <a:p>
            <a:pPr algn="l"/>
            <a:r>
              <a:rPr lang="en-US" sz="4000" dirty="0"/>
              <a:t>8.</a:t>
            </a:r>
            <a:r>
              <a:rPr lang="en-US" sz="2800" dirty="0"/>
              <a:t>  Assessment processes and grading are different but mutually compatible activities that should complement rather than conflict with each other.</a:t>
            </a:r>
          </a:p>
        </p:txBody>
      </p:sp>
      <p:sp>
        <p:nvSpPr>
          <p:cNvPr id="3" name="Content Placeholder 2"/>
          <p:cNvSpPr>
            <a:spLocks noGrp="1"/>
          </p:cNvSpPr>
          <p:nvPr>
            <p:ph idx="1"/>
          </p:nvPr>
        </p:nvSpPr>
        <p:spPr>
          <a:xfrm>
            <a:off x="457200" y="1792398"/>
            <a:ext cx="8229600" cy="4333765"/>
          </a:xfrm>
        </p:spPr>
        <p:txBody>
          <a:bodyPr/>
          <a:lstStyle/>
          <a:p>
            <a:pPr lvl="1"/>
            <a:r>
              <a:rPr lang="en-US" sz="2400" dirty="0"/>
              <a:t>Grading – evaluation of student work, but generally offers no explanation or analysis as to what the student could do to improve their work</a:t>
            </a:r>
          </a:p>
          <a:p>
            <a:pPr lvl="1"/>
            <a:r>
              <a:rPr lang="en-US" sz="2400" dirty="0"/>
              <a:t>Formative SLO assessment – evaluating student performance with the aim of providing feedback to enhance student learning through improved instruction</a:t>
            </a:r>
          </a:p>
          <a:p>
            <a:pPr lvl="2"/>
            <a:r>
              <a:rPr lang="en-US" sz="2000" dirty="0"/>
              <a:t>Both the student and the instructor discover what has been learned and what still needs to be learned</a:t>
            </a:r>
          </a:p>
          <a:p>
            <a:pPr lvl="1"/>
            <a:r>
              <a:rPr lang="en-US" sz="2400" dirty="0"/>
              <a:t>While grading and assessment are different, they should not invalidate or contradict each other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pPr algn="l"/>
            <a:r>
              <a:rPr lang="en-US" sz="4000" dirty="0"/>
              <a:t>9.</a:t>
            </a:r>
            <a:r>
              <a:rPr lang="en-US" sz="2800" dirty="0"/>
              <a:t>  Effective outcomes assessment requires a college commitment of sufficient staff and resources.</a:t>
            </a:r>
          </a:p>
        </p:txBody>
      </p:sp>
      <p:sp>
        <p:nvSpPr>
          <p:cNvPr id="3" name="Content Placeholder 2"/>
          <p:cNvSpPr>
            <a:spLocks noGrp="1"/>
          </p:cNvSpPr>
          <p:nvPr>
            <p:ph idx="1"/>
          </p:nvPr>
        </p:nvSpPr>
        <p:spPr/>
        <p:txBody>
          <a:bodyPr>
            <a:noAutofit/>
          </a:bodyPr>
          <a:lstStyle/>
          <a:p>
            <a:pPr lvl="1"/>
            <a:r>
              <a:rPr lang="en-US" sz="2400" dirty="0"/>
              <a:t>Although faculty hold primary responsibility for assessment, they require adequate support to meet this responsibility</a:t>
            </a:r>
          </a:p>
          <a:p>
            <a:pPr lvl="2"/>
            <a:r>
              <a:rPr lang="en-US" sz="2000" dirty="0"/>
              <a:t>Technical resources – software programs</a:t>
            </a:r>
          </a:p>
          <a:p>
            <a:pPr lvl="2"/>
            <a:r>
              <a:rPr lang="en-US" sz="2000" dirty="0"/>
              <a:t>Human resources – support staff, training, research</a:t>
            </a:r>
          </a:p>
          <a:p>
            <a:pPr lvl="2"/>
            <a:r>
              <a:rPr lang="en-US" sz="2000" dirty="0"/>
              <a:t>Budgetary resources – enable all aspects of plan, allow participation of adjunct faculty, time for analysis and dialogue </a:t>
            </a:r>
          </a:p>
          <a:p>
            <a:pPr lvl="1"/>
            <a:r>
              <a:rPr lang="en-US" sz="2400" dirty="0"/>
              <a:t>The cost of a well-designed plan will yield rewards</a:t>
            </a:r>
          </a:p>
          <a:p>
            <a:pPr lvl="2"/>
            <a:r>
              <a:rPr lang="en-US" sz="2000" dirty="0"/>
              <a:t>Increased student success at the classroom level</a:t>
            </a:r>
          </a:p>
          <a:p>
            <a:pPr lvl="2"/>
            <a:r>
              <a:rPr lang="en-US" sz="2000" dirty="0"/>
              <a:t>Increased completion of certificates and degrees</a:t>
            </a:r>
          </a:p>
          <a:p>
            <a:pPr lvl="2"/>
            <a:r>
              <a:rPr lang="en-US" sz="2000" dirty="0"/>
              <a:t>Better prepared students for transfer</a:t>
            </a:r>
          </a:p>
          <a:p>
            <a:pPr lvl="2"/>
            <a:r>
              <a:rPr lang="en-US" sz="2000" dirty="0"/>
              <a:t>Improved allocation of resources to foster student learning</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4000" dirty="0"/>
              <a:t>10.  </a:t>
            </a:r>
            <a:r>
              <a:rPr lang="en-US" sz="2800" dirty="0"/>
              <a:t>SLO assessment of student learning outcomes is a process that is separate from faculty evaluation.</a:t>
            </a:r>
          </a:p>
        </p:txBody>
      </p:sp>
      <p:sp>
        <p:nvSpPr>
          <p:cNvPr id="3" name="Content Placeholder 2"/>
          <p:cNvSpPr>
            <a:spLocks noGrp="1"/>
          </p:cNvSpPr>
          <p:nvPr>
            <p:ph idx="1"/>
          </p:nvPr>
        </p:nvSpPr>
        <p:spPr>
          <a:xfrm>
            <a:off x="457199" y="1775191"/>
            <a:ext cx="8473987" cy="4625609"/>
          </a:xfrm>
        </p:spPr>
        <p:txBody>
          <a:bodyPr>
            <a:normAutofit/>
          </a:bodyPr>
          <a:lstStyle/>
          <a:p>
            <a:pPr lvl="1"/>
            <a:r>
              <a:rPr lang="en-US" sz="2400" dirty="0"/>
              <a:t>ASCCC: SLO assessment data is not designed for and should not be used in the evaluation of individual faculty members</a:t>
            </a:r>
          </a:p>
          <a:p>
            <a:pPr lvl="1"/>
            <a:r>
              <a:rPr lang="en-US" sz="2400" dirty="0"/>
              <a:t>ACCJC: “Faculty and others directly responsible for student progress toward achieving stated student learning outcomes have, as a component of their evaluation, effectiveness in producing those learning outcomes”</a:t>
            </a:r>
          </a:p>
          <a:p>
            <a:pPr lvl="1"/>
            <a:r>
              <a:rPr lang="en-US" sz="2400" dirty="0"/>
              <a:t>Local Academic Senate: Encourages faculty members to document their involvement/success in the outcomes process as part of the Self-Evaluation and/or Supplemental Hours portion of the current faculty evaluation process</a:t>
            </a:r>
          </a:p>
          <a:p>
            <a:pPr lvl="1"/>
            <a:endParaRPr lang="en-US"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p>
            <a:r>
              <a:rPr lang="en-US" sz="4000" dirty="0"/>
              <a:t>11.  </a:t>
            </a:r>
            <a:r>
              <a:rPr lang="en-US" sz="2800" dirty="0"/>
              <a:t>Faculty should engage in SLO development and assessment because it is a good professional practice that can benefit programs and students</a:t>
            </a:r>
            <a:endParaRPr lang="en-US" sz="4000" dirty="0"/>
          </a:p>
        </p:txBody>
      </p:sp>
      <p:sp>
        <p:nvSpPr>
          <p:cNvPr id="3" name="Content Placeholder 2"/>
          <p:cNvSpPr>
            <a:spLocks noGrp="1"/>
          </p:cNvSpPr>
          <p:nvPr>
            <p:ph idx="1"/>
          </p:nvPr>
        </p:nvSpPr>
        <p:spPr/>
        <p:txBody>
          <a:bodyPr>
            <a:normAutofit/>
          </a:bodyPr>
          <a:lstStyle/>
          <a:p>
            <a:pPr lvl="1"/>
            <a:r>
              <a:rPr lang="en-US" sz="2400" dirty="0"/>
              <a:t>While assessment is required of our accreditors, that should not be the principal motivation for the practice</a:t>
            </a:r>
          </a:p>
          <a:p>
            <a:pPr lvl="1"/>
            <a:r>
              <a:rPr lang="en-US" sz="2400" dirty="0"/>
              <a:t>It is the responsibility of faculty to provide the most complete and effective educational experience possible for our students</a:t>
            </a:r>
          </a:p>
          <a:p>
            <a:pPr lvl="2"/>
            <a:r>
              <a:rPr lang="en-US" sz="2000" dirty="0"/>
              <a:t>SLO assessment can provide informative and beneficial input for making curricular evaluations through collegial and authentic discussions and analysis of data</a:t>
            </a:r>
          </a:p>
          <a:p>
            <a:pPr lvl="1"/>
            <a:r>
              <a:rPr lang="en-US" sz="2400" dirty="0"/>
              <a:t>Should faculty not accept their responsibilities, they could lose control of the curriculum and their autonomy to outside forces </a:t>
            </a:r>
          </a:p>
          <a:p>
            <a:pPr lvl="1"/>
            <a:endParaRPr lang="en-US"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a:t>Conclusion</a:t>
            </a:r>
          </a:p>
        </p:txBody>
      </p:sp>
      <p:sp>
        <p:nvSpPr>
          <p:cNvPr id="3" name="Content Placeholder 2"/>
          <p:cNvSpPr>
            <a:spLocks noGrp="1"/>
          </p:cNvSpPr>
          <p:nvPr>
            <p:ph idx="1"/>
          </p:nvPr>
        </p:nvSpPr>
        <p:spPr/>
        <p:txBody>
          <a:bodyPr>
            <a:noAutofit/>
          </a:bodyPr>
          <a:lstStyle/>
          <a:p>
            <a:pPr lvl="1"/>
            <a:r>
              <a:rPr lang="en-US" sz="2400" dirty="0"/>
              <a:t>SLO assessment should be a collaborative process</a:t>
            </a:r>
          </a:p>
          <a:p>
            <a:pPr lvl="1"/>
            <a:r>
              <a:rPr lang="en-US" sz="2400" dirty="0"/>
              <a:t>The college must be committed to supply the resources and personnel required for the endeavor </a:t>
            </a:r>
          </a:p>
          <a:p>
            <a:pPr lvl="2"/>
            <a:r>
              <a:rPr lang="en-US" sz="2000" dirty="0"/>
              <a:t>Researchers are an essential component</a:t>
            </a:r>
          </a:p>
          <a:p>
            <a:pPr lvl="1"/>
            <a:r>
              <a:rPr lang="en-US" sz="2400" dirty="0"/>
              <a:t>Faculty have primary responsibility and should fulfill that role positively and collaboratively </a:t>
            </a:r>
          </a:p>
          <a:p>
            <a:pPr lvl="1"/>
            <a:r>
              <a:rPr lang="en-US" sz="2400" dirty="0"/>
              <a:t>SLOs should be clearly mapped and in alignment at the various levels of the college</a:t>
            </a:r>
          </a:p>
          <a:p>
            <a:pPr lvl="1"/>
            <a:r>
              <a:rPr lang="en-US" sz="2400" dirty="0"/>
              <a:t>It the assessment plan is done well, the college community will reap benefits and students will receive the most productive and complete learning experience possible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500" dirty="0"/>
              <a:t>Assessment Pulse Roundtable Results </a:t>
            </a:r>
          </a:p>
        </p:txBody>
      </p:sp>
      <p:sp>
        <p:nvSpPr>
          <p:cNvPr id="3" name="Content Placeholder 2"/>
          <p:cNvSpPr>
            <a:spLocks noGrp="1"/>
          </p:cNvSpPr>
          <p:nvPr>
            <p:ph idx="1"/>
          </p:nvPr>
        </p:nvSpPr>
        <p:spPr/>
        <p:txBody>
          <a:bodyPr>
            <a:normAutofit/>
          </a:bodyPr>
          <a:lstStyle/>
          <a:p>
            <a:r>
              <a:rPr lang="en-US" sz="2800" dirty="0"/>
              <a:t>Barbara </a:t>
            </a:r>
            <a:r>
              <a:rPr lang="en-US" sz="2800" dirty="0" err="1"/>
              <a:t>McNeice-Stallard</a:t>
            </a:r>
            <a:endParaRPr lang="en-US" sz="2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a:t>Mt. SAC SLO Plan</a:t>
            </a:r>
          </a:p>
        </p:txBody>
      </p:sp>
      <p:sp>
        <p:nvSpPr>
          <p:cNvPr id="3" name="Content Placeholder 2"/>
          <p:cNvSpPr>
            <a:spLocks noGrp="1"/>
          </p:cNvSpPr>
          <p:nvPr>
            <p:ph idx="1"/>
          </p:nvPr>
        </p:nvSpPr>
        <p:spPr/>
        <p:txBody>
          <a:bodyPr/>
          <a:lstStyle/>
          <a:p>
            <a:r>
              <a:rPr lang="en-US" sz="2800" dirty="0"/>
              <a:t>Our current plan is focused on numbers, our future plan needs to encourage participants to add value, moving towards the goals outlined in the “Guiding Principles for SLO Assessment” (ASCCC, 2010)</a:t>
            </a:r>
          </a:p>
          <a:p>
            <a:r>
              <a:rPr lang="en-US" sz="2800" dirty="0"/>
              <a:t>Discuss and formulate our SLO plan</a:t>
            </a:r>
          </a:p>
          <a:p>
            <a:pPr lvl="1"/>
            <a:r>
              <a:rPr lang="en-US" sz="2400" dirty="0"/>
              <a:t>Number of SLOs per course/program/unit</a:t>
            </a:r>
          </a:p>
          <a:p>
            <a:pPr lvl="1"/>
            <a:r>
              <a:rPr lang="en-US" sz="2400" dirty="0"/>
              <a:t>Connecting SLOs with curriculum process</a:t>
            </a:r>
          </a:p>
          <a:p>
            <a:pPr lvl="2"/>
            <a:r>
              <a:rPr lang="en-US" sz="2000" dirty="0"/>
              <a:t>Measureable Objectives </a:t>
            </a:r>
          </a:p>
          <a:p>
            <a:pPr lvl="2"/>
            <a:r>
              <a:rPr lang="en-US" sz="2000" dirty="0"/>
              <a:t>Methods of Evaluation</a:t>
            </a:r>
          </a:p>
          <a:p>
            <a:pPr lvl="2"/>
            <a:r>
              <a:rPr lang="en-US" sz="2000" dirty="0"/>
              <a:t>Ongoing planning process through 4-year review</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a:t>SLO Planning Map</a:t>
            </a:r>
          </a:p>
        </p:txBody>
      </p:sp>
      <p:sp>
        <p:nvSpPr>
          <p:cNvPr id="3" name="Content Placeholder 2"/>
          <p:cNvSpPr>
            <a:spLocks noGrp="1"/>
          </p:cNvSpPr>
          <p:nvPr>
            <p:ph idx="1"/>
          </p:nvPr>
        </p:nvSpPr>
        <p:spPr/>
        <p:txBody>
          <a:bodyPr/>
          <a:lstStyle/>
          <a:p>
            <a:r>
              <a:rPr lang="en-US" dirty="0"/>
              <a:t>1-2 page document that answers</a:t>
            </a:r>
          </a:p>
          <a:p>
            <a:pPr lvl="1"/>
            <a:r>
              <a:rPr lang="en-US" dirty="0"/>
              <a:t>Why are we doing assessment?</a:t>
            </a:r>
          </a:p>
          <a:p>
            <a:pPr lvl="1"/>
            <a:r>
              <a:rPr lang="en-US" dirty="0"/>
              <a:t>Who is involved?</a:t>
            </a:r>
          </a:p>
          <a:p>
            <a:pPr lvl="1"/>
            <a:r>
              <a:rPr lang="en-US" dirty="0"/>
              <a:t>What is the motivation for participating?</a:t>
            </a:r>
          </a:p>
          <a:p>
            <a:pPr lvl="1"/>
            <a:r>
              <a:rPr lang="en-US" dirty="0"/>
              <a:t>What are the ramifications of abdication?</a:t>
            </a:r>
          </a:p>
          <a:p>
            <a:pPr lvl="1"/>
            <a:r>
              <a:rPr lang="en-US" dirty="0"/>
              <a:t>When do we assess?</a:t>
            </a:r>
          </a:p>
          <a:p>
            <a:pPr lvl="1"/>
            <a:r>
              <a:rPr lang="en-US" dirty="0"/>
              <a:t>How do we “close the loop?”</a:t>
            </a:r>
          </a:p>
          <a:p>
            <a:pPr lvl="1"/>
            <a:r>
              <a:rPr lang="en-US" dirty="0"/>
              <a:t>What are the benefits?</a:t>
            </a:r>
          </a:p>
          <a:p>
            <a:pPr lvl="1"/>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 </a:t>
            </a:r>
          </a:p>
        </p:txBody>
      </p:sp>
      <p:sp>
        <p:nvSpPr>
          <p:cNvPr id="3" name="Content Placeholder 2"/>
          <p:cNvSpPr>
            <a:spLocks noGrp="1"/>
          </p:cNvSpPr>
          <p:nvPr>
            <p:ph idx="1"/>
          </p:nvPr>
        </p:nvSpPr>
        <p:spPr/>
        <p:txBody>
          <a:bodyPr>
            <a:noAutofit/>
          </a:bodyPr>
          <a:lstStyle/>
          <a:p>
            <a:r>
              <a:rPr lang="en-US" sz="2800" dirty="0"/>
              <a:t>Review “Guiding Principles for SLO Assessment” (ASCCC, 2010)</a:t>
            </a:r>
          </a:p>
          <a:p>
            <a:r>
              <a:rPr lang="en-US" sz="2800" dirty="0"/>
              <a:t>Review Assessment Pulse Roundtable results</a:t>
            </a:r>
          </a:p>
          <a:p>
            <a:r>
              <a:rPr lang="en-US" sz="2800" dirty="0"/>
              <a:t>Discuss and formulate our SLO plan</a:t>
            </a:r>
          </a:p>
          <a:p>
            <a:r>
              <a:rPr lang="en-US" sz="2800" dirty="0"/>
              <a:t>Create SLO Planning Map</a:t>
            </a:r>
          </a:p>
          <a:p>
            <a:endParaRPr 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500" dirty="0"/>
              <a:t>Review of “Guiding Principles for 	          SLO Assessment” (2010)</a:t>
            </a:r>
          </a:p>
        </p:txBody>
      </p:sp>
      <p:sp>
        <p:nvSpPr>
          <p:cNvPr id="3" name="Content Placeholder 2"/>
          <p:cNvSpPr>
            <a:spLocks noGrp="1"/>
          </p:cNvSpPr>
          <p:nvPr>
            <p:ph idx="1"/>
          </p:nvPr>
        </p:nvSpPr>
        <p:spPr/>
        <p:txBody>
          <a:bodyPr>
            <a:noAutofit/>
          </a:bodyPr>
          <a:lstStyle/>
          <a:p>
            <a:r>
              <a:rPr lang="en-US" sz="2800" dirty="0"/>
              <a:t>Prepared by the Academic Senate for California Community Colleges</a:t>
            </a:r>
          </a:p>
          <a:p>
            <a:r>
              <a:rPr lang="en-US" sz="2800" dirty="0"/>
              <a:t>Created as a result of Academic Senate 		Resolution 2.03</a:t>
            </a:r>
          </a:p>
          <a:p>
            <a:pPr lvl="1"/>
            <a:r>
              <a:rPr lang="en-US" sz="2400" dirty="0"/>
              <a:t>Called for guidance that would assist faculty in establishing effective processes for SLO assessment</a:t>
            </a:r>
          </a:p>
          <a:p>
            <a:r>
              <a:rPr lang="en-US" sz="2800" dirty="0"/>
              <a:t>“The Academic Senate views outcomes assessment as a productive activity that can improve teaching practices and thus enhance student learning” (</a:t>
            </a:r>
            <a:r>
              <a:rPr lang="en-US" sz="2800" dirty="0" err="1"/>
              <a:t>p</a:t>
            </a:r>
            <a:r>
              <a:rPr lang="en-US" sz="2800" dirty="0"/>
              <a:t>. 7)</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p>
            <a:r>
              <a:rPr lang="en-US" sz="4000" dirty="0"/>
              <a:t>1.  </a:t>
            </a:r>
            <a:r>
              <a:rPr lang="en-US" sz="2800" dirty="0"/>
              <a:t>As faculty have primary responsibility for developing assessments and using the data, their participation in SLO assessment is essential.</a:t>
            </a:r>
            <a:endParaRPr lang="en-US" sz="4000" dirty="0"/>
          </a:p>
        </p:txBody>
      </p:sp>
      <p:sp>
        <p:nvSpPr>
          <p:cNvPr id="3" name="Content Placeholder 2"/>
          <p:cNvSpPr>
            <a:spLocks noGrp="1"/>
          </p:cNvSpPr>
          <p:nvPr>
            <p:ph idx="1"/>
          </p:nvPr>
        </p:nvSpPr>
        <p:spPr>
          <a:xfrm>
            <a:off x="457200" y="1775191"/>
            <a:ext cx="8385610" cy="4625609"/>
          </a:xfrm>
        </p:spPr>
        <p:txBody>
          <a:bodyPr/>
          <a:lstStyle/>
          <a:p>
            <a:pPr marL="914400" lvl="1" indent="-514350"/>
            <a:r>
              <a:rPr lang="en-US" sz="2400" dirty="0"/>
              <a:t>SLOs include assessing and improving student achievement, courses, and programs, they are instruments of curriculum development</a:t>
            </a:r>
          </a:p>
          <a:p>
            <a:pPr marL="914400" lvl="1" indent="-514350"/>
            <a:r>
              <a:rPr lang="en-US" sz="2400" dirty="0"/>
              <a:t>Curriculum development, including SLO creation and assessment, is a professional obligation</a:t>
            </a:r>
          </a:p>
          <a:p>
            <a:pPr marL="1314450" lvl="2" indent="-514350"/>
            <a:r>
              <a:rPr lang="en-US" sz="2000" dirty="0"/>
              <a:t>If faculty abdicate this responsibility, the instructional program of the college and the educational experience of students will suffer</a:t>
            </a:r>
          </a:p>
          <a:p>
            <a:pPr marL="914400" lvl="1" indent="-514350"/>
            <a:r>
              <a:rPr lang="en-US" sz="2400" dirty="0"/>
              <a:t>Faculty must lead the assessment process, including selecting the data recording instruments, interpreting results, and all subsequent decisions</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417638"/>
          </a:xfrm>
        </p:spPr>
        <p:txBody>
          <a:bodyPr anchor="b">
            <a:noAutofit/>
          </a:bodyPr>
          <a:lstStyle/>
          <a:p>
            <a:pPr algn="l"/>
            <a:r>
              <a:rPr lang="en-US" sz="4000" dirty="0"/>
              <a:t>2.</a:t>
            </a:r>
            <a:r>
              <a:rPr lang="en-US" sz="2800" dirty="0"/>
              <a:t>  The outcomes assessment process should involve all appropriate participants at each level of the college, not just select individuals.</a:t>
            </a:r>
          </a:p>
        </p:txBody>
      </p:sp>
      <p:sp>
        <p:nvSpPr>
          <p:cNvPr id="3" name="Content Placeholder 2"/>
          <p:cNvSpPr>
            <a:spLocks noGrp="1"/>
          </p:cNvSpPr>
          <p:nvPr>
            <p:ph idx="1"/>
          </p:nvPr>
        </p:nvSpPr>
        <p:spPr>
          <a:xfrm>
            <a:off x="457200" y="1605027"/>
            <a:ext cx="8397480" cy="4795773"/>
          </a:xfrm>
        </p:spPr>
        <p:txBody>
          <a:bodyPr>
            <a:noAutofit/>
          </a:bodyPr>
          <a:lstStyle/>
          <a:p>
            <a:pPr lvl="1"/>
            <a:r>
              <a:rPr lang="en-US" sz="2400" dirty="0"/>
              <a:t>All faculty in all areas should take part in assessment design and implementation for their own programs</a:t>
            </a:r>
          </a:p>
          <a:p>
            <a:pPr lvl="1"/>
            <a:r>
              <a:rPr lang="en-US" sz="2400" dirty="0"/>
              <a:t>Part-time faculty should be included wherever possible</a:t>
            </a:r>
          </a:p>
          <a:p>
            <a:pPr lvl="1"/>
            <a:r>
              <a:rPr lang="en-US" sz="2400" dirty="0"/>
              <a:t>Researchers are key for assisting with assessment, creating instruments, analyzing data, and providing guidance</a:t>
            </a:r>
          </a:p>
          <a:p>
            <a:pPr lvl="1"/>
            <a:r>
              <a:rPr lang="en-US" sz="2400" dirty="0"/>
              <a:t>All faculty should be involved in SLO development, implementation, analysis, and using the results to improve curriculum or delivery</a:t>
            </a:r>
          </a:p>
          <a:p>
            <a:pPr lvl="1"/>
            <a:r>
              <a:rPr lang="en-US" sz="2400" dirty="0"/>
              <a:t>One of the greatest values of assessment is the collegial discussions it can generate among peers working to improve instruction and programs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432122" cy="1408176"/>
          </a:xfrm>
        </p:spPr>
        <p:txBody>
          <a:bodyPr anchor="b">
            <a:noAutofit/>
          </a:bodyPr>
          <a:lstStyle/>
          <a:p>
            <a:r>
              <a:rPr lang="en-US" sz="4000" dirty="0"/>
              <a:t>3.  </a:t>
            </a:r>
            <a:r>
              <a:rPr lang="en-US" sz="2800" dirty="0"/>
              <a:t>SLO assessment should be connected to the college culture through the vision statement, </a:t>
            </a:r>
            <a:r>
              <a:rPr lang="en-US" sz="2800" dirty="0" err="1"/>
              <a:t>ePIE</a:t>
            </a:r>
            <a:r>
              <a:rPr lang="en-US" sz="2800" dirty="0"/>
              <a:t>, curriculum, planning, and budgeting. </a:t>
            </a:r>
          </a:p>
        </p:txBody>
      </p:sp>
      <p:sp>
        <p:nvSpPr>
          <p:cNvPr id="3" name="Content Placeholder 2"/>
          <p:cNvSpPr>
            <a:spLocks noGrp="1"/>
          </p:cNvSpPr>
          <p:nvPr>
            <p:ph idx="1"/>
          </p:nvPr>
        </p:nvSpPr>
        <p:spPr>
          <a:xfrm>
            <a:off x="457200" y="1649956"/>
            <a:ext cx="8229600" cy="4905810"/>
          </a:xfrm>
        </p:spPr>
        <p:txBody>
          <a:bodyPr/>
          <a:lstStyle/>
          <a:p>
            <a:pPr lvl="1"/>
            <a:r>
              <a:rPr lang="en-US" sz="2400" dirty="0"/>
              <a:t>Assessment “is not an end in itself but a vehicle for educational improvement” (AAHE, 1996)</a:t>
            </a:r>
          </a:p>
          <a:p>
            <a:pPr lvl="1"/>
            <a:r>
              <a:rPr lang="en-US" sz="2400" dirty="0"/>
              <a:t>Faculty will be more confident in process if the college provides appropriate resources to support the project, as well as ideas that arise from the assessment activities</a:t>
            </a:r>
          </a:p>
          <a:p>
            <a:pPr lvl="1"/>
            <a:r>
              <a:rPr lang="en-US" sz="2400" dirty="0"/>
              <a:t>Assessment results should inform program review (</a:t>
            </a:r>
            <a:r>
              <a:rPr lang="en-US" sz="2400" dirty="0" err="1"/>
              <a:t>ePIE</a:t>
            </a:r>
            <a:r>
              <a:rPr lang="en-US" sz="2400" dirty="0"/>
              <a:t>), and be connected to planning</a:t>
            </a:r>
          </a:p>
          <a:p>
            <a:pPr lvl="2"/>
            <a:r>
              <a:rPr lang="en-US" sz="2000" dirty="0"/>
              <a:t>After analyzing successes and areas for program improvement, data can direct strategies and resources for program improvement </a:t>
            </a:r>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0"/>
            <a:ext cx="8373741" cy="1417638"/>
          </a:xfrm>
        </p:spPr>
        <p:txBody>
          <a:bodyPr anchor="b">
            <a:noAutofit/>
          </a:bodyPr>
          <a:lstStyle/>
          <a:p>
            <a:r>
              <a:rPr lang="en-US" sz="4000" dirty="0"/>
              <a:t>3.  </a:t>
            </a:r>
            <a:r>
              <a:rPr lang="en-US" sz="2800" dirty="0"/>
              <a:t>SLO assessment should be connected to the college culture through the vision statement, </a:t>
            </a:r>
            <a:r>
              <a:rPr lang="en-US" sz="2800" dirty="0" err="1"/>
              <a:t>ePIE</a:t>
            </a:r>
            <a:r>
              <a:rPr lang="en-US" sz="2800" dirty="0"/>
              <a:t>, curriculum, planning, and budgeting. </a:t>
            </a:r>
          </a:p>
        </p:txBody>
      </p:sp>
      <p:sp>
        <p:nvSpPr>
          <p:cNvPr id="3" name="Content Placeholder 2"/>
          <p:cNvSpPr>
            <a:spLocks noGrp="1"/>
          </p:cNvSpPr>
          <p:nvPr>
            <p:ph idx="1"/>
          </p:nvPr>
        </p:nvSpPr>
        <p:spPr>
          <a:xfrm>
            <a:off x="457200" y="1828009"/>
            <a:ext cx="8229600" cy="4298154"/>
          </a:xfrm>
        </p:spPr>
        <p:txBody>
          <a:bodyPr/>
          <a:lstStyle/>
          <a:p>
            <a:pPr lvl="1"/>
            <a:r>
              <a:rPr lang="en-US" sz="2400" dirty="0"/>
              <a:t>SLO assessment should be an ongoing activity rather than a periodic exercise</a:t>
            </a:r>
          </a:p>
          <a:p>
            <a:pPr lvl="1"/>
            <a:r>
              <a:rPr lang="en-US" sz="2400" dirty="0"/>
              <a:t>The assessment cycle needs to include “closing the loop”</a:t>
            </a:r>
          </a:p>
          <a:p>
            <a:pPr lvl="2"/>
            <a:r>
              <a:rPr lang="en-US" sz="2000" dirty="0"/>
              <a:t>A continuous cycle of collecting results, evaluating them, and using evaluations to identify actions that will improve student learning, implementing those actions, and cycling back to the beginning</a:t>
            </a:r>
            <a:endParaRPr lang="en-US" sz="2400" dirty="0"/>
          </a:p>
        </p:txBody>
      </p:sp>
      <p:pic>
        <p:nvPicPr>
          <p:cNvPr id="4" name="Picture 3" descr="0620170607001.png"/>
          <p:cNvPicPr>
            <a:picLocks noChangeAspect="1"/>
          </p:cNvPicPr>
          <p:nvPr/>
        </p:nvPicPr>
        <p:blipFill>
          <a:blip r:embed="rId2"/>
          <a:stretch>
            <a:fillRect/>
          </a:stretch>
        </p:blipFill>
        <p:spPr>
          <a:xfrm>
            <a:off x="3645790" y="4157663"/>
            <a:ext cx="1854200" cy="19685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432122" cy="1408176"/>
          </a:xfrm>
        </p:spPr>
        <p:txBody>
          <a:bodyPr anchor="b">
            <a:noAutofit/>
          </a:bodyPr>
          <a:lstStyle/>
          <a:p>
            <a:pPr algn="l"/>
            <a:r>
              <a:rPr lang="en-US" sz="4000" dirty="0"/>
              <a:t>4.  </a:t>
            </a:r>
            <a:r>
              <a:rPr lang="en-US" sz="2800" dirty="0"/>
              <a:t>SLOs should be clearly mapped and aligned at the course level and at the various institutional levels for maximum efficiency and effectiveness. </a:t>
            </a:r>
          </a:p>
        </p:txBody>
      </p:sp>
      <p:sp>
        <p:nvSpPr>
          <p:cNvPr id="3" name="Content Placeholder 2"/>
          <p:cNvSpPr>
            <a:spLocks noGrp="1"/>
          </p:cNvSpPr>
          <p:nvPr>
            <p:ph idx="1"/>
          </p:nvPr>
        </p:nvSpPr>
        <p:spPr>
          <a:xfrm>
            <a:off x="457200" y="1721177"/>
            <a:ext cx="8229600" cy="4060751"/>
          </a:xfrm>
        </p:spPr>
        <p:txBody>
          <a:bodyPr>
            <a:normAutofit/>
          </a:bodyPr>
          <a:lstStyle/>
          <a:p>
            <a:pPr lvl="1"/>
            <a:r>
              <a:rPr lang="en-US" sz="2400" dirty="0"/>
              <a:t>Alignment </a:t>
            </a:r>
          </a:p>
          <a:p>
            <a:pPr lvl="2"/>
            <a:r>
              <a:rPr lang="en-US" sz="2000" dirty="0"/>
              <a:t>It is important to determine that course outcomes align or match up with program outcomes and that institutional outcomes (</a:t>
            </a:r>
            <a:r>
              <a:rPr lang="en-US" sz="2000" dirty="0" err="1"/>
              <a:t>GEOs</a:t>
            </a:r>
            <a:r>
              <a:rPr lang="en-US" sz="2000" dirty="0"/>
              <a:t>) align with the college mission and vision</a:t>
            </a:r>
          </a:p>
          <a:p>
            <a:pPr lvl="1"/>
            <a:r>
              <a:rPr lang="en-US" sz="2400" dirty="0"/>
              <a:t>Capstone courses taken at the conclusion of a program could be utilized for program-level SLOs</a:t>
            </a:r>
          </a:p>
          <a:p>
            <a:pPr lvl="1"/>
            <a:r>
              <a:rPr lang="en-US" sz="2400" dirty="0" err="1"/>
              <a:t>GEOs</a:t>
            </a:r>
            <a:r>
              <a:rPr lang="en-US" sz="2400" dirty="0"/>
              <a:t> should examine the overall educational experience that is founded on the course and program level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0"/>
            <a:ext cx="8446077" cy="1408176"/>
          </a:xfrm>
        </p:spPr>
        <p:txBody>
          <a:bodyPr anchor="b">
            <a:normAutofit/>
          </a:bodyPr>
          <a:lstStyle/>
          <a:p>
            <a:pPr algn="l"/>
            <a:r>
              <a:rPr lang="en-US" sz="4000" dirty="0"/>
              <a:t>5.  </a:t>
            </a:r>
            <a:r>
              <a:rPr lang="en-US" sz="2800" dirty="0"/>
              <a:t>Assessment should be authentic &amp; as minimally  intrusive to the educational experience of students and the planning and performance of faculty.</a:t>
            </a:r>
          </a:p>
        </p:txBody>
      </p:sp>
      <p:sp>
        <p:nvSpPr>
          <p:cNvPr id="3" name="Content Placeholder 2"/>
          <p:cNvSpPr>
            <a:spLocks noGrp="1"/>
          </p:cNvSpPr>
          <p:nvPr>
            <p:ph idx="1"/>
          </p:nvPr>
        </p:nvSpPr>
        <p:spPr>
          <a:xfrm>
            <a:off x="457200" y="1697437"/>
            <a:ext cx="8446076" cy="4060751"/>
          </a:xfrm>
        </p:spPr>
        <p:txBody>
          <a:bodyPr>
            <a:noAutofit/>
          </a:bodyPr>
          <a:lstStyle/>
          <a:p>
            <a:pPr lvl="1"/>
            <a:r>
              <a:rPr lang="en-US" sz="2400" dirty="0"/>
              <a:t>Aspects of authentic assessment</a:t>
            </a:r>
          </a:p>
          <a:p>
            <a:pPr lvl="2"/>
            <a:r>
              <a:rPr lang="en-US" sz="2000" dirty="0"/>
              <a:t>Is meaningful and demonstrates students’ ability to apply knowledge rather than just reproduce </a:t>
            </a:r>
            <a:r>
              <a:rPr lang="en-US" sz="2000" dirty="0" err="1"/>
              <a:t>decontextualized</a:t>
            </a:r>
            <a:r>
              <a:rPr lang="en-US" sz="2000" dirty="0"/>
              <a:t> information</a:t>
            </a:r>
          </a:p>
          <a:p>
            <a:pPr lvl="2"/>
            <a:r>
              <a:rPr lang="en-US" sz="2000" dirty="0"/>
              <a:t>Allows students to demonstrate their progress in ways that reflect not simply memorization of materials, but comprehension</a:t>
            </a:r>
          </a:p>
          <a:p>
            <a:pPr lvl="2"/>
            <a:r>
              <a:rPr lang="en-US" sz="2000" dirty="0"/>
              <a:t>Ongoing and formative – instead of just end of course assessments (summative), improvement is best fostered when it “entails a linked series of activities undertaken over time” (AAHE, 1996)</a:t>
            </a:r>
          </a:p>
          <a:p>
            <a:pPr lvl="2"/>
            <a:r>
              <a:rPr lang="en-US" sz="2000" dirty="0"/>
              <a:t>Conducted with the least disruption possible to the students’ educational experience and the instructor’s preparation and delivery of the curriculum</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ＭＳ ゴシック"/>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ＭＳ ゴシック"/>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mbc8818d814f45ef9cc9d5bfc7ae98b4 xmlns="ebcd411e-39d2-437c-921d-5ffc9b96e570">
      <Terms xmlns="http://schemas.microsoft.com/office/infopath/2007/PartnerControls"/>
    </mbc8818d814f45ef9cc9d5bfc7ae98b4>
    <_ip_UnifiedCompliancePolicyProperties xmlns="http://schemas.microsoft.com/sharepoint/v3" xsi:nil="true"/>
    <Comments xmlns="ebcd411e-39d2-437c-921d-5ffc9b96e570" xsi:nil="true"/>
    <Status xmlns="ebcd411e-39d2-437c-921d-5ffc9b96e570">One Pager</Status>
    <OneNoteFluid_FileOrder xmlns="ebcd411e-39d2-437c-921d-5ffc9b96e570" xsi:nil="true"/>
    <CustomColumn xmlns="ebcd411e-39d2-437c-921d-5ffc9b96e570" xsi:nil="true"/>
    <TaxCatchAll xmlns="230e9df3-be65-4c73-a93b-d1236ebd677e" xsi:nil="true"/>
    <lcf76f155ced4ddcb4097134ff3c332f xmlns="ebcd411e-39d2-437c-921d-5ffc9b96e570">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1E089821E7FFA409886B3AD0234035C" ma:contentTypeVersion="29" ma:contentTypeDescription="Create a new document." ma:contentTypeScope="" ma:versionID="13bae29414afa2e23293c9ff0a75cff5">
  <xsd:schema xmlns:xsd="http://www.w3.org/2001/XMLSchema" xmlns:xs="http://www.w3.org/2001/XMLSchema" xmlns:p="http://schemas.microsoft.com/office/2006/metadata/properties" xmlns:ns1="http://schemas.microsoft.com/sharepoint/v3" xmlns:ns2="ebcd411e-39d2-437c-921d-5ffc9b96e570" xmlns:ns3="d01ac7e3-0127-46ca-87d1-141033fc51e3" xmlns:ns4="230e9df3-be65-4c73-a93b-d1236ebd677e" targetNamespace="http://schemas.microsoft.com/office/2006/metadata/properties" ma:root="true" ma:fieldsID="c8a41d0551d1dfd2c024d8ab368c767b" ns1:_="" ns2:_="" ns3:_="" ns4:_="">
    <xsd:import namespace="http://schemas.microsoft.com/sharepoint/v3"/>
    <xsd:import namespace="ebcd411e-39d2-437c-921d-5ffc9b96e570"/>
    <xsd:import namespace="d01ac7e3-0127-46ca-87d1-141033fc51e3"/>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Location" minOccurs="0"/>
                <xsd:element ref="ns1:_ip_UnifiedCompliancePolicyProperties" minOccurs="0"/>
                <xsd:element ref="ns1:_ip_UnifiedCompliancePolicyUIAction" minOccurs="0"/>
                <xsd:element ref="ns2:Status" minOccurs="0"/>
                <xsd:element ref="ns2:MediaLengthInSeconds" minOccurs="0"/>
                <xsd:element ref="ns2:lcf76f155ced4ddcb4097134ff3c332f" minOccurs="0"/>
                <xsd:element ref="ns4:TaxCatchAll" minOccurs="0"/>
                <xsd:element ref="ns2:OneNoteFluid_FileOrder" minOccurs="0"/>
                <xsd:element ref="ns2:MediaServiceSearchProperties" minOccurs="0"/>
                <xsd:element ref="ns2:MediaServiceDocTags" minOccurs="0"/>
                <xsd:element ref="ns2:MediaServiceObjectDetectorVersions" minOccurs="0"/>
                <xsd:element ref="ns2:MediaServiceSystemTags" minOccurs="0"/>
                <xsd:element ref="ns2:Comments" minOccurs="0"/>
                <xsd:element ref="ns2:MediaServiceBillingMetadata" minOccurs="0"/>
                <xsd:element ref="ns2:CustomColumn" minOccurs="0"/>
                <xsd:element ref="ns2:mbc8818d814f45ef9cc9d5bfc7ae98b4"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9" nillable="true" ma:displayName="Unified Compliance Policy Properties" ma:hidden="true" ma:internalName="_ip_UnifiedCompliancePolicyProperties">
      <xsd:simpleType>
        <xsd:restriction base="dms:Note"/>
      </xsd:simpleType>
    </xsd:element>
    <xsd:element name="_ip_UnifiedCompliancePolicyUIAction" ma:index="20"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bcd411e-39d2-437c-921d-5ffc9b96e57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Extracted Text" ma:internalName="MediaServiceOCR" ma:readOnly="true">
      <xsd:simpleType>
        <xsd:restriction base="dms:Note">
          <xsd:maxLength value="255"/>
        </xsd:restriction>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description="" ma:internalName="MediaServiceKeyPoints" ma:readOnly="true">
      <xsd:simpleType>
        <xsd:restriction base="dms:Note">
          <xsd:maxLength value="255"/>
        </xsd:restriction>
      </xsd:simpleType>
    </xsd:element>
    <xsd:element name="MediaServiceDateTaken" ma:index="17" nillable="true" ma:displayName="MediaServiceDateTaken" ma:hidden="true" ma:internalName="MediaServiceDateTaken"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Status" ma:index="21" nillable="true" ma:displayName="Status" ma:default="One Pager" ma:format="Dropdown" ma:internalName="Status">
      <xsd:simpleType>
        <xsd:restriction base="dms:Text">
          <xsd:maxLength value="255"/>
        </xsd:restriction>
      </xsd:simpleType>
    </xsd:element>
    <xsd:element name="MediaLengthInSeconds" ma:index="22" nillable="true" ma:displayName="Length (seconds)" ma:internalName="MediaLengthInSeconds" ma:readOnly="true">
      <xsd:simpleType>
        <xsd:restriction base="dms:Unknown"/>
      </xsd:simpleType>
    </xsd:element>
    <xsd:element name="lcf76f155ced4ddcb4097134ff3c332f" ma:index="24"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OneNoteFluid_FileOrder" ma:index="26" nillable="true" ma:displayName="OneNoteFluid_FileOrder" ma:internalName="OneNoteFluid_FileOrder">
      <xsd:simpleType>
        <xsd:restriction base="dms:Text">
          <xsd:maxLength value="255"/>
        </xsd:restriction>
      </xsd:simpleType>
    </xsd:element>
    <xsd:element name="MediaServiceSearchProperties" ma:index="27" nillable="true" ma:displayName="MediaServiceSearchProperties" ma:hidden="true" ma:internalName="MediaServiceSearchProperties" ma:readOnly="true">
      <xsd:simpleType>
        <xsd:restriction base="dms:Note"/>
      </xsd:simpleType>
    </xsd:element>
    <xsd:element name="MediaServiceDocTags" ma:index="28" nillable="true" ma:displayName="MediaServiceDocTags" ma:hidden="true" ma:internalName="MediaServiceDocTags" ma:readOnly="true">
      <xsd:simpleType>
        <xsd:restriction base="dms:Note"/>
      </xsd:simpleType>
    </xsd:element>
    <xsd:element name="MediaServiceObjectDetectorVersions" ma:index="29" nillable="true" ma:displayName="MediaServiceObjectDetectorVersions" ma:hidden="true" ma:indexed="true" ma:internalName="MediaServiceObjectDetectorVersions" ma:readOnly="true">
      <xsd:simpleType>
        <xsd:restriction base="dms:Text"/>
      </xsd:simpleType>
    </xsd:element>
    <xsd:element name="MediaServiceSystemTags" ma:index="30" nillable="true" ma:displayName="MediaServiceSystemTags" ma:hidden="true" ma:internalName="MediaServiceSystemTags" ma:readOnly="true">
      <xsd:simpleType>
        <xsd:restriction base="dms:Note"/>
      </xsd:simpleType>
    </xsd:element>
    <xsd:element name="Comments" ma:index="31" nillable="true" ma:displayName="Comments" ma:format="Dropdown" ma:internalName="Comments">
      <xsd:simpleType>
        <xsd:restriction base="dms:Text">
          <xsd:maxLength value="255"/>
        </xsd:restriction>
      </xsd:simpleType>
    </xsd:element>
    <xsd:element name="MediaServiceBillingMetadata" ma:index="32" nillable="true" ma:displayName="MediaServiceBillingMetadata" ma:hidden="true" ma:internalName="MediaServiceBillingMetadata" ma:readOnly="true">
      <xsd:simpleType>
        <xsd:restriction base="dms:Text"/>
      </xsd:simpleType>
    </xsd:element>
    <xsd:element name="CustomColumn" ma:index="33" nillable="true" ma:displayName="CustomColumn" ma:format="Dropdown" ma:indexed="true" ma:internalName="CustomColumn">
      <xsd:simpleType>
        <xsd:restriction base="dms:Text">
          <xsd:maxLength value="255"/>
        </xsd:restriction>
      </xsd:simpleType>
    </xsd:element>
    <xsd:element name="mbc8818d814f45ef9cc9d5bfc7ae98b4" ma:index="35" nillable="true" ma:taxonomy="true" ma:internalName="mbc8818d814f45ef9cc9d5bfc7ae98b4" ma:taxonomyFieldName="categorize" ma:displayName="categorize" ma:default="" ma:fieldId="{6bc8818d-814f-45ef-9cc9-d5bfc7ae98b4}" ma:taxonomyMulti="true" ma:sspId="e385fb40-52d4-4fae-9c5b-3e8ff8a5878e" ma:termSetId="180ed1bd-d8ff-49f1-a51c-decde4118c4f"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d01ac7e3-0127-46ca-87d1-141033fc51e3"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cdfba08c-59f0-4ee1-ab25-f66a7261e9a8}" ma:internalName="TaxCatchAll" ma:showField="CatchAllData" ma:web="d01ac7e3-0127-46ca-87d1-141033fc51e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3EBED13-EBC1-4A6D-8B87-ECAEEB2B160F}">
  <ds:schemaRefs>
    <ds:schemaRef ds:uri="http://schemas.microsoft.com/office/2006/metadata/properties"/>
    <ds:schemaRef ds:uri="http://schemas.microsoft.com/office/infopath/2007/PartnerControls"/>
    <ds:schemaRef ds:uri="http://schemas.microsoft.com/sharepoint/v3"/>
    <ds:schemaRef ds:uri="ebcd411e-39d2-437c-921d-5ffc9b96e570"/>
    <ds:schemaRef ds:uri="230e9df3-be65-4c73-a93b-d1236ebd677e"/>
  </ds:schemaRefs>
</ds:datastoreItem>
</file>

<file path=customXml/itemProps2.xml><?xml version="1.0" encoding="utf-8"?>
<ds:datastoreItem xmlns:ds="http://schemas.openxmlformats.org/officeDocument/2006/customXml" ds:itemID="{B7C361A7-A804-40A6-80DC-2ECB3E566E62}">
  <ds:schemaRefs>
    <ds:schemaRef ds:uri="http://schemas.microsoft.com/sharepoint/v3/contenttype/forms"/>
  </ds:schemaRefs>
</ds:datastoreItem>
</file>

<file path=customXml/itemProps3.xml><?xml version="1.0" encoding="utf-8"?>
<ds:datastoreItem xmlns:ds="http://schemas.openxmlformats.org/officeDocument/2006/customXml" ds:itemID="{2621D5AB-02FE-452F-AB07-003DBBD2A8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bcd411e-39d2-437c-921d-5ffc9b96e570"/>
    <ds:schemaRef ds:uri="d01ac7e3-0127-46ca-87d1-141033fc51e3"/>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Privilege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Module.thmx</Template>
  <TotalTime>1181</TotalTime>
  <Words>1775</Words>
  <Application>Microsoft Office PowerPoint</Application>
  <PresentationFormat>On-screen Show (4:3)</PresentationFormat>
  <Paragraphs>122</Paragraphs>
  <Slides>19</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Corbel</vt:lpstr>
      <vt:lpstr>Wingdings</vt:lpstr>
      <vt:lpstr>Wingdings 2</vt:lpstr>
      <vt:lpstr>Wingdings 3</vt:lpstr>
      <vt:lpstr>Module</vt:lpstr>
      <vt:lpstr>SLO Planning Workshop</vt:lpstr>
      <vt:lpstr>Agenda </vt:lpstr>
      <vt:lpstr>Review of “Guiding Principles for            SLO Assessment” (2010)</vt:lpstr>
      <vt:lpstr>1.  As faculty have primary responsibility for developing assessments and using the data, their participation in SLO assessment is essential.</vt:lpstr>
      <vt:lpstr>2.  The outcomes assessment process should involve all appropriate participants at each level of the college, not just select individuals.</vt:lpstr>
      <vt:lpstr>3.  SLO assessment should be connected to the college culture through the vision statement, ePIE, curriculum, planning, and budgeting. </vt:lpstr>
      <vt:lpstr>3.  SLO assessment should be connected to the college culture through the vision statement, ePIE, curriculum, planning, and budgeting. </vt:lpstr>
      <vt:lpstr>4.  SLOs should be clearly mapped and aligned at the course level and at the various institutional levels for maximum efficiency and effectiveness. </vt:lpstr>
      <vt:lpstr>5.  Assessment should be authentic &amp; as minimally  intrusive to the educational experience of students and the planning and performance of faculty.</vt:lpstr>
      <vt:lpstr>6.  Effective assessment benefits from a variety of methods that can respond to different learning outcomes, teaching styles, and student needs.</vt:lpstr>
      <vt:lpstr>7.  Assessment data do not exist in a vacuum and must  be analyzed alongside all other factors that may impact achievement of outcomes.</vt:lpstr>
      <vt:lpstr>8.  Assessment processes and grading are different but mutually compatible activities that should complement rather than conflict with each other.</vt:lpstr>
      <vt:lpstr>9.  Effective outcomes assessment requires a college commitment of sufficient staff and resources.</vt:lpstr>
      <vt:lpstr>10.  SLO assessment of student learning outcomes is a process that is separate from faculty evaluation.</vt:lpstr>
      <vt:lpstr>11.  Faculty should engage in SLO development and assessment because it is a good professional practice that can benefit programs and students</vt:lpstr>
      <vt:lpstr>Conclusion</vt:lpstr>
      <vt:lpstr>Assessment Pulse Roundtable Results </vt:lpstr>
      <vt:lpstr>Mt. SAC SLO Plan</vt:lpstr>
      <vt:lpstr>SLO Planning Map</vt:lpstr>
    </vt:vector>
  </TitlesOfParts>
  <Company>MtSAC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SLO Planning Workshop</dc:title>
  <dc:creator>Jason Chevalier</dc:creator>
  <cp:lastModifiedBy>Nathan Imse</cp:lastModifiedBy>
  <cp:revision>29</cp:revision>
  <dcterms:created xsi:type="dcterms:W3CDTF">2011-08-02T19:42:12Z</dcterms:created>
  <dcterms:modified xsi:type="dcterms:W3CDTF">2025-10-30T16:00:00Z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0x01010061E089821E7FFA409886B3AD0234035C</vt:lpwstr>
  </property>
  <property fmtid="{D5CDD505-2E9C-101B-9397-08002B2CF9AE}" pid="3" name="MediaServiceImageTags">
    <vt:lpwstr/>
  </property>
  <property fmtid="{D5CDD505-2E9C-101B-9397-08002B2CF9AE}" pid="4" name="categorize">
    <vt:lpwstr/>
  </property>
</Properties>
</file>