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31"/>
  </p:notesMasterIdLst>
  <p:handoutMasterIdLst>
    <p:handoutMasterId r:id="rId32"/>
  </p:handoutMasterIdLst>
  <p:sldIdLst>
    <p:sldId id="324" r:id="rId5"/>
    <p:sldId id="336" r:id="rId6"/>
    <p:sldId id="342" r:id="rId7"/>
    <p:sldId id="343" r:id="rId8"/>
    <p:sldId id="344" r:id="rId9"/>
    <p:sldId id="345" r:id="rId10"/>
    <p:sldId id="346" r:id="rId11"/>
    <p:sldId id="347" r:id="rId12"/>
    <p:sldId id="348" r:id="rId13"/>
    <p:sldId id="349" r:id="rId14"/>
    <p:sldId id="350" r:id="rId15"/>
    <p:sldId id="356" r:id="rId16"/>
    <p:sldId id="357" r:id="rId17"/>
    <p:sldId id="335" r:id="rId18"/>
    <p:sldId id="358" r:id="rId19"/>
    <p:sldId id="359" r:id="rId20"/>
    <p:sldId id="360" r:id="rId21"/>
    <p:sldId id="363" r:id="rId22"/>
    <p:sldId id="364" r:id="rId23"/>
    <p:sldId id="362" r:id="rId24"/>
    <p:sldId id="341" r:id="rId25"/>
    <p:sldId id="351" r:id="rId26"/>
    <p:sldId id="352" r:id="rId27"/>
    <p:sldId id="353" r:id="rId28"/>
    <p:sldId id="354" r:id="rId29"/>
    <p:sldId id="355" r:id="rId30"/>
  </p:sldIdLst>
  <p:sldSz cx="12192000" cy="6858000"/>
  <p:notesSz cx="6934200" cy="9280525"/>
  <p:defaultTextStyle>
    <a:defPPr>
      <a:defRPr lang="en-GB"/>
    </a:defPPr>
    <a:lvl1pPr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5pPr>
    <a:lvl6pPr marL="2286000" algn="l" defTabSz="914400" rtl="0" eaLnBrk="1" latinLnBrk="0" hangingPunct="1">
      <a:defRPr sz="2400" kern="1200">
        <a:solidFill>
          <a:schemeClr val="bg1"/>
        </a:solidFill>
        <a:latin typeface="Times New Roman" pitchFamily="16" charset="0"/>
        <a:ea typeface="MS Gothic" charset="-128"/>
        <a:cs typeface="+mn-cs"/>
      </a:defRPr>
    </a:lvl6pPr>
    <a:lvl7pPr marL="2743200" algn="l" defTabSz="914400" rtl="0" eaLnBrk="1" latinLnBrk="0" hangingPunct="1">
      <a:defRPr sz="2400" kern="1200">
        <a:solidFill>
          <a:schemeClr val="bg1"/>
        </a:solidFill>
        <a:latin typeface="Times New Roman" pitchFamily="16" charset="0"/>
        <a:ea typeface="MS Gothic" charset="-128"/>
        <a:cs typeface="+mn-cs"/>
      </a:defRPr>
    </a:lvl7pPr>
    <a:lvl8pPr marL="3200400" algn="l" defTabSz="914400" rtl="0" eaLnBrk="1" latinLnBrk="0" hangingPunct="1">
      <a:defRPr sz="2400" kern="1200">
        <a:solidFill>
          <a:schemeClr val="bg1"/>
        </a:solidFill>
        <a:latin typeface="Times New Roman" pitchFamily="16" charset="0"/>
        <a:ea typeface="MS Gothic" charset="-128"/>
        <a:cs typeface="+mn-cs"/>
      </a:defRPr>
    </a:lvl8pPr>
    <a:lvl9pPr marL="3657600" algn="l" defTabSz="914400" rtl="0" eaLnBrk="1" latinLnBrk="0" hangingPunct="1">
      <a:defRPr sz="2400" kern="1200">
        <a:solidFill>
          <a:schemeClr val="bg1"/>
        </a:solidFill>
        <a:latin typeface="Times New Roman" pitchFamily="16" charset="0"/>
        <a:ea typeface="MS Gothic"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McCann" initials="SM" lastIdx="10" clrIdx="0">
    <p:extLst>
      <p:ext uri="{19B8F6BF-5375-455C-9EA6-DF929625EA0E}">
        <p15:presenceInfo xmlns:p15="http://schemas.microsoft.com/office/powerpoint/2012/main" userId="S-1-5-21-147214757-305610072-1517763936-7933830" providerId="AD"/>
      </p:ext>
    </p:extLst>
  </p:cmAuthor>
  <p:cmAuthor id="2" name="xuyue (I)" initials="x(" lastIdx="8" clrIdx="1">
    <p:extLst>
      <p:ext uri="{19B8F6BF-5375-455C-9EA6-DF929625EA0E}">
        <p15:presenceInfo xmlns:p15="http://schemas.microsoft.com/office/powerpoint/2012/main" userId="S-1-5-21-147214757-305610072-1517763936-96108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4" autoAdjust="0"/>
    <p:restoredTop sz="95256" autoAdjust="0"/>
  </p:normalViewPr>
  <p:slideViewPr>
    <p:cSldViewPr>
      <p:cViewPr varScale="1">
        <p:scale>
          <a:sx n="97" d="100"/>
          <a:sy n="97" d="100"/>
        </p:scale>
        <p:origin x="372" y="306"/>
      </p:cViewPr>
      <p:guideLst>
        <p:guide orient="horz" pos="2160"/>
        <p:guide pos="3840"/>
      </p:guideLst>
    </p:cSldViewPr>
  </p:slideViewPr>
  <p:outlineViewPr>
    <p:cViewPr varScale="1">
      <p:scale>
        <a:sx n="170" d="200"/>
        <a:sy n="170" d="200"/>
      </p:scale>
      <p:origin x="0" y="-52613"/>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27475" y="0"/>
            <a:ext cx="3005138" cy="463550"/>
          </a:xfrm>
          <a:prstGeom prst="rect">
            <a:avLst/>
          </a:prstGeom>
        </p:spPr>
        <p:txBody>
          <a:bodyPr vert="horz" lIns="91440" tIns="45720" rIns="91440" bIns="45720" rtlCol="0"/>
          <a:lstStyle>
            <a:lvl1pPr algn="r">
              <a:defRPr sz="1200"/>
            </a:lvl1pPr>
          </a:lstStyle>
          <a:p>
            <a:fld id="{B87CCAAF-252C-4847-8D16-EDD6B40E4912}" type="datetimeFigureOut">
              <a:rPr lang="en-US" smtClean="0"/>
              <a:pPr/>
              <a:t>10/30/2025</a:t>
            </a:fld>
            <a:endParaRPr lang="en-US"/>
          </a:p>
        </p:txBody>
      </p:sp>
      <p:sp>
        <p:nvSpPr>
          <p:cNvPr id="4" name="Footer Placeholder 3"/>
          <p:cNvSpPr>
            <a:spLocks noGrp="1"/>
          </p:cNvSpPr>
          <p:nvPr>
            <p:ph type="ftr" sz="quarter" idx="2"/>
          </p:nvPr>
        </p:nvSpPr>
        <p:spPr>
          <a:xfrm>
            <a:off x="0" y="8815388"/>
            <a:ext cx="3005138"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27475" y="8815388"/>
            <a:ext cx="3005138" cy="463550"/>
          </a:xfrm>
          <a:prstGeom prst="rect">
            <a:avLst/>
          </a:prstGeom>
        </p:spPr>
        <p:txBody>
          <a:bodyPr vert="horz" lIns="91440" tIns="45720" rIns="91440" bIns="45720" rtlCol="0" anchor="b"/>
          <a:lstStyle>
            <a:lvl1pPr algn="r">
              <a:defRPr sz="1200"/>
            </a:lvl1pPr>
          </a:lstStyle>
          <a:p>
            <a:fld id="{29996500-462A-4966-9632-4197CBF31A04}" type="slidenum">
              <a:rPr lang="en-US" smtClean="0"/>
              <a:pPr/>
              <a:t>‹#›</a:t>
            </a:fld>
            <a:endParaRPr lang="en-US"/>
          </a:p>
        </p:txBody>
      </p:sp>
    </p:spTree>
    <p:extLst>
      <p:ext uri="{BB962C8B-B14F-4D97-AF65-F5344CB8AC3E}">
        <p14:creationId xmlns:p14="http://schemas.microsoft.com/office/powerpoint/2010/main" val="404337442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6934200" cy="9280525"/>
          </a:xfrm>
          <a:prstGeom prst="roundRect">
            <a:avLst>
              <a:gd name="adj" fmla="val 19"/>
            </a:avLst>
          </a:prstGeom>
          <a:solidFill>
            <a:srgbClr val="FFFFFF"/>
          </a:solidFill>
          <a:ln w="9525">
            <a:noFill/>
            <a:round/>
            <a:headEnd/>
            <a:tailEnd/>
          </a:ln>
          <a:effectLst/>
        </p:spPr>
        <p:txBody>
          <a:bodyPr wrap="none" anchor="ctr"/>
          <a:lstStyle/>
          <a:p>
            <a:endParaRPr lang="en-GB"/>
          </a:p>
        </p:txBody>
      </p:sp>
      <p:sp>
        <p:nvSpPr>
          <p:cNvPr id="2050" name="Rectangle 2"/>
          <p:cNvSpPr>
            <a:spLocks noGrp="1" noChangeArrowheads="1"/>
          </p:cNvSpPr>
          <p:nvPr>
            <p:ph type="hdr"/>
          </p:nvPr>
        </p:nvSpPr>
        <p:spPr bwMode="auto">
          <a:xfrm>
            <a:off x="5640388" y="96838"/>
            <a:ext cx="639762" cy="211137"/>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cs typeface="Arial Unicode MS" charset="0"/>
              </a:defRPr>
            </a:lvl1pPr>
          </a:lstStyle>
          <a:p>
            <a:r>
              <a:rPr lang="en-US"/>
              <a:t>doc.: IEEE 802.11-yy/xxxxr0</a:t>
            </a:r>
          </a:p>
        </p:txBody>
      </p:sp>
      <p:sp>
        <p:nvSpPr>
          <p:cNvPr id="2051" name="Rectangle 3"/>
          <p:cNvSpPr>
            <a:spLocks noGrp="1" noChangeArrowheads="1"/>
          </p:cNvSpPr>
          <p:nvPr>
            <p:ph type="dt"/>
          </p:nvPr>
        </p:nvSpPr>
        <p:spPr bwMode="auto">
          <a:xfrm>
            <a:off x="654050" y="96838"/>
            <a:ext cx="825500" cy="211137"/>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000000"/>
                </a:solidFill>
                <a:cs typeface="Arial Unicode MS" charset="0"/>
              </a:defRPr>
            </a:lvl1pPr>
          </a:lstStyle>
          <a:p>
            <a:r>
              <a:rPr lang="en-US"/>
              <a:t>Month Year</a:t>
            </a:r>
          </a:p>
        </p:txBody>
      </p:sp>
      <p:sp>
        <p:nvSpPr>
          <p:cNvPr id="2052" name="Rectangle 4"/>
          <p:cNvSpPr>
            <a:spLocks noGrp="1" noRot="1" noChangeAspect="1" noChangeArrowheads="1"/>
          </p:cNvSpPr>
          <p:nvPr>
            <p:ph type="sldImg"/>
          </p:nvPr>
        </p:nvSpPr>
        <p:spPr bwMode="auto">
          <a:xfrm>
            <a:off x="385763" y="701675"/>
            <a:ext cx="6161087" cy="3467100"/>
          </a:xfrm>
          <a:prstGeom prst="rect">
            <a:avLst/>
          </a:prstGeom>
          <a:noFill/>
          <a:ln w="12600">
            <a:solidFill>
              <a:srgbClr val="000000"/>
            </a:solidFill>
            <a:miter lim="800000"/>
            <a:headEnd/>
            <a:tailEnd/>
          </a:ln>
          <a:effectLst/>
        </p:spPr>
      </p:sp>
      <p:sp>
        <p:nvSpPr>
          <p:cNvPr id="2053" name="Rectangle 5"/>
          <p:cNvSpPr>
            <a:spLocks noGrp="1" noChangeArrowheads="1"/>
          </p:cNvSpPr>
          <p:nvPr>
            <p:ph type="body"/>
          </p:nvPr>
        </p:nvSpPr>
        <p:spPr bwMode="auto">
          <a:xfrm>
            <a:off x="923925" y="4408488"/>
            <a:ext cx="5084763" cy="4175125"/>
          </a:xfrm>
          <a:prstGeom prst="rect">
            <a:avLst/>
          </a:prstGeom>
          <a:noFill/>
          <a:ln w="9525">
            <a:noFill/>
            <a:round/>
            <a:headEnd/>
            <a:tailEnd/>
          </a:ln>
          <a:effectLst/>
        </p:spPr>
        <p:txBody>
          <a:bodyPr vert="horz" wrap="square" lIns="93600" tIns="46080" rIns="93600" bIns="46080" numCol="1" anchor="t" anchorCtr="0" compatLnSpc="1">
            <a:prstTxWarp prst="textNoShape">
              <a:avLst/>
            </a:prstTxWarp>
          </a:bodyPr>
          <a:lstStyle/>
          <a:p>
            <a:pPr lvl="0"/>
            <a:endParaRPr lang="en-US"/>
          </a:p>
        </p:txBody>
      </p:sp>
      <p:sp>
        <p:nvSpPr>
          <p:cNvPr id="2054" name="Rectangle 6"/>
          <p:cNvSpPr>
            <a:spLocks noGrp="1" noChangeArrowheads="1"/>
          </p:cNvSpPr>
          <p:nvPr>
            <p:ph type="ftr"/>
          </p:nvPr>
        </p:nvSpPr>
        <p:spPr bwMode="auto">
          <a:xfrm>
            <a:off x="5357813" y="8985250"/>
            <a:ext cx="922337" cy="1809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457200" algn="l"/>
                <a:tab pos="1371600" algn="l"/>
                <a:tab pos="2286000" algn="l"/>
                <a:tab pos="3200400" algn="l"/>
                <a:tab pos="4114800" algn="l"/>
                <a:tab pos="5029200" algn="l"/>
                <a:tab pos="5943600" algn="l"/>
                <a:tab pos="6858000" algn="l"/>
                <a:tab pos="7772400" algn="l"/>
                <a:tab pos="8686800" algn="l"/>
                <a:tab pos="9601200" algn="l"/>
                <a:tab pos="10515600" algn="l"/>
              </a:tabLst>
              <a:defRPr sz="1200">
                <a:solidFill>
                  <a:srgbClr val="000000"/>
                </a:solidFill>
                <a:cs typeface="Arial Unicode MS" charset="0"/>
              </a:defRPr>
            </a:lvl1pPr>
          </a:lstStyle>
          <a:p>
            <a:r>
              <a:rPr lang="en-US"/>
              <a:t>John Doe, Some Company</a:t>
            </a:r>
          </a:p>
        </p:txBody>
      </p:sp>
      <p:sp>
        <p:nvSpPr>
          <p:cNvPr id="2055" name="Rectangle 7"/>
          <p:cNvSpPr>
            <a:spLocks noGrp="1" noChangeArrowheads="1"/>
          </p:cNvSpPr>
          <p:nvPr>
            <p:ph type="sldNum"/>
          </p:nvPr>
        </p:nvSpPr>
        <p:spPr bwMode="auto">
          <a:xfrm>
            <a:off x="3222625" y="8985250"/>
            <a:ext cx="511175" cy="363538"/>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cs typeface="Arial Unicode MS" charset="0"/>
              </a:defRPr>
            </a:lvl1pPr>
          </a:lstStyle>
          <a:p>
            <a:r>
              <a:rPr lang="en-US"/>
              <a:t>Page </a:t>
            </a:r>
            <a:fld id="{47A7FEEB-9CD2-43FE-843C-C5350BEACB45}" type="slidenum">
              <a:rPr lang="en-US"/>
              <a:pPr/>
              <a:t>‹#›</a:t>
            </a:fld>
            <a:endParaRPr lang="en-US"/>
          </a:p>
        </p:txBody>
      </p:sp>
      <p:sp>
        <p:nvSpPr>
          <p:cNvPr id="2056" name="Rectangle 8"/>
          <p:cNvSpPr>
            <a:spLocks noChangeArrowheads="1"/>
          </p:cNvSpPr>
          <p:nvPr/>
        </p:nvSpPr>
        <p:spPr bwMode="auto">
          <a:xfrm>
            <a:off x="722313" y="8985250"/>
            <a:ext cx="714375" cy="182563"/>
          </a:xfrm>
          <a:prstGeom prst="rect">
            <a:avLst/>
          </a:prstGeom>
          <a:noFill/>
          <a:ln w="9525">
            <a:noFill/>
            <a:round/>
            <a:headEnd/>
            <a:tailEnd/>
          </a:ln>
          <a:effectLst/>
        </p:spPr>
        <p:txBody>
          <a:bodyPr wrap="none" lIns="0" tIns="0" rIns="0" bIns="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a:solidFill>
                  <a:srgbClr val="000000"/>
                </a:solidFill>
              </a:rPr>
              <a:t>Submission</a:t>
            </a:r>
          </a:p>
        </p:txBody>
      </p:sp>
      <p:sp>
        <p:nvSpPr>
          <p:cNvPr id="2057" name="Line 9"/>
          <p:cNvSpPr>
            <a:spLocks noChangeShapeType="1"/>
          </p:cNvSpPr>
          <p:nvPr/>
        </p:nvSpPr>
        <p:spPr bwMode="auto">
          <a:xfrm>
            <a:off x="723900" y="8983663"/>
            <a:ext cx="5486400" cy="1587"/>
          </a:xfrm>
          <a:prstGeom prst="line">
            <a:avLst/>
          </a:prstGeom>
          <a:noFill/>
          <a:ln w="12600">
            <a:solidFill>
              <a:srgbClr val="000000"/>
            </a:solidFill>
            <a:miter lim="800000"/>
            <a:headEnd/>
            <a:tailEnd/>
          </a:ln>
          <a:effectLst/>
        </p:spPr>
        <p:txBody>
          <a:bodyPr/>
          <a:lstStyle/>
          <a:p>
            <a:endParaRPr lang="en-GB"/>
          </a:p>
        </p:txBody>
      </p:sp>
      <p:sp>
        <p:nvSpPr>
          <p:cNvPr id="2058" name="Line 10"/>
          <p:cNvSpPr>
            <a:spLocks noChangeShapeType="1"/>
          </p:cNvSpPr>
          <p:nvPr/>
        </p:nvSpPr>
        <p:spPr bwMode="auto">
          <a:xfrm>
            <a:off x="647700" y="296863"/>
            <a:ext cx="5638800" cy="1587"/>
          </a:xfrm>
          <a:prstGeom prst="line">
            <a:avLst/>
          </a:prstGeom>
          <a:noFill/>
          <a:ln w="12600">
            <a:solidFill>
              <a:srgbClr val="000000"/>
            </a:solidFill>
            <a:miter lim="800000"/>
            <a:headEnd/>
            <a:tailEnd/>
          </a:ln>
          <a:effectLst/>
        </p:spPr>
        <p:txBody>
          <a:bodyPr/>
          <a:lstStyle/>
          <a:p>
            <a:endParaRPr lang="en-GB"/>
          </a:p>
        </p:txBody>
      </p:sp>
    </p:spTree>
    <p:extLst>
      <p:ext uri="{BB962C8B-B14F-4D97-AF65-F5344CB8AC3E}">
        <p14:creationId xmlns:p14="http://schemas.microsoft.com/office/powerpoint/2010/main" val="640659187"/>
      </p:ext>
    </p:extLst>
  </p:cSld>
  <p:clrMap bg1="lt1" tx1="dk1" bg2="lt2" tx2="dk2" accent1="accent1" accent2="accent2" accent3="accent3" accent4="accent4" accent5="accent5" accent6="accent6" hlink="hlink" folHlink="folHlink"/>
  <p:hf/>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doc.: IEEE 802.11-yy/xxxxr0</a:t>
            </a:r>
          </a:p>
        </p:txBody>
      </p:sp>
      <p:sp>
        <p:nvSpPr>
          <p:cNvPr id="5" name="Rectangle 3"/>
          <p:cNvSpPr>
            <a:spLocks noGrp="1" noChangeArrowheads="1"/>
          </p:cNvSpPr>
          <p:nvPr>
            <p:ph type="dt"/>
          </p:nvPr>
        </p:nvSpPr>
        <p:spPr>
          <a:ln/>
        </p:spPr>
        <p:txBody>
          <a:bodyPr/>
          <a:lstStyle/>
          <a:p>
            <a:r>
              <a:rPr lang="en-US"/>
              <a:t>Month Year</a:t>
            </a:r>
          </a:p>
        </p:txBody>
      </p:sp>
      <p:sp>
        <p:nvSpPr>
          <p:cNvPr id="6" name="Rectangle 6"/>
          <p:cNvSpPr>
            <a:spLocks noGrp="1" noChangeArrowheads="1"/>
          </p:cNvSpPr>
          <p:nvPr>
            <p:ph type="ftr"/>
          </p:nvPr>
        </p:nvSpPr>
        <p:spPr>
          <a:ln/>
        </p:spPr>
        <p:txBody>
          <a:bodyPr/>
          <a:lstStyle/>
          <a:p>
            <a:r>
              <a:rPr lang="en-US"/>
              <a:t>John Doe, Some Company</a:t>
            </a:r>
          </a:p>
        </p:txBody>
      </p:sp>
      <p:sp>
        <p:nvSpPr>
          <p:cNvPr id="7" name="Rectangle 7"/>
          <p:cNvSpPr>
            <a:spLocks noGrp="1" noChangeArrowheads="1"/>
          </p:cNvSpPr>
          <p:nvPr>
            <p:ph type="sldNum"/>
          </p:nvPr>
        </p:nvSpPr>
        <p:spPr>
          <a:ln/>
        </p:spPr>
        <p:txBody>
          <a:bodyPr/>
          <a:lstStyle/>
          <a:p>
            <a:r>
              <a:rPr lang="en-US"/>
              <a:t>Page </a:t>
            </a:r>
            <a:fld id="{465D53FD-DB5F-4815-BF01-6488A8FBD189}" type="slidenum">
              <a:rPr lang="en-US"/>
              <a:pPr/>
              <a:t>1</a:t>
            </a:fld>
            <a:endParaRPr lang="en-US"/>
          </a:p>
        </p:txBody>
      </p:sp>
      <p:sp>
        <p:nvSpPr>
          <p:cNvPr id="12289" name="Text Box 1"/>
          <p:cNvSpPr txBox="1">
            <a:spLocks noChangeArrowheads="1"/>
          </p:cNvSpPr>
          <p:nvPr/>
        </p:nvSpPr>
        <p:spPr bwMode="auto">
          <a:xfrm>
            <a:off x="1154113" y="701675"/>
            <a:ext cx="4625975" cy="3468688"/>
          </a:xfrm>
          <a:prstGeom prst="rect">
            <a:avLst/>
          </a:prstGeom>
          <a:solidFill>
            <a:srgbClr val="FFFFFF"/>
          </a:solidFill>
          <a:ln w="9525">
            <a:solidFill>
              <a:srgbClr val="000000"/>
            </a:solidFill>
            <a:miter lim="800000"/>
            <a:headEnd/>
            <a:tailEnd/>
          </a:ln>
          <a:effectLst/>
        </p:spPr>
        <p:txBody>
          <a:bodyPr wrap="none" anchor="ctr"/>
          <a:lstStyle/>
          <a:p>
            <a:endParaRPr lang="en-GB"/>
          </a:p>
        </p:txBody>
      </p:sp>
      <p:sp>
        <p:nvSpPr>
          <p:cNvPr id="12290" name="Rectangle 2"/>
          <p:cNvSpPr txBox="1">
            <a:spLocks noGrp="1" noChangeArrowheads="1"/>
          </p:cNvSpPr>
          <p:nvPr>
            <p:ph type="body"/>
          </p:nvPr>
        </p:nvSpPr>
        <p:spPr bwMode="auto">
          <a:xfrm>
            <a:off x="923925" y="4408488"/>
            <a:ext cx="5086350" cy="4270375"/>
          </a:xfrm>
          <a:prstGeom prst="rect">
            <a:avLst/>
          </a:prstGeom>
          <a:noFill/>
          <a:ln>
            <a:round/>
            <a:headEnd/>
            <a:tailEnd/>
          </a:ln>
        </p:spPr>
        <p:txBody>
          <a:bodyPr wrap="none" anchor="ctr"/>
          <a:lstStyle/>
          <a:p>
            <a:endParaRPr lang="en-US" dirty="0"/>
          </a:p>
        </p:txBody>
      </p:sp>
    </p:spTree>
    <p:extLst>
      <p:ext uri="{BB962C8B-B14F-4D97-AF65-F5344CB8AC3E}">
        <p14:creationId xmlns:p14="http://schemas.microsoft.com/office/powerpoint/2010/main" val="1277044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doc.: IEEE 802.11-yy/xxxxr0</a:t>
            </a:r>
          </a:p>
        </p:txBody>
      </p:sp>
      <p:sp>
        <p:nvSpPr>
          <p:cNvPr id="5" name="Rectangle 3"/>
          <p:cNvSpPr>
            <a:spLocks noGrp="1" noChangeArrowheads="1"/>
          </p:cNvSpPr>
          <p:nvPr>
            <p:ph type="dt"/>
          </p:nvPr>
        </p:nvSpPr>
        <p:spPr>
          <a:ln/>
        </p:spPr>
        <p:txBody>
          <a:bodyPr/>
          <a:lstStyle/>
          <a:p>
            <a:r>
              <a:rPr lang="en-US"/>
              <a:t>Month Year</a:t>
            </a:r>
          </a:p>
        </p:txBody>
      </p:sp>
      <p:sp>
        <p:nvSpPr>
          <p:cNvPr id="6" name="Rectangle 6"/>
          <p:cNvSpPr>
            <a:spLocks noGrp="1" noChangeArrowheads="1"/>
          </p:cNvSpPr>
          <p:nvPr>
            <p:ph type="ftr"/>
          </p:nvPr>
        </p:nvSpPr>
        <p:spPr>
          <a:ln/>
        </p:spPr>
        <p:txBody>
          <a:bodyPr/>
          <a:lstStyle/>
          <a:p>
            <a:r>
              <a:rPr lang="en-US"/>
              <a:t>John Doe, Some Company</a:t>
            </a:r>
          </a:p>
        </p:txBody>
      </p:sp>
      <p:sp>
        <p:nvSpPr>
          <p:cNvPr id="7" name="Rectangle 7"/>
          <p:cNvSpPr>
            <a:spLocks noGrp="1" noChangeArrowheads="1"/>
          </p:cNvSpPr>
          <p:nvPr>
            <p:ph type="sldNum"/>
          </p:nvPr>
        </p:nvSpPr>
        <p:spPr>
          <a:ln/>
        </p:spPr>
        <p:txBody>
          <a:bodyPr/>
          <a:lstStyle/>
          <a:p>
            <a:r>
              <a:rPr lang="en-US"/>
              <a:t>Page </a:t>
            </a:r>
            <a:fld id="{35E0D7E8-EBB2-4683-98FD-8E18BC106EDA}" type="slidenum">
              <a:rPr lang="en-US"/>
              <a:pPr/>
              <a:t>25</a:t>
            </a:fld>
            <a:endParaRPr lang="en-US"/>
          </a:p>
        </p:txBody>
      </p:sp>
      <p:sp>
        <p:nvSpPr>
          <p:cNvPr id="18433" name="Rectangle 1"/>
          <p:cNvSpPr txBox="1">
            <a:spLocks noGrp="1" noRot="1" noChangeAspect="1" noChangeArrowheads="1"/>
          </p:cNvSpPr>
          <p:nvPr>
            <p:ph type="sldImg"/>
          </p:nvPr>
        </p:nvSpPr>
        <p:spPr bwMode="auto">
          <a:xfrm>
            <a:off x="384175" y="701675"/>
            <a:ext cx="6165850" cy="3468688"/>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923925" y="4408488"/>
            <a:ext cx="5086350" cy="42703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402139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doc.: IEEE 802.11-yy/xxxxr0</a:t>
            </a:r>
          </a:p>
        </p:txBody>
      </p:sp>
      <p:sp>
        <p:nvSpPr>
          <p:cNvPr id="5" name="Rectangle 3"/>
          <p:cNvSpPr>
            <a:spLocks noGrp="1" noChangeArrowheads="1"/>
          </p:cNvSpPr>
          <p:nvPr>
            <p:ph type="dt"/>
          </p:nvPr>
        </p:nvSpPr>
        <p:spPr>
          <a:ln/>
        </p:spPr>
        <p:txBody>
          <a:bodyPr/>
          <a:lstStyle/>
          <a:p>
            <a:r>
              <a:rPr lang="en-US"/>
              <a:t>Month Year</a:t>
            </a:r>
          </a:p>
        </p:txBody>
      </p:sp>
      <p:sp>
        <p:nvSpPr>
          <p:cNvPr id="6" name="Rectangle 6"/>
          <p:cNvSpPr>
            <a:spLocks noGrp="1" noChangeArrowheads="1"/>
          </p:cNvSpPr>
          <p:nvPr>
            <p:ph type="ftr"/>
          </p:nvPr>
        </p:nvSpPr>
        <p:spPr>
          <a:ln/>
        </p:spPr>
        <p:txBody>
          <a:bodyPr/>
          <a:lstStyle/>
          <a:p>
            <a:r>
              <a:rPr lang="en-US"/>
              <a:t>John Doe, Some Company</a:t>
            </a:r>
          </a:p>
        </p:txBody>
      </p:sp>
      <p:sp>
        <p:nvSpPr>
          <p:cNvPr id="7" name="Rectangle 7"/>
          <p:cNvSpPr>
            <a:spLocks noGrp="1" noChangeArrowheads="1"/>
          </p:cNvSpPr>
          <p:nvPr>
            <p:ph type="sldNum"/>
          </p:nvPr>
        </p:nvSpPr>
        <p:spPr>
          <a:ln/>
        </p:spPr>
        <p:txBody>
          <a:bodyPr/>
          <a:lstStyle/>
          <a:p>
            <a:r>
              <a:rPr lang="en-US"/>
              <a:t>Page </a:t>
            </a:r>
            <a:fld id="{35E0D7E8-EBB2-4683-98FD-8E18BC106EDA}" type="slidenum">
              <a:rPr lang="en-US"/>
              <a:pPr/>
              <a:t>26</a:t>
            </a:fld>
            <a:endParaRPr lang="en-US"/>
          </a:p>
        </p:txBody>
      </p:sp>
      <p:sp>
        <p:nvSpPr>
          <p:cNvPr id="18433" name="Rectangle 1"/>
          <p:cNvSpPr txBox="1">
            <a:spLocks noGrp="1" noRot="1" noChangeAspect="1" noChangeArrowheads="1"/>
          </p:cNvSpPr>
          <p:nvPr>
            <p:ph type="sldImg"/>
          </p:nvPr>
        </p:nvSpPr>
        <p:spPr bwMode="auto">
          <a:xfrm>
            <a:off x="384175" y="701675"/>
            <a:ext cx="6165850" cy="3468688"/>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923925" y="4408488"/>
            <a:ext cx="5086350" cy="42703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319432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doc.: IEEE 802.11-yy/xxxxr0</a:t>
            </a:r>
          </a:p>
        </p:txBody>
      </p:sp>
      <p:sp>
        <p:nvSpPr>
          <p:cNvPr id="5" name="Rectangle 3"/>
          <p:cNvSpPr>
            <a:spLocks noGrp="1" noChangeArrowheads="1"/>
          </p:cNvSpPr>
          <p:nvPr>
            <p:ph type="dt"/>
          </p:nvPr>
        </p:nvSpPr>
        <p:spPr>
          <a:ln/>
        </p:spPr>
        <p:txBody>
          <a:bodyPr/>
          <a:lstStyle/>
          <a:p>
            <a:r>
              <a:rPr lang="en-US"/>
              <a:t>Month Year</a:t>
            </a:r>
          </a:p>
        </p:txBody>
      </p:sp>
      <p:sp>
        <p:nvSpPr>
          <p:cNvPr id="6" name="Rectangle 6"/>
          <p:cNvSpPr>
            <a:spLocks noGrp="1" noChangeArrowheads="1"/>
          </p:cNvSpPr>
          <p:nvPr>
            <p:ph type="ftr"/>
          </p:nvPr>
        </p:nvSpPr>
        <p:spPr>
          <a:ln/>
        </p:spPr>
        <p:txBody>
          <a:bodyPr/>
          <a:lstStyle/>
          <a:p>
            <a:r>
              <a:rPr lang="en-US"/>
              <a:t>John Doe, Some Company</a:t>
            </a:r>
          </a:p>
        </p:txBody>
      </p:sp>
      <p:sp>
        <p:nvSpPr>
          <p:cNvPr id="7" name="Rectangle 7"/>
          <p:cNvSpPr>
            <a:spLocks noGrp="1" noChangeArrowheads="1"/>
          </p:cNvSpPr>
          <p:nvPr>
            <p:ph type="sldNum"/>
          </p:nvPr>
        </p:nvSpPr>
        <p:spPr>
          <a:ln/>
        </p:spPr>
        <p:txBody>
          <a:bodyPr/>
          <a:lstStyle/>
          <a:p>
            <a:r>
              <a:rPr lang="en-US"/>
              <a:t>Page </a:t>
            </a:r>
            <a:fld id="{465D53FD-DB5F-4815-BF01-6488A8FBD189}" type="slidenum">
              <a:rPr lang="en-US"/>
              <a:pPr/>
              <a:t>8</a:t>
            </a:fld>
            <a:endParaRPr lang="en-US"/>
          </a:p>
        </p:txBody>
      </p:sp>
      <p:sp>
        <p:nvSpPr>
          <p:cNvPr id="12289" name="Text Box 1"/>
          <p:cNvSpPr txBox="1">
            <a:spLocks noChangeArrowheads="1"/>
          </p:cNvSpPr>
          <p:nvPr/>
        </p:nvSpPr>
        <p:spPr bwMode="auto">
          <a:xfrm>
            <a:off x="1154113" y="701675"/>
            <a:ext cx="4625975" cy="3468688"/>
          </a:xfrm>
          <a:prstGeom prst="rect">
            <a:avLst/>
          </a:prstGeom>
          <a:solidFill>
            <a:srgbClr val="FFFFFF"/>
          </a:solidFill>
          <a:ln w="9525">
            <a:solidFill>
              <a:srgbClr val="000000"/>
            </a:solidFill>
            <a:miter lim="800000"/>
            <a:headEnd/>
            <a:tailEnd/>
          </a:ln>
          <a:effectLst/>
        </p:spPr>
        <p:txBody>
          <a:bodyPr wrap="none" anchor="ctr"/>
          <a:lstStyle/>
          <a:p>
            <a:endParaRPr lang="en-GB"/>
          </a:p>
        </p:txBody>
      </p:sp>
      <p:sp>
        <p:nvSpPr>
          <p:cNvPr id="12290" name="Rectangle 2"/>
          <p:cNvSpPr txBox="1">
            <a:spLocks noGrp="1" noChangeArrowheads="1"/>
          </p:cNvSpPr>
          <p:nvPr>
            <p:ph type="body"/>
          </p:nvPr>
        </p:nvSpPr>
        <p:spPr bwMode="auto">
          <a:xfrm>
            <a:off x="923925" y="4408488"/>
            <a:ext cx="5086350" cy="42703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584767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doc.: IEEE 802.11-yy/xxxxr0</a:t>
            </a:r>
          </a:p>
        </p:txBody>
      </p:sp>
      <p:sp>
        <p:nvSpPr>
          <p:cNvPr id="5" name="Rectangle 3"/>
          <p:cNvSpPr>
            <a:spLocks noGrp="1" noChangeArrowheads="1"/>
          </p:cNvSpPr>
          <p:nvPr>
            <p:ph type="dt"/>
          </p:nvPr>
        </p:nvSpPr>
        <p:spPr>
          <a:ln/>
        </p:spPr>
        <p:txBody>
          <a:bodyPr/>
          <a:lstStyle/>
          <a:p>
            <a:r>
              <a:rPr lang="en-US"/>
              <a:t>Month Year</a:t>
            </a:r>
          </a:p>
        </p:txBody>
      </p:sp>
      <p:sp>
        <p:nvSpPr>
          <p:cNvPr id="6" name="Rectangle 6"/>
          <p:cNvSpPr>
            <a:spLocks noGrp="1" noChangeArrowheads="1"/>
          </p:cNvSpPr>
          <p:nvPr>
            <p:ph type="ftr"/>
          </p:nvPr>
        </p:nvSpPr>
        <p:spPr>
          <a:ln/>
        </p:spPr>
        <p:txBody>
          <a:bodyPr/>
          <a:lstStyle/>
          <a:p>
            <a:r>
              <a:rPr lang="en-US"/>
              <a:t>John Doe, Some Company</a:t>
            </a:r>
          </a:p>
        </p:txBody>
      </p:sp>
      <p:sp>
        <p:nvSpPr>
          <p:cNvPr id="7" name="Rectangle 7"/>
          <p:cNvSpPr>
            <a:spLocks noGrp="1" noChangeArrowheads="1"/>
          </p:cNvSpPr>
          <p:nvPr>
            <p:ph type="sldNum"/>
          </p:nvPr>
        </p:nvSpPr>
        <p:spPr>
          <a:ln/>
        </p:spPr>
        <p:txBody>
          <a:bodyPr/>
          <a:lstStyle/>
          <a:p>
            <a:r>
              <a:rPr lang="en-US"/>
              <a:t>Page </a:t>
            </a:r>
            <a:fld id="{6A824DE9-FED7-4AB7-8253-E7DBD107D396}" type="slidenum">
              <a:rPr lang="en-US"/>
              <a:pPr/>
              <a:t>9</a:t>
            </a:fld>
            <a:endParaRPr lang="en-US"/>
          </a:p>
        </p:txBody>
      </p:sp>
      <p:sp>
        <p:nvSpPr>
          <p:cNvPr id="15361" name="Text Box 1"/>
          <p:cNvSpPr txBox="1">
            <a:spLocks noChangeArrowheads="1"/>
          </p:cNvSpPr>
          <p:nvPr/>
        </p:nvSpPr>
        <p:spPr bwMode="auto">
          <a:xfrm>
            <a:off x="1154113" y="701675"/>
            <a:ext cx="4625975" cy="3468688"/>
          </a:xfrm>
          <a:prstGeom prst="rect">
            <a:avLst/>
          </a:prstGeom>
          <a:solidFill>
            <a:srgbClr val="FFFFFF"/>
          </a:solidFill>
          <a:ln w="9525">
            <a:solidFill>
              <a:srgbClr val="000000"/>
            </a:solidFill>
            <a:miter lim="800000"/>
            <a:headEnd/>
            <a:tailEnd/>
          </a:ln>
          <a:effectLst/>
        </p:spPr>
        <p:txBody>
          <a:bodyPr wrap="none" anchor="ctr"/>
          <a:lstStyle/>
          <a:p>
            <a:endParaRPr lang="en-GB"/>
          </a:p>
        </p:txBody>
      </p:sp>
      <p:sp>
        <p:nvSpPr>
          <p:cNvPr id="15362" name="Rectangle 2"/>
          <p:cNvSpPr txBox="1">
            <a:spLocks noGrp="1" noChangeArrowheads="1"/>
          </p:cNvSpPr>
          <p:nvPr>
            <p:ph type="body"/>
          </p:nvPr>
        </p:nvSpPr>
        <p:spPr bwMode="auto">
          <a:xfrm>
            <a:off x="923925" y="4408488"/>
            <a:ext cx="5086350" cy="42703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936153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doc.: IEEE 802.11-yy/xxxxr0</a:t>
            </a:r>
          </a:p>
        </p:txBody>
      </p:sp>
      <p:sp>
        <p:nvSpPr>
          <p:cNvPr id="5" name="Rectangle 3"/>
          <p:cNvSpPr>
            <a:spLocks noGrp="1" noChangeArrowheads="1"/>
          </p:cNvSpPr>
          <p:nvPr>
            <p:ph type="dt"/>
          </p:nvPr>
        </p:nvSpPr>
        <p:spPr>
          <a:ln/>
        </p:spPr>
        <p:txBody>
          <a:bodyPr/>
          <a:lstStyle/>
          <a:p>
            <a:r>
              <a:rPr lang="en-US"/>
              <a:t>Month Year</a:t>
            </a:r>
          </a:p>
        </p:txBody>
      </p:sp>
      <p:sp>
        <p:nvSpPr>
          <p:cNvPr id="6" name="Rectangle 6"/>
          <p:cNvSpPr>
            <a:spLocks noGrp="1" noChangeArrowheads="1"/>
          </p:cNvSpPr>
          <p:nvPr>
            <p:ph type="ftr"/>
          </p:nvPr>
        </p:nvSpPr>
        <p:spPr>
          <a:ln/>
        </p:spPr>
        <p:txBody>
          <a:bodyPr/>
          <a:lstStyle/>
          <a:p>
            <a:r>
              <a:rPr lang="en-US"/>
              <a:t>John Doe, Some Company</a:t>
            </a:r>
          </a:p>
        </p:txBody>
      </p:sp>
      <p:sp>
        <p:nvSpPr>
          <p:cNvPr id="7" name="Rectangle 7"/>
          <p:cNvSpPr>
            <a:spLocks noGrp="1" noChangeArrowheads="1"/>
          </p:cNvSpPr>
          <p:nvPr>
            <p:ph type="sldNum"/>
          </p:nvPr>
        </p:nvSpPr>
        <p:spPr>
          <a:ln/>
        </p:spPr>
        <p:txBody>
          <a:bodyPr/>
          <a:lstStyle/>
          <a:p>
            <a:r>
              <a:rPr lang="en-US"/>
              <a:t>Page </a:t>
            </a:r>
            <a:fld id="{6A824DE9-FED7-4AB7-8253-E7DBD107D396}" type="slidenum">
              <a:rPr lang="en-US"/>
              <a:pPr/>
              <a:t>10</a:t>
            </a:fld>
            <a:endParaRPr lang="en-US"/>
          </a:p>
        </p:txBody>
      </p:sp>
      <p:sp>
        <p:nvSpPr>
          <p:cNvPr id="15361" name="Text Box 1"/>
          <p:cNvSpPr txBox="1">
            <a:spLocks noChangeArrowheads="1"/>
          </p:cNvSpPr>
          <p:nvPr/>
        </p:nvSpPr>
        <p:spPr bwMode="auto">
          <a:xfrm>
            <a:off x="1154113" y="701675"/>
            <a:ext cx="4625975" cy="3468688"/>
          </a:xfrm>
          <a:prstGeom prst="rect">
            <a:avLst/>
          </a:prstGeom>
          <a:solidFill>
            <a:srgbClr val="FFFFFF"/>
          </a:solidFill>
          <a:ln w="9525">
            <a:solidFill>
              <a:srgbClr val="000000"/>
            </a:solidFill>
            <a:miter lim="800000"/>
            <a:headEnd/>
            <a:tailEnd/>
          </a:ln>
          <a:effectLst/>
        </p:spPr>
        <p:txBody>
          <a:bodyPr wrap="none" anchor="ctr"/>
          <a:lstStyle/>
          <a:p>
            <a:endParaRPr lang="en-GB"/>
          </a:p>
        </p:txBody>
      </p:sp>
      <p:sp>
        <p:nvSpPr>
          <p:cNvPr id="15362" name="Rectangle 2"/>
          <p:cNvSpPr txBox="1">
            <a:spLocks noGrp="1" noChangeArrowheads="1"/>
          </p:cNvSpPr>
          <p:nvPr>
            <p:ph type="body"/>
          </p:nvPr>
        </p:nvSpPr>
        <p:spPr bwMode="auto">
          <a:xfrm>
            <a:off x="923925" y="4408488"/>
            <a:ext cx="5086350" cy="42703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875952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doc.: IEEE 802.11-yy/xxxxr0</a:t>
            </a:r>
          </a:p>
        </p:txBody>
      </p:sp>
      <p:sp>
        <p:nvSpPr>
          <p:cNvPr id="5" name="Rectangle 3"/>
          <p:cNvSpPr>
            <a:spLocks noGrp="1" noChangeArrowheads="1"/>
          </p:cNvSpPr>
          <p:nvPr>
            <p:ph type="dt"/>
          </p:nvPr>
        </p:nvSpPr>
        <p:spPr>
          <a:ln/>
        </p:spPr>
        <p:txBody>
          <a:bodyPr/>
          <a:lstStyle/>
          <a:p>
            <a:r>
              <a:rPr lang="en-US"/>
              <a:t>Month Year</a:t>
            </a:r>
          </a:p>
        </p:txBody>
      </p:sp>
      <p:sp>
        <p:nvSpPr>
          <p:cNvPr id="6" name="Rectangle 6"/>
          <p:cNvSpPr>
            <a:spLocks noGrp="1" noChangeArrowheads="1"/>
          </p:cNvSpPr>
          <p:nvPr>
            <p:ph type="ftr"/>
          </p:nvPr>
        </p:nvSpPr>
        <p:spPr>
          <a:ln/>
        </p:spPr>
        <p:txBody>
          <a:bodyPr/>
          <a:lstStyle/>
          <a:p>
            <a:r>
              <a:rPr lang="en-US"/>
              <a:t>John Doe, Some Company</a:t>
            </a:r>
          </a:p>
        </p:txBody>
      </p:sp>
      <p:sp>
        <p:nvSpPr>
          <p:cNvPr id="7" name="Rectangle 7"/>
          <p:cNvSpPr>
            <a:spLocks noGrp="1" noChangeArrowheads="1"/>
          </p:cNvSpPr>
          <p:nvPr>
            <p:ph type="sldNum"/>
          </p:nvPr>
        </p:nvSpPr>
        <p:spPr>
          <a:ln/>
        </p:spPr>
        <p:txBody>
          <a:bodyPr/>
          <a:lstStyle/>
          <a:p>
            <a:r>
              <a:rPr lang="en-US"/>
              <a:t>Page </a:t>
            </a:r>
            <a:fld id="{6A824DE9-FED7-4AB7-8253-E7DBD107D396}" type="slidenum">
              <a:rPr lang="en-US"/>
              <a:pPr/>
              <a:t>11</a:t>
            </a:fld>
            <a:endParaRPr lang="en-US"/>
          </a:p>
        </p:txBody>
      </p:sp>
      <p:sp>
        <p:nvSpPr>
          <p:cNvPr id="15361" name="Text Box 1"/>
          <p:cNvSpPr txBox="1">
            <a:spLocks noChangeArrowheads="1"/>
          </p:cNvSpPr>
          <p:nvPr/>
        </p:nvSpPr>
        <p:spPr bwMode="auto">
          <a:xfrm>
            <a:off x="1154113" y="701675"/>
            <a:ext cx="4625975" cy="3468688"/>
          </a:xfrm>
          <a:prstGeom prst="rect">
            <a:avLst/>
          </a:prstGeom>
          <a:solidFill>
            <a:srgbClr val="FFFFFF"/>
          </a:solidFill>
          <a:ln w="9525">
            <a:solidFill>
              <a:srgbClr val="000000"/>
            </a:solidFill>
            <a:miter lim="800000"/>
            <a:headEnd/>
            <a:tailEnd/>
          </a:ln>
          <a:effectLst/>
        </p:spPr>
        <p:txBody>
          <a:bodyPr wrap="none" anchor="ctr"/>
          <a:lstStyle/>
          <a:p>
            <a:endParaRPr lang="en-GB"/>
          </a:p>
        </p:txBody>
      </p:sp>
      <p:sp>
        <p:nvSpPr>
          <p:cNvPr id="15362" name="Rectangle 2"/>
          <p:cNvSpPr txBox="1">
            <a:spLocks noGrp="1" noChangeArrowheads="1"/>
          </p:cNvSpPr>
          <p:nvPr>
            <p:ph type="body"/>
          </p:nvPr>
        </p:nvSpPr>
        <p:spPr bwMode="auto">
          <a:xfrm>
            <a:off x="923925" y="4408488"/>
            <a:ext cx="5086350" cy="42703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585216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doc.: IEEE 802.11-yy/xxxxr0</a:t>
            </a:r>
          </a:p>
        </p:txBody>
      </p:sp>
      <p:sp>
        <p:nvSpPr>
          <p:cNvPr id="5" name="Rectangle 3"/>
          <p:cNvSpPr>
            <a:spLocks noGrp="1" noChangeArrowheads="1"/>
          </p:cNvSpPr>
          <p:nvPr>
            <p:ph type="dt"/>
          </p:nvPr>
        </p:nvSpPr>
        <p:spPr>
          <a:ln/>
        </p:spPr>
        <p:txBody>
          <a:bodyPr/>
          <a:lstStyle/>
          <a:p>
            <a:r>
              <a:rPr lang="en-US"/>
              <a:t>Month Year</a:t>
            </a:r>
          </a:p>
        </p:txBody>
      </p:sp>
      <p:sp>
        <p:nvSpPr>
          <p:cNvPr id="6" name="Rectangle 6"/>
          <p:cNvSpPr>
            <a:spLocks noGrp="1" noChangeArrowheads="1"/>
          </p:cNvSpPr>
          <p:nvPr>
            <p:ph type="ftr"/>
          </p:nvPr>
        </p:nvSpPr>
        <p:spPr>
          <a:ln/>
        </p:spPr>
        <p:txBody>
          <a:bodyPr/>
          <a:lstStyle/>
          <a:p>
            <a:r>
              <a:rPr lang="en-US"/>
              <a:t>John Doe, Some Company</a:t>
            </a:r>
          </a:p>
        </p:txBody>
      </p:sp>
      <p:sp>
        <p:nvSpPr>
          <p:cNvPr id="7" name="Rectangle 7"/>
          <p:cNvSpPr>
            <a:spLocks noGrp="1" noChangeArrowheads="1"/>
          </p:cNvSpPr>
          <p:nvPr>
            <p:ph type="sldNum"/>
          </p:nvPr>
        </p:nvSpPr>
        <p:spPr>
          <a:ln/>
        </p:spPr>
        <p:txBody>
          <a:bodyPr/>
          <a:lstStyle/>
          <a:p>
            <a:r>
              <a:rPr lang="en-US"/>
              <a:t>Page </a:t>
            </a:r>
            <a:fld id="{E6AF579C-E269-44CC-A9F4-B7D1E2EA3836}" type="slidenum">
              <a:rPr lang="en-US"/>
              <a:pPr/>
              <a:t>21</a:t>
            </a:fld>
            <a:endParaRPr lang="en-US"/>
          </a:p>
        </p:txBody>
      </p:sp>
      <p:sp>
        <p:nvSpPr>
          <p:cNvPr id="20481" name="Rectangle 1"/>
          <p:cNvSpPr txBox="1">
            <a:spLocks noGrp="1" noRot="1" noChangeAspect="1" noChangeArrowheads="1"/>
          </p:cNvSpPr>
          <p:nvPr>
            <p:ph type="sldImg"/>
          </p:nvPr>
        </p:nvSpPr>
        <p:spPr bwMode="auto">
          <a:xfrm>
            <a:off x="384175" y="701675"/>
            <a:ext cx="6165850" cy="3468688"/>
          </a:xfrm>
          <a:prstGeom prst="rect">
            <a:avLst/>
          </a:prstGeom>
          <a:solidFill>
            <a:srgbClr val="FFFFFF"/>
          </a:solidFill>
          <a:ln>
            <a:solidFill>
              <a:srgbClr val="000000"/>
            </a:solidFill>
            <a:miter lim="800000"/>
            <a:headEnd/>
            <a:tailEnd/>
          </a:ln>
        </p:spPr>
      </p:sp>
      <p:sp>
        <p:nvSpPr>
          <p:cNvPr id="20482" name="Rectangle 2"/>
          <p:cNvSpPr txBox="1">
            <a:spLocks noGrp="1" noChangeArrowheads="1"/>
          </p:cNvSpPr>
          <p:nvPr>
            <p:ph type="body" idx="1"/>
          </p:nvPr>
        </p:nvSpPr>
        <p:spPr bwMode="auto">
          <a:xfrm>
            <a:off x="923925" y="4408488"/>
            <a:ext cx="5086350" cy="42703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0314858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doc.: IEEE 802.11-yy/xxxxr0</a:t>
            </a:r>
          </a:p>
        </p:txBody>
      </p:sp>
      <p:sp>
        <p:nvSpPr>
          <p:cNvPr id="5" name="Rectangle 3"/>
          <p:cNvSpPr>
            <a:spLocks noGrp="1" noChangeArrowheads="1"/>
          </p:cNvSpPr>
          <p:nvPr>
            <p:ph type="dt"/>
          </p:nvPr>
        </p:nvSpPr>
        <p:spPr>
          <a:ln/>
        </p:spPr>
        <p:txBody>
          <a:bodyPr/>
          <a:lstStyle/>
          <a:p>
            <a:r>
              <a:rPr lang="en-US"/>
              <a:t>Month Year</a:t>
            </a:r>
          </a:p>
        </p:txBody>
      </p:sp>
      <p:sp>
        <p:nvSpPr>
          <p:cNvPr id="6" name="Rectangle 6"/>
          <p:cNvSpPr>
            <a:spLocks noGrp="1" noChangeArrowheads="1"/>
          </p:cNvSpPr>
          <p:nvPr>
            <p:ph type="ftr"/>
          </p:nvPr>
        </p:nvSpPr>
        <p:spPr>
          <a:ln/>
        </p:spPr>
        <p:txBody>
          <a:bodyPr/>
          <a:lstStyle/>
          <a:p>
            <a:r>
              <a:rPr lang="en-US"/>
              <a:t>John Doe, Some Company</a:t>
            </a:r>
          </a:p>
        </p:txBody>
      </p:sp>
      <p:sp>
        <p:nvSpPr>
          <p:cNvPr id="7" name="Rectangle 7"/>
          <p:cNvSpPr>
            <a:spLocks noGrp="1" noChangeArrowheads="1"/>
          </p:cNvSpPr>
          <p:nvPr>
            <p:ph type="sldNum"/>
          </p:nvPr>
        </p:nvSpPr>
        <p:spPr>
          <a:ln/>
        </p:spPr>
        <p:txBody>
          <a:bodyPr/>
          <a:lstStyle/>
          <a:p>
            <a:r>
              <a:rPr lang="en-US"/>
              <a:t>Page </a:t>
            </a:r>
            <a:fld id="{35E0D7E8-EBB2-4683-98FD-8E18BC106EDA}" type="slidenum">
              <a:rPr lang="en-US"/>
              <a:pPr/>
              <a:t>22</a:t>
            </a:fld>
            <a:endParaRPr lang="en-US"/>
          </a:p>
        </p:txBody>
      </p:sp>
      <p:sp>
        <p:nvSpPr>
          <p:cNvPr id="18433" name="Rectangle 1"/>
          <p:cNvSpPr txBox="1">
            <a:spLocks noGrp="1" noRot="1" noChangeAspect="1" noChangeArrowheads="1"/>
          </p:cNvSpPr>
          <p:nvPr>
            <p:ph type="sldImg"/>
          </p:nvPr>
        </p:nvSpPr>
        <p:spPr bwMode="auto">
          <a:xfrm>
            <a:off x="384175" y="701675"/>
            <a:ext cx="6165850" cy="3468688"/>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923925" y="4408488"/>
            <a:ext cx="5086350" cy="42703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947664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doc.: IEEE 802.11-yy/xxxxr0</a:t>
            </a:r>
          </a:p>
        </p:txBody>
      </p:sp>
      <p:sp>
        <p:nvSpPr>
          <p:cNvPr id="5" name="Rectangle 3"/>
          <p:cNvSpPr>
            <a:spLocks noGrp="1" noChangeArrowheads="1"/>
          </p:cNvSpPr>
          <p:nvPr>
            <p:ph type="dt"/>
          </p:nvPr>
        </p:nvSpPr>
        <p:spPr>
          <a:ln/>
        </p:spPr>
        <p:txBody>
          <a:bodyPr/>
          <a:lstStyle/>
          <a:p>
            <a:r>
              <a:rPr lang="en-US"/>
              <a:t>Month Year</a:t>
            </a:r>
          </a:p>
        </p:txBody>
      </p:sp>
      <p:sp>
        <p:nvSpPr>
          <p:cNvPr id="6" name="Rectangle 6"/>
          <p:cNvSpPr>
            <a:spLocks noGrp="1" noChangeArrowheads="1"/>
          </p:cNvSpPr>
          <p:nvPr>
            <p:ph type="ftr"/>
          </p:nvPr>
        </p:nvSpPr>
        <p:spPr>
          <a:ln/>
        </p:spPr>
        <p:txBody>
          <a:bodyPr/>
          <a:lstStyle/>
          <a:p>
            <a:r>
              <a:rPr lang="en-US"/>
              <a:t>John Doe, Some Company</a:t>
            </a:r>
          </a:p>
        </p:txBody>
      </p:sp>
      <p:sp>
        <p:nvSpPr>
          <p:cNvPr id="7" name="Rectangle 7"/>
          <p:cNvSpPr>
            <a:spLocks noGrp="1" noChangeArrowheads="1"/>
          </p:cNvSpPr>
          <p:nvPr>
            <p:ph type="sldNum"/>
          </p:nvPr>
        </p:nvSpPr>
        <p:spPr>
          <a:ln/>
        </p:spPr>
        <p:txBody>
          <a:bodyPr/>
          <a:lstStyle/>
          <a:p>
            <a:r>
              <a:rPr lang="en-US"/>
              <a:t>Page </a:t>
            </a:r>
            <a:fld id="{35E0D7E8-EBB2-4683-98FD-8E18BC106EDA}" type="slidenum">
              <a:rPr lang="en-US"/>
              <a:pPr/>
              <a:t>23</a:t>
            </a:fld>
            <a:endParaRPr lang="en-US"/>
          </a:p>
        </p:txBody>
      </p:sp>
      <p:sp>
        <p:nvSpPr>
          <p:cNvPr id="18433" name="Rectangle 1"/>
          <p:cNvSpPr txBox="1">
            <a:spLocks noGrp="1" noRot="1" noChangeAspect="1" noChangeArrowheads="1"/>
          </p:cNvSpPr>
          <p:nvPr>
            <p:ph type="sldImg"/>
          </p:nvPr>
        </p:nvSpPr>
        <p:spPr bwMode="auto">
          <a:xfrm>
            <a:off x="384175" y="701675"/>
            <a:ext cx="6165850" cy="3468688"/>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923925" y="4408488"/>
            <a:ext cx="5086350" cy="42703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986878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p:cNvSpPr>
            <a:spLocks noGrp="1" noChangeArrowheads="1"/>
          </p:cNvSpPr>
          <p:nvPr>
            <p:ph type="hdr"/>
          </p:nvPr>
        </p:nvSpPr>
        <p:spPr>
          <a:ln/>
        </p:spPr>
        <p:txBody>
          <a:bodyPr/>
          <a:lstStyle/>
          <a:p>
            <a:r>
              <a:rPr lang="en-US"/>
              <a:t>doc.: IEEE 802.11-yy/xxxxr0</a:t>
            </a:r>
          </a:p>
        </p:txBody>
      </p:sp>
      <p:sp>
        <p:nvSpPr>
          <p:cNvPr id="5" name="Rectangle 3"/>
          <p:cNvSpPr>
            <a:spLocks noGrp="1" noChangeArrowheads="1"/>
          </p:cNvSpPr>
          <p:nvPr>
            <p:ph type="dt"/>
          </p:nvPr>
        </p:nvSpPr>
        <p:spPr>
          <a:ln/>
        </p:spPr>
        <p:txBody>
          <a:bodyPr/>
          <a:lstStyle/>
          <a:p>
            <a:r>
              <a:rPr lang="en-US"/>
              <a:t>Month Year</a:t>
            </a:r>
          </a:p>
        </p:txBody>
      </p:sp>
      <p:sp>
        <p:nvSpPr>
          <p:cNvPr id="6" name="Rectangle 6"/>
          <p:cNvSpPr>
            <a:spLocks noGrp="1" noChangeArrowheads="1"/>
          </p:cNvSpPr>
          <p:nvPr>
            <p:ph type="ftr"/>
          </p:nvPr>
        </p:nvSpPr>
        <p:spPr>
          <a:ln/>
        </p:spPr>
        <p:txBody>
          <a:bodyPr/>
          <a:lstStyle/>
          <a:p>
            <a:r>
              <a:rPr lang="en-US"/>
              <a:t>John Doe, Some Company</a:t>
            </a:r>
          </a:p>
        </p:txBody>
      </p:sp>
      <p:sp>
        <p:nvSpPr>
          <p:cNvPr id="7" name="Rectangle 7"/>
          <p:cNvSpPr>
            <a:spLocks noGrp="1" noChangeArrowheads="1"/>
          </p:cNvSpPr>
          <p:nvPr>
            <p:ph type="sldNum"/>
          </p:nvPr>
        </p:nvSpPr>
        <p:spPr>
          <a:ln/>
        </p:spPr>
        <p:txBody>
          <a:bodyPr/>
          <a:lstStyle/>
          <a:p>
            <a:r>
              <a:rPr lang="en-US"/>
              <a:t>Page </a:t>
            </a:r>
            <a:fld id="{35E0D7E8-EBB2-4683-98FD-8E18BC106EDA}" type="slidenum">
              <a:rPr lang="en-US"/>
              <a:pPr/>
              <a:t>24</a:t>
            </a:fld>
            <a:endParaRPr lang="en-US"/>
          </a:p>
        </p:txBody>
      </p:sp>
      <p:sp>
        <p:nvSpPr>
          <p:cNvPr id="18433" name="Rectangle 1"/>
          <p:cNvSpPr txBox="1">
            <a:spLocks noGrp="1" noRot="1" noChangeAspect="1" noChangeArrowheads="1"/>
          </p:cNvSpPr>
          <p:nvPr>
            <p:ph type="sldImg"/>
          </p:nvPr>
        </p:nvSpPr>
        <p:spPr bwMode="auto">
          <a:xfrm>
            <a:off x="384175" y="701675"/>
            <a:ext cx="6165850" cy="3468688"/>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923925" y="4408488"/>
            <a:ext cx="5086350" cy="42703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923499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zh-CN" altLang="en-US"/>
              <a:t>单击此处编辑母版标题样式</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GB"/>
          </a:p>
        </p:txBody>
      </p:sp>
      <p:sp>
        <p:nvSpPr>
          <p:cNvPr id="4" name="Date Placeholder 3"/>
          <p:cNvSpPr>
            <a:spLocks noGrp="1"/>
          </p:cNvSpPr>
          <p:nvPr>
            <p:ph type="dt" idx="10"/>
          </p:nvPr>
        </p:nvSpPr>
        <p:spPr/>
        <p:txBody>
          <a:bodyPr/>
          <a:lstStyle>
            <a:lvl1pPr>
              <a:defRPr/>
            </a:lvl1pPr>
          </a:lstStyle>
          <a:p>
            <a:r>
              <a:rPr lang="en-US"/>
              <a:t>Month Year</a:t>
            </a:r>
            <a:endParaRPr lang="en-GB"/>
          </a:p>
        </p:txBody>
      </p:sp>
      <p:sp>
        <p:nvSpPr>
          <p:cNvPr id="5" name="Footer Placeholder 4"/>
          <p:cNvSpPr>
            <a:spLocks noGrp="1"/>
          </p:cNvSpPr>
          <p:nvPr>
            <p:ph type="ftr" idx="11"/>
          </p:nvPr>
        </p:nvSpPr>
        <p:spPr/>
        <p:txBody>
          <a:bodyPr/>
          <a:lstStyle>
            <a:lvl1pPr>
              <a:defRPr/>
            </a:lvl1pPr>
          </a:lstStyle>
          <a:p>
            <a:r>
              <a:rPr lang="en-GB" dirty="0"/>
              <a:t>Bo Gong (Huawei)</a:t>
            </a:r>
          </a:p>
        </p:txBody>
      </p:sp>
      <p:sp>
        <p:nvSpPr>
          <p:cNvPr id="6" name="Slide Number Placeholder 5"/>
          <p:cNvSpPr>
            <a:spLocks noGrp="1"/>
          </p:cNvSpPr>
          <p:nvPr>
            <p:ph type="sldNum" idx="12"/>
          </p:nvPr>
        </p:nvSpPr>
        <p:spPr/>
        <p:txBody>
          <a:bodyPr/>
          <a:lstStyle>
            <a:lvl1pPr>
              <a:defRPr/>
            </a:lvl1pPr>
          </a:lstStyle>
          <a:p>
            <a:r>
              <a:rPr lang="en-GB"/>
              <a:t>Slide </a:t>
            </a:r>
            <a:fld id="{DE40C9FC-4879-4F20-9ECA-A574A90476B7}"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GB"/>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p>
        </p:txBody>
      </p:sp>
      <p:sp>
        <p:nvSpPr>
          <p:cNvPr id="6" name="Slide Number Placeholder 5"/>
          <p:cNvSpPr>
            <a:spLocks noGrp="1"/>
          </p:cNvSpPr>
          <p:nvPr>
            <p:ph type="sldNum" idx="12"/>
          </p:nvPr>
        </p:nvSpPr>
        <p:spPr/>
        <p:txBody>
          <a:bodyPr/>
          <a:lstStyle>
            <a:lvl1pPr>
              <a:defRPr/>
            </a:lvl1pPr>
          </a:lstStyle>
          <a:p>
            <a:r>
              <a:rPr lang="en-GB" dirty="0"/>
              <a:t>Slide </a:t>
            </a:r>
            <a:fld id="{440F5867-744E-4AA6-B0ED-4C44D2DFBB7B}" type="slidenum">
              <a:rPr lang="en-GB"/>
              <a:pPr/>
              <a:t>‹#›</a:t>
            </a:fld>
            <a:endParaRPr lang="en-GB" dirty="0"/>
          </a:p>
        </p:txBody>
      </p:sp>
      <p:sp>
        <p:nvSpPr>
          <p:cNvPr id="11" name="Rectangle 4"/>
          <p:cNvSpPr>
            <a:spLocks noGrp="1" noChangeArrowheads="1"/>
          </p:cNvSpPr>
          <p:nvPr>
            <p:ph type="ftr" idx="14"/>
          </p:nvPr>
        </p:nvSpPr>
        <p:spPr bwMode="auto">
          <a:xfrm>
            <a:off x="7143757" y="6475414"/>
            <a:ext cx="4246027" cy="1809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cs typeface="Arial Unicode MS" charset="0"/>
              </a:defRPr>
            </a:lvl1pPr>
          </a:lstStyle>
          <a:p>
            <a:r>
              <a:rPr lang="en-GB" dirty="0"/>
              <a:t>Bo Gong (Huawei)</a:t>
            </a:r>
          </a:p>
        </p:txBody>
      </p:sp>
      <p:sp>
        <p:nvSpPr>
          <p:cNvPr id="12" name="Rectangle 3"/>
          <p:cNvSpPr>
            <a:spLocks noGrp="1" noChangeArrowheads="1"/>
          </p:cNvSpPr>
          <p:nvPr>
            <p:ph type="dt" idx="15"/>
          </p:nvPr>
        </p:nvSpPr>
        <p:spPr bwMode="auto">
          <a:xfrm>
            <a:off x="929217" y="333375"/>
            <a:ext cx="2499764" cy="2730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1">
                <a:solidFill>
                  <a:srgbClr val="000000"/>
                </a:solidFill>
                <a:cs typeface="Arial Unicode MS" charset="0"/>
              </a:defRPr>
            </a:lvl1pPr>
          </a:lstStyle>
          <a:p>
            <a:r>
              <a:rPr lang="en-US"/>
              <a:t>Month Year</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Date Placeholder 3"/>
          <p:cNvSpPr>
            <a:spLocks noGrp="1"/>
          </p:cNvSpPr>
          <p:nvPr>
            <p:ph type="dt" idx="10"/>
          </p:nvPr>
        </p:nvSpPr>
        <p:spPr/>
        <p:txBody>
          <a:bodyPr/>
          <a:lstStyle>
            <a:lvl1pPr>
              <a:defRPr/>
            </a:lvl1pPr>
          </a:lstStyle>
          <a:p>
            <a:r>
              <a:rPr lang="en-US"/>
              <a:t>Month Year</a:t>
            </a:r>
            <a:endParaRPr lang="en-GB"/>
          </a:p>
        </p:txBody>
      </p:sp>
      <p:sp>
        <p:nvSpPr>
          <p:cNvPr id="5" name="Footer Placeholder 4"/>
          <p:cNvSpPr>
            <a:spLocks noGrp="1"/>
          </p:cNvSpPr>
          <p:nvPr>
            <p:ph type="ftr" idx="11"/>
          </p:nvPr>
        </p:nvSpPr>
        <p:spPr/>
        <p:txBody>
          <a:bodyPr/>
          <a:lstStyle>
            <a:lvl1pPr>
              <a:defRPr/>
            </a:lvl1pPr>
          </a:lstStyle>
          <a:p>
            <a:r>
              <a:rPr lang="en-GB" altLang="zh-CN" dirty="0"/>
              <a:t>Bo Gong (Huawei)</a:t>
            </a:r>
          </a:p>
        </p:txBody>
      </p:sp>
      <p:sp>
        <p:nvSpPr>
          <p:cNvPr id="6" name="Slide Number Placeholder 5"/>
          <p:cNvSpPr>
            <a:spLocks noGrp="1"/>
          </p:cNvSpPr>
          <p:nvPr>
            <p:ph type="sldNum" idx="12"/>
          </p:nvPr>
        </p:nvSpPr>
        <p:spPr/>
        <p:txBody>
          <a:bodyPr/>
          <a:lstStyle>
            <a:lvl1pPr>
              <a:defRPr/>
            </a:lvl1pPr>
          </a:lstStyle>
          <a:p>
            <a:r>
              <a:rPr lang="en-GB"/>
              <a:t>Slide </a:t>
            </a:r>
            <a:fld id="{3ABCC52B-A3F7-440B-BBF2-55191E6E7773}"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GB"/>
          </a:p>
        </p:txBody>
      </p:sp>
      <p:sp>
        <p:nvSpPr>
          <p:cNvPr id="3" name="Content Placeholder 2"/>
          <p:cNvSpPr>
            <a:spLocks noGrp="1"/>
          </p:cNvSpPr>
          <p:nvPr>
            <p:ph sz="half" idx="1"/>
          </p:nvPr>
        </p:nvSpPr>
        <p:spPr>
          <a:xfrm>
            <a:off x="914401" y="1981201"/>
            <a:ext cx="5077884"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p>
        </p:txBody>
      </p:sp>
      <p:sp>
        <p:nvSpPr>
          <p:cNvPr id="4" name="Content Placeholder 3"/>
          <p:cNvSpPr>
            <a:spLocks noGrp="1"/>
          </p:cNvSpPr>
          <p:nvPr>
            <p:ph sz="half" idx="2"/>
          </p:nvPr>
        </p:nvSpPr>
        <p:spPr>
          <a:xfrm>
            <a:off x="6195484" y="1981201"/>
            <a:ext cx="5080000" cy="4113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p>
        </p:txBody>
      </p:sp>
      <p:sp>
        <p:nvSpPr>
          <p:cNvPr id="5" name="Date Placeholder 4"/>
          <p:cNvSpPr>
            <a:spLocks noGrp="1"/>
          </p:cNvSpPr>
          <p:nvPr>
            <p:ph type="dt" idx="10"/>
          </p:nvPr>
        </p:nvSpPr>
        <p:spPr/>
        <p:txBody>
          <a:bodyPr/>
          <a:lstStyle>
            <a:lvl1pPr>
              <a:defRPr/>
            </a:lvl1pPr>
          </a:lstStyle>
          <a:p>
            <a:r>
              <a:rPr lang="en-US"/>
              <a:t>Month Year</a:t>
            </a:r>
            <a:endParaRPr lang="en-GB"/>
          </a:p>
        </p:txBody>
      </p:sp>
      <p:sp>
        <p:nvSpPr>
          <p:cNvPr id="6" name="Footer Placeholder 5"/>
          <p:cNvSpPr>
            <a:spLocks noGrp="1"/>
          </p:cNvSpPr>
          <p:nvPr>
            <p:ph type="ftr" idx="11"/>
          </p:nvPr>
        </p:nvSpPr>
        <p:spPr/>
        <p:txBody>
          <a:bodyPr/>
          <a:lstStyle>
            <a:lvl1pPr>
              <a:defRPr/>
            </a:lvl1pPr>
          </a:lstStyle>
          <a:p>
            <a:r>
              <a:rPr lang="en-GB" altLang="zh-CN" dirty="0"/>
              <a:t>Bo Gong (Huawei)</a:t>
            </a:r>
          </a:p>
        </p:txBody>
      </p:sp>
      <p:sp>
        <p:nvSpPr>
          <p:cNvPr id="7" name="Slide Number Placeholder 6"/>
          <p:cNvSpPr>
            <a:spLocks noGrp="1"/>
          </p:cNvSpPr>
          <p:nvPr>
            <p:ph type="sldNum" idx="12"/>
          </p:nvPr>
        </p:nvSpPr>
        <p:spPr/>
        <p:txBody>
          <a:bodyPr/>
          <a:lstStyle>
            <a:lvl1pPr>
              <a:defRPr/>
            </a:lvl1pPr>
          </a:lstStyle>
          <a:p>
            <a:r>
              <a:rPr lang="en-GB"/>
              <a:t>Slide </a:t>
            </a:r>
            <a:fld id="{1CD163DD-D5E7-41DA-95F2-71530C24F8C3}"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p>
        </p:txBody>
      </p:sp>
      <p:sp>
        <p:nvSpPr>
          <p:cNvPr id="7" name="Date Placeholder 6"/>
          <p:cNvSpPr>
            <a:spLocks noGrp="1"/>
          </p:cNvSpPr>
          <p:nvPr>
            <p:ph type="dt" idx="10"/>
          </p:nvPr>
        </p:nvSpPr>
        <p:spPr/>
        <p:txBody>
          <a:bodyPr/>
          <a:lstStyle>
            <a:lvl1pPr>
              <a:defRPr/>
            </a:lvl1pPr>
          </a:lstStyle>
          <a:p>
            <a:r>
              <a:rPr lang="en-US"/>
              <a:t>Month Year</a:t>
            </a:r>
            <a:endParaRPr lang="en-GB"/>
          </a:p>
        </p:txBody>
      </p:sp>
      <p:sp>
        <p:nvSpPr>
          <p:cNvPr id="8" name="Footer Placeholder 7"/>
          <p:cNvSpPr>
            <a:spLocks noGrp="1"/>
          </p:cNvSpPr>
          <p:nvPr>
            <p:ph type="ftr" idx="11"/>
          </p:nvPr>
        </p:nvSpPr>
        <p:spPr>
          <a:xfrm>
            <a:off x="7524760" y="6475414"/>
            <a:ext cx="3865024" cy="180975"/>
          </a:xfrm>
        </p:spPr>
        <p:txBody>
          <a:bodyPr/>
          <a:lstStyle>
            <a:lvl1pPr>
              <a:defRPr/>
            </a:lvl1pPr>
          </a:lstStyle>
          <a:p>
            <a:r>
              <a:rPr lang="en-GB" altLang="zh-CN" dirty="0"/>
              <a:t>Bo Gong (Huawei)</a:t>
            </a:r>
          </a:p>
        </p:txBody>
      </p:sp>
      <p:sp>
        <p:nvSpPr>
          <p:cNvPr id="9" name="Slide Number Placeholder 8"/>
          <p:cNvSpPr>
            <a:spLocks noGrp="1"/>
          </p:cNvSpPr>
          <p:nvPr>
            <p:ph type="sldNum" idx="12"/>
          </p:nvPr>
        </p:nvSpPr>
        <p:spPr/>
        <p:txBody>
          <a:bodyPr/>
          <a:lstStyle>
            <a:lvl1pPr>
              <a:defRPr/>
            </a:lvl1pPr>
          </a:lstStyle>
          <a:p>
            <a:r>
              <a:rPr lang="en-GB"/>
              <a:t>Slide </a:t>
            </a:r>
            <a:fld id="{69B99EC4-A1FB-4C79-B9A5-C1FFD5A90380}"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GB"/>
          </a:p>
        </p:txBody>
      </p:sp>
      <p:sp>
        <p:nvSpPr>
          <p:cNvPr id="3" name="Date Placeholder 2"/>
          <p:cNvSpPr>
            <a:spLocks noGrp="1"/>
          </p:cNvSpPr>
          <p:nvPr>
            <p:ph type="dt" idx="10"/>
          </p:nvPr>
        </p:nvSpPr>
        <p:spPr/>
        <p:txBody>
          <a:bodyPr/>
          <a:lstStyle>
            <a:lvl1pPr>
              <a:defRPr/>
            </a:lvl1pPr>
          </a:lstStyle>
          <a:p>
            <a:r>
              <a:rPr lang="en-US"/>
              <a:t>Month Year</a:t>
            </a:r>
            <a:endParaRPr lang="en-GB"/>
          </a:p>
        </p:txBody>
      </p:sp>
      <p:sp>
        <p:nvSpPr>
          <p:cNvPr id="4" name="Footer Placeholder 3"/>
          <p:cNvSpPr>
            <a:spLocks noGrp="1"/>
          </p:cNvSpPr>
          <p:nvPr>
            <p:ph type="ftr" idx="11"/>
          </p:nvPr>
        </p:nvSpPr>
        <p:spPr/>
        <p:txBody>
          <a:bodyPr/>
          <a:lstStyle>
            <a:lvl1pPr>
              <a:defRPr/>
            </a:lvl1pPr>
          </a:lstStyle>
          <a:p>
            <a:r>
              <a:rPr lang="en-GB" altLang="zh-CN" dirty="0"/>
              <a:t>Bo Gong (Huawei)</a:t>
            </a:r>
          </a:p>
        </p:txBody>
      </p:sp>
      <p:sp>
        <p:nvSpPr>
          <p:cNvPr id="5" name="Slide Number Placeholder 4"/>
          <p:cNvSpPr>
            <a:spLocks noGrp="1"/>
          </p:cNvSpPr>
          <p:nvPr>
            <p:ph type="sldNum" idx="12"/>
          </p:nvPr>
        </p:nvSpPr>
        <p:spPr/>
        <p:txBody>
          <a:bodyPr/>
          <a:lstStyle>
            <a:lvl1pPr>
              <a:defRPr/>
            </a:lvl1pPr>
          </a:lstStyle>
          <a:p>
            <a:r>
              <a:rPr lang="en-GB"/>
              <a:t>Slide </a:t>
            </a:r>
            <a:fld id="{06B781AF-4CCF-49B0-A572-DE54FBE5D942}"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r>
              <a:rPr lang="en-US"/>
              <a:t>Month Year</a:t>
            </a:r>
            <a:endParaRPr lang="en-GB"/>
          </a:p>
        </p:txBody>
      </p:sp>
      <p:sp>
        <p:nvSpPr>
          <p:cNvPr id="3" name="Footer Placeholder 2"/>
          <p:cNvSpPr>
            <a:spLocks noGrp="1"/>
          </p:cNvSpPr>
          <p:nvPr>
            <p:ph type="ftr" idx="11"/>
          </p:nvPr>
        </p:nvSpPr>
        <p:spPr/>
        <p:txBody>
          <a:bodyPr/>
          <a:lstStyle>
            <a:lvl1pPr>
              <a:defRPr/>
            </a:lvl1pPr>
          </a:lstStyle>
          <a:p>
            <a:r>
              <a:rPr lang="en-GB" altLang="zh-CN" dirty="0"/>
              <a:t>Bo Gong (Huawei)</a:t>
            </a:r>
          </a:p>
        </p:txBody>
      </p:sp>
      <p:sp>
        <p:nvSpPr>
          <p:cNvPr id="4" name="Slide Number Placeholder 3"/>
          <p:cNvSpPr>
            <a:spLocks noGrp="1"/>
          </p:cNvSpPr>
          <p:nvPr>
            <p:ph type="sldNum" idx="12"/>
          </p:nvPr>
        </p:nvSpPr>
        <p:spPr/>
        <p:txBody>
          <a:bodyPr/>
          <a:lstStyle>
            <a:lvl1pPr>
              <a:defRPr/>
            </a:lvl1pPr>
          </a:lstStyle>
          <a:p>
            <a:r>
              <a:rPr lang="en-GB"/>
              <a:t>Slide </a:t>
            </a:r>
            <a:fld id="{F5D8E26B-7BCF-4D25-9C89-0168A6618F18}"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GB"/>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p>
        </p:txBody>
      </p:sp>
      <p:sp>
        <p:nvSpPr>
          <p:cNvPr id="4" name="Date Placeholder 3"/>
          <p:cNvSpPr>
            <a:spLocks noGrp="1"/>
          </p:cNvSpPr>
          <p:nvPr>
            <p:ph type="dt" idx="10"/>
          </p:nvPr>
        </p:nvSpPr>
        <p:spPr/>
        <p:txBody>
          <a:bodyPr/>
          <a:lstStyle>
            <a:lvl1pPr>
              <a:defRPr/>
            </a:lvl1pPr>
          </a:lstStyle>
          <a:p>
            <a:r>
              <a:rPr lang="en-US"/>
              <a:t>Month Year</a:t>
            </a:r>
            <a:endParaRPr lang="en-GB"/>
          </a:p>
        </p:txBody>
      </p:sp>
      <p:sp>
        <p:nvSpPr>
          <p:cNvPr id="5" name="Footer Placeholder 4"/>
          <p:cNvSpPr>
            <a:spLocks noGrp="1"/>
          </p:cNvSpPr>
          <p:nvPr>
            <p:ph type="ftr" idx="11"/>
          </p:nvPr>
        </p:nvSpPr>
        <p:spPr/>
        <p:txBody>
          <a:bodyPr/>
          <a:lstStyle>
            <a:lvl1pPr>
              <a:defRPr/>
            </a:lvl1pPr>
          </a:lstStyle>
          <a:p>
            <a:r>
              <a:rPr lang="en-GB" altLang="zh-CN" dirty="0"/>
              <a:t>Bo Gong (Huawei)</a:t>
            </a:r>
          </a:p>
        </p:txBody>
      </p:sp>
      <p:sp>
        <p:nvSpPr>
          <p:cNvPr id="6" name="Slide Number Placeholder 5"/>
          <p:cNvSpPr>
            <a:spLocks noGrp="1"/>
          </p:cNvSpPr>
          <p:nvPr>
            <p:ph type="sldNum" idx="12"/>
          </p:nvPr>
        </p:nvSpPr>
        <p:spPr/>
        <p:txBody>
          <a:bodyPr/>
          <a:lstStyle>
            <a:lvl1pPr>
              <a:defRPr/>
            </a:lvl1pPr>
          </a:lstStyle>
          <a:p>
            <a:r>
              <a:rPr lang="en-GB"/>
              <a:t>Slide </a:t>
            </a:r>
            <a:fld id="{6B5E41C2-EF12-4EF2-8280-F2B4208277C2}"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1" y="685801"/>
            <a:ext cx="2588684" cy="5408613"/>
          </a:xfrm>
        </p:spPr>
        <p:txBody>
          <a:bodyPr vert="eaVert"/>
          <a:lstStyle/>
          <a:p>
            <a:r>
              <a:rPr lang="zh-CN" altLang="en-US"/>
              <a:t>单击此处编辑母版标题样式</a:t>
            </a:r>
            <a:endParaRPr lang="en-GB"/>
          </a:p>
        </p:txBody>
      </p:sp>
      <p:sp>
        <p:nvSpPr>
          <p:cNvPr id="3" name="Vertical Text Placeholder 2"/>
          <p:cNvSpPr>
            <a:spLocks noGrp="1"/>
          </p:cNvSpPr>
          <p:nvPr>
            <p:ph type="body" orient="vert" idx="1"/>
          </p:nvPr>
        </p:nvSpPr>
        <p:spPr>
          <a:xfrm>
            <a:off x="914400" y="685801"/>
            <a:ext cx="7569200" cy="540861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GB"/>
          </a:p>
        </p:txBody>
      </p:sp>
      <p:sp>
        <p:nvSpPr>
          <p:cNvPr id="4" name="Date Placeholder 3"/>
          <p:cNvSpPr>
            <a:spLocks noGrp="1"/>
          </p:cNvSpPr>
          <p:nvPr>
            <p:ph type="dt" idx="10"/>
          </p:nvPr>
        </p:nvSpPr>
        <p:spPr/>
        <p:txBody>
          <a:bodyPr/>
          <a:lstStyle>
            <a:lvl1pPr>
              <a:defRPr/>
            </a:lvl1pPr>
          </a:lstStyle>
          <a:p>
            <a:r>
              <a:rPr lang="en-US"/>
              <a:t>Month Year</a:t>
            </a:r>
            <a:endParaRPr lang="en-GB"/>
          </a:p>
        </p:txBody>
      </p:sp>
      <p:sp>
        <p:nvSpPr>
          <p:cNvPr id="5" name="Footer Placeholder 4"/>
          <p:cNvSpPr>
            <a:spLocks noGrp="1"/>
          </p:cNvSpPr>
          <p:nvPr>
            <p:ph type="ftr" idx="11"/>
          </p:nvPr>
        </p:nvSpPr>
        <p:spPr/>
        <p:txBody>
          <a:bodyPr/>
          <a:lstStyle>
            <a:lvl1pPr>
              <a:defRPr/>
            </a:lvl1pPr>
          </a:lstStyle>
          <a:p>
            <a:r>
              <a:rPr lang="en-GB" altLang="zh-CN" dirty="0"/>
              <a:t>Bo Gong (Huawei)</a:t>
            </a:r>
          </a:p>
        </p:txBody>
      </p:sp>
      <p:sp>
        <p:nvSpPr>
          <p:cNvPr id="6" name="Slide Number Placeholder 5"/>
          <p:cNvSpPr>
            <a:spLocks noGrp="1"/>
          </p:cNvSpPr>
          <p:nvPr>
            <p:ph type="sldNum" idx="12"/>
          </p:nvPr>
        </p:nvSpPr>
        <p:spPr/>
        <p:txBody>
          <a:bodyPr/>
          <a:lstStyle>
            <a:lvl1pPr>
              <a:defRPr/>
            </a:lvl1pPr>
          </a:lstStyle>
          <a:p>
            <a:r>
              <a:rPr lang="en-GB"/>
              <a:t>Slide </a:t>
            </a:r>
            <a:fld id="{9B0D65C8-A0CA-4DDA-83BB-897866218593}"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914401" y="685801"/>
            <a:ext cx="10361084" cy="1065213"/>
          </a:xfrm>
          <a:prstGeom prst="rect">
            <a:avLst/>
          </a:prstGeom>
          <a:noFill/>
          <a:ln w="9525">
            <a:noFill/>
            <a:round/>
            <a:headEnd/>
            <a:tailEnd/>
          </a:ln>
          <a:effectLst/>
        </p:spPr>
        <p:txBody>
          <a:bodyPr vert="horz" wrap="square" lIns="92160" tIns="46080" rIns="92160" bIns="46080" numCol="1" anchor="ctr"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914401" y="1981201"/>
            <a:ext cx="10361084" cy="4113213"/>
          </a:xfrm>
          <a:prstGeom prst="rect">
            <a:avLst/>
          </a:prstGeom>
          <a:noFill/>
          <a:ln w="9525">
            <a:noFill/>
            <a:round/>
            <a:headEnd/>
            <a:tailEnd/>
          </a:ln>
          <a:effectLst/>
        </p:spPr>
        <p:txBody>
          <a:bodyPr vert="horz" wrap="square" lIns="92160" tIns="46080" rIns="92160" bIns="4608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7" name="Rectangle 3"/>
          <p:cNvSpPr>
            <a:spLocks noGrp="1" noChangeArrowheads="1"/>
          </p:cNvSpPr>
          <p:nvPr>
            <p:ph type="dt"/>
          </p:nvPr>
        </p:nvSpPr>
        <p:spPr bwMode="auto">
          <a:xfrm>
            <a:off x="929217" y="333375"/>
            <a:ext cx="2499764" cy="2730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1">
                <a:solidFill>
                  <a:srgbClr val="000000"/>
                </a:solidFill>
                <a:cs typeface="Arial Unicode MS" charset="0"/>
              </a:defRPr>
            </a:lvl1pPr>
          </a:lstStyle>
          <a:p>
            <a:r>
              <a:rPr lang="en-US"/>
              <a:t>Month Year</a:t>
            </a:r>
            <a:endParaRPr lang="en-GB" dirty="0"/>
          </a:p>
        </p:txBody>
      </p:sp>
      <p:sp>
        <p:nvSpPr>
          <p:cNvPr id="1028" name="Rectangle 4"/>
          <p:cNvSpPr>
            <a:spLocks noGrp="1" noChangeArrowheads="1"/>
          </p:cNvSpPr>
          <p:nvPr>
            <p:ph type="ftr"/>
          </p:nvPr>
        </p:nvSpPr>
        <p:spPr bwMode="auto">
          <a:xfrm>
            <a:off x="7143757" y="6475414"/>
            <a:ext cx="4246027" cy="1809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cs typeface="Arial Unicode MS" charset="0"/>
              </a:defRPr>
            </a:lvl1pPr>
          </a:lstStyle>
          <a:p>
            <a:r>
              <a:rPr lang="en-GB" altLang="zh-CN" dirty="0"/>
              <a:t>Bo Gong (Huawei)</a:t>
            </a:r>
          </a:p>
        </p:txBody>
      </p:sp>
      <p:sp>
        <p:nvSpPr>
          <p:cNvPr id="1029" name="Rectangle 5"/>
          <p:cNvSpPr>
            <a:spLocks noGrp="1" noChangeArrowheads="1"/>
          </p:cNvSpPr>
          <p:nvPr>
            <p:ph type="sldNum"/>
          </p:nvPr>
        </p:nvSpPr>
        <p:spPr bwMode="auto">
          <a:xfrm>
            <a:off x="5793318" y="6475414"/>
            <a:ext cx="704849" cy="3635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cs typeface="Arial Unicode MS" charset="0"/>
              </a:defRPr>
            </a:lvl1pPr>
          </a:lstStyle>
          <a:p>
            <a:r>
              <a:rPr lang="en-GB"/>
              <a:t>Slide </a:t>
            </a:r>
            <a:fld id="{D09C756B-EB39-4236-ADBB-73052B179AE4}" type="slidenum">
              <a:rPr lang="en-GB"/>
              <a:pPr/>
              <a:t>‹#›</a:t>
            </a:fld>
            <a:endParaRPr lang="en-GB"/>
          </a:p>
        </p:txBody>
      </p:sp>
      <p:sp>
        <p:nvSpPr>
          <p:cNvPr id="1030" name="Line 6"/>
          <p:cNvSpPr>
            <a:spLocks noChangeShapeType="1"/>
          </p:cNvSpPr>
          <p:nvPr/>
        </p:nvSpPr>
        <p:spPr bwMode="auto">
          <a:xfrm>
            <a:off x="914400" y="609600"/>
            <a:ext cx="10363200" cy="1588"/>
          </a:xfrm>
          <a:prstGeom prst="line">
            <a:avLst/>
          </a:prstGeom>
          <a:noFill/>
          <a:ln w="12600">
            <a:solidFill>
              <a:srgbClr val="000000"/>
            </a:solidFill>
            <a:miter lim="800000"/>
            <a:headEnd/>
            <a:tailEnd/>
          </a:ln>
          <a:effectLst/>
        </p:spPr>
        <p:txBody>
          <a:bodyPr/>
          <a:lstStyle/>
          <a:p>
            <a:endParaRPr lang="en-GB" sz="2400"/>
          </a:p>
        </p:txBody>
      </p:sp>
      <p:sp>
        <p:nvSpPr>
          <p:cNvPr id="1031" name="Rectangle 7"/>
          <p:cNvSpPr>
            <a:spLocks noChangeArrowheads="1"/>
          </p:cNvSpPr>
          <p:nvPr/>
        </p:nvSpPr>
        <p:spPr bwMode="auto">
          <a:xfrm>
            <a:off x="912285" y="6475413"/>
            <a:ext cx="718145" cy="184666"/>
          </a:xfrm>
          <a:prstGeom prst="rect">
            <a:avLst/>
          </a:prstGeom>
          <a:noFill/>
          <a:ln w="9525">
            <a:noFill/>
            <a:round/>
            <a:headEnd/>
            <a:tailEnd/>
          </a:ln>
          <a:effectLst/>
        </p:spPr>
        <p:txBody>
          <a:bodyPr wrap="none" lIns="0" tIns="0" rIns="0" bIns="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200" dirty="0">
                <a:solidFill>
                  <a:srgbClr val="000000"/>
                </a:solidFill>
              </a:rPr>
              <a:t>Submission</a:t>
            </a:r>
          </a:p>
        </p:txBody>
      </p:sp>
      <p:sp>
        <p:nvSpPr>
          <p:cNvPr id="1032" name="Line 8"/>
          <p:cNvSpPr>
            <a:spLocks noChangeShapeType="1"/>
          </p:cNvSpPr>
          <p:nvPr/>
        </p:nvSpPr>
        <p:spPr bwMode="auto">
          <a:xfrm>
            <a:off x="914400" y="6477000"/>
            <a:ext cx="10464800" cy="1588"/>
          </a:xfrm>
          <a:prstGeom prst="line">
            <a:avLst/>
          </a:prstGeom>
          <a:noFill/>
          <a:ln w="12600">
            <a:solidFill>
              <a:srgbClr val="000000"/>
            </a:solidFill>
            <a:miter lim="800000"/>
            <a:headEnd/>
            <a:tailEnd/>
          </a:ln>
          <a:effectLst/>
        </p:spPr>
        <p:txBody>
          <a:bodyPr/>
          <a:lstStyle/>
          <a:p>
            <a:endParaRPr lang="en-GB" sz="2400"/>
          </a:p>
        </p:txBody>
      </p:sp>
      <p:sp>
        <p:nvSpPr>
          <p:cNvPr id="10" name="Date Placeholder 3"/>
          <p:cNvSpPr txBox="1">
            <a:spLocks/>
          </p:cNvSpPr>
          <p:nvPr userDrawn="1"/>
        </p:nvSpPr>
        <p:spPr bwMode="auto">
          <a:xfrm>
            <a:off x="6667504" y="357166"/>
            <a:ext cx="4667283" cy="2730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defRPr/>
            </a:lvl1pPr>
          </a:lstStyle>
          <a:p>
            <a:pPr marL="0" marR="0" lvl="0" indent="0" algn="r"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GB" sz="1800" b="1" i="0" u="none" strike="noStrike" kern="1200" cap="none" spc="0" normalizeH="0" baseline="0" noProof="0" dirty="0">
                <a:ln>
                  <a:noFill/>
                </a:ln>
                <a:solidFill>
                  <a:srgbClr val="000000"/>
                </a:solidFill>
                <a:effectLst/>
                <a:uLnTx/>
                <a:uFillTx/>
                <a:latin typeface="Times New Roman" pitchFamily="16" charset="0"/>
                <a:ea typeface="MS Gothic" charset="-128"/>
                <a:cs typeface="Arial Unicode MS" charset="0"/>
              </a:rPr>
              <a:t>doc.: IEEE 802.11-24/0476r0</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8" r:id="rId8"/>
    <p:sldLayoutId id="2147483659" r:id="rId9"/>
  </p:sldLayoutIdLst>
  <p:hf hdr="0"/>
  <p:txStyles>
    <p:titleStyle>
      <a:lvl1pPr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mj-lt"/>
          <a:ea typeface="+mj-ea"/>
          <a:cs typeface="+mj-cs"/>
        </a:defRPr>
      </a:lvl1pPr>
      <a:lvl2pPr marL="742950" indent="-28575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2pPr>
      <a:lvl3pPr marL="11430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3pPr>
      <a:lvl4pPr marL="16002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4pPr>
      <a:lvl5pPr marL="20574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5pPr>
      <a:lvl6pPr marL="25146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6pPr>
      <a:lvl7pPr marL="29718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7pPr>
      <a:lvl8pPr marL="34290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8pPr>
      <a:lvl9pPr marL="38862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9pPr>
    </p:titleStyle>
    <p:bodyStyle>
      <a:lvl1pPr marL="342900" indent="-342900" algn="l" defTabSz="449263" rtl="0" eaLnBrk="1" fontAlgn="base" hangingPunct="1">
        <a:spcBef>
          <a:spcPts val="600"/>
        </a:spcBef>
        <a:spcAft>
          <a:spcPct val="0"/>
        </a:spcAft>
        <a:buClr>
          <a:srgbClr val="000000"/>
        </a:buClr>
        <a:buSzPct val="100000"/>
        <a:buFont typeface="Times New Roman" pitchFamily="16" charset="0"/>
        <a:defRPr sz="2400" b="1">
          <a:solidFill>
            <a:srgbClr val="000000"/>
          </a:solidFill>
          <a:latin typeface="+mn-lt"/>
          <a:ea typeface="+mn-ea"/>
          <a:cs typeface="+mn-cs"/>
        </a:defRPr>
      </a:lvl1pPr>
      <a:lvl2pPr marL="742950" indent="-285750" algn="l" defTabSz="449263" rtl="0" eaLnBrk="1" fontAlgn="base" hangingPunct="1">
        <a:spcBef>
          <a:spcPts val="500"/>
        </a:spcBef>
        <a:spcAft>
          <a:spcPct val="0"/>
        </a:spcAft>
        <a:buClr>
          <a:srgbClr val="000000"/>
        </a:buClr>
        <a:buSzPct val="100000"/>
        <a:buFont typeface="Times New Roman" pitchFamily="16" charset="0"/>
        <a:defRPr sz="2000">
          <a:solidFill>
            <a:srgbClr val="000000"/>
          </a:solidFill>
          <a:latin typeface="+mn-lt"/>
          <a:ea typeface="+mn-ea"/>
        </a:defRPr>
      </a:lvl2pPr>
      <a:lvl3pPr marL="1143000" indent="-228600" algn="l" defTabSz="449263" rtl="0" eaLnBrk="1" fontAlgn="base" hangingPunct="1">
        <a:spcBef>
          <a:spcPts val="450"/>
        </a:spcBef>
        <a:spcAft>
          <a:spcPct val="0"/>
        </a:spcAft>
        <a:buClr>
          <a:srgbClr val="000000"/>
        </a:buClr>
        <a:buSzPct val="100000"/>
        <a:buFont typeface="Times New Roman" pitchFamily="16" charset="0"/>
        <a:defRPr>
          <a:solidFill>
            <a:srgbClr val="000000"/>
          </a:solidFill>
          <a:latin typeface="+mn-lt"/>
          <a:ea typeface="+mn-ea"/>
        </a:defRPr>
      </a:lvl3pPr>
      <a:lvl4pPr marL="16002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4pPr>
      <a:lvl5pPr marL="20574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5pPr>
      <a:lvl6pPr marL="25146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6pPr>
      <a:lvl7pPr marL="29718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7pPr>
      <a:lvl8pPr marL="34290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8pPr>
      <a:lvl9pPr marL="3886200" indent="-228600" algn="l" defTabSz="449263" rtl="0" eaLnBrk="1" fontAlgn="base" hangingPunct="1">
        <a:spcBef>
          <a:spcPts val="400"/>
        </a:spcBef>
        <a:spcAft>
          <a:spcPct val="0"/>
        </a:spcAft>
        <a:buClr>
          <a:srgbClr val="000000"/>
        </a:buClr>
        <a:buSzPct val="100000"/>
        <a:buFont typeface="Times New Roman" pitchFamily="16" charset="0"/>
        <a:defRPr sz="16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ctrTitle"/>
          </p:nvPr>
        </p:nvSpPr>
        <p:spPr>
          <a:xfrm>
            <a:off x="929217" y="613707"/>
            <a:ext cx="10363200" cy="147002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dirty="0"/>
              <a:t>Tone Plan Design for Distributed RU</a:t>
            </a:r>
          </a:p>
        </p:txBody>
      </p:sp>
      <p:sp>
        <p:nvSpPr>
          <p:cNvPr id="3074" name="Rectangle 2"/>
          <p:cNvSpPr>
            <a:spLocks noGrp="1" noChangeArrowheads="1"/>
          </p:cNvSpPr>
          <p:nvPr>
            <p:ph type="subTitle" idx="1"/>
          </p:nvPr>
        </p:nvSpPr>
        <p:spPr>
          <a:xfrm>
            <a:off x="1717675" y="1595961"/>
            <a:ext cx="8534400" cy="476250"/>
          </a:xfrm>
          <a:ln/>
        </p:spPr>
        <p:txBody>
          <a:bodyPr/>
          <a:lstStyle/>
          <a:p>
            <a:pPr algn="ctr">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pPr>
            <a:r>
              <a:rPr lang="en-GB" sz="2000" dirty="0"/>
              <a:t>Date:</a:t>
            </a:r>
            <a:r>
              <a:rPr lang="en-GB" sz="2000" b="0" dirty="0"/>
              <a:t> 2024-03-13</a:t>
            </a:r>
          </a:p>
        </p:txBody>
      </p:sp>
      <p:sp>
        <p:nvSpPr>
          <p:cNvPr id="6" name="Date Placeholder 3"/>
          <p:cNvSpPr>
            <a:spLocks noGrp="1"/>
          </p:cNvSpPr>
          <p:nvPr>
            <p:ph type="dt" idx="10"/>
          </p:nvPr>
        </p:nvSpPr>
        <p:spPr/>
        <p:txBody>
          <a:bodyPr/>
          <a:lstStyle/>
          <a:p>
            <a:r>
              <a:rPr lang="en-US" altLang="zh-CN" dirty="0"/>
              <a:t>March 2024</a:t>
            </a:r>
            <a:endParaRPr lang="en-GB" altLang="zh-CN" dirty="0"/>
          </a:p>
        </p:txBody>
      </p:sp>
      <p:sp>
        <p:nvSpPr>
          <p:cNvPr id="7" name="Footer Placeholder 4"/>
          <p:cNvSpPr>
            <a:spLocks noGrp="1"/>
          </p:cNvSpPr>
          <p:nvPr>
            <p:ph type="ftr" idx="11"/>
          </p:nvPr>
        </p:nvSpPr>
        <p:spPr/>
        <p:txBody>
          <a:bodyPr/>
          <a:lstStyle/>
          <a:p>
            <a:r>
              <a:rPr lang="en-US" dirty="0"/>
              <a:t>Bo Gong </a:t>
            </a:r>
            <a:r>
              <a:rPr lang="en-US" altLang="zh-CN" dirty="0"/>
              <a:t>(Huawei)</a:t>
            </a:r>
            <a:endParaRPr lang="en-GB" dirty="0"/>
          </a:p>
        </p:txBody>
      </p:sp>
      <p:sp>
        <p:nvSpPr>
          <p:cNvPr id="8" name="Slide Number Placeholder 5"/>
          <p:cNvSpPr>
            <a:spLocks noGrp="1"/>
          </p:cNvSpPr>
          <p:nvPr>
            <p:ph type="sldNum" idx="12"/>
          </p:nvPr>
        </p:nvSpPr>
        <p:spPr/>
        <p:txBody>
          <a:bodyPr/>
          <a:lstStyle/>
          <a:p>
            <a:r>
              <a:rPr lang="en-GB" dirty="0"/>
              <a:t>Slide </a:t>
            </a:r>
            <a:fld id="{93823DB3-BAA4-4F4A-B4B3-ED9ABE70E976}" type="slidenum">
              <a:rPr lang="en-GB"/>
              <a:pPr/>
              <a:t>1</a:t>
            </a:fld>
            <a:endParaRPr lang="en-GB" dirty="0"/>
          </a:p>
        </p:txBody>
      </p:sp>
      <p:sp>
        <p:nvSpPr>
          <p:cNvPr id="3076" name="Rectangle 4"/>
          <p:cNvSpPr>
            <a:spLocks noChangeArrowheads="1"/>
          </p:cNvSpPr>
          <p:nvPr/>
        </p:nvSpPr>
        <p:spPr bwMode="auto">
          <a:xfrm>
            <a:off x="993775" y="2285174"/>
            <a:ext cx="1447800" cy="381000"/>
          </a:xfrm>
          <a:prstGeom prst="rect">
            <a:avLst/>
          </a:prstGeom>
          <a:noFill/>
          <a:ln w="9525">
            <a:noFill/>
            <a:round/>
            <a:headEnd/>
            <a:tailEnd/>
          </a:ln>
          <a:effectLst/>
        </p:spPr>
        <p:txBody>
          <a:bodyPr lIns="92160" tIns="46080" rIns="92160" bIns="46080"/>
          <a:lstStyle/>
          <a:p>
            <a:pPr>
              <a:spcBef>
                <a:spcPts val="500"/>
              </a:spcBef>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GB" sz="2000" dirty="0">
                <a:solidFill>
                  <a:srgbClr val="000000"/>
                </a:solidFill>
              </a:rPr>
              <a:t>Authors:</a:t>
            </a:r>
          </a:p>
        </p:txBody>
      </p:sp>
      <p:graphicFrame>
        <p:nvGraphicFramePr>
          <p:cNvPr id="10" name="Table 9">
            <a:extLst>
              <a:ext uri="{FF2B5EF4-FFF2-40B4-BE49-F238E27FC236}">
                <a16:creationId xmlns:a16="http://schemas.microsoft.com/office/drawing/2014/main" id="{56BFF8FC-15E6-4208-9DB8-296FB6B5AC3E}"/>
              </a:ext>
            </a:extLst>
          </p:cNvPr>
          <p:cNvGraphicFramePr>
            <a:graphicFrameLocks noGrp="1"/>
          </p:cNvGraphicFramePr>
          <p:nvPr>
            <p:extLst>
              <p:ext uri="{D42A27DB-BD31-4B8C-83A1-F6EECF244321}">
                <p14:modId xmlns:p14="http://schemas.microsoft.com/office/powerpoint/2010/main" val="1759093222"/>
              </p:ext>
            </p:extLst>
          </p:nvPr>
        </p:nvGraphicFramePr>
        <p:xfrm>
          <a:off x="1038097" y="2791208"/>
          <a:ext cx="10115805" cy="2241718"/>
        </p:xfrm>
        <a:graphic>
          <a:graphicData uri="http://schemas.openxmlformats.org/drawingml/2006/table">
            <a:tbl>
              <a:tblPr>
                <a:tableStyleId>{5C22544A-7EE6-4342-B048-85BDC9FD1C3A}</a:tableStyleId>
              </a:tblPr>
              <a:tblGrid>
                <a:gridCol w="1983825">
                  <a:extLst>
                    <a:ext uri="{9D8B030D-6E8A-4147-A177-3AD203B41FA5}">
                      <a16:colId xmlns:a16="http://schemas.microsoft.com/office/drawing/2014/main" val="1982600515"/>
                    </a:ext>
                  </a:extLst>
                </a:gridCol>
                <a:gridCol w="1368152">
                  <a:extLst>
                    <a:ext uri="{9D8B030D-6E8A-4147-A177-3AD203B41FA5}">
                      <a16:colId xmlns:a16="http://schemas.microsoft.com/office/drawing/2014/main" val="2703258511"/>
                    </a:ext>
                  </a:extLst>
                </a:gridCol>
                <a:gridCol w="2440656">
                  <a:extLst>
                    <a:ext uri="{9D8B030D-6E8A-4147-A177-3AD203B41FA5}">
                      <a16:colId xmlns:a16="http://schemas.microsoft.com/office/drawing/2014/main" val="20002"/>
                    </a:ext>
                  </a:extLst>
                </a:gridCol>
                <a:gridCol w="1134957">
                  <a:extLst>
                    <a:ext uri="{9D8B030D-6E8A-4147-A177-3AD203B41FA5}">
                      <a16:colId xmlns:a16="http://schemas.microsoft.com/office/drawing/2014/main" val="20003"/>
                    </a:ext>
                  </a:extLst>
                </a:gridCol>
                <a:gridCol w="3188215">
                  <a:extLst>
                    <a:ext uri="{9D8B030D-6E8A-4147-A177-3AD203B41FA5}">
                      <a16:colId xmlns:a16="http://schemas.microsoft.com/office/drawing/2014/main" val="2006092477"/>
                    </a:ext>
                  </a:extLst>
                </a:gridCol>
              </a:tblGrid>
              <a:tr h="230973">
                <a:tc>
                  <a:txBody>
                    <a:bodyPr/>
                    <a:lstStyle/>
                    <a:p>
                      <a:pPr marL="0" marR="0">
                        <a:lnSpc>
                          <a:spcPct val="110000"/>
                        </a:lnSpc>
                        <a:spcBef>
                          <a:spcPts val="0"/>
                        </a:spcBef>
                        <a:spcAft>
                          <a:spcPts val="0"/>
                        </a:spcAft>
                      </a:pPr>
                      <a:r>
                        <a:rPr lang="en-US" sz="1800" b="1" kern="0" dirty="0">
                          <a:effectLst/>
                          <a:latin typeface="Times New Roman" panose="02020603050405020304" pitchFamily="18" charset="0"/>
                          <a:cs typeface="Times New Roman" panose="02020603050405020304" pitchFamily="18" charset="0"/>
                        </a:rPr>
                        <a:t>Name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0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Affiliations</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Address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Phone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110000"/>
                        </a:lnSpc>
                        <a:spcBef>
                          <a:spcPts val="0"/>
                        </a:spcBef>
                        <a:spcAft>
                          <a:spcPts val="0"/>
                        </a:spcAft>
                      </a:pPr>
                      <a:r>
                        <a:rPr lang="en-US" sz="1800" b="1" dirty="0">
                          <a:effectLst/>
                          <a:latin typeface="Times New Roman" panose="02020603050405020304" pitchFamily="18" charset="0"/>
                          <a:cs typeface="Times New Roman" panose="02020603050405020304" pitchFamily="18" charset="0"/>
                        </a:rPr>
                        <a:t>Email</a:t>
                      </a:r>
                      <a:endPar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62973176"/>
                  </a:ext>
                </a:extLst>
              </a:tr>
              <a:tr h="346320">
                <a:tc>
                  <a:txBody>
                    <a:bodyPr/>
                    <a:lstStyle/>
                    <a:p>
                      <a:pPr marL="0" marR="0" lvl="0" indent="0" algn="l" defTabSz="975386" rtl="0" eaLnBrk="1" fontAlgn="auto" latinLnBrk="0" hangingPunct="1">
                        <a:lnSpc>
                          <a:spcPct val="11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Bo</a:t>
                      </a:r>
                      <a:r>
                        <a:rPr lang="en-US" sz="1800" baseline="0" dirty="0">
                          <a:effectLst/>
                          <a:latin typeface="Times New Roman" panose="02020603050405020304" pitchFamily="18" charset="0"/>
                          <a:ea typeface="Times New Roman" panose="02020603050405020304" pitchFamily="18" charset="0"/>
                          <a:cs typeface="Times New Roman" panose="02020603050405020304" pitchFamily="18" charset="0"/>
                        </a:rPr>
                        <a:t> Gong</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algn="l">
                        <a:lnSpc>
                          <a:spcPct val="110000"/>
                        </a:lnSpc>
                        <a:spcBef>
                          <a:spcPts val="0"/>
                        </a:spcBef>
                        <a:spcAft>
                          <a:spcPts val="0"/>
                        </a:spcAft>
                      </a:pPr>
                      <a:r>
                        <a:rPr lang="en-US" sz="1800" dirty="0">
                          <a:effectLst/>
                          <a:latin typeface="Times New Roman" panose="02020603050405020304" pitchFamily="18" charset="0"/>
                          <a:ea typeface="+mn-ea"/>
                          <a:cs typeface="Times New Roman" panose="02020603050405020304" pitchFamily="18" charset="0"/>
                        </a:rPr>
                        <a:t>Huawei</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rowSpan="5">
                  <a:txBody>
                    <a:bodyPr/>
                    <a:lstStyle/>
                    <a:p>
                      <a:pPr marL="0" marR="0" algn="l">
                        <a:lnSpc>
                          <a:spcPct val="110000"/>
                        </a:lnSpc>
                        <a:spcBef>
                          <a:spcPts val="0"/>
                        </a:spcBef>
                        <a:spcAft>
                          <a:spcPts val="0"/>
                        </a:spcAft>
                      </a:pPr>
                      <a:endParaRPr lang="en-US" sz="1800" kern="1200" baseline="0" dirty="0">
                        <a:solidFill>
                          <a:schemeClr val="dk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gn="l">
                        <a:lnSpc>
                          <a:spcPct val="11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75386" rtl="0" eaLnBrk="1" fontAlgn="auto" latinLnBrk="0" hangingPunct="1">
                        <a:lnSpc>
                          <a:spcPct val="11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gongbo8@huawei.com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6320">
                <a:tc>
                  <a:txBody>
                    <a:bodyPr/>
                    <a:lstStyle/>
                    <a:p>
                      <a:pPr marL="0" marR="0" lvl="0" indent="0" algn="l" defTabSz="975386" rtl="0" eaLnBrk="1" fontAlgn="auto" latinLnBrk="0" hangingPunct="1">
                        <a:lnSpc>
                          <a:spcPct val="11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Zhi Mao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CN" altLang="en-US"/>
                    </a:p>
                  </a:txBody>
                  <a:tcPr/>
                </a:tc>
                <a:tc vMerge="1">
                  <a:txBody>
                    <a:bodyPr/>
                    <a:lstStyle/>
                    <a:p>
                      <a:endParaRPr lang="zh-CN" altLang="en-US"/>
                    </a:p>
                  </a:txBody>
                  <a:tcPr/>
                </a:tc>
                <a:tc>
                  <a:txBody>
                    <a:bodyPr/>
                    <a:lstStyle/>
                    <a:p>
                      <a:pPr marL="0" marR="0" algn="l">
                        <a:lnSpc>
                          <a:spcPct val="11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75386" rtl="0" eaLnBrk="1" fontAlgn="auto" latinLnBrk="0" hangingPunct="1">
                        <a:lnSpc>
                          <a:spcPct val="11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maozhi3@huawei.com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6320">
                <a:tc>
                  <a:txBody>
                    <a:bodyPr/>
                    <a:lstStyle/>
                    <a:p>
                      <a:pPr marL="0" marR="0" lvl="0" indent="0" algn="l" defTabSz="975386" rtl="0" eaLnBrk="1" fontAlgn="auto" latinLnBrk="0" hangingPunct="1">
                        <a:lnSpc>
                          <a:spcPct val="11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Junghoon Suh</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CN" altLang="en-US"/>
                    </a:p>
                  </a:txBody>
                  <a:tcPr/>
                </a:tc>
                <a:tc vMerge="1">
                  <a:txBody>
                    <a:bodyPr/>
                    <a:lstStyle/>
                    <a:p>
                      <a:endParaRPr lang="zh-CN" altLang="en-US"/>
                    </a:p>
                  </a:txBody>
                  <a:tcPr/>
                </a:tc>
                <a:tc>
                  <a:txBody>
                    <a:bodyPr/>
                    <a:lstStyle/>
                    <a:p>
                      <a:pPr marL="0" marR="0" algn="l">
                        <a:lnSpc>
                          <a:spcPct val="11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75386" rtl="0" eaLnBrk="1" fontAlgn="auto" latinLnBrk="0" hangingPunct="1">
                        <a:lnSpc>
                          <a:spcPct val="11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Junghoon.Suh@huawei.com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699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Jian Yu (Ross)</a:t>
                      </a:r>
                      <a:endParaRPr lang="zh-CN" altLang="en-US"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endParaRPr lang="zh-CN" altLang="en-US"/>
                    </a:p>
                  </a:txBody>
                  <a:tcPr/>
                </a:tc>
                <a:tc vMerge="1">
                  <a:txBody>
                    <a:bodyPr/>
                    <a:lstStyle/>
                    <a:p>
                      <a:endParaRPr lang="zh-CN" altLang="en-US"/>
                    </a:p>
                  </a:txBody>
                  <a:tcPr/>
                </a:tc>
                <a:tc>
                  <a:txBody>
                    <a:bodyPr/>
                    <a:lstStyle/>
                    <a:p>
                      <a:endParaRPr lang="zh-CN" altLang="en-US"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ross.yujian@huawei.com</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528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Ming Gan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algn="l">
                        <a:lnSpc>
                          <a:spcPct val="110000"/>
                        </a:lnSpc>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vMerge="1">
                  <a:txBody>
                    <a:bodyPr/>
                    <a:lstStyle/>
                    <a:p>
                      <a:pPr marL="0" marR="0" algn="l">
                        <a:lnSpc>
                          <a:spcPct val="110000"/>
                        </a:lnSpc>
                        <a:spcBef>
                          <a:spcPts val="0"/>
                        </a:spcBef>
                        <a:spcAft>
                          <a:spcPts val="0"/>
                        </a:spcAft>
                      </a:pPr>
                      <a:endParaRPr lang="en-US" sz="1800" kern="1200" baseline="0" dirty="0">
                        <a:solidFill>
                          <a:schemeClr val="dk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zh-CN" dirty="0"/>
                        <a:t>ming.gan@huawei.com</a:t>
                      </a:r>
                      <a:endParaRPr lang="zh-CN" altLang="en-US"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0" dirty="0"/>
              <a:t>Proposed Tone Plan for BW20</a:t>
            </a:r>
            <a:endParaRPr lang="en-GB" dirty="0"/>
          </a:p>
        </p:txBody>
      </p:sp>
      <p:sp>
        <p:nvSpPr>
          <p:cNvPr id="6" name="Slide Number Placeholder 5"/>
          <p:cNvSpPr>
            <a:spLocks noGrp="1"/>
          </p:cNvSpPr>
          <p:nvPr>
            <p:ph type="sldNum" idx="12"/>
          </p:nvPr>
        </p:nvSpPr>
        <p:spPr/>
        <p:txBody>
          <a:bodyPr/>
          <a:lstStyle/>
          <a:p>
            <a:r>
              <a:rPr lang="en-GB"/>
              <a:t>Slide </a:t>
            </a:r>
            <a:fld id="{6C8F0547-AFA8-4805-9A22-12721CDE959F}" type="slidenum">
              <a:rPr lang="en-GB"/>
              <a:pPr/>
              <a:t>10</a:t>
            </a:fld>
            <a:endParaRPr lang="en-GB"/>
          </a:p>
        </p:txBody>
      </p:sp>
      <p:sp>
        <p:nvSpPr>
          <p:cNvPr id="9" name="内容占位符 8">
            <a:extLst>
              <a:ext uri="{FF2B5EF4-FFF2-40B4-BE49-F238E27FC236}">
                <a16:creationId xmlns:a16="http://schemas.microsoft.com/office/drawing/2014/main" id="{551BE563-C618-434E-A028-13E067434F2C}"/>
              </a:ext>
            </a:extLst>
          </p:cNvPr>
          <p:cNvSpPr>
            <a:spLocks noGrp="1"/>
          </p:cNvSpPr>
          <p:nvPr>
            <p:ph idx="1"/>
          </p:nvPr>
        </p:nvSpPr>
        <p:spPr>
          <a:xfrm>
            <a:off x="767408" y="1553455"/>
            <a:ext cx="10361084" cy="363377"/>
          </a:xfrm>
        </p:spPr>
        <p:txBody>
          <a:bodyPr/>
          <a:lstStyle/>
          <a:p>
            <a:pPr algn="just">
              <a:buFont typeface="Wingdings" panose="05000000000000000000" pitchFamily="2" charset="2"/>
              <a:buChar char="p"/>
            </a:pPr>
            <a:r>
              <a:rPr lang="en-US" altLang="zh-CN" sz="2000" b="0" dirty="0"/>
              <a:t>Power boost gain of proposed 26-tone </a:t>
            </a:r>
            <a:r>
              <a:rPr lang="en-US" altLang="zh-CN" sz="2000" b="0" dirty="0" err="1"/>
              <a:t>dRU</a:t>
            </a:r>
            <a:endParaRPr lang="en-US" altLang="zh-CN" sz="2000" b="0" dirty="0"/>
          </a:p>
          <a:p>
            <a:pPr algn="just">
              <a:buFont typeface="Wingdings" panose="05000000000000000000" pitchFamily="2" charset="2"/>
              <a:buChar char="p"/>
            </a:pPr>
            <a:endParaRPr lang="en-US" altLang="zh-CN" sz="2000" b="0" dirty="0">
              <a:solidFill>
                <a:srgbClr val="333333"/>
              </a:solidFill>
              <a:latin typeface="+mj-lt"/>
            </a:endParaRPr>
          </a:p>
          <a:p>
            <a:pPr algn="just">
              <a:buFont typeface="Wingdings" panose="05000000000000000000" pitchFamily="2" charset="2"/>
              <a:buChar char="p"/>
            </a:pPr>
            <a:endParaRPr lang="en-US" altLang="zh-CN" sz="2000" b="0" dirty="0">
              <a:solidFill>
                <a:srgbClr val="333333"/>
              </a:solidFill>
              <a:latin typeface="+mj-lt"/>
            </a:endParaRPr>
          </a:p>
          <a:p>
            <a:pPr algn="just">
              <a:buFont typeface="Wingdings" panose="05000000000000000000" pitchFamily="2" charset="2"/>
              <a:buChar char="p"/>
            </a:pPr>
            <a:endParaRPr lang="en-US" altLang="zh-CN" sz="2000" b="0" dirty="0">
              <a:solidFill>
                <a:srgbClr val="333333"/>
              </a:solidFill>
              <a:latin typeface="+mj-lt"/>
            </a:endParaRPr>
          </a:p>
          <a:p>
            <a:pPr algn="just">
              <a:buFont typeface="Wingdings" panose="05000000000000000000" pitchFamily="2" charset="2"/>
              <a:buChar char="p"/>
            </a:pPr>
            <a:endParaRPr lang="en-US" altLang="zh-CN" sz="2000" b="0" dirty="0">
              <a:solidFill>
                <a:srgbClr val="333333"/>
              </a:solidFill>
              <a:latin typeface="+mj-lt"/>
            </a:endParaRPr>
          </a:p>
          <a:p>
            <a:pPr algn="just">
              <a:buFont typeface="Wingdings" panose="05000000000000000000" pitchFamily="2" charset="2"/>
              <a:buChar char="p"/>
            </a:pPr>
            <a:endParaRPr lang="en-US" altLang="zh-CN" sz="2000" b="0" dirty="0">
              <a:solidFill>
                <a:srgbClr val="333333"/>
              </a:solidFill>
              <a:latin typeface="+mj-lt"/>
            </a:endParaRPr>
          </a:p>
          <a:p>
            <a:pPr algn="just">
              <a:buFont typeface="Wingdings" panose="05000000000000000000" pitchFamily="2" charset="2"/>
              <a:buChar char="p"/>
            </a:pPr>
            <a:endParaRPr lang="en-US" altLang="zh-CN" sz="2000" b="0" dirty="0">
              <a:solidFill>
                <a:srgbClr val="333333"/>
              </a:solidFill>
              <a:latin typeface="+mj-lt"/>
            </a:endParaRPr>
          </a:p>
          <a:p>
            <a:pPr algn="just">
              <a:buFont typeface="Wingdings" panose="05000000000000000000" pitchFamily="2" charset="2"/>
              <a:buChar char="p"/>
            </a:pPr>
            <a:endParaRPr lang="en-US" altLang="zh-CN" sz="2000" b="0" dirty="0">
              <a:solidFill>
                <a:srgbClr val="333333"/>
              </a:solidFill>
              <a:latin typeface="+mj-lt"/>
            </a:endParaRPr>
          </a:p>
          <a:p>
            <a:pPr algn="just">
              <a:buFont typeface="Wingdings" panose="05000000000000000000" pitchFamily="2" charset="2"/>
              <a:buChar char="p"/>
            </a:pPr>
            <a:endParaRPr lang="en-US" altLang="zh-CN" sz="2000" b="0" dirty="0">
              <a:solidFill>
                <a:srgbClr val="333333"/>
              </a:solidFill>
              <a:latin typeface="+mj-lt"/>
            </a:endParaRPr>
          </a:p>
          <a:p>
            <a:pPr algn="just">
              <a:buFont typeface="Wingdings" panose="05000000000000000000" pitchFamily="2" charset="2"/>
              <a:buChar char="p"/>
            </a:pPr>
            <a:endParaRPr lang="en-US" altLang="zh-CN" sz="2000" b="0" dirty="0">
              <a:solidFill>
                <a:srgbClr val="333333"/>
              </a:solidFill>
              <a:latin typeface="+mj-lt"/>
            </a:endParaRPr>
          </a:p>
          <a:p>
            <a:pPr algn="just">
              <a:buFont typeface="Wingdings" panose="05000000000000000000" pitchFamily="2" charset="2"/>
              <a:buChar char="p"/>
            </a:pPr>
            <a:endParaRPr lang="en-US" altLang="zh-CN" sz="2000" b="0" dirty="0">
              <a:solidFill>
                <a:srgbClr val="333333"/>
              </a:solidFill>
              <a:latin typeface="+mj-lt"/>
            </a:endParaRPr>
          </a:p>
          <a:p>
            <a:pPr algn="just">
              <a:buFont typeface="Wingdings" panose="05000000000000000000" pitchFamily="2" charset="2"/>
              <a:buChar char="p"/>
            </a:pPr>
            <a:r>
              <a:rPr lang="en-US" altLang="zh-CN" sz="2000" b="0" dirty="0"/>
              <a:t>Power boost gain of 52,106-tone </a:t>
            </a:r>
            <a:r>
              <a:rPr lang="en-US" altLang="zh-CN" sz="2000" b="0" dirty="0" err="1"/>
              <a:t>dRUs</a:t>
            </a:r>
            <a:endParaRPr lang="en-US" altLang="zh-CN" sz="2000" b="0" dirty="0"/>
          </a:p>
          <a:p>
            <a:pPr fontAlgn="ctr"/>
            <a:r>
              <a:rPr lang="en-US" altLang="zh-CN" sz="1800" b="0" dirty="0"/>
              <a:t>    3</a:t>
            </a:r>
            <a:r>
              <a:rPr lang="en-US" altLang="zh-CN" sz="1800" b="0" dirty="0">
                <a:solidFill>
                  <a:schemeClr val="tx1"/>
                </a:solidFill>
              </a:rPr>
              <a:t> tones per MHz in </a:t>
            </a:r>
            <a:r>
              <a:rPr lang="en-US" altLang="zh-CN" sz="1800" b="0" dirty="0"/>
              <a:t>52-tone </a:t>
            </a:r>
            <a:r>
              <a:rPr lang="en-US" altLang="zh-CN" sz="1800" b="0" dirty="0" err="1"/>
              <a:t>dRUs</a:t>
            </a:r>
            <a:r>
              <a:rPr lang="en-US" altLang="zh-CN" sz="1800" b="0" dirty="0"/>
              <a:t>; 6</a:t>
            </a:r>
            <a:r>
              <a:rPr lang="en-US" altLang="zh-CN" sz="1800" b="0" dirty="0">
                <a:solidFill>
                  <a:schemeClr val="tx1"/>
                </a:solidFill>
              </a:rPr>
              <a:t> tones per MHz in </a:t>
            </a:r>
            <a:r>
              <a:rPr lang="en-US" altLang="zh-CN" sz="1800" b="0" dirty="0"/>
              <a:t>106-tone </a:t>
            </a:r>
            <a:r>
              <a:rPr lang="en-US" altLang="zh-CN" sz="1800" b="0" dirty="0" err="1"/>
              <a:t>dRUs</a:t>
            </a:r>
            <a:endParaRPr lang="zh-CN" altLang="zh-CN" sz="1800" b="0" dirty="0"/>
          </a:p>
          <a:p>
            <a:pPr algn="just">
              <a:buFont typeface="Wingdings" panose="05000000000000000000" pitchFamily="2" charset="2"/>
              <a:buChar char="p"/>
            </a:pPr>
            <a:endParaRPr lang="en-US" altLang="zh-CN" sz="2000" b="0" dirty="0">
              <a:solidFill>
                <a:srgbClr val="333333"/>
              </a:solidFill>
              <a:latin typeface="+mj-lt"/>
            </a:endParaRPr>
          </a:p>
        </p:txBody>
      </p:sp>
      <p:pic>
        <p:nvPicPr>
          <p:cNvPr id="20" name="图形 19">
            <a:extLst>
              <a:ext uri="{FF2B5EF4-FFF2-40B4-BE49-F238E27FC236}">
                <a16:creationId xmlns:a16="http://schemas.microsoft.com/office/drawing/2014/main" id="{825A58D3-D33E-492A-BCB9-F6367AA668BD}"/>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8673" r="9127"/>
          <a:stretch/>
        </p:blipFill>
        <p:spPr>
          <a:xfrm>
            <a:off x="1776045" y="2695644"/>
            <a:ext cx="8436810" cy="3109620"/>
          </a:xfrm>
          <a:prstGeom prst="rect">
            <a:avLst/>
          </a:prstGeom>
        </p:spPr>
      </p:pic>
      <p:sp>
        <p:nvSpPr>
          <p:cNvPr id="2" name="左大括号 1">
            <a:extLst>
              <a:ext uri="{FF2B5EF4-FFF2-40B4-BE49-F238E27FC236}">
                <a16:creationId xmlns:a16="http://schemas.microsoft.com/office/drawing/2014/main" id="{4795C04C-4107-400A-A0A2-DC5507A195DB}"/>
              </a:ext>
            </a:extLst>
          </p:cNvPr>
          <p:cNvSpPr/>
          <p:nvPr/>
        </p:nvSpPr>
        <p:spPr bwMode="auto">
          <a:xfrm>
            <a:off x="4943873" y="3717032"/>
            <a:ext cx="193140" cy="648072"/>
          </a:xfrm>
          <a:prstGeom prst="leftBrace">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zh-CN" altLang="en-US" sz="2400" b="0" i="0" u="none" strike="noStrike" cap="none" normalizeH="0" baseline="0">
              <a:ln>
                <a:noFill/>
              </a:ln>
              <a:solidFill>
                <a:schemeClr val="bg1"/>
              </a:solidFill>
              <a:effectLst/>
              <a:latin typeface="Times New Roman" pitchFamily="16" charset="0"/>
              <a:ea typeface="MS Gothic" charset="-128"/>
            </a:endParaRPr>
          </a:p>
        </p:txBody>
      </p:sp>
      <p:sp>
        <p:nvSpPr>
          <p:cNvPr id="3" name="文本框 2">
            <a:extLst>
              <a:ext uri="{FF2B5EF4-FFF2-40B4-BE49-F238E27FC236}">
                <a16:creationId xmlns:a16="http://schemas.microsoft.com/office/drawing/2014/main" id="{05F745C1-4052-4FE7-BF6C-6513D01B88FE}"/>
              </a:ext>
            </a:extLst>
          </p:cNvPr>
          <p:cNvSpPr txBox="1"/>
          <p:nvPr/>
        </p:nvSpPr>
        <p:spPr>
          <a:xfrm>
            <a:off x="2999656" y="3802418"/>
            <a:ext cx="2075861" cy="400110"/>
          </a:xfrm>
          <a:prstGeom prst="rect">
            <a:avLst/>
          </a:prstGeom>
          <a:noFill/>
        </p:spPr>
        <p:txBody>
          <a:bodyPr wrap="square" rtlCol="0">
            <a:spAutoFit/>
          </a:bodyPr>
          <a:lstStyle/>
          <a:p>
            <a:pPr algn="ctr"/>
            <a:r>
              <a:rPr lang="en-US" altLang="zh-CN" sz="2000" dirty="0">
                <a:solidFill>
                  <a:schemeClr val="tx1"/>
                </a:solidFill>
              </a:rPr>
              <a:t>3 dB power boost</a:t>
            </a:r>
            <a:endParaRPr lang="zh-CN" altLang="en-US" sz="2000" dirty="0">
              <a:solidFill>
                <a:schemeClr val="tx1"/>
              </a:solidFill>
            </a:endParaRPr>
          </a:p>
        </p:txBody>
      </p:sp>
      <p:graphicFrame>
        <p:nvGraphicFramePr>
          <p:cNvPr id="36" name="表格 35">
            <a:extLst>
              <a:ext uri="{FF2B5EF4-FFF2-40B4-BE49-F238E27FC236}">
                <a16:creationId xmlns:a16="http://schemas.microsoft.com/office/drawing/2014/main" id="{E1DC3154-E97F-4DFA-BEB0-743F613D3CF6}"/>
              </a:ext>
            </a:extLst>
          </p:cNvPr>
          <p:cNvGraphicFramePr>
            <a:graphicFrameLocks noGrp="1"/>
          </p:cNvGraphicFramePr>
          <p:nvPr/>
        </p:nvGraphicFramePr>
        <p:xfrm>
          <a:off x="2158151" y="2048605"/>
          <a:ext cx="8054705" cy="662193"/>
        </p:xfrm>
        <a:graphic>
          <a:graphicData uri="http://schemas.openxmlformats.org/drawingml/2006/table">
            <a:tbl>
              <a:tblPr/>
              <a:tblGrid>
                <a:gridCol w="1231409">
                  <a:extLst>
                    <a:ext uri="{9D8B030D-6E8A-4147-A177-3AD203B41FA5}">
                      <a16:colId xmlns:a16="http://schemas.microsoft.com/office/drawing/2014/main" val="2988252491"/>
                    </a:ext>
                  </a:extLst>
                </a:gridCol>
                <a:gridCol w="1648549">
                  <a:extLst>
                    <a:ext uri="{9D8B030D-6E8A-4147-A177-3AD203B41FA5}">
                      <a16:colId xmlns:a16="http://schemas.microsoft.com/office/drawing/2014/main" val="629446696"/>
                    </a:ext>
                  </a:extLst>
                </a:gridCol>
                <a:gridCol w="1805554">
                  <a:extLst>
                    <a:ext uri="{9D8B030D-6E8A-4147-A177-3AD203B41FA5}">
                      <a16:colId xmlns:a16="http://schemas.microsoft.com/office/drawing/2014/main" val="4253240801"/>
                    </a:ext>
                  </a:extLst>
                </a:gridCol>
                <a:gridCol w="1758252">
                  <a:extLst>
                    <a:ext uri="{9D8B030D-6E8A-4147-A177-3AD203B41FA5}">
                      <a16:colId xmlns:a16="http://schemas.microsoft.com/office/drawing/2014/main" val="3733417456"/>
                    </a:ext>
                  </a:extLst>
                </a:gridCol>
                <a:gridCol w="1610941">
                  <a:extLst>
                    <a:ext uri="{9D8B030D-6E8A-4147-A177-3AD203B41FA5}">
                      <a16:colId xmlns:a16="http://schemas.microsoft.com/office/drawing/2014/main" val="3037152002"/>
                    </a:ext>
                  </a:extLst>
                </a:gridCol>
              </a:tblGrid>
              <a:tr h="273630">
                <a:tc>
                  <a:txBody>
                    <a:bodyPr/>
                    <a:lstStyle/>
                    <a:p>
                      <a:pPr indent="0">
                        <a:lnSpc>
                          <a:spcPct val="100000"/>
                        </a:lnSpc>
                        <a:spcBef>
                          <a:spcPts val="0"/>
                        </a:spcBef>
                        <a:spcAft>
                          <a:spcPts val="0"/>
                        </a:spcAft>
                      </a:pPr>
                      <a:endParaRPr lang="zh-CN" altLang="en-US" b="0" dirty="0"/>
                    </a:p>
                  </a:txBody>
                  <a:tcPr/>
                </a:tc>
                <a:tc>
                  <a:txBody>
                    <a:bodyPr/>
                    <a:lstStyle/>
                    <a:p>
                      <a:pPr indent="0">
                        <a:lnSpc>
                          <a:spcPct val="100000"/>
                        </a:lnSpc>
                        <a:spcBef>
                          <a:spcPts val="0"/>
                        </a:spcBef>
                        <a:spcAft>
                          <a:spcPts val="0"/>
                        </a:spcAft>
                      </a:pPr>
                      <a:r>
                        <a:rPr lang="en-US" altLang="zh-CN" sz="1000" b="0" dirty="0">
                          <a:effectLst/>
                        </a:rPr>
                        <a:t>Data Tone Num. per 1MHz</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0" dirty="0">
                          <a:solidFill>
                            <a:srgbClr val="000000"/>
                          </a:solidFill>
                          <a:effectLst/>
                          <a:latin typeface="Times New Roman" panose="02020603050405020304" pitchFamily="18" charset="0"/>
                        </a:rPr>
                        <a:t>Power Boost per tone (dB)</a:t>
                      </a:r>
                      <a:endParaRPr lang="en-US" altLang="zh-CN"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nSpc>
                          <a:spcPct val="100000"/>
                        </a:lnSpc>
                        <a:spcBef>
                          <a:spcPts val="0"/>
                        </a:spcBef>
                        <a:spcAft>
                          <a:spcPts val="0"/>
                        </a:spcAft>
                      </a:pPr>
                      <a:r>
                        <a:rPr lang="en-US" sz="1000" b="0" dirty="0">
                          <a:effectLst/>
                        </a:rPr>
                        <a:t>Pilot </a:t>
                      </a:r>
                      <a:r>
                        <a:rPr lang="en-US" altLang="zh-CN" sz="1000" b="0" dirty="0">
                          <a:effectLst/>
                        </a:rPr>
                        <a:t>Tone Num. per MHz</a:t>
                      </a:r>
                      <a:endParaRPr lang="en-US"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0" dirty="0">
                          <a:solidFill>
                            <a:srgbClr val="000000"/>
                          </a:solidFill>
                          <a:effectLst/>
                          <a:latin typeface="Times New Roman" panose="02020603050405020304" pitchFamily="18" charset="0"/>
                        </a:rPr>
                        <a:t>Power Boost per tone (dB)</a:t>
                      </a:r>
                      <a:endParaRPr lang="en-US" altLang="zh-CN"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9634842"/>
                  </a:ext>
                </a:extLst>
              </a:tr>
              <a:tr h="296433">
                <a:tc>
                  <a:txBody>
                    <a:bodyPr/>
                    <a:lstStyle/>
                    <a:p>
                      <a:pPr indent="0">
                        <a:lnSpc>
                          <a:spcPct val="100000"/>
                        </a:lnSpc>
                        <a:spcBef>
                          <a:spcPts val="0"/>
                        </a:spcBef>
                        <a:spcAft>
                          <a:spcPts val="0"/>
                        </a:spcAft>
                      </a:pPr>
                      <a:r>
                        <a:rPr lang="en-US" altLang="zh-CN" sz="1000" b="0" dirty="0"/>
                        <a:t>26-tone </a:t>
                      </a:r>
                      <a:r>
                        <a:rPr lang="en-US" altLang="zh-CN" sz="1000" b="0" dirty="0" err="1"/>
                        <a:t>dRU</a:t>
                      </a:r>
                      <a:endParaRPr lang="en-US"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lnSpc>
                          <a:spcPct val="100000"/>
                        </a:lnSpc>
                        <a:spcBef>
                          <a:spcPts val="0"/>
                        </a:spcBef>
                        <a:spcAft>
                          <a:spcPts val="0"/>
                        </a:spcAft>
                      </a:pPr>
                      <a:r>
                        <a:rPr lang="en-US" altLang="zh-CN" sz="1000" b="0" dirty="0">
                          <a:solidFill>
                            <a:srgbClr val="000000"/>
                          </a:solidFill>
                          <a:effectLst/>
                          <a:latin typeface="Times New Roman" panose="02020603050405020304" pitchFamily="18" charset="0"/>
                        </a:rPr>
                        <a:t>2</a:t>
                      </a:r>
                      <a:endParaRPr lang="zh-CN" altLang="en-US"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lnSpc>
                          <a:spcPct val="100000"/>
                        </a:lnSpc>
                        <a:spcBef>
                          <a:spcPts val="0"/>
                        </a:spcBef>
                        <a:spcAft>
                          <a:spcPts val="0"/>
                        </a:spcAft>
                      </a:pPr>
                      <a:r>
                        <a:rPr lang="en-US" altLang="zh-CN" sz="1000" b="1" dirty="0">
                          <a:solidFill>
                            <a:srgbClr val="000000"/>
                          </a:solidFill>
                          <a:effectLst/>
                          <a:latin typeface="Times New Roman" panose="02020603050405020304" pitchFamily="18" charset="0"/>
                        </a:rPr>
                        <a:t>8.13</a:t>
                      </a:r>
                      <a:r>
                        <a:rPr lang="en-US" altLang="zh-CN" sz="1000" b="0" dirty="0">
                          <a:solidFill>
                            <a:srgbClr val="000000"/>
                          </a:solidFill>
                          <a:effectLst/>
                          <a:latin typeface="Times New Roman" panose="02020603050405020304" pitchFamily="18" charset="0"/>
                        </a:rPr>
                        <a:t> (-12.14 </a:t>
                      </a:r>
                      <a:r>
                        <a:rPr lang="zh-CN" altLang="en-US" sz="1000" b="0" dirty="0">
                          <a:solidFill>
                            <a:srgbClr val="000000"/>
                          </a:solidFill>
                          <a:effectLst/>
                          <a:latin typeface="Times New Roman" panose="02020603050405020304" pitchFamily="18" charset="0"/>
                        </a:rPr>
                        <a:t>→ </a:t>
                      </a:r>
                      <a:r>
                        <a:rPr lang="en-US" altLang="zh-CN" sz="1000" b="0" dirty="0">
                          <a:solidFill>
                            <a:srgbClr val="000000"/>
                          </a:solidFill>
                          <a:effectLst/>
                          <a:latin typeface="Times New Roman" panose="02020603050405020304" pitchFamily="18" charset="0"/>
                        </a:rPr>
                        <a:t>-4.01</a:t>
                      </a:r>
                      <a:r>
                        <a:rPr lang="zh-CN" altLang="en-US" sz="1000" b="0" dirty="0">
                          <a:solidFill>
                            <a:srgbClr val="000000"/>
                          </a:solidFill>
                          <a:effectLst/>
                          <a:latin typeface="Times New Roman" panose="02020603050405020304" pitchFamily="18" charset="0"/>
                        </a:rPr>
                        <a:t> </a:t>
                      </a:r>
                      <a:r>
                        <a:rPr lang="en-US" altLang="zh-CN" sz="1000" b="0" dirty="0">
                          <a:solidFill>
                            <a:srgbClr val="000000"/>
                          </a:solidFill>
                          <a:effectLst/>
                          <a:latin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lnSpc>
                          <a:spcPct val="100000"/>
                        </a:lnSpc>
                        <a:spcBef>
                          <a:spcPts val="0"/>
                        </a:spcBef>
                        <a:spcAft>
                          <a:spcPts val="0"/>
                        </a:spcAft>
                      </a:pPr>
                      <a:r>
                        <a:rPr lang="en-US" altLang="zh-CN" sz="1000" b="0" dirty="0">
                          <a:solidFill>
                            <a:srgbClr val="000000"/>
                          </a:solidFill>
                          <a:effectLst/>
                          <a:latin typeface="Times New Roman" panose="02020603050405020304" pitchFamily="18" charset="0"/>
                        </a:rPr>
                        <a:t>1</a:t>
                      </a:r>
                      <a:endParaRPr lang="zh-CN" altLang="en-US"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0" algn="ctr">
                        <a:lnSpc>
                          <a:spcPct val="100000"/>
                        </a:lnSpc>
                        <a:spcBef>
                          <a:spcPts val="0"/>
                        </a:spcBef>
                        <a:spcAft>
                          <a:spcPts val="0"/>
                        </a:spcAft>
                      </a:pPr>
                      <a:r>
                        <a:rPr lang="en-US" altLang="zh-CN" sz="1000" b="1" dirty="0">
                          <a:solidFill>
                            <a:srgbClr val="000000"/>
                          </a:solidFill>
                          <a:effectLst/>
                          <a:latin typeface="Times New Roman" panose="02020603050405020304" pitchFamily="18" charset="0"/>
                        </a:rPr>
                        <a:t>11.13</a:t>
                      </a:r>
                      <a:r>
                        <a:rPr lang="en-US" altLang="zh-CN" sz="1000" b="0" dirty="0">
                          <a:solidFill>
                            <a:srgbClr val="000000"/>
                          </a:solidFill>
                          <a:effectLst/>
                          <a:latin typeface="Times New Roman" panose="02020603050405020304" pitchFamily="18" charset="0"/>
                        </a:rPr>
                        <a:t>  </a:t>
                      </a:r>
                      <a:r>
                        <a:rPr lang="en-US" altLang="zh-CN" sz="1000" b="1" dirty="0">
                          <a:solidFill>
                            <a:srgbClr val="000000"/>
                          </a:solidFill>
                          <a:effectLst/>
                          <a:latin typeface="Times New Roman" panose="02020603050405020304" pitchFamily="18" charset="0"/>
                        </a:rPr>
                        <a:t>(-12.14 </a:t>
                      </a:r>
                      <a:r>
                        <a:rPr lang="zh-CN" altLang="en-US" sz="1000" b="1" dirty="0">
                          <a:solidFill>
                            <a:srgbClr val="000000"/>
                          </a:solidFill>
                          <a:effectLst/>
                          <a:latin typeface="Times New Roman" panose="02020603050405020304" pitchFamily="18" charset="0"/>
                        </a:rPr>
                        <a:t>→ </a:t>
                      </a:r>
                      <a:r>
                        <a:rPr lang="en-US" altLang="zh-CN" sz="1000" b="1" dirty="0">
                          <a:solidFill>
                            <a:srgbClr val="000000"/>
                          </a:solidFill>
                          <a:effectLst/>
                          <a:latin typeface="Times New Roman" panose="02020603050405020304" pitchFamily="18" charset="0"/>
                        </a:rPr>
                        <a:t>-1.01)</a:t>
                      </a:r>
                      <a:endParaRPr lang="zh-CN" altLang="en-US" sz="10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1180664"/>
                  </a:ext>
                </a:extLst>
              </a:tr>
            </a:tbl>
          </a:graphicData>
        </a:graphic>
      </p:graphicFrame>
      <p:sp>
        <p:nvSpPr>
          <p:cNvPr id="12" name="页脚占位符 4"/>
          <p:cNvSpPr txBox="1">
            <a:spLocks/>
          </p:cNvSpPr>
          <p:nvPr/>
        </p:nvSpPr>
        <p:spPr bwMode="auto">
          <a:xfrm>
            <a:off x="10056440" y="6511912"/>
            <a:ext cx="1368152" cy="27225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defPPr>
              <a:defRPr lang="en-GB"/>
            </a:defPPr>
            <a:lvl1pPr algn="r" defTabSz="449263" rtl="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kern="1200">
                <a:solidFill>
                  <a:srgbClr val="000000"/>
                </a:solidFill>
                <a:latin typeface="Times New Roman" pitchFamily="16" charset="0"/>
                <a:ea typeface="MS Gothic" charset="-128"/>
                <a:cs typeface="Arial Unicode MS" charset="0"/>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5pPr>
            <a:lvl6pPr marL="2286000" algn="l" defTabSz="914400" rtl="0" eaLnBrk="1" latinLnBrk="0" hangingPunct="1">
              <a:defRPr sz="2400" kern="1200">
                <a:solidFill>
                  <a:schemeClr val="bg1"/>
                </a:solidFill>
                <a:latin typeface="Times New Roman" pitchFamily="16" charset="0"/>
                <a:ea typeface="MS Gothic" charset="-128"/>
                <a:cs typeface="+mn-cs"/>
              </a:defRPr>
            </a:lvl6pPr>
            <a:lvl7pPr marL="2743200" algn="l" defTabSz="914400" rtl="0" eaLnBrk="1" latinLnBrk="0" hangingPunct="1">
              <a:defRPr sz="2400" kern="1200">
                <a:solidFill>
                  <a:schemeClr val="bg1"/>
                </a:solidFill>
                <a:latin typeface="Times New Roman" pitchFamily="16" charset="0"/>
                <a:ea typeface="MS Gothic" charset="-128"/>
                <a:cs typeface="+mn-cs"/>
              </a:defRPr>
            </a:lvl7pPr>
            <a:lvl8pPr marL="3200400" algn="l" defTabSz="914400" rtl="0" eaLnBrk="1" latinLnBrk="0" hangingPunct="1">
              <a:defRPr sz="2400" kern="1200">
                <a:solidFill>
                  <a:schemeClr val="bg1"/>
                </a:solidFill>
                <a:latin typeface="Times New Roman" pitchFamily="16" charset="0"/>
                <a:ea typeface="MS Gothic" charset="-128"/>
                <a:cs typeface="+mn-cs"/>
              </a:defRPr>
            </a:lvl8pPr>
            <a:lvl9pPr marL="3657600" algn="l" defTabSz="914400" rtl="0" eaLnBrk="1" latinLnBrk="0" hangingPunct="1">
              <a:defRPr sz="2400" kern="1200">
                <a:solidFill>
                  <a:schemeClr val="bg1"/>
                </a:solidFill>
                <a:latin typeface="Times New Roman" pitchFamily="16" charset="0"/>
                <a:ea typeface="MS Gothic" charset="-128"/>
                <a:cs typeface="+mn-cs"/>
              </a:defRPr>
            </a:lvl9pPr>
          </a:lstStyle>
          <a:p>
            <a:r>
              <a:rPr lang="en-GB" dirty="0"/>
              <a:t>Bo Gong (Huawei)</a:t>
            </a:r>
          </a:p>
        </p:txBody>
      </p:sp>
      <p:sp>
        <p:nvSpPr>
          <p:cNvPr id="13" name="矩形 12"/>
          <p:cNvSpPr/>
          <p:nvPr/>
        </p:nvSpPr>
        <p:spPr>
          <a:xfrm>
            <a:off x="801532" y="277169"/>
            <a:ext cx="1366721" cy="369332"/>
          </a:xfrm>
          <a:prstGeom prst="rect">
            <a:avLst/>
          </a:prstGeom>
        </p:spPr>
        <p:txBody>
          <a:bodyPr wrap="non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b="1" dirty="0">
                <a:solidFill>
                  <a:srgbClr val="000000"/>
                </a:solidFill>
                <a:cs typeface="Arial Unicode MS" charset="0"/>
              </a:rPr>
              <a:t>March 2024</a:t>
            </a:r>
            <a:endParaRPr lang="en-GB" altLang="zh-CN" sz="1800" b="1" dirty="0">
              <a:solidFill>
                <a:srgbClr val="000000"/>
              </a:solidFill>
              <a:cs typeface="Arial Unicode MS" charset="0"/>
            </a:endParaRPr>
          </a:p>
        </p:txBody>
      </p:sp>
    </p:spTree>
    <p:extLst>
      <p:ext uri="{BB962C8B-B14F-4D97-AF65-F5344CB8AC3E}">
        <p14:creationId xmlns:p14="http://schemas.microsoft.com/office/powerpoint/2010/main" val="13730921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0" dirty="0"/>
              <a:t>Proposed Tone Plan for Other BWs</a:t>
            </a:r>
            <a:endParaRPr lang="en-GB" dirty="0"/>
          </a:p>
        </p:txBody>
      </p:sp>
      <p:sp>
        <p:nvSpPr>
          <p:cNvPr id="6" name="Slide Number Placeholder 5"/>
          <p:cNvSpPr>
            <a:spLocks noGrp="1"/>
          </p:cNvSpPr>
          <p:nvPr>
            <p:ph type="sldNum" idx="12"/>
          </p:nvPr>
        </p:nvSpPr>
        <p:spPr/>
        <p:txBody>
          <a:bodyPr/>
          <a:lstStyle/>
          <a:p>
            <a:r>
              <a:rPr lang="en-GB"/>
              <a:t>Slide </a:t>
            </a:r>
            <a:fld id="{6C8F0547-AFA8-4805-9A22-12721CDE959F}" type="slidenum">
              <a:rPr lang="en-GB"/>
              <a:pPr/>
              <a:t>11</a:t>
            </a:fld>
            <a:endParaRPr lang="en-GB"/>
          </a:p>
        </p:txBody>
      </p:sp>
      <p:sp>
        <p:nvSpPr>
          <p:cNvPr id="9" name="内容占位符 8">
            <a:extLst>
              <a:ext uri="{FF2B5EF4-FFF2-40B4-BE49-F238E27FC236}">
                <a16:creationId xmlns:a16="http://schemas.microsoft.com/office/drawing/2014/main" id="{551BE563-C618-434E-A028-13E067434F2C}"/>
              </a:ext>
            </a:extLst>
          </p:cNvPr>
          <p:cNvSpPr>
            <a:spLocks noGrp="1"/>
          </p:cNvSpPr>
          <p:nvPr>
            <p:ph idx="1"/>
          </p:nvPr>
        </p:nvSpPr>
        <p:spPr>
          <a:xfrm>
            <a:off x="929217" y="1636124"/>
            <a:ext cx="7678552" cy="3521068"/>
          </a:xfrm>
        </p:spPr>
        <p:txBody>
          <a:bodyPr/>
          <a:lstStyle/>
          <a:p>
            <a:pPr marL="0" indent="0" algn="just">
              <a:spcBef>
                <a:spcPts val="0"/>
              </a:spcBef>
              <a:buFont typeface="Wingdings" panose="05000000000000000000" pitchFamily="2" charset="2"/>
              <a:buChar char="p"/>
            </a:pPr>
            <a:r>
              <a:rPr lang="en-US" altLang="zh-CN" b="0" dirty="0">
                <a:latin typeface="+mj-lt"/>
              </a:rPr>
              <a:t>Tone plan structure </a:t>
            </a:r>
            <a:r>
              <a:rPr lang="en-US" altLang="zh-CN" b="0" dirty="0"/>
              <a:t>(</a:t>
            </a:r>
            <a:r>
              <a:rPr lang="en-US" altLang="zh-CN" b="0" dirty="0" err="1"/>
              <a:t>DC_leftPart</a:t>
            </a:r>
            <a:r>
              <a:rPr lang="en-US" altLang="zh-CN" b="0" dirty="0"/>
              <a:t> or </a:t>
            </a:r>
            <a:r>
              <a:rPr lang="en-US" altLang="zh-CN" b="0" dirty="0" err="1"/>
              <a:t>DC_rightPart</a:t>
            </a:r>
            <a:r>
              <a:rPr lang="en-US" altLang="zh-CN" b="0" dirty="0"/>
              <a:t>)</a:t>
            </a:r>
            <a:endParaRPr lang="en-US" altLang="zh-CN" sz="2800" b="0" dirty="0"/>
          </a:p>
          <a:p>
            <a:pPr marL="0" indent="0" algn="just">
              <a:spcBef>
                <a:spcPts val="0"/>
              </a:spcBef>
            </a:pPr>
            <a:r>
              <a:rPr lang="en-US" altLang="zh-CN" sz="1800" dirty="0">
                <a:solidFill>
                  <a:srgbClr val="333333"/>
                </a:solidFill>
                <a:latin typeface="+mj-lt"/>
              </a:rPr>
              <a:t>[</a:t>
            </a:r>
            <a:r>
              <a:rPr lang="en-US" altLang="zh-CN" sz="1800" b="0" dirty="0">
                <a:solidFill>
                  <a:srgbClr val="333333"/>
                </a:solidFill>
                <a:latin typeface="+mj-lt"/>
              </a:rPr>
              <a:t>28DataTones</a:t>
            </a:r>
            <a:r>
              <a:rPr lang="en-US" altLang="zh-CN" sz="1800" dirty="0">
                <a:solidFill>
                  <a:srgbClr val="333333"/>
                </a:solidFill>
                <a:latin typeface="+mj-lt"/>
              </a:rPr>
              <a:t>(</a:t>
            </a:r>
            <a:r>
              <a:rPr lang="en-US" altLang="zh-CN" sz="1800" dirty="0">
                <a:solidFill>
                  <a:srgbClr val="0070C0"/>
                </a:solidFill>
                <a:latin typeface="+mj-lt"/>
              </a:rPr>
              <a:t>2*5</a:t>
            </a:r>
            <a:r>
              <a:rPr lang="en-US" altLang="zh-CN" sz="1800" dirty="0">
                <a:solidFill>
                  <a:schemeClr val="tx1"/>
                </a:solidFill>
                <a:latin typeface="+mj-lt"/>
              </a:rPr>
              <a:t>, </a:t>
            </a:r>
            <a:r>
              <a:rPr lang="en-US" altLang="zh-CN" sz="1800" dirty="0">
                <a:solidFill>
                  <a:srgbClr val="FF0000"/>
                </a:solidFill>
                <a:latin typeface="+mj-lt"/>
              </a:rPr>
              <a:t>2*4</a:t>
            </a:r>
            <a:r>
              <a:rPr lang="en-US" altLang="zh-CN" sz="1800" dirty="0">
                <a:solidFill>
                  <a:srgbClr val="333333"/>
                </a:solidFill>
                <a:latin typeface="+mj-lt"/>
              </a:rPr>
              <a:t>, </a:t>
            </a:r>
            <a:r>
              <a:rPr lang="en-US" altLang="zh-CN" sz="1800" dirty="0">
                <a:solidFill>
                  <a:srgbClr val="0070C0"/>
                </a:solidFill>
                <a:latin typeface="+mj-lt"/>
              </a:rPr>
              <a:t>2*5</a:t>
            </a:r>
            <a:r>
              <a:rPr lang="en-US" altLang="zh-CN" sz="1800" dirty="0">
                <a:solidFill>
                  <a:srgbClr val="333333"/>
                </a:solidFill>
                <a:latin typeface="+mj-lt"/>
              </a:rPr>
              <a:t>), </a:t>
            </a:r>
            <a:r>
              <a:rPr lang="en-US" altLang="zh-CN" sz="1800" dirty="0">
                <a:solidFill>
                  <a:srgbClr val="FF0000"/>
                </a:solidFill>
              </a:rPr>
              <a:t>PilotTones</a:t>
            </a:r>
            <a:r>
              <a:rPr lang="en-US" altLang="zh-CN" sz="1800" dirty="0">
                <a:solidFill>
                  <a:srgbClr val="FF0000"/>
                </a:solidFill>
                <a:latin typeface="+mj-lt"/>
              </a:rPr>
              <a:t>1*4</a:t>
            </a:r>
            <a:r>
              <a:rPr lang="en-US" altLang="zh-CN" sz="1800" dirty="0">
                <a:solidFill>
                  <a:srgbClr val="333333"/>
                </a:solidFill>
                <a:latin typeface="+mj-lt"/>
              </a:rPr>
              <a:t>,  </a:t>
            </a:r>
            <a:r>
              <a:rPr lang="en-US" altLang="zh-CN" sz="1800" b="0" dirty="0">
                <a:solidFill>
                  <a:srgbClr val="333333"/>
                </a:solidFill>
                <a:latin typeface="+mj-lt"/>
              </a:rPr>
              <a:t>28</a:t>
            </a:r>
            <a:r>
              <a:rPr lang="en-US" altLang="zh-CN" sz="1800" b="0" dirty="0">
                <a:solidFill>
                  <a:srgbClr val="333333"/>
                </a:solidFill>
              </a:rPr>
              <a:t>DataTones</a:t>
            </a:r>
            <a:r>
              <a:rPr lang="en-US" altLang="zh-CN" sz="1800" dirty="0">
                <a:solidFill>
                  <a:srgbClr val="333333"/>
                </a:solidFill>
                <a:latin typeface="+mj-lt"/>
              </a:rPr>
              <a:t>(</a:t>
            </a:r>
            <a:r>
              <a:rPr lang="en-US" altLang="zh-CN" sz="1800" dirty="0">
                <a:solidFill>
                  <a:srgbClr val="0070C0"/>
                </a:solidFill>
                <a:latin typeface="+mj-lt"/>
              </a:rPr>
              <a:t>2*5</a:t>
            </a:r>
            <a:r>
              <a:rPr lang="en-US" altLang="zh-CN" sz="1800" dirty="0">
                <a:solidFill>
                  <a:schemeClr val="tx1"/>
                </a:solidFill>
                <a:latin typeface="+mj-lt"/>
              </a:rPr>
              <a:t>,</a:t>
            </a:r>
            <a:r>
              <a:rPr lang="en-US" altLang="zh-CN" sz="1800" dirty="0">
                <a:solidFill>
                  <a:srgbClr val="333333"/>
                </a:solidFill>
                <a:latin typeface="+mj-lt"/>
              </a:rPr>
              <a:t> </a:t>
            </a:r>
            <a:r>
              <a:rPr lang="en-US" altLang="zh-CN" sz="1800" dirty="0">
                <a:solidFill>
                  <a:srgbClr val="FF0000"/>
                </a:solidFill>
                <a:latin typeface="+mj-lt"/>
              </a:rPr>
              <a:t>2*4</a:t>
            </a:r>
            <a:r>
              <a:rPr lang="en-US" altLang="zh-CN" sz="1800" dirty="0">
                <a:solidFill>
                  <a:srgbClr val="333333"/>
                </a:solidFill>
                <a:latin typeface="+mj-lt"/>
              </a:rPr>
              <a:t>,</a:t>
            </a:r>
            <a:r>
              <a:rPr lang="en-US" altLang="zh-CN" sz="1800" dirty="0">
                <a:solidFill>
                  <a:srgbClr val="1EBEF3"/>
                </a:solidFill>
                <a:latin typeface="+mj-lt"/>
              </a:rPr>
              <a:t> </a:t>
            </a:r>
            <a:r>
              <a:rPr lang="en-US" altLang="zh-CN" sz="1800" dirty="0">
                <a:solidFill>
                  <a:srgbClr val="0070C0"/>
                </a:solidFill>
                <a:latin typeface="+mj-lt"/>
              </a:rPr>
              <a:t>2*5</a:t>
            </a:r>
            <a:r>
              <a:rPr lang="en-US" altLang="zh-CN" sz="1800" dirty="0">
                <a:solidFill>
                  <a:srgbClr val="333333"/>
                </a:solidFill>
                <a:latin typeface="+mj-lt"/>
              </a:rPr>
              <a:t>), </a:t>
            </a:r>
          </a:p>
          <a:p>
            <a:pPr marL="0" indent="0" algn="just">
              <a:spcBef>
                <a:spcPts val="0"/>
              </a:spcBef>
            </a:pPr>
            <a:r>
              <a:rPr lang="en-US" altLang="zh-CN" sz="1800" dirty="0">
                <a:solidFill>
                  <a:srgbClr val="333333"/>
                </a:solidFill>
                <a:latin typeface="+mj-lt"/>
              </a:rPr>
              <a:t> </a:t>
            </a:r>
            <a:r>
              <a:rPr lang="en-US" altLang="zh-CN" sz="1800" b="0" dirty="0">
                <a:solidFill>
                  <a:srgbClr val="333333"/>
                </a:solidFill>
                <a:latin typeface="+mj-lt"/>
              </a:rPr>
              <a:t>26</a:t>
            </a:r>
            <a:r>
              <a:rPr lang="en-US" altLang="zh-CN" sz="1800" b="0" dirty="0">
                <a:solidFill>
                  <a:srgbClr val="333333"/>
                </a:solidFill>
              </a:rPr>
              <a:t>DataTones</a:t>
            </a:r>
            <a:r>
              <a:rPr lang="en-US" altLang="zh-CN" sz="1800" dirty="0">
                <a:solidFill>
                  <a:srgbClr val="333333"/>
                </a:solidFill>
                <a:latin typeface="+mj-lt"/>
              </a:rPr>
              <a:t>(</a:t>
            </a:r>
            <a:r>
              <a:rPr lang="en-US" altLang="zh-CN" sz="1800" dirty="0">
                <a:solidFill>
                  <a:srgbClr val="FF0000"/>
                </a:solidFill>
                <a:latin typeface="+mj-lt"/>
              </a:rPr>
              <a:t>2*4</a:t>
            </a:r>
            <a:r>
              <a:rPr lang="en-US" altLang="zh-CN" sz="1800" dirty="0">
                <a:solidFill>
                  <a:schemeClr val="tx1"/>
                </a:solidFill>
              </a:rPr>
              <a:t>, </a:t>
            </a:r>
            <a:r>
              <a:rPr lang="en-US" altLang="zh-CN" sz="1800" dirty="0">
                <a:solidFill>
                  <a:srgbClr val="0070C0"/>
                </a:solidFill>
                <a:latin typeface="+mj-lt"/>
              </a:rPr>
              <a:t>2*5</a:t>
            </a:r>
            <a:r>
              <a:rPr lang="en-US" altLang="zh-CN" sz="1800" dirty="0">
                <a:solidFill>
                  <a:srgbClr val="333333"/>
                </a:solidFill>
                <a:latin typeface="+mj-lt"/>
              </a:rPr>
              <a:t>, </a:t>
            </a:r>
            <a:r>
              <a:rPr lang="en-US" altLang="zh-CN" sz="1800" dirty="0">
                <a:solidFill>
                  <a:srgbClr val="FF0000"/>
                </a:solidFill>
                <a:latin typeface="+mj-lt"/>
              </a:rPr>
              <a:t>2*4</a:t>
            </a:r>
            <a:r>
              <a:rPr lang="en-US" altLang="zh-CN" sz="1800" dirty="0">
                <a:solidFill>
                  <a:srgbClr val="333333"/>
                </a:solidFill>
                <a:latin typeface="+mj-lt"/>
              </a:rPr>
              <a:t>), </a:t>
            </a:r>
            <a:r>
              <a:rPr lang="en-US" altLang="zh-CN" sz="1800" dirty="0">
                <a:solidFill>
                  <a:srgbClr val="0070C0"/>
                </a:solidFill>
              </a:rPr>
              <a:t>PilotTones</a:t>
            </a:r>
            <a:r>
              <a:rPr lang="en-US" altLang="zh-CN" sz="1800" dirty="0">
                <a:solidFill>
                  <a:srgbClr val="0070C0"/>
                </a:solidFill>
                <a:latin typeface="+mj-lt"/>
              </a:rPr>
              <a:t>1*5</a:t>
            </a:r>
            <a:r>
              <a:rPr lang="en-US" altLang="zh-CN" sz="1800" dirty="0">
                <a:solidFill>
                  <a:schemeClr val="tx1"/>
                </a:solidFill>
                <a:latin typeface="+mj-lt"/>
              </a:rPr>
              <a:t>,</a:t>
            </a:r>
            <a:r>
              <a:rPr lang="en-US" altLang="zh-CN" sz="1800" dirty="0">
                <a:solidFill>
                  <a:srgbClr val="333333"/>
                </a:solidFill>
                <a:latin typeface="+mj-lt"/>
              </a:rPr>
              <a:t>  </a:t>
            </a:r>
            <a:r>
              <a:rPr lang="en-US" altLang="zh-CN" sz="1800" b="0" dirty="0">
                <a:solidFill>
                  <a:srgbClr val="333333"/>
                </a:solidFill>
                <a:latin typeface="+mj-lt"/>
              </a:rPr>
              <a:t>26</a:t>
            </a:r>
            <a:r>
              <a:rPr lang="en-US" altLang="zh-CN" sz="1800" b="0" dirty="0">
                <a:solidFill>
                  <a:srgbClr val="333333"/>
                </a:solidFill>
              </a:rPr>
              <a:t>DataTones</a:t>
            </a:r>
            <a:r>
              <a:rPr lang="en-US" altLang="zh-CN" sz="1800" dirty="0">
                <a:solidFill>
                  <a:srgbClr val="333333"/>
                </a:solidFill>
                <a:latin typeface="+mj-lt"/>
              </a:rPr>
              <a:t>(</a:t>
            </a:r>
            <a:r>
              <a:rPr lang="en-US" altLang="zh-CN" sz="1800" dirty="0">
                <a:solidFill>
                  <a:srgbClr val="FF0000"/>
                </a:solidFill>
                <a:latin typeface="+mj-lt"/>
              </a:rPr>
              <a:t>2*4</a:t>
            </a:r>
            <a:r>
              <a:rPr lang="en-US" altLang="zh-CN" sz="1800" dirty="0">
                <a:solidFill>
                  <a:schemeClr val="tx1"/>
                </a:solidFill>
                <a:latin typeface="+mj-lt"/>
              </a:rPr>
              <a:t>, </a:t>
            </a:r>
            <a:r>
              <a:rPr lang="en-US" altLang="zh-CN" sz="1800" dirty="0">
                <a:solidFill>
                  <a:srgbClr val="0070C0"/>
                </a:solidFill>
                <a:latin typeface="+mj-lt"/>
              </a:rPr>
              <a:t>2*5</a:t>
            </a:r>
            <a:r>
              <a:rPr lang="en-US" altLang="zh-CN" sz="1800" dirty="0">
                <a:solidFill>
                  <a:srgbClr val="333333"/>
                </a:solidFill>
                <a:latin typeface="+mj-lt"/>
              </a:rPr>
              <a:t>, </a:t>
            </a:r>
            <a:r>
              <a:rPr lang="en-US" altLang="zh-CN" sz="1800" dirty="0">
                <a:solidFill>
                  <a:srgbClr val="FF0000"/>
                </a:solidFill>
                <a:latin typeface="+mj-lt"/>
              </a:rPr>
              <a:t>2*4</a:t>
            </a:r>
            <a:r>
              <a:rPr lang="en-US" altLang="zh-CN" sz="1800" dirty="0">
                <a:solidFill>
                  <a:srgbClr val="333333"/>
                </a:solidFill>
                <a:latin typeface="+mj-lt"/>
              </a:rPr>
              <a:t>)]</a:t>
            </a:r>
            <a:r>
              <a:rPr lang="en-US" altLang="zh-CN" sz="1800" b="0" dirty="0">
                <a:solidFill>
                  <a:srgbClr val="333333"/>
                </a:solidFill>
                <a:latin typeface="+mj-lt"/>
              </a:rPr>
              <a:t>×</a:t>
            </a:r>
            <a:r>
              <a:rPr lang="en-US" altLang="zh-CN" sz="1800" b="0" i="1" dirty="0">
                <a:solidFill>
                  <a:srgbClr val="333333"/>
                </a:solidFill>
                <a:latin typeface="+mj-lt"/>
              </a:rPr>
              <a:t>N</a:t>
            </a:r>
          </a:p>
          <a:p>
            <a:pPr marL="0" indent="0" algn="just">
              <a:spcBef>
                <a:spcPts val="0"/>
              </a:spcBef>
            </a:pPr>
            <a:r>
              <a:rPr lang="en-US" altLang="zh-CN" sz="1800" b="0" dirty="0">
                <a:solidFill>
                  <a:srgbClr val="333333"/>
                </a:solidFill>
                <a:latin typeface="+mj-lt"/>
              </a:rPr>
              <a:t>N=2, if BW40; N=4, if BW80; </a:t>
            </a:r>
            <a:r>
              <a:rPr lang="en-US" altLang="zh-CN" sz="1800" b="0" dirty="0">
                <a:solidFill>
                  <a:srgbClr val="333333"/>
                </a:solidFill>
              </a:rPr>
              <a:t>N=8, if BW160; </a:t>
            </a:r>
            <a:r>
              <a:rPr lang="en-US" altLang="zh-CN" sz="1800" b="0" dirty="0">
                <a:solidFill>
                  <a:srgbClr val="333333"/>
                </a:solidFill>
                <a:latin typeface="+mj-lt"/>
              </a:rPr>
              <a:t>…</a:t>
            </a:r>
          </a:p>
          <a:p>
            <a:pPr marL="0" indent="0" algn="just">
              <a:spcBef>
                <a:spcPts val="0"/>
              </a:spcBef>
            </a:pPr>
            <a:r>
              <a:rPr lang="en-US" altLang="zh-CN" sz="1800" b="0" dirty="0">
                <a:solidFill>
                  <a:srgbClr val="333333"/>
                </a:solidFill>
                <a:latin typeface="+mj-lt"/>
              </a:rPr>
              <a:t>Note: “</a:t>
            </a:r>
            <a:r>
              <a:rPr lang="en-US" altLang="zh-CN" sz="1800" b="0" dirty="0">
                <a:solidFill>
                  <a:srgbClr val="333333"/>
                </a:solidFill>
              </a:rPr>
              <a:t>×</a:t>
            </a:r>
            <a:r>
              <a:rPr lang="en-US" altLang="zh-CN" sz="1800" b="0" i="1" dirty="0">
                <a:solidFill>
                  <a:srgbClr val="333333"/>
                </a:solidFill>
              </a:rPr>
              <a:t>N</a:t>
            </a:r>
            <a:r>
              <a:rPr lang="en-US" altLang="zh-CN" sz="1800" b="0" dirty="0">
                <a:solidFill>
                  <a:srgbClr val="333333"/>
                </a:solidFill>
                <a:latin typeface="+mj-lt"/>
              </a:rPr>
              <a:t>” denotes the </a:t>
            </a:r>
            <a:r>
              <a:rPr lang="en-US" altLang="zh-CN" sz="1800" b="0" i="1" dirty="0">
                <a:solidFill>
                  <a:srgbClr val="333333"/>
                </a:solidFill>
                <a:latin typeface="+mj-lt"/>
              </a:rPr>
              <a:t>N</a:t>
            </a:r>
            <a:r>
              <a:rPr lang="en-US" altLang="zh-CN" sz="1800" b="0" dirty="0">
                <a:solidFill>
                  <a:srgbClr val="333333"/>
                </a:solidFill>
                <a:latin typeface="+mj-lt"/>
              </a:rPr>
              <a:t> times repeating in frequency domain.</a:t>
            </a:r>
          </a:p>
          <a:p>
            <a:pPr marL="0" indent="0" algn="just">
              <a:spcBef>
                <a:spcPts val="0"/>
              </a:spcBef>
            </a:pPr>
            <a:endParaRPr lang="en-US" altLang="zh-CN" sz="1800" b="0" dirty="0">
              <a:solidFill>
                <a:srgbClr val="333333"/>
              </a:solidFill>
              <a:latin typeface="+mj-lt"/>
            </a:endParaRPr>
          </a:p>
          <a:p>
            <a:pPr marL="0" indent="0" algn="just">
              <a:spcBef>
                <a:spcPts val="0"/>
              </a:spcBef>
            </a:pPr>
            <a:endParaRPr lang="en-US" altLang="zh-CN" sz="1800" b="0" dirty="0">
              <a:solidFill>
                <a:srgbClr val="333333"/>
              </a:solidFill>
              <a:latin typeface="+mj-lt"/>
            </a:endParaRPr>
          </a:p>
        </p:txBody>
      </p:sp>
      <p:grpSp>
        <p:nvGrpSpPr>
          <p:cNvPr id="2" name="组合 1">
            <a:extLst>
              <a:ext uri="{FF2B5EF4-FFF2-40B4-BE49-F238E27FC236}">
                <a16:creationId xmlns:a16="http://schemas.microsoft.com/office/drawing/2014/main" id="{BB5F4DA2-1328-4367-BBF0-B30F479A2B8B}"/>
              </a:ext>
            </a:extLst>
          </p:cNvPr>
          <p:cNvGrpSpPr/>
          <p:nvPr/>
        </p:nvGrpSpPr>
        <p:grpSpPr>
          <a:xfrm>
            <a:off x="7973403" y="2967034"/>
            <a:ext cx="3936448" cy="3140481"/>
            <a:chOff x="7824192" y="3140968"/>
            <a:chExt cx="3936448" cy="3140481"/>
          </a:xfrm>
        </p:grpSpPr>
        <p:pic>
          <p:nvPicPr>
            <p:cNvPr id="3" name="图片 2">
              <a:extLst>
                <a:ext uri="{FF2B5EF4-FFF2-40B4-BE49-F238E27FC236}">
                  <a16:creationId xmlns:a16="http://schemas.microsoft.com/office/drawing/2014/main" id="{35A70B1A-E784-494A-B503-BA2E86E2CFF6}"/>
                </a:ext>
              </a:extLst>
            </p:cNvPr>
            <p:cNvPicPr>
              <a:picLocks noChangeAspect="1"/>
            </p:cNvPicPr>
            <p:nvPr/>
          </p:nvPicPr>
          <p:blipFill>
            <a:blip r:embed="rId3"/>
            <a:stretch>
              <a:fillRect/>
            </a:stretch>
          </p:blipFill>
          <p:spPr>
            <a:xfrm>
              <a:off x="7824192" y="3212976"/>
              <a:ext cx="3936448" cy="3068473"/>
            </a:xfrm>
            <a:prstGeom prst="rect">
              <a:avLst/>
            </a:prstGeom>
          </p:spPr>
        </p:pic>
        <p:sp>
          <p:nvSpPr>
            <p:cNvPr id="8" name="椭圆 7">
              <a:extLst>
                <a:ext uri="{FF2B5EF4-FFF2-40B4-BE49-F238E27FC236}">
                  <a16:creationId xmlns:a16="http://schemas.microsoft.com/office/drawing/2014/main" id="{D65E127E-206C-4B70-83E7-DA46992EDF28}"/>
                </a:ext>
              </a:extLst>
            </p:cNvPr>
            <p:cNvSpPr/>
            <p:nvPr/>
          </p:nvSpPr>
          <p:spPr bwMode="auto">
            <a:xfrm>
              <a:off x="8328248" y="3140968"/>
              <a:ext cx="792088" cy="432048"/>
            </a:xfrm>
            <a:prstGeom prst="ellipse">
              <a:avLst/>
            </a:prstGeom>
            <a:noFill/>
            <a:ln w="9525"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zh-CN" altLang="en-US" sz="2400" b="0" i="0" u="none" strike="noStrike" cap="none" normalizeH="0" baseline="0">
                <a:ln>
                  <a:noFill/>
                </a:ln>
                <a:solidFill>
                  <a:schemeClr val="bg1"/>
                </a:solidFill>
                <a:effectLst/>
                <a:latin typeface="Times New Roman" pitchFamily="16" charset="0"/>
                <a:ea typeface="MS Gothic" charset="-128"/>
              </a:endParaRPr>
            </a:p>
          </p:txBody>
        </p:sp>
        <p:sp>
          <p:nvSpPr>
            <p:cNvPr id="11" name="椭圆 10">
              <a:extLst>
                <a:ext uri="{FF2B5EF4-FFF2-40B4-BE49-F238E27FC236}">
                  <a16:creationId xmlns:a16="http://schemas.microsoft.com/office/drawing/2014/main" id="{429B6C37-F8E5-4987-9302-2F18EA123F00}"/>
                </a:ext>
              </a:extLst>
            </p:cNvPr>
            <p:cNvSpPr/>
            <p:nvPr/>
          </p:nvSpPr>
          <p:spPr bwMode="auto">
            <a:xfrm>
              <a:off x="10455985" y="3140968"/>
              <a:ext cx="792088" cy="432048"/>
            </a:xfrm>
            <a:prstGeom prst="ellipse">
              <a:avLst/>
            </a:prstGeom>
            <a:noFill/>
            <a:ln w="9525"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zh-CN" altLang="en-US" sz="2400" b="0" i="0" u="none" strike="noStrike" cap="none" normalizeH="0" baseline="0">
                <a:ln>
                  <a:noFill/>
                </a:ln>
                <a:solidFill>
                  <a:schemeClr val="bg1"/>
                </a:solidFill>
                <a:effectLst/>
                <a:latin typeface="Times New Roman" pitchFamily="16" charset="0"/>
                <a:ea typeface="MS Gothic" charset="-128"/>
              </a:endParaRPr>
            </a:p>
          </p:txBody>
        </p:sp>
        <p:cxnSp>
          <p:nvCxnSpPr>
            <p:cNvPr id="12" name="直接箭头连接符 11">
              <a:extLst>
                <a:ext uri="{FF2B5EF4-FFF2-40B4-BE49-F238E27FC236}">
                  <a16:creationId xmlns:a16="http://schemas.microsoft.com/office/drawing/2014/main" id="{AEA6F9CC-61BB-4BD5-A21A-1D73BEFBC5B3}"/>
                </a:ext>
              </a:extLst>
            </p:cNvPr>
            <p:cNvCxnSpPr>
              <a:stCxn id="8" idx="2"/>
            </p:cNvCxnSpPr>
            <p:nvPr/>
          </p:nvCxnSpPr>
          <p:spPr bwMode="auto">
            <a:xfrm flipH="1">
              <a:off x="7968208" y="3356992"/>
              <a:ext cx="360040" cy="360040"/>
            </a:xfrm>
            <a:prstGeom prst="straightConnector1">
              <a:avLst/>
            </a:prstGeom>
            <a:noFill/>
            <a:ln w="9525" cap="flat" cmpd="sng" algn="ctr">
              <a:solidFill>
                <a:srgbClr val="C00000"/>
              </a:solidFill>
              <a:prstDash val="dash"/>
              <a:round/>
              <a:headEnd type="none" w="med" len="med"/>
              <a:tailEnd type="triangle" w="med" len="med"/>
            </a:ln>
            <a:effectLst/>
          </p:spPr>
        </p:cxnSp>
        <p:cxnSp>
          <p:nvCxnSpPr>
            <p:cNvPr id="14" name="直接箭头连接符 13">
              <a:extLst>
                <a:ext uri="{FF2B5EF4-FFF2-40B4-BE49-F238E27FC236}">
                  <a16:creationId xmlns:a16="http://schemas.microsoft.com/office/drawing/2014/main" id="{7D357610-F512-4463-8F38-795C5627E005}"/>
                </a:ext>
              </a:extLst>
            </p:cNvPr>
            <p:cNvCxnSpPr>
              <a:cxnSpLocks/>
              <a:stCxn id="11" idx="2"/>
            </p:cNvCxnSpPr>
            <p:nvPr/>
          </p:nvCxnSpPr>
          <p:spPr bwMode="auto">
            <a:xfrm flipH="1">
              <a:off x="9792416" y="3356992"/>
              <a:ext cx="663569" cy="360040"/>
            </a:xfrm>
            <a:prstGeom prst="straightConnector1">
              <a:avLst/>
            </a:prstGeom>
            <a:noFill/>
            <a:ln w="9525" cap="flat" cmpd="sng" algn="ctr">
              <a:solidFill>
                <a:srgbClr val="C00000"/>
              </a:solidFill>
              <a:prstDash val="dash"/>
              <a:round/>
              <a:headEnd type="none" w="med" len="med"/>
              <a:tailEnd type="triangle" w="med" len="med"/>
            </a:ln>
            <a:effectLst/>
          </p:spPr>
        </p:cxnSp>
        <p:cxnSp>
          <p:nvCxnSpPr>
            <p:cNvPr id="17" name="直接箭头连接符 16">
              <a:extLst>
                <a:ext uri="{FF2B5EF4-FFF2-40B4-BE49-F238E27FC236}">
                  <a16:creationId xmlns:a16="http://schemas.microsoft.com/office/drawing/2014/main" id="{85438D10-A9B9-4E1D-9957-7EA744C648DF}"/>
                </a:ext>
              </a:extLst>
            </p:cNvPr>
            <p:cNvCxnSpPr>
              <a:cxnSpLocks/>
              <a:stCxn id="11" idx="6"/>
            </p:cNvCxnSpPr>
            <p:nvPr/>
          </p:nvCxnSpPr>
          <p:spPr bwMode="auto">
            <a:xfrm>
              <a:off x="11248073" y="3356992"/>
              <a:ext cx="320535" cy="360040"/>
            </a:xfrm>
            <a:prstGeom prst="straightConnector1">
              <a:avLst/>
            </a:prstGeom>
            <a:noFill/>
            <a:ln w="9525" cap="flat" cmpd="sng" algn="ctr">
              <a:solidFill>
                <a:srgbClr val="C00000"/>
              </a:solidFill>
              <a:prstDash val="dash"/>
              <a:round/>
              <a:headEnd type="none" w="med" len="med"/>
              <a:tailEnd type="triangle" w="med" len="med"/>
            </a:ln>
            <a:effectLst/>
          </p:spPr>
        </p:cxnSp>
        <p:cxnSp>
          <p:nvCxnSpPr>
            <p:cNvPr id="20" name="直接箭头连接符 19">
              <a:extLst>
                <a:ext uri="{FF2B5EF4-FFF2-40B4-BE49-F238E27FC236}">
                  <a16:creationId xmlns:a16="http://schemas.microsoft.com/office/drawing/2014/main" id="{FBF71E1D-9B29-456A-80AE-50B80CF4FC3E}"/>
                </a:ext>
              </a:extLst>
            </p:cNvPr>
            <p:cNvCxnSpPr>
              <a:cxnSpLocks/>
              <a:stCxn id="8" idx="6"/>
            </p:cNvCxnSpPr>
            <p:nvPr/>
          </p:nvCxnSpPr>
          <p:spPr bwMode="auto">
            <a:xfrm>
              <a:off x="9120336" y="3356992"/>
              <a:ext cx="576063" cy="360040"/>
            </a:xfrm>
            <a:prstGeom prst="straightConnector1">
              <a:avLst/>
            </a:prstGeom>
            <a:noFill/>
            <a:ln w="9525" cap="flat" cmpd="sng" algn="ctr">
              <a:solidFill>
                <a:srgbClr val="C00000"/>
              </a:solidFill>
              <a:prstDash val="dash"/>
              <a:round/>
              <a:headEnd type="none" w="med" len="med"/>
              <a:tailEnd type="triangle" w="med" len="med"/>
            </a:ln>
            <a:effectLst/>
          </p:spPr>
        </p:cxnSp>
      </p:grpSp>
      <p:sp>
        <p:nvSpPr>
          <p:cNvPr id="13" name="矩形 12">
            <a:extLst>
              <a:ext uri="{FF2B5EF4-FFF2-40B4-BE49-F238E27FC236}">
                <a16:creationId xmlns:a16="http://schemas.microsoft.com/office/drawing/2014/main" id="{3AC38C31-AD58-42D3-BF9B-AF3781B2A9C6}"/>
              </a:ext>
            </a:extLst>
          </p:cNvPr>
          <p:cNvSpPr/>
          <p:nvPr/>
        </p:nvSpPr>
        <p:spPr>
          <a:xfrm>
            <a:off x="923852" y="3183058"/>
            <a:ext cx="6813774" cy="3139321"/>
          </a:xfrm>
          <a:prstGeom prst="rect">
            <a:avLst/>
          </a:prstGeom>
        </p:spPr>
        <p:txBody>
          <a:bodyPr wrap="square">
            <a:spAutoFit/>
          </a:bodyPr>
          <a:lstStyle/>
          <a:p>
            <a:pPr marL="0" indent="0" algn="just">
              <a:spcBef>
                <a:spcPts val="0"/>
              </a:spcBef>
              <a:buFont typeface="Wingdings" panose="05000000000000000000" pitchFamily="2" charset="2"/>
              <a:buChar char="p"/>
            </a:pPr>
            <a:r>
              <a:rPr lang="en-US" altLang="zh-CN" dirty="0">
                <a:solidFill>
                  <a:schemeClr val="tx1"/>
                </a:solidFill>
              </a:rPr>
              <a:t>Other consideration</a:t>
            </a:r>
          </a:p>
          <a:p>
            <a:pPr marL="0" indent="0" algn="just">
              <a:spcBef>
                <a:spcPts val="0"/>
              </a:spcBef>
            </a:pPr>
            <a:r>
              <a:rPr lang="en-US" altLang="zh-CN" sz="1800" dirty="0">
                <a:solidFill>
                  <a:schemeClr val="tx1"/>
                </a:solidFill>
              </a:rPr>
              <a:t>Distributing null tones in </a:t>
            </a:r>
            <a:r>
              <a:rPr lang="en-US" altLang="zh-CN" sz="1800" dirty="0" err="1">
                <a:solidFill>
                  <a:schemeClr val="tx1"/>
                </a:solidFill>
              </a:rPr>
              <a:t>rRUs</a:t>
            </a:r>
            <a:r>
              <a:rPr lang="en-US" altLang="zh-CN" sz="1800" dirty="0">
                <a:solidFill>
                  <a:schemeClr val="tx1"/>
                </a:solidFill>
              </a:rPr>
              <a:t> tone plan to the location near DC or guard in </a:t>
            </a:r>
            <a:r>
              <a:rPr lang="en-US" altLang="zh-CN" sz="1800" dirty="0" err="1">
                <a:solidFill>
                  <a:schemeClr val="tx1"/>
                </a:solidFill>
              </a:rPr>
              <a:t>dRUs</a:t>
            </a:r>
            <a:r>
              <a:rPr lang="en-US" altLang="zh-CN" sz="1800" dirty="0">
                <a:solidFill>
                  <a:schemeClr val="tx1"/>
                </a:solidFill>
              </a:rPr>
              <a:t> tone plan</a:t>
            </a:r>
          </a:p>
          <a:p>
            <a:pPr marL="285750" indent="-285750" algn="just">
              <a:spcBef>
                <a:spcPts val="0"/>
              </a:spcBef>
              <a:buFont typeface="Wingdings" panose="05000000000000000000" pitchFamily="2" charset="2"/>
              <a:buChar char="p"/>
            </a:pPr>
            <a:r>
              <a:rPr lang="en-US" altLang="zh-CN" dirty="0">
                <a:solidFill>
                  <a:schemeClr val="tx1"/>
                </a:solidFill>
              </a:rPr>
              <a:t>Power boost gain of pilots.</a:t>
            </a:r>
          </a:p>
          <a:p>
            <a:pPr algn="just">
              <a:spcBef>
                <a:spcPts val="0"/>
              </a:spcBef>
            </a:pPr>
            <a:r>
              <a:rPr lang="en-US" altLang="zh-CN" sz="1800" dirty="0">
                <a:solidFill>
                  <a:schemeClr val="tx1"/>
                </a:solidFill>
              </a:rPr>
              <a:t>Refer to the Appendix.</a:t>
            </a:r>
          </a:p>
          <a:p>
            <a:pPr marL="0" algn="just">
              <a:spcBef>
                <a:spcPts val="0"/>
              </a:spcBef>
            </a:pPr>
            <a:endParaRPr lang="en-US" altLang="zh-CN" sz="1800" dirty="0">
              <a:solidFill>
                <a:schemeClr val="tx1"/>
              </a:solidFill>
            </a:endParaRPr>
          </a:p>
          <a:p>
            <a:pPr marL="0" algn="just">
              <a:spcBef>
                <a:spcPts val="0"/>
              </a:spcBef>
            </a:pPr>
            <a:endParaRPr lang="en-US" altLang="zh-CN" sz="1800" dirty="0">
              <a:solidFill>
                <a:schemeClr val="tx1"/>
              </a:solidFill>
            </a:endParaRPr>
          </a:p>
          <a:p>
            <a:pPr marL="285750" indent="-285750" algn="just">
              <a:spcBef>
                <a:spcPts val="0"/>
              </a:spcBef>
              <a:buFont typeface="Wingdings" panose="05000000000000000000" pitchFamily="2" charset="2"/>
              <a:buChar char="p"/>
            </a:pPr>
            <a:r>
              <a:rPr lang="en-US" altLang="zh-CN" dirty="0">
                <a:solidFill>
                  <a:schemeClr val="tx1"/>
                </a:solidFill>
              </a:rPr>
              <a:t>Summary </a:t>
            </a:r>
          </a:p>
          <a:p>
            <a:pPr marL="0" algn="just">
              <a:spcBef>
                <a:spcPts val="0"/>
              </a:spcBef>
            </a:pPr>
            <a:r>
              <a:rPr lang="en-US" altLang="zh-CN" sz="1800" dirty="0">
                <a:solidFill>
                  <a:schemeClr val="tx1"/>
                </a:solidFill>
              </a:rPr>
              <a:t>We propose a </a:t>
            </a:r>
            <a:r>
              <a:rPr lang="en-US" altLang="zh-CN" sz="1800" dirty="0" err="1">
                <a:solidFill>
                  <a:schemeClr val="tx1"/>
                </a:solidFill>
              </a:rPr>
              <a:t>dRU</a:t>
            </a:r>
            <a:r>
              <a:rPr lang="en-US" altLang="zh-CN" sz="1800" dirty="0">
                <a:solidFill>
                  <a:schemeClr val="tx1"/>
                </a:solidFill>
              </a:rPr>
              <a:t> tone plan with pilot power boost consideration as Opt-2. The power boost gap in some </a:t>
            </a:r>
            <a:r>
              <a:rPr lang="en-US" altLang="zh-CN" sz="1800" dirty="0" err="1">
                <a:solidFill>
                  <a:schemeClr val="tx1"/>
                </a:solidFill>
              </a:rPr>
              <a:t>dRUs</a:t>
            </a:r>
            <a:r>
              <a:rPr lang="en-US" altLang="zh-CN" sz="1800" dirty="0">
                <a:solidFill>
                  <a:schemeClr val="tx1"/>
                </a:solidFill>
              </a:rPr>
              <a:t> is narrowed.</a:t>
            </a:r>
          </a:p>
        </p:txBody>
      </p:sp>
      <p:sp>
        <p:nvSpPr>
          <p:cNvPr id="16" name="页脚占位符 4"/>
          <p:cNvSpPr txBox="1">
            <a:spLocks/>
          </p:cNvSpPr>
          <p:nvPr/>
        </p:nvSpPr>
        <p:spPr bwMode="auto">
          <a:xfrm>
            <a:off x="10056440" y="6511912"/>
            <a:ext cx="1368152" cy="27225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defPPr>
              <a:defRPr lang="en-GB"/>
            </a:defPPr>
            <a:lvl1pPr algn="r" defTabSz="449263" rtl="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kern="1200">
                <a:solidFill>
                  <a:srgbClr val="000000"/>
                </a:solidFill>
                <a:latin typeface="Times New Roman" pitchFamily="16" charset="0"/>
                <a:ea typeface="MS Gothic" charset="-128"/>
                <a:cs typeface="Arial Unicode MS" charset="0"/>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5pPr>
            <a:lvl6pPr marL="2286000" algn="l" defTabSz="914400" rtl="0" eaLnBrk="1" latinLnBrk="0" hangingPunct="1">
              <a:defRPr sz="2400" kern="1200">
                <a:solidFill>
                  <a:schemeClr val="bg1"/>
                </a:solidFill>
                <a:latin typeface="Times New Roman" pitchFamily="16" charset="0"/>
                <a:ea typeface="MS Gothic" charset="-128"/>
                <a:cs typeface="+mn-cs"/>
              </a:defRPr>
            </a:lvl6pPr>
            <a:lvl7pPr marL="2743200" algn="l" defTabSz="914400" rtl="0" eaLnBrk="1" latinLnBrk="0" hangingPunct="1">
              <a:defRPr sz="2400" kern="1200">
                <a:solidFill>
                  <a:schemeClr val="bg1"/>
                </a:solidFill>
                <a:latin typeface="Times New Roman" pitchFamily="16" charset="0"/>
                <a:ea typeface="MS Gothic" charset="-128"/>
                <a:cs typeface="+mn-cs"/>
              </a:defRPr>
            </a:lvl7pPr>
            <a:lvl8pPr marL="3200400" algn="l" defTabSz="914400" rtl="0" eaLnBrk="1" latinLnBrk="0" hangingPunct="1">
              <a:defRPr sz="2400" kern="1200">
                <a:solidFill>
                  <a:schemeClr val="bg1"/>
                </a:solidFill>
                <a:latin typeface="Times New Roman" pitchFamily="16" charset="0"/>
                <a:ea typeface="MS Gothic" charset="-128"/>
                <a:cs typeface="+mn-cs"/>
              </a:defRPr>
            </a:lvl8pPr>
            <a:lvl9pPr marL="3657600" algn="l" defTabSz="914400" rtl="0" eaLnBrk="1" latinLnBrk="0" hangingPunct="1">
              <a:defRPr sz="2400" kern="1200">
                <a:solidFill>
                  <a:schemeClr val="bg1"/>
                </a:solidFill>
                <a:latin typeface="Times New Roman" pitchFamily="16" charset="0"/>
                <a:ea typeface="MS Gothic" charset="-128"/>
                <a:cs typeface="+mn-cs"/>
              </a:defRPr>
            </a:lvl9pPr>
          </a:lstStyle>
          <a:p>
            <a:r>
              <a:rPr lang="en-GB" dirty="0"/>
              <a:t>Bo Gong (Huawei)</a:t>
            </a:r>
          </a:p>
        </p:txBody>
      </p:sp>
      <p:sp>
        <p:nvSpPr>
          <p:cNvPr id="18" name="矩形 17"/>
          <p:cNvSpPr/>
          <p:nvPr/>
        </p:nvSpPr>
        <p:spPr>
          <a:xfrm>
            <a:off x="839416" y="316469"/>
            <a:ext cx="1366721" cy="369332"/>
          </a:xfrm>
          <a:prstGeom prst="rect">
            <a:avLst/>
          </a:prstGeom>
        </p:spPr>
        <p:txBody>
          <a:bodyPr wrap="non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b="1" dirty="0">
                <a:solidFill>
                  <a:srgbClr val="000000"/>
                </a:solidFill>
                <a:cs typeface="Arial Unicode MS" charset="0"/>
              </a:rPr>
              <a:t>March 2024</a:t>
            </a:r>
            <a:endParaRPr lang="en-GB" altLang="zh-CN" sz="1800" b="1" dirty="0">
              <a:solidFill>
                <a:srgbClr val="000000"/>
              </a:solidFill>
              <a:cs typeface="Arial Unicode MS" charset="0"/>
            </a:endParaRPr>
          </a:p>
        </p:txBody>
      </p:sp>
    </p:spTree>
    <p:extLst>
      <p:ext uri="{BB962C8B-B14F-4D97-AF65-F5344CB8AC3E}">
        <p14:creationId xmlns:p14="http://schemas.microsoft.com/office/powerpoint/2010/main" val="399308153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Option 3: Unified DRU Tone Plan across the BWs</a:t>
            </a:r>
            <a:endParaRPr lang="zh-CN" altLang="en-US" dirty="0"/>
          </a:p>
        </p:txBody>
      </p:sp>
      <p:sp>
        <p:nvSpPr>
          <p:cNvPr id="4" name="灯片编号占位符 3"/>
          <p:cNvSpPr>
            <a:spLocks noGrp="1"/>
          </p:cNvSpPr>
          <p:nvPr>
            <p:ph type="sldNum" idx="12"/>
          </p:nvPr>
        </p:nvSpPr>
        <p:spPr/>
        <p:txBody>
          <a:bodyPr/>
          <a:lstStyle/>
          <a:p>
            <a:r>
              <a:rPr lang="en-GB"/>
              <a:t>Slide </a:t>
            </a:r>
            <a:fld id="{440F5867-744E-4AA6-B0ED-4C44D2DFBB7B}" type="slidenum">
              <a:rPr lang="en-GB" smtClean="0"/>
              <a:pPr/>
              <a:t>12</a:t>
            </a:fld>
            <a:endParaRPr lang="en-GB" dirty="0"/>
          </a:p>
        </p:txBody>
      </p:sp>
      <p:sp>
        <p:nvSpPr>
          <p:cNvPr id="5" name="页脚占位符 4"/>
          <p:cNvSpPr>
            <a:spLocks noGrp="1"/>
          </p:cNvSpPr>
          <p:nvPr>
            <p:ph type="ftr" idx="14"/>
          </p:nvPr>
        </p:nvSpPr>
        <p:spPr/>
        <p:txBody>
          <a:bodyPr/>
          <a:lstStyle/>
          <a:p>
            <a:r>
              <a:rPr lang="en-GB" dirty="0"/>
              <a:t>Bo Gong (Huawei)</a:t>
            </a:r>
          </a:p>
        </p:txBody>
      </p:sp>
      <p:sp>
        <p:nvSpPr>
          <p:cNvPr id="6" name="日期占位符 5"/>
          <p:cNvSpPr>
            <a:spLocks noGrp="1"/>
          </p:cNvSpPr>
          <p:nvPr>
            <p:ph type="dt" idx="15"/>
          </p:nvPr>
        </p:nvSpPr>
        <p:spPr/>
        <p:txBody>
          <a:bodyPr/>
          <a:lstStyle/>
          <a:p>
            <a:r>
              <a:rPr lang="en-US" altLang="zh-CN" dirty="0"/>
              <a:t>March 2024</a:t>
            </a:r>
            <a:endParaRPr lang="en-GB" altLang="zh-CN" dirty="0"/>
          </a:p>
        </p:txBody>
      </p:sp>
      <p:grpSp>
        <p:nvGrpSpPr>
          <p:cNvPr id="252" name="Group 168"/>
          <p:cNvGrpSpPr/>
          <p:nvPr/>
        </p:nvGrpSpPr>
        <p:grpSpPr>
          <a:xfrm>
            <a:off x="1750763" y="1722317"/>
            <a:ext cx="8688360" cy="2492615"/>
            <a:chOff x="227040" y="1317385"/>
            <a:chExt cx="8688360" cy="2492615"/>
          </a:xfrm>
        </p:grpSpPr>
        <p:cxnSp>
          <p:nvCxnSpPr>
            <p:cNvPr id="253" name="Straight Connector 7"/>
            <p:cNvCxnSpPr/>
            <p:nvPr/>
          </p:nvCxnSpPr>
          <p:spPr bwMode="auto">
            <a:xfrm>
              <a:off x="890086" y="2033747"/>
              <a:ext cx="1600200" cy="0"/>
            </a:xfrm>
            <a:prstGeom prst="line">
              <a:avLst/>
            </a:prstGeom>
            <a:solidFill>
              <a:srgbClr val="00CC99"/>
            </a:solidFill>
            <a:ln w="12700" cap="flat" cmpd="sng" algn="ctr">
              <a:solidFill>
                <a:srgbClr val="000000"/>
              </a:solidFill>
              <a:prstDash val="solid"/>
              <a:round/>
              <a:headEnd type="none" w="sm" len="sm"/>
              <a:tailEnd type="none" w="sm" len="sm"/>
            </a:ln>
            <a:effectLst/>
          </p:spPr>
        </p:cxnSp>
        <p:cxnSp>
          <p:nvCxnSpPr>
            <p:cNvPr id="254" name="Straight Connector 9"/>
            <p:cNvCxnSpPr/>
            <p:nvPr/>
          </p:nvCxnSpPr>
          <p:spPr bwMode="auto">
            <a:xfrm>
              <a:off x="901199" y="1805147"/>
              <a:ext cx="0" cy="228600"/>
            </a:xfrm>
            <a:prstGeom prst="line">
              <a:avLst/>
            </a:prstGeom>
            <a:solidFill>
              <a:srgbClr val="00CC99"/>
            </a:solidFill>
            <a:ln w="12700" cap="flat" cmpd="sng" algn="ctr">
              <a:solidFill>
                <a:srgbClr val="FF0000"/>
              </a:solidFill>
              <a:prstDash val="solid"/>
              <a:round/>
              <a:headEnd type="none" w="sm" len="sm"/>
              <a:tailEnd type="none" w="sm" len="sm"/>
            </a:ln>
            <a:effectLst/>
          </p:spPr>
        </p:cxnSp>
        <p:cxnSp>
          <p:nvCxnSpPr>
            <p:cNvPr id="255" name="Straight Connector 11"/>
            <p:cNvCxnSpPr/>
            <p:nvPr/>
          </p:nvCxnSpPr>
          <p:spPr bwMode="auto">
            <a:xfrm>
              <a:off x="1118686" y="1805147"/>
              <a:ext cx="0" cy="228600"/>
            </a:xfrm>
            <a:prstGeom prst="line">
              <a:avLst/>
            </a:prstGeom>
            <a:solidFill>
              <a:srgbClr val="00CC99"/>
            </a:solidFill>
            <a:ln w="12700" cap="flat" cmpd="sng" algn="ctr">
              <a:solidFill>
                <a:srgbClr val="FF0000"/>
              </a:solidFill>
              <a:prstDash val="solid"/>
              <a:round/>
              <a:headEnd type="none" w="sm" len="sm"/>
              <a:tailEnd type="none" w="sm" len="sm"/>
            </a:ln>
            <a:effectLst/>
          </p:spPr>
        </p:cxnSp>
        <p:cxnSp>
          <p:nvCxnSpPr>
            <p:cNvPr id="256" name="Straight Connector 12"/>
            <p:cNvCxnSpPr/>
            <p:nvPr/>
          </p:nvCxnSpPr>
          <p:spPr bwMode="auto">
            <a:xfrm>
              <a:off x="1586999" y="1805147"/>
              <a:ext cx="0" cy="228600"/>
            </a:xfrm>
            <a:prstGeom prst="line">
              <a:avLst/>
            </a:prstGeom>
            <a:solidFill>
              <a:srgbClr val="00CC99"/>
            </a:solidFill>
            <a:ln w="12700" cap="flat" cmpd="sng" algn="ctr">
              <a:solidFill>
                <a:srgbClr val="0000FF"/>
              </a:solidFill>
              <a:prstDash val="solid"/>
              <a:round/>
              <a:headEnd type="none" w="sm" len="sm"/>
              <a:tailEnd type="none" w="sm" len="sm"/>
            </a:ln>
            <a:effectLst/>
          </p:spPr>
        </p:cxnSp>
        <p:cxnSp>
          <p:nvCxnSpPr>
            <p:cNvPr id="257" name="Straight Connector 13"/>
            <p:cNvCxnSpPr/>
            <p:nvPr/>
          </p:nvCxnSpPr>
          <p:spPr bwMode="auto">
            <a:xfrm>
              <a:off x="1804486" y="1805147"/>
              <a:ext cx="0" cy="228600"/>
            </a:xfrm>
            <a:prstGeom prst="line">
              <a:avLst/>
            </a:prstGeom>
            <a:solidFill>
              <a:srgbClr val="00CC99"/>
            </a:solidFill>
            <a:ln w="12700" cap="flat" cmpd="sng" algn="ctr">
              <a:solidFill>
                <a:srgbClr val="0000FF"/>
              </a:solidFill>
              <a:prstDash val="solid"/>
              <a:round/>
              <a:headEnd type="none" w="sm" len="sm"/>
              <a:tailEnd type="none" w="sm" len="sm"/>
            </a:ln>
            <a:effectLst/>
          </p:spPr>
        </p:cxnSp>
        <p:cxnSp>
          <p:nvCxnSpPr>
            <p:cNvPr id="258" name="Straight Connector 14"/>
            <p:cNvCxnSpPr/>
            <p:nvPr/>
          </p:nvCxnSpPr>
          <p:spPr bwMode="auto">
            <a:xfrm>
              <a:off x="2272799" y="1805147"/>
              <a:ext cx="0" cy="228600"/>
            </a:xfrm>
            <a:prstGeom prst="line">
              <a:avLst/>
            </a:prstGeom>
            <a:solidFill>
              <a:srgbClr val="00CC99"/>
            </a:solidFill>
            <a:ln w="12700" cap="flat" cmpd="sng" algn="ctr">
              <a:solidFill>
                <a:srgbClr val="FF0000"/>
              </a:solidFill>
              <a:prstDash val="solid"/>
              <a:round/>
              <a:headEnd type="none" w="sm" len="sm"/>
              <a:tailEnd type="none" w="sm" len="sm"/>
            </a:ln>
            <a:effectLst/>
          </p:spPr>
        </p:cxnSp>
        <p:cxnSp>
          <p:nvCxnSpPr>
            <p:cNvPr id="259" name="Straight Connector 15"/>
            <p:cNvCxnSpPr/>
            <p:nvPr/>
          </p:nvCxnSpPr>
          <p:spPr bwMode="auto">
            <a:xfrm>
              <a:off x="2490286" y="1805147"/>
              <a:ext cx="0" cy="228600"/>
            </a:xfrm>
            <a:prstGeom prst="line">
              <a:avLst/>
            </a:prstGeom>
            <a:solidFill>
              <a:srgbClr val="00CC99"/>
            </a:solidFill>
            <a:ln w="12700" cap="flat" cmpd="sng" algn="ctr">
              <a:solidFill>
                <a:srgbClr val="FF0000"/>
              </a:solidFill>
              <a:prstDash val="solid"/>
              <a:round/>
              <a:headEnd type="none" w="sm" len="sm"/>
              <a:tailEnd type="none" w="sm" len="sm"/>
            </a:ln>
            <a:effectLst/>
          </p:spPr>
        </p:cxnSp>
        <p:sp>
          <p:nvSpPr>
            <p:cNvPr id="260" name="TextBox 16"/>
            <p:cNvSpPr txBox="1"/>
            <p:nvPr/>
          </p:nvSpPr>
          <p:spPr>
            <a:xfrm>
              <a:off x="661486" y="1576547"/>
              <a:ext cx="46679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-128</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261" name="TextBox 17"/>
            <p:cNvSpPr txBox="1"/>
            <p:nvPr/>
          </p:nvSpPr>
          <p:spPr>
            <a:xfrm>
              <a:off x="890780" y="1437236"/>
              <a:ext cx="461088"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-117</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262" name="TextBox 18"/>
            <p:cNvSpPr txBox="1"/>
            <p:nvPr/>
          </p:nvSpPr>
          <p:spPr>
            <a:xfrm>
              <a:off x="1413877" y="1576547"/>
              <a:ext cx="312906"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-2</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263" name="TextBox 19"/>
            <p:cNvSpPr txBox="1"/>
            <p:nvPr/>
          </p:nvSpPr>
          <p:spPr>
            <a:xfrm>
              <a:off x="1698614" y="1575735"/>
              <a:ext cx="261610"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2</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264" name="TextBox 20"/>
            <p:cNvSpPr txBox="1"/>
            <p:nvPr/>
          </p:nvSpPr>
          <p:spPr>
            <a:xfrm>
              <a:off x="2055643" y="1596992"/>
              <a:ext cx="409792"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117</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265" name="TextBox 21"/>
            <p:cNvSpPr txBox="1"/>
            <p:nvPr/>
          </p:nvSpPr>
          <p:spPr>
            <a:xfrm>
              <a:off x="2340781" y="1575735"/>
              <a:ext cx="415498"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127</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266" name="TextBox 22"/>
            <p:cNvSpPr txBox="1"/>
            <p:nvPr/>
          </p:nvSpPr>
          <p:spPr>
            <a:xfrm>
              <a:off x="1225087" y="1780946"/>
              <a:ext cx="33855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267" name="TextBox 23"/>
            <p:cNvSpPr txBox="1"/>
            <p:nvPr/>
          </p:nvSpPr>
          <p:spPr>
            <a:xfrm>
              <a:off x="1903586" y="1788135"/>
              <a:ext cx="33855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grpSp>
          <p:nvGrpSpPr>
            <p:cNvPr id="268" name="Group 69"/>
            <p:cNvGrpSpPr/>
            <p:nvPr/>
          </p:nvGrpSpPr>
          <p:grpSpPr>
            <a:xfrm>
              <a:off x="662134" y="2238460"/>
              <a:ext cx="3684275" cy="632952"/>
              <a:chOff x="457848" y="2185913"/>
              <a:chExt cx="3684275" cy="632952"/>
            </a:xfrm>
          </p:grpSpPr>
          <p:cxnSp>
            <p:nvCxnSpPr>
              <p:cNvPr id="348" name="Straight Connector 31"/>
              <p:cNvCxnSpPr/>
              <p:nvPr/>
            </p:nvCxnSpPr>
            <p:spPr bwMode="auto">
              <a:xfrm>
                <a:off x="686448" y="2782424"/>
                <a:ext cx="1600200" cy="0"/>
              </a:xfrm>
              <a:prstGeom prst="line">
                <a:avLst/>
              </a:prstGeom>
              <a:solidFill>
                <a:srgbClr val="00CC99"/>
              </a:solidFill>
              <a:ln w="12700" cap="flat" cmpd="sng" algn="ctr">
                <a:solidFill>
                  <a:srgbClr val="000000"/>
                </a:solidFill>
                <a:prstDash val="solid"/>
                <a:round/>
                <a:headEnd type="none" w="sm" len="sm"/>
                <a:tailEnd type="none" w="sm" len="sm"/>
              </a:ln>
              <a:effectLst/>
            </p:spPr>
          </p:cxnSp>
          <p:cxnSp>
            <p:nvCxnSpPr>
              <p:cNvPr id="349" name="Straight Connector 32"/>
              <p:cNvCxnSpPr/>
              <p:nvPr/>
            </p:nvCxnSpPr>
            <p:spPr bwMode="auto">
              <a:xfrm>
                <a:off x="697561" y="2553824"/>
                <a:ext cx="0" cy="228600"/>
              </a:xfrm>
              <a:prstGeom prst="line">
                <a:avLst/>
              </a:prstGeom>
              <a:solidFill>
                <a:srgbClr val="00CC99"/>
              </a:solidFill>
              <a:ln w="12700" cap="flat" cmpd="sng" algn="ctr">
                <a:solidFill>
                  <a:srgbClr val="FF0000"/>
                </a:solidFill>
                <a:prstDash val="solid"/>
                <a:round/>
                <a:headEnd type="none" w="sm" len="sm"/>
                <a:tailEnd type="none" w="sm" len="sm"/>
              </a:ln>
              <a:effectLst/>
            </p:spPr>
          </p:cxnSp>
          <p:cxnSp>
            <p:nvCxnSpPr>
              <p:cNvPr id="350" name="Straight Connector 33"/>
              <p:cNvCxnSpPr/>
              <p:nvPr/>
            </p:nvCxnSpPr>
            <p:spPr bwMode="auto">
              <a:xfrm>
                <a:off x="915048" y="2553824"/>
                <a:ext cx="0" cy="228600"/>
              </a:xfrm>
              <a:prstGeom prst="line">
                <a:avLst/>
              </a:prstGeom>
              <a:solidFill>
                <a:srgbClr val="00CC99"/>
              </a:solidFill>
              <a:ln w="12700" cap="flat" cmpd="sng" algn="ctr">
                <a:solidFill>
                  <a:srgbClr val="FF0000"/>
                </a:solidFill>
                <a:prstDash val="solid"/>
                <a:round/>
                <a:headEnd type="none" w="sm" len="sm"/>
                <a:tailEnd type="none" w="sm" len="sm"/>
              </a:ln>
              <a:effectLst/>
            </p:spPr>
          </p:cxnSp>
          <p:cxnSp>
            <p:nvCxnSpPr>
              <p:cNvPr id="351" name="Straight Connector 34"/>
              <p:cNvCxnSpPr/>
              <p:nvPr/>
            </p:nvCxnSpPr>
            <p:spPr bwMode="auto">
              <a:xfrm>
                <a:off x="1383361" y="2553824"/>
                <a:ext cx="0" cy="228600"/>
              </a:xfrm>
              <a:prstGeom prst="line">
                <a:avLst/>
              </a:prstGeom>
              <a:solidFill>
                <a:srgbClr val="00CC99"/>
              </a:solidFill>
              <a:ln w="12700" cap="flat" cmpd="sng" algn="ctr">
                <a:solidFill>
                  <a:srgbClr val="000000"/>
                </a:solidFill>
                <a:prstDash val="solid"/>
                <a:round/>
                <a:headEnd type="none" w="sm" len="sm"/>
                <a:tailEnd type="none" w="sm" len="sm"/>
              </a:ln>
              <a:effectLst/>
            </p:spPr>
          </p:cxnSp>
          <p:cxnSp>
            <p:nvCxnSpPr>
              <p:cNvPr id="352" name="Straight Connector 35"/>
              <p:cNvCxnSpPr/>
              <p:nvPr/>
            </p:nvCxnSpPr>
            <p:spPr bwMode="auto">
              <a:xfrm>
                <a:off x="1600848" y="2553824"/>
                <a:ext cx="0" cy="228600"/>
              </a:xfrm>
              <a:prstGeom prst="line">
                <a:avLst/>
              </a:prstGeom>
              <a:solidFill>
                <a:srgbClr val="00CC99"/>
              </a:solidFill>
              <a:ln w="12700" cap="flat" cmpd="sng" algn="ctr">
                <a:solidFill>
                  <a:srgbClr val="000000"/>
                </a:solidFill>
                <a:prstDash val="solid"/>
                <a:round/>
                <a:headEnd type="none" w="sm" len="sm"/>
                <a:tailEnd type="none" w="sm" len="sm"/>
              </a:ln>
              <a:effectLst/>
            </p:spPr>
          </p:cxnSp>
          <p:cxnSp>
            <p:nvCxnSpPr>
              <p:cNvPr id="353" name="Straight Connector 36"/>
              <p:cNvCxnSpPr/>
              <p:nvPr/>
            </p:nvCxnSpPr>
            <p:spPr bwMode="auto">
              <a:xfrm>
                <a:off x="2069161" y="2553824"/>
                <a:ext cx="0" cy="228600"/>
              </a:xfrm>
              <a:prstGeom prst="line">
                <a:avLst/>
              </a:prstGeom>
              <a:solidFill>
                <a:srgbClr val="00CC99"/>
              </a:solidFill>
              <a:ln w="12700" cap="flat" cmpd="sng" algn="ctr">
                <a:solidFill>
                  <a:srgbClr val="0000FF"/>
                </a:solidFill>
                <a:prstDash val="solid"/>
                <a:round/>
                <a:headEnd type="none" w="sm" len="sm"/>
                <a:tailEnd type="none" w="sm" len="sm"/>
              </a:ln>
              <a:effectLst/>
            </p:spPr>
          </p:cxnSp>
          <p:sp>
            <p:nvSpPr>
              <p:cNvPr id="354" name="TextBox 38"/>
              <p:cNvSpPr txBox="1"/>
              <p:nvPr/>
            </p:nvSpPr>
            <p:spPr>
              <a:xfrm>
                <a:off x="457848" y="2325224"/>
                <a:ext cx="46679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-256</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55" name="TextBox 39"/>
              <p:cNvSpPr txBox="1"/>
              <p:nvPr/>
            </p:nvSpPr>
            <p:spPr>
              <a:xfrm>
                <a:off x="687142" y="2185913"/>
                <a:ext cx="46679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-245</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56" name="TextBox 40"/>
              <p:cNvSpPr txBox="1"/>
              <p:nvPr/>
            </p:nvSpPr>
            <p:spPr>
              <a:xfrm>
                <a:off x="1131885" y="2345497"/>
                <a:ext cx="46679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-130</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57" name="TextBox 41"/>
              <p:cNvSpPr txBox="1"/>
              <p:nvPr/>
            </p:nvSpPr>
            <p:spPr>
              <a:xfrm>
                <a:off x="1392944" y="2222691"/>
                <a:ext cx="46679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-126</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58" name="TextBox 42"/>
              <p:cNvSpPr txBox="1"/>
              <p:nvPr/>
            </p:nvSpPr>
            <p:spPr>
              <a:xfrm>
                <a:off x="1852005" y="2345669"/>
                <a:ext cx="38414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-11</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59" name="TextBox 44"/>
              <p:cNvSpPr txBox="1"/>
              <p:nvPr/>
            </p:nvSpPr>
            <p:spPr>
              <a:xfrm>
                <a:off x="1021449" y="2529623"/>
                <a:ext cx="33855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60" name="TextBox 45"/>
              <p:cNvSpPr txBox="1"/>
              <p:nvPr/>
            </p:nvSpPr>
            <p:spPr>
              <a:xfrm>
                <a:off x="1699948" y="2536812"/>
                <a:ext cx="33855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cxnSp>
            <p:nvCxnSpPr>
              <p:cNvPr id="361" name="Straight Connector 50"/>
              <p:cNvCxnSpPr/>
              <p:nvPr/>
            </p:nvCxnSpPr>
            <p:spPr bwMode="auto">
              <a:xfrm>
                <a:off x="2275930" y="2787478"/>
                <a:ext cx="1600200" cy="0"/>
              </a:xfrm>
              <a:prstGeom prst="line">
                <a:avLst/>
              </a:prstGeom>
              <a:solidFill>
                <a:srgbClr val="00CC99"/>
              </a:solidFill>
              <a:ln w="12700" cap="flat" cmpd="sng" algn="ctr">
                <a:solidFill>
                  <a:srgbClr val="000000"/>
                </a:solidFill>
                <a:prstDash val="solid"/>
                <a:round/>
                <a:headEnd type="none" w="sm" len="sm"/>
                <a:tailEnd type="none" w="sm" len="sm"/>
              </a:ln>
              <a:effectLst/>
            </p:spPr>
          </p:cxnSp>
          <p:cxnSp>
            <p:nvCxnSpPr>
              <p:cNvPr id="362" name="Straight Connector 52"/>
              <p:cNvCxnSpPr/>
              <p:nvPr/>
            </p:nvCxnSpPr>
            <p:spPr bwMode="auto">
              <a:xfrm>
                <a:off x="2504530" y="2558878"/>
                <a:ext cx="0" cy="228600"/>
              </a:xfrm>
              <a:prstGeom prst="line">
                <a:avLst/>
              </a:prstGeom>
              <a:solidFill>
                <a:srgbClr val="00CC99"/>
              </a:solidFill>
              <a:ln w="12700" cap="flat" cmpd="sng" algn="ctr">
                <a:solidFill>
                  <a:srgbClr val="0000FF"/>
                </a:solidFill>
                <a:prstDash val="solid"/>
                <a:round/>
                <a:headEnd type="none" w="sm" len="sm"/>
                <a:tailEnd type="none" w="sm" len="sm"/>
              </a:ln>
              <a:effectLst/>
            </p:spPr>
          </p:cxnSp>
          <p:cxnSp>
            <p:nvCxnSpPr>
              <p:cNvPr id="363" name="Straight Connector 53"/>
              <p:cNvCxnSpPr/>
              <p:nvPr/>
            </p:nvCxnSpPr>
            <p:spPr bwMode="auto">
              <a:xfrm>
                <a:off x="2972843" y="2558878"/>
                <a:ext cx="0" cy="228600"/>
              </a:xfrm>
              <a:prstGeom prst="line">
                <a:avLst/>
              </a:prstGeom>
              <a:solidFill>
                <a:srgbClr val="00CC99"/>
              </a:solidFill>
              <a:ln w="12700" cap="flat" cmpd="sng" algn="ctr">
                <a:solidFill>
                  <a:srgbClr val="000000"/>
                </a:solidFill>
                <a:prstDash val="solid"/>
                <a:round/>
                <a:headEnd type="none" w="sm" len="sm"/>
                <a:tailEnd type="none" w="sm" len="sm"/>
              </a:ln>
              <a:effectLst/>
            </p:spPr>
          </p:cxnSp>
          <p:cxnSp>
            <p:nvCxnSpPr>
              <p:cNvPr id="364" name="Straight Connector 54"/>
              <p:cNvCxnSpPr/>
              <p:nvPr/>
            </p:nvCxnSpPr>
            <p:spPr bwMode="auto">
              <a:xfrm>
                <a:off x="3190330" y="2558878"/>
                <a:ext cx="0" cy="228600"/>
              </a:xfrm>
              <a:prstGeom prst="line">
                <a:avLst/>
              </a:prstGeom>
              <a:solidFill>
                <a:srgbClr val="00CC99"/>
              </a:solidFill>
              <a:ln w="12700" cap="flat" cmpd="sng" algn="ctr">
                <a:solidFill>
                  <a:srgbClr val="000000"/>
                </a:solidFill>
                <a:prstDash val="solid"/>
                <a:round/>
                <a:headEnd type="none" w="sm" len="sm"/>
                <a:tailEnd type="none" w="sm" len="sm"/>
              </a:ln>
              <a:effectLst/>
            </p:spPr>
          </p:cxnSp>
          <p:cxnSp>
            <p:nvCxnSpPr>
              <p:cNvPr id="365" name="Straight Connector 55"/>
              <p:cNvCxnSpPr/>
              <p:nvPr/>
            </p:nvCxnSpPr>
            <p:spPr bwMode="auto">
              <a:xfrm>
                <a:off x="3658643" y="2558878"/>
                <a:ext cx="0" cy="228600"/>
              </a:xfrm>
              <a:prstGeom prst="line">
                <a:avLst/>
              </a:prstGeom>
              <a:solidFill>
                <a:srgbClr val="00CC99"/>
              </a:solidFill>
              <a:ln w="12700" cap="flat" cmpd="sng" algn="ctr">
                <a:solidFill>
                  <a:srgbClr val="FF0000"/>
                </a:solidFill>
                <a:prstDash val="solid"/>
                <a:round/>
                <a:headEnd type="none" w="sm" len="sm"/>
                <a:tailEnd type="none" w="sm" len="sm"/>
              </a:ln>
              <a:effectLst/>
            </p:spPr>
          </p:cxnSp>
          <p:cxnSp>
            <p:nvCxnSpPr>
              <p:cNvPr id="366" name="Straight Connector 56"/>
              <p:cNvCxnSpPr/>
              <p:nvPr/>
            </p:nvCxnSpPr>
            <p:spPr bwMode="auto">
              <a:xfrm>
                <a:off x="3876130" y="2558878"/>
                <a:ext cx="0" cy="228600"/>
              </a:xfrm>
              <a:prstGeom prst="line">
                <a:avLst/>
              </a:prstGeom>
              <a:solidFill>
                <a:srgbClr val="00CC99"/>
              </a:solidFill>
              <a:ln w="12700" cap="flat" cmpd="sng" algn="ctr">
                <a:solidFill>
                  <a:srgbClr val="FF0000"/>
                </a:solidFill>
                <a:prstDash val="solid"/>
                <a:round/>
                <a:headEnd type="none" w="sm" len="sm"/>
                <a:tailEnd type="none" w="sm" len="sm"/>
              </a:ln>
              <a:effectLst/>
            </p:spPr>
          </p:cxnSp>
          <p:sp>
            <p:nvSpPr>
              <p:cNvPr id="367" name="TextBox 59"/>
              <p:cNvSpPr txBox="1"/>
              <p:nvPr/>
            </p:nvSpPr>
            <p:spPr>
              <a:xfrm>
                <a:off x="2799721" y="2330278"/>
                <a:ext cx="415498"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126</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68" name="TextBox 60"/>
              <p:cNvSpPr txBox="1"/>
              <p:nvPr/>
            </p:nvSpPr>
            <p:spPr>
              <a:xfrm>
                <a:off x="2991999" y="2200604"/>
                <a:ext cx="415498"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130</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69" name="TextBox 61"/>
              <p:cNvSpPr txBox="1"/>
              <p:nvPr/>
            </p:nvSpPr>
            <p:spPr>
              <a:xfrm>
                <a:off x="3441487" y="2350723"/>
                <a:ext cx="415498"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245</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70" name="TextBox 62"/>
              <p:cNvSpPr txBox="1"/>
              <p:nvPr/>
            </p:nvSpPr>
            <p:spPr>
              <a:xfrm>
                <a:off x="3726625" y="2329466"/>
                <a:ext cx="415498"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255</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71" name="TextBox 63"/>
              <p:cNvSpPr txBox="1"/>
              <p:nvPr/>
            </p:nvSpPr>
            <p:spPr>
              <a:xfrm>
                <a:off x="2610931" y="2534677"/>
                <a:ext cx="33855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72" name="TextBox 64"/>
              <p:cNvSpPr txBox="1"/>
              <p:nvPr/>
            </p:nvSpPr>
            <p:spPr>
              <a:xfrm>
                <a:off x="3289430" y="2541866"/>
                <a:ext cx="33855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73" name="TextBox 68"/>
              <p:cNvSpPr txBox="1"/>
              <p:nvPr/>
            </p:nvSpPr>
            <p:spPr>
              <a:xfrm>
                <a:off x="2323570" y="2334362"/>
                <a:ext cx="332848"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11</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grpSp>
        <p:grpSp>
          <p:nvGrpSpPr>
            <p:cNvPr id="269" name="Group 136"/>
            <p:cNvGrpSpPr/>
            <p:nvPr/>
          </p:nvGrpSpPr>
          <p:grpSpPr>
            <a:xfrm>
              <a:off x="670112" y="3054287"/>
              <a:ext cx="6852705" cy="627898"/>
              <a:chOff x="465826" y="3001740"/>
              <a:chExt cx="6852705" cy="627898"/>
            </a:xfrm>
          </p:grpSpPr>
          <p:cxnSp>
            <p:nvCxnSpPr>
              <p:cNvPr id="300" name="Straight Connector 71"/>
              <p:cNvCxnSpPr/>
              <p:nvPr/>
            </p:nvCxnSpPr>
            <p:spPr bwMode="auto">
              <a:xfrm>
                <a:off x="694426" y="3598251"/>
                <a:ext cx="1600200" cy="0"/>
              </a:xfrm>
              <a:prstGeom prst="line">
                <a:avLst/>
              </a:prstGeom>
              <a:solidFill>
                <a:srgbClr val="00CC99"/>
              </a:solidFill>
              <a:ln w="12700" cap="flat" cmpd="sng" algn="ctr">
                <a:solidFill>
                  <a:srgbClr val="000000"/>
                </a:solidFill>
                <a:prstDash val="solid"/>
                <a:round/>
                <a:headEnd type="none" w="sm" len="sm"/>
                <a:tailEnd type="none" w="sm" len="sm"/>
              </a:ln>
              <a:effectLst/>
            </p:spPr>
          </p:cxnSp>
          <p:cxnSp>
            <p:nvCxnSpPr>
              <p:cNvPr id="301" name="Straight Connector 72"/>
              <p:cNvCxnSpPr/>
              <p:nvPr/>
            </p:nvCxnSpPr>
            <p:spPr bwMode="auto">
              <a:xfrm>
                <a:off x="705539" y="3369651"/>
                <a:ext cx="0" cy="228600"/>
              </a:xfrm>
              <a:prstGeom prst="line">
                <a:avLst/>
              </a:prstGeom>
              <a:solidFill>
                <a:srgbClr val="00CC99"/>
              </a:solidFill>
              <a:ln w="12700" cap="flat" cmpd="sng" algn="ctr">
                <a:solidFill>
                  <a:srgbClr val="FF0000"/>
                </a:solidFill>
                <a:prstDash val="solid"/>
                <a:round/>
                <a:headEnd type="none" w="sm" len="sm"/>
                <a:tailEnd type="none" w="sm" len="sm"/>
              </a:ln>
              <a:effectLst/>
            </p:spPr>
          </p:cxnSp>
          <p:cxnSp>
            <p:nvCxnSpPr>
              <p:cNvPr id="302" name="Straight Connector 73"/>
              <p:cNvCxnSpPr/>
              <p:nvPr/>
            </p:nvCxnSpPr>
            <p:spPr bwMode="auto">
              <a:xfrm>
                <a:off x="923026" y="3369651"/>
                <a:ext cx="0" cy="228600"/>
              </a:xfrm>
              <a:prstGeom prst="line">
                <a:avLst/>
              </a:prstGeom>
              <a:solidFill>
                <a:srgbClr val="00CC99"/>
              </a:solidFill>
              <a:ln w="12700" cap="flat" cmpd="sng" algn="ctr">
                <a:solidFill>
                  <a:srgbClr val="FF0000"/>
                </a:solidFill>
                <a:prstDash val="solid"/>
                <a:round/>
                <a:headEnd type="none" w="sm" len="sm"/>
                <a:tailEnd type="none" w="sm" len="sm"/>
              </a:ln>
              <a:effectLst/>
            </p:spPr>
          </p:cxnSp>
          <p:cxnSp>
            <p:nvCxnSpPr>
              <p:cNvPr id="303" name="Straight Connector 74"/>
              <p:cNvCxnSpPr/>
              <p:nvPr/>
            </p:nvCxnSpPr>
            <p:spPr bwMode="auto">
              <a:xfrm>
                <a:off x="1391339" y="3369651"/>
                <a:ext cx="0" cy="228600"/>
              </a:xfrm>
              <a:prstGeom prst="line">
                <a:avLst/>
              </a:prstGeom>
              <a:solidFill>
                <a:srgbClr val="00CC99"/>
              </a:solidFill>
              <a:ln w="12700" cap="flat" cmpd="sng" algn="ctr">
                <a:solidFill>
                  <a:srgbClr val="000000"/>
                </a:solidFill>
                <a:prstDash val="solid"/>
                <a:round/>
                <a:headEnd type="none" w="sm" len="sm"/>
                <a:tailEnd type="none" w="sm" len="sm"/>
              </a:ln>
              <a:effectLst/>
            </p:spPr>
          </p:cxnSp>
          <p:cxnSp>
            <p:nvCxnSpPr>
              <p:cNvPr id="304" name="Straight Connector 75"/>
              <p:cNvCxnSpPr/>
              <p:nvPr/>
            </p:nvCxnSpPr>
            <p:spPr bwMode="auto">
              <a:xfrm>
                <a:off x="1608826" y="3369651"/>
                <a:ext cx="0" cy="228600"/>
              </a:xfrm>
              <a:prstGeom prst="line">
                <a:avLst/>
              </a:prstGeom>
              <a:solidFill>
                <a:srgbClr val="00CC99"/>
              </a:solidFill>
              <a:ln w="12700" cap="flat" cmpd="sng" algn="ctr">
                <a:solidFill>
                  <a:srgbClr val="000000"/>
                </a:solidFill>
                <a:prstDash val="solid"/>
                <a:round/>
                <a:headEnd type="none" w="sm" len="sm"/>
                <a:tailEnd type="none" w="sm" len="sm"/>
              </a:ln>
              <a:effectLst/>
            </p:spPr>
          </p:cxnSp>
          <p:cxnSp>
            <p:nvCxnSpPr>
              <p:cNvPr id="305" name="Straight Connector 76"/>
              <p:cNvCxnSpPr/>
              <p:nvPr/>
            </p:nvCxnSpPr>
            <p:spPr bwMode="auto">
              <a:xfrm>
                <a:off x="2077139" y="3369651"/>
                <a:ext cx="0" cy="228600"/>
              </a:xfrm>
              <a:prstGeom prst="line">
                <a:avLst/>
              </a:prstGeom>
              <a:solidFill>
                <a:srgbClr val="00CC99"/>
              </a:solidFill>
              <a:ln w="12700" cap="flat" cmpd="sng" algn="ctr">
                <a:solidFill>
                  <a:srgbClr val="000000"/>
                </a:solidFill>
                <a:prstDash val="solid"/>
                <a:round/>
                <a:headEnd type="none" w="sm" len="sm"/>
                <a:tailEnd type="none" w="sm" len="sm"/>
              </a:ln>
              <a:effectLst/>
            </p:spPr>
          </p:cxnSp>
          <p:sp>
            <p:nvSpPr>
              <p:cNvPr id="306" name="TextBox 77"/>
              <p:cNvSpPr txBox="1"/>
              <p:nvPr/>
            </p:nvSpPr>
            <p:spPr>
              <a:xfrm>
                <a:off x="465826" y="3141051"/>
                <a:ext cx="46679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-512</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07" name="TextBox 78"/>
              <p:cNvSpPr txBox="1"/>
              <p:nvPr/>
            </p:nvSpPr>
            <p:spPr>
              <a:xfrm>
                <a:off x="695120" y="3001740"/>
                <a:ext cx="46679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-501</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08" name="TextBox 79"/>
              <p:cNvSpPr txBox="1"/>
              <p:nvPr/>
            </p:nvSpPr>
            <p:spPr>
              <a:xfrm>
                <a:off x="1139863" y="3161324"/>
                <a:ext cx="46679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-386</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09" name="TextBox 80"/>
              <p:cNvSpPr txBox="1"/>
              <p:nvPr/>
            </p:nvSpPr>
            <p:spPr>
              <a:xfrm>
                <a:off x="1400922" y="3038518"/>
                <a:ext cx="46679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-382</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10" name="TextBox 81"/>
              <p:cNvSpPr txBox="1"/>
              <p:nvPr/>
            </p:nvSpPr>
            <p:spPr>
              <a:xfrm>
                <a:off x="1859983" y="3161496"/>
                <a:ext cx="46679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-267</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11" name="TextBox 82"/>
              <p:cNvSpPr txBox="1"/>
              <p:nvPr/>
            </p:nvSpPr>
            <p:spPr>
              <a:xfrm>
                <a:off x="1029427" y="3345450"/>
                <a:ext cx="33855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12" name="TextBox 83"/>
              <p:cNvSpPr txBox="1"/>
              <p:nvPr/>
            </p:nvSpPr>
            <p:spPr>
              <a:xfrm>
                <a:off x="1707926" y="3352639"/>
                <a:ext cx="33855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cxnSp>
            <p:nvCxnSpPr>
              <p:cNvPr id="313" name="Straight Connector 86"/>
              <p:cNvCxnSpPr/>
              <p:nvPr/>
            </p:nvCxnSpPr>
            <p:spPr bwMode="auto">
              <a:xfrm>
                <a:off x="2283908" y="3594679"/>
                <a:ext cx="1600200" cy="0"/>
              </a:xfrm>
              <a:prstGeom prst="line">
                <a:avLst/>
              </a:prstGeom>
              <a:solidFill>
                <a:srgbClr val="00CC99"/>
              </a:solidFill>
              <a:ln w="12700" cap="flat" cmpd="sng" algn="ctr">
                <a:solidFill>
                  <a:srgbClr val="000000"/>
                </a:solidFill>
                <a:prstDash val="solid"/>
                <a:round/>
                <a:headEnd type="none" w="sm" len="sm"/>
                <a:tailEnd type="none" w="sm" len="sm"/>
              </a:ln>
              <a:effectLst/>
            </p:spPr>
          </p:cxnSp>
          <p:cxnSp>
            <p:nvCxnSpPr>
              <p:cNvPr id="314" name="Straight Connector 87"/>
              <p:cNvCxnSpPr/>
              <p:nvPr/>
            </p:nvCxnSpPr>
            <p:spPr bwMode="auto">
              <a:xfrm>
                <a:off x="2512508" y="3366079"/>
                <a:ext cx="0" cy="228600"/>
              </a:xfrm>
              <a:prstGeom prst="line">
                <a:avLst/>
              </a:prstGeom>
              <a:solidFill>
                <a:srgbClr val="00CC99"/>
              </a:solidFill>
              <a:ln w="12700" cap="flat" cmpd="sng" algn="ctr">
                <a:solidFill>
                  <a:srgbClr val="000000"/>
                </a:solidFill>
                <a:prstDash val="solid"/>
                <a:round/>
                <a:headEnd type="none" w="sm" len="sm"/>
                <a:tailEnd type="none" w="sm" len="sm"/>
              </a:ln>
              <a:effectLst/>
            </p:spPr>
          </p:cxnSp>
          <p:cxnSp>
            <p:nvCxnSpPr>
              <p:cNvPr id="315" name="Straight Connector 88"/>
              <p:cNvCxnSpPr/>
              <p:nvPr/>
            </p:nvCxnSpPr>
            <p:spPr bwMode="auto">
              <a:xfrm>
                <a:off x="2980821" y="3366079"/>
                <a:ext cx="0" cy="228600"/>
              </a:xfrm>
              <a:prstGeom prst="line">
                <a:avLst/>
              </a:prstGeom>
              <a:solidFill>
                <a:srgbClr val="00CC99"/>
              </a:solidFill>
              <a:ln w="12700" cap="flat" cmpd="sng" algn="ctr">
                <a:solidFill>
                  <a:srgbClr val="000000"/>
                </a:solidFill>
                <a:prstDash val="solid"/>
                <a:round/>
                <a:headEnd type="none" w="sm" len="sm"/>
                <a:tailEnd type="none" w="sm" len="sm"/>
              </a:ln>
              <a:effectLst/>
            </p:spPr>
          </p:cxnSp>
          <p:cxnSp>
            <p:nvCxnSpPr>
              <p:cNvPr id="316" name="Straight Connector 89"/>
              <p:cNvCxnSpPr/>
              <p:nvPr/>
            </p:nvCxnSpPr>
            <p:spPr bwMode="auto">
              <a:xfrm>
                <a:off x="3198308" y="3366079"/>
                <a:ext cx="0" cy="228600"/>
              </a:xfrm>
              <a:prstGeom prst="line">
                <a:avLst/>
              </a:prstGeom>
              <a:solidFill>
                <a:srgbClr val="00CC99"/>
              </a:solidFill>
              <a:ln w="12700" cap="flat" cmpd="sng" algn="ctr">
                <a:solidFill>
                  <a:srgbClr val="000000"/>
                </a:solidFill>
                <a:prstDash val="solid"/>
                <a:round/>
                <a:headEnd type="none" w="sm" len="sm"/>
                <a:tailEnd type="none" w="sm" len="sm"/>
              </a:ln>
              <a:effectLst/>
            </p:spPr>
          </p:cxnSp>
          <p:cxnSp>
            <p:nvCxnSpPr>
              <p:cNvPr id="317" name="Straight Connector 90"/>
              <p:cNvCxnSpPr/>
              <p:nvPr/>
            </p:nvCxnSpPr>
            <p:spPr bwMode="auto">
              <a:xfrm>
                <a:off x="3666621" y="3366079"/>
                <a:ext cx="0" cy="228600"/>
              </a:xfrm>
              <a:prstGeom prst="line">
                <a:avLst/>
              </a:prstGeom>
              <a:solidFill>
                <a:srgbClr val="00CC99"/>
              </a:solidFill>
              <a:ln w="12700" cap="flat" cmpd="sng" algn="ctr">
                <a:solidFill>
                  <a:srgbClr val="0000FF"/>
                </a:solidFill>
                <a:prstDash val="solid"/>
                <a:round/>
                <a:headEnd type="none" w="sm" len="sm"/>
                <a:tailEnd type="none" w="sm" len="sm"/>
              </a:ln>
              <a:effectLst/>
            </p:spPr>
          </p:cxnSp>
          <p:sp>
            <p:nvSpPr>
              <p:cNvPr id="318" name="TextBox 92"/>
              <p:cNvSpPr txBox="1"/>
              <p:nvPr/>
            </p:nvSpPr>
            <p:spPr>
              <a:xfrm>
                <a:off x="2743200" y="3137479"/>
                <a:ext cx="46679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-130</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19" name="TextBox 93"/>
              <p:cNvSpPr txBox="1"/>
              <p:nvPr/>
            </p:nvSpPr>
            <p:spPr>
              <a:xfrm>
                <a:off x="2999977" y="3007805"/>
                <a:ext cx="46679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-126</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20" name="TextBox 94"/>
              <p:cNvSpPr txBox="1"/>
              <p:nvPr/>
            </p:nvSpPr>
            <p:spPr>
              <a:xfrm>
                <a:off x="3449465" y="3157924"/>
                <a:ext cx="38414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-11</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21" name="TextBox 96"/>
              <p:cNvSpPr txBox="1"/>
              <p:nvPr/>
            </p:nvSpPr>
            <p:spPr>
              <a:xfrm>
                <a:off x="2618909" y="3341878"/>
                <a:ext cx="33855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22" name="TextBox 97"/>
              <p:cNvSpPr txBox="1"/>
              <p:nvPr/>
            </p:nvSpPr>
            <p:spPr>
              <a:xfrm>
                <a:off x="3297408" y="3349067"/>
                <a:ext cx="33855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23" name="TextBox 101"/>
              <p:cNvSpPr txBox="1"/>
              <p:nvPr/>
            </p:nvSpPr>
            <p:spPr>
              <a:xfrm>
                <a:off x="2331548" y="3141563"/>
                <a:ext cx="46679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-245</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cxnSp>
            <p:nvCxnSpPr>
              <p:cNvPr id="324" name="Straight Connector 104"/>
              <p:cNvCxnSpPr/>
              <p:nvPr/>
            </p:nvCxnSpPr>
            <p:spPr bwMode="auto">
              <a:xfrm>
                <a:off x="3868562" y="3597291"/>
                <a:ext cx="1600200" cy="0"/>
              </a:xfrm>
              <a:prstGeom prst="line">
                <a:avLst/>
              </a:prstGeom>
              <a:solidFill>
                <a:srgbClr val="00CC99"/>
              </a:solidFill>
              <a:ln w="12700" cap="flat" cmpd="sng" algn="ctr">
                <a:solidFill>
                  <a:srgbClr val="000000"/>
                </a:solidFill>
                <a:prstDash val="solid"/>
                <a:round/>
                <a:headEnd type="none" w="sm" len="sm"/>
                <a:tailEnd type="none" w="sm" len="sm"/>
              </a:ln>
              <a:effectLst/>
            </p:spPr>
          </p:cxnSp>
          <p:cxnSp>
            <p:nvCxnSpPr>
              <p:cNvPr id="325" name="Straight Connector 106"/>
              <p:cNvCxnSpPr/>
              <p:nvPr/>
            </p:nvCxnSpPr>
            <p:spPr bwMode="auto">
              <a:xfrm>
                <a:off x="4097162" y="3368691"/>
                <a:ext cx="0" cy="228600"/>
              </a:xfrm>
              <a:prstGeom prst="line">
                <a:avLst/>
              </a:prstGeom>
              <a:solidFill>
                <a:srgbClr val="00CC99"/>
              </a:solidFill>
              <a:ln w="12700" cap="flat" cmpd="sng" algn="ctr">
                <a:solidFill>
                  <a:srgbClr val="0000FF"/>
                </a:solidFill>
                <a:prstDash val="solid"/>
                <a:round/>
                <a:headEnd type="none" w="sm" len="sm"/>
                <a:tailEnd type="none" w="sm" len="sm"/>
              </a:ln>
              <a:effectLst/>
            </p:spPr>
          </p:cxnSp>
          <p:cxnSp>
            <p:nvCxnSpPr>
              <p:cNvPr id="326" name="Straight Connector 107"/>
              <p:cNvCxnSpPr/>
              <p:nvPr/>
            </p:nvCxnSpPr>
            <p:spPr bwMode="auto">
              <a:xfrm>
                <a:off x="4565475" y="3368691"/>
                <a:ext cx="0" cy="228600"/>
              </a:xfrm>
              <a:prstGeom prst="line">
                <a:avLst/>
              </a:prstGeom>
              <a:solidFill>
                <a:srgbClr val="00CC99"/>
              </a:solidFill>
              <a:ln w="12700" cap="flat" cmpd="sng" algn="ctr">
                <a:solidFill>
                  <a:srgbClr val="000000"/>
                </a:solidFill>
                <a:prstDash val="solid"/>
                <a:round/>
                <a:headEnd type="none" w="sm" len="sm"/>
                <a:tailEnd type="none" w="sm" len="sm"/>
              </a:ln>
              <a:effectLst/>
            </p:spPr>
          </p:cxnSp>
          <p:cxnSp>
            <p:nvCxnSpPr>
              <p:cNvPr id="327" name="Straight Connector 108"/>
              <p:cNvCxnSpPr/>
              <p:nvPr/>
            </p:nvCxnSpPr>
            <p:spPr bwMode="auto">
              <a:xfrm>
                <a:off x="4782962" y="3368691"/>
                <a:ext cx="0" cy="228600"/>
              </a:xfrm>
              <a:prstGeom prst="line">
                <a:avLst/>
              </a:prstGeom>
              <a:solidFill>
                <a:srgbClr val="00CC99"/>
              </a:solidFill>
              <a:ln w="12700" cap="flat" cmpd="sng" algn="ctr">
                <a:solidFill>
                  <a:srgbClr val="000000"/>
                </a:solidFill>
                <a:prstDash val="solid"/>
                <a:round/>
                <a:headEnd type="none" w="sm" len="sm"/>
                <a:tailEnd type="none" w="sm" len="sm"/>
              </a:ln>
              <a:effectLst/>
            </p:spPr>
          </p:cxnSp>
          <p:cxnSp>
            <p:nvCxnSpPr>
              <p:cNvPr id="328" name="Straight Connector 109"/>
              <p:cNvCxnSpPr/>
              <p:nvPr/>
            </p:nvCxnSpPr>
            <p:spPr bwMode="auto">
              <a:xfrm>
                <a:off x="5251275" y="3368691"/>
                <a:ext cx="0" cy="228600"/>
              </a:xfrm>
              <a:prstGeom prst="line">
                <a:avLst/>
              </a:prstGeom>
              <a:solidFill>
                <a:srgbClr val="00CC99"/>
              </a:solidFill>
              <a:ln w="12700" cap="flat" cmpd="sng" algn="ctr">
                <a:solidFill>
                  <a:srgbClr val="000000"/>
                </a:solidFill>
                <a:prstDash val="solid"/>
                <a:round/>
                <a:headEnd type="none" w="sm" len="sm"/>
                <a:tailEnd type="none" w="sm" len="sm"/>
              </a:ln>
              <a:effectLst/>
            </p:spPr>
          </p:cxnSp>
          <p:sp>
            <p:nvSpPr>
              <p:cNvPr id="329" name="TextBox 112"/>
              <p:cNvSpPr txBox="1"/>
              <p:nvPr/>
            </p:nvSpPr>
            <p:spPr>
              <a:xfrm>
                <a:off x="4367850" y="3160364"/>
                <a:ext cx="415498"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126</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30" name="TextBox 113"/>
              <p:cNvSpPr txBox="1"/>
              <p:nvPr/>
            </p:nvSpPr>
            <p:spPr>
              <a:xfrm>
                <a:off x="4575058" y="3037558"/>
                <a:ext cx="415498"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130</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31" name="TextBox 114"/>
              <p:cNvSpPr txBox="1"/>
              <p:nvPr/>
            </p:nvSpPr>
            <p:spPr>
              <a:xfrm>
                <a:off x="5034119" y="3160536"/>
                <a:ext cx="415498"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245</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32" name="TextBox 115"/>
              <p:cNvSpPr txBox="1"/>
              <p:nvPr/>
            </p:nvSpPr>
            <p:spPr>
              <a:xfrm>
                <a:off x="4203563" y="3344490"/>
                <a:ext cx="33855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33" name="TextBox 116"/>
              <p:cNvSpPr txBox="1"/>
              <p:nvPr/>
            </p:nvSpPr>
            <p:spPr>
              <a:xfrm>
                <a:off x="4882062" y="3351679"/>
                <a:ext cx="33855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cxnSp>
            <p:nvCxnSpPr>
              <p:cNvPr id="334" name="Straight Connector 119"/>
              <p:cNvCxnSpPr/>
              <p:nvPr/>
            </p:nvCxnSpPr>
            <p:spPr bwMode="auto">
              <a:xfrm>
                <a:off x="5458044" y="3593719"/>
                <a:ext cx="1600200" cy="0"/>
              </a:xfrm>
              <a:prstGeom prst="line">
                <a:avLst/>
              </a:prstGeom>
              <a:solidFill>
                <a:srgbClr val="00CC99"/>
              </a:solidFill>
              <a:ln w="12700" cap="flat" cmpd="sng" algn="ctr">
                <a:solidFill>
                  <a:srgbClr val="000000"/>
                </a:solidFill>
                <a:prstDash val="solid"/>
                <a:round/>
                <a:headEnd type="none" w="sm" len="sm"/>
                <a:tailEnd type="none" w="sm" len="sm"/>
              </a:ln>
              <a:effectLst/>
            </p:spPr>
          </p:cxnSp>
          <p:cxnSp>
            <p:nvCxnSpPr>
              <p:cNvPr id="335" name="Straight Connector 120"/>
              <p:cNvCxnSpPr/>
              <p:nvPr/>
            </p:nvCxnSpPr>
            <p:spPr bwMode="auto">
              <a:xfrm>
                <a:off x="5686644" y="3365119"/>
                <a:ext cx="0" cy="228600"/>
              </a:xfrm>
              <a:prstGeom prst="line">
                <a:avLst/>
              </a:prstGeom>
              <a:solidFill>
                <a:srgbClr val="00CC99"/>
              </a:solidFill>
              <a:ln w="12700" cap="flat" cmpd="sng" algn="ctr">
                <a:solidFill>
                  <a:srgbClr val="000000"/>
                </a:solidFill>
                <a:prstDash val="solid"/>
                <a:round/>
                <a:headEnd type="none" w="sm" len="sm"/>
                <a:tailEnd type="none" w="sm" len="sm"/>
              </a:ln>
              <a:effectLst/>
            </p:spPr>
          </p:cxnSp>
          <p:cxnSp>
            <p:nvCxnSpPr>
              <p:cNvPr id="336" name="Straight Connector 121"/>
              <p:cNvCxnSpPr/>
              <p:nvPr/>
            </p:nvCxnSpPr>
            <p:spPr bwMode="auto">
              <a:xfrm>
                <a:off x="6154957" y="3365119"/>
                <a:ext cx="0" cy="228600"/>
              </a:xfrm>
              <a:prstGeom prst="line">
                <a:avLst/>
              </a:prstGeom>
              <a:solidFill>
                <a:srgbClr val="00CC99"/>
              </a:solidFill>
              <a:ln w="12700" cap="flat" cmpd="sng" algn="ctr">
                <a:solidFill>
                  <a:srgbClr val="000000"/>
                </a:solidFill>
                <a:prstDash val="solid"/>
                <a:round/>
                <a:headEnd type="none" w="sm" len="sm"/>
                <a:tailEnd type="none" w="sm" len="sm"/>
              </a:ln>
              <a:effectLst/>
            </p:spPr>
          </p:cxnSp>
          <p:cxnSp>
            <p:nvCxnSpPr>
              <p:cNvPr id="337" name="Straight Connector 122"/>
              <p:cNvCxnSpPr/>
              <p:nvPr/>
            </p:nvCxnSpPr>
            <p:spPr bwMode="auto">
              <a:xfrm>
                <a:off x="6372444" y="3365119"/>
                <a:ext cx="0" cy="228600"/>
              </a:xfrm>
              <a:prstGeom prst="line">
                <a:avLst/>
              </a:prstGeom>
              <a:solidFill>
                <a:srgbClr val="00CC99"/>
              </a:solidFill>
              <a:ln w="12700" cap="flat" cmpd="sng" algn="ctr">
                <a:solidFill>
                  <a:srgbClr val="000000"/>
                </a:solidFill>
                <a:prstDash val="solid"/>
                <a:round/>
                <a:headEnd type="none" w="sm" len="sm"/>
                <a:tailEnd type="none" w="sm" len="sm"/>
              </a:ln>
              <a:effectLst/>
            </p:spPr>
          </p:cxnSp>
          <p:cxnSp>
            <p:nvCxnSpPr>
              <p:cNvPr id="338" name="Straight Connector 123"/>
              <p:cNvCxnSpPr/>
              <p:nvPr/>
            </p:nvCxnSpPr>
            <p:spPr bwMode="auto">
              <a:xfrm>
                <a:off x="6840757" y="3365119"/>
                <a:ext cx="0" cy="228600"/>
              </a:xfrm>
              <a:prstGeom prst="line">
                <a:avLst/>
              </a:prstGeom>
              <a:solidFill>
                <a:srgbClr val="00CC99"/>
              </a:solidFill>
              <a:ln w="12700" cap="flat" cmpd="sng" algn="ctr">
                <a:solidFill>
                  <a:srgbClr val="FF0000"/>
                </a:solidFill>
                <a:prstDash val="solid"/>
                <a:round/>
                <a:headEnd type="none" w="sm" len="sm"/>
                <a:tailEnd type="none" w="sm" len="sm"/>
              </a:ln>
              <a:effectLst/>
            </p:spPr>
          </p:cxnSp>
          <p:cxnSp>
            <p:nvCxnSpPr>
              <p:cNvPr id="339" name="Straight Connector 124"/>
              <p:cNvCxnSpPr/>
              <p:nvPr/>
            </p:nvCxnSpPr>
            <p:spPr bwMode="auto">
              <a:xfrm>
                <a:off x="7058244" y="3365119"/>
                <a:ext cx="0" cy="228600"/>
              </a:xfrm>
              <a:prstGeom prst="line">
                <a:avLst/>
              </a:prstGeom>
              <a:solidFill>
                <a:srgbClr val="00CC99"/>
              </a:solidFill>
              <a:ln w="12700" cap="flat" cmpd="sng" algn="ctr">
                <a:solidFill>
                  <a:srgbClr val="FF0000"/>
                </a:solidFill>
                <a:prstDash val="solid"/>
                <a:round/>
                <a:headEnd type="none" w="sm" len="sm"/>
                <a:tailEnd type="none" w="sm" len="sm"/>
              </a:ln>
              <a:effectLst/>
            </p:spPr>
          </p:cxnSp>
          <p:sp>
            <p:nvSpPr>
              <p:cNvPr id="340" name="TextBox 125"/>
              <p:cNvSpPr txBox="1"/>
              <p:nvPr/>
            </p:nvSpPr>
            <p:spPr>
              <a:xfrm>
                <a:off x="5981835" y="3136519"/>
                <a:ext cx="415498"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382</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41" name="TextBox 126"/>
              <p:cNvSpPr txBox="1"/>
              <p:nvPr/>
            </p:nvSpPr>
            <p:spPr>
              <a:xfrm>
                <a:off x="6174113" y="3006845"/>
                <a:ext cx="415498"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386</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42" name="TextBox 127"/>
              <p:cNvSpPr txBox="1"/>
              <p:nvPr/>
            </p:nvSpPr>
            <p:spPr>
              <a:xfrm>
                <a:off x="6623601" y="3156964"/>
                <a:ext cx="415498"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501</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43" name="TextBox 128"/>
              <p:cNvSpPr txBox="1"/>
              <p:nvPr/>
            </p:nvSpPr>
            <p:spPr>
              <a:xfrm>
                <a:off x="6908739" y="3135707"/>
                <a:ext cx="409792"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511</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44" name="TextBox 129"/>
              <p:cNvSpPr txBox="1"/>
              <p:nvPr/>
            </p:nvSpPr>
            <p:spPr>
              <a:xfrm>
                <a:off x="5793045" y="3340918"/>
                <a:ext cx="33855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45" name="TextBox 130"/>
              <p:cNvSpPr txBox="1"/>
              <p:nvPr/>
            </p:nvSpPr>
            <p:spPr>
              <a:xfrm>
                <a:off x="6471544" y="3348107"/>
                <a:ext cx="338554"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46" name="TextBox 134"/>
              <p:cNvSpPr txBox="1"/>
              <p:nvPr/>
            </p:nvSpPr>
            <p:spPr>
              <a:xfrm>
                <a:off x="5505684" y="3140603"/>
                <a:ext cx="415498"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267</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347" name="TextBox 135"/>
              <p:cNvSpPr txBox="1"/>
              <p:nvPr/>
            </p:nvSpPr>
            <p:spPr>
              <a:xfrm>
                <a:off x="3934352" y="3156963"/>
                <a:ext cx="332848"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11</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grpSp>
        <p:sp>
          <p:nvSpPr>
            <p:cNvPr id="270" name="TextBox 137"/>
            <p:cNvSpPr txBox="1"/>
            <p:nvPr/>
          </p:nvSpPr>
          <p:spPr>
            <a:xfrm>
              <a:off x="2662362" y="1704683"/>
              <a:ext cx="886781" cy="338554"/>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20 MHz</a:t>
              </a:r>
              <a:endParaRPr kumimoji="1" lang="zh-CN" altLang="en-US" sz="1600" b="1"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271" name="TextBox 138"/>
            <p:cNvSpPr txBox="1"/>
            <p:nvPr/>
          </p:nvSpPr>
          <p:spPr>
            <a:xfrm>
              <a:off x="4261376" y="2505766"/>
              <a:ext cx="886781" cy="338554"/>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40 MHz</a:t>
              </a:r>
              <a:endParaRPr kumimoji="1" lang="zh-CN" altLang="en-US" sz="1600" b="1"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272" name="TextBox 139"/>
            <p:cNvSpPr txBox="1"/>
            <p:nvPr/>
          </p:nvSpPr>
          <p:spPr>
            <a:xfrm>
              <a:off x="7519879" y="3326753"/>
              <a:ext cx="886781" cy="338554"/>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80 MHz</a:t>
              </a:r>
              <a:endParaRPr kumimoji="1" lang="zh-CN" altLang="en-US" sz="1600" b="1"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grpSp>
          <p:nvGrpSpPr>
            <p:cNvPr id="273" name="Group 149"/>
            <p:cNvGrpSpPr/>
            <p:nvPr/>
          </p:nvGrpSpPr>
          <p:grpSpPr>
            <a:xfrm>
              <a:off x="7703770" y="1461096"/>
              <a:ext cx="1211630" cy="1059940"/>
              <a:chOff x="6513772" y="1466572"/>
              <a:chExt cx="1211630" cy="1059940"/>
            </a:xfrm>
          </p:grpSpPr>
          <p:cxnSp>
            <p:nvCxnSpPr>
              <p:cNvPr id="291" name="Straight Connector 140"/>
              <p:cNvCxnSpPr/>
              <p:nvPr/>
            </p:nvCxnSpPr>
            <p:spPr bwMode="auto">
              <a:xfrm>
                <a:off x="6516647" y="1499799"/>
                <a:ext cx="0" cy="228600"/>
              </a:xfrm>
              <a:prstGeom prst="line">
                <a:avLst/>
              </a:prstGeom>
              <a:solidFill>
                <a:srgbClr val="00CC99"/>
              </a:solidFill>
              <a:ln w="12700" cap="flat" cmpd="sng" algn="ctr">
                <a:solidFill>
                  <a:srgbClr val="FF0000"/>
                </a:solidFill>
                <a:prstDash val="solid"/>
                <a:round/>
                <a:headEnd type="none" w="sm" len="sm"/>
                <a:tailEnd type="none" w="sm" len="sm"/>
              </a:ln>
              <a:effectLst/>
            </p:spPr>
          </p:cxnSp>
          <p:cxnSp>
            <p:nvCxnSpPr>
              <p:cNvPr id="292" name="Straight Connector 141"/>
              <p:cNvCxnSpPr/>
              <p:nvPr/>
            </p:nvCxnSpPr>
            <p:spPr bwMode="auto">
              <a:xfrm>
                <a:off x="6734134" y="1499799"/>
                <a:ext cx="0" cy="228600"/>
              </a:xfrm>
              <a:prstGeom prst="line">
                <a:avLst/>
              </a:prstGeom>
              <a:solidFill>
                <a:srgbClr val="00CC99"/>
              </a:solidFill>
              <a:ln w="12700" cap="flat" cmpd="sng" algn="ctr">
                <a:solidFill>
                  <a:srgbClr val="FF0000"/>
                </a:solidFill>
                <a:prstDash val="solid"/>
                <a:round/>
                <a:headEnd type="none" w="sm" len="sm"/>
                <a:tailEnd type="none" w="sm" len="sm"/>
              </a:ln>
              <a:effectLst/>
            </p:spPr>
          </p:cxnSp>
          <p:cxnSp>
            <p:nvCxnSpPr>
              <p:cNvPr id="293" name="Straight Connector 142"/>
              <p:cNvCxnSpPr/>
              <p:nvPr/>
            </p:nvCxnSpPr>
            <p:spPr bwMode="auto">
              <a:xfrm>
                <a:off x="6516647" y="1898287"/>
                <a:ext cx="0" cy="228600"/>
              </a:xfrm>
              <a:prstGeom prst="line">
                <a:avLst/>
              </a:prstGeom>
              <a:solidFill>
                <a:srgbClr val="00CC99"/>
              </a:solidFill>
              <a:ln w="12700" cap="flat" cmpd="sng" algn="ctr">
                <a:solidFill>
                  <a:srgbClr val="0000FF"/>
                </a:solidFill>
                <a:prstDash val="solid"/>
                <a:round/>
                <a:headEnd type="none" w="sm" len="sm"/>
                <a:tailEnd type="none" w="sm" len="sm"/>
              </a:ln>
              <a:effectLst/>
            </p:spPr>
          </p:cxnSp>
          <p:cxnSp>
            <p:nvCxnSpPr>
              <p:cNvPr id="294" name="Straight Connector 143"/>
              <p:cNvCxnSpPr/>
              <p:nvPr/>
            </p:nvCxnSpPr>
            <p:spPr bwMode="auto">
              <a:xfrm>
                <a:off x="6734134" y="1898287"/>
                <a:ext cx="0" cy="228600"/>
              </a:xfrm>
              <a:prstGeom prst="line">
                <a:avLst/>
              </a:prstGeom>
              <a:solidFill>
                <a:srgbClr val="00CC99"/>
              </a:solidFill>
              <a:ln w="12700" cap="flat" cmpd="sng" algn="ctr">
                <a:solidFill>
                  <a:srgbClr val="0000FF"/>
                </a:solidFill>
                <a:prstDash val="solid"/>
                <a:round/>
                <a:headEnd type="none" w="sm" len="sm"/>
                <a:tailEnd type="none" w="sm" len="sm"/>
              </a:ln>
              <a:effectLst/>
            </p:spPr>
          </p:cxnSp>
          <p:cxnSp>
            <p:nvCxnSpPr>
              <p:cNvPr id="295" name="Straight Connector 144"/>
              <p:cNvCxnSpPr/>
              <p:nvPr/>
            </p:nvCxnSpPr>
            <p:spPr bwMode="auto">
              <a:xfrm>
                <a:off x="6513772" y="2271090"/>
                <a:ext cx="0" cy="228600"/>
              </a:xfrm>
              <a:prstGeom prst="line">
                <a:avLst/>
              </a:prstGeom>
              <a:solidFill>
                <a:srgbClr val="00CC99"/>
              </a:solidFill>
              <a:ln w="12700" cap="flat" cmpd="sng" algn="ctr">
                <a:solidFill>
                  <a:srgbClr val="000000"/>
                </a:solidFill>
                <a:prstDash val="solid"/>
                <a:round/>
                <a:headEnd type="none" w="sm" len="sm"/>
                <a:tailEnd type="none" w="sm" len="sm"/>
              </a:ln>
              <a:effectLst/>
            </p:spPr>
          </p:cxnSp>
          <p:cxnSp>
            <p:nvCxnSpPr>
              <p:cNvPr id="296" name="Straight Connector 145"/>
              <p:cNvCxnSpPr/>
              <p:nvPr/>
            </p:nvCxnSpPr>
            <p:spPr bwMode="auto">
              <a:xfrm>
                <a:off x="6731259" y="2271090"/>
                <a:ext cx="0" cy="228600"/>
              </a:xfrm>
              <a:prstGeom prst="line">
                <a:avLst/>
              </a:prstGeom>
              <a:solidFill>
                <a:srgbClr val="00CC99"/>
              </a:solidFill>
              <a:ln w="12700" cap="flat" cmpd="sng" algn="ctr">
                <a:solidFill>
                  <a:srgbClr val="000000"/>
                </a:solidFill>
                <a:prstDash val="solid"/>
                <a:round/>
                <a:headEnd type="none" w="sm" len="sm"/>
                <a:tailEnd type="none" w="sm" len="sm"/>
              </a:ln>
              <a:effectLst/>
            </p:spPr>
          </p:cxnSp>
          <p:sp>
            <p:nvSpPr>
              <p:cNvPr id="297" name="TextBox 146"/>
              <p:cNvSpPr txBox="1"/>
              <p:nvPr/>
            </p:nvSpPr>
            <p:spPr>
              <a:xfrm>
                <a:off x="6754367" y="1466572"/>
                <a:ext cx="971035"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Guard Tones</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298" name="TextBox 147"/>
              <p:cNvSpPr txBox="1"/>
              <p:nvPr/>
            </p:nvSpPr>
            <p:spPr>
              <a:xfrm>
                <a:off x="6750204" y="1866898"/>
                <a:ext cx="397866"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DC</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sp>
            <p:nvSpPr>
              <p:cNvPr id="299" name="TextBox 148"/>
              <p:cNvSpPr txBox="1"/>
              <p:nvPr/>
            </p:nvSpPr>
            <p:spPr>
              <a:xfrm>
                <a:off x="6752157" y="2249513"/>
                <a:ext cx="860428" cy="276999"/>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200" b="0" i="0" u="none" strike="noStrike" kern="0" cap="none" spc="0" normalizeH="0" baseline="0" noProof="0" dirty="0">
                    <a:ln>
                      <a:noFill/>
                    </a:ln>
                    <a:solidFill>
                      <a:srgbClr val="000000"/>
                    </a:solidFill>
                    <a:effectLst/>
                    <a:uLnTx/>
                    <a:uFillTx/>
                    <a:latin typeface="Times New Roman" panose="02020603050405020304" pitchFamily="18" charset="0"/>
                    <a:ea typeface="Gulim" panose="020B0600000101010101" pitchFamily="34" charset="-127"/>
                    <a:cs typeface="Arial" panose="020B0604020202020204" pitchFamily="34" charset="0"/>
                  </a:rPr>
                  <a:t>Null Tones</a:t>
                </a:r>
                <a:endParaRPr kumimoji="1" lang="zh-CN" altLang="en-US" sz="1200" b="0" i="0" u="none" strike="noStrike" kern="0" cap="none" spc="0" normalizeH="0" baseline="0" noProof="0" dirty="0">
                  <a:ln>
                    <a:noFill/>
                  </a:ln>
                  <a:solidFill>
                    <a:srgbClr val="000000"/>
                  </a:solidFill>
                  <a:effectLst/>
                  <a:uLnTx/>
                  <a:uFillTx/>
                  <a:latin typeface="Times New Roman" panose="02020603050405020304" pitchFamily="18" charset="0"/>
                  <a:cs typeface="Arial" panose="020B0604020202020204" pitchFamily="34" charset="0"/>
                </a:endParaRPr>
              </a:p>
            </p:txBody>
          </p:sp>
        </p:grpSp>
        <p:sp>
          <p:nvSpPr>
            <p:cNvPr id="274" name="TextBox 150"/>
            <p:cNvSpPr txBox="1"/>
            <p:nvPr/>
          </p:nvSpPr>
          <p:spPr>
            <a:xfrm>
              <a:off x="317014" y="1317385"/>
              <a:ext cx="1013419" cy="246221"/>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12 Guard Tones</a:t>
              </a:r>
              <a:endParaRPr kumimoji="1" lang="zh-CN" altLang="en-US" sz="1000" b="0" i="0" u="none" strike="noStrike" kern="0" cap="none" spc="0" normalizeH="0" baseline="0" noProof="0" dirty="0">
                <a:ln>
                  <a:noFill/>
                </a:ln>
                <a:solidFill>
                  <a:srgbClr val="CC00FF"/>
                </a:solidFill>
                <a:effectLst/>
                <a:uLnTx/>
                <a:uFillTx/>
                <a:latin typeface="Times New Roman" panose="02020603050405020304" pitchFamily="18" charset="0"/>
                <a:cs typeface="Arial" panose="020B0604020202020204" pitchFamily="34" charset="0"/>
              </a:endParaRPr>
            </a:p>
          </p:txBody>
        </p:sp>
        <p:sp>
          <p:nvSpPr>
            <p:cNvPr id="275" name="TextBox 151"/>
            <p:cNvSpPr txBox="1"/>
            <p:nvPr/>
          </p:nvSpPr>
          <p:spPr>
            <a:xfrm>
              <a:off x="2002975" y="1365626"/>
              <a:ext cx="1013419" cy="246221"/>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11 Guard Tones</a:t>
              </a:r>
              <a:endParaRPr kumimoji="1" lang="zh-CN" altLang="en-US" sz="1000" b="0" i="0" u="none" strike="noStrike" kern="0" cap="none" spc="0" normalizeH="0" baseline="0" noProof="0" dirty="0">
                <a:ln>
                  <a:noFill/>
                </a:ln>
                <a:solidFill>
                  <a:srgbClr val="CC00FF"/>
                </a:solidFill>
                <a:effectLst/>
                <a:uLnTx/>
                <a:uFillTx/>
                <a:latin typeface="Times New Roman" panose="02020603050405020304" pitchFamily="18" charset="0"/>
                <a:cs typeface="Arial" panose="020B0604020202020204" pitchFamily="34" charset="0"/>
              </a:endParaRPr>
            </a:p>
          </p:txBody>
        </p:sp>
        <p:sp>
          <p:nvSpPr>
            <p:cNvPr id="276" name="TextBox 152"/>
            <p:cNvSpPr txBox="1"/>
            <p:nvPr/>
          </p:nvSpPr>
          <p:spPr>
            <a:xfrm>
              <a:off x="1505312" y="1815298"/>
              <a:ext cx="458780" cy="246221"/>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5 DC</a:t>
              </a:r>
              <a:endParaRPr kumimoji="1" lang="zh-CN" altLang="en-US" sz="1000" b="0" i="0" u="none" strike="noStrike" kern="0" cap="none" spc="0" normalizeH="0" baseline="0" noProof="0" dirty="0">
                <a:ln>
                  <a:noFill/>
                </a:ln>
                <a:solidFill>
                  <a:srgbClr val="CC00FF"/>
                </a:solidFill>
                <a:effectLst/>
                <a:uLnTx/>
                <a:uFillTx/>
                <a:latin typeface="Times New Roman" panose="02020603050405020304" pitchFamily="18" charset="0"/>
                <a:cs typeface="Arial" panose="020B0604020202020204" pitchFamily="34" charset="0"/>
              </a:endParaRPr>
            </a:p>
          </p:txBody>
        </p:sp>
        <p:sp>
          <p:nvSpPr>
            <p:cNvPr id="277" name="TextBox 153"/>
            <p:cNvSpPr txBox="1"/>
            <p:nvPr/>
          </p:nvSpPr>
          <p:spPr>
            <a:xfrm>
              <a:off x="2263560" y="2588691"/>
              <a:ext cx="522900" cy="246221"/>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23 DC</a:t>
              </a:r>
              <a:endParaRPr kumimoji="1" lang="zh-CN" altLang="en-US" sz="1000" b="0" i="0" u="none" strike="noStrike" kern="0" cap="none" spc="0" normalizeH="0" baseline="0" noProof="0" dirty="0">
                <a:ln>
                  <a:noFill/>
                </a:ln>
                <a:solidFill>
                  <a:srgbClr val="CC00FF"/>
                </a:solidFill>
                <a:effectLst/>
                <a:uLnTx/>
                <a:uFillTx/>
                <a:latin typeface="Times New Roman" panose="02020603050405020304" pitchFamily="18" charset="0"/>
                <a:cs typeface="Arial" panose="020B0604020202020204" pitchFamily="34" charset="0"/>
              </a:endParaRPr>
            </a:p>
          </p:txBody>
        </p:sp>
        <p:sp>
          <p:nvSpPr>
            <p:cNvPr id="278" name="TextBox 154"/>
            <p:cNvSpPr txBox="1"/>
            <p:nvPr/>
          </p:nvSpPr>
          <p:spPr>
            <a:xfrm>
              <a:off x="227040" y="2134044"/>
              <a:ext cx="1013419" cy="246221"/>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12 Guard Tones</a:t>
              </a:r>
              <a:endParaRPr kumimoji="1" lang="zh-CN" altLang="en-US" sz="1000" b="0" i="0" u="none" strike="noStrike" kern="0" cap="none" spc="0" normalizeH="0" baseline="0" noProof="0" dirty="0">
                <a:ln>
                  <a:noFill/>
                </a:ln>
                <a:solidFill>
                  <a:srgbClr val="CC00FF"/>
                </a:solidFill>
                <a:effectLst/>
                <a:uLnTx/>
                <a:uFillTx/>
                <a:latin typeface="Times New Roman" panose="02020603050405020304" pitchFamily="18" charset="0"/>
                <a:cs typeface="Arial" panose="020B0604020202020204" pitchFamily="34" charset="0"/>
              </a:endParaRPr>
            </a:p>
          </p:txBody>
        </p:sp>
        <p:sp>
          <p:nvSpPr>
            <p:cNvPr id="279" name="TextBox 155"/>
            <p:cNvSpPr txBox="1"/>
            <p:nvPr/>
          </p:nvSpPr>
          <p:spPr>
            <a:xfrm>
              <a:off x="3714928" y="2090837"/>
              <a:ext cx="699230" cy="400110"/>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11 Guard </a:t>
              </a:r>
            </a:p>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Tones</a:t>
              </a:r>
              <a:endParaRPr kumimoji="1" lang="zh-CN" altLang="en-US" sz="1000" b="0" i="0" u="none" strike="noStrike" kern="0" cap="none" spc="0" normalizeH="0" baseline="0" noProof="0" dirty="0">
                <a:ln>
                  <a:noFill/>
                </a:ln>
                <a:solidFill>
                  <a:srgbClr val="CC00FF"/>
                </a:solidFill>
                <a:effectLst/>
                <a:uLnTx/>
                <a:uFillTx/>
                <a:latin typeface="Times New Roman" panose="02020603050405020304" pitchFamily="18" charset="0"/>
                <a:cs typeface="Arial" panose="020B0604020202020204" pitchFamily="34" charset="0"/>
              </a:endParaRPr>
            </a:p>
          </p:txBody>
        </p:sp>
        <p:sp>
          <p:nvSpPr>
            <p:cNvPr id="280" name="TextBox 156"/>
            <p:cNvSpPr txBox="1"/>
            <p:nvPr/>
          </p:nvSpPr>
          <p:spPr>
            <a:xfrm>
              <a:off x="2998528" y="2508034"/>
              <a:ext cx="540533" cy="400110"/>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5 Null </a:t>
              </a:r>
            </a:p>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Tones</a:t>
              </a:r>
              <a:endParaRPr kumimoji="1" lang="zh-CN" altLang="en-US" sz="1000" b="0" i="0" u="none" strike="noStrike" kern="0" cap="none" spc="0" normalizeH="0" baseline="0" noProof="0" dirty="0">
                <a:ln>
                  <a:noFill/>
                </a:ln>
                <a:solidFill>
                  <a:srgbClr val="CC00FF"/>
                </a:solidFill>
                <a:effectLst/>
                <a:uLnTx/>
                <a:uFillTx/>
                <a:latin typeface="Times New Roman" panose="02020603050405020304" pitchFamily="18" charset="0"/>
                <a:cs typeface="Arial" panose="020B0604020202020204" pitchFamily="34" charset="0"/>
              </a:endParaRPr>
            </a:p>
          </p:txBody>
        </p:sp>
        <p:sp>
          <p:nvSpPr>
            <p:cNvPr id="281" name="TextBox 157"/>
            <p:cNvSpPr txBox="1"/>
            <p:nvPr/>
          </p:nvSpPr>
          <p:spPr>
            <a:xfrm>
              <a:off x="1425231" y="2524175"/>
              <a:ext cx="540533" cy="430887"/>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5 Null </a:t>
              </a:r>
            </a:p>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Tone</a:t>
              </a:r>
              <a:r>
                <a:rPr kumimoji="1" lang="en-US" altLang="zh-CN" sz="12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s</a:t>
              </a:r>
              <a:endParaRPr kumimoji="1" lang="zh-CN" altLang="en-US" sz="1200" b="0" i="0" u="none" strike="noStrike" kern="0" cap="none" spc="0" normalizeH="0" baseline="0" noProof="0" dirty="0">
                <a:ln>
                  <a:noFill/>
                </a:ln>
                <a:solidFill>
                  <a:srgbClr val="CC00FF"/>
                </a:solidFill>
                <a:effectLst/>
                <a:uLnTx/>
                <a:uFillTx/>
                <a:latin typeface="Times New Roman" panose="02020603050405020304" pitchFamily="18" charset="0"/>
                <a:cs typeface="Arial" panose="020B0604020202020204" pitchFamily="34" charset="0"/>
              </a:endParaRPr>
            </a:p>
          </p:txBody>
        </p:sp>
        <p:sp>
          <p:nvSpPr>
            <p:cNvPr id="282" name="TextBox 158"/>
            <p:cNvSpPr txBox="1"/>
            <p:nvPr/>
          </p:nvSpPr>
          <p:spPr>
            <a:xfrm>
              <a:off x="354118" y="3000403"/>
              <a:ext cx="699230" cy="400110"/>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12 Guard </a:t>
              </a:r>
            </a:p>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Tones</a:t>
              </a:r>
              <a:endParaRPr kumimoji="1" lang="zh-CN" altLang="en-US" sz="1000" b="0" i="0" u="none" strike="noStrike" kern="0" cap="none" spc="0" normalizeH="0" baseline="0" noProof="0" dirty="0">
                <a:ln>
                  <a:noFill/>
                </a:ln>
                <a:solidFill>
                  <a:srgbClr val="CC00FF"/>
                </a:solidFill>
                <a:effectLst/>
                <a:uLnTx/>
                <a:uFillTx/>
                <a:latin typeface="Times New Roman" panose="02020603050405020304" pitchFamily="18" charset="0"/>
                <a:cs typeface="Arial" panose="020B0604020202020204" pitchFamily="34" charset="0"/>
              </a:endParaRPr>
            </a:p>
          </p:txBody>
        </p:sp>
        <p:sp>
          <p:nvSpPr>
            <p:cNvPr id="283" name="TextBox 159"/>
            <p:cNvSpPr txBox="1"/>
            <p:nvPr/>
          </p:nvSpPr>
          <p:spPr>
            <a:xfrm>
              <a:off x="6915368" y="2897983"/>
              <a:ext cx="699230" cy="400110"/>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11 Guard </a:t>
              </a:r>
            </a:p>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Tones</a:t>
              </a:r>
              <a:endParaRPr kumimoji="1" lang="zh-CN" altLang="en-US" sz="1000" b="0" i="0" u="none" strike="noStrike" kern="0" cap="none" spc="0" normalizeH="0" baseline="0" noProof="0" dirty="0">
                <a:ln>
                  <a:noFill/>
                </a:ln>
                <a:solidFill>
                  <a:srgbClr val="CC00FF"/>
                </a:solidFill>
                <a:effectLst/>
                <a:uLnTx/>
                <a:uFillTx/>
                <a:latin typeface="Times New Roman" panose="02020603050405020304" pitchFamily="18" charset="0"/>
                <a:cs typeface="Arial" panose="020B0604020202020204" pitchFamily="34" charset="0"/>
              </a:endParaRPr>
            </a:p>
          </p:txBody>
        </p:sp>
        <p:sp>
          <p:nvSpPr>
            <p:cNvPr id="284" name="TextBox 160"/>
            <p:cNvSpPr txBox="1"/>
            <p:nvPr/>
          </p:nvSpPr>
          <p:spPr>
            <a:xfrm>
              <a:off x="1414496" y="3400654"/>
              <a:ext cx="540533" cy="400110"/>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5 Null </a:t>
              </a:r>
            </a:p>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Tones</a:t>
              </a:r>
              <a:endParaRPr kumimoji="1" lang="zh-CN" altLang="en-US" sz="1000" b="0" i="0" u="none" strike="noStrike" kern="0" cap="none" spc="0" normalizeH="0" baseline="0" noProof="0" dirty="0">
                <a:ln>
                  <a:noFill/>
                </a:ln>
                <a:solidFill>
                  <a:srgbClr val="CC00FF"/>
                </a:solidFill>
                <a:effectLst/>
                <a:uLnTx/>
                <a:uFillTx/>
                <a:latin typeface="Times New Roman" panose="02020603050405020304" pitchFamily="18" charset="0"/>
                <a:cs typeface="Arial" panose="020B0604020202020204" pitchFamily="34" charset="0"/>
              </a:endParaRPr>
            </a:p>
          </p:txBody>
        </p:sp>
        <p:sp>
          <p:nvSpPr>
            <p:cNvPr id="285" name="TextBox 161"/>
            <p:cNvSpPr txBox="1"/>
            <p:nvPr/>
          </p:nvSpPr>
          <p:spPr>
            <a:xfrm>
              <a:off x="2206401" y="3377062"/>
              <a:ext cx="604653" cy="400110"/>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23 Null </a:t>
              </a:r>
            </a:p>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Tones</a:t>
              </a:r>
              <a:endParaRPr kumimoji="1" lang="zh-CN" altLang="en-US" sz="1000" b="0" i="0" u="none" strike="noStrike" kern="0" cap="none" spc="0" normalizeH="0" baseline="0" noProof="0" dirty="0">
                <a:ln>
                  <a:noFill/>
                </a:ln>
                <a:solidFill>
                  <a:srgbClr val="CC00FF"/>
                </a:solidFill>
                <a:effectLst/>
                <a:uLnTx/>
                <a:uFillTx/>
                <a:latin typeface="Times New Roman" panose="02020603050405020304" pitchFamily="18" charset="0"/>
                <a:cs typeface="Arial" panose="020B0604020202020204" pitchFamily="34" charset="0"/>
              </a:endParaRPr>
            </a:p>
          </p:txBody>
        </p:sp>
        <p:sp>
          <p:nvSpPr>
            <p:cNvPr id="286" name="TextBox 162"/>
            <p:cNvSpPr txBox="1"/>
            <p:nvPr/>
          </p:nvSpPr>
          <p:spPr>
            <a:xfrm>
              <a:off x="3021773" y="3385676"/>
              <a:ext cx="540533" cy="400110"/>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5 Null </a:t>
              </a:r>
            </a:p>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Tones</a:t>
              </a:r>
              <a:endParaRPr kumimoji="1" lang="zh-CN" altLang="en-US" sz="1000" b="0" i="0" u="none" strike="noStrike" kern="0" cap="none" spc="0" normalizeH="0" baseline="0" noProof="0" dirty="0">
                <a:ln>
                  <a:noFill/>
                </a:ln>
                <a:solidFill>
                  <a:srgbClr val="CC00FF"/>
                </a:solidFill>
                <a:effectLst/>
                <a:uLnTx/>
                <a:uFillTx/>
                <a:latin typeface="Times New Roman" panose="02020603050405020304" pitchFamily="18" charset="0"/>
                <a:cs typeface="Arial" panose="020B0604020202020204" pitchFamily="34" charset="0"/>
              </a:endParaRPr>
            </a:p>
          </p:txBody>
        </p:sp>
        <p:sp>
          <p:nvSpPr>
            <p:cNvPr id="287" name="TextBox 163"/>
            <p:cNvSpPr txBox="1"/>
            <p:nvPr/>
          </p:nvSpPr>
          <p:spPr>
            <a:xfrm>
              <a:off x="3794265" y="3432374"/>
              <a:ext cx="522900" cy="246221"/>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23 DC</a:t>
              </a:r>
              <a:endParaRPr kumimoji="1" lang="zh-CN" altLang="en-US" sz="1000" b="0" i="0" u="none" strike="noStrike" kern="0" cap="none" spc="0" normalizeH="0" baseline="0" noProof="0" dirty="0">
                <a:ln>
                  <a:noFill/>
                </a:ln>
                <a:solidFill>
                  <a:srgbClr val="CC00FF"/>
                </a:solidFill>
                <a:effectLst/>
                <a:uLnTx/>
                <a:uFillTx/>
                <a:latin typeface="Times New Roman" panose="02020603050405020304" pitchFamily="18" charset="0"/>
                <a:cs typeface="Arial" panose="020B0604020202020204" pitchFamily="34" charset="0"/>
              </a:endParaRPr>
            </a:p>
          </p:txBody>
        </p:sp>
        <p:sp>
          <p:nvSpPr>
            <p:cNvPr id="288" name="TextBox 164"/>
            <p:cNvSpPr txBox="1"/>
            <p:nvPr/>
          </p:nvSpPr>
          <p:spPr>
            <a:xfrm>
              <a:off x="4597704" y="3409890"/>
              <a:ext cx="540533" cy="400110"/>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5 Null </a:t>
              </a:r>
            </a:p>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Tones</a:t>
              </a:r>
              <a:endParaRPr kumimoji="1" lang="zh-CN" altLang="en-US" sz="1000" b="0" i="0" u="none" strike="noStrike" kern="0" cap="none" spc="0" normalizeH="0" baseline="0" noProof="0" dirty="0">
                <a:ln>
                  <a:noFill/>
                </a:ln>
                <a:solidFill>
                  <a:srgbClr val="CC00FF"/>
                </a:solidFill>
                <a:effectLst/>
                <a:uLnTx/>
                <a:uFillTx/>
                <a:latin typeface="Times New Roman" panose="02020603050405020304" pitchFamily="18" charset="0"/>
                <a:cs typeface="Arial" panose="020B0604020202020204" pitchFamily="34" charset="0"/>
              </a:endParaRPr>
            </a:p>
          </p:txBody>
        </p:sp>
        <p:sp>
          <p:nvSpPr>
            <p:cNvPr id="289" name="TextBox 165"/>
            <p:cNvSpPr txBox="1"/>
            <p:nvPr/>
          </p:nvSpPr>
          <p:spPr>
            <a:xfrm>
              <a:off x="5376452" y="3391766"/>
              <a:ext cx="604653" cy="400110"/>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23 Null </a:t>
              </a:r>
            </a:p>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Tones</a:t>
              </a:r>
              <a:endParaRPr kumimoji="1" lang="zh-CN" altLang="en-US" sz="1000" b="0" i="0" u="none" strike="noStrike" kern="0" cap="none" spc="0" normalizeH="0" baseline="0" noProof="0" dirty="0">
                <a:ln>
                  <a:noFill/>
                </a:ln>
                <a:solidFill>
                  <a:srgbClr val="CC00FF"/>
                </a:solidFill>
                <a:effectLst/>
                <a:uLnTx/>
                <a:uFillTx/>
                <a:latin typeface="Times New Roman" panose="02020603050405020304" pitchFamily="18" charset="0"/>
                <a:cs typeface="Arial" panose="020B0604020202020204" pitchFamily="34" charset="0"/>
              </a:endParaRPr>
            </a:p>
          </p:txBody>
        </p:sp>
        <p:sp>
          <p:nvSpPr>
            <p:cNvPr id="290" name="TextBox 166"/>
            <p:cNvSpPr txBox="1"/>
            <p:nvPr/>
          </p:nvSpPr>
          <p:spPr>
            <a:xfrm>
              <a:off x="6193032" y="3407131"/>
              <a:ext cx="540533" cy="400110"/>
            </a:xfrm>
            <a:prstGeom prst="rect">
              <a:avLst/>
            </a:prstGeom>
            <a:noFill/>
          </p:spPr>
          <p:txBody>
            <a:bodyPr wrap="none" rtlCol="0">
              <a:spAutoFit/>
            </a:bodyPr>
            <a:lstStyle/>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5 Null </a:t>
              </a:r>
            </a:p>
            <a:p>
              <a:pPr marL="0" marR="0" lvl="0" indent="0" defTabSz="914400" eaLnBrk="1" fontAlgn="auto" latinLnBrk="1"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srgbClr val="CC00FF"/>
                  </a:solidFill>
                  <a:effectLst/>
                  <a:uLnTx/>
                  <a:uFillTx/>
                  <a:latin typeface="Times New Roman" panose="02020603050405020304" pitchFamily="18" charset="0"/>
                  <a:ea typeface="Gulim" panose="020B0600000101010101" pitchFamily="34" charset="-127"/>
                  <a:cs typeface="Arial" panose="020B0604020202020204" pitchFamily="34" charset="0"/>
                </a:rPr>
                <a:t>Tones</a:t>
              </a:r>
              <a:endParaRPr kumimoji="1" lang="zh-CN" altLang="en-US" sz="1000" b="0" i="0" u="none" strike="noStrike" kern="0" cap="none" spc="0" normalizeH="0" baseline="0" noProof="0" dirty="0">
                <a:ln>
                  <a:noFill/>
                </a:ln>
                <a:solidFill>
                  <a:srgbClr val="CC00FF"/>
                </a:solidFill>
                <a:effectLst/>
                <a:uLnTx/>
                <a:uFillTx/>
                <a:latin typeface="Times New Roman" panose="02020603050405020304" pitchFamily="18" charset="0"/>
                <a:cs typeface="Arial" panose="020B0604020202020204" pitchFamily="34" charset="0"/>
              </a:endParaRPr>
            </a:p>
          </p:txBody>
        </p:sp>
      </p:grpSp>
      <p:sp>
        <p:nvSpPr>
          <p:cNvPr id="374" name="Content Placeholder 2"/>
          <p:cNvSpPr>
            <a:spLocks noGrp="1"/>
          </p:cNvSpPr>
          <p:nvPr>
            <p:ph idx="1"/>
          </p:nvPr>
        </p:nvSpPr>
        <p:spPr>
          <a:xfrm>
            <a:off x="1647941" y="4255597"/>
            <a:ext cx="8995602" cy="2235932"/>
          </a:xfrm>
        </p:spPr>
        <p:txBody>
          <a:bodyPr/>
          <a:lstStyle/>
          <a:p>
            <a:pPr>
              <a:buFont typeface="Arial" panose="020B0604020202020204" pitchFamily="34" charset="0"/>
              <a:buChar char="•"/>
            </a:pPr>
            <a:r>
              <a:rPr lang="en-US" altLang="zh-CN" sz="1100" b="0" dirty="0"/>
              <a:t>Guard Tones on one side are aligned with the larger BW</a:t>
            </a:r>
          </a:p>
          <a:p>
            <a:pPr>
              <a:buFont typeface="Arial" panose="020B0604020202020204" pitchFamily="34" charset="0"/>
              <a:buChar char="•"/>
            </a:pPr>
            <a:r>
              <a:rPr lang="en-US" altLang="zh-CN" sz="1100" b="0" dirty="0"/>
              <a:t>Guard Tones on the other side are aligned with the half of the DC tones in the larger BW</a:t>
            </a:r>
          </a:p>
          <a:p>
            <a:pPr>
              <a:buFont typeface="Arial" panose="020B0604020202020204" pitchFamily="34" charset="0"/>
              <a:buChar char="•"/>
            </a:pPr>
            <a:r>
              <a:rPr lang="en-US" altLang="zh-CN" sz="1100" b="0" dirty="0"/>
              <a:t>Null Tones are aligned with the Null Tones in the larger BW and the DC Tones are aligned with the same number of Null Tones in the larger BW</a:t>
            </a:r>
          </a:p>
          <a:p>
            <a:pPr>
              <a:buFont typeface="Arial" panose="020B0604020202020204" pitchFamily="34" charset="0"/>
              <a:buChar char="•"/>
            </a:pPr>
            <a:r>
              <a:rPr lang="en-US" altLang="zh-CN" sz="1100" b="0" dirty="0"/>
              <a:t>STAs with the different Operating BW can be mix-scheduled</a:t>
            </a:r>
          </a:p>
          <a:p>
            <a:pPr lvl="1"/>
            <a:r>
              <a:rPr lang="en-US" altLang="zh-CN" sz="1100" dirty="0"/>
              <a:t>— Ex. 20 MHz DRU can be mix-scheduled with the 40 MHz DRU in a 40 MHz OFDMA PPDU</a:t>
            </a:r>
          </a:p>
          <a:p>
            <a:pPr lvl="1"/>
            <a:r>
              <a:rPr lang="en-US" altLang="zh-CN" sz="1100" b="0" dirty="0"/>
              <a:t>— Ex. </a:t>
            </a:r>
            <a:r>
              <a:rPr lang="en-US" altLang="zh-CN" sz="1100" dirty="0"/>
              <a:t>40 MHz DRU can be mix-scheduled with the 80 MHz DRU in a 80 MHz OFDMA PPDU</a:t>
            </a:r>
          </a:p>
          <a:p>
            <a:pPr lvl="1"/>
            <a:r>
              <a:rPr lang="en-US" altLang="zh-CN" sz="1100" dirty="0"/>
              <a:t>— Ex. 20, 40 and 80 MHz DRU can be mix-scheduled in a 80 MHz OFDMA PPDU</a:t>
            </a:r>
          </a:p>
          <a:p>
            <a:pPr>
              <a:buFont typeface="Arial" panose="020B0604020202020204" pitchFamily="34" charset="0"/>
              <a:buChar char="•"/>
            </a:pPr>
            <a:r>
              <a:rPr lang="en-US" altLang="zh-CN" sz="1100" dirty="0"/>
              <a:t>DRUs (including data + pilots) occupy the rest of tones excluding the DC, Guard Tones and Null Tones </a:t>
            </a:r>
          </a:p>
          <a:p>
            <a:pPr lvl="1"/>
            <a:r>
              <a:rPr lang="en-US" altLang="zh-CN" sz="1100" dirty="0"/>
              <a:t>Additional Null tones may arise depending on the DRU design, in this case the additional null tones may be put beside the DC and Guard Tones</a:t>
            </a:r>
          </a:p>
        </p:txBody>
      </p:sp>
    </p:spTree>
    <p:extLst>
      <p:ext uri="{BB962C8B-B14F-4D97-AF65-F5344CB8AC3E}">
        <p14:creationId xmlns:p14="http://schemas.microsoft.com/office/powerpoint/2010/main" val="4136698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1424" y="701933"/>
            <a:ext cx="9932043" cy="5865813"/>
          </a:xfrm>
        </p:spPr>
        <p:txBody>
          <a:bodyPr/>
          <a:lstStyle/>
          <a:p>
            <a:pPr>
              <a:buFont typeface="Arial" panose="020B0604020202020204" pitchFamily="34" charset="0"/>
              <a:buChar char="•"/>
            </a:pPr>
            <a:r>
              <a:rPr lang="en-US" altLang="zh-CN" sz="1700" b="0" dirty="0"/>
              <a:t>In case of preamble puncturing case, we can apply the sub-bandwidth DRU tone plan individually</a:t>
            </a:r>
          </a:p>
          <a:p>
            <a:pPr lvl="1"/>
            <a:r>
              <a:rPr lang="en-US" altLang="zh-CN" sz="1700" dirty="0"/>
              <a:t>— Ex. For 20+40 MHz puncturing case in 80 MHz PPDU, we can apply the 20 MHz DRU tone plan and 40 MHz DRU tone plan to the non-punctured frequency portion and schedule the PPDU to the same STA</a:t>
            </a:r>
          </a:p>
          <a:p>
            <a:pPr lvl="1"/>
            <a:r>
              <a:rPr lang="en-US" altLang="zh-CN" sz="1700" dirty="0"/>
              <a:t>— A mixed RRU and DRU mode can be applied to a preamble-punctured PPDU</a:t>
            </a:r>
          </a:p>
          <a:p>
            <a:pPr marL="1200150" lvl="2" indent="-285750">
              <a:buFont typeface="Wingdings" panose="05000000000000000000" pitchFamily="2" charset="2"/>
              <a:buChar char="Ø"/>
            </a:pPr>
            <a:r>
              <a:rPr lang="en-US" altLang="zh-CN" sz="1600" dirty="0"/>
              <a:t>Ex. For 20+40 MHz puncturing case, an RRU can be scheduled to 20 MHz portion and a DRU can be scheduled to 40 MHz portion</a:t>
            </a:r>
          </a:p>
          <a:p>
            <a:pPr>
              <a:buFont typeface="Arial" panose="020B0604020202020204" pitchFamily="34" charset="0"/>
              <a:buChar char="•"/>
            </a:pPr>
            <a:r>
              <a:rPr lang="en-US" altLang="zh-CN" sz="2000" dirty="0"/>
              <a:t>Main purpose of this Option 3 DRU design is to allow a mixed-schedule among the STAs with the different operating BW</a:t>
            </a:r>
          </a:p>
          <a:p>
            <a:pPr lvl="1"/>
            <a:r>
              <a:rPr lang="en-US" altLang="zh-CN" sz="1600" dirty="0"/>
              <a:t>— Ex. In case of four 20 MHz STAs and two 40 MHz STAs to be scheduled, one way to schedule is to apply 52-tone 20 MHz tone plan for the 20 MHz STAs and 106-tone 40 MHz tone plan for the 40 MHz STAs</a:t>
            </a:r>
          </a:p>
          <a:p>
            <a:pPr lvl="1"/>
            <a:r>
              <a:rPr lang="en-US" altLang="zh-CN" sz="1600" dirty="0"/>
              <a:t>— Let’s denote “STA1 through STA4” as 20 MHz STAs and “STA5 and STA6” as 40 MHz STAs</a:t>
            </a:r>
          </a:p>
          <a:p>
            <a:pPr lvl="1"/>
            <a:r>
              <a:rPr lang="en-US" altLang="zh-CN" sz="1600" dirty="0"/>
              <a:t>— One mixed-schedule is shown in detail in the following link as in the Excel spreadsheet below</a:t>
            </a:r>
          </a:p>
          <a:p>
            <a:pPr marL="1200150" lvl="2" indent="-285750">
              <a:buFont typeface="Wingdings" panose="05000000000000000000" pitchFamily="2" charset="2"/>
              <a:buChar char="Ø"/>
            </a:pPr>
            <a:r>
              <a:rPr lang="en-US" altLang="zh-CN" sz="1400" dirty="0"/>
              <a:t>STA1 through STA6 are scheduled together in one 40 MHz PPDU</a:t>
            </a:r>
          </a:p>
          <a:p>
            <a:pPr marL="1200150" lvl="2" indent="-285750">
              <a:buFont typeface="Wingdings" panose="05000000000000000000" pitchFamily="2" charset="2"/>
              <a:buChar char="Ø"/>
            </a:pPr>
            <a:r>
              <a:rPr lang="en-US" altLang="zh-CN" sz="1400" dirty="0"/>
              <a:t>STA1 and STA2 are scheduled in the 20 MHz portion of lower tone index (STA1 and STA2 are assumed to park in the primary 20 MHz)</a:t>
            </a:r>
          </a:p>
          <a:p>
            <a:pPr marL="1200150" lvl="2" indent="-285750">
              <a:buFont typeface="Wingdings" panose="05000000000000000000" pitchFamily="2" charset="2"/>
              <a:buChar char="Ø"/>
            </a:pPr>
            <a:r>
              <a:rPr lang="en-US" altLang="zh-CN" sz="1400" dirty="0"/>
              <a:t>STA3 and STA4 are scheduled in the 20 MHz portion of higher tone index (STA3 and STA4 are assumed to park in the secondary 20 MHz)</a:t>
            </a:r>
          </a:p>
          <a:p>
            <a:pPr lvl="2" algn="ctr"/>
            <a:endParaRPr lang="en-US" altLang="zh-CN" sz="1400" dirty="0"/>
          </a:p>
          <a:p>
            <a:pPr lvl="2"/>
            <a:endParaRPr lang="en-US" altLang="zh-CN" sz="1400" dirty="0"/>
          </a:p>
          <a:p>
            <a:pPr lvl="2"/>
            <a:endParaRPr lang="en-US" altLang="zh-CN" sz="1100" dirty="0"/>
          </a:p>
          <a:p>
            <a:endParaRPr lang="zh-CN" altLang="en-US" sz="1600" b="0" dirty="0"/>
          </a:p>
        </p:txBody>
      </p:sp>
      <p:sp>
        <p:nvSpPr>
          <p:cNvPr id="6" name="Slide Number Placeholder 5"/>
          <p:cNvSpPr>
            <a:spLocks noGrp="1"/>
          </p:cNvSpPr>
          <p:nvPr>
            <p:ph type="sldNum" sz="quarter" idx="12"/>
          </p:nvPr>
        </p:nvSpPr>
        <p:spPr/>
        <p:txBody>
          <a:bodyPr/>
          <a:lstStyle/>
          <a:p>
            <a:r>
              <a:rPr lang="en-US" altLang="ko-KR"/>
              <a:t>Slide </a:t>
            </a:r>
            <a:fld id="{E792CD62-9AAA-4B66-A216-7F1F565D5B47}" type="slidenum">
              <a:rPr lang="en-US" altLang="ko-KR" smtClean="0"/>
              <a:pPr/>
              <a:t>13</a:t>
            </a:fld>
            <a:endParaRPr lang="en-US" altLang="ko-KR"/>
          </a:p>
        </p:txBody>
      </p:sp>
      <p:sp>
        <p:nvSpPr>
          <p:cNvPr id="7" name="日期占位符 5"/>
          <p:cNvSpPr>
            <a:spLocks noGrp="1"/>
          </p:cNvSpPr>
          <p:nvPr>
            <p:ph type="dt" idx="15"/>
          </p:nvPr>
        </p:nvSpPr>
        <p:spPr>
          <a:xfrm>
            <a:off x="929217" y="333375"/>
            <a:ext cx="2499764" cy="273050"/>
          </a:xfrm>
        </p:spPr>
        <p:txBody>
          <a:bodyPr/>
          <a:lstStyle/>
          <a:p>
            <a:r>
              <a:rPr lang="en-US" altLang="zh-CN" dirty="0"/>
              <a:t>March 2024</a:t>
            </a:r>
            <a:endParaRPr lang="en-GB" altLang="zh-CN" dirty="0"/>
          </a:p>
        </p:txBody>
      </p:sp>
      <p:sp>
        <p:nvSpPr>
          <p:cNvPr id="8" name="页脚占位符 4"/>
          <p:cNvSpPr>
            <a:spLocks noGrp="1"/>
          </p:cNvSpPr>
          <p:nvPr>
            <p:ph type="ftr" idx="14"/>
          </p:nvPr>
        </p:nvSpPr>
        <p:spPr>
          <a:xfrm>
            <a:off x="7143757" y="6475414"/>
            <a:ext cx="4246027" cy="180975"/>
          </a:xfrm>
        </p:spPr>
        <p:txBody>
          <a:bodyPr/>
          <a:lstStyle/>
          <a:p>
            <a:r>
              <a:rPr lang="en-GB" dirty="0"/>
              <a:t>Bo Gong (Huawei)</a:t>
            </a:r>
          </a:p>
        </p:txBody>
      </p:sp>
      <p:graphicFrame>
        <p:nvGraphicFramePr>
          <p:cNvPr id="5" name="Object 4"/>
          <p:cNvGraphicFramePr>
            <a:graphicFrameLocks noChangeAspect="1"/>
          </p:cNvGraphicFramePr>
          <p:nvPr>
            <p:extLst>
              <p:ext uri="{D42A27DB-BD31-4B8C-83A1-F6EECF244321}">
                <p14:modId xmlns:p14="http://schemas.microsoft.com/office/powerpoint/2010/main" val="2282270967"/>
              </p:ext>
            </p:extLst>
          </p:nvPr>
        </p:nvGraphicFramePr>
        <p:xfrm>
          <a:off x="6040967" y="5703889"/>
          <a:ext cx="914400" cy="771525"/>
        </p:xfrm>
        <a:graphic>
          <a:graphicData uri="http://schemas.openxmlformats.org/presentationml/2006/ole">
            <mc:AlternateContent xmlns:mc="http://schemas.openxmlformats.org/markup-compatibility/2006">
              <mc:Choice xmlns:v="urn:schemas-microsoft-com:vml" Requires="v">
                <p:oleObj name="Worksheet" showAsIcon="1" r:id="rId2" imgW="914400" imgH="771480" progId="Excel.Sheet.12">
                  <p:embed/>
                </p:oleObj>
              </mc:Choice>
              <mc:Fallback>
                <p:oleObj name="Worksheet" showAsIcon="1" r:id="rId2" imgW="914400" imgH="771480" progId="Excel.Sheet.12">
                  <p:embed/>
                  <p:pic>
                    <p:nvPicPr>
                      <p:cNvPr id="0" name=""/>
                      <p:cNvPicPr/>
                      <p:nvPr/>
                    </p:nvPicPr>
                    <p:blipFill>
                      <a:blip r:embed="rId3"/>
                      <a:stretch>
                        <a:fillRect/>
                      </a:stretch>
                    </p:blipFill>
                    <p:spPr>
                      <a:xfrm>
                        <a:off x="6040967" y="5703889"/>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733224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a:t>
            </a:r>
            <a:endParaRPr lang="zh-CN" altLang="en-US" dirty="0"/>
          </a:p>
        </p:txBody>
      </p:sp>
      <p:sp>
        <p:nvSpPr>
          <p:cNvPr id="3" name="内容占位符 2"/>
          <p:cNvSpPr>
            <a:spLocks noGrp="1"/>
          </p:cNvSpPr>
          <p:nvPr>
            <p:ph idx="1"/>
          </p:nvPr>
        </p:nvSpPr>
        <p:spPr>
          <a:xfrm>
            <a:off x="914401" y="1981201"/>
            <a:ext cx="10361084" cy="1231775"/>
          </a:xfrm>
        </p:spPr>
        <p:txBody>
          <a:bodyPr/>
          <a:lstStyle/>
          <a:p>
            <a:r>
              <a:rPr lang="en-US" altLang="zh-CN" sz="2000" b="0" dirty="0"/>
              <a:t>	</a:t>
            </a:r>
            <a:endParaRPr lang="zh-CN" altLang="en-US" sz="2000" b="0" dirty="0"/>
          </a:p>
        </p:txBody>
      </p:sp>
      <p:sp>
        <p:nvSpPr>
          <p:cNvPr id="4" name="灯片编号占位符 3"/>
          <p:cNvSpPr>
            <a:spLocks noGrp="1"/>
          </p:cNvSpPr>
          <p:nvPr>
            <p:ph type="sldNum" idx="12"/>
          </p:nvPr>
        </p:nvSpPr>
        <p:spPr/>
        <p:txBody>
          <a:bodyPr/>
          <a:lstStyle/>
          <a:p>
            <a:r>
              <a:rPr lang="en-GB"/>
              <a:t>Slide </a:t>
            </a:r>
            <a:fld id="{440F5867-744E-4AA6-B0ED-4C44D2DFBB7B}" type="slidenum">
              <a:rPr lang="en-GB" smtClean="0"/>
              <a:pPr/>
              <a:t>14</a:t>
            </a:fld>
            <a:endParaRPr lang="en-GB" dirty="0"/>
          </a:p>
        </p:txBody>
      </p:sp>
      <p:sp>
        <p:nvSpPr>
          <p:cNvPr id="5" name="页脚占位符 4"/>
          <p:cNvSpPr>
            <a:spLocks noGrp="1"/>
          </p:cNvSpPr>
          <p:nvPr>
            <p:ph type="ftr" idx="14"/>
          </p:nvPr>
        </p:nvSpPr>
        <p:spPr/>
        <p:txBody>
          <a:bodyPr/>
          <a:lstStyle/>
          <a:p>
            <a:r>
              <a:rPr lang="en-GB"/>
              <a:t>Bo Gong (Huawei)</a:t>
            </a:r>
            <a:endParaRPr lang="en-GB" dirty="0"/>
          </a:p>
        </p:txBody>
      </p:sp>
      <p:sp>
        <p:nvSpPr>
          <p:cNvPr id="6" name="日期占位符 5"/>
          <p:cNvSpPr>
            <a:spLocks noGrp="1"/>
          </p:cNvSpPr>
          <p:nvPr>
            <p:ph type="dt" idx="15"/>
          </p:nvPr>
        </p:nvSpPr>
        <p:spPr/>
        <p:txBody>
          <a:bodyPr/>
          <a:lstStyle/>
          <a:p>
            <a:r>
              <a:rPr lang="en-US" altLang="zh-CN" dirty="0"/>
              <a:t>March 2024</a:t>
            </a:r>
            <a:endParaRPr lang="en-GB" altLang="zh-CN" dirty="0"/>
          </a:p>
        </p:txBody>
      </p:sp>
      <p:sp>
        <p:nvSpPr>
          <p:cNvPr id="7" name="文本框 6"/>
          <p:cNvSpPr txBox="1"/>
          <p:nvPr/>
        </p:nvSpPr>
        <p:spPr>
          <a:xfrm>
            <a:off x="1343472" y="1830390"/>
            <a:ext cx="9217024" cy="3139321"/>
          </a:xfrm>
          <a:prstGeom prst="rect">
            <a:avLst/>
          </a:prstGeom>
          <a:noFill/>
        </p:spPr>
        <p:txBody>
          <a:bodyPr wrap="square" rtlCol="0">
            <a:spAutoFit/>
          </a:bodyPr>
          <a:lstStyle/>
          <a:p>
            <a:r>
              <a:rPr lang="en-US" altLang="zh-CN" sz="1800" dirty="0">
                <a:solidFill>
                  <a:schemeClr val="tx1"/>
                </a:solidFill>
              </a:rPr>
              <a:t>In this proposal, we propose 3 kinds of tone plans. Beside the maximum power amplification and the same hierarchical structure with </a:t>
            </a:r>
            <a:r>
              <a:rPr lang="en-US" altLang="zh-CN" sz="1800" dirty="0" err="1">
                <a:solidFill>
                  <a:schemeClr val="tx1"/>
                </a:solidFill>
              </a:rPr>
              <a:t>rRU</a:t>
            </a:r>
            <a:r>
              <a:rPr lang="en-US" altLang="zh-CN" sz="1800" dirty="0">
                <a:solidFill>
                  <a:schemeClr val="tx1"/>
                </a:solidFill>
              </a:rPr>
              <a:t>, they have the following properties.</a:t>
            </a:r>
          </a:p>
          <a:p>
            <a:endParaRPr lang="en-US" altLang="zh-CN" sz="1800" dirty="0">
              <a:solidFill>
                <a:schemeClr val="tx1"/>
              </a:solidFill>
            </a:endParaRPr>
          </a:p>
          <a:p>
            <a:pPr marL="342900" indent="-342900">
              <a:buFont typeface="Wingdings" panose="05000000000000000000" pitchFamily="2" charset="2"/>
              <a:buChar char="Ø"/>
            </a:pPr>
            <a:r>
              <a:rPr lang="en-US" altLang="zh-CN" sz="1800" dirty="0">
                <a:solidFill>
                  <a:schemeClr val="tx1"/>
                </a:solidFill>
              </a:rPr>
              <a:t>For opt-1, the group based tone plan reduces the smoothing fitting error of the pilot tones by placing the pilot tone inside a group of tones. Simulation results show obvious gain of the proposed group based tone plan.</a:t>
            </a:r>
          </a:p>
          <a:p>
            <a:pPr marL="342900" indent="-342900">
              <a:buFont typeface="Wingdings" panose="05000000000000000000" pitchFamily="2" charset="2"/>
              <a:buChar char="Ø"/>
            </a:pPr>
            <a:endParaRPr lang="en-US" altLang="zh-CN" sz="1800" dirty="0">
              <a:solidFill>
                <a:schemeClr val="tx1"/>
              </a:solidFill>
            </a:endParaRPr>
          </a:p>
          <a:p>
            <a:pPr marL="342900" indent="-342900">
              <a:buFont typeface="Wingdings" panose="05000000000000000000" pitchFamily="2" charset="2"/>
              <a:buChar char="Ø"/>
            </a:pPr>
            <a:r>
              <a:rPr lang="en-US" altLang="zh-CN" sz="1800" dirty="0">
                <a:solidFill>
                  <a:schemeClr val="tx1"/>
                </a:solidFill>
              </a:rPr>
              <a:t>For opt-2, the pilot power boosted tone plan improves the power of the pilot tones, which guarantees higher phase tracking accuracy.</a:t>
            </a:r>
          </a:p>
          <a:p>
            <a:pPr marL="342900" indent="-342900">
              <a:buFont typeface="Wingdings" panose="05000000000000000000" pitchFamily="2" charset="2"/>
              <a:buChar char="Ø"/>
            </a:pPr>
            <a:endParaRPr lang="en-US" altLang="zh-CN" sz="1800" dirty="0">
              <a:solidFill>
                <a:schemeClr val="tx1"/>
              </a:solidFill>
            </a:endParaRPr>
          </a:p>
          <a:p>
            <a:pPr marL="342900" indent="-342900">
              <a:buFont typeface="Wingdings" panose="05000000000000000000" pitchFamily="2" charset="2"/>
              <a:buChar char="Ø"/>
            </a:pPr>
            <a:r>
              <a:rPr lang="en-US" altLang="zh-CN" sz="1800" dirty="0">
                <a:solidFill>
                  <a:schemeClr val="tx1"/>
                </a:solidFill>
              </a:rPr>
              <a:t>For opt-3, the unified DRU tone plan supports mixed scheduling across the BWs.</a:t>
            </a:r>
            <a:endParaRPr lang="zh-CN" altLang="en-US" sz="1800" dirty="0"/>
          </a:p>
        </p:txBody>
      </p:sp>
    </p:spTree>
    <p:extLst>
      <p:ext uri="{BB962C8B-B14F-4D97-AF65-F5344CB8AC3E}">
        <p14:creationId xmlns:p14="http://schemas.microsoft.com/office/powerpoint/2010/main" val="1904985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Straw Poll #1</a:t>
            </a:r>
            <a:endParaRPr lang="zh-CN" altLang="en-US" dirty="0"/>
          </a:p>
        </p:txBody>
      </p:sp>
      <p:sp>
        <p:nvSpPr>
          <p:cNvPr id="3" name="内容占位符 2"/>
          <p:cNvSpPr>
            <a:spLocks noGrp="1"/>
          </p:cNvSpPr>
          <p:nvPr>
            <p:ph idx="1"/>
          </p:nvPr>
        </p:nvSpPr>
        <p:spPr/>
        <p:txBody>
          <a:bodyPr/>
          <a:lstStyle/>
          <a:p>
            <a:pPr>
              <a:buFont typeface="Arial" panose="020B0604020202020204" pitchFamily="34" charset="0"/>
              <a:buChar char="•"/>
            </a:pPr>
            <a:r>
              <a:rPr lang="en-US" altLang="ko-KR" sz="2000" dirty="0"/>
              <a:t>Do you agree to add the following text to the </a:t>
            </a:r>
            <a:r>
              <a:rPr lang="en-US" altLang="ko-KR" sz="2000" dirty="0" err="1"/>
              <a:t>TGbn</a:t>
            </a:r>
            <a:r>
              <a:rPr lang="en-US" altLang="ko-KR" sz="2000" dirty="0"/>
              <a:t> SFD?</a:t>
            </a:r>
          </a:p>
          <a:p>
            <a:pPr marL="457200" lvl="1" indent="0" eaLnBrk="0" hangingPunct="0">
              <a:spcBef>
                <a:spcPct val="20000"/>
              </a:spcBef>
            </a:pPr>
            <a:r>
              <a:rPr lang="en-US" altLang="zh-CN" sz="2000" dirty="0"/>
              <a:t>	</a:t>
            </a:r>
            <a:r>
              <a:rPr lang="en-US" altLang="zh-CN" sz="2000" dirty="0">
                <a:latin typeface="宋体" panose="02010600030101010101" pitchFamily="2" charset="-122"/>
                <a:ea typeface="宋体" panose="02010600030101010101" pitchFamily="2" charset="-122"/>
              </a:rPr>
              <a:t>- </a:t>
            </a:r>
            <a:r>
              <a:rPr lang="en-US" altLang="zh-CN" sz="1800" dirty="0">
                <a:solidFill>
                  <a:schemeClr val="tx1"/>
                </a:solidFill>
              </a:rPr>
              <a:t>The DRU sizes include 26-tone, 52-tone, 106-tone, 242-tone, 484-tone, 996-tone.</a:t>
            </a:r>
          </a:p>
          <a:p>
            <a:endParaRPr lang="en-US" altLang="zh-CN" sz="2000" dirty="0"/>
          </a:p>
          <a:p>
            <a:pPr>
              <a:buFont typeface="Arial" panose="020B0604020202020204" pitchFamily="34" charset="0"/>
              <a:buChar char="•"/>
            </a:pPr>
            <a:r>
              <a:rPr lang="en-US" altLang="ko-KR" sz="2000" dirty="0"/>
              <a:t>Y/N/A: //</a:t>
            </a:r>
          </a:p>
          <a:p>
            <a:pPr>
              <a:buFont typeface="Arial" panose="020B0604020202020204" pitchFamily="34" charset="0"/>
              <a:buChar char="•"/>
            </a:pPr>
            <a:endParaRPr lang="en-US" altLang="ko-KR" sz="2000" dirty="0"/>
          </a:p>
          <a:p>
            <a:endParaRPr lang="zh-CN" altLang="en-US" dirty="0"/>
          </a:p>
        </p:txBody>
      </p:sp>
      <p:sp>
        <p:nvSpPr>
          <p:cNvPr id="4" name="灯片编号占位符 3"/>
          <p:cNvSpPr>
            <a:spLocks noGrp="1"/>
          </p:cNvSpPr>
          <p:nvPr>
            <p:ph type="sldNum" idx="12"/>
          </p:nvPr>
        </p:nvSpPr>
        <p:spPr/>
        <p:txBody>
          <a:bodyPr/>
          <a:lstStyle/>
          <a:p>
            <a:r>
              <a:rPr lang="en-GB"/>
              <a:t>Slide </a:t>
            </a:r>
            <a:fld id="{440F5867-744E-4AA6-B0ED-4C44D2DFBB7B}" type="slidenum">
              <a:rPr lang="en-GB" smtClean="0"/>
              <a:pPr/>
              <a:t>15</a:t>
            </a:fld>
            <a:endParaRPr lang="en-GB" dirty="0"/>
          </a:p>
        </p:txBody>
      </p:sp>
      <p:sp>
        <p:nvSpPr>
          <p:cNvPr id="5" name="页脚占位符 4"/>
          <p:cNvSpPr>
            <a:spLocks noGrp="1"/>
          </p:cNvSpPr>
          <p:nvPr>
            <p:ph type="ftr" idx="14"/>
          </p:nvPr>
        </p:nvSpPr>
        <p:spPr/>
        <p:txBody>
          <a:bodyPr/>
          <a:lstStyle/>
          <a:p>
            <a:r>
              <a:rPr lang="en-GB"/>
              <a:t>Bo Gong (Huawei)</a:t>
            </a:r>
            <a:endParaRPr lang="en-GB" dirty="0"/>
          </a:p>
        </p:txBody>
      </p:sp>
      <p:sp>
        <p:nvSpPr>
          <p:cNvPr id="7" name="日期占位符 5"/>
          <p:cNvSpPr txBox="1">
            <a:spLocks/>
          </p:cNvSpPr>
          <p:nvPr/>
        </p:nvSpPr>
        <p:spPr bwMode="auto">
          <a:xfrm>
            <a:off x="939850" y="304801"/>
            <a:ext cx="2499764" cy="2730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defPPr>
              <a:defRPr lang="en-GB"/>
            </a:defPPr>
            <a:lvl1pPr algn="l" defTabSz="449263" rtl="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1" kern="1200">
                <a:solidFill>
                  <a:srgbClr val="000000"/>
                </a:solidFill>
                <a:latin typeface="Times New Roman" pitchFamily="16" charset="0"/>
                <a:ea typeface="MS Gothic" charset="-128"/>
                <a:cs typeface="Arial Unicode MS" charset="0"/>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5pPr>
            <a:lvl6pPr marL="2286000" algn="l" defTabSz="914400" rtl="0" eaLnBrk="1" latinLnBrk="0" hangingPunct="1">
              <a:defRPr sz="2400" kern="1200">
                <a:solidFill>
                  <a:schemeClr val="bg1"/>
                </a:solidFill>
                <a:latin typeface="Times New Roman" pitchFamily="16" charset="0"/>
                <a:ea typeface="MS Gothic" charset="-128"/>
                <a:cs typeface="+mn-cs"/>
              </a:defRPr>
            </a:lvl6pPr>
            <a:lvl7pPr marL="2743200" algn="l" defTabSz="914400" rtl="0" eaLnBrk="1" latinLnBrk="0" hangingPunct="1">
              <a:defRPr sz="2400" kern="1200">
                <a:solidFill>
                  <a:schemeClr val="bg1"/>
                </a:solidFill>
                <a:latin typeface="Times New Roman" pitchFamily="16" charset="0"/>
                <a:ea typeface="MS Gothic" charset="-128"/>
                <a:cs typeface="+mn-cs"/>
              </a:defRPr>
            </a:lvl7pPr>
            <a:lvl8pPr marL="3200400" algn="l" defTabSz="914400" rtl="0" eaLnBrk="1" latinLnBrk="0" hangingPunct="1">
              <a:defRPr sz="2400" kern="1200">
                <a:solidFill>
                  <a:schemeClr val="bg1"/>
                </a:solidFill>
                <a:latin typeface="Times New Roman" pitchFamily="16" charset="0"/>
                <a:ea typeface="MS Gothic" charset="-128"/>
                <a:cs typeface="+mn-cs"/>
              </a:defRPr>
            </a:lvl8pPr>
            <a:lvl9pPr marL="3657600" algn="l" defTabSz="914400" rtl="0" eaLnBrk="1" latinLnBrk="0" hangingPunct="1">
              <a:defRPr sz="2400" kern="1200">
                <a:solidFill>
                  <a:schemeClr val="bg1"/>
                </a:solidFill>
                <a:latin typeface="Times New Roman" pitchFamily="16" charset="0"/>
                <a:ea typeface="MS Gothic" charset="-128"/>
                <a:cs typeface="+mn-cs"/>
              </a:defRPr>
            </a:lvl9pPr>
          </a:lstStyle>
          <a:p>
            <a:r>
              <a:rPr lang="en-US" altLang="zh-CN" dirty="0"/>
              <a:t>March 2024</a:t>
            </a:r>
            <a:endParaRPr lang="en-GB" altLang="zh-CN" dirty="0"/>
          </a:p>
        </p:txBody>
      </p:sp>
    </p:spTree>
    <p:extLst>
      <p:ext uri="{BB962C8B-B14F-4D97-AF65-F5344CB8AC3E}">
        <p14:creationId xmlns:p14="http://schemas.microsoft.com/office/powerpoint/2010/main" val="4139571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Straw Poll #2</a:t>
            </a:r>
            <a:endParaRPr lang="zh-CN" altLang="en-US" dirty="0"/>
          </a:p>
        </p:txBody>
      </p:sp>
      <p:sp>
        <p:nvSpPr>
          <p:cNvPr id="3" name="内容占位符 2"/>
          <p:cNvSpPr>
            <a:spLocks noGrp="1"/>
          </p:cNvSpPr>
          <p:nvPr>
            <p:ph idx="1"/>
          </p:nvPr>
        </p:nvSpPr>
        <p:spPr>
          <a:xfrm>
            <a:off x="939850" y="1880502"/>
            <a:ext cx="9980686" cy="4113213"/>
          </a:xfrm>
        </p:spPr>
        <p:txBody>
          <a:bodyPr/>
          <a:lstStyle/>
          <a:p>
            <a:pPr>
              <a:buFont typeface="Arial" panose="020B0604020202020204" pitchFamily="34" charset="0"/>
              <a:buChar char="•"/>
            </a:pPr>
            <a:r>
              <a:rPr lang="en-US" altLang="ko-KR" sz="2000" dirty="0"/>
              <a:t>Do you agree to add the following text to the </a:t>
            </a:r>
            <a:r>
              <a:rPr lang="en-US" altLang="ko-KR" sz="2000" dirty="0" err="1"/>
              <a:t>TGbn</a:t>
            </a:r>
            <a:r>
              <a:rPr lang="en-US" altLang="ko-KR" sz="2000" dirty="0"/>
              <a:t> SFD?  </a:t>
            </a:r>
          </a:p>
          <a:p>
            <a:pPr marL="0" indent="0"/>
            <a:r>
              <a:rPr lang="en-US" altLang="ko-KR" sz="2000" dirty="0"/>
              <a:t>	</a:t>
            </a:r>
            <a:r>
              <a:rPr lang="en-US" altLang="ko-KR" sz="1800" b="0" dirty="0">
                <a:solidFill>
                  <a:schemeClr val="tx1"/>
                </a:solidFill>
              </a:rPr>
              <a:t> The DRU tone plan for 20M/40M distribution bandwidth presents the same hierarchical structure as </a:t>
            </a:r>
            <a:r>
              <a:rPr lang="en-US" altLang="ko-KR" sz="1800" b="0" dirty="0" err="1">
                <a:solidFill>
                  <a:schemeClr val="tx1"/>
                </a:solidFill>
              </a:rPr>
              <a:t>rRU</a:t>
            </a:r>
            <a:r>
              <a:rPr lang="en-US" altLang="ko-KR" sz="1800" b="0" dirty="0">
                <a:solidFill>
                  <a:schemeClr val="tx1"/>
                </a:solidFill>
              </a:rPr>
              <a:t> tone plan, which means</a:t>
            </a:r>
            <a:endParaRPr lang="en-US" altLang="ko-KR" sz="2000" dirty="0"/>
          </a:p>
          <a:p>
            <a:pPr marL="457200" lvl="1" indent="0" eaLnBrk="0" hangingPunct="0">
              <a:spcBef>
                <a:spcPct val="20000"/>
              </a:spcBef>
            </a:pPr>
            <a:r>
              <a:rPr lang="en-US" altLang="zh-CN" dirty="0">
                <a:latin typeface="宋体" panose="02010600030101010101" pitchFamily="2" charset="-122"/>
                <a:ea typeface="宋体" panose="02010600030101010101" pitchFamily="2" charset="-122"/>
              </a:rPr>
              <a:t>- </a:t>
            </a:r>
            <a:r>
              <a:rPr lang="en-US" altLang="zh-CN" sz="1800" dirty="0">
                <a:solidFill>
                  <a:schemeClr val="tx1"/>
                </a:solidFill>
              </a:rPr>
              <a:t>Each 52-tone DRU consists of two 26-tone DRUs; </a:t>
            </a:r>
          </a:p>
          <a:p>
            <a:pPr marL="457200" lvl="1" indent="0" eaLnBrk="0" hangingPunct="0">
              <a:spcBef>
                <a:spcPct val="20000"/>
              </a:spcBef>
            </a:pPr>
            <a:r>
              <a:rPr lang="en-US" altLang="zh-CN" sz="1800" dirty="0">
                <a:latin typeface="宋体" panose="02010600030101010101" pitchFamily="2" charset="-122"/>
                <a:ea typeface="宋体" panose="02010600030101010101" pitchFamily="2" charset="-122"/>
              </a:rPr>
              <a:t>- </a:t>
            </a:r>
            <a:r>
              <a:rPr lang="en-US" altLang="zh-CN" sz="1800" dirty="0">
                <a:solidFill>
                  <a:schemeClr val="tx1"/>
                </a:solidFill>
              </a:rPr>
              <a:t>Each 106-tone DRU consists of two 52-tone DRUs and two additional tones;</a:t>
            </a:r>
          </a:p>
          <a:p>
            <a:pPr marL="457200" lvl="1" indent="0" eaLnBrk="0" hangingPunct="0">
              <a:spcBef>
                <a:spcPct val="20000"/>
              </a:spcBef>
            </a:pPr>
            <a:r>
              <a:rPr lang="en-US" altLang="zh-CN" sz="1800" dirty="0">
                <a:latin typeface="宋体" panose="02010600030101010101" pitchFamily="2" charset="-122"/>
                <a:ea typeface="宋体" panose="02010600030101010101" pitchFamily="2" charset="-122"/>
              </a:rPr>
              <a:t>- </a:t>
            </a:r>
            <a:r>
              <a:rPr lang="en-US" altLang="zh-CN" sz="1800" dirty="0">
                <a:solidFill>
                  <a:schemeClr val="tx1"/>
                </a:solidFill>
              </a:rPr>
              <a:t>Each 242-tone DRU consists of two 106-tone DRUs and one 26-tone DRU and 4 additional tones; </a:t>
            </a:r>
          </a:p>
          <a:p>
            <a:endParaRPr lang="en-US" altLang="zh-CN" sz="1800" dirty="0">
              <a:solidFill>
                <a:schemeClr val="tx1"/>
              </a:solidFill>
            </a:endParaRPr>
          </a:p>
          <a:p>
            <a:pPr>
              <a:buFont typeface="Arial" panose="020B0604020202020204" pitchFamily="34" charset="0"/>
              <a:buChar char="•"/>
            </a:pPr>
            <a:r>
              <a:rPr lang="en-US" altLang="ko-KR" sz="2000" dirty="0"/>
              <a:t>Y/N/A: //</a:t>
            </a:r>
          </a:p>
          <a:p>
            <a:endParaRPr lang="zh-CN" altLang="en-US" dirty="0"/>
          </a:p>
        </p:txBody>
      </p:sp>
      <p:sp>
        <p:nvSpPr>
          <p:cNvPr id="4" name="灯片编号占位符 3"/>
          <p:cNvSpPr>
            <a:spLocks noGrp="1"/>
          </p:cNvSpPr>
          <p:nvPr>
            <p:ph type="sldNum" idx="12"/>
          </p:nvPr>
        </p:nvSpPr>
        <p:spPr/>
        <p:txBody>
          <a:bodyPr/>
          <a:lstStyle/>
          <a:p>
            <a:r>
              <a:rPr lang="en-GB"/>
              <a:t>Slide </a:t>
            </a:r>
            <a:fld id="{440F5867-744E-4AA6-B0ED-4C44D2DFBB7B}" type="slidenum">
              <a:rPr lang="en-GB" smtClean="0"/>
              <a:pPr/>
              <a:t>16</a:t>
            </a:fld>
            <a:endParaRPr lang="en-GB" dirty="0"/>
          </a:p>
        </p:txBody>
      </p:sp>
      <p:sp>
        <p:nvSpPr>
          <p:cNvPr id="5" name="页脚占位符 4"/>
          <p:cNvSpPr>
            <a:spLocks noGrp="1"/>
          </p:cNvSpPr>
          <p:nvPr>
            <p:ph type="ftr" idx="14"/>
          </p:nvPr>
        </p:nvSpPr>
        <p:spPr/>
        <p:txBody>
          <a:bodyPr/>
          <a:lstStyle/>
          <a:p>
            <a:r>
              <a:rPr lang="en-GB"/>
              <a:t>Bo Gong (Huawei)</a:t>
            </a:r>
            <a:endParaRPr lang="en-GB" dirty="0"/>
          </a:p>
        </p:txBody>
      </p:sp>
      <p:sp>
        <p:nvSpPr>
          <p:cNvPr id="8" name="日期占位符 5"/>
          <p:cNvSpPr txBox="1">
            <a:spLocks/>
          </p:cNvSpPr>
          <p:nvPr/>
        </p:nvSpPr>
        <p:spPr bwMode="auto">
          <a:xfrm>
            <a:off x="939850" y="304801"/>
            <a:ext cx="2499764" cy="2730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defPPr>
              <a:defRPr lang="en-GB"/>
            </a:defPPr>
            <a:lvl1pPr algn="l" defTabSz="449263" rtl="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1" kern="1200">
                <a:solidFill>
                  <a:srgbClr val="000000"/>
                </a:solidFill>
                <a:latin typeface="Times New Roman" pitchFamily="16" charset="0"/>
                <a:ea typeface="MS Gothic" charset="-128"/>
                <a:cs typeface="Arial Unicode MS" charset="0"/>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5pPr>
            <a:lvl6pPr marL="2286000" algn="l" defTabSz="914400" rtl="0" eaLnBrk="1" latinLnBrk="0" hangingPunct="1">
              <a:defRPr sz="2400" kern="1200">
                <a:solidFill>
                  <a:schemeClr val="bg1"/>
                </a:solidFill>
                <a:latin typeface="Times New Roman" pitchFamily="16" charset="0"/>
                <a:ea typeface="MS Gothic" charset="-128"/>
                <a:cs typeface="+mn-cs"/>
              </a:defRPr>
            </a:lvl6pPr>
            <a:lvl7pPr marL="2743200" algn="l" defTabSz="914400" rtl="0" eaLnBrk="1" latinLnBrk="0" hangingPunct="1">
              <a:defRPr sz="2400" kern="1200">
                <a:solidFill>
                  <a:schemeClr val="bg1"/>
                </a:solidFill>
                <a:latin typeface="Times New Roman" pitchFamily="16" charset="0"/>
                <a:ea typeface="MS Gothic" charset="-128"/>
                <a:cs typeface="+mn-cs"/>
              </a:defRPr>
            </a:lvl7pPr>
            <a:lvl8pPr marL="3200400" algn="l" defTabSz="914400" rtl="0" eaLnBrk="1" latinLnBrk="0" hangingPunct="1">
              <a:defRPr sz="2400" kern="1200">
                <a:solidFill>
                  <a:schemeClr val="bg1"/>
                </a:solidFill>
                <a:latin typeface="Times New Roman" pitchFamily="16" charset="0"/>
                <a:ea typeface="MS Gothic" charset="-128"/>
                <a:cs typeface="+mn-cs"/>
              </a:defRPr>
            </a:lvl8pPr>
            <a:lvl9pPr marL="3657600" algn="l" defTabSz="914400" rtl="0" eaLnBrk="1" latinLnBrk="0" hangingPunct="1">
              <a:defRPr sz="2400" kern="1200">
                <a:solidFill>
                  <a:schemeClr val="bg1"/>
                </a:solidFill>
                <a:latin typeface="Times New Roman" pitchFamily="16" charset="0"/>
                <a:ea typeface="MS Gothic" charset="-128"/>
                <a:cs typeface="+mn-cs"/>
              </a:defRPr>
            </a:lvl9pPr>
          </a:lstStyle>
          <a:p>
            <a:r>
              <a:rPr lang="en-US" altLang="zh-CN" dirty="0"/>
              <a:t>March 2024</a:t>
            </a:r>
            <a:endParaRPr lang="en-GB" altLang="zh-CN" dirty="0"/>
          </a:p>
        </p:txBody>
      </p:sp>
    </p:spTree>
    <p:extLst>
      <p:ext uri="{BB962C8B-B14F-4D97-AF65-F5344CB8AC3E}">
        <p14:creationId xmlns:p14="http://schemas.microsoft.com/office/powerpoint/2010/main" val="4202254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Straw Poll #3</a:t>
            </a:r>
            <a:endParaRPr lang="zh-CN" altLang="en-US" dirty="0"/>
          </a:p>
        </p:txBody>
      </p:sp>
      <p:sp>
        <p:nvSpPr>
          <p:cNvPr id="3" name="内容占位符 2"/>
          <p:cNvSpPr>
            <a:spLocks noGrp="1"/>
          </p:cNvSpPr>
          <p:nvPr>
            <p:ph idx="1"/>
          </p:nvPr>
        </p:nvSpPr>
        <p:spPr>
          <a:xfrm>
            <a:off x="914401" y="1981201"/>
            <a:ext cx="10078144" cy="4113213"/>
          </a:xfrm>
        </p:spPr>
        <p:txBody>
          <a:bodyPr/>
          <a:lstStyle/>
          <a:p>
            <a:pPr>
              <a:buFont typeface="Arial" panose="020B0604020202020204" pitchFamily="34" charset="0"/>
              <a:buChar char="•"/>
            </a:pPr>
            <a:r>
              <a:rPr lang="en-US" altLang="ko-KR" sz="2000" dirty="0"/>
              <a:t>Do you agree to add the following text to the </a:t>
            </a:r>
            <a:r>
              <a:rPr lang="en-US" altLang="ko-KR" sz="2000" dirty="0" err="1"/>
              <a:t>TGbn</a:t>
            </a:r>
            <a:r>
              <a:rPr lang="en-US" altLang="ko-KR" sz="2000" dirty="0"/>
              <a:t> SFD?  </a:t>
            </a:r>
          </a:p>
          <a:p>
            <a:pPr marL="0" indent="0"/>
            <a:r>
              <a:rPr lang="en-US" altLang="ko-KR" sz="2000" dirty="0"/>
              <a:t>	</a:t>
            </a:r>
            <a:r>
              <a:rPr lang="en-US" altLang="ko-KR" sz="1800" b="0" dirty="0">
                <a:solidFill>
                  <a:schemeClr val="tx1"/>
                </a:solidFill>
              </a:rPr>
              <a:t> The number of the pilot tones of a DRU is the same as the number of the pilot tones of a </a:t>
            </a:r>
            <a:r>
              <a:rPr lang="en-US" altLang="ko-KR" sz="1800" b="0" dirty="0" err="1">
                <a:solidFill>
                  <a:schemeClr val="tx1"/>
                </a:solidFill>
              </a:rPr>
              <a:t>rRU</a:t>
            </a:r>
            <a:r>
              <a:rPr lang="en-US" altLang="ko-KR" sz="1800" b="0" dirty="0">
                <a:solidFill>
                  <a:schemeClr val="tx1"/>
                </a:solidFill>
              </a:rPr>
              <a:t> with the same size</a:t>
            </a:r>
            <a:endParaRPr lang="en-US" altLang="ko-KR" sz="2000" dirty="0"/>
          </a:p>
          <a:p>
            <a:pPr marL="457200" lvl="1" indent="0" eaLnBrk="0" hangingPunct="0">
              <a:spcBef>
                <a:spcPct val="20000"/>
              </a:spcBef>
            </a:pPr>
            <a:r>
              <a:rPr lang="en-US" altLang="zh-CN" dirty="0"/>
              <a:t>	</a:t>
            </a:r>
            <a:r>
              <a:rPr lang="en-US" altLang="zh-CN" dirty="0">
                <a:latin typeface="宋体" panose="02010600030101010101" pitchFamily="2" charset="-122"/>
                <a:ea typeface="宋体" panose="02010600030101010101" pitchFamily="2" charset="-122"/>
              </a:rPr>
              <a:t>- </a:t>
            </a:r>
            <a:r>
              <a:rPr lang="en-US" altLang="zh-CN" sz="1800" dirty="0">
                <a:solidFill>
                  <a:schemeClr val="tx1"/>
                </a:solidFill>
              </a:rPr>
              <a:t>Two pilots for 26-tone DRU; </a:t>
            </a:r>
          </a:p>
          <a:p>
            <a:pPr marL="457200" lvl="1" indent="0" eaLnBrk="0" hangingPunct="0">
              <a:spcBef>
                <a:spcPct val="20000"/>
              </a:spcBef>
            </a:pPr>
            <a:r>
              <a:rPr lang="en-US" altLang="zh-CN" sz="1800" dirty="0">
                <a:solidFill>
                  <a:schemeClr val="tx1"/>
                </a:solidFill>
              </a:rPr>
              <a:t>      </a:t>
            </a:r>
            <a:r>
              <a:rPr lang="en-US" altLang="zh-CN" sz="1800" dirty="0">
                <a:latin typeface="宋体" panose="02010600030101010101" pitchFamily="2" charset="-122"/>
                <a:ea typeface="宋体" panose="02010600030101010101" pitchFamily="2" charset="-122"/>
              </a:rPr>
              <a:t> - </a:t>
            </a:r>
            <a:r>
              <a:rPr lang="en-US" altLang="zh-CN" sz="1800" dirty="0">
                <a:solidFill>
                  <a:schemeClr val="tx1"/>
                </a:solidFill>
              </a:rPr>
              <a:t>Four pilots for 52-tone DRU;</a:t>
            </a:r>
          </a:p>
          <a:p>
            <a:pPr marL="457200" lvl="1" indent="0" eaLnBrk="0" hangingPunct="0">
              <a:spcBef>
                <a:spcPct val="20000"/>
              </a:spcBef>
            </a:pPr>
            <a:r>
              <a:rPr lang="en-US" altLang="zh-CN" sz="1800" dirty="0">
                <a:solidFill>
                  <a:schemeClr val="tx1"/>
                </a:solidFill>
              </a:rPr>
              <a:t>        </a:t>
            </a:r>
            <a:r>
              <a:rPr lang="en-US" altLang="zh-CN" sz="1800" dirty="0">
                <a:latin typeface="宋体" panose="02010600030101010101" pitchFamily="2" charset="-122"/>
                <a:ea typeface="宋体" panose="02010600030101010101" pitchFamily="2" charset="-122"/>
              </a:rPr>
              <a:t>- </a:t>
            </a:r>
            <a:r>
              <a:rPr lang="en-US" altLang="zh-CN" sz="1800" dirty="0">
                <a:solidFill>
                  <a:schemeClr val="tx1"/>
                </a:solidFill>
              </a:rPr>
              <a:t>Four pilots for 106-tone DRU; </a:t>
            </a:r>
          </a:p>
          <a:p>
            <a:pPr marL="457200" lvl="1" indent="0" eaLnBrk="0" hangingPunct="0">
              <a:spcBef>
                <a:spcPct val="20000"/>
              </a:spcBef>
            </a:pPr>
            <a:r>
              <a:rPr lang="en-US" altLang="zh-CN" sz="1800" dirty="0">
                <a:solidFill>
                  <a:schemeClr val="tx1"/>
                </a:solidFill>
              </a:rPr>
              <a:t>        </a:t>
            </a:r>
            <a:r>
              <a:rPr lang="en-US" altLang="zh-CN" sz="1800" dirty="0">
                <a:latin typeface="宋体" panose="02010600030101010101" pitchFamily="2" charset="-122"/>
                <a:ea typeface="宋体" panose="02010600030101010101" pitchFamily="2" charset="-122"/>
              </a:rPr>
              <a:t>- </a:t>
            </a:r>
            <a:r>
              <a:rPr lang="en-US" altLang="zh-CN" sz="1800" dirty="0">
                <a:solidFill>
                  <a:schemeClr val="tx1"/>
                </a:solidFill>
              </a:rPr>
              <a:t>Eight pilots for 242-tone DRU; </a:t>
            </a:r>
          </a:p>
          <a:p>
            <a:pPr marL="457200" lvl="1" indent="0" eaLnBrk="0" hangingPunct="0">
              <a:spcBef>
                <a:spcPct val="20000"/>
              </a:spcBef>
            </a:pPr>
            <a:r>
              <a:rPr lang="en-US" altLang="zh-CN" sz="1800" dirty="0">
                <a:solidFill>
                  <a:schemeClr val="tx1"/>
                </a:solidFill>
              </a:rPr>
              <a:t>        </a:t>
            </a:r>
            <a:r>
              <a:rPr lang="en-US" altLang="zh-CN" sz="1800" dirty="0">
                <a:latin typeface="宋体" panose="02010600030101010101" pitchFamily="2" charset="-122"/>
                <a:ea typeface="宋体" panose="02010600030101010101" pitchFamily="2" charset="-122"/>
              </a:rPr>
              <a:t>- </a:t>
            </a:r>
            <a:r>
              <a:rPr lang="en-US" altLang="zh-CN" sz="1800" dirty="0">
                <a:solidFill>
                  <a:schemeClr val="tx1"/>
                </a:solidFill>
              </a:rPr>
              <a:t>Sixteen pilots for 484-tone DRU.</a:t>
            </a:r>
          </a:p>
          <a:p>
            <a:pPr marL="457200" lvl="1" indent="0" eaLnBrk="0" hangingPunct="0">
              <a:spcBef>
                <a:spcPct val="20000"/>
              </a:spcBef>
            </a:pPr>
            <a:r>
              <a:rPr lang="en-US" altLang="zh-CN" sz="1800" dirty="0">
                <a:solidFill>
                  <a:schemeClr val="tx1"/>
                </a:solidFill>
              </a:rPr>
              <a:t>        </a:t>
            </a:r>
            <a:r>
              <a:rPr lang="en-US" altLang="zh-CN" sz="1800" dirty="0">
                <a:latin typeface="宋体" panose="02010600030101010101" pitchFamily="2" charset="-122"/>
                <a:ea typeface="宋体" panose="02010600030101010101" pitchFamily="2" charset="-122"/>
              </a:rPr>
              <a:t>- </a:t>
            </a:r>
            <a:r>
              <a:rPr lang="en-US" altLang="zh-CN" sz="1800" dirty="0">
                <a:solidFill>
                  <a:schemeClr val="tx1"/>
                </a:solidFill>
              </a:rPr>
              <a:t>Sixteen pilots for 996-tone DRU.</a:t>
            </a:r>
          </a:p>
          <a:p>
            <a:pPr marL="457200" lvl="1" indent="0" eaLnBrk="0" hangingPunct="0">
              <a:spcBef>
                <a:spcPct val="20000"/>
              </a:spcBef>
            </a:pPr>
            <a:endParaRPr lang="en-US" altLang="zh-CN" sz="1800" dirty="0">
              <a:solidFill>
                <a:schemeClr val="tx1"/>
              </a:solidFill>
            </a:endParaRPr>
          </a:p>
          <a:p>
            <a:pPr>
              <a:buFont typeface="Arial" panose="020B0604020202020204" pitchFamily="34" charset="0"/>
              <a:buChar char="•"/>
            </a:pPr>
            <a:r>
              <a:rPr lang="en-US" altLang="ko-KR" sz="2000" dirty="0"/>
              <a:t>Y/N/A: //</a:t>
            </a:r>
          </a:p>
          <a:p>
            <a:endParaRPr lang="zh-CN" altLang="en-US" dirty="0"/>
          </a:p>
        </p:txBody>
      </p:sp>
      <p:sp>
        <p:nvSpPr>
          <p:cNvPr id="4" name="灯片编号占位符 3"/>
          <p:cNvSpPr>
            <a:spLocks noGrp="1"/>
          </p:cNvSpPr>
          <p:nvPr>
            <p:ph type="sldNum" idx="12"/>
          </p:nvPr>
        </p:nvSpPr>
        <p:spPr/>
        <p:txBody>
          <a:bodyPr/>
          <a:lstStyle/>
          <a:p>
            <a:r>
              <a:rPr lang="en-GB"/>
              <a:t>Slide </a:t>
            </a:r>
            <a:fld id="{440F5867-744E-4AA6-B0ED-4C44D2DFBB7B}" type="slidenum">
              <a:rPr lang="en-GB" smtClean="0"/>
              <a:pPr/>
              <a:t>17</a:t>
            </a:fld>
            <a:endParaRPr lang="en-GB" dirty="0"/>
          </a:p>
        </p:txBody>
      </p:sp>
      <p:sp>
        <p:nvSpPr>
          <p:cNvPr id="5" name="页脚占位符 4"/>
          <p:cNvSpPr>
            <a:spLocks noGrp="1"/>
          </p:cNvSpPr>
          <p:nvPr>
            <p:ph type="ftr" idx="14"/>
          </p:nvPr>
        </p:nvSpPr>
        <p:spPr/>
        <p:txBody>
          <a:bodyPr/>
          <a:lstStyle/>
          <a:p>
            <a:r>
              <a:rPr lang="en-GB"/>
              <a:t>Bo Gong (Huawei)</a:t>
            </a:r>
            <a:endParaRPr lang="en-GB" dirty="0"/>
          </a:p>
        </p:txBody>
      </p:sp>
      <p:sp>
        <p:nvSpPr>
          <p:cNvPr id="8" name="日期占位符 5"/>
          <p:cNvSpPr txBox="1">
            <a:spLocks/>
          </p:cNvSpPr>
          <p:nvPr/>
        </p:nvSpPr>
        <p:spPr bwMode="auto">
          <a:xfrm>
            <a:off x="914401" y="319089"/>
            <a:ext cx="2499764" cy="2730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defPPr>
              <a:defRPr lang="en-GB"/>
            </a:defPPr>
            <a:lvl1pPr algn="l" defTabSz="449263" rtl="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1" kern="1200">
                <a:solidFill>
                  <a:srgbClr val="000000"/>
                </a:solidFill>
                <a:latin typeface="Times New Roman" pitchFamily="16" charset="0"/>
                <a:ea typeface="MS Gothic" charset="-128"/>
                <a:cs typeface="Arial Unicode MS" charset="0"/>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5pPr>
            <a:lvl6pPr marL="2286000" algn="l" defTabSz="914400" rtl="0" eaLnBrk="1" latinLnBrk="0" hangingPunct="1">
              <a:defRPr sz="2400" kern="1200">
                <a:solidFill>
                  <a:schemeClr val="bg1"/>
                </a:solidFill>
                <a:latin typeface="Times New Roman" pitchFamily="16" charset="0"/>
                <a:ea typeface="MS Gothic" charset="-128"/>
                <a:cs typeface="+mn-cs"/>
              </a:defRPr>
            </a:lvl6pPr>
            <a:lvl7pPr marL="2743200" algn="l" defTabSz="914400" rtl="0" eaLnBrk="1" latinLnBrk="0" hangingPunct="1">
              <a:defRPr sz="2400" kern="1200">
                <a:solidFill>
                  <a:schemeClr val="bg1"/>
                </a:solidFill>
                <a:latin typeface="Times New Roman" pitchFamily="16" charset="0"/>
                <a:ea typeface="MS Gothic" charset="-128"/>
                <a:cs typeface="+mn-cs"/>
              </a:defRPr>
            </a:lvl7pPr>
            <a:lvl8pPr marL="3200400" algn="l" defTabSz="914400" rtl="0" eaLnBrk="1" latinLnBrk="0" hangingPunct="1">
              <a:defRPr sz="2400" kern="1200">
                <a:solidFill>
                  <a:schemeClr val="bg1"/>
                </a:solidFill>
                <a:latin typeface="Times New Roman" pitchFamily="16" charset="0"/>
                <a:ea typeface="MS Gothic" charset="-128"/>
                <a:cs typeface="+mn-cs"/>
              </a:defRPr>
            </a:lvl8pPr>
            <a:lvl9pPr marL="3657600" algn="l" defTabSz="914400" rtl="0" eaLnBrk="1" latinLnBrk="0" hangingPunct="1">
              <a:defRPr sz="2400" kern="1200">
                <a:solidFill>
                  <a:schemeClr val="bg1"/>
                </a:solidFill>
                <a:latin typeface="Times New Roman" pitchFamily="16" charset="0"/>
                <a:ea typeface="MS Gothic" charset="-128"/>
                <a:cs typeface="+mn-cs"/>
              </a:defRPr>
            </a:lvl9pPr>
          </a:lstStyle>
          <a:p>
            <a:r>
              <a:rPr lang="en-US" altLang="zh-CN" dirty="0"/>
              <a:t>March 2024</a:t>
            </a:r>
            <a:endParaRPr lang="en-GB" altLang="zh-CN" dirty="0"/>
          </a:p>
        </p:txBody>
      </p:sp>
    </p:spTree>
    <p:extLst>
      <p:ext uri="{BB962C8B-B14F-4D97-AF65-F5344CB8AC3E}">
        <p14:creationId xmlns:p14="http://schemas.microsoft.com/office/powerpoint/2010/main" val="2620984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Straw Poll #4</a:t>
            </a:r>
            <a:endParaRPr lang="zh-CN" altLang="en-US"/>
          </a:p>
        </p:txBody>
      </p:sp>
      <p:sp>
        <p:nvSpPr>
          <p:cNvPr id="3" name="Content Placeholder 2"/>
          <p:cNvSpPr>
            <a:spLocks noGrp="1"/>
          </p:cNvSpPr>
          <p:nvPr>
            <p:ph idx="1"/>
          </p:nvPr>
        </p:nvSpPr>
        <p:spPr/>
        <p:txBody>
          <a:bodyPr/>
          <a:lstStyle/>
          <a:p>
            <a:pPr>
              <a:buFont typeface="Arial" panose="020B0604020202020204" pitchFamily="34" charset="0"/>
              <a:buChar char="•"/>
            </a:pPr>
            <a:r>
              <a:rPr lang="en-US" altLang="ko-KR" sz="2000"/>
              <a:t>Do you agree with the mixed-scheduling in DRU Tone Plan?</a:t>
            </a:r>
          </a:p>
          <a:p>
            <a:pPr lvl="1" eaLnBrk="0" hangingPunct="0">
              <a:spcBef>
                <a:spcPct val="20000"/>
              </a:spcBef>
              <a:buFontTx/>
              <a:buChar char="-"/>
            </a:pPr>
            <a:r>
              <a:rPr lang="en-US" altLang="zh-CN" sz="1800">
                <a:solidFill>
                  <a:schemeClr val="tx1"/>
                </a:solidFill>
              </a:rPr>
              <a:t>Mixed-scheduling takes place in a PPDU where the STAs with the different operating BWs are scheduled together </a:t>
            </a:r>
          </a:p>
          <a:p>
            <a:pPr lvl="1" eaLnBrk="0" hangingPunct="0">
              <a:spcBef>
                <a:spcPct val="20000"/>
              </a:spcBef>
              <a:buFontTx/>
              <a:buChar char="-"/>
            </a:pPr>
            <a:r>
              <a:rPr lang="en-US" altLang="zh-CN" sz="1800">
                <a:solidFill>
                  <a:schemeClr val="tx1"/>
                </a:solidFill>
              </a:rPr>
              <a:t>The BW of the PPDU is aligned with the largest operating BW among the scheduled STAs</a:t>
            </a:r>
          </a:p>
          <a:p>
            <a:endParaRPr lang="zh-CN" altLang="en-US"/>
          </a:p>
        </p:txBody>
      </p:sp>
      <p:sp>
        <p:nvSpPr>
          <p:cNvPr id="4" name="Slide Number Placeholder 3"/>
          <p:cNvSpPr>
            <a:spLocks noGrp="1"/>
          </p:cNvSpPr>
          <p:nvPr>
            <p:ph type="sldNum" idx="12"/>
          </p:nvPr>
        </p:nvSpPr>
        <p:spPr/>
        <p:txBody>
          <a:bodyPr/>
          <a:lstStyle/>
          <a:p>
            <a:r>
              <a:rPr lang="en-GB"/>
              <a:t>Slide </a:t>
            </a:r>
            <a:fld id="{440F5867-744E-4AA6-B0ED-4C44D2DFBB7B}" type="slidenum">
              <a:rPr lang="en-GB" smtClean="0"/>
              <a:pPr/>
              <a:t>18</a:t>
            </a:fld>
            <a:endParaRPr lang="en-GB" dirty="0"/>
          </a:p>
        </p:txBody>
      </p:sp>
      <p:sp>
        <p:nvSpPr>
          <p:cNvPr id="5" name="Footer Placeholder 4"/>
          <p:cNvSpPr>
            <a:spLocks noGrp="1"/>
          </p:cNvSpPr>
          <p:nvPr>
            <p:ph type="ftr" idx="14"/>
          </p:nvPr>
        </p:nvSpPr>
        <p:spPr/>
        <p:txBody>
          <a:bodyPr/>
          <a:lstStyle/>
          <a:p>
            <a:r>
              <a:rPr lang="en-GB"/>
              <a:t>Bo Gong (Huawei)</a:t>
            </a:r>
            <a:endParaRPr lang="en-GB" dirty="0"/>
          </a:p>
        </p:txBody>
      </p:sp>
      <p:sp>
        <p:nvSpPr>
          <p:cNvPr id="6" name="Date Placeholder 5"/>
          <p:cNvSpPr>
            <a:spLocks noGrp="1"/>
          </p:cNvSpPr>
          <p:nvPr>
            <p:ph type="dt" idx="15"/>
          </p:nvPr>
        </p:nvSpPr>
        <p:spPr/>
        <p:txBody>
          <a:bodyPr/>
          <a:lstStyle/>
          <a:p>
            <a:r>
              <a:rPr lang="en-US"/>
              <a:t>Month Year</a:t>
            </a:r>
            <a:endParaRPr lang="en-GB" dirty="0"/>
          </a:p>
        </p:txBody>
      </p:sp>
    </p:spTree>
    <p:extLst>
      <p:ext uri="{BB962C8B-B14F-4D97-AF65-F5344CB8AC3E}">
        <p14:creationId xmlns:p14="http://schemas.microsoft.com/office/powerpoint/2010/main" val="2432759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Straw Poll #5</a:t>
            </a:r>
            <a:endParaRPr lang="zh-CN" altLang="en-US"/>
          </a:p>
        </p:txBody>
      </p:sp>
      <p:sp>
        <p:nvSpPr>
          <p:cNvPr id="3" name="Content Placeholder 2"/>
          <p:cNvSpPr>
            <a:spLocks noGrp="1"/>
          </p:cNvSpPr>
          <p:nvPr>
            <p:ph idx="1"/>
          </p:nvPr>
        </p:nvSpPr>
        <p:spPr/>
        <p:txBody>
          <a:bodyPr/>
          <a:lstStyle/>
          <a:p>
            <a:pPr>
              <a:buFont typeface="Arial" panose="020B0604020202020204" pitchFamily="34" charset="0"/>
              <a:buChar char="•"/>
            </a:pPr>
            <a:r>
              <a:rPr lang="en-US" altLang="ko-KR" sz="2000"/>
              <a:t>Do you agree with the Unified DRU Tone Plan?</a:t>
            </a:r>
          </a:p>
          <a:p>
            <a:pPr lvl="1" eaLnBrk="0" hangingPunct="0">
              <a:spcBef>
                <a:spcPct val="20000"/>
              </a:spcBef>
              <a:buFontTx/>
              <a:buChar char="-"/>
            </a:pPr>
            <a:r>
              <a:rPr lang="en-US" altLang="zh-CN" sz="1800">
                <a:solidFill>
                  <a:schemeClr val="tx1"/>
                </a:solidFill>
              </a:rPr>
              <a:t>Unified DRU Tone Plan is that the DRU Tone Plan of a larger size BW gets built up over the tone plan of the smaller size BW  </a:t>
            </a:r>
          </a:p>
          <a:p>
            <a:pPr lvl="2" eaLnBrk="0" hangingPunct="0">
              <a:spcBef>
                <a:spcPct val="20000"/>
              </a:spcBef>
              <a:buFontTx/>
              <a:buChar char="-"/>
            </a:pPr>
            <a:r>
              <a:rPr lang="en-US" altLang="zh-CN" sz="1600">
                <a:solidFill>
                  <a:schemeClr val="tx1"/>
                </a:solidFill>
              </a:rPr>
              <a:t>e.g.) the 40 MHz DRU Tone Plan is built up over the 20 MHz DRU Tone Plan, so the 20 MHz operating STAs can be scheduled with the 40 MHz operating STAs in one 40 MHz PPDU</a:t>
            </a:r>
          </a:p>
          <a:p>
            <a:endParaRPr lang="zh-CN" altLang="en-US"/>
          </a:p>
        </p:txBody>
      </p:sp>
      <p:sp>
        <p:nvSpPr>
          <p:cNvPr id="4" name="Slide Number Placeholder 3"/>
          <p:cNvSpPr>
            <a:spLocks noGrp="1"/>
          </p:cNvSpPr>
          <p:nvPr>
            <p:ph type="sldNum" idx="12"/>
          </p:nvPr>
        </p:nvSpPr>
        <p:spPr/>
        <p:txBody>
          <a:bodyPr/>
          <a:lstStyle/>
          <a:p>
            <a:r>
              <a:rPr lang="en-GB"/>
              <a:t>Slide </a:t>
            </a:r>
            <a:fld id="{440F5867-744E-4AA6-B0ED-4C44D2DFBB7B}" type="slidenum">
              <a:rPr lang="en-GB" smtClean="0"/>
              <a:pPr/>
              <a:t>19</a:t>
            </a:fld>
            <a:endParaRPr lang="en-GB" dirty="0"/>
          </a:p>
        </p:txBody>
      </p:sp>
      <p:sp>
        <p:nvSpPr>
          <p:cNvPr id="5" name="Footer Placeholder 4"/>
          <p:cNvSpPr>
            <a:spLocks noGrp="1"/>
          </p:cNvSpPr>
          <p:nvPr>
            <p:ph type="ftr" idx="14"/>
          </p:nvPr>
        </p:nvSpPr>
        <p:spPr/>
        <p:txBody>
          <a:bodyPr/>
          <a:lstStyle/>
          <a:p>
            <a:r>
              <a:rPr lang="en-GB"/>
              <a:t>Bo Gong (Huawei)</a:t>
            </a:r>
            <a:endParaRPr lang="en-GB" dirty="0"/>
          </a:p>
        </p:txBody>
      </p:sp>
      <p:sp>
        <p:nvSpPr>
          <p:cNvPr id="6" name="Date Placeholder 5"/>
          <p:cNvSpPr>
            <a:spLocks noGrp="1"/>
          </p:cNvSpPr>
          <p:nvPr>
            <p:ph type="dt" idx="15"/>
          </p:nvPr>
        </p:nvSpPr>
        <p:spPr/>
        <p:txBody>
          <a:bodyPr/>
          <a:lstStyle/>
          <a:p>
            <a:r>
              <a:rPr lang="en-US"/>
              <a:t>Month Year</a:t>
            </a:r>
            <a:endParaRPr lang="en-GB" dirty="0"/>
          </a:p>
        </p:txBody>
      </p:sp>
    </p:spTree>
    <p:extLst>
      <p:ext uri="{BB962C8B-B14F-4D97-AF65-F5344CB8AC3E}">
        <p14:creationId xmlns:p14="http://schemas.microsoft.com/office/powerpoint/2010/main" val="31218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idx="12"/>
          </p:nvPr>
        </p:nvSpPr>
        <p:spPr/>
        <p:txBody>
          <a:bodyPr/>
          <a:lstStyle/>
          <a:p>
            <a:r>
              <a:rPr lang="en-GB"/>
              <a:t>Slide </a:t>
            </a:r>
            <a:fld id="{440F5867-744E-4AA6-B0ED-4C44D2DFBB7B}" type="slidenum">
              <a:rPr lang="en-GB" smtClean="0"/>
              <a:pPr/>
              <a:t>2</a:t>
            </a:fld>
            <a:endParaRPr lang="en-GB" dirty="0"/>
          </a:p>
        </p:txBody>
      </p:sp>
      <p:sp>
        <p:nvSpPr>
          <p:cNvPr id="5" name="页脚占位符 4"/>
          <p:cNvSpPr>
            <a:spLocks noGrp="1"/>
          </p:cNvSpPr>
          <p:nvPr>
            <p:ph type="ftr" idx="14"/>
          </p:nvPr>
        </p:nvSpPr>
        <p:spPr/>
        <p:txBody>
          <a:bodyPr/>
          <a:lstStyle/>
          <a:p>
            <a:r>
              <a:rPr lang="en-GB"/>
              <a:t>Bo Gong (Huawei)</a:t>
            </a:r>
            <a:endParaRPr lang="en-GB" dirty="0"/>
          </a:p>
        </p:txBody>
      </p:sp>
      <p:sp>
        <p:nvSpPr>
          <p:cNvPr id="9" name="标题 8"/>
          <p:cNvSpPr>
            <a:spLocks noGrp="1"/>
          </p:cNvSpPr>
          <p:nvPr>
            <p:ph type="title"/>
          </p:nvPr>
        </p:nvSpPr>
        <p:spPr/>
        <p:txBody>
          <a:bodyPr/>
          <a:lstStyle/>
          <a:p>
            <a:r>
              <a:rPr lang="en-US" altLang="zh-CN" dirty="0"/>
              <a:t>Introduction</a:t>
            </a:r>
            <a:endParaRPr lang="zh-CN" altLang="en-US" dirty="0"/>
          </a:p>
        </p:txBody>
      </p:sp>
      <p:sp>
        <p:nvSpPr>
          <p:cNvPr id="11" name="文本框 10"/>
          <p:cNvSpPr txBox="1"/>
          <p:nvPr/>
        </p:nvSpPr>
        <p:spPr>
          <a:xfrm>
            <a:off x="1127448" y="1988840"/>
            <a:ext cx="9721080" cy="3139321"/>
          </a:xfrm>
          <a:prstGeom prst="rect">
            <a:avLst/>
          </a:prstGeom>
          <a:noFill/>
        </p:spPr>
        <p:txBody>
          <a:bodyPr wrap="square" rtlCol="0">
            <a:spAutoFit/>
          </a:bodyPr>
          <a:lstStyle/>
          <a:p>
            <a:r>
              <a:rPr lang="en-US" altLang="zh-CN" sz="1800" dirty="0">
                <a:solidFill>
                  <a:schemeClr val="tx1"/>
                </a:solidFill>
              </a:rPr>
              <a:t>In [1], maximum power amplification and the same hierarchical structure with </a:t>
            </a:r>
            <a:r>
              <a:rPr lang="en-US" altLang="zh-CN" sz="1800" dirty="0" err="1">
                <a:solidFill>
                  <a:schemeClr val="tx1"/>
                </a:solidFill>
              </a:rPr>
              <a:t>rRU</a:t>
            </a:r>
            <a:r>
              <a:rPr lang="en-US" altLang="zh-CN" sz="1800" dirty="0">
                <a:solidFill>
                  <a:schemeClr val="tx1"/>
                </a:solidFill>
              </a:rPr>
              <a:t> has been discussed for DRU tone plan design.</a:t>
            </a:r>
          </a:p>
          <a:p>
            <a:endParaRPr lang="en-US" altLang="zh-CN" sz="1800" dirty="0">
              <a:solidFill>
                <a:schemeClr val="tx1"/>
              </a:solidFill>
            </a:endParaRPr>
          </a:p>
          <a:p>
            <a:endParaRPr lang="en-US" altLang="zh-CN" sz="1800" dirty="0">
              <a:solidFill>
                <a:schemeClr val="tx1"/>
              </a:solidFill>
            </a:endParaRPr>
          </a:p>
          <a:p>
            <a:r>
              <a:rPr lang="en-US" altLang="zh-CN" sz="1800" dirty="0">
                <a:solidFill>
                  <a:schemeClr val="tx1"/>
                </a:solidFill>
              </a:rPr>
              <a:t>Based on the above two principles, we propose 3 kinds of tone plans including</a:t>
            </a:r>
          </a:p>
          <a:p>
            <a:endParaRPr lang="en-US" altLang="zh-CN" sz="1800" dirty="0">
              <a:solidFill>
                <a:schemeClr val="tx1"/>
              </a:solidFill>
            </a:endParaRPr>
          </a:p>
          <a:p>
            <a:pPr marL="342900" indent="-342900">
              <a:buFont typeface="Arial" panose="020B0604020202020204" pitchFamily="34" charset="0"/>
              <a:buChar char="•"/>
            </a:pPr>
            <a:r>
              <a:rPr lang="en-US" altLang="zh-CN" sz="1800" dirty="0">
                <a:solidFill>
                  <a:schemeClr val="tx1"/>
                </a:solidFill>
              </a:rPr>
              <a:t>Opt-1 : Group based tone plan </a:t>
            </a:r>
          </a:p>
          <a:p>
            <a:pPr marL="342900" indent="-342900">
              <a:buFont typeface="Arial" panose="020B0604020202020204" pitchFamily="34" charset="0"/>
              <a:buChar char="•"/>
            </a:pPr>
            <a:endParaRPr lang="en-US" altLang="zh-CN" sz="1800" dirty="0">
              <a:solidFill>
                <a:schemeClr val="tx1"/>
              </a:solidFill>
            </a:endParaRPr>
          </a:p>
          <a:p>
            <a:pPr marL="342900" indent="-342900">
              <a:buFont typeface="Arial" panose="020B0604020202020204" pitchFamily="34" charset="0"/>
              <a:buChar char="•"/>
            </a:pPr>
            <a:r>
              <a:rPr lang="en-US" altLang="zh-CN" sz="1800" dirty="0">
                <a:solidFill>
                  <a:schemeClr val="tx1"/>
                </a:solidFill>
              </a:rPr>
              <a:t>Opt-2 : Pilot tone power boosted tone plan</a:t>
            </a:r>
          </a:p>
          <a:p>
            <a:pPr marL="342900" indent="-342900">
              <a:buFont typeface="Arial" panose="020B0604020202020204" pitchFamily="34" charset="0"/>
              <a:buChar char="•"/>
            </a:pPr>
            <a:endParaRPr lang="en-US" altLang="zh-CN" sz="1800" dirty="0">
              <a:solidFill>
                <a:schemeClr val="tx1"/>
              </a:solidFill>
            </a:endParaRPr>
          </a:p>
          <a:p>
            <a:pPr marL="342900" indent="-342900">
              <a:buFont typeface="Arial" panose="020B0604020202020204" pitchFamily="34" charset="0"/>
              <a:buChar char="•"/>
            </a:pPr>
            <a:r>
              <a:rPr lang="en-US" altLang="zh-CN" sz="1800" dirty="0">
                <a:solidFill>
                  <a:schemeClr val="tx1"/>
                </a:solidFill>
              </a:rPr>
              <a:t>Opt-3 : Unified DRU Tone Plan across the BWs</a:t>
            </a:r>
            <a:endParaRPr lang="zh-CN" altLang="en-US" sz="1800" dirty="0">
              <a:solidFill>
                <a:schemeClr val="tx1"/>
              </a:solidFill>
            </a:endParaRPr>
          </a:p>
        </p:txBody>
      </p:sp>
      <p:sp>
        <p:nvSpPr>
          <p:cNvPr id="12" name="Date Placeholder 3"/>
          <p:cNvSpPr txBox="1">
            <a:spLocks/>
          </p:cNvSpPr>
          <p:nvPr/>
        </p:nvSpPr>
        <p:spPr>
          <a:xfrm>
            <a:off x="839416" y="266284"/>
            <a:ext cx="2499764" cy="273050"/>
          </a:xfrm>
          <a:prstGeom prst="rect">
            <a:avLst/>
          </a:prstGeom>
        </p:spPr>
        <p:txBody>
          <a:bodyPr/>
          <a:lstStyle>
            <a:defPPr>
              <a:defRPr lang="en-GB"/>
            </a:defPPr>
            <a:lvl1pPr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5pPr>
            <a:lvl6pPr marL="2286000" algn="l" defTabSz="914400" rtl="0" eaLnBrk="1" latinLnBrk="0" hangingPunct="1">
              <a:defRPr sz="2400" kern="1200">
                <a:solidFill>
                  <a:schemeClr val="bg1"/>
                </a:solidFill>
                <a:latin typeface="Times New Roman" pitchFamily="16" charset="0"/>
                <a:ea typeface="MS Gothic" charset="-128"/>
                <a:cs typeface="+mn-cs"/>
              </a:defRPr>
            </a:lvl6pPr>
            <a:lvl7pPr marL="2743200" algn="l" defTabSz="914400" rtl="0" eaLnBrk="1" latinLnBrk="0" hangingPunct="1">
              <a:defRPr sz="2400" kern="1200">
                <a:solidFill>
                  <a:schemeClr val="bg1"/>
                </a:solidFill>
                <a:latin typeface="Times New Roman" pitchFamily="16" charset="0"/>
                <a:ea typeface="MS Gothic" charset="-128"/>
                <a:cs typeface="+mn-cs"/>
              </a:defRPr>
            </a:lvl7pPr>
            <a:lvl8pPr marL="3200400" algn="l" defTabSz="914400" rtl="0" eaLnBrk="1" latinLnBrk="0" hangingPunct="1">
              <a:defRPr sz="2400" kern="1200">
                <a:solidFill>
                  <a:schemeClr val="bg1"/>
                </a:solidFill>
                <a:latin typeface="Times New Roman" pitchFamily="16" charset="0"/>
                <a:ea typeface="MS Gothic" charset="-128"/>
                <a:cs typeface="+mn-cs"/>
              </a:defRPr>
            </a:lvl8pPr>
            <a:lvl9pPr marL="3657600" algn="l" defTabSz="914400" rtl="0" eaLnBrk="1" latinLnBrk="0" hangingPunct="1">
              <a:defRPr sz="2400" kern="1200">
                <a:solidFill>
                  <a:schemeClr val="bg1"/>
                </a:solidFill>
                <a:latin typeface="Times New Roman" pitchFamily="16" charset="0"/>
                <a:ea typeface="MS Gothic" charset="-128"/>
                <a:cs typeface="+mn-cs"/>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b="1" dirty="0">
                <a:solidFill>
                  <a:srgbClr val="000000"/>
                </a:solidFill>
                <a:cs typeface="Arial Unicode MS" charset="0"/>
              </a:rPr>
              <a:t>March 2024</a:t>
            </a:r>
            <a:endParaRPr lang="en-GB" altLang="zh-CN" sz="1800" b="1" dirty="0">
              <a:solidFill>
                <a:srgbClr val="000000"/>
              </a:solidFill>
              <a:cs typeface="Arial Unicode MS" charset="0"/>
            </a:endParaRPr>
          </a:p>
        </p:txBody>
      </p:sp>
    </p:spTree>
    <p:extLst>
      <p:ext uri="{BB962C8B-B14F-4D97-AF65-F5344CB8AC3E}">
        <p14:creationId xmlns:p14="http://schemas.microsoft.com/office/powerpoint/2010/main" val="2181086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Straw Poll #6</a:t>
            </a:r>
            <a:endParaRPr lang="zh-CN" altLang="en-US"/>
          </a:p>
        </p:txBody>
      </p:sp>
      <p:sp>
        <p:nvSpPr>
          <p:cNvPr id="3" name="Content Placeholder 2"/>
          <p:cNvSpPr>
            <a:spLocks noGrp="1"/>
          </p:cNvSpPr>
          <p:nvPr>
            <p:ph idx="1"/>
          </p:nvPr>
        </p:nvSpPr>
        <p:spPr/>
        <p:txBody>
          <a:bodyPr/>
          <a:lstStyle/>
          <a:p>
            <a:pPr>
              <a:buFont typeface="Arial" panose="020B0604020202020204" pitchFamily="34" charset="0"/>
              <a:buChar char="•"/>
            </a:pPr>
            <a:r>
              <a:rPr lang="en-US" altLang="ko-KR" sz="2000"/>
              <a:t>Do you agree with the following DRU Tone Plan to support the Unified DRU Tone Plan?</a:t>
            </a:r>
          </a:p>
          <a:p>
            <a:pPr lvl="1" eaLnBrk="0" hangingPunct="0">
              <a:spcBef>
                <a:spcPct val="20000"/>
              </a:spcBef>
              <a:buFontTx/>
              <a:buChar char="-"/>
            </a:pPr>
            <a:r>
              <a:rPr lang="en-US" altLang="zh-CN" sz="1800">
                <a:ea typeface="宋体" panose="02010600030101010101" pitchFamily="2" charset="-122"/>
              </a:rPr>
              <a:t>T</a:t>
            </a:r>
            <a:r>
              <a:rPr lang="en-US" altLang="zh-CN" sz="1800">
                <a:solidFill>
                  <a:schemeClr val="tx1"/>
                </a:solidFill>
              </a:rPr>
              <a:t>he DRU sizes include 26-tone, 52-tone, 106-tone, or combination of these DRUs</a:t>
            </a:r>
          </a:p>
          <a:p>
            <a:pPr lvl="1" eaLnBrk="0" hangingPunct="0">
              <a:spcBef>
                <a:spcPct val="20000"/>
              </a:spcBef>
              <a:buFontTx/>
              <a:buChar char="-"/>
            </a:pPr>
            <a:r>
              <a:rPr lang="en-US" altLang="zh-CN" sz="1800">
                <a:solidFill>
                  <a:schemeClr val="tx1"/>
                </a:solidFill>
              </a:rPr>
              <a:t>Combination of DRUs is TBD</a:t>
            </a:r>
          </a:p>
          <a:p>
            <a:endParaRPr lang="zh-CN" altLang="en-US"/>
          </a:p>
        </p:txBody>
      </p:sp>
      <p:sp>
        <p:nvSpPr>
          <p:cNvPr id="4" name="Slide Number Placeholder 3"/>
          <p:cNvSpPr>
            <a:spLocks noGrp="1"/>
          </p:cNvSpPr>
          <p:nvPr>
            <p:ph type="sldNum" idx="12"/>
          </p:nvPr>
        </p:nvSpPr>
        <p:spPr/>
        <p:txBody>
          <a:bodyPr/>
          <a:lstStyle/>
          <a:p>
            <a:r>
              <a:rPr lang="en-GB"/>
              <a:t>Slide </a:t>
            </a:r>
            <a:fld id="{440F5867-744E-4AA6-B0ED-4C44D2DFBB7B}" type="slidenum">
              <a:rPr lang="en-GB" smtClean="0"/>
              <a:pPr/>
              <a:t>20</a:t>
            </a:fld>
            <a:endParaRPr lang="en-GB" dirty="0"/>
          </a:p>
        </p:txBody>
      </p:sp>
      <p:sp>
        <p:nvSpPr>
          <p:cNvPr id="5" name="Footer Placeholder 4"/>
          <p:cNvSpPr>
            <a:spLocks noGrp="1"/>
          </p:cNvSpPr>
          <p:nvPr>
            <p:ph type="ftr" idx="14"/>
          </p:nvPr>
        </p:nvSpPr>
        <p:spPr/>
        <p:txBody>
          <a:bodyPr/>
          <a:lstStyle/>
          <a:p>
            <a:r>
              <a:rPr lang="en-GB"/>
              <a:t>Bo Gong (Huawei)</a:t>
            </a:r>
            <a:endParaRPr lang="en-GB" dirty="0"/>
          </a:p>
        </p:txBody>
      </p:sp>
      <p:sp>
        <p:nvSpPr>
          <p:cNvPr id="6" name="Date Placeholder 5"/>
          <p:cNvSpPr>
            <a:spLocks noGrp="1"/>
          </p:cNvSpPr>
          <p:nvPr>
            <p:ph type="dt" idx="15"/>
          </p:nvPr>
        </p:nvSpPr>
        <p:spPr/>
        <p:txBody>
          <a:bodyPr/>
          <a:lstStyle/>
          <a:p>
            <a:r>
              <a:rPr lang="en-US"/>
              <a:t>Month Year</a:t>
            </a:r>
            <a:endParaRPr lang="en-GB" dirty="0"/>
          </a:p>
        </p:txBody>
      </p:sp>
    </p:spTree>
    <p:extLst>
      <p:ext uri="{BB962C8B-B14F-4D97-AF65-F5344CB8AC3E}">
        <p14:creationId xmlns:p14="http://schemas.microsoft.com/office/powerpoint/2010/main" val="2783420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References</a:t>
            </a:r>
          </a:p>
        </p:txBody>
      </p:sp>
      <p:sp>
        <p:nvSpPr>
          <p:cNvPr id="2" name="Content Placeholder 1"/>
          <p:cNvSpPr>
            <a:spLocks noGrp="1"/>
          </p:cNvSpPr>
          <p:nvPr>
            <p:ph idx="1"/>
          </p:nvPr>
        </p:nvSpPr>
        <p:spPr>
          <a:xfrm>
            <a:off x="1343472" y="1830390"/>
            <a:ext cx="9070031" cy="446482"/>
          </a:xfrm>
        </p:spPr>
        <p:txBody>
          <a:bodyPr/>
          <a:lstStyle/>
          <a:p>
            <a:pPr marL="0" indent="0"/>
            <a:r>
              <a:rPr lang="en-US" altLang="zh-CN" sz="1600" dirty="0">
                <a:solidFill>
                  <a:schemeClr val="tx1"/>
                </a:solidFill>
              </a:rPr>
              <a:t>[1] 11-23-2021-00-00bn-principle-and-methodology-for-dru-tone-plan-design</a:t>
            </a:r>
          </a:p>
          <a:p>
            <a:pPr marL="0" indent="0"/>
            <a:r>
              <a:rPr lang="en-US" altLang="zh-CN" sz="1600" dirty="0">
                <a:solidFill>
                  <a:schemeClr val="tx1"/>
                </a:solidFill>
              </a:rPr>
              <a:t>[2] </a:t>
            </a:r>
            <a:r>
              <a:rPr lang="en-GB" altLang="zh-CN" sz="1600" dirty="0"/>
              <a:t>11-23-2020-01-00bn-high-level-perspective-on-distributed-tone-ru-for-11bn</a:t>
            </a:r>
          </a:p>
          <a:p>
            <a:pPr marL="0" indent="0"/>
            <a:r>
              <a:rPr lang="en-US" altLang="zh-CN" sz="1600" dirty="0">
                <a:solidFill>
                  <a:schemeClr val="tx1"/>
                </a:solidFill>
              </a:rPr>
              <a:t> </a:t>
            </a:r>
            <a:br>
              <a:rPr lang="en-US" altLang="zh-CN" sz="1600" dirty="0"/>
            </a:br>
            <a:r>
              <a:rPr lang="en-US" altLang="zh-CN" sz="1600" dirty="0"/>
              <a:t> </a:t>
            </a:r>
            <a:br>
              <a:rPr lang="en-US" altLang="zh-CN" sz="1600" dirty="0"/>
            </a:br>
            <a:endParaRPr lang="en-US" altLang="zh-CN" sz="1600" dirty="0">
              <a:solidFill>
                <a:schemeClr val="tx1"/>
              </a:solidFill>
            </a:endParaRPr>
          </a:p>
          <a:p>
            <a:pPr marL="0" indent="0"/>
            <a:endParaRPr lang="en-US" altLang="zh-CN" sz="1400" dirty="0">
              <a:solidFill>
                <a:schemeClr val="tx1"/>
              </a:solidFill>
            </a:endParaRPr>
          </a:p>
          <a:p>
            <a:pPr marL="0" indent="0"/>
            <a:endParaRPr lang="en-US" altLang="zh-CN" sz="1400" dirty="0">
              <a:solidFill>
                <a:schemeClr val="tx1"/>
              </a:solidFill>
            </a:endParaRPr>
          </a:p>
          <a:p>
            <a:pPr marL="0" indent="0"/>
            <a:endParaRPr lang="en-US" altLang="zh-CN" sz="1400" dirty="0">
              <a:solidFill>
                <a:schemeClr val="tx1"/>
              </a:solidFill>
            </a:endParaRPr>
          </a:p>
          <a:p>
            <a:pPr marL="0" indent="0"/>
            <a:endParaRPr lang="en-US" altLang="zh-CN" sz="1400" dirty="0">
              <a:solidFill>
                <a:schemeClr val="tx1"/>
              </a:solidFill>
            </a:endParaRPr>
          </a:p>
          <a:p>
            <a:pPr marL="0" indent="0"/>
            <a:endParaRPr lang="en-US" altLang="zh-CN" sz="1400" dirty="0">
              <a:solidFill>
                <a:schemeClr val="tx1"/>
              </a:solidFill>
            </a:endParaRPr>
          </a:p>
          <a:p>
            <a:endParaRPr lang="en-GB" sz="1400" dirty="0"/>
          </a:p>
        </p:txBody>
      </p:sp>
      <p:sp>
        <p:nvSpPr>
          <p:cNvPr id="6" name="Slide Number Placeholder 5"/>
          <p:cNvSpPr>
            <a:spLocks noGrp="1"/>
          </p:cNvSpPr>
          <p:nvPr>
            <p:ph type="sldNum" idx="12"/>
          </p:nvPr>
        </p:nvSpPr>
        <p:spPr/>
        <p:txBody>
          <a:bodyPr/>
          <a:lstStyle/>
          <a:p>
            <a:r>
              <a:rPr lang="en-GB"/>
              <a:t>Slide </a:t>
            </a:r>
            <a:fld id="{531D307C-65C7-4BB3-B44A-1501D36803F7}" type="slidenum">
              <a:rPr lang="en-GB"/>
              <a:pPr/>
              <a:t>21</a:t>
            </a:fld>
            <a:endParaRPr lang="en-GB"/>
          </a:p>
        </p:txBody>
      </p:sp>
      <p:sp>
        <p:nvSpPr>
          <p:cNvPr id="5" name="Footer Placeholder 4"/>
          <p:cNvSpPr>
            <a:spLocks noGrp="1"/>
          </p:cNvSpPr>
          <p:nvPr>
            <p:ph type="ftr" idx="14"/>
          </p:nvPr>
        </p:nvSpPr>
        <p:spPr/>
        <p:txBody>
          <a:bodyPr/>
          <a:lstStyle/>
          <a:p>
            <a:r>
              <a:rPr lang="en-US" altLang="zh-CN" dirty="0"/>
              <a:t>Bo Gong (Huawei)</a:t>
            </a:r>
            <a:endParaRPr lang="en-GB" altLang="zh-CN" dirty="0"/>
          </a:p>
        </p:txBody>
      </p:sp>
      <p:sp>
        <p:nvSpPr>
          <p:cNvPr id="4" name="Date Placeholder 3"/>
          <p:cNvSpPr>
            <a:spLocks noGrp="1"/>
          </p:cNvSpPr>
          <p:nvPr>
            <p:ph type="dt" idx="15"/>
          </p:nvPr>
        </p:nvSpPr>
        <p:spPr/>
        <p:txBody>
          <a:bodyPr/>
          <a:lstStyle/>
          <a:p>
            <a:r>
              <a:rPr lang="en-US" altLang="zh-CN" dirty="0"/>
              <a:t>March 2024</a:t>
            </a:r>
            <a:endParaRPr lang="en-GB" altLang="zh-CN" dirty="0"/>
          </a:p>
        </p:txBody>
      </p:sp>
    </p:spTree>
    <p:extLst>
      <p:ext uri="{BB962C8B-B14F-4D97-AF65-F5344CB8AC3E}">
        <p14:creationId xmlns:p14="http://schemas.microsoft.com/office/powerpoint/2010/main" val="16163220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0" dirty="0"/>
              <a:t>Appendix : Example of 52-tone </a:t>
            </a:r>
            <a:r>
              <a:rPr lang="en-US" altLang="zh-CN" b="0" dirty="0" err="1"/>
              <a:t>dRU</a:t>
            </a:r>
            <a:r>
              <a:rPr lang="en-US" altLang="zh-CN" b="0" dirty="0"/>
              <a:t> on BW40</a:t>
            </a:r>
            <a:endParaRPr lang="en-GB" dirty="0"/>
          </a:p>
        </p:txBody>
      </p:sp>
      <p:sp>
        <p:nvSpPr>
          <p:cNvPr id="6" name="Slide Number Placeholder 5"/>
          <p:cNvSpPr>
            <a:spLocks noGrp="1"/>
          </p:cNvSpPr>
          <p:nvPr>
            <p:ph type="sldNum" idx="12"/>
          </p:nvPr>
        </p:nvSpPr>
        <p:spPr/>
        <p:txBody>
          <a:bodyPr/>
          <a:lstStyle/>
          <a:p>
            <a:r>
              <a:rPr lang="en-GB"/>
              <a:t>Slide </a:t>
            </a:r>
            <a:fld id="{8DC72EFA-1DF8-481C-8B66-C8A1D5DAFDEA}" type="slidenum">
              <a:rPr lang="en-GB"/>
              <a:pPr/>
              <a:t>22</a:t>
            </a:fld>
            <a:endParaRPr lang="en-GB"/>
          </a:p>
        </p:txBody>
      </p:sp>
      <p:sp>
        <p:nvSpPr>
          <p:cNvPr id="4" name="Date Placeholder 3"/>
          <p:cNvSpPr>
            <a:spLocks noGrp="1"/>
          </p:cNvSpPr>
          <p:nvPr>
            <p:ph type="dt" idx="15"/>
          </p:nvPr>
        </p:nvSpPr>
        <p:spPr/>
        <p:txBody>
          <a:bodyPr/>
          <a:lstStyle/>
          <a:p>
            <a:r>
              <a:rPr lang="en-US" altLang="zh-CN" dirty="0"/>
              <a:t>March 2024</a:t>
            </a:r>
            <a:endParaRPr lang="en-GB" altLang="zh-CN" dirty="0"/>
          </a:p>
        </p:txBody>
      </p:sp>
      <p:graphicFrame>
        <p:nvGraphicFramePr>
          <p:cNvPr id="312" name="表格 311">
            <a:extLst>
              <a:ext uri="{FF2B5EF4-FFF2-40B4-BE49-F238E27FC236}">
                <a16:creationId xmlns:a16="http://schemas.microsoft.com/office/drawing/2014/main" id="{E79C3127-77AD-4C66-A82E-3E4D14FED436}"/>
              </a:ext>
            </a:extLst>
          </p:cNvPr>
          <p:cNvGraphicFramePr>
            <a:graphicFrameLocks noGrp="1"/>
          </p:cNvGraphicFramePr>
          <p:nvPr/>
        </p:nvGraphicFramePr>
        <p:xfrm>
          <a:off x="2088585" y="1574124"/>
          <a:ext cx="8114313" cy="609600"/>
        </p:xfrm>
        <a:graphic>
          <a:graphicData uri="http://schemas.openxmlformats.org/drawingml/2006/table">
            <a:tbl>
              <a:tblPr/>
              <a:tblGrid>
                <a:gridCol w="1240522">
                  <a:extLst>
                    <a:ext uri="{9D8B030D-6E8A-4147-A177-3AD203B41FA5}">
                      <a16:colId xmlns:a16="http://schemas.microsoft.com/office/drawing/2014/main" val="2988252491"/>
                    </a:ext>
                  </a:extLst>
                </a:gridCol>
                <a:gridCol w="1617207">
                  <a:extLst>
                    <a:ext uri="{9D8B030D-6E8A-4147-A177-3AD203B41FA5}">
                      <a16:colId xmlns:a16="http://schemas.microsoft.com/office/drawing/2014/main" val="629446696"/>
                    </a:ext>
                  </a:extLst>
                </a:gridCol>
                <a:gridCol w="1610936">
                  <a:extLst>
                    <a:ext uri="{9D8B030D-6E8A-4147-A177-3AD203B41FA5}">
                      <a16:colId xmlns:a16="http://schemas.microsoft.com/office/drawing/2014/main" val="4253240801"/>
                    </a:ext>
                  </a:extLst>
                </a:gridCol>
                <a:gridCol w="2022785">
                  <a:extLst>
                    <a:ext uri="{9D8B030D-6E8A-4147-A177-3AD203B41FA5}">
                      <a16:colId xmlns:a16="http://schemas.microsoft.com/office/drawing/2014/main" val="3733417456"/>
                    </a:ext>
                  </a:extLst>
                </a:gridCol>
                <a:gridCol w="1622863">
                  <a:extLst>
                    <a:ext uri="{9D8B030D-6E8A-4147-A177-3AD203B41FA5}">
                      <a16:colId xmlns:a16="http://schemas.microsoft.com/office/drawing/2014/main" val="3037152002"/>
                    </a:ext>
                  </a:extLst>
                </a:gridCol>
              </a:tblGrid>
              <a:tr h="0">
                <a:tc>
                  <a:txBody>
                    <a:bodyPr/>
                    <a:lstStyle/>
                    <a:p>
                      <a:pPr algn="ctr"/>
                      <a:endParaRPr lang="zh-CN" altLang="en-US" b="0" dirty="0"/>
                    </a:p>
                  </a:txBody>
                  <a:tcPr/>
                </a:tc>
                <a:tc>
                  <a:txBody>
                    <a:bodyPr/>
                    <a:lstStyle/>
                    <a:p>
                      <a:pPr algn="ctr"/>
                      <a:r>
                        <a:rPr lang="en-US" altLang="zh-CN" sz="1000" b="0" dirty="0">
                          <a:effectLst/>
                        </a:rPr>
                        <a:t>Data Tone Num. per 1MHz</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0" dirty="0">
                          <a:solidFill>
                            <a:srgbClr val="000000"/>
                          </a:solidFill>
                          <a:effectLst/>
                          <a:latin typeface="Times New Roman" panose="02020603050405020304" pitchFamily="18" charset="0"/>
                        </a:rPr>
                        <a:t>Power Boost per tone (dB)</a:t>
                      </a:r>
                      <a:endParaRPr lang="en-US" altLang="zh-CN"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b="0" dirty="0">
                          <a:effectLst/>
                        </a:rPr>
                        <a:t>Pilot </a:t>
                      </a:r>
                      <a:r>
                        <a:rPr lang="en-US" altLang="zh-CN" sz="1000" b="0" dirty="0">
                          <a:effectLst/>
                        </a:rPr>
                        <a:t>Tone Num. per MHz</a:t>
                      </a:r>
                      <a:endParaRPr lang="en-US"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0" dirty="0">
                          <a:solidFill>
                            <a:srgbClr val="000000"/>
                          </a:solidFill>
                          <a:effectLst/>
                          <a:latin typeface="Times New Roman" panose="02020603050405020304" pitchFamily="18" charset="0"/>
                        </a:rPr>
                        <a:t>Power Boost per tone (dB)</a:t>
                      </a:r>
                      <a:endParaRPr lang="en-US" altLang="zh-CN"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9634842"/>
                  </a:ext>
                </a:extLst>
              </a:tr>
              <a:tr h="0">
                <a:tc>
                  <a:txBody>
                    <a:bodyPr/>
                    <a:lstStyle/>
                    <a:p>
                      <a:r>
                        <a:rPr lang="en-US" altLang="zh-CN" sz="1000" b="0" dirty="0"/>
                        <a:t>52-tone </a:t>
                      </a:r>
                      <a:r>
                        <a:rPr lang="en-US" altLang="zh-CN" sz="1000" b="0" dirty="0" err="1"/>
                        <a:t>dRU</a:t>
                      </a:r>
                      <a:endParaRPr lang="en-US"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b="0" dirty="0">
                          <a:solidFill>
                            <a:srgbClr val="000000"/>
                          </a:solidFill>
                          <a:effectLst/>
                          <a:latin typeface="Times New Roman" panose="02020603050405020304" pitchFamily="18" charset="0"/>
                        </a:rPr>
                        <a:t>2</a:t>
                      </a:r>
                      <a:endParaRPr lang="zh-CN" altLang="en-US"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b="0" dirty="0">
                          <a:solidFill>
                            <a:srgbClr val="000000"/>
                          </a:solidFill>
                          <a:effectLst/>
                          <a:latin typeface="Times New Roman" panose="02020603050405020304" pitchFamily="18" charset="0"/>
                        </a:rPr>
                        <a:t>8.13 (-12.14 </a:t>
                      </a:r>
                      <a:r>
                        <a:rPr lang="zh-CN" altLang="en-US" sz="1000" b="0" dirty="0">
                          <a:solidFill>
                            <a:srgbClr val="000000"/>
                          </a:solidFill>
                          <a:effectLst/>
                          <a:latin typeface="Times New Roman" panose="02020603050405020304" pitchFamily="18" charset="0"/>
                        </a:rPr>
                        <a:t>→ </a:t>
                      </a:r>
                      <a:r>
                        <a:rPr lang="en-US" altLang="zh-CN" sz="1000" b="0" dirty="0">
                          <a:solidFill>
                            <a:srgbClr val="000000"/>
                          </a:solidFill>
                          <a:effectLst/>
                          <a:latin typeface="Times New Roman" panose="02020603050405020304" pitchFamily="18" charset="0"/>
                        </a:rPr>
                        <a:t>-4.01</a:t>
                      </a:r>
                      <a:r>
                        <a:rPr lang="zh-CN" altLang="en-US" sz="1000" b="0" dirty="0">
                          <a:solidFill>
                            <a:srgbClr val="000000"/>
                          </a:solidFill>
                          <a:effectLst/>
                          <a:latin typeface="Times New Roman" panose="02020603050405020304" pitchFamily="18" charset="0"/>
                        </a:rPr>
                        <a:t> </a:t>
                      </a:r>
                      <a:r>
                        <a:rPr lang="en-US" altLang="zh-CN" sz="1000" b="0" dirty="0">
                          <a:solidFill>
                            <a:srgbClr val="000000"/>
                          </a:solidFill>
                          <a:effectLst/>
                          <a:latin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b="0" dirty="0">
                          <a:solidFill>
                            <a:srgbClr val="000000"/>
                          </a:solidFill>
                          <a:effectLst/>
                          <a:latin typeface="Times New Roman" panose="02020603050405020304" pitchFamily="18" charset="0"/>
                        </a:rPr>
                        <a:t>1</a:t>
                      </a:r>
                      <a:endParaRPr lang="zh-CN" altLang="en-US"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b="0" dirty="0">
                          <a:solidFill>
                            <a:srgbClr val="000000"/>
                          </a:solidFill>
                          <a:effectLst/>
                          <a:latin typeface="Times New Roman" panose="02020603050405020304" pitchFamily="18" charset="0"/>
                        </a:rPr>
                        <a:t>11.13 (-12.14 </a:t>
                      </a:r>
                      <a:r>
                        <a:rPr lang="zh-CN" altLang="en-US" sz="1000" b="0" dirty="0">
                          <a:solidFill>
                            <a:srgbClr val="000000"/>
                          </a:solidFill>
                          <a:effectLst/>
                          <a:latin typeface="Times New Roman" panose="02020603050405020304" pitchFamily="18" charset="0"/>
                        </a:rPr>
                        <a:t>→ </a:t>
                      </a:r>
                      <a:r>
                        <a:rPr lang="en-US" altLang="zh-CN" sz="1000" b="0" dirty="0">
                          <a:solidFill>
                            <a:srgbClr val="000000"/>
                          </a:solidFill>
                          <a:effectLst/>
                          <a:latin typeface="Times New Roman" panose="02020603050405020304" pitchFamily="18" charset="0"/>
                        </a:rPr>
                        <a:t>-1.01)</a:t>
                      </a:r>
                      <a:endParaRPr lang="zh-CN" altLang="en-US"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1180664"/>
                  </a:ext>
                </a:extLst>
              </a:tr>
            </a:tbl>
          </a:graphicData>
        </a:graphic>
      </p:graphicFrame>
      <p:pic>
        <p:nvPicPr>
          <p:cNvPr id="7" name="图形 6">
            <a:extLst>
              <a:ext uri="{FF2B5EF4-FFF2-40B4-BE49-F238E27FC236}">
                <a16:creationId xmlns:a16="http://schemas.microsoft.com/office/drawing/2014/main" id="{157BCF64-3926-4440-A19C-56DB83E4E060}"/>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9585" r="8463"/>
          <a:stretch/>
        </p:blipFill>
        <p:spPr>
          <a:xfrm>
            <a:off x="2182193" y="3023513"/>
            <a:ext cx="7222249" cy="3110400"/>
          </a:xfrm>
          <a:prstGeom prst="rect">
            <a:avLst/>
          </a:prstGeom>
        </p:spPr>
      </p:pic>
      <p:sp>
        <p:nvSpPr>
          <p:cNvPr id="8" name="页脚占位符 4"/>
          <p:cNvSpPr txBox="1">
            <a:spLocks/>
          </p:cNvSpPr>
          <p:nvPr/>
        </p:nvSpPr>
        <p:spPr bwMode="auto">
          <a:xfrm>
            <a:off x="10056440" y="6521053"/>
            <a:ext cx="1368152" cy="27225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defPPr>
              <a:defRPr lang="en-GB"/>
            </a:defPPr>
            <a:lvl1pPr algn="r" defTabSz="449263" rtl="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kern="1200">
                <a:solidFill>
                  <a:srgbClr val="000000"/>
                </a:solidFill>
                <a:latin typeface="Times New Roman" pitchFamily="16" charset="0"/>
                <a:ea typeface="MS Gothic" charset="-128"/>
                <a:cs typeface="Arial Unicode MS" charset="0"/>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5pPr>
            <a:lvl6pPr marL="2286000" algn="l" defTabSz="914400" rtl="0" eaLnBrk="1" latinLnBrk="0" hangingPunct="1">
              <a:defRPr sz="2400" kern="1200">
                <a:solidFill>
                  <a:schemeClr val="bg1"/>
                </a:solidFill>
                <a:latin typeface="Times New Roman" pitchFamily="16" charset="0"/>
                <a:ea typeface="MS Gothic" charset="-128"/>
                <a:cs typeface="+mn-cs"/>
              </a:defRPr>
            </a:lvl6pPr>
            <a:lvl7pPr marL="2743200" algn="l" defTabSz="914400" rtl="0" eaLnBrk="1" latinLnBrk="0" hangingPunct="1">
              <a:defRPr sz="2400" kern="1200">
                <a:solidFill>
                  <a:schemeClr val="bg1"/>
                </a:solidFill>
                <a:latin typeface="Times New Roman" pitchFamily="16" charset="0"/>
                <a:ea typeface="MS Gothic" charset="-128"/>
                <a:cs typeface="+mn-cs"/>
              </a:defRPr>
            </a:lvl7pPr>
            <a:lvl8pPr marL="3200400" algn="l" defTabSz="914400" rtl="0" eaLnBrk="1" latinLnBrk="0" hangingPunct="1">
              <a:defRPr sz="2400" kern="1200">
                <a:solidFill>
                  <a:schemeClr val="bg1"/>
                </a:solidFill>
                <a:latin typeface="Times New Roman" pitchFamily="16" charset="0"/>
                <a:ea typeface="MS Gothic" charset="-128"/>
                <a:cs typeface="+mn-cs"/>
              </a:defRPr>
            </a:lvl8pPr>
            <a:lvl9pPr marL="3657600" algn="l" defTabSz="914400" rtl="0" eaLnBrk="1" latinLnBrk="0" hangingPunct="1">
              <a:defRPr sz="2400" kern="1200">
                <a:solidFill>
                  <a:schemeClr val="bg1"/>
                </a:solidFill>
                <a:latin typeface="Times New Roman" pitchFamily="16" charset="0"/>
                <a:ea typeface="MS Gothic" charset="-128"/>
                <a:cs typeface="+mn-cs"/>
              </a:defRPr>
            </a:lvl9pPr>
          </a:lstStyle>
          <a:p>
            <a:r>
              <a:rPr lang="en-GB" dirty="0"/>
              <a:t>Bo Gong (Huawei)</a:t>
            </a:r>
          </a:p>
        </p:txBody>
      </p:sp>
    </p:spTree>
    <p:extLst>
      <p:ext uri="{BB962C8B-B14F-4D97-AF65-F5344CB8AC3E}">
        <p14:creationId xmlns:p14="http://schemas.microsoft.com/office/powerpoint/2010/main" val="17720671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0" dirty="0"/>
              <a:t>Appendix : Example of 106-tone </a:t>
            </a:r>
            <a:r>
              <a:rPr lang="en-US" altLang="zh-CN" b="0" dirty="0" err="1"/>
              <a:t>dRU</a:t>
            </a:r>
            <a:r>
              <a:rPr lang="en-US" altLang="zh-CN" b="0" dirty="0"/>
              <a:t> on BW80</a:t>
            </a:r>
            <a:endParaRPr lang="en-GB" dirty="0"/>
          </a:p>
        </p:txBody>
      </p:sp>
      <p:sp>
        <p:nvSpPr>
          <p:cNvPr id="6" name="Slide Number Placeholder 5"/>
          <p:cNvSpPr>
            <a:spLocks noGrp="1"/>
          </p:cNvSpPr>
          <p:nvPr>
            <p:ph type="sldNum" idx="12"/>
          </p:nvPr>
        </p:nvSpPr>
        <p:spPr/>
        <p:txBody>
          <a:bodyPr/>
          <a:lstStyle/>
          <a:p>
            <a:r>
              <a:rPr lang="en-GB"/>
              <a:t>Slide </a:t>
            </a:r>
            <a:fld id="{8DC72EFA-1DF8-481C-8B66-C8A1D5DAFDEA}" type="slidenum">
              <a:rPr lang="en-GB"/>
              <a:pPr/>
              <a:t>23</a:t>
            </a:fld>
            <a:endParaRPr lang="en-GB"/>
          </a:p>
        </p:txBody>
      </p:sp>
      <p:sp>
        <p:nvSpPr>
          <p:cNvPr id="4" name="Date Placeholder 3"/>
          <p:cNvSpPr>
            <a:spLocks noGrp="1"/>
          </p:cNvSpPr>
          <p:nvPr>
            <p:ph type="dt" idx="15"/>
          </p:nvPr>
        </p:nvSpPr>
        <p:spPr/>
        <p:txBody>
          <a:bodyPr/>
          <a:lstStyle/>
          <a:p>
            <a:r>
              <a:rPr lang="en-US" altLang="zh-CN" dirty="0"/>
              <a:t>March 2024</a:t>
            </a:r>
            <a:endParaRPr lang="en-GB" altLang="zh-CN" dirty="0"/>
          </a:p>
        </p:txBody>
      </p:sp>
      <p:graphicFrame>
        <p:nvGraphicFramePr>
          <p:cNvPr id="312" name="表格 311">
            <a:extLst>
              <a:ext uri="{FF2B5EF4-FFF2-40B4-BE49-F238E27FC236}">
                <a16:creationId xmlns:a16="http://schemas.microsoft.com/office/drawing/2014/main" id="{E79C3127-77AD-4C66-A82E-3E4D14FED436}"/>
              </a:ext>
            </a:extLst>
          </p:cNvPr>
          <p:cNvGraphicFramePr>
            <a:graphicFrameLocks noGrp="1"/>
          </p:cNvGraphicFramePr>
          <p:nvPr/>
        </p:nvGraphicFramePr>
        <p:xfrm>
          <a:off x="2400765" y="1613926"/>
          <a:ext cx="7388355" cy="792480"/>
        </p:xfrm>
        <a:graphic>
          <a:graphicData uri="http://schemas.openxmlformats.org/drawingml/2006/table">
            <a:tbl>
              <a:tblPr/>
              <a:tblGrid>
                <a:gridCol w="1129537">
                  <a:extLst>
                    <a:ext uri="{9D8B030D-6E8A-4147-A177-3AD203B41FA5}">
                      <a16:colId xmlns:a16="http://schemas.microsoft.com/office/drawing/2014/main" val="2988252491"/>
                    </a:ext>
                  </a:extLst>
                </a:gridCol>
                <a:gridCol w="1825805">
                  <a:extLst>
                    <a:ext uri="{9D8B030D-6E8A-4147-A177-3AD203B41FA5}">
                      <a16:colId xmlns:a16="http://schemas.microsoft.com/office/drawing/2014/main" val="629446696"/>
                    </a:ext>
                  </a:extLst>
                </a:gridCol>
                <a:gridCol w="1113528">
                  <a:extLst>
                    <a:ext uri="{9D8B030D-6E8A-4147-A177-3AD203B41FA5}">
                      <a16:colId xmlns:a16="http://schemas.microsoft.com/office/drawing/2014/main" val="4253240801"/>
                    </a:ext>
                  </a:extLst>
                </a:gridCol>
                <a:gridCol w="1841814">
                  <a:extLst>
                    <a:ext uri="{9D8B030D-6E8A-4147-A177-3AD203B41FA5}">
                      <a16:colId xmlns:a16="http://schemas.microsoft.com/office/drawing/2014/main" val="3733417456"/>
                    </a:ext>
                  </a:extLst>
                </a:gridCol>
                <a:gridCol w="1477671">
                  <a:extLst>
                    <a:ext uri="{9D8B030D-6E8A-4147-A177-3AD203B41FA5}">
                      <a16:colId xmlns:a16="http://schemas.microsoft.com/office/drawing/2014/main" val="3037152002"/>
                    </a:ext>
                  </a:extLst>
                </a:gridCol>
              </a:tblGrid>
              <a:tr h="0">
                <a:tc>
                  <a:txBody>
                    <a:bodyPr/>
                    <a:lstStyle/>
                    <a:p>
                      <a:pPr algn="ctr"/>
                      <a:endParaRPr lang="zh-CN" altLang="en-US" b="0" dirty="0"/>
                    </a:p>
                  </a:txBody>
                  <a:tcPr/>
                </a:tc>
                <a:tc>
                  <a:txBody>
                    <a:bodyPr/>
                    <a:lstStyle/>
                    <a:p>
                      <a:pPr algn="ctr"/>
                      <a:r>
                        <a:rPr lang="en-US" altLang="zh-CN" sz="1000" b="0" dirty="0">
                          <a:effectLst/>
                        </a:rPr>
                        <a:t>Data Tone Num. per 1MHz</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0" dirty="0">
                          <a:solidFill>
                            <a:srgbClr val="000000"/>
                          </a:solidFill>
                          <a:effectLst/>
                          <a:latin typeface="Times New Roman" panose="02020603050405020304" pitchFamily="18" charset="0"/>
                        </a:rPr>
                        <a:t>Power Boost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0" dirty="0">
                          <a:solidFill>
                            <a:srgbClr val="000000"/>
                          </a:solidFill>
                          <a:effectLst/>
                          <a:latin typeface="Times New Roman" panose="02020603050405020304" pitchFamily="18" charset="0"/>
                        </a:rPr>
                        <a:t>per tone (dB)</a:t>
                      </a:r>
                      <a:endParaRPr lang="en-US" altLang="zh-CN"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b="0" dirty="0">
                          <a:effectLst/>
                        </a:rPr>
                        <a:t>Pilot </a:t>
                      </a:r>
                      <a:r>
                        <a:rPr lang="en-US" altLang="zh-CN" sz="1000" b="0" dirty="0">
                          <a:effectLst/>
                        </a:rPr>
                        <a:t>Tone Num. per MHz</a:t>
                      </a:r>
                      <a:endParaRPr lang="en-US"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0" dirty="0">
                          <a:solidFill>
                            <a:srgbClr val="000000"/>
                          </a:solidFill>
                          <a:effectLst/>
                          <a:latin typeface="Times New Roman" panose="02020603050405020304" pitchFamily="18" charset="0"/>
                        </a:rPr>
                        <a:t>Power Boost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0" dirty="0">
                          <a:solidFill>
                            <a:srgbClr val="000000"/>
                          </a:solidFill>
                          <a:effectLst/>
                          <a:latin typeface="Times New Roman" panose="02020603050405020304" pitchFamily="18" charset="0"/>
                        </a:rPr>
                        <a:t>per tone (dB)</a:t>
                      </a:r>
                      <a:endParaRPr lang="en-US" altLang="zh-CN"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9634842"/>
                  </a:ext>
                </a:extLst>
              </a:tr>
              <a:tr h="0">
                <a:tc>
                  <a:txBody>
                    <a:bodyPr/>
                    <a:lstStyle/>
                    <a:p>
                      <a:r>
                        <a:rPr lang="en-US" altLang="zh-CN" sz="1000" b="1" dirty="0"/>
                        <a:t>106-tone </a:t>
                      </a:r>
                      <a:r>
                        <a:rPr lang="en-US" altLang="zh-CN" sz="1000" b="1" dirty="0" err="1"/>
                        <a:t>dRU</a:t>
                      </a:r>
                      <a:endParaRPr lang="en-US" sz="10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b="1" dirty="0">
                          <a:solidFill>
                            <a:srgbClr val="000000"/>
                          </a:solidFill>
                          <a:effectLst/>
                          <a:latin typeface="Times New Roman" panose="02020603050405020304" pitchFamily="18" charset="0"/>
                        </a:rPr>
                        <a:t>2</a:t>
                      </a:r>
                      <a:endParaRPr lang="zh-CN" altLang="en-US" sz="10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b="1" dirty="0">
                          <a:solidFill>
                            <a:srgbClr val="000000"/>
                          </a:solidFill>
                          <a:effectLst/>
                          <a:latin typeface="Times New Roman" panose="02020603050405020304" pitchFamily="18" charset="0"/>
                        </a:rPr>
                        <a:t>8.13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dirty="0">
                          <a:solidFill>
                            <a:srgbClr val="000000"/>
                          </a:solidFill>
                          <a:effectLst/>
                          <a:latin typeface="Times New Roman" panose="02020603050405020304" pitchFamily="18" charset="0"/>
                        </a:rPr>
                        <a:t>(-12.14 </a:t>
                      </a:r>
                      <a:r>
                        <a:rPr lang="zh-CN" altLang="en-US" sz="1000" b="1" dirty="0">
                          <a:solidFill>
                            <a:srgbClr val="000000"/>
                          </a:solidFill>
                          <a:effectLst/>
                          <a:latin typeface="Times New Roman" panose="02020603050405020304" pitchFamily="18" charset="0"/>
                        </a:rPr>
                        <a:t>→ </a:t>
                      </a:r>
                      <a:r>
                        <a:rPr lang="en-US" altLang="zh-CN" sz="1000" b="1" dirty="0">
                          <a:solidFill>
                            <a:srgbClr val="000000"/>
                          </a:solidFill>
                          <a:effectLst/>
                          <a:latin typeface="Times New Roman" panose="02020603050405020304" pitchFamily="18" charset="0"/>
                        </a:rPr>
                        <a:t>-4.01</a:t>
                      </a:r>
                      <a:r>
                        <a:rPr lang="zh-CN" altLang="en-US" sz="1000" b="1" dirty="0">
                          <a:solidFill>
                            <a:srgbClr val="000000"/>
                          </a:solidFill>
                          <a:effectLst/>
                          <a:latin typeface="Times New Roman" panose="02020603050405020304" pitchFamily="18" charset="0"/>
                        </a:rPr>
                        <a:t> </a:t>
                      </a:r>
                      <a:r>
                        <a:rPr lang="en-US" altLang="zh-CN" sz="1000" b="1" dirty="0">
                          <a:solidFill>
                            <a:srgbClr val="000000"/>
                          </a:solidFill>
                          <a:effectLst/>
                          <a:latin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b="1" dirty="0">
                          <a:solidFill>
                            <a:srgbClr val="000000"/>
                          </a:solidFill>
                          <a:effectLst/>
                          <a:latin typeface="Times New Roman" panose="02020603050405020304" pitchFamily="18" charset="0"/>
                        </a:rPr>
                        <a:t>1</a:t>
                      </a:r>
                      <a:endParaRPr lang="zh-CN" altLang="en-US" sz="10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b="1" dirty="0">
                          <a:solidFill>
                            <a:srgbClr val="000000"/>
                          </a:solidFill>
                          <a:effectLst/>
                          <a:latin typeface="Times New Roman" panose="02020603050405020304" pitchFamily="18" charset="0"/>
                        </a:rPr>
                        <a:t>11.13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dirty="0">
                          <a:solidFill>
                            <a:srgbClr val="000000"/>
                          </a:solidFill>
                          <a:effectLst/>
                          <a:latin typeface="Times New Roman" panose="02020603050405020304" pitchFamily="18" charset="0"/>
                        </a:rPr>
                        <a:t>(-12.14 </a:t>
                      </a:r>
                      <a:r>
                        <a:rPr lang="zh-CN" altLang="en-US" sz="1000" b="1" dirty="0">
                          <a:solidFill>
                            <a:srgbClr val="000000"/>
                          </a:solidFill>
                          <a:effectLst/>
                          <a:latin typeface="Times New Roman" panose="02020603050405020304" pitchFamily="18" charset="0"/>
                        </a:rPr>
                        <a:t>→ </a:t>
                      </a:r>
                      <a:r>
                        <a:rPr lang="en-US" altLang="zh-CN" sz="1000" b="1" dirty="0">
                          <a:solidFill>
                            <a:srgbClr val="000000"/>
                          </a:solidFill>
                          <a:effectLst/>
                          <a:latin typeface="Times New Roman" panose="02020603050405020304" pitchFamily="18" charset="0"/>
                        </a:rPr>
                        <a:t>-1.01)</a:t>
                      </a:r>
                      <a:endParaRPr lang="zh-CN" altLang="en-US" sz="10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1180664"/>
                  </a:ext>
                </a:extLst>
              </a:tr>
            </a:tbl>
          </a:graphicData>
        </a:graphic>
      </p:graphicFrame>
      <p:pic>
        <p:nvPicPr>
          <p:cNvPr id="10" name="图形 9">
            <a:extLst>
              <a:ext uri="{FF2B5EF4-FFF2-40B4-BE49-F238E27FC236}">
                <a16:creationId xmlns:a16="http://schemas.microsoft.com/office/drawing/2014/main" id="{C330A3EE-679B-4F6A-9DED-A05AE9B24269}"/>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9494" r="9484"/>
          <a:stretch/>
        </p:blipFill>
        <p:spPr>
          <a:xfrm>
            <a:off x="2099140" y="3061799"/>
            <a:ext cx="7278235" cy="3110400"/>
          </a:xfrm>
          <a:prstGeom prst="rect">
            <a:avLst/>
          </a:prstGeom>
        </p:spPr>
      </p:pic>
      <p:sp>
        <p:nvSpPr>
          <p:cNvPr id="9" name="页脚占位符 4"/>
          <p:cNvSpPr txBox="1">
            <a:spLocks/>
          </p:cNvSpPr>
          <p:nvPr/>
        </p:nvSpPr>
        <p:spPr bwMode="auto">
          <a:xfrm>
            <a:off x="10056440" y="6521053"/>
            <a:ext cx="1368152" cy="27225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defPPr>
              <a:defRPr lang="en-GB"/>
            </a:defPPr>
            <a:lvl1pPr algn="r" defTabSz="449263" rtl="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kern="1200">
                <a:solidFill>
                  <a:srgbClr val="000000"/>
                </a:solidFill>
                <a:latin typeface="Times New Roman" pitchFamily="16" charset="0"/>
                <a:ea typeface="MS Gothic" charset="-128"/>
                <a:cs typeface="Arial Unicode MS" charset="0"/>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5pPr>
            <a:lvl6pPr marL="2286000" algn="l" defTabSz="914400" rtl="0" eaLnBrk="1" latinLnBrk="0" hangingPunct="1">
              <a:defRPr sz="2400" kern="1200">
                <a:solidFill>
                  <a:schemeClr val="bg1"/>
                </a:solidFill>
                <a:latin typeface="Times New Roman" pitchFamily="16" charset="0"/>
                <a:ea typeface="MS Gothic" charset="-128"/>
                <a:cs typeface="+mn-cs"/>
              </a:defRPr>
            </a:lvl6pPr>
            <a:lvl7pPr marL="2743200" algn="l" defTabSz="914400" rtl="0" eaLnBrk="1" latinLnBrk="0" hangingPunct="1">
              <a:defRPr sz="2400" kern="1200">
                <a:solidFill>
                  <a:schemeClr val="bg1"/>
                </a:solidFill>
                <a:latin typeface="Times New Roman" pitchFamily="16" charset="0"/>
                <a:ea typeface="MS Gothic" charset="-128"/>
                <a:cs typeface="+mn-cs"/>
              </a:defRPr>
            </a:lvl7pPr>
            <a:lvl8pPr marL="3200400" algn="l" defTabSz="914400" rtl="0" eaLnBrk="1" latinLnBrk="0" hangingPunct="1">
              <a:defRPr sz="2400" kern="1200">
                <a:solidFill>
                  <a:schemeClr val="bg1"/>
                </a:solidFill>
                <a:latin typeface="Times New Roman" pitchFamily="16" charset="0"/>
                <a:ea typeface="MS Gothic" charset="-128"/>
                <a:cs typeface="+mn-cs"/>
              </a:defRPr>
            </a:lvl8pPr>
            <a:lvl9pPr marL="3657600" algn="l" defTabSz="914400" rtl="0" eaLnBrk="1" latinLnBrk="0" hangingPunct="1">
              <a:defRPr sz="2400" kern="1200">
                <a:solidFill>
                  <a:schemeClr val="bg1"/>
                </a:solidFill>
                <a:latin typeface="Times New Roman" pitchFamily="16" charset="0"/>
                <a:ea typeface="MS Gothic" charset="-128"/>
                <a:cs typeface="+mn-cs"/>
              </a:defRPr>
            </a:lvl9pPr>
          </a:lstStyle>
          <a:p>
            <a:r>
              <a:rPr lang="en-GB" dirty="0"/>
              <a:t>Bo Gong (Huawei)</a:t>
            </a:r>
          </a:p>
        </p:txBody>
      </p:sp>
    </p:spTree>
    <p:extLst>
      <p:ext uri="{BB962C8B-B14F-4D97-AF65-F5344CB8AC3E}">
        <p14:creationId xmlns:p14="http://schemas.microsoft.com/office/powerpoint/2010/main" val="3324710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0" dirty="0"/>
              <a:t>Appendix : Example of 242-tone </a:t>
            </a:r>
            <a:r>
              <a:rPr lang="en-US" altLang="zh-CN" b="0" dirty="0" err="1"/>
              <a:t>dRU</a:t>
            </a:r>
            <a:r>
              <a:rPr lang="en-US" altLang="zh-CN" b="0" dirty="0"/>
              <a:t> on BW80</a:t>
            </a:r>
            <a:endParaRPr lang="en-GB" dirty="0"/>
          </a:p>
        </p:txBody>
      </p:sp>
      <p:sp>
        <p:nvSpPr>
          <p:cNvPr id="6" name="Slide Number Placeholder 5"/>
          <p:cNvSpPr>
            <a:spLocks noGrp="1"/>
          </p:cNvSpPr>
          <p:nvPr>
            <p:ph type="sldNum" idx="12"/>
          </p:nvPr>
        </p:nvSpPr>
        <p:spPr/>
        <p:txBody>
          <a:bodyPr/>
          <a:lstStyle/>
          <a:p>
            <a:r>
              <a:rPr lang="en-GB"/>
              <a:t>Slide </a:t>
            </a:r>
            <a:fld id="{8DC72EFA-1DF8-481C-8B66-C8A1D5DAFDEA}" type="slidenum">
              <a:rPr lang="en-GB"/>
              <a:pPr/>
              <a:t>24</a:t>
            </a:fld>
            <a:endParaRPr lang="en-GB"/>
          </a:p>
        </p:txBody>
      </p:sp>
      <p:sp>
        <p:nvSpPr>
          <p:cNvPr id="4" name="Date Placeholder 3"/>
          <p:cNvSpPr>
            <a:spLocks noGrp="1"/>
          </p:cNvSpPr>
          <p:nvPr>
            <p:ph type="dt" idx="15"/>
          </p:nvPr>
        </p:nvSpPr>
        <p:spPr/>
        <p:txBody>
          <a:bodyPr/>
          <a:lstStyle/>
          <a:p>
            <a:r>
              <a:rPr lang="en-US" altLang="zh-CN" dirty="0"/>
              <a:t>March 2024</a:t>
            </a:r>
            <a:endParaRPr lang="en-GB" altLang="zh-CN" dirty="0"/>
          </a:p>
        </p:txBody>
      </p:sp>
      <p:pic>
        <p:nvPicPr>
          <p:cNvPr id="8" name="图形 7">
            <a:extLst>
              <a:ext uri="{FF2B5EF4-FFF2-40B4-BE49-F238E27FC236}">
                <a16:creationId xmlns:a16="http://schemas.microsoft.com/office/drawing/2014/main" id="{53430B35-6953-4764-915A-C630F7597987}"/>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9378" r="9360"/>
          <a:stretch/>
        </p:blipFill>
        <p:spPr>
          <a:xfrm>
            <a:off x="2099140" y="2922185"/>
            <a:ext cx="7390208" cy="3110400"/>
          </a:xfrm>
          <a:prstGeom prst="rect">
            <a:avLst/>
          </a:prstGeom>
        </p:spPr>
      </p:pic>
      <p:graphicFrame>
        <p:nvGraphicFramePr>
          <p:cNvPr id="10" name="表格 9">
            <a:extLst>
              <a:ext uri="{FF2B5EF4-FFF2-40B4-BE49-F238E27FC236}">
                <a16:creationId xmlns:a16="http://schemas.microsoft.com/office/drawing/2014/main" id="{D91A7AA2-C496-4666-A83D-FE0B7ED50BBD}"/>
              </a:ext>
            </a:extLst>
          </p:cNvPr>
          <p:cNvGraphicFramePr>
            <a:graphicFrameLocks noGrp="1"/>
          </p:cNvGraphicFramePr>
          <p:nvPr/>
        </p:nvGraphicFramePr>
        <p:xfrm>
          <a:off x="1631504" y="1751014"/>
          <a:ext cx="9217025" cy="762000"/>
        </p:xfrm>
        <a:graphic>
          <a:graphicData uri="http://schemas.openxmlformats.org/drawingml/2006/table">
            <a:tbl>
              <a:tblPr/>
              <a:tblGrid>
                <a:gridCol w="1409106">
                  <a:extLst>
                    <a:ext uri="{9D8B030D-6E8A-4147-A177-3AD203B41FA5}">
                      <a16:colId xmlns:a16="http://schemas.microsoft.com/office/drawing/2014/main" val="2988252491"/>
                    </a:ext>
                  </a:extLst>
                </a:gridCol>
                <a:gridCol w="1903262">
                  <a:extLst>
                    <a:ext uri="{9D8B030D-6E8A-4147-A177-3AD203B41FA5}">
                      <a16:colId xmlns:a16="http://schemas.microsoft.com/office/drawing/2014/main" val="629446696"/>
                    </a:ext>
                  </a:extLst>
                </a:gridCol>
                <a:gridCol w="1763576">
                  <a:extLst>
                    <a:ext uri="{9D8B030D-6E8A-4147-A177-3AD203B41FA5}">
                      <a16:colId xmlns:a16="http://schemas.microsoft.com/office/drawing/2014/main" val="4253240801"/>
                    </a:ext>
                  </a:extLst>
                </a:gridCol>
                <a:gridCol w="2297676">
                  <a:extLst>
                    <a:ext uri="{9D8B030D-6E8A-4147-A177-3AD203B41FA5}">
                      <a16:colId xmlns:a16="http://schemas.microsoft.com/office/drawing/2014/main" val="3733417456"/>
                    </a:ext>
                  </a:extLst>
                </a:gridCol>
                <a:gridCol w="1843405">
                  <a:extLst>
                    <a:ext uri="{9D8B030D-6E8A-4147-A177-3AD203B41FA5}">
                      <a16:colId xmlns:a16="http://schemas.microsoft.com/office/drawing/2014/main" val="3037152002"/>
                    </a:ext>
                  </a:extLst>
                </a:gridCol>
              </a:tblGrid>
              <a:tr h="0">
                <a:tc>
                  <a:txBody>
                    <a:bodyPr/>
                    <a:lstStyle/>
                    <a:p>
                      <a:pPr algn="ctr"/>
                      <a:endParaRPr lang="zh-CN" altLang="en-US" b="0" dirty="0"/>
                    </a:p>
                  </a:txBody>
                  <a:tcPr/>
                </a:tc>
                <a:tc>
                  <a:txBody>
                    <a:bodyPr/>
                    <a:lstStyle/>
                    <a:p>
                      <a:pPr algn="ctr"/>
                      <a:r>
                        <a:rPr lang="en-US" altLang="zh-CN" sz="1000" b="0" dirty="0">
                          <a:effectLst/>
                        </a:rPr>
                        <a:t>Data Tone Num. per 1MHz</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0" dirty="0">
                          <a:solidFill>
                            <a:srgbClr val="000000"/>
                          </a:solidFill>
                          <a:effectLst/>
                          <a:latin typeface="Times New Roman" panose="02020603050405020304" pitchFamily="18" charset="0"/>
                        </a:rPr>
                        <a:t>Power Boost per tone (dB)</a:t>
                      </a:r>
                      <a:endParaRPr lang="en-US" altLang="zh-CN"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b="0" dirty="0">
                          <a:effectLst/>
                        </a:rPr>
                        <a:t>Pilot </a:t>
                      </a:r>
                      <a:r>
                        <a:rPr lang="en-US" altLang="zh-CN" sz="1000" b="0" dirty="0">
                          <a:effectLst/>
                        </a:rPr>
                        <a:t>Tone Num. per MHz</a:t>
                      </a:r>
                      <a:endParaRPr lang="en-US"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0" dirty="0">
                          <a:solidFill>
                            <a:srgbClr val="000000"/>
                          </a:solidFill>
                          <a:effectLst/>
                          <a:latin typeface="Times New Roman" panose="02020603050405020304" pitchFamily="18" charset="0"/>
                        </a:rPr>
                        <a:t>Power Boost per tone (dB)</a:t>
                      </a:r>
                      <a:endParaRPr lang="en-US" altLang="zh-CN"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9634842"/>
                  </a:ext>
                </a:extLst>
              </a:tr>
              <a:tr h="0">
                <a:tc>
                  <a:txBody>
                    <a:bodyPr/>
                    <a:lstStyle/>
                    <a:p>
                      <a:r>
                        <a:rPr lang="en-US" altLang="zh-CN" sz="1000" b="1" dirty="0"/>
                        <a:t>242-tone </a:t>
                      </a:r>
                      <a:r>
                        <a:rPr lang="en-US" altLang="zh-CN" sz="1000" b="1" dirty="0" err="1"/>
                        <a:t>dRU</a:t>
                      </a:r>
                      <a:endParaRPr lang="en-US" sz="10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b="1" dirty="0">
                          <a:solidFill>
                            <a:srgbClr val="000000"/>
                          </a:solidFill>
                          <a:effectLst/>
                          <a:latin typeface="Times New Roman" panose="02020603050405020304" pitchFamily="18" charset="0"/>
                        </a:rPr>
                        <a:t>4</a:t>
                      </a:r>
                      <a:endParaRPr lang="zh-CN" altLang="en-US" sz="10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b="1" dirty="0">
                          <a:solidFill>
                            <a:srgbClr val="000000"/>
                          </a:solidFill>
                          <a:effectLst/>
                          <a:latin typeface="Times New Roman" panose="02020603050405020304" pitchFamily="18" charset="0"/>
                        </a:rPr>
                        <a:t>5.12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dirty="0">
                          <a:solidFill>
                            <a:srgbClr val="000000"/>
                          </a:solidFill>
                          <a:effectLst/>
                          <a:latin typeface="Times New Roman" panose="02020603050405020304" pitchFamily="18" charset="0"/>
                        </a:rPr>
                        <a:t>(-12.14 </a:t>
                      </a:r>
                      <a:r>
                        <a:rPr lang="zh-CN" altLang="en-US" sz="1000" b="1" dirty="0">
                          <a:solidFill>
                            <a:srgbClr val="000000"/>
                          </a:solidFill>
                          <a:effectLst/>
                          <a:latin typeface="Times New Roman" panose="02020603050405020304" pitchFamily="18" charset="0"/>
                        </a:rPr>
                        <a:t>→ </a:t>
                      </a:r>
                      <a:r>
                        <a:rPr lang="en-US" altLang="zh-CN" sz="1000" b="1" dirty="0">
                          <a:solidFill>
                            <a:srgbClr val="000000"/>
                          </a:solidFill>
                          <a:effectLst/>
                          <a:latin typeface="Times New Roman" panose="02020603050405020304" pitchFamily="18" charset="0"/>
                        </a:rPr>
                        <a:t>-7.02)</a:t>
                      </a:r>
                      <a:endParaRPr lang="zh-CN" altLang="en-US" sz="10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b="1" dirty="0">
                          <a:solidFill>
                            <a:srgbClr val="000000"/>
                          </a:solidFill>
                          <a:effectLst/>
                          <a:latin typeface="Times New Roman" panose="02020603050405020304" pitchFamily="18" charset="0"/>
                        </a:rPr>
                        <a:t>2(equivalent)</a:t>
                      </a:r>
                      <a:endParaRPr lang="zh-CN" altLang="en-US" sz="10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b="1" dirty="0">
                          <a:solidFill>
                            <a:srgbClr val="000000"/>
                          </a:solidFill>
                          <a:effectLst/>
                          <a:latin typeface="Times New Roman" panose="02020603050405020304" pitchFamily="18" charset="0"/>
                        </a:rPr>
                        <a:t>8.13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dirty="0">
                          <a:solidFill>
                            <a:srgbClr val="000000"/>
                          </a:solidFill>
                          <a:effectLst/>
                          <a:latin typeface="Times New Roman" panose="02020603050405020304" pitchFamily="18" charset="0"/>
                        </a:rPr>
                        <a:t>(-12.14 </a:t>
                      </a:r>
                      <a:r>
                        <a:rPr lang="zh-CN" altLang="en-US" sz="1000" b="1" dirty="0">
                          <a:solidFill>
                            <a:srgbClr val="000000"/>
                          </a:solidFill>
                          <a:effectLst/>
                          <a:latin typeface="Times New Roman" panose="02020603050405020304" pitchFamily="18" charset="0"/>
                        </a:rPr>
                        <a:t>→ </a:t>
                      </a:r>
                      <a:r>
                        <a:rPr lang="en-US" altLang="zh-CN" sz="1000" b="1" dirty="0">
                          <a:solidFill>
                            <a:srgbClr val="000000"/>
                          </a:solidFill>
                          <a:effectLst/>
                          <a:latin typeface="Times New Roman" panose="02020603050405020304" pitchFamily="18" charset="0"/>
                        </a:rPr>
                        <a:t>-4.01)</a:t>
                      </a:r>
                      <a:endParaRPr lang="zh-CN" altLang="en-US" sz="10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5778882"/>
                  </a:ext>
                </a:extLst>
              </a:tr>
            </a:tbl>
          </a:graphicData>
        </a:graphic>
      </p:graphicFrame>
      <p:sp>
        <p:nvSpPr>
          <p:cNvPr id="9" name="页脚占位符 4"/>
          <p:cNvSpPr txBox="1">
            <a:spLocks/>
          </p:cNvSpPr>
          <p:nvPr/>
        </p:nvSpPr>
        <p:spPr bwMode="auto">
          <a:xfrm>
            <a:off x="10056440" y="6521053"/>
            <a:ext cx="1368152" cy="27225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defPPr>
              <a:defRPr lang="en-GB"/>
            </a:defPPr>
            <a:lvl1pPr algn="r" defTabSz="449263" rtl="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kern="1200">
                <a:solidFill>
                  <a:srgbClr val="000000"/>
                </a:solidFill>
                <a:latin typeface="Times New Roman" pitchFamily="16" charset="0"/>
                <a:ea typeface="MS Gothic" charset="-128"/>
                <a:cs typeface="Arial Unicode MS" charset="0"/>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5pPr>
            <a:lvl6pPr marL="2286000" algn="l" defTabSz="914400" rtl="0" eaLnBrk="1" latinLnBrk="0" hangingPunct="1">
              <a:defRPr sz="2400" kern="1200">
                <a:solidFill>
                  <a:schemeClr val="bg1"/>
                </a:solidFill>
                <a:latin typeface="Times New Roman" pitchFamily="16" charset="0"/>
                <a:ea typeface="MS Gothic" charset="-128"/>
                <a:cs typeface="+mn-cs"/>
              </a:defRPr>
            </a:lvl6pPr>
            <a:lvl7pPr marL="2743200" algn="l" defTabSz="914400" rtl="0" eaLnBrk="1" latinLnBrk="0" hangingPunct="1">
              <a:defRPr sz="2400" kern="1200">
                <a:solidFill>
                  <a:schemeClr val="bg1"/>
                </a:solidFill>
                <a:latin typeface="Times New Roman" pitchFamily="16" charset="0"/>
                <a:ea typeface="MS Gothic" charset="-128"/>
                <a:cs typeface="+mn-cs"/>
              </a:defRPr>
            </a:lvl7pPr>
            <a:lvl8pPr marL="3200400" algn="l" defTabSz="914400" rtl="0" eaLnBrk="1" latinLnBrk="0" hangingPunct="1">
              <a:defRPr sz="2400" kern="1200">
                <a:solidFill>
                  <a:schemeClr val="bg1"/>
                </a:solidFill>
                <a:latin typeface="Times New Roman" pitchFamily="16" charset="0"/>
                <a:ea typeface="MS Gothic" charset="-128"/>
                <a:cs typeface="+mn-cs"/>
              </a:defRPr>
            </a:lvl8pPr>
            <a:lvl9pPr marL="3657600" algn="l" defTabSz="914400" rtl="0" eaLnBrk="1" latinLnBrk="0" hangingPunct="1">
              <a:defRPr sz="2400" kern="1200">
                <a:solidFill>
                  <a:schemeClr val="bg1"/>
                </a:solidFill>
                <a:latin typeface="Times New Roman" pitchFamily="16" charset="0"/>
                <a:ea typeface="MS Gothic" charset="-128"/>
                <a:cs typeface="+mn-cs"/>
              </a:defRPr>
            </a:lvl9pPr>
          </a:lstStyle>
          <a:p>
            <a:r>
              <a:rPr lang="en-GB" dirty="0"/>
              <a:t>Bo Gong (Huawei)</a:t>
            </a:r>
          </a:p>
        </p:txBody>
      </p:sp>
    </p:spTree>
    <p:extLst>
      <p:ext uri="{BB962C8B-B14F-4D97-AF65-F5344CB8AC3E}">
        <p14:creationId xmlns:p14="http://schemas.microsoft.com/office/powerpoint/2010/main" val="174985488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0" dirty="0"/>
              <a:t>Appendix : Example of 242-tone </a:t>
            </a:r>
            <a:r>
              <a:rPr lang="en-US" altLang="zh-CN" b="0" dirty="0" err="1"/>
              <a:t>dRU</a:t>
            </a:r>
            <a:r>
              <a:rPr lang="en-US" altLang="zh-CN" b="0" dirty="0"/>
              <a:t> on BW160</a:t>
            </a:r>
            <a:endParaRPr lang="en-GB" dirty="0"/>
          </a:p>
        </p:txBody>
      </p:sp>
      <p:sp>
        <p:nvSpPr>
          <p:cNvPr id="6" name="Slide Number Placeholder 5"/>
          <p:cNvSpPr>
            <a:spLocks noGrp="1"/>
          </p:cNvSpPr>
          <p:nvPr>
            <p:ph type="sldNum" idx="12"/>
          </p:nvPr>
        </p:nvSpPr>
        <p:spPr/>
        <p:txBody>
          <a:bodyPr/>
          <a:lstStyle/>
          <a:p>
            <a:r>
              <a:rPr lang="en-GB"/>
              <a:t>Slide </a:t>
            </a:r>
            <a:fld id="{8DC72EFA-1DF8-481C-8B66-C8A1D5DAFDEA}" type="slidenum">
              <a:rPr lang="en-GB"/>
              <a:pPr/>
              <a:t>25</a:t>
            </a:fld>
            <a:endParaRPr lang="en-GB"/>
          </a:p>
        </p:txBody>
      </p:sp>
      <p:sp>
        <p:nvSpPr>
          <p:cNvPr id="4" name="Date Placeholder 3"/>
          <p:cNvSpPr>
            <a:spLocks noGrp="1"/>
          </p:cNvSpPr>
          <p:nvPr>
            <p:ph type="dt" idx="15"/>
          </p:nvPr>
        </p:nvSpPr>
        <p:spPr/>
        <p:txBody>
          <a:bodyPr/>
          <a:lstStyle/>
          <a:p>
            <a:r>
              <a:rPr lang="en-US" altLang="zh-CN" dirty="0"/>
              <a:t>March 2024</a:t>
            </a:r>
            <a:endParaRPr lang="en-GB" altLang="zh-CN" dirty="0"/>
          </a:p>
        </p:txBody>
      </p:sp>
      <p:graphicFrame>
        <p:nvGraphicFramePr>
          <p:cNvPr id="9" name="表格 8">
            <a:extLst>
              <a:ext uri="{FF2B5EF4-FFF2-40B4-BE49-F238E27FC236}">
                <a16:creationId xmlns:a16="http://schemas.microsoft.com/office/drawing/2014/main" id="{6585911C-C026-4D8B-8173-AE53C339F200}"/>
              </a:ext>
            </a:extLst>
          </p:cNvPr>
          <p:cNvGraphicFramePr>
            <a:graphicFrameLocks noGrp="1"/>
          </p:cNvGraphicFramePr>
          <p:nvPr/>
        </p:nvGraphicFramePr>
        <p:xfrm>
          <a:off x="2099140" y="1657986"/>
          <a:ext cx="7388355" cy="792480"/>
        </p:xfrm>
        <a:graphic>
          <a:graphicData uri="http://schemas.openxmlformats.org/drawingml/2006/table">
            <a:tbl>
              <a:tblPr/>
              <a:tblGrid>
                <a:gridCol w="1129537">
                  <a:extLst>
                    <a:ext uri="{9D8B030D-6E8A-4147-A177-3AD203B41FA5}">
                      <a16:colId xmlns:a16="http://schemas.microsoft.com/office/drawing/2014/main" val="2988252491"/>
                    </a:ext>
                  </a:extLst>
                </a:gridCol>
                <a:gridCol w="1825805">
                  <a:extLst>
                    <a:ext uri="{9D8B030D-6E8A-4147-A177-3AD203B41FA5}">
                      <a16:colId xmlns:a16="http://schemas.microsoft.com/office/drawing/2014/main" val="629446696"/>
                    </a:ext>
                  </a:extLst>
                </a:gridCol>
                <a:gridCol w="1113528">
                  <a:extLst>
                    <a:ext uri="{9D8B030D-6E8A-4147-A177-3AD203B41FA5}">
                      <a16:colId xmlns:a16="http://schemas.microsoft.com/office/drawing/2014/main" val="4253240801"/>
                    </a:ext>
                  </a:extLst>
                </a:gridCol>
                <a:gridCol w="1841814">
                  <a:extLst>
                    <a:ext uri="{9D8B030D-6E8A-4147-A177-3AD203B41FA5}">
                      <a16:colId xmlns:a16="http://schemas.microsoft.com/office/drawing/2014/main" val="3733417456"/>
                    </a:ext>
                  </a:extLst>
                </a:gridCol>
                <a:gridCol w="1477671">
                  <a:extLst>
                    <a:ext uri="{9D8B030D-6E8A-4147-A177-3AD203B41FA5}">
                      <a16:colId xmlns:a16="http://schemas.microsoft.com/office/drawing/2014/main" val="3037152002"/>
                    </a:ext>
                  </a:extLst>
                </a:gridCol>
              </a:tblGrid>
              <a:tr h="0">
                <a:tc>
                  <a:txBody>
                    <a:bodyPr/>
                    <a:lstStyle/>
                    <a:p>
                      <a:endParaRPr lang="zh-CN" altLang="en-US" b="0" dirty="0"/>
                    </a:p>
                  </a:txBody>
                  <a:tcPr/>
                </a:tc>
                <a:tc>
                  <a:txBody>
                    <a:bodyPr/>
                    <a:lstStyle/>
                    <a:p>
                      <a:r>
                        <a:rPr lang="en-US" altLang="zh-CN" sz="1000" b="0" dirty="0">
                          <a:effectLst/>
                        </a:rPr>
                        <a:t>Data Tone Num. per 1MHz</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0" dirty="0">
                          <a:solidFill>
                            <a:srgbClr val="000000"/>
                          </a:solidFill>
                          <a:effectLst/>
                          <a:latin typeface="Times New Roman" panose="02020603050405020304" pitchFamily="18" charset="0"/>
                        </a:rPr>
                        <a:t>Power Boost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0" dirty="0">
                          <a:solidFill>
                            <a:srgbClr val="000000"/>
                          </a:solidFill>
                          <a:effectLst/>
                          <a:latin typeface="Times New Roman" panose="02020603050405020304" pitchFamily="18" charset="0"/>
                        </a:rPr>
                        <a:t>per tone (dB)</a:t>
                      </a:r>
                      <a:endParaRPr lang="en-US"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b="0" dirty="0">
                          <a:effectLst/>
                        </a:rPr>
                        <a:t>Pilot </a:t>
                      </a:r>
                      <a:r>
                        <a:rPr lang="en-US" altLang="zh-CN" sz="1000" b="0" dirty="0">
                          <a:effectLst/>
                        </a:rPr>
                        <a:t>Tone Num. per MHz</a:t>
                      </a:r>
                      <a:endParaRPr lang="en-US"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0" dirty="0">
                          <a:solidFill>
                            <a:srgbClr val="000000"/>
                          </a:solidFill>
                          <a:effectLst/>
                          <a:latin typeface="Times New Roman" panose="02020603050405020304" pitchFamily="18" charset="0"/>
                        </a:rPr>
                        <a:t>Power Boost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0" dirty="0">
                          <a:solidFill>
                            <a:srgbClr val="000000"/>
                          </a:solidFill>
                          <a:effectLst/>
                          <a:latin typeface="Times New Roman" panose="02020603050405020304" pitchFamily="18" charset="0"/>
                        </a:rPr>
                        <a:t>per tone (dB)</a:t>
                      </a:r>
                      <a:endParaRPr lang="en-US" altLang="zh-CN"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9634842"/>
                  </a:ext>
                </a:extLst>
              </a:tr>
              <a:tr h="0">
                <a:tc>
                  <a:txBody>
                    <a:bodyPr/>
                    <a:lstStyle/>
                    <a:p>
                      <a:r>
                        <a:rPr lang="en-US" altLang="zh-CN" sz="1000" b="1" dirty="0"/>
                        <a:t>242-tone </a:t>
                      </a:r>
                      <a:r>
                        <a:rPr lang="en-US" altLang="zh-CN" sz="1000" b="1" dirty="0" err="1"/>
                        <a:t>dRU</a:t>
                      </a:r>
                      <a:endParaRPr lang="en-US" sz="10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b="1" dirty="0">
                          <a:solidFill>
                            <a:srgbClr val="000000"/>
                          </a:solidFill>
                          <a:effectLst/>
                          <a:latin typeface="Times New Roman" panose="02020603050405020304" pitchFamily="18" charset="0"/>
                        </a:rPr>
                        <a:t>3</a:t>
                      </a:r>
                      <a:endParaRPr lang="zh-CN" altLang="en-US" sz="10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b="1" dirty="0">
                          <a:solidFill>
                            <a:srgbClr val="000000"/>
                          </a:solidFill>
                          <a:effectLst/>
                          <a:latin typeface="Times New Roman" panose="02020603050405020304" pitchFamily="18" charset="0"/>
                        </a:rPr>
                        <a:t>6.37</a:t>
                      </a:r>
                    </a:p>
                    <a:p>
                      <a:pPr algn="ctr"/>
                      <a:r>
                        <a:rPr lang="en-US" altLang="zh-CN" sz="1000" b="1" dirty="0">
                          <a:solidFill>
                            <a:srgbClr val="000000"/>
                          </a:solidFill>
                          <a:effectLst/>
                          <a:latin typeface="Times New Roman" panose="02020603050405020304" pitchFamily="18" charset="0"/>
                        </a:rPr>
                        <a:t>(-12.14 </a:t>
                      </a:r>
                      <a:r>
                        <a:rPr lang="zh-CN" altLang="en-US" sz="1000" b="1" dirty="0">
                          <a:solidFill>
                            <a:srgbClr val="000000"/>
                          </a:solidFill>
                          <a:effectLst/>
                          <a:latin typeface="Times New Roman" panose="02020603050405020304" pitchFamily="18" charset="0"/>
                        </a:rPr>
                        <a:t>→ </a:t>
                      </a:r>
                      <a:r>
                        <a:rPr lang="en-US" altLang="zh-CN" sz="1000" b="1" dirty="0">
                          <a:solidFill>
                            <a:srgbClr val="000000"/>
                          </a:solidFill>
                          <a:effectLst/>
                          <a:latin typeface="Times New Roman" panose="02020603050405020304" pitchFamily="18" charset="0"/>
                        </a:rPr>
                        <a:t>-5.77</a:t>
                      </a:r>
                      <a:r>
                        <a:rPr lang="zh-CN" altLang="en-US" sz="1000" b="1" dirty="0">
                          <a:solidFill>
                            <a:srgbClr val="000000"/>
                          </a:solidFill>
                          <a:effectLst/>
                          <a:latin typeface="Times New Roman" panose="02020603050405020304" pitchFamily="18" charset="0"/>
                        </a:rPr>
                        <a:t> </a:t>
                      </a:r>
                      <a:r>
                        <a:rPr lang="en-US" altLang="zh-CN" sz="1000" b="1" dirty="0">
                          <a:solidFill>
                            <a:srgbClr val="000000"/>
                          </a:solidFill>
                          <a:effectLst/>
                          <a:latin typeface="Times New Roman" panose="02020603050405020304" pitchFamily="18" charset="0"/>
                        </a:rPr>
                        <a:t>)</a:t>
                      </a:r>
                      <a:endParaRPr lang="zh-CN" altLang="en-US" sz="10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b="1" dirty="0">
                          <a:solidFill>
                            <a:srgbClr val="000000"/>
                          </a:solidFill>
                          <a:effectLst/>
                          <a:latin typeface="Times New Roman" panose="02020603050405020304" pitchFamily="18" charset="0"/>
                        </a:rPr>
                        <a:t>1.5</a:t>
                      </a:r>
                    </a:p>
                    <a:p>
                      <a:pPr algn="ctr"/>
                      <a:r>
                        <a:rPr lang="en-US" altLang="zh-CN" sz="1000" b="1" dirty="0">
                          <a:solidFill>
                            <a:srgbClr val="000000"/>
                          </a:solidFill>
                          <a:effectLst/>
                          <a:latin typeface="Times New Roman" panose="02020603050405020304" pitchFamily="18" charset="0"/>
                        </a:rPr>
                        <a:t>(equivalent)</a:t>
                      </a:r>
                      <a:endParaRPr lang="zh-CN" altLang="en-US" sz="10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b="1" dirty="0">
                          <a:solidFill>
                            <a:srgbClr val="000000"/>
                          </a:solidFill>
                          <a:effectLst/>
                          <a:latin typeface="Times New Roman" panose="02020603050405020304" pitchFamily="18" charset="0"/>
                        </a:rPr>
                        <a:t>9.37</a:t>
                      </a:r>
                    </a:p>
                    <a:p>
                      <a:pPr algn="ctr"/>
                      <a:r>
                        <a:rPr lang="en-US" altLang="zh-CN" sz="1000" b="1" dirty="0">
                          <a:solidFill>
                            <a:srgbClr val="000000"/>
                          </a:solidFill>
                          <a:effectLst/>
                          <a:latin typeface="Times New Roman" panose="02020603050405020304" pitchFamily="18" charset="0"/>
                        </a:rPr>
                        <a:t> (-12.14 </a:t>
                      </a:r>
                      <a:r>
                        <a:rPr lang="zh-CN" altLang="en-US" sz="1000" b="1" dirty="0">
                          <a:solidFill>
                            <a:srgbClr val="000000"/>
                          </a:solidFill>
                          <a:effectLst/>
                          <a:latin typeface="Times New Roman" panose="02020603050405020304" pitchFamily="18" charset="0"/>
                        </a:rPr>
                        <a:t>→ </a:t>
                      </a:r>
                      <a:r>
                        <a:rPr lang="en-US" altLang="zh-CN" sz="1000" b="1" dirty="0">
                          <a:solidFill>
                            <a:srgbClr val="000000"/>
                          </a:solidFill>
                          <a:effectLst/>
                          <a:latin typeface="Times New Roman" panose="02020603050405020304" pitchFamily="18" charset="0"/>
                        </a:rPr>
                        <a:t>-2.77)</a:t>
                      </a:r>
                      <a:endParaRPr lang="zh-CN" altLang="en-US" sz="10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1180664"/>
                  </a:ext>
                </a:extLst>
              </a:tr>
            </a:tbl>
          </a:graphicData>
        </a:graphic>
      </p:graphicFrame>
      <p:pic>
        <p:nvPicPr>
          <p:cNvPr id="7" name="图形 6">
            <a:extLst>
              <a:ext uri="{FF2B5EF4-FFF2-40B4-BE49-F238E27FC236}">
                <a16:creationId xmlns:a16="http://schemas.microsoft.com/office/drawing/2014/main" id="{DB5CD7FA-C1D2-4C5F-890C-95E319287644}"/>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0611" r="9064"/>
          <a:stretch/>
        </p:blipFill>
        <p:spPr>
          <a:xfrm>
            <a:off x="170464" y="2971909"/>
            <a:ext cx="11848957" cy="3318489"/>
          </a:xfrm>
          <a:prstGeom prst="rect">
            <a:avLst/>
          </a:prstGeom>
        </p:spPr>
      </p:pic>
      <p:sp>
        <p:nvSpPr>
          <p:cNvPr id="8" name="页脚占位符 4"/>
          <p:cNvSpPr txBox="1">
            <a:spLocks/>
          </p:cNvSpPr>
          <p:nvPr/>
        </p:nvSpPr>
        <p:spPr bwMode="auto">
          <a:xfrm>
            <a:off x="10056440" y="6521053"/>
            <a:ext cx="1368152" cy="27225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defPPr>
              <a:defRPr lang="en-GB"/>
            </a:defPPr>
            <a:lvl1pPr algn="r" defTabSz="449263" rtl="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kern="1200">
                <a:solidFill>
                  <a:srgbClr val="000000"/>
                </a:solidFill>
                <a:latin typeface="Times New Roman" pitchFamily="16" charset="0"/>
                <a:ea typeface="MS Gothic" charset="-128"/>
                <a:cs typeface="Arial Unicode MS" charset="0"/>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5pPr>
            <a:lvl6pPr marL="2286000" algn="l" defTabSz="914400" rtl="0" eaLnBrk="1" latinLnBrk="0" hangingPunct="1">
              <a:defRPr sz="2400" kern="1200">
                <a:solidFill>
                  <a:schemeClr val="bg1"/>
                </a:solidFill>
                <a:latin typeface="Times New Roman" pitchFamily="16" charset="0"/>
                <a:ea typeface="MS Gothic" charset="-128"/>
                <a:cs typeface="+mn-cs"/>
              </a:defRPr>
            </a:lvl6pPr>
            <a:lvl7pPr marL="2743200" algn="l" defTabSz="914400" rtl="0" eaLnBrk="1" latinLnBrk="0" hangingPunct="1">
              <a:defRPr sz="2400" kern="1200">
                <a:solidFill>
                  <a:schemeClr val="bg1"/>
                </a:solidFill>
                <a:latin typeface="Times New Roman" pitchFamily="16" charset="0"/>
                <a:ea typeface="MS Gothic" charset="-128"/>
                <a:cs typeface="+mn-cs"/>
              </a:defRPr>
            </a:lvl7pPr>
            <a:lvl8pPr marL="3200400" algn="l" defTabSz="914400" rtl="0" eaLnBrk="1" latinLnBrk="0" hangingPunct="1">
              <a:defRPr sz="2400" kern="1200">
                <a:solidFill>
                  <a:schemeClr val="bg1"/>
                </a:solidFill>
                <a:latin typeface="Times New Roman" pitchFamily="16" charset="0"/>
                <a:ea typeface="MS Gothic" charset="-128"/>
                <a:cs typeface="+mn-cs"/>
              </a:defRPr>
            </a:lvl8pPr>
            <a:lvl9pPr marL="3657600" algn="l" defTabSz="914400" rtl="0" eaLnBrk="1" latinLnBrk="0" hangingPunct="1">
              <a:defRPr sz="2400" kern="1200">
                <a:solidFill>
                  <a:schemeClr val="bg1"/>
                </a:solidFill>
                <a:latin typeface="Times New Roman" pitchFamily="16" charset="0"/>
                <a:ea typeface="MS Gothic" charset="-128"/>
                <a:cs typeface="+mn-cs"/>
              </a:defRPr>
            </a:lvl9pPr>
          </a:lstStyle>
          <a:p>
            <a:r>
              <a:rPr lang="en-GB" dirty="0"/>
              <a:t>Bo Gong (Huawei)</a:t>
            </a:r>
          </a:p>
        </p:txBody>
      </p:sp>
    </p:spTree>
    <p:extLst>
      <p:ext uri="{BB962C8B-B14F-4D97-AF65-F5344CB8AC3E}">
        <p14:creationId xmlns:p14="http://schemas.microsoft.com/office/powerpoint/2010/main" val="40328056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0" dirty="0"/>
              <a:t>Appendix : Example of 484-tone </a:t>
            </a:r>
            <a:r>
              <a:rPr lang="en-US" altLang="zh-CN" b="0" dirty="0" err="1"/>
              <a:t>dRU</a:t>
            </a:r>
            <a:r>
              <a:rPr lang="en-US" altLang="zh-CN" b="0" dirty="0"/>
              <a:t> on BW160</a:t>
            </a:r>
            <a:endParaRPr lang="en-GB" dirty="0"/>
          </a:p>
        </p:txBody>
      </p:sp>
      <p:sp>
        <p:nvSpPr>
          <p:cNvPr id="6" name="Slide Number Placeholder 5"/>
          <p:cNvSpPr>
            <a:spLocks noGrp="1"/>
          </p:cNvSpPr>
          <p:nvPr>
            <p:ph type="sldNum" idx="12"/>
          </p:nvPr>
        </p:nvSpPr>
        <p:spPr/>
        <p:txBody>
          <a:bodyPr/>
          <a:lstStyle/>
          <a:p>
            <a:r>
              <a:rPr lang="en-GB"/>
              <a:t>Slide </a:t>
            </a:r>
            <a:fld id="{8DC72EFA-1DF8-481C-8B66-C8A1D5DAFDEA}" type="slidenum">
              <a:rPr lang="en-GB"/>
              <a:pPr/>
              <a:t>26</a:t>
            </a:fld>
            <a:endParaRPr lang="en-GB"/>
          </a:p>
        </p:txBody>
      </p:sp>
      <p:sp>
        <p:nvSpPr>
          <p:cNvPr id="4" name="Date Placeholder 3"/>
          <p:cNvSpPr>
            <a:spLocks noGrp="1"/>
          </p:cNvSpPr>
          <p:nvPr>
            <p:ph type="dt" idx="15"/>
          </p:nvPr>
        </p:nvSpPr>
        <p:spPr/>
        <p:txBody>
          <a:bodyPr/>
          <a:lstStyle/>
          <a:p>
            <a:r>
              <a:rPr lang="en-US" altLang="zh-CN" dirty="0"/>
              <a:t>March 2024</a:t>
            </a:r>
            <a:endParaRPr lang="en-GB" altLang="zh-CN" dirty="0"/>
          </a:p>
        </p:txBody>
      </p:sp>
      <p:graphicFrame>
        <p:nvGraphicFramePr>
          <p:cNvPr id="9" name="表格 8">
            <a:extLst>
              <a:ext uri="{FF2B5EF4-FFF2-40B4-BE49-F238E27FC236}">
                <a16:creationId xmlns:a16="http://schemas.microsoft.com/office/drawing/2014/main" id="{6585911C-C026-4D8B-8173-AE53C339F200}"/>
              </a:ext>
            </a:extLst>
          </p:cNvPr>
          <p:cNvGraphicFramePr>
            <a:graphicFrameLocks noGrp="1"/>
          </p:cNvGraphicFramePr>
          <p:nvPr/>
        </p:nvGraphicFramePr>
        <p:xfrm>
          <a:off x="2099140" y="1657986"/>
          <a:ext cx="7388355" cy="762000"/>
        </p:xfrm>
        <a:graphic>
          <a:graphicData uri="http://schemas.openxmlformats.org/drawingml/2006/table">
            <a:tbl>
              <a:tblPr/>
              <a:tblGrid>
                <a:gridCol w="1129537">
                  <a:extLst>
                    <a:ext uri="{9D8B030D-6E8A-4147-A177-3AD203B41FA5}">
                      <a16:colId xmlns:a16="http://schemas.microsoft.com/office/drawing/2014/main" val="2988252491"/>
                    </a:ext>
                  </a:extLst>
                </a:gridCol>
                <a:gridCol w="1825805">
                  <a:extLst>
                    <a:ext uri="{9D8B030D-6E8A-4147-A177-3AD203B41FA5}">
                      <a16:colId xmlns:a16="http://schemas.microsoft.com/office/drawing/2014/main" val="629446696"/>
                    </a:ext>
                  </a:extLst>
                </a:gridCol>
                <a:gridCol w="1113528">
                  <a:extLst>
                    <a:ext uri="{9D8B030D-6E8A-4147-A177-3AD203B41FA5}">
                      <a16:colId xmlns:a16="http://schemas.microsoft.com/office/drawing/2014/main" val="4253240801"/>
                    </a:ext>
                  </a:extLst>
                </a:gridCol>
                <a:gridCol w="1841814">
                  <a:extLst>
                    <a:ext uri="{9D8B030D-6E8A-4147-A177-3AD203B41FA5}">
                      <a16:colId xmlns:a16="http://schemas.microsoft.com/office/drawing/2014/main" val="3733417456"/>
                    </a:ext>
                  </a:extLst>
                </a:gridCol>
                <a:gridCol w="1477671">
                  <a:extLst>
                    <a:ext uri="{9D8B030D-6E8A-4147-A177-3AD203B41FA5}">
                      <a16:colId xmlns:a16="http://schemas.microsoft.com/office/drawing/2014/main" val="3037152002"/>
                    </a:ext>
                  </a:extLst>
                </a:gridCol>
              </a:tblGrid>
              <a:tr h="0">
                <a:tc>
                  <a:txBody>
                    <a:bodyPr/>
                    <a:lstStyle/>
                    <a:p>
                      <a:endParaRPr lang="zh-CN" altLang="en-US" b="0" dirty="0"/>
                    </a:p>
                  </a:txBody>
                  <a:tcPr/>
                </a:tc>
                <a:tc>
                  <a:txBody>
                    <a:bodyPr/>
                    <a:lstStyle/>
                    <a:p>
                      <a:r>
                        <a:rPr lang="en-US" altLang="zh-CN" sz="1000" b="0" dirty="0">
                          <a:effectLst/>
                        </a:rPr>
                        <a:t>Data Tone Num. per 1MHz</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b="0" dirty="0">
                          <a:solidFill>
                            <a:srgbClr val="000000"/>
                          </a:solidFill>
                          <a:effectLst/>
                          <a:latin typeface="Times New Roman" panose="02020603050405020304" pitchFamily="18" charset="0"/>
                        </a:rPr>
                        <a:t>Power Boost (dB)</a:t>
                      </a:r>
                      <a:endParaRPr lang="en-US"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b="0" dirty="0">
                          <a:effectLst/>
                        </a:rPr>
                        <a:t>Pilot </a:t>
                      </a:r>
                      <a:r>
                        <a:rPr lang="en-US" altLang="zh-CN" sz="1000" b="0" dirty="0">
                          <a:effectLst/>
                        </a:rPr>
                        <a:t>Tone Num. per MHz</a:t>
                      </a:r>
                      <a:endParaRPr lang="en-US"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000" b="0" dirty="0">
                          <a:solidFill>
                            <a:srgbClr val="000000"/>
                          </a:solidFill>
                          <a:effectLst/>
                          <a:latin typeface="Times New Roman" panose="02020603050405020304" pitchFamily="18" charset="0"/>
                        </a:rPr>
                        <a:t>Power Boost (dB)</a:t>
                      </a:r>
                      <a:endParaRPr lang="en-US" altLang="zh-CN" sz="1000" b="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9634842"/>
                  </a:ext>
                </a:extLst>
              </a:tr>
              <a:tr h="0">
                <a:tc>
                  <a:txBody>
                    <a:bodyPr/>
                    <a:lstStyle/>
                    <a:p>
                      <a:r>
                        <a:rPr lang="en-US" altLang="zh-CN" sz="1000" b="1" dirty="0"/>
                        <a:t>484-tone </a:t>
                      </a:r>
                      <a:r>
                        <a:rPr lang="en-US" altLang="zh-CN" sz="1000" b="1" dirty="0" err="1"/>
                        <a:t>dRU</a:t>
                      </a:r>
                      <a:endParaRPr lang="en-US" sz="10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b="1" dirty="0">
                          <a:solidFill>
                            <a:srgbClr val="000000"/>
                          </a:solidFill>
                          <a:effectLst/>
                          <a:latin typeface="Times New Roman" panose="02020603050405020304" pitchFamily="18" charset="0"/>
                        </a:rPr>
                        <a:t>4</a:t>
                      </a:r>
                      <a:endParaRPr lang="zh-CN" altLang="en-US" sz="10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b="1" dirty="0">
                          <a:solidFill>
                            <a:srgbClr val="000000"/>
                          </a:solidFill>
                          <a:effectLst/>
                          <a:latin typeface="Times New Roman" panose="02020603050405020304" pitchFamily="18" charset="0"/>
                        </a:rPr>
                        <a:t>5.12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dirty="0">
                          <a:solidFill>
                            <a:srgbClr val="000000"/>
                          </a:solidFill>
                          <a:effectLst/>
                          <a:latin typeface="Times New Roman" panose="02020603050405020304" pitchFamily="18" charset="0"/>
                        </a:rPr>
                        <a:t>(-12.14 </a:t>
                      </a:r>
                      <a:r>
                        <a:rPr lang="zh-CN" altLang="en-US" sz="1000" b="1" dirty="0">
                          <a:solidFill>
                            <a:srgbClr val="000000"/>
                          </a:solidFill>
                          <a:effectLst/>
                          <a:latin typeface="Times New Roman" panose="02020603050405020304" pitchFamily="18" charset="0"/>
                        </a:rPr>
                        <a:t>→  </a:t>
                      </a:r>
                      <a:r>
                        <a:rPr lang="en-US" altLang="zh-CN" sz="1000" b="1" dirty="0">
                          <a:solidFill>
                            <a:srgbClr val="000000"/>
                          </a:solidFill>
                          <a:effectLst/>
                          <a:latin typeface="Times New Roman" panose="02020603050405020304" pitchFamily="18" charset="0"/>
                        </a:rPr>
                        <a:t>-7.02</a:t>
                      </a:r>
                      <a:r>
                        <a:rPr lang="zh-CN" altLang="en-US" sz="1000" b="1" dirty="0">
                          <a:solidFill>
                            <a:srgbClr val="000000"/>
                          </a:solidFill>
                          <a:effectLst/>
                          <a:latin typeface="Times New Roman" panose="02020603050405020304" pitchFamily="18" charset="0"/>
                        </a:rPr>
                        <a:t> </a:t>
                      </a:r>
                      <a:r>
                        <a:rPr lang="en-US" altLang="zh-CN" sz="1000" b="1" dirty="0">
                          <a:solidFill>
                            <a:srgbClr val="000000"/>
                          </a:solidFill>
                          <a:effectLst/>
                          <a:latin typeface="Times New Roman" panose="02020603050405020304" pitchFamily="18" charset="0"/>
                        </a:rPr>
                        <a:t>)</a:t>
                      </a:r>
                      <a:endParaRPr lang="zh-CN" altLang="en-US" sz="10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b="1" dirty="0">
                          <a:solidFill>
                            <a:srgbClr val="000000"/>
                          </a:solidFill>
                          <a:effectLst/>
                          <a:latin typeface="Times New Roman" panose="02020603050405020304" pitchFamily="18" charset="0"/>
                        </a:rPr>
                        <a:t>2 </a:t>
                      </a:r>
                    </a:p>
                    <a:p>
                      <a:pPr algn="ctr"/>
                      <a:r>
                        <a:rPr lang="en-US" altLang="zh-CN" sz="1000" b="1" dirty="0">
                          <a:solidFill>
                            <a:srgbClr val="000000"/>
                          </a:solidFill>
                          <a:effectLst/>
                          <a:latin typeface="Times New Roman" panose="02020603050405020304" pitchFamily="18" charset="0"/>
                        </a:rPr>
                        <a:t>(equivalent)</a:t>
                      </a:r>
                      <a:endParaRPr lang="zh-CN" altLang="en-US" sz="10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b="1" dirty="0">
                          <a:solidFill>
                            <a:srgbClr val="000000"/>
                          </a:solidFill>
                          <a:effectLst/>
                          <a:latin typeface="Times New Roman" panose="02020603050405020304" pitchFamily="18" charset="0"/>
                        </a:rPr>
                        <a:t>8.12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dirty="0">
                          <a:solidFill>
                            <a:srgbClr val="000000"/>
                          </a:solidFill>
                          <a:effectLst/>
                          <a:latin typeface="Times New Roman" panose="02020603050405020304" pitchFamily="18" charset="0"/>
                        </a:rPr>
                        <a:t>(-12.14 </a:t>
                      </a:r>
                      <a:r>
                        <a:rPr lang="zh-CN" altLang="en-US" sz="1000" b="1" dirty="0">
                          <a:solidFill>
                            <a:srgbClr val="000000"/>
                          </a:solidFill>
                          <a:effectLst/>
                          <a:latin typeface="Times New Roman" panose="02020603050405020304" pitchFamily="18" charset="0"/>
                        </a:rPr>
                        <a:t>→ </a:t>
                      </a:r>
                      <a:r>
                        <a:rPr lang="en-US" altLang="zh-CN" sz="1000" b="1" dirty="0">
                          <a:solidFill>
                            <a:srgbClr val="000000"/>
                          </a:solidFill>
                          <a:effectLst/>
                          <a:latin typeface="Times New Roman" panose="02020603050405020304" pitchFamily="18" charset="0"/>
                        </a:rPr>
                        <a:t>-4.02)</a:t>
                      </a:r>
                      <a:endParaRPr lang="zh-CN" altLang="en-US" sz="1000"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5778882"/>
                  </a:ext>
                </a:extLst>
              </a:tr>
            </a:tbl>
          </a:graphicData>
        </a:graphic>
      </p:graphicFrame>
      <p:pic>
        <p:nvPicPr>
          <p:cNvPr id="8" name="图形 7">
            <a:extLst>
              <a:ext uri="{FF2B5EF4-FFF2-40B4-BE49-F238E27FC236}">
                <a16:creationId xmlns:a16="http://schemas.microsoft.com/office/drawing/2014/main" id="{33753A73-DDAE-44E2-9984-2685DEC8C3C5}"/>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0611" r="9064"/>
          <a:stretch/>
        </p:blipFill>
        <p:spPr>
          <a:xfrm>
            <a:off x="90606" y="2996952"/>
            <a:ext cx="12010788" cy="3301913"/>
          </a:xfrm>
          <a:prstGeom prst="rect">
            <a:avLst/>
          </a:prstGeom>
        </p:spPr>
      </p:pic>
      <p:sp>
        <p:nvSpPr>
          <p:cNvPr id="10" name="页脚占位符 4"/>
          <p:cNvSpPr txBox="1">
            <a:spLocks/>
          </p:cNvSpPr>
          <p:nvPr/>
        </p:nvSpPr>
        <p:spPr bwMode="auto">
          <a:xfrm>
            <a:off x="10056440" y="6511912"/>
            <a:ext cx="1368152" cy="27225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defPPr>
              <a:defRPr lang="en-GB"/>
            </a:defPPr>
            <a:lvl1pPr algn="r" defTabSz="449263" rtl="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kern="1200">
                <a:solidFill>
                  <a:srgbClr val="000000"/>
                </a:solidFill>
                <a:latin typeface="Times New Roman" pitchFamily="16" charset="0"/>
                <a:ea typeface="MS Gothic" charset="-128"/>
                <a:cs typeface="Arial Unicode MS" charset="0"/>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5pPr>
            <a:lvl6pPr marL="2286000" algn="l" defTabSz="914400" rtl="0" eaLnBrk="1" latinLnBrk="0" hangingPunct="1">
              <a:defRPr sz="2400" kern="1200">
                <a:solidFill>
                  <a:schemeClr val="bg1"/>
                </a:solidFill>
                <a:latin typeface="Times New Roman" pitchFamily="16" charset="0"/>
                <a:ea typeface="MS Gothic" charset="-128"/>
                <a:cs typeface="+mn-cs"/>
              </a:defRPr>
            </a:lvl6pPr>
            <a:lvl7pPr marL="2743200" algn="l" defTabSz="914400" rtl="0" eaLnBrk="1" latinLnBrk="0" hangingPunct="1">
              <a:defRPr sz="2400" kern="1200">
                <a:solidFill>
                  <a:schemeClr val="bg1"/>
                </a:solidFill>
                <a:latin typeface="Times New Roman" pitchFamily="16" charset="0"/>
                <a:ea typeface="MS Gothic" charset="-128"/>
                <a:cs typeface="+mn-cs"/>
              </a:defRPr>
            </a:lvl7pPr>
            <a:lvl8pPr marL="3200400" algn="l" defTabSz="914400" rtl="0" eaLnBrk="1" latinLnBrk="0" hangingPunct="1">
              <a:defRPr sz="2400" kern="1200">
                <a:solidFill>
                  <a:schemeClr val="bg1"/>
                </a:solidFill>
                <a:latin typeface="Times New Roman" pitchFamily="16" charset="0"/>
                <a:ea typeface="MS Gothic" charset="-128"/>
                <a:cs typeface="+mn-cs"/>
              </a:defRPr>
            </a:lvl8pPr>
            <a:lvl9pPr marL="3657600" algn="l" defTabSz="914400" rtl="0" eaLnBrk="1" latinLnBrk="0" hangingPunct="1">
              <a:defRPr sz="2400" kern="1200">
                <a:solidFill>
                  <a:schemeClr val="bg1"/>
                </a:solidFill>
                <a:latin typeface="Times New Roman" pitchFamily="16" charset="0"/>
                <a:ea typeface="MS Gothic" charset="-128"/>
                <a:cs typeface="+mn-cs"/>
              </a:defRPr>
            </a:lvl9pPr>
          </a:lstStyle>
          <a:p>
            <a:r>
              <a:rPr lang="en-GB" dirty="0"/>
              <a:t>Bo Gong (Huawei)</a:t>
            </a:r>
          </a:p>
        </p:txBody>
      </p:sp>
    </p:spTree>
    <p:extLst>
      <p:ext uri="{BB962C8B-B14F-4D97-AF65-F5344CB8AC3E}">
        <p14:creationId xmlns:p14="http://schemas.microsoft.com/office/powerpoint/2010/main" val="13372651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15161" y="1840174"/>
            <a:ext cx="9719523" cy="3240360"/>
          </a:xfrm>
        </p:spPr>
        <p:style>
          <a:lnRef idx="2">
            <a:schemeClr val="dk1"/>
          </a:lnRef>
          <a:fillRef idx="1">
            <a:schemeClr val="lt1"/>
          </a:fillRef>
          <a:effectRef idx="0">
            <a:schemeClr val="dk1"/>
          </a:effectRef>
          <a:fontRef idx="minor">
            <a:schemeClr val="dk1"/>
          </a:fontRef>
        </p:style>
        <p:txBody>
          <a:bodyPr/>
          <a:lstStyle/>
          <a:p>
            <a:pPr marL="0" indent="0"/>
            <a:r>
              <a:rPr lang="en-US" altLang="zh-CN" sz="1800" b="0" dirty="0"/>
              <a:t>Main points of the group based tone plan can be summarizes as follows:</a:t>
            </a:r>
          </a:p>
          <a:p>
            <a:pPr marL="285750" indent="-285750">
              <a:buFont typeface="Arial" panose="020B0604020202020204" pitchFamily="34" charset="0"/>
              <a:buChar char="•"/>
            </a:pPr>
            <a:r>
              <a:rPr lang="en-US" altLang="zh-CN" sz="1800" b="0" dirty="0"/>
              <a:t>The pilots in the whole bandwidth should be separated enough with each other to avoid the effect of narrowband interference. </a:t>
            </a:r>
          </a:p>
          <a:p>
            <a:pPr marL="285750" indent="-285750">
              <a:buFont typeface="Arial" panose="020B0604020202020204" pitchFamily="34" charset="0"/>
              <a:buChar char="•"/>
            </a:pPr>
            <a:r>
              <a:rPr lang="en-US" altLang="zh-CN" sz="1800" b="0" dirty="0">
                <a:solidFill>
                  <a:schemeClr val="tx1"/>
                </a:solidFill>
              </a:rPr>
              <a:t>The pilots should be placed inside a group of tones to reduce the smoothing fitting error of the channel coefficients of the pilot tones. </a:t>
            </a:r>
            <a:r>
              <a:rPr lang="en-US" altLang="zh-CN" sz="1800" b="0" dirty="0">
                <a:solidFill>
                  <a:schemeClr val="tx1"/>
                </a:solidFill>
                <a:cs typeface="Times New Roman" panose="02020603050405020304" pitchFamily="18" charset="0"/>
              </a:rPr>
              <a:t>The reason is that for the interpretation of a PPDU, the pilot tones are more sensitive and more important, whilst the data tones are more robust due to the channel coding (e.g., LDPC). </a:t>
            </a:r>
          </a:p>
          <a:p>
            <a:pPr marL="285750" indent="-285750">
              <a:buFont typeface="Arial" panose="020B0604020202020204" pitchFamily="34" charset="0"/>
              <a:buChar char="•"/>
            </a:pPr>
            <a:r>
              <a:rPr lang="en-US" altLang="zh-CN" sz="1800" b="0" dirty="0">
                <a:solidFill>
                  <a:schemeClr val="tx1"/>
                </a:solidFill>
                <a:cs typeface="Times New Roman" panose="02020603050405020304" pitchFamily="18" charset="0"/>
              </a:rPr>
              <a:t>Based on the above,  group based tone plans have been designed. In the following, 20MHz group based tone plan is given as an example and 40M/80M/160M group based tone plan can be obtained in the same way.</a:t>
            </a:r>
            <a:endParaRPr lang="en-US" altLang="zh-CN" sz="1800" b="0" dirty="0"/>
          </a:p>
        </p:txBody>
      </p:sp>
      <p:sp>
        <p:nvSpPr>
          <p:cNvPr id="4" name="灯片编号占位符 3"/>
          <p:cNvSpPr>
            <a:spLocks noGrp="1"/>
          </p:cNvSpPr>
          <p:nvPr>
            <p:ph type="sldNum" idx="12"/>
          </p:nvPr>
        </p:nvSpPr>
        <p:spPr/>
        <p:txBody>
          <a:bodyPr/>
          <a:lstStyle/>
          <a:p>
            <a:r>
              <a:rPr lang="en-GB"/>
              <a:t>Slide </a:t>
            </a:r>
            <a:fld id="{440F5867-744E-4AA6-B0ED-4C44D2DFBB7B}" type="slidenum">
              <a:rPr lang="en-GB" smtClean="0"/>
              <a:pPr/>
              <a:t>3</a:t>
            </a:fld>
            <a:endParaRPr lang="en-GB" dirty="0"/>
          </a:p>
        </p:txBody>
      </p:sp>
      <p:sp>
        <p:nvSpPr>
          <p:cNvPr id="5" name="页脚占位符 4"/>
          <p:cNvSpPr>
            <a:spLocks noGrp="1"/>
          </p:cNvSpPr>
          <p:nvPr>
            <p:ph type="ftr" idx="14"/>
          </p:nvPr>
        </p:nvSpPr>
        <p:spPr/>
        <p:txBody>
          <a:bodyPr/>
          <a:lstStyle/>
          <a:p>
            <a:r>
              <a:rPr lang="en-GB"/>
              <a:t>Bo Gong (Huawei)</a:t>
            </a:r>
            <a:endParaRPr lang="en-GB" dirty="0"/>
          </a:p>
        </p:txBody>
      </p:sp>
      <p:sp>
        <p:nvSpPr>
          <p:cNvPr id="6" name="日期占位符 5"/>
          <p:cNvSpPr>
            <a:spLocks noGrp="1"/>
          </p:cNvSpPr>
          <p:nvPr>
            <p:ph type="dt" idx="15"/>
          </p:nvPr>
        </p:nvSpPr>
        <p:spPr/>
        <p:txBody>
          <a:bodyPr/>
          <a:lstStyle/>
          <a:p>
            <a:r>
              <a:rPr lang="en-US" altLang="zh-CN" dirty="0"/>
              <a:t>March 2024</a:t>
            </a:r>
            <a:endParaRPr lang="en-GB" altLang="zh-CN" dirty="0"/>
          </a:p>
        </p:txBody>
      </p:sp>
      <p:sp>
        <p:nvSpPr>
          <p:cNvPr id="7" name="标题 1"/>
          <p:cNvSpPr txBox="1">
            <a:spLocks/>
          </p:cNvSpPr>
          <p:nvPr/>
        </p:nvSpPr>
        <p:spPr bwMode="auto">
          <a:xfrm>
            <a:off x="894381" y="761206"/>
            <a:ext cx="10361084" cy="1065213"/>
          </a:xfrm>
          <a:prstGeom prst="rect">
            <a:avLst/>
          </a:prstGeom>
          <a:noFill/>
          <a:ln w="9525">
            <a:noFill/>
            <a:round/>
            <a:headEnd/>
            <a:tailEnd/>
          </a:ln>
          <a:effectLst/>
        </p:spPr>
        <p:txBody>
          <a:bodyPr vert="horz" wrap="square" lIns="92160" tIns="46080" rIns="92160" bIns="46080" numCol="1" anchor="ctr" anchorCtr="0" compatLnSpc="1">
            <a:prstTxWarp prst="textNoShape">
              <a:avLst/>
            </a:prstTxWarp>
          </a:bodyPr>
          <a:lstStyle>
            <a:lvl1pPr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mj-lt"/>
                <a:ea typeface="+mj-ea"/>
                <a:cs typeface="+mj-cs"/>
              </a:defRPr>
            </a:lvl1pPr>
            <a:lvl2pPr marL="742950" indent="-28575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2pPr>
            <a:lvl3pPr marL="11430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3pPr>
            <a:lvl4pPr marL="16002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4pPr>
            <a:lvl5pPr marL="20574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5pPr>
            <a:lvl6pPr marL="25146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6pPr>
            <a:lvl7pPr marL="29718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7pPr>
            <a:lvl8pPr marL="34290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8pPr>
            <a:lvl9pPr marL="38862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9pPr>
          </a:lstStyle>
          <a:p>
            <a:r>
              <a:rPr lang="en-US" altLang="zh-CN" kern="0" dirty="0"/>
              <a:t>Opt-1 : Group based Tone Plan and Pilot Design</a:t>
            </a:r>
            <a:endParaRPr lang="zh-CN" altLang="en-US" kern="0" dirty="0"/>
          </a:p>
        </p:txBody>
      </p:sp>
    </p:spTree>
    <p:extLst>
      <p:ext uri="{BB962C8B-B14F-4D97-AF65-F5344CB8AC3E}">
        <p14:creationId xmlns:p14="http://schemas.microsoft.com/office/powerpoint/2010/main" val="1564771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9416" y="621010"/>
            <a:ext cx="10361084" cy="1065213"/>
          </a:xfrm>
        </p:spPr>
        <p:txBody>
          <a:bodyPr/>
          <a:lstStyle/>
          <a:p>
            <a:r>
              <a:rPr lang="en-US" altLang="zh-CN" dirty="0"/>
              <a:t>An Example Tone Plan for 20M Bandwidth</a:t>
            </a:r>
            <a:endParaRPr lang="zh-CN" altLang="en-US" dirty="0"/>
          </a:p>
        </p:txBody>
      </p:sp>
      <p:sp>
        <p:nvSpPr>
          <p:cNvPr id="4" name="灯片编号占位符 3"/>
          <p:cNvSpPr>
            <a:spLocks noGrp="1"/>
          </p:cNvSpPr>
          <p:nvPr>
            <p:ph type="sldNum" idx="12"/>
          </p:nvPr>
        </p:nvSpPr>
        <p:spPr/>
        <p:txBody>
          <a:bodyPr/>
          <a:lstStyle/>
          <a:p>
            <a:r>
              <a:rPr lang="en-GB"/>
              <a:t>Slide </a:t>
            </a:r>
            <a:fld id="{440F5867-744E-4AA6-B0ED-4C44D2DFBB7B}" type="slidenum">
              <a:rPr lang="en-GB" smtClean="0"/>
              <a:pPr/>
              <a:t>4</a:t>
            </a:fld>
            <a:endParaRPr lang="en-GB" dirty="0"/>
          </a:p>
        </p:txBody>
      </p:sp>
      <p:sp>
        <p:nvSpPr>
          <p:cNvPr id="5" name="页脚占位符 4"/>
          <p:cNvSpPr>
            <a:spLocks noGrp="1"/>
          </p:cNvSpPr>
          <p:nvPr>
            <p:ph type="ftr" idx="14"/>
          </p:nvPr>
        </p:nvSpPr>
        <p:spPr/>
        <p:txBody>
          <a:bodyPr/>
          <a:lstStyle/>
          <a:p>
            <a:r>
              <a:rPr lang="en-GB"/>
              <a:t>Bo Gong (Huawei)</a:t>
            </a:r>
            <a:endParaRPr lang="en-GB" dirty="0"/>
          </a:p>
        </p:txBody>
      </p:sp>
      <p:sp>
        <p:nvSpPr>
          <p:cNvPr id="6" name="日期占位符 5"/>
          <p:cNvSpPr>
            <a:spLocks noGrp="1"/>
          </p:cNvSpPr>
          <p:nvPr>
            <p:ph type="dt" idx="15"/>
          </p:nvPr>
        </p:nvSpPr>
        <p:spPr/>
        <p:txBody>
          <a:bodyPr/>
          <a:lstStyle/>
          <a:p>
            <a:r>
              <a:rPr lang="en-US" altLang="zh-CN" dirty="0"/>
              <a:t>March 2024</a:t>
            </a:r>
            <a:endParaRPr lang="en-GB" altLang="zh-CN" dirty="0"/>
          </a:p>
        </p:txBody>
      </p:sp>
      <p:pic>
        <p:nvPicPr>
          <p:cNvPr id="10" name="图片 9"/>
          <p:cNvPicPr>
            <a:picLocks noChangeAspect="1"/>
          </p:cNvPicPr>
          <p:nvPr/>
        </p:nvPicPr>
        <p:blipFill>
          <a:blip r:embed="rId2"/>
          <a:stretch>
            <a:fillRect/>
          </a:stretch>
        </p:blipFill>
        <p:spPr>
          <a:xfrm>
            <a:off x="623392" y="1556792"/>
            <a:ext cx="4608512" cy="4666476"/>
          </a:xfrm>
          <a:prstGeom prst="rect">
            <a:avLst/>
          </a:prstGeom>
        </p:spPr>
      </p:pic>
      <p:sp>
        <p:nvSpPr>
          <p:cNvPr id="11" name="文本框 10"/>
          <p:cNvSpPr txBox="1"/>
          <p:nvPr/>
        </p:nvSpPr>
        <p:spPr>
          <a:xfrm>
            <a:off x="6145742" y="1764543"/>
            <a:ext cx="4464496"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Wingdings" panose="05000000000000000000" pitchFamily="2" charset="2"/>
              <a:buChar char="l"/>
            </a:pPr>
            <a:r>
              <a:rPr lang="en-US" altLang="zh-CN" sz="1600" dirty="0">
                <a:solidFill>
                  <a:schemeClr val="tx1"/>
                </a:solidFill>
                <a:latin typeface="Times New Roman" panose="02020603050405020304" pitchFamily="18" charset="0"/>
                <a:cs typeface="Times New Roman" panose="02020603050405020304" pitchFamily="18" charset="0"/>
              </a:rPr>
              <a:t>For 256 FFT, there exists 242 tones with indexes [-122:-2, 2:122];</a:t>
            </a:r>
          </a:p>
          <a:p>
            <a:pPr marL="285750" indent="-285750">
              <a:buFont typeface="Wingdings" panose="05000000000000000000" pitchFamily="2" charset="2"/>
              <a:buChar char="l"/>
            </a:pPr>
            <a:r>
              <a:rPr lang="en-US" altLang="zh-CN" sz="1600" dirty="0">
                <a:solidFill>
                  <a:schemeClr val="tx1"/>
                </a:solidFill>
                <a:latin typeface="Times New Roman" panose="02020603050405020304" pitchFamily="18" charset="0"/>
                <a:cs typeface="Times New Roman" panose="02020603050405020304" pitchFamily="18" charset="0"/>
              </a:rPr>
              <a:t>For 52-tone DRU design, one tone and two adjacent tones are allocated to four 52-tone DRUs in turn.</a:t>
            </a:r>
          </a:p>
          <a:p>
            <a:pPr marL="285750" indent="-285750">
              <a:buFont typeface="Wingdings" panose="05000000000000000000" pitchFamily="2" charset="2"/>
              <a:buChar char="l"/>
            </a:pPr>
            <a:r>
              <a:rPr lang="en-US" altLang="zh-CN" sz="1600" dirty="0">
                <a:solidFill>
                  <a:schemeClr val="tx1"/>
                </a:solidFill>
                <a:latin typeface="Times New Roman" panose="02020603050405020304" pitchFamily="18" charset="0"/>
                <a:cs typeface="Times New Roman" panose="02020603050405020304" pitchFamily="18" charset="0"/>
              </a:rPr>
              <a:t>The 26-tone DRUs consist of the odd/even tones of the 52-tone DRUs.</a:t>
            </a:r>
          </a:p>
          <a:p>
            <a:pPr marL="285750" indent="-285750">
              <a:buFont typeface="Wingdings" panose="05000000000000000000" pitchFamily="2" charset="2"/>
              <a:buChar char="l"/>
            </a:pPr>
            <a:r>
              <a:rPr lang="en-US" altLang="zh-CN" sz="1600" dirty="0">
                <a:solidFill>
                  <a:schemeClr val="tx1"/>
                </a:solidFill>
                <a:latin typeface="Times New Roman" panose="02020603050405020304" pitchFamily="18" charset="0"/>
                <a:cs typeface="Times New Roman" panose="02020603050405020304" pitchFamily="18" charset="0"/>
              </a:rPr>
              <a:t>The 106-tone DRUs are the combination of two 52-tone DRUs with additional 2 tones.</a:t>
            </a:r>
          </a:p>
        </p:txBody>
      </p:sp>
      <p:sp>
        <p:nvSpPr>
          <p:cNvPr id="8" name="矩形 7"/>
          <p:cNvSpPr/>
          <p:nvPr/>
        </p:nvSpPr>
        <p:spPr>
          <a:xfrm>
            <a:off x="6151318" y="4293096"/>
            <a:ext cx="4464496"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600" dirty="0">
                <a:solidFill>
                  <a:schemeClr val="tx1"/>
                </a:solidFill>
                <a:latin typeface="Times New Roman" panose="02020603050405020304" pitchFamily="18" charset="0"/>
                <a:ea typeface="+mn-ea"/>
                <a:cs typeface="Times New Roman" panose="02020603050405020304" pitchFamily="18" charset="0"/>
              </a:rPr>
              <a:t>Maximum power amplification for DRU is achieved under the same hierarchical structure as </a:t>
            </a:r>
            <a:r>
              <a:rPr lang="en-US" altLang="zh-CN" sz="1600" dirty="0" err="1">
                <a:solidFill>
                  <a:schemeClr val="tx1"/>
                </a:solidFill>
                <a:latin typeface="Times New Roman" panose="02020603050405020304" pitchFamily="18" charset="0"/>
                <a:ea typeface="+mn-ea"/>
                <a:cs typeface="Times New Roman" panose="02020603050405020304" pitchFamily="18" charset="0"/>
              </a:rPr>
              <a:t>rRU</a:t>
            </a:r>
            <a:r>
              <a:rPr lang="en-US" altLang="zh-CN" sz="1600" dirty="0">
                <a:solidFill>
                  <a:schemeClr val="tx1"/>
                </a:solidFill>
                <a:latin typeface="Times New Roman" panose="02020603050405020304" pitchFamily="18" charset="0"/>
                <a:ea typeface="+mn-ea"/>
                <a:cs typeface="Times New Roman" panose="02020603050405020304" pitchFamily="18" charset="0"/>
              </a:rPr>
              <a:t>:</a:t>
            </a:r>
          </a:p>
          <a:p>
            <a:r>
              <a:rPr lang="en-US" altLang="zh-CN" sz="1600" dirty="0">
                <a:solidFill>
                  <a:schemeClr val="tx1"/>
                </a:solidFill>
                <a:latin typeface="Times New Roman" panose="02020603050405020304" pitchFamily="18" charset="0"/>
                <a:ea typeface="+mn-ea"/>
                <a:cs typeface="Times New Roman" panose="02020603050405020304" pitchFamily="18" charset="0"/>
              </a:rPr>
              <a:t>Nine 26-tone DRUs : 13/2 = 6.5 (8.13dB)</a:t>
            </a:r>
          </a:p>
          <a:p>
            <a:r>
              <a:rPr lang="en-US" altLang="zh-CN" sz="1600" dirty="0">
                <a:solidFill>
                  <a:schemeClr val="tx1"/>
                </a:solidFill>
                <a:latin typeface="Times New Roman" panose="02020603050405020304" pitchFamily="18" charset="0"/>
                <a:ea typeface="+mn-ea"/>
                <a:cs typeface="Times New Roman" panose="02020603050405020304" pitchFamily="18" charset="0"/>
              </a:rPr>
              <a:t>Four 52-tone DRUs : 13/3 = 4.3 (6.37dB)</a:t>
            </a:r>
          </a:p>
          <a:p>
            <a:r>
              <a:rPr lang="en-US" altLang="zh-CN" sz="1600" dirty="0">
                <a:solidFill>
                  <a:schemeClr val="tx1"/>
                </a:solidFill>
                <a:latin typeface="Times New Roman" panose="02020603050405020304" pitchFamily="18" charset="0"/>
                <a:ea typeface="+mn-ea"/>
                <a:cs typeface="Times New Roman" panose="02020603050405020304" pitchFamily="18" charset="0"/>
              </a:rPr>
              <a:t>Two 106-tone DRUs : 13/6 = 2.17 (3.36dB)</a:t>
            </a:r>
          </a:p>
        </p:txBody>
      </p:sp>
    </p:spTree>
    <p:extLst>
      <p:ext uri="{BB962C8B-B14F-4D97-AF65-F5344CB8AC3E}">
        <p14:creationId xmlns:p14="http://schemas.microsoft.com/office/powerpoint/2010/main" val="271036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idx="12"/>
          </p:nvPr>
        </p:nvSpPr>
        <p:spPr/>
        <p:txBody>
          <a:bodyPr/>
          <a:lstStyle/>
          <a:p>
            <a:r>
              <a:rPr lang="en-GB"/>
              <a:t>Slide </a:t>
            </a:r>
            <a:fld id="{440F5867-744E-4AA6-B0ED-4C44D2DFBB7B}" type="slidenum">
              <a:rPr lang="en-GB" smtClean="0"/>
              <a:pPr/>
              <a:t>5</a:t>
            </a:fld>
            <a:endParaRPr lang="en-GB" dirty="0"/>
          </a:p>
        </p:txBody>
      </p:sp>
      <p:sp>
        <p:nvSpPr>
          <p:cNvPr id="5" name="页脚占位符 4"/>
          <p:cNvSpPr>
            <a:spLocks noGrp="1"/>
          </p:cNvSpPr>
          <p:nvPr>
            <p:ph type="ftr" idx="14"/>
          </p:nvPr>
        </p:nvSpPr>
        <p:spPr/>
        <p:txBody>
          <a:bodyPr/>
          <a:lstStyle/>
          <a:p>
            <a:r>
              <a:rPr lang="en-GB"/>
              <a:t>Bo Gong (Huawei)</a:t>
            </a:r>
            <a:endParaRPr lang="en-GB" dirty="0"/>
          </a:p>
        </p:txBody>
      </p:sp>
      <p:sp>
        <p:nvSpPr>
          <p:cNvPr id="6" name="日期占位符 5"/>
          <p:cNvSpPr>
            <a:spLocks noGrp="1"/>
          </p:cNvSpPr>
          <p:nvPr>
            <p:ph type="dt" idx="15"/>
          </p:nvPr>
        </p:nvSpPr>
        <p:spPr/>
        <p:txBody>
          <a:bodyPr/>
          <a:lstStyle/>
          <a:p>
            <a:r>
              <a:rPr lang="en-US" altLang="zh-CN" dirty="0"/>
              <a:t>March 2024</a:t>
            </a:r>
            <a:endParaRPr lang="en-GB" altLang="zh-CN" dirty="0"/>
          </a:p>
        </p:txBody>
      </p:sp>
      <p:sp>
        <p:nvSpPr>
          <p:cNvPr id="7" name="标题 1"/>
          <p:cNvSpPr>
            <a:spLocks noGrp="1"/>
          </p:cNvSpPr>
          <p:nvPr>
            <p:ph type="title"/>
          </p:nvPr>
        </p:nvSpPr>
        <p:spPr/>
        <p:txBody>
          <a:bodyPr/>
          <a:lstStyle/>
          <a:p>
            <a:r>
              <a:rPr lang="en-US" altLang="zh-CN" dirty="0"/>
              <a:t>An Example Pilot Design for 20M Bandwidth</a:t>
            </a:r>
            <a:endParaRPr lang="zh-CN" altLang="en-US" dirty="0"/>
          </a:p>
        </p:txBody>
      </p:sp>
      <p:sp>
        <p:nvSpPr>
          <p:cNvPr id="9" name="文本框 8"/>
          <p:cNvSpPr txBox="1"/>
          <p:nvPr/>
        </p:nvSpPr>
        <p:spPr>
          <a:xfrm>
            <a:off x="4871864" y="1795250"/>
            <a:ext cx="7128792" cy="3970318"/>
          </a:xfrm>
          <a:prstGeom prst="rect">
            <a:avLst/>
          </a:prstGeom>
          <a:noFill/>
        </p:spPr>
        <p:txBody>
          <a:bodyPr wrap="square" rtlCol="0">
            <a:spAutoFit/>
          </a:bodyPr>
          <a:lstStyle/>
          <a:p>
            <a:pPr marL="342900" indent="-342900">
              <a:buFont typeface="+mj-lt"/>
              <a:buAutoNum type="arabicPeriod"/>
            </a:pPr>
            <a:r>
              <a:rPr lang="en-US" altLang="zh-CN" sz="1400" dirty="0">
                <a:solidFill>
                  <a:schemeClr val="tx1"/>
                </a:solidFill>
                <a:latin typeface="Times New Roman" panose="02020603050405020304" pitchFamily="18" charset="0"/>
                <a:cs typeface="Times New Roman" panose="02020603050405020304" pitchFamily="18" charset="0"/>
              </a:rPr>
              <a:t>Each 52-tone DRU includes 17 pairs of tones. For the four 52-tone DRUs, the i-</a:t>
            </a:r>
            <a:r>
              <a:rPr lang="en-US" altLang="zh-CN" sz="1400" dirty="0" err="1">
                <a:solidFill>
                  <a:schemeClr val="tx1"/>
                </a:solidFill>
                <a:latin typeface="Times New Roman" panose="02020603050405020304" pitchFamily="18" charset="0"/>
                <a:cs typeface="Times New Roman" panose="02020603050405020304" pitchFamily="18" charset="0"/>
              </a:rPr>
              <a:t>th</a:t>
            </a:r>
            <a:r>
              <a:rPr lang="en-US" altLang="zh-CN" sz="1400" dirty="0">
                <a:solidFill>
                  <a:schemeClr val="tx1"/>
                </a:solidFill>
                <a:latin typeface="Times New Roman" panose="02020603050405020304" pitchFamily="18" charset="0"/>
                <a:cs typeface="Times New Roman" panose="02020603050405020304" pitchFamily="18" charset="0"/>
              </a:rPr>
              <a:t> pair of tones are continuous, referred as a block here.  Beside the 9-th block which is near to the DC tones, each remaining block includes one pilot tone to avoid clustering of the pilot tones. There exist 16 remaining blocks, which correspond to 16 pilot tones.</a:t>
            </a:r>
          </a:p>
          <a:p>
            <a:endParaRPr lang="en-US" altLang="zh-CN" sz="1400"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startAt="2"/>
            </a:pPr>
            <a:r>
              <a:rPr lang="en-US" altLang="zh-CN" sz="1400" dirty="0">
                <a:solidFill>
                  <a:schemeClr val="tx1"/>
                </a:solidFill>
                <a:latin typeface="Times New Roman" panose="02020603050405020304" pitchFamily="18" charset="0"/>
                <a:cs typeface="Times New Roman" panose="02020603050405020304" pitchFamily="18" charset="0"/>
              </a:rPr>
              <a:t>To reduce the distance between the pilot tone and the guard tones and to keep the pilot </a:t>
            </a:r>
          </a:p>
          <a:p>
            <a:r>
              <a:rPr lang="en-US" altLang="zh-CN" sz="1400" dirty="0">
                <a:solidFill>
                  <a:schemeClr val="tx1"/>
                </a:solidFill>
                <a:latin typeface="Times New Roman" panose="02020603050405020304" pitchFamily="18" charset="0"/>
                <a:cs typeface="Times New Roman" panose="02020603050405020304" pitchFamily="18" charset="0"/>
              </a:rPr>
              <a:t>         tones distributed evenly.</a:t>
            </a:r>
          </a:p>
          <a:p>
            <a:pPr marL="1028700" lvl="1">
              <a:buFont typeface="Wingdings" panose="05000000000000000000" pitchFamily="2" charset="2"/>
              <a:buChar char="p"/>
            </a:pPr>
            <a:r>
              <a:rPr lang="en-US" altLang="zh-CN" sz="1400" dirty="0">
                <a:solidFill>
                  <a:schemeClr val="tx1"/>
                </a:solidFill>
                <a:latin typeface="Times New Roman" panose="02020603050405020304" pitchFamily="18" charset="0"/>
                <a:cs typeface="Times New Roman" panose="02020603050405020304" pitchFamily="18" charset="0"/>
              </a:rPr>
              <a:t>Utilizing the seventh or eighth tone in the 1</a:t>
            </a:r>
            <a:r>
              <a:rPr lang="en-US" altLang="zh-CN" sz="1400" baseline="30000" dirty="0">
                <a:solidFill>
                  <a:schemeClr val="tx1"/>
                </a:solidFill>
                <a:latin typeface="Times New Roman" panose="02020603050405020304" pitchFamily="18" charset="0"/>
                <a:cs typeface="Times New Roman" panose="02020603050405020304" pitchFamily="18" charset="0"/>
              </a:rPr>
              <a:t>st</a:t>
            </a:r>
            <a:r>
              <a:rPr lang="en-US" altLang="zh-CN" sz="1400" dirty="0">
                <a:solidFill>
                  <a:schemeClr val="tx1"/>
                </a:solidFill>
                <a:latin typeface="Times New Roman" panose="02020603050405020304" pitchFamily="18" charset="0"/>
                <a:cs typeface="Times New Roman" panose="02020603050405020304" pitchFamily="18" charset="0"/>
              </a:rPr>
              <a:t>/5</a:t>
            </a:r>
            <a:r>
              <a:rPr lang="en-US" altLang="zh-CN" sz="1400" baseline="30000" dirty="0">
                <a:solidFill>
                  <a:schemeClr val="tx1"/>
                </a:solidFill>
                <a:latin typeface="Times New Roman" panose="02020603050405020304" pitchFamily="18" charset="0"/>
                <a:cs typeface="Times New Roman" panose="02020603050405020304" pitchFamily="18" charset="0"/>
              </a:rPr>
              <a:t>th</a:t>
            </a:r>
            <a:r>
              <a:rPr lang="en-US" altLang="zh-CN" sz="1400" dirty="0">
                <a:solidFill>
                  <a:schemeClr val="tx1"/>
                </a:solidFill>
                <a:latin typeface="Times New Roman" panose="02020603050405020304" pitchFamily="18" charset="0"/>
                <a:cs typeface="Times New Roman" panose="02020603050405020304" pitchFamily="18" charset="0"/>
              </a:rPr>
              <a:t>/10</a:t>
            </a:r>
            <a:r>
              <a:rPr lang="en-US" altLang="zh-CN" sz="1400" baseline="30000" dirty="0">
                <a:solidFill>
                  <a:schemeClr val="tx1"/>
                </a:solidFill>
                <a:latin typeface="Times New Roman" panose="02020603050405020304" pitchFamily="18" charset="0"/>
                <a:cs typeface="Times New Roman" panose="02020603050405020304" pitchFamily="18" charset="0"/>
              </a:rPr>
              <a:t>th</a:t>
            </a:r>
            <a:r>
              <a:rPr lang="en-US" altLang="zh-CN" sz="1400" dirty="0">
                <a:solidFill>
                  <a:schemeClr val="tx1"/>
                </a:solidFill>
                <a:latin typeface="Times New Roman" panose="02020603050405020304" pitchFamily="18" charset="0"/>
                <a:cs typeface="Times New Roman" panose="02020603050405020304" pitchFamily="18" charset="0"/>
              </a:rPr>
              <a:t>/14</a:t>
            </a:r>
            <a:r>
              <a:rPr lang="en-US" altLang="zh-CN" sz="1400" baseline="30000" dirty="0">
                <a:solidFill>
                  <a:schemeClr val="tx1"/>
                </a:solidFill>
                <a:latin typeface="Times New Roman" panose="02020603050405020304" pitchFamily="18" charset="0"/>
                <a:cs typeface="Times New Roman" panose="02020603050405020304" pitchFamily="18" charset="0"/>
              </a:rPr>
              <a:t>th</a:t>
            </a:r>
            <a:r>
              <a:rPr lang="en-US" altLang="zh-CN" sz="1400" dirty="0">
                <a:solidFill>
                  <a:schemeClr val="tx1"/>
                </a:solidFill>
                <a:latin typeface="Times New Roman" panose="02020603050405020304" pitchFamily="18" charset="0"/>
                <a:cs typeface="Times New Roman" panose="02020603050405020304" pitchFamily="18" charset="0"/>
              </a:rPr>
              <a:t>  block as the pilot tone, which locates in the fourth 52-tone DRU; </a:t>
            </a:r>
          </a:p>
          <a:p>
            <a:pPr marL="1028700" lvl="1">
              <a:buFont typeface="Wingdings" panose="05000000000000000000" pitchFamily="2" charset="2"/>
              <a:buChar char="p"/>
            </a:pPr>
            <a:r>
              <a:rPr lang="en-US" altLang="zh-CN" sz="1400" dirty="0">
                <a:solidFill>
                  <a:schemeClr val="tx1"/>
                </a:solidFill>
                <a:latin typeface="Times New Roman" panose="02020603050405020304" pitchFamily="18" charset="0"/>
                <a:cs typeface="Times New Roman" panose="02020603050405020304" pitchFamily="18" charset="0"/>
              </a:rPr>
              <a:t>Utilizing the fifth or sixth tone in the 2</a:t>
            </a:r>
            <a:r>
              <a:rPr lang="en-US" altLang="zh-CN" sz="1400" baseline="30000" dirty="0">
                <a:solidFill>
                  <a:schemeClr val="tx1"/>
                </a:solidFill>
                <a:latin typeface="Times New Roman" panose="02020603050405020304" pitchFamily="18" charset="0"/>
                <a:cs typeface="Times New Roman" panose="02020603050405020304" pitchFamily="18" charset="0"/>
              </a:rPr>
              <a:t>nd</a:t>
            </a:r>
            <a:r>
              <a:rPr lang="en-US" altLang="zh-CN" sz="1400" dirty="0">
                <a:solidFill>
                  <a:schemeClr val="tx1"/>
                </a:solidFill>
                <a:latin typeface="Times New Roman" panose="02020603050405020304" pitchFamily="18" charset="0"/>
                <a:cs typeface="Times New Roman" panose="02020603050405020304" pitchFamily="18" charset="0"/>
              </a:rPr>
              <a:t>/6</a:t>
            </a:r>
            <a:r>
              <a:rPr lang="en-US" altLang="zh-CN" sz="1400" baseline="30000" dirty="0">
                <a:solidFill>
                  <a:schemeClr val="tx1"/>
                </a:solidFill>
                <a:latin typeface="Times New Roman" panose="02020603050405020304" pitchFamily="18" charset="0"/>
                <a:cs typeface="Times New Roman" panose="02020603050405020304" pitchFamily="18" charset="0"/>
              </a:rPr>
              <a:t>th</a:t>
            </a:r>
            <a:r>
              <a:rPr lang="en-US" altLang="zh-CN" sz="1400" dirty="0">
                <a:solidFill>
                  <a:schemeClr val="tx1"/>
                </a:solidFill>
                <a:latin typeface="Times New Roman" panose="02020603050405020304" pitchFamily="18" charset="0"/>
                <a:cs typeface="Times New Roman" panose="02020603050405020304" pitchFamily="18" charset="0"/>
              </a:rPr>
              <a:t>/11</a:t>
            </a:r>
            <a:r>
              <a:rPr lang="en-US" altLang="zh-CN" sz="1400" baseline="30000" dirty="0">
                <a:solidFill>
                  <a:schemeClr val="tx1"/>
                </a:solidFill>
                <a:latin typeface="Times New Roman" panose="02020603050405020304" pitchFamily="18" charset="0"/>
                <a:cs typeface="Times New Roman" panose="02020603050405020304" pitchFamily="18" charset="0"/>
              </a:rPr>
              <a:t>th</a:t>
            </a:r>
            <a:r>
              <a:rPr lang="en-US" altLang="zh-CN" sz="1400" dirty="0">
                <a:solidFill>
                  <a:schemeClr val="tx1"/>
                </a:solidFill>
                <a:latin typeface="Times New Roman" panose="02020603050405020304" pitchFamily="18" charset="0"/>
                <a:cs typeface="Times New Roman" panose="02020603050405020304" pitchFamily="18" charset="0"/>
              </a:rPr>
              <a:t>/15</a:t>
            </a:r>
            <a:r>
              <a:rPr lang="en-US" altLang="zh-CN" sz="1400" baseline="30000" dirty="0">
                <a:solidFill>
                  <a:schemeClr val="tx1"/>
                </a:solidFill>
                <a:latin typeface="Times New Roman" panose="02020603050405020304" pitchFamily="18" charset="0"/>
                <a:cs typeface="Times New Roman" panose="02020603050405020304" pitchFamily="18" charset="0"/>
              </a:rPr>
              <a:t>th</a:t>
            </a:r>
            <a:r>
              <a:rPr lang="en-US" altLang="zh-CN" sz="1400" dirty="0">
                <a:solidFill>
                  <a:schemeClr val="tx1"/>
                </a:solidFill>
                <a:latin typeface="Times New Roman" panose="02020603050405020304" pitchFamily="18" charset="0"/>
                <a:cs typeface="Times New Roman" panose="02020603050405020304" pitchFamily="18" charset="0"/>
              </a:rPr>
              <a:t>  block as the pilot tone, which locates in the third 52-tone DRU; </a:t>
            </a:r>
          </a:p>
          <a:p>
            <a:pPr marL="1028700" lvl="1">
              <a:buFont typeface="Wingdings" panose="05000000000000000000" pitchFamily="2" charset="2"/>
              <a:buChar char="p"/>
            </a:pPr>
            <a:r>
              <a:rPr lang="en-US" altLang="zh-CN" sz="1400" dirty="0">
                <a:solidFill>
                  <a:schemeClr val="tx1"/>
                </a:solidFill>
                <a:latin typeface="Times New Roman" panose="02020603050405020304" pitchFamily="18" charset="0"/>
                <a:cs typeface="Times New Roman" panose="02020603050405020304" pitchFamily="18" charset="0"/>
              </a:rPr>
              <a:t>Utilizing the third or fourth tone in the 3</a:t>
            </a:r>
            <a:r>
              <a:rPr lang="en-US" altLang="zh-CN" sz="1400" baseline="30000" dirty="0">
                <a:solidFill>
                  <a:schemeClr val="tx1"/>
                </a:solidFill>
                <a:latin typeface="Times New Roman" panose="02020603050405020304" pitchFamily="18" charset="0"/>
                <a:cs typeface="Times New Roman" panose="02020603050405020304" pitchFamily="18" charset="0"/>
              </a:rPr>
              <a:t>rd</a:t>
            </a:r>
            <a:r>
              <a:rPr lang="en-US" altLang="zh-CN" sz="1400" dirty="0">
                <a:solidFill>
                  <a:schemeClr val="tx1"/>
                </a:solidFill>
                <a:latin typeface="Times New Roman" panose="02020603050405020304" pitchFamily="18" charset="0"/>
                <a:cs typeface="Times New Roman" panose="02020603050405020304" pitchFamily="18" charset="0"/>
              </a:rPr>
              <a:t>/7</a:t>
            </a:r>
            <a:r>
              <a:rPr lang="en-US" altLang="zh-CN" sz="1400" baseline="30000" dirty="0">
                <a:solidFill>
                  <a:schemeClr val="tx1"/>
                </a:solidFill>
                <a:latin typeface="Times New Roman" panose="02020603050405020304" pitchFamily="18" charset="0"/>
                <a:cs typeface="Times New Roman" panose="02020603050405020304" pitchFamily="18" charset="0"/>
              </a:rPr>
              <a:t>th</a:t>
            </a:r>
            <a:r>
              <a:rPr lang="en-US" altLang="zh-CN" sz="1400" dirty="0">
                <a:solidFill>
                  <a:schemeClr val="tx1"/>
                </a:solidFill>
                <a:latin typeface="Times New Roman" panose="02020603050405020304" pitchFamily="18" charset="0"/>
                <a:cs typeface="Times New Roman" panose="02020603050405020304" pitchFamily="18" charset="0"/>
              </a:rPr>
              <a:t>/12</a:t>
            </a:r>
            <a:r>
              <a:rPr lang="en-US" altLang="zh-CN" sz="1400" baseline="30000" dirty="0">
                <a:solidFill>
                  <a:schemeClr val="tx1"/>
                </a:solidFill>
                <a:latin typeface="Times New Roman" panose="02020603050405020304" pitchFamily="18" charset="0"/>
                <a:cs typeface="Times New Roman" panose="02020603050405020304" pitchFamily="18" charset="0"/>
              </a:rPr>
              <a:t>th</a:t>
            </a:r>
            <a:r>
              <a:rPr lang="en-US" altLang="zh-CN" sz="1400" dirty="0">
                <a:solidFill>
                  <a:schemeClr val="tx1"/>
                </a:solidFill>
                <a:latin typeface="Times New Roman" panose="02020603050405020304" pitchFamily="18" charset="0"/>
                <a:cs typeface="Times New Roman" panose="02020603050405020304" pitchFamily="18" charset="0"/>
              </a:rPr>
              <a:t>/16</a:t>
            </a:r>
            <a:r>
              <a:rPr lang="en-US" altLang="zh-CN" sz="1400" baseline="30000" dirty="0">
                <a:solidFill>
                  <a:schemeClr val="tx1"/>
                </a:solidFill>
                <a:latin typeface="Times New Roman" panose="02020603050405020304" pitchFamily="18" charset="0"/>
                <a:cs typeface="Times New Roman" panose="02020603050405020304" pitchFamily="18" charset="0"/>
              </a:rPr>
              <a:t>th</a:t>
            </a:r>
            <a:r>
              <a:rPr lang="en-US" altLang="zh-CN" sz="1400" dirty="0">
                <a:solidFill>
                  <a:schemeClr val="tx1"/>
                </a:solidFill>
                <a:latin typeface="Times New Roman" panose="02020603050405020304" pitchFamily="18" charset="0"/>
                <a:cs typeface="Times New Roman" panose="02020603050405020304" pitchFamily="18" charset="0"/>
              </a:rPr>
              <a:t>  block as the pilot tone, which locates in the second 52-tone DRU; </a:t>
            </a:r>
          </a:p>
          <a:p>
            <a:pPr marL="1028700" lvl="1">
              <a:buFont typeface="Wingdings" panose="05000000000000000000" pitchFamily="2" charset="2"/>
              <a:buChar char="p"/>
            </a:pPr>
            <a:r>
              <a:rPr lang="en-US" altLang="zh-CN" sz="1400" dirty="0">
                <a:solidFill>
                  <a:schemeClr val="tx1"/>
                </a:solidFill>
                <a:latin typeface="Times New Roman" panose="02020603050405020304" pitchFamily="18" charset="0"/>
                <a:cs typeface="Times New Roman" panose="02020603050405020304" pitchFamily="18" charset="0"/>
              </a:rPr>
              <a:t>Utilizing the first or second tone in the 4</a:t>
            </a:r>
            <a:r>
              <a:rPr lang="en-US" altLang="zh-CN" sz="1400" baseline="30000" dirty="0">
                <a:solidFill>
                  <a:schemeClr val="tx1"/>
                </a:solidFill>
                <a:latin typeface="Times New Roman" panose="02020603050405020304" pitchFamily="18" charset="0"/>
                <a:cs typeface="Times New Roman" panose="02020603050405020304" pitchFamily="18" charset="0"/>
              </a:rPr>
              <a:t>th</a:t>
            </a:r>
            <a:r>
              <a:rPr lang="en-US" altLang="zh-CN" sz="1400" dirty="0">
                <a:solidFill>
                  <a:schemeClr val="tx1"/>
                </a:solidFill>
                <a:latin typeface="Times New Roman" panose="02020603050405020304" pitchFamily="18" charset="0"/>
                <a:cs typeface="Times New Roman" panose="02020603050405020304" pitchFamily="18" charset="0"/>
              </a:rPr>
              <a:t>/8</a:t>
            </a:r>
            <a:r>
              <a:rPr lang="en-US" altLang="zh-CN" sz="1400" baseline="30000" dirty="0">
                <a:solidFill>
                  <a:schemeClr val="tx1"/>
                </a:solidFill>
                <a:latin typeface="Times New Roman" panose="02020603050405020304" pitchFamily="18" charset="0"/>
                <a:cs typeface="Times New Roman" panose="02020603050405020304" pitchFamily="18" charset="0"/>
              </a:rPr>
              <a:t>th</a:t>
            </a:r>
            <a:r>
              <a:rPr lang="en-US" altLang="zh-CN" sz="1400" dirty="0">
                <a:solidFill>
                  <a:schemeClr val="tx1"/>
                </a:solidFill>
                <a:latin typeface="Times New Roman" panose="02020603050405020304" pitchFamily="18" charset="0"/>
                <a:cs typeface="Times New Roman" panose="02020603050405020304" pitchFamily="18" charset="0"/>
              </a:rPr>
              <a:t>/13</a:t>
            </a:r>
            <a:r>
              <a:rPr lang="en-US" altLang="zh-CN" sz="1400" baseline="30000" dirty="0">
                <a:solidFill>
                  <a:schemeClr val="tx1"/>
                </a:solidFill>
                <a:latin typeface="Times New Roman" panose="02020603050405020304" pitchFamily="18" charset="0"/>
                <a:cs typeface="Times New Roman" panose="02020603050405020304" pitchFamily="18" charset="0"/>
              </a:rPr>
              <a:t>th</a:t>
            </a:r>
            <a:r>
              <a:rPr lang="en-US" altLang="zh-CN" sz="1400" dirty="0">
                <a:solidFill>
                  <a:schemeClr val="tx1"/>
                </a:solidFill>
                <a:latin typeface="Times New Roman" panose="02020603050405020304" pitchFamily="18" charset="0"/>
                <a:cs typeface="Times New Roman" panose="02020603050405020304" pitchFamily="18" charset="0"/>
              </a:rPr>
              <a:t>/17</a:t>
            </a:r>
            <a:r>
              <a:rPr lang="en-US" altLang="zh-CN" sz="1400" baseline="30000" dirty="0">
                <a:solidFill>
                  <a:schemeClr val="tx1"/>
                </a:solidFill>
                <a:latin typeface="Times New Roman" panose="02020603050405020304" pitchFamily="18" charset="0"/>
                <a:cs typeface="Times New Roman" panose="02020603050405020304" pitchFamily="18" charset="0"/>
              </a:rPr>
              <a:t>th</a:t>
            </a:r>
            <a:r>
              <a:rPr lang="en-US" altLang="zh-CN" sz="1400" dirty="0">
                <a:solidFill>
                  <a:schemeClr val="tx1"/>
                </a:solidFill>
                <a:latin typeface="Times New Roman" panose="02020603050405020304" pitchFamily="18" charset="0"/>
                <a:cs typeface="Times New Roman" panose="02020603050405020304" pitchFamily="18" charset="0"/>
              </a:rPr>
              <a:t>  block as the pilot tone, which locates in the first 52-tone DRU; </a:t>
            </a:r>
          </a:p>
          <a:p>
            <a:pPr lvl="1" indent="0"/>
            <a:endParaRPr lang="en-US" altLang="zh-CN" sz="1400"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startAt="3"/>
            </a:pPr>
            <a:r>
              <a:rPr lang="en-US" altLang="zh-CN" sz="1400" dirty="0">
                <a:solidFill>
                  <a:schemeClr val="tx1"/>
                </a:solidFill>
                <a:latin typeface="Times New Roman" panose="02020603050405020304" pitchFamily="18" charset="0"/>
                <a:cs typeface="Times New Roman" panose="02020603050405020304" pitchFamily="18" charset="0"/>
              </a:rPr>
              <a:t>The pilot tones of 26-tone DRUs are split from 52-tone DRUs. The pilots of the 106-tone DRUs can be selected as the same as any included 52-tone DRU.</a:t>
            </a:r>
          </a:p>
        </p:txBody>
      </p:sp>
      <p:pic>
        <p:nvPicPr>
          <p:cNvPr id="2" name="图片 1"/>
          <p:cNvPicPr>
            <a:picLocks noChangeAspect="1"/>
          </p:cNvPicPr>
          <p:nvPr/>
        </p:nvPicPr>
        <p:blipFill>
          <a:blip r:embed="rId2"/>
          <a:stretch>
            <a:fillRect/>
          </a:stretch>
        </p:blipFill>
        <p:spPr>
          <a:xfrm>
            <a:off x="623392" y="1700808"/>
            <a:ext cx="4104456" cy="4717626"/>
          </a:xfrm>
          <a:prstGeom prst="rect">
            <a:avLst/>
          </a:prstGeom>
        </p:spPr>
      </p:pic>
    </p:spTree>
    <p:extLst>
      <p:ext uri="{BB962C8B-B14F-4D97-AF65-F5344CB8AC3E}">
        <p14:creationId xmlns:p14="http://schemas.microsoft.com/office/powerpoint/2010/main" val="1989082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idx="12"/>
          </p:nvPr>
        </p:nvSpPr>
        <p:spPr/>
        <p:txBody>
          <a:bodyPr/>
          <a:lstStyle/>
          <a:p>
            <a:r>
              <a:rPr lang="en-GB"/>
              <a:t>Slide </a:t>
            </a:r>
            <a:fld id="{440F5867-744E-4AA6-B0ED-4C44D2DFBB7B}" type="slidenum">
              <a:rPr lang="en-GB" smtClean="0"/>
              <a:pPr/>
              <a:t>6</a:t>
            </a:fld>
            <a:endParaRPr lang="en-GB" dirty="0"/>
          </a:p>
        </p:txBody>
      </p:sp>
      <p:sp>
        <p:nvSpPr>
          <p:cNvPr id="5" name="页脚占位符 4"/>
          <p:cNvSpPr>
            <a:spLocks noGrp="1"/>
          </p:cNvSpPr>
          <p:nvPr>
            <p:ph type="ftr" idx="14"/>
          </p:nvPr>
        </p:nvSpPr>
        <p:spPr/>
        <p:txBody>
          <a:bodyPr/>
          <a:lstStyle/>
          <a:p>
            <a:r>
              <a:rPr lang="en-GB"/>
              <a:t>Bo Gong (Huawei)</a:t>
            </a:r>
            <a:endParaRPr lang="en-GB" dirty="0"/>
          </a:p>
        </p:txBody>
      </p:sp>
      <p:sp>
        <p:nvSpPr>
          <p:cNvPr id="6" name="日期占位符 5"/>
          <p:cNvSpPr>
            <a:spLocks noGrp="1"/>
          </p:cNvSpPr>
          <p:nvPr>
            <p:ph type="dt" idx="15"/>
          </p:nvPr>
        </p:nvSpPr>
        <p:spPr/>
        <p:txBody>
          <a:bodyPr/>
          <a:lstStyle/>
          <a:p>
            <a:r>
              <a:rPr lang="en-US" altLang="zh-CN" dirty="0"/>
              <a:t>March 2024</a:t>
            </a:r>
            <a:endParaRPr lang="en-GB" altLang="zh-CN" dirty="0"/>
          </a:p>
        </p:txBody>
      </p:sp>
      <p:sp>
        <p:nvSpPr>
          <p:cNvPr id="8" name="文本框 7"/>
          <p:cNvSpPr txBox="1"/>
          <p:nvPr/>
        </p:nvSpPr>
        <p:spPr>
          <a:xfrm>
            <a:off x="2185941" y="1465644"/>
            <a:ext cx="792088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Font typeface="Arial" panose="020B0604020202020204" pitchFamily="34" charset="0"/>
              <a:buChar char="•"/>
            </a:pPr>
            <a:r>
              <a:rPr lang="en-US" altLang="zh-CN" sz="1400" dirty="0">
                <a:solidFill>
                  <a:schemeClr val="tx1"/>
                </a:solidFill>
              </a:rPr>
              <a:t>Channel Bandwidth = 20MHz</a:t>
            </a:r>
          </a:p>
          <a:p>
            <a:pPr marL="342900" indent="-342900">
              <a:buFont typeface="Arial" panose="020B0604020202020204" pitchFamily="34" charset="0"/>
              <a:buChar char="•"/>
            </a:pPr>
            <a:r>
              <a:rPr lang="en-US" altLang="zh-CN" sz="1400" dirty="0">
                <a:solidFill>
                  <a:schemeClr val="tx1"/>
                </a:solidFill>
              </a:rPr>
              <a:t>LDPC Coding, MCS = 0/MCS = 7</a:t>
            </a:r>
          </a:p>
          <a:p>
            <a:pPr marL="342900" indent="-342900">
              <a:buFont typeface="Arial" panose="020B0604020202020204" pitchFamily="34" charset="0"/>
              <a:buChar char="•"/>
            </a:pPr>
            <a:r>
              <a:rPr lang="en-US" altLang="zh-CN" sz="1400" dirty="0">
                <a:solidFill>
                  <a:schemeClr val="tx1"/>
                </a:solidFill>
              </a:rPr>
              <a:t>SISO with Channel Model D, no impairment</a:t>
            </a:r>
          </a:p>
          <a:p>
            <a:pPr marL="342900" indent="-342900">
              <a:buFont typeface="Arial" panose="020B0604020202020204" pitchFamily="34" charset="0"/>
              <a:buChar char="•"/>
            </a:pPr>
            <a:r>
              <a:rPr lang="en-US" altLang="zh-CN" sz="1400" dirty="0">
                <a:solidFill>
                  <a:schemeClr val="tx1"/>
                </a:solidFill>
              </a:rPr>
              <a:t>Phase tracking is always used</a:t>
            </a:r>
          </a:p>
          <a:p>
            <a:pPr marL="342900" indent="-342900">
              <a:buFont typeface="Arial" panose="020B0604020202020204" pitchFamily="34" charset="0"/>
              <a:buChar char="•"/>
            </a:pPr>
            <a:r>
              <a:rPr lang="en-US" altLang="zh-CN" sz="1400" dirty="0">
                <a:solidFill>
                  <a:schemeClr val="tx1"/>
                </a:solidFill>
              </a:rPr>
              <a:t>Packet Size = 2000 bytes</a:t>
            </a:r>
          </a:p>
          <a:p>
            <a:pPr marL="342900" indent="-342900">
              <a:buFont typeface="Arial" panose="020B0604020202020204" pitchFamily="34" charset="0"/>
              <a:buChar char="•"/>
            </a:pPr>
            <a:r>
              <a:rPr lang="en-US" altLang="zh-CN" sz="1400" dirty="0">
                <a:solidFill>
                  <a:schemeClr val="tx1"/>
                </a:solidFill>
              </a:rPr>
              <a:t>The PER for the first 52-tone DRU is considered</a:t>
            </a:r>
          </a:p>
          <a:p>
            <a:pPr marL="342900" indent="-342900">
              <a:buFont typeface="Arial" panose="020B0604020202020204" pitchFamily="34" charset="0"/>
              <a:buChar char="•"/>
            </a:pPr>
            <a:r>
              <a:rPr lang="en-US" altLang="zh-CN" sz="1400" dirty="0">
                <a:solidFill>
                  <a:schemeClr val="tx1"/>
                </a:solidFill>
              </a:rPr>
              <a:t>The baseline scheme is a 52-tone DRU which is near-evenly distributed. The space between two adjacent subcarriers is 4 or 5 that alternately appears.</a:t>
            </a:r>
          </a:p>
        </p:txBody>
      </p:sp>
      <p:pic>
        <p:nvPicPr>
          <p:cNvPr id="11" name="图片 10"/>
          <p:cNvPicPr>
            <a:picLocks noChangeAspect="1"/>
          </p:cNvPicPr>
          <p:nvPr/>
        </p:nvPicPr>
        <p:blipFill>
          <a:blip r:embed="rId2"/>
          <a:stretch>
            <a:fillRect/>
          </a:stretch>
        </p:blipFill>
        <p:spPr>
          <a:xfrm>
            <a:off x="1055440" y="3435299"/>
            <a:ext cx="4248472" cy="2956686"/>
          </a:xfrm>
          <a:prstGeom prst="rect">
            <a:avLst/>
          </a:prstGeom>
        </p:spPr>
      </p:pic>
      <p:sp>
        <p:nvSpPr>
          <p:cNvPr id="12" name="文本框 11"/>
          <p:cNvSpPr txBox="1"/>
          <p:nvPr/>
        </p:nvSpPr>
        <p:spPr>
          <a:xfrm>
            <a:off x="5519936" y="3463164"/>
            <a:ext cx="4968552" cy="1815882"/>
          </a:xfrm>
          <a:prstGeom prst="rect">
            <a:avLst/>
          </a:prstGeom>
          <a:noFill/>
        </p:spPr>
        <p:txBody>
          <a:bodyPr wrap="square" rtlCol="0">
            <a:spAutoFit/>
          </a:bodyPr>
          <a:lstStyle/>
          <a:p>
            <a:r>
              <a:rPr lang="en-US" altLang="zh-CN" sz="1400" dirty="0">
                <a:solidFill>
                  <a:schemeClr val="tx1"/>
                </a:solidFill>
              </a:rPr>
              <a:t>The simulation results show that under low SNR</a:t>
            </a:r>
          </a:p>
          <a:p>
            <a:endParaRPr lang="en-US" altLang="zh-CN" sz="1400" dirty="0">
              <a:solidFill>
                <a:schemeClr val="tx1"/>
              </a:solidFill>
            </a:endParaRPr>
          </a:p>
          <a:p>
            <a:pPr marL="342900" indent="-342900">
              <a:buFont typeface="Wingdings" panose="05000000000000000000" pitchFamily="2" charset="2"/>
              <a:buChar char="Ø"/>
            </a:pPr>
            <a:r>
              <a:rPr lang="en-US" altLang="zh-CN" sz="1400" dirty="0">
                <a:solidFill>
                  <a:schemeClr val="tx1"/>
                </a:solidFill>
              </a:rPr>
              <a:t>The performance of the proposed group based tone plan is similar to the near evenly distributed tone plan with/without smoothing. </a:t>
            </a:r>
          </a:p>
          <a:p>
            <a:endParaRPr lang="en-US" altLang="zh-CN" sz="1400" dirty="0">
              <a:solidFill>
                <a:schemeClr val="tx1"/>
              </a:solidFill>
            </a:endParaRPr>
          </a:p>
          <a:p>
            <a:pPr marL="342900" indent="-342900">
              <a:buFont typeface="Wingdings" panose="05000000000000000000" pitchFamily="2" charset="2"/>
              <a:buChar char="Ø"/>
            </a:pPr>
            <a:r>
              <a:rPr lang="en-US" altLang="zh-CN" sz="1400" dirty="0">
                <a:solidFill>
                  <a:schemeClr val="tx1"/>
                </a:solidFill>
              </a:rPr>
              <a:t>There exists obvious smoothing gain for the proposed group based tone plan and the near evenly distributed tone plan.</a:t>
            </a:r>
            <a:endParaRPr lang="zh-CN" altLang="en-US" sz="1400" dirty="0">
              <a:solidFill>
                <a:schemeClr val="tx1"/>
              </a:solidFill>
            </a:endParaRPr>
          </a:p>
        </p:txBody>
      </p:sp>
      <p:sp>
        <p:nvSpPr>
          <p:cNvPr id="13" name="标题 1"/>
          <p:cNvSpPr txBox="1">
            <a:spLocks/>
          </p:cNvSpPr>
          <p:nvPr/>
        </p:nvSpPr>
        <p:spPr bwMode="auto">
          <a:xfrm>
            <a:off x="767408" y="486307"/>
            <a:ext cx="10361084" cy="1065213"/>
          </a:xfrm>
          <a:prstGeom prst="rect">
            <a:avLst/>
          </a:prstGeom>
          <a:noFill/>
          <a:ln w="9525">
            <a:noFill/>
            <a:round/>
            <a:headEnd/>
            <a:tailEnd/>
          </a:ln>
          <a:effectLst/>
        </p:spPr>
        <p:txBody>
          <a:bodyPr vert="horz" wrap="square" lIns="92160" tIns="46080" rIns="92160" bIns="46080" numCol="1" anchor="ctr" anchorCtr="0" compatLnSpc="1">
            <a:prstTxWarp prst="textNoShape">
              <a:avLst/>
            </a:prstTxWarp>
          </a:bodyPr>
          <a:lstStyle>
            <a:lvl1pPr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mj-lt"/>
                <a:ea typeface="+mj-ea"/>
                <a:cs typeface="+mj-cs"/>
              </a:defRPr>
            </a:lvl1pPr>
            <a:lvl2pPr marL="742950" indent="-28575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2pPr>
            <a:lvl3pPr marL="11430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3pPr>
            <a:lvl4pPr marL="16002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4pPr>
            <a:lvl5pPr marL="20574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5pPr>
            <a:lvl6pPr marL="25146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6pPr>
            <a:lvl7pPr marL="29718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7pPr>
            <a:lvl8pPr marL="34290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8pPr>
            <a:lvl9pPr marL="3886200" indent="-228600" algn="ctr" defTabSz="449263" rtl="0" eaLnBrk="1" fontAlgn="base" hangingPunct="1">
              <a:spcBef>
                <a:spcPct val="0"/>
              </a:spcBef>
              <a:spcAft>
                <a:spcPct val="0"/>
              </a:spcAft>
              <a:buClr>
                <a:srgbClr val="000000"/>
              </a:buClr>
              <a:buSzPct val="100000"/>
              <a:buFont typeface="Times New Roman" pitchFamily="16" charset="0"/>
              <a:defRPr sz="3200" b="1">
                <a:solidFill>
                  <a:srgbClr val="000000"/>
                </a:solidFill>
                <a:latin typeface="Times New Roman" pitchFamily="16" charset="0"/>
                <a:ea typeface="MS Gothic" charset="-128"/>
              </a:defRPr>
            </a:lvl9pPr>
          </a:lstStyle>
          <a:p>
            <a:r>
              <a:rPr lang="en-US" altLang="zh-CN" kern="0" dirty="0"/>
              <a:t>Simulation Results</a:t>
            </a:r>
            <a:endParaRPr lang="zh-CN" altLang="en-US" kern="0" dirty="0"/>
          </a:p>
        </p:txBody>
      </p:sp>
    </p:spTree>
    <p:extLst>
      <p:ext uri="{BB962C8B-B14F-4D97-AF65-F5344CB8AC3E}">
        <p14:creationId xmlns:p14="http://schemas.microsoft.com/office/powerpoint/2010/main" val="528583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idx="12"/>
          </p:nvPr>
        </p:nvSpPr>
        <p:spPr/>
        <p:txBody>
          <a:bodyPr/>
          <a:lstStyle/>
          <a:p>
            <a:r>
              <a:rPr lang="en-GB"/>
              <a:t>Slide </a:t>
            </a:r>
            <a:fld id="{440F5867-744E-4AA6-B0ED-4C44D2DFBB7B}" type="slidenum">
              <a:rPr lang="en-GB" smtClean="0"/>
              <a:pPr/>
              <a:t>7</a:t>
            </a:fld>
            <a:endParaRPr lang="en-GB" dirty="0"/>
          </a:p>
        </p:txBody>
      </p:sp>
      <p:sp>
        <p:nvSpPr>
          <p:cNvPr id="5" name="页脚占位符 4"/>
          <p:cNvSpPr>
            <a:spLocks noGrp="1"/>
          </p:cNvSpPr>
          <p:nvPr>
            <p:ph type="ftr" idx="14"/>
          </p:nvPr>
        </p:nvSpPr>
        <p:spPr/>
        <p:txBody>
          <a:bodyPr/>
          <a:lstStyle/>
          <a:p>
            <a:r>
              <a:rPr lang="en-GB" dirty="0"/>
              <a:t>Bo Gong (Huawei)</a:t>
            </a:r>
          </a:p>
        </p:txBody>
      </p:sp>
      <p:sp>
        <p:nvSpPr>
          <p:cNvPr id="6" name="日期占位符 5"/>
          <p:cNvSpPr>
            <a:spLocks noGrp="1"/>
          </p:cNvSpPr>
          <p:nvPr>
            <p:ph type="dt" idx="15"/>
          </p:nvPr>
        </p:nvSpPr>
        <p:spPr/>
        <p:txBody>
          <a:bodyPr/>
          <a:lstStyle/>
          <a:p>
            <a:r>
              <a:rPr lang="en-US" altLang="zh-CN" dirty="0"/>
              <a:t>March 2024</a:t>
            </a:r>
            <a:endParaRPr lang="en-GB" altLang="zh-CN" dirty="0"/>
          </a:p>
        </p:txBody>
      </p:sp>
      <p:sp>
        <p:nvSpPr>
          <p:cNvPr id="7" name="标题 1"/>
          <p:cNvSpPr>
            <a:spLocks noGrp="1"/>
          </p:cNvSpPr>
          <p:nvPr>
            <p:ph type="title"/>
          </p:nvPr>
        </p:nvSpPr>
        <p:spPr>
          <a:xfrm>
            <a:off x="914401" y="685801"/>
            <a:ext cx="10361084" cy="1065213"/>
          </a:xfrm>
        </p:spPr>
        <p:txBody>
          <a:bodyPr/>
          <a:lstStyle/>
          <a:p>
            <a:r>
              <a:rPr lang="en-US" altLang="zh-CN" dirty="0"/>
              <a:t>Simulation Results</a:t>
            </a:r>
            <a:endParaRPr lang="zh-CN" altLang="en-US" dirty="0"/>
          </a:p>
        </p:txBody>
      </p:sp>
      <p:sp>
        <p:nvSpPr>
          <p:cNvPr id="10" name="矩形 9"/>
          <p:cNvSpPr/>
          <p:nvPr/>
        </p:nvSpPr>
        <p:spPr>
          <a:xfrm>
            <a:off x="5818052" y="1700808"/>
            <a:ext cx="5318508" cy="4031873"/>
          </a:xfrm>
          <a:prstGeom prst="rect">
            <a:avLst/>
          </a:prstGeom>
        </p:spPr>
        <p:txBody>
          <a:bodyPr wrap="square">
            <a:spAutoFit/>
          </a:bodyPr>
          <a:lstStyle/>
          <a:p>
            <a:r>
              <a:rPr lang="en-US" altLang="zh-CN" sz="1600" dirty="0">
                <a:solidFill>
                  <a:schemeClr val="tx1"/>
                </a:solidFill>
              </a:rPr>
              <a:t>The simulation results show that under high SNR</a:t>
            </a:r>
          </a:p>
          <a:p>
            <a:endParaRPr lang="en-US" altLang="zh-CN" sz="1600" dirty="0">
              <a:solidFill>
                <a:schemeClr val="tx1"/>
              </a:solidFill>
            </a:endParaRPr>
          </a:p>
          <a:p>
            <a:pPr marL="342900" indent="-342900">
              <a:buAutoNum type="arabicParenBoth"/>
            </a:pPr>
            <a:r>
              <a:rPr lang="en-US" altLang="zh-CN" sz="1600" dirty="0">
                <a:solidFill>
                  <a:schemeClr val="tx1"/>
                </a:solidFill>
              </a:rPr>
              <a:t>The performances of the proposed paired tone plan and the near-evenly distributed tone plan are almost the same if without smoothing.</a:t>
            </a:r>
          </a:p>
          <a:p>
            <a:pPr marL="342900" indent="-342900">
              <a:buAutoNum type="arabicParenBoth"/>
            </a:pPr>
            <a:endParaRPr lang="en-US" altLang="zh-CN" sz="1600" dirty="0">
              <a:solidFill>
                <a:schemeClr val="tx1"/>
              </a:solidFill>
            </a:endParaRPr>
          </a:p>
          <a:p>
            <a:r>
              <a:rPr lang="en-US" altLang="zh-CN" sz="1600" dirty="0">
                <a:solidFill>
                  <a:schemeClr val="tx1"/>
                </a:solidFill>
              </a:rPr>
              <a:t>(2)  The performance of the near-evenly distributed</a:t>
            </a:r>
          </a:p>
          <a:p>
            <a:r>
              <a:rPr lang="en-US" altLang="zh-CN" sz="1600" dirty="0">
                <a:solidFill>
                  <a:schemeClr val="tx1"/>
                </a:solidFill>
              </a:rPr>
              <a:t>      tone plan deteriorates with smoothing for the</a:t>
            </a:r>
          </a:p>
          <a:p>
            <a:r>
              <a:rPr lang="en-US" altLang="zh-CN" sz="1600" dirty="0">
                <a:solidFill>
                  <a:schemeClr val="tx1"/>
                </a:solidFill>
              </a:rPr>
              <a:t>      larger fitting error.</a:t>
            </a:r>
          </a:p>
          <a:p>
            <a:endParaRPr lang="en-US" altLang="zh-CN" sz="1600" dirty="0">
              <a:solidFill>
                <a:schemeClr val="tx1"/>
              </a:solidFill>
            </a:endParaRPr>
          </a:p>
          <a:p>
            <a:r>
              <a:rPr lang="en-US" altLang="zh-CN" sz="1600" dirty="0">
                <a:solidFill>
                  <a:schemeClr val="tx1"/>
                </a:solidFill>
              </a:rPr>
              <a:t>(3) For the proposed group based tone plan, there still </a:t>
            </a:r>
          </a:p>
          <a:p>
            <a:r>
              <a:rPr lang="en-US" altLang="zh-CN" sz="1600" dirty="0">
                <a:solidFill>
                  <a:schemeClr val="tx1"/>
                </a:solidFill>
              </a:rPr>
              <a:t>     exists obvious smoothing gain. The reason is that on </a:t>
            </a:r>
          </a:p>
          <a:p>
            <a:r>
              <a:rPr lang="en-US" altLang="zh-CN" sz="1600" dirty="0">
                <a:solidFill>
                  <a:schemeClr val="tx1"/>
                </a:solidFill>
              </a:rPr>
              <a:t>     the one hand, the paired tones are close to each other and</a:t>
            </a:r>
          </a:p>
          <a:p>
            <a:r>
              <a:rPr lang="en-US" altLang="zh-CN" sz="1600" dirty="0">
                <a:solidFill>
                  <a:schemeClr val="tx1"/>
                </a:solidFill>
              </a:rPr>
              <a:t>     are the dominant contributors for each other’s smoothed</a:t>
            </a:r>
          </a:p>
          <a:p>
            <a:r>
              <a:rPr lang="en-US" altLang="zh-CN" sz="1600" dirty="0">
                <a:solidFill>
                  <a:schemeClr val="tx1"/>
                </a:solidFill>
              </a:rPr>
              <a:t>     channel coefficients; on the other hand, the pilot </a:t>
            </a:r>
          </a:p>
          <a:p>
            <a:r>
              <a:rPr lang="en-US" altLang="zh-CN" sz="1600" dirty="0">
                <a:solidFill>
                  <a:schemeClr val="tx1"/>
                </a:solidFill>
              </a:rPr>
              <a:t>     tones are included by the paired tones. </a:t>
            </a:r>
          </a:p>
        </p:txBody>
      </p:sp>
      <p:pic>
        <p:nvPicPr>
          <p:cNvPr id="11" name="图片 10"/>
          <p:cNvPicPr>
            <a:picLocks noChangeAspect="1"/>
          </p:cNvPicPr>
          <p:nvPr/>
        </p:nvPicPr>
        <p:blipFill>
          <a:blip r:embed="rId2"/>
          <a:stretch>
            <a:fillRect/>
          </a:stretch>
        </p:blipFill>
        <p:spPr>
          <a:xfrm>
            <a:off x="335360" y="1916833"/>
            <a:ext cx="5256584" cy="3696014"/>
          </a:xfrm>
          <a:prstGeom prst="rect">
            <a:avLst/>
          </a:prstGeom>
        </p:spPr>
      </p:pic>
    </p:spTree>
    <p:extLst>
      <p:ext uri="{BB962C8B-B14F-4D97-AF65-F5344CB8AC3E}">
        <p14:creationId xmlns:p14="http://schemas.microsoft.com/office/powerpoint/2010/main" val="1721192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8AA07F91-DC49-4FF7-BDD4-FCB1D7E429A3}"/>
              </a:ext>
            </a:extLst>
          </p:cNvPr>
          <p:cNvSpPr txBox="1">
            <a:spLocks noChangeArrowheads="1"/>
          </p:cNvSpPr>
          <p:nvPr/>
        </p:nvSpPr>
        <p:spPr bwMode="auto">
          <a:xfrm>
            <a:off x="802216" y="1412776"/>
            <a:ext cx="10766392" cy="5039841"/>
          </a:xfrm>
          <a:prstGeom prst="rect">
            <a:avLst/>
          </a:prstGeom>
          <a:noFill/>
          <a:ln w="19050">
            <a:solidFill>
              <a:schemeClr val="tx1"/>
            </a:solidFill>
            <a:round/>
            <a:headEnd/>
            <a:tailEnd/>
          </a:ln>
          <a:effectLst/>
        </p:spPr>
        <p:txBody>
          <a:bodyPr vert="horz" wrap="square" lIns="92160" tIns="46080" rIns="92160" bIns="46080" numCol="1" anchor="t" anchorCtr="0" compatLnSpc="1">
            <a:prstTxWarp prst="textNoShape">
              <a:avLst/>
            </a:prstTxWarp>
          </a:bodyPr>
          <a:lstStyle>
            <a:lvl1pPr marL="0" indent="0" algn="ctr" defTabSz="449263" rtl="0" eaLnBrk="1" fontAlgn="base" hangingPunct="1">
              <a:spcBef>
                <a:spcPts val="600"/>
              </a:spcBef>
              <a:spcAft>
                <a:spcPct val="0"/>
              </a:spcAft>
              <a:buClr>
                <a:srgbClr val="000000"/>
              </a:buClr>
              <a:buSzPct val="100000"/>
              <a:buFont typeface="Times New Roman" pitchFamily="16" charset="0"/>
              <a:buNone/>
              <a:defRPr sz="2400" b="1">
                <a:solidFill>
                  <a:srgbClr val="000000"/>
                </a:solidFill>
                <a:latin typeface="+mn-lt"/>
                <a:ea typeface="+mn-ea"/>
                <a:cs typeface="+mn-cs"/>
              </a:defRPr>
            </a:lvl1pPr>
            <a:lvl2pPr marL="457200" indent="0" algn="ctr" defTabSz="449263" rtl="0" eaLnBrk="1" fontAlgn="base" hangingPunct="1">
              <a:spcBef>
                <a:spcPts val="500"/>
              </a:spcBef>
              <a:spcAft>
                <a:spcPct val="0"/>
              </a:spcAft>
              <a:buClr>
                <a:srgbClr val="000000"/>
              </a:buClr>
              <a:buSzPct val="100000"/>
              <a:buFont typeface="Times New Roman" pitchFamily="16" charset="0"/>
              <a:buNone/>
              <a:defRPr sz="2000">
                <a:solidFill>
                  <a:srgbClr val="000000"/>
                </a:solidFill>
                <a:latin typeface="+mn-lt"/>
                <a:ea typeface="+mn-ea"/>
              </a:defRPr>
            </a:lvl2pPr>
            <a:lvl3pPr marL="914400" indent="0" algn="ctr" defTabSz="449263" rtl="0" eaLnBrk="1" fontAlgn="base" hangingPunct="1">
              <a:spcBef>
                <a:spcPts val="450"/>
              </a:spcBef>
              <a:spcAft>
                <a:spcPct val="0"/>
              </a:spcAft>
              <a:buClr>
                <a:srgbClr val="000000"/>
              </a:buClr>
              <a:buSzPct val="100000"/>
              <a:buFont typeface="Times New Roman" pitchFamily="16" charset="0"/>
              <a:buNone/>
              <a:defRPr>
                <a:solidFill>
                  <a:srgbClr val="000000"/>
                </a:solidFill>
                <a:latin typeface="+mn-lt"/>
                <a:ea typeface="+mn-ea"/>
              </a:defRPr>
            </a:lvl3pPr>
            <a:lvl4pPr marL="1371600" indent="0" algn="ctr" defTabSz="449263" rtl="0" eaLnBrk="1" fontAlgn="base" hangingPunct="1">
              <a:spcBef>
                <a:spcPts val="400"/>
              </a:spcBef>
              <a:spcAft>
                <a:spcPct val="0"/>
              </a:spcAft>
              <a:buClr>
                <a:srgbClr val="000000"/>
              </a:buClr>
              <a:buSzPct val="100000"/>
              <a:buFont typeface="Times New Roman" pitchFamily="16" charset="0"/>
              <a:buNone/>
              <a:defRPr sz="1600">
                <a:solidFill>
                  <a:srgbClr val="000000"/>
                </a:solidFill>
                <a:latin typeface="+mn-lt"/>
                <a:ea typeface="+mn-ea"/>
              </a:defRPr>
            </a:lvl4pPr>
            <a:lvl5pPr marL="1828800" indent="0" algn="ctr" defTabSz="449263" rtl="0" eaLnBrk="1" fontAlgn="base" hangingPunct="1">
              <a:spcBef>
                <a:spcPts val="400"/>
              </a:spcBef>
              <a:spcAft>
                <a:spcPct val="0"/>
              </a:spcAft>
              <a:buClr>
                <a:srgbClr val="000000"/>
              </a:buClr>
              <a:buSzPct val="100000"/>
              <a:buFont typeface="Times New Roman" pitchFamily="16" charset="0"/>
              <a:buNone/>
              <a:defRPr sz="1600">
                <a:solidFill>
                  <a:srgbClr val="000000"/>
                </a:solidFill>
                <a:latin typeface="+mn-lt"/>
                <a:ea typeface="+mn-ea"/>
              </a:defRPr>
            </a:lvl5pPr>
            <a:lvl6pPr marL="2286000" indent="0" algn="ctr" defTabSz="449263" rtl="0" eaLnBrk="1" fontAlgn="base" hangingPunct="1">
              <a:spcBef>
                <a:spcPts val="400"/>
              </a:spcBef>
              <a:spcAft>
                <a:spcPct val="0"/>
              </a:spcAft>
              <a:buClr>
                <a:srgbClr val="000000"/>
              </a:buClr>
              <a:buSzPct val="100000"/>
              <a:buFont typeface="Times New Roman" pitchFamily="16" charset="0"/>
              <a:buNone/>
              <a:defRPr sz="1600">
                <a:solidFill>
                  <a:srgbClr val="000000"/>
                </a:solidFill>
                <a:latin typeface="+mn-lt"/>
                <a:ea typeface="+mn-ea"/>
              </a:defRPr>
            </a:lvl6pPr>
            <a:lvl7pPr marL="2743200" indent="0" algn="ctr" defTabSz="449263" rtl="0" eaLnBrk="1" fontAlgn="base" hangingPunct="1">
              <a:spcBef>
                <a:spcPts val="400"/>
              </a:spcBef>
              <a:spcAft>
                <a:spcPct val="0"/>
              </a:spcAft>
              <a:buClr>
                <a:srgbClr val="000000"/>
              </a:buClr>
              <a:buSzPct val="100000"/>
              <a:buFont typeface="Times New Roman" pitchFamily="16" charset="0"/>
              <a:buNone/>
              <a:defRPr sz="1600">
                <a:solidFill>
                  <a:srgbClr val="000000"/>
                </a:solidFill>
                <a:latin typeface="+mn-lt"/>
                <a:ea typeface="+mn-ea"/>
              </a:defRPr>
            </a:lvl7pPr>
            <a:lvl8pPr marL="3200400" indent="0" algn="ctr" defTabSz="449263" rtl="0" eaLnBrk="1" fontAlgn="base" hangingPunct="1">
              <a:spcBef>
                <a:spcPts val="400"/>
              </a:spcBef>
              <a:spcAft>
                <a:spcPct val="0"/>
              </a:spcAft>
              <a:buClr>
                <a:srgbClr val="000000"/>
              </a:buClr>
              <a:buSzPct val="100000"/>
              <a:buFont typeface="Times New Roman" pitchFamily="16" charset="0"/>
              <a:buNone/>
              <a:defRPr sz="1600">
                <a:solidFill>
                  <a:srgbClr val="000000"/>
                </a:solidFill>
                <a:latin typeface="+mn-lt"/>
                <a:ea typeface="+mn-ea"/>
              </a:defRPr>
            </a:lvl8pPr>
            <a:lvl9pPr marL="3657600" indent="0" algn="ctr" defTabSz="449263" rtl="0" eaLnBrk="1" fontAlgn="base" hangingPunct="1">
              <a:spcBef>
                <a:spcPts val="400"/>
              </a:spcBef>
              <a:spcAft>
                <a:spcPct val="0"/>
              </a:spcAft>
              <a:buClr>
                <a:srgbClr val="000000"/>
              </a:buClr>
              <a:buSzPct val="100000"/>
              <a:buFont typeface="Times New Roman" pitchFamily="16" charset="0"/>
              <a:buNone/>
              <a:defRPr sz="1600">
                <a:solidFill>
                  <a:srgbClr val="000000"/>
                </a:solidFill>
                <a:latin typeface="+mn-lt"/>
                <a:ea typeface="+mn-ea"/>
              </a:defRPr>
            </a:lvl9pPr>
          </a:lstStyle>
          <a:p>
            <a:pPr marL="400050" algn="just">
              <a:buFont typeface="Wingdings" panose="05000000000000000000" pitchFamily="2" charset="2"/>
              <a:buChar char="p"/>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2000" kern="0" dirty="0">
                <a:latin typeface="+mj-lt"/>
              </a:rPr>
              <a:t>Motivation: Pilot power of some </a:t>
            </a:r>
            <a:r>
              <a:rPr lang="en-US" altLang="zh-CN" sz="2000" kern="0" dirty="0" err="1">
                <a:latin typeface="+mj-lt"/>
              </a:rPr>
              <a:t>dRUs</a:t>
            </a:r>
            <a:r>
              <a:rPr lang="en-US" altLang="zh-CN" sz="2000" kern="0" dirty="0">
                <a:latin typeface="+mj-lt"/>
              </a:rPr>
              <a:t> can be further boosted because of the power boost gap between the transmit power of a </a:t>
            </a:r>
            <a:r>
              <a:rPr lang="en-US" altLang="zh-CN" sz="2000" kern="0" dirty="0" err="1">
                <a:latin typeface="+mj-lt"/>
              </a:rPr>
              <a:t>dRU</a:t>
            </a:r>
            <a:r>
              <a:rPr lang="en-US" altLang="zh-CN" sz="2000" kern="0" dirty="0">
                <a:latin typeface="+mj-lt"/>
              </a:rPr>
              <a:t> and maximum power in a PPDU.</a:t>
            </a:r>
          </a:p>
          <a:p>
            <a:pPr marL="341313" indent="-284163" algn="just">
              <a:spcBef>
                <a:spcPts val="0"/>
              </a:spcBef>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b="0" kern="0" dirty="0">
                <a:solidFill>
                  <a:schemeClr val="tx1"/>
                </a:solidFill>
              </a:rPr>
              <a:t>26-tone </a:t>
            </a:r>
            <a:r>
              <a:rPr lang="en-US" altLang="zh-CN" sz="1800" b="0" kern="0" dirty="0" err="1">
                <a:solidFill>
                  <a:schemeClr val="tx1"/>
                </a:solidFill>
              </a:rPr>
              <a:t>dRU</a:t>
            </a:r>
            <a:r>
              <a:rPr lang="en-US" altLang="zh-CN" sz="1800" b="0" kern="0" dirty="0">
                <a:solidFill>
                  <a:schemeClr val="tx1"/>
                </a:solidFill>
              </a:rPr>
              <a:t> in a 20 MHz PPDU; 52-tone </a:t>
            </a:r>
            <a:r>
              <a:rPr lang="en-US" altLang="zh-CN" sz="1800" b="0" kern="0" dirty="0" err="1">
                <a:solidFill>
                  <a:schemeClr val="tx1"/>
                </a:solidFill>
              </a:rPr>
              <a:t>dRU</a:t>
            </a:r>
            <a:r>
              <a:rPr lang="en-US" altLang="zh-CN" sz="1800" b="0" kern="0" dirty="0">
                <a:solidFill>
                  <a:schemeClr val="tx1"/>
                </a:solidFill>
              </a:rPr>
              <a:t> in a 40 MHz PPDU;</a:t>
            </a:r>
          </a:p>
          <a:p>
            <a:pPr marL="341313" indent="-284163" algn="just">
              <a:spcBef>
                <a:spcPts val="0"/>
              </a:spcBef>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800" b="0" kern="0" dirty="0">
                <a:solidFill>
                  <a:schemeClr val="tx1"/>
                </a:solidFill>
              </a:rPr>
              <a:t>106 and 242-tone </a:t>
            </a:r>
            <a:r>
              <a:rPr lang="en-US" altLang="zh-CN" sz="1800" b="0" kern="0" dirty="0" err="1">
                <a:solidFill>
                  <a:schemeClr val="tx1"/>
                </a:solidFill>
              </a:rPr>
              <a:t>dRU</a:t>
            </a:r>
            <a:r>
              <a:rPr lang="en-US" altLang="zh-CN" sz="1800" b="0" kern="0" dirty="0">
                <a:solidFill>
                  <a:schemeClr val="tx1"/>
                </a:solidFill>
              </a:rPr>
              <a:t> in a 80 MHz PPDU;</a:t>
            </a:r>
            <a:r>
              <a:rPr lang="zh-CN" altLang="en-US" sz="1800" b="0" kern="0" dirty="0">
                <a:solidFill>
                  <a:schemeClr val="tx1"/>
                </a:solidFill>
              </a:rPr>
              <a:t> </a:t>
            </a:r>
            <a:r>
              <a:rPr lang="en-US" altLang="zh-CN" sz="1800" b="0" kern="0" dirty="0">
                <a:solidFill>
                  <a:schemeClr val="tx1"/>
                </a:solidFill>
              </a:rPr>
              <a:t>May have some </a:t>
            </a:r>
            <a:r>
              <a:rPr lang="en-US" altLang="zh-CN" sz="1800" b="0" kern="0" dirty="0" err="1">
                <a:solidFill>
                  <a:schemeClr val="tx1"/>
                </a:solidFill>
              </a:rPr>
              <a:t>dRUs</a:t>
            </a:r>
            <a:r>
              <a:rPr lang="en-US" altLang="zh-CN" sz="1800" b="0" kern="0" dirty="0">
                <a:solidFill>
                  <a:schemeClr val="tx1"/>
                </a:solidFill>
              </a:rPr>
              <a:t> in a PPDU with BW larger than 80 </a:t>
            </a:r>
            <a:r>
              <a:rPr lang="en-US" altLang="zh-CN" sz="1800" b="0" kern="0" dirty="0" err="1">
                <a:solidFill>
                  <a:schemeClr val="tx1"/>
                </a:solidFill>
              </a:rPr>
              <a:t>MHz.</a:t>
            </a:r>
            <a:endParaRPr lang="en-US" altLang="zh-CN" sz="1800" b="0" kern="0" dirty="0">
              <a:solidFill>
                <a:schemeClr val="tx1"/>
              </a:solidFill>
            </a:endParaRPr>
          </a:p>
          <a:p>
            <a:pPr marL="341313" indent="-284163" algn="just">
              <a:spcBef>
                <a:spcPts val="0"/>
              </a:spcBef>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kern="0" dirty="0">
              <a:solidFill>
                <a:schemeClr val="tx1"/>
              </a:solidFill>
            </a:endParaRPr>
          </a:p>
          <a:p>
            <a:pPr marL="341313" indent="-284163" algn="just">
              <a:spcBef>
                <a:spcPts val="0"/>
              </a:spcBef>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kern="0" dirty="0">
              <a:solidFill>
                <a:schemeClr val="tx1"/>
              </a:solidFill>
            </a:endParaRPr>
          </a:p>
          <a:p>
            <a:pPr marL="341313" indent="-284163" algn="just">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kern="0" dirty="0">
              <a:latin typeface="+mj-lt"/>
            </a:endParaRPr>
          </a:p>
          <a:p>
            <a:pPr marL="341313" indent="-284163" algn="just">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kern="0" dirty="0">
              <a:latin typeface="+mj-lt"/>
            </a:endParaRPr>
          </a:p>
          <a:p>
            <a:pPr marL="341313" indent="-284163" algn="just">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kern="0" dirty="0">
              <a:latin typeface="+mj-lt"/>
            </a:endParaRPr>
          </a:p>
          <a:p>
            <a:pPr marL="341313" indent="-284163" algn="just">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kern="0" dirty="0">
              <a:latin typeface="+mj-lt"/>
            </a:endParaRPr>
          </a:p>
          <a:p>
            <a:pPr marL="341313" indent="-284163" algn="just">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kern="0" dirty="0">
              <a:latin typeface="+mj-lt"/>
            </a:endParaRPr>
          </a:p>
          <a:p>
            <a:pPr marL="341313" indent="-284163" algn="just">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800" b="0" kern="0" dirty="0">
              <a:latin typeface="+mj-lt"/>
            </a:endParaRPr>
          </a:p>
          <a:p>
            <a:pPr marL="57150" algn="just">
              <a:spcBef>
                <a:spcPts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400" b="0" kern="0" dirty="0">
                <a:latin typeface="+mj-lt"/>
              </a:rPr>
              <a:t>Note 1: “N/A” means that there is no potential boost room because the </a:t>
            </a:r>
            <a:r>
              <a:rPr lang="en-US" altLang="zh-CN" sz="1400" b="0" kern="0" dirty="0" err="1">
                <a:latin typeface="+mj-lt"/>
              </a:rPr>
              <a:t>dRU</a:t>
            </a:r>
            <a:r>
              <a:rPr lang="en-US" altLang="zh-CN" sz="1400" b="0" kern="0" dirty="0">
                <a:latin typeface="+mj-lt"/>
              </a:rPr>
              <a:t> is totally distributed (i.e., one tone per MHz);</a:t>
            </a:r>
          </a:p>
          <a:p>
            <a:pPr marL="57150" algn="just">
              <a:spcBef>
                <a:spcPts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400" b="0" kern="0" dirty="0"/>
              <a:t>Note 2: </a:t>
            </a:r>
            <a:r>
              <a:rPr lang="en-US" altLang="zh-CN" sz="1400" b="0" kern="0" dirty="0">
                <a:solidFill>
                  <a:schemeClr val="tx1"/>
                </a:solidFill>
                <a:latin typeface="+mj-lt"/>
              </a:rPr>
              <a:t>The related </a:t>
            </a:r>
            <a:r>
              <a:rPr lang="en-US" altLang="zh-CN" sz="1400" b="0" kern="0" dirty="0" err="1">
                <a:solidFill>
                  <a:schemeClr val="tx1"/>
                </a:solidFill>
                <a:latin typeface="+mj-lt"/>
              </a:rPr>
              <a:t>dRUs</a:t>
            </a:r>
            <a:r>
              <a:rPr lang="en-US" altLang="zh-CN" sz="1400" b="0" kern="0" dirty="0">
                <a:solidFill>
                  <a:schemeClr val="tx1"/>
                </a:solidFill>
                <a:latin typeface="+mj-lt"/>
              </a:rPr>
              <a:t> with </a:t>
            </a:r>
            <a:r>
              <a:rPr lang="en-US" altLang="zh-CN" sz="1400" b="0" kern="0" dirty="0">
                <a:solidFill>
                  <a:srgbClr val="C00000"/>
                </a:solidFill>
                <a:latin typeface="+mj-lt"/>
              </a:rPr>
              <a:t>red</a:t>
            </a:r>
            <a:r>
              <a:rPr lang="en-US" altLang="zh-CN" sz="1400" b="0" kern="0" dirty="0">
                <a:latin typeface="+mj-lt"/>
              </a:rPr>
              <a:t> items can be further boosted because there is </a:t>
            </a:r>
            <a:r>
              <a:rPr lang="en-US" altLang="zh-CN" sz="1400" b="0" kern="0" dirty="0">
                <a:latin typeface="Calibri" panose="020F0502020204030204" pitchFamily="34" charset="0"/>
              </a:rPr>
              <a:t>a power boost gap between the </a:t>
            </a:r>
            <a:r>
              <a:rPr lang="en-US" altLang="zh-CN" sz="1400" b="0" kern="0" dirty="0" err="1">
                <a:latin typeface="Calibri" panose="020F0502020204030204" pitchFamily="34" charset="0"/>
              </a:rPr>
              <a:t>dRU</a:t>
            </a:r>
            <a:r>
              <a:rPr lang="en-US" altLang="zh-CN" sz="1400" b="0" kern="0" dirty="0">
                <a:latin typeface="Calibri" panose="020F0502020204030204" pitchFamily="34" charset="0"/>
              </a:rPr>
              <a:t> power and PPDU power</a:t>
            </a:r>
            <a:r>
              <a:rPr lang="en-US" altLang="zh-CN" sz="1400" b="0" kern="0" dirty="0">
                <a:latin typeface="+mj-lt"/>
              </a:rPr>
              <a:t>;</a:t>
            </a:r>
          </a:p>
          <a:p>
            <a:pPr marL="57150" algn="just">
              <a:spcBef>
                <a:spcPts val="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zh-CN" sz="1400" b="0" kern="0" dirty="0"/>
              <a:t>Note 3: </a:t>
            </a:r>
            <a:r>
              <a:rPr lang="en-US" altLang="zh-CN" sz="1400" b="0" kern="0" dirty="0" err="1">
                <a:solidFill>
                  <a:schemeClr val="tx1"/>
                </a:solidFill>
              </a:rPr>
              <a:t>rRU</a:t>
            </a:r>
            <a:r>
              <a:rPr lang="en-US" altLang="zh-CN" sz="1400" b="0" kern="0" dirty="0">
                <a:solidFill>
                  <a:schemeClr val="tx1"/>
                </a:solidFill>
              </a:rPr>
              <a:t> Tx Power: 10*log10(</a:t>
            </a:r>
            <a:r>
              <a:rPr lang="en-US" altLang="zh-CN" sz="1400" b="0" kern="0" dirty="0" err="1">
                <a:solidFill>
                  <a:schemeClr val="tx1"/>
                </a:solidFill>
              </a:rPr>
              <a:t>NumTone</a:t>
            </a:r>
            <a:r>
              <a:rPr lang="en-US" altLang="zh-CN" sz="1400" b="0" kern="0" dirty="0">
                <a:solidFill>
                  <a:schemeClr val="tx1"/>
                </a:solidFill>
              </a:rPr>
              <a:t>*0.078125)-1.</a:t>
            </a:r>
            <a:endParaRPr lang="zh-CN" altLang="en-US" sz="1400" b="0" kern="0" dirty="0">
              <a:solidFill>
                <a:schemeClr val="tx1"/>
              </a:solidFill>
            </a:endParaRPr>
          </a:p>
          <a:p>
            <a:pPr marL="57150" algn="just">
              <a:spcBef>
                <a:spcPts val="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sz="1400" b="0" kern="0" dirty="0">
              <a:latin typeface="+mj-lt"/>
            </a:endParaRPr>
          </a:p>
          <a:p>
            <a:pPr marL="341313" indent="-284163" algn="just">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zh-CN" kern="0" dirty="0">
              <a:latin typeface="+mj-lt"/>
            </a:endParaRPr>
          </a:p>
          <a:p>
            <a:pPr marL="341313" indent="-284163" algn="just">
              <a:buFont typeface="Times New Roman" pitchFamily="16"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kern="0" dirty="0">
              <a:latin typeface="+mj-lt"/>
            </a:endParaRPr>
          </a:p>
        </p:txBody>
      </p:sp>
      <p:sp>
        <p:nvSpPr>
          <p:cNvPr id="3073" name="Rectangle 1"/>
          <p:cNvSpPr>
            <a:spLocks noGrp="1" noChangeArrowheads="1"/>
          </p:cNvSpPr>
          <p:nvPr>
            <p:ph type="ctrTitle"/>
          </p:nvPr>
        </p:nvSpPr>
        <p:spPr>
          <a:xfrm>
            <a:off x="914400" y="629221"/>
            <a:ext cx="10363200" cy="783555"/>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t>Opt-2: </a:t>
            </a:r>
            <a:r>
              <a:rPr lang="en-GB" altLang="zh-CN" dirty="0"/>
              <a:t>D</a:t>
            </a:r>
            <a:r>
              <a:rPr lang="en-US" altLang="zh-CN" dirty="0"/>
              <a:t>RU Tone Plan with Pilot Boost</a:t>
            </a:r>
            <a:endParaRPr lang="en-GB" dirty="0"/>
          </a:p>
        </p:txBody>
      </p:sp>
      <p:sp>
        <p:nvSpPr>
          <p:cNvPr id="8" name="Slide Number Placeholder 5"/>
          <p:cNvSpPr>
            <a:spLocks noGrp="1"/>
          </p:cNvSpPr>
          <p:nvPr>
            <p:ph type="sldNum" idx="12"/>
          </p:nvPr>
        </p:nvSpPr>
        <p:spPr/>
        <p:txBody>
          <a:bodyPr/>
          <a:lstStyle/>
          <a:p>
            <a:r>
              <a:rPr lang="en-GB" dirty="0"/>
              <a:t>Slide </a:t>
            </a:r>
            <a:fld id="{93823DB3-BAA4-4F4A-B4B3-ED9ABE70E976}" type="slidenum">
              <a:rPr lang="en-GB"/>
              <a:pPr/>
              <a:t>8</a:t>
            </a:fld>
            <a:endParaRPr lang="en-GB" dirty="0"/>
          </a:p>
        </p:txBody>
      </p:sp>
      <p:graphicFrame>
        <p:nvGraphicFramePr>
          <p:cNvPr id="10" name="Table 1">
            <a:extLst>
              <a:ext uri="{FF2B5EF4-FFF2-40B4-BE49-F238E27FC236}">
                <a16:creationId xmlns:a16="http://schemas.microsoft.com/office/drawing/2014/main" id="{D5D26AAE-8056-4C16-ACC1-460F60E31A46}"/>
              </a:ext>
            </a:extLst>
          </p:cNvPr>
          <p:cNvGraphicFramePr>
            <a:graphicFrameLocks noGrp="1"/>
          </p:cNvGraphicFramePr>
          <p:nvPr>
            <p:extLst>
              <p:ext uri="{D42A27DB-BD31-4B8C-83A1-F6EECF244321}">
                <p14:modId xmlns:p14="http://schemas.microsoft.com/office/powerpoint/2010/main" val="1205151251"/>
              </p:ext>
            </p:extLst>
          </p:nvPr>
        </p:nvGraphicFramePr>
        <p:xfrm>
          <a:off x="946232" y="2636912"/>
          <a:ext cx="10454234" cy="2934192"/>
        </p:xfrm>
        <a:graphic>
          <a:graphicData uri="http://schemas.openxmlformats.org/drawingml/2006/table">
            <a:tbl>
              <a:tblPr>
                <a:tableStyleId>{5C22544A-7EE6-4342-B048-85BDC9FD1C3A}</a:tableStyleId>
              </a:tblPr>
              <a:tblGrid>
                <a:gridCol w="802092">
                  <a:extLst>
                    <a:ext uri="{9D8B030D-6E8A-4147-A177-3AD203B41FA5}">
                      <a16:colId xmlns:a16="http://schemas.microsoft.com/office/drawing/2014/main" val="2767601670"/>
                    </a:ext>
                  </a:extLst>
                </a:gridCol>
                <a:gridCol w="718397">
                  <a:extLst>
                    <a:ext uri="{9D8B030D-6E8A-4147-A177-3AD203B41FA5}">
                      <a16:colId xmlns:a16="http://schemas.microsoft.com/office/drawing/2014/main" val="1951023176"/>
                    </a:ext>
                  </a:extLst>
                </a:gridCol>
                <a:gridCol w="716651">
                  <a:extLst>
                    <a:ext uri="{9D8B030D-6E8A-4147-A177-3AD203B41FA5}">
                      <a16:colId xmlns:a16="http://schemas.microsoft.com/office/drawing/2014/main" val="1419926100"/>
                    </a:ext>
                  </a:extLst>
                </a:gridCol>
                <a:gridCol w="716651">
                  <a:extLst>
                    <a:ext uri="{9D8B030D-6E8A-4147-A177-3AD203B41FA5}">
                      <a16:colId xmlns:a16="http://schemas.microsoft.com/office/drawing/2014/main" val="1658837716"/>
                    </a:ext>
                  </a:extLst>
                </a:gridCol>
                <a:gridCol w="716651">
                  <a:extLst>
                    <a:ext uri="{9D8B030D-6E8A-4147-A177-3AD203B41FA5}">
                      <a16:colId xmlns:a16="http://schemas.microsoft.com/office/drawing/2014/main" val="4135064121"/>
                    </a:ext>
                  </a:extLst>
                </a:gridCol>
                <a:gridCol w="716651">
                  <a:extLst>
                    <a:ext uri="{9D8B030D-6E8A-4147-A177-3AD203B41FA5}">
                      <a16:colId xmlns:a16="http://schemas.microsoft.com/office/drawing/2014/main" val="1080081845"/>
                    </a:ext>
                  </a:extLst>
                </a:gridCol>
                <a:gridCol w="716651">
                  <a:extLst>
                    <a:ext uri="{9D8B030D-6E8A-4147-A177-3AD203B41FA5}">
                      <a16:colId xmlns:a16="http://schemas.microsoft.com/office/drawing/2014/main" val="1217758574"/>
                    </a:ext>
                  </a:extLst>
                </a:gridCol>
                <a:gridCol w="716651">
                  <a:extLst>
                    <a:ext uri="{9D8B030D-6E8A-4147-A177-3AD203B41FA5}">
                      <a16:colId xmlns:a16="http://schemas.microsoft.com/office/drawing/2014/main" val="1913874023"/>
                    </a:ext>
                  </a:extLst>
                </a:gridCol>
                <a:gridCol w="716651">
                  <a:extLst>
                    <a:ext uri="{9D8B030D-6E8A-4147-A177-3AD203B41FA5}">
                      <a16:colId xmlns:a16="http://schemas.microsoft.com/office/drawing/2014/main" val="1699150730"/>
                    </a:ext>
                  </a:extLst>
                </a:gridCol>
                <a:gridCol w="716651">
                  <a:extLst>
                    <a:ext uri="{9D8B030D-6E8A-4147-A177-3AD203B41FA5}">
                      <a16:colId xmlns:a16="http://schemas.microsoft.com/office/drawing/2014/main" val="4051411921"/>
                    </a:ext>
                  </a:extLst>
                </a:gridCol>
                <a:gridCol w="716651">
                  <a:extLst>
                    <a:ext uri="{9D8B030D-6E8A-4147-A177-3AD203B41FA5}">
                      <a16:colId xmlns:a16="http://schemas.microsoft.com/office/drawing/2014/main" val="1417320297"/>
                    </a:ext>
                  </a:extLst>
                </a:gridCol>
                <a:gridCol w="716651">
                  <a:extLst>
                    <a:ext uri="{9D8B030D-6E8A-4147-A177-3AD203B41FA5}">
                      <a16:colId xmlns:a16="http://schemas.microsoft.com/office/drawing/2014/main" val="3093262699"/>
                    </a:ext>
                  </a:extLst>
                </a:gridCol>
                <a:gridCol w="716651">
                  <a:extLst>
                    <a:ext uri="{9D8B030D-6E8A-4147-A177-3AD203B41FA5}">
                      <a16:colId xmlns:a16="http://schemas.microsoft.com/office/drawing/2014/main" val="3760866808"/>
                    </a:ext>
                  </a:extLst>
                </a:gridCol>
                <a:gridCol w="1050584">
                  <a:extLst>
                    <a:ext uri="{9D8B030D-6E8A-4147-A177-3AD203B41FA5}">
                      <a16:colId xmlns:a16="http://schemas.microsoft.com/office/drawing/2014/main" val="3341136783"/>
                    </a:ext>
                  </a:extLst>
                </a:gridCol>
              </a:tblGrid>
              <a:tr h="150926">
                <a:tc gridSpan="11">
                  <a:txBody>
                    <a:bodyPr/>
                    <a:lstStyle/>
                    <a:p>
                      <a:pPr algn="ctr" fontAlgn="ctr"/>
                      <a:r>
                        <a:rPr lang="en-US" altLang="zh-TW" sz="900" dirty="0">
                          <a:solidFill>
                            <a:schemeClr val="tx1"/>
                          </a:solidFill>
                        </a:rPr>
                        <a:t>Distributed Tone RU (</a:t>
                      </a:r>
                      <a:r>
                        <a:rPr lang="en-US" altLang="zh-TW" sz="900" dirty="0" err="1">
                          <a:solidFill>
                            <a:schemeClr val="tx1"/>
                          </a:solidFill>
                        </a:rPr>
                        <a:t>dRU</a:t>
                      </a:r>
                      <a:r>
                        <a:rPr lang="en-US" altLang="zh-TW" sz="900" dirty="0">
                          <a:solidFill>
                            <a:schemeClr val="tx1"/>
                          </a:solidFill>
                        </a:rPr>
                        <a:t>) for Power Boost in 6GHz LPI [1]</a:t>
                      </a:r>
                      <a:endParaRPr lang="en-US" sz="900" b="1" i="0" u="none" strike="noStrike" dirty="0">
                        <a:solidFill>
                          <a:srgbClr val="000000"/>
                        </a:solidFill>
                        <a:effectLst/>
                        <a:latin typeface="Calibri" panose="020F0502020204030204" pitchFamily="34" charset="0"/>
                      </a:endParaRPr>
                    </a:p>
                  </a:txBody>
                  <a:tcPr marL="84888" marR="84888" marT="42444" marB="42444" anchor="ct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fontAlgn="ctr"/>
                      <a:endParaRPr lang="en-US" sz="1000" b="1"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hMerge="1">
                  <a:txBody>
                    <a:bodyPr/>
                    <a:lstStyle/>
                    <a:p>
                      <a:endParaRPr lang="zh-CN" altLang="en-US"/>
                    </a:p>
                  </a:txBody>
                  <a:tcPr/>
                </a:tc>
                <a:tc hMerge="1">
                  <a:txBody>
                    <a:bodyPr/>
                    <a:lstStyle/>
                    <a:p>
                      <a:pPr algn="ctr" fontAlgn="ctr"/>
                      <a:endParaRPr lang="en-US" sz="1000" b="1" i="0" u="none" strike="noStrike" dirty="0">
                        <a:solidFill>
                          <a:srgbClr val="000000"/>
                        </a:solidFill>
                        <a:effectLst/>
                        <a:latin typeface="Calibri" panose="020F0502020204030204" pitchFamily="34" charset="0"/>
                      </a:endParaRPr>
                    </a:p>
                  </a:txBody>
                  <a:tcPr marL="0" marR="0" marT="0" marB="0" anchor="ctr">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lnL w="12700" cmpd="sng">
                      <a:noFill/>
                    </a:ln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ctr" fontAlgn="ctr"/>
                      <a:endParaRPr lang="en-US" sz="900" b="1" i="0" u="none" strike="noStrike" dirty="0">
                        <a:solidFill>
                          <a:srgbClr val="000000"/>
                        </a:solidFill>
                        <a:effectLst/>
                        <a:latin typeface="Calibri" panose="020F0502020204030204" pitchFamily="34" charset="0"/>
                      </a:endParaRPr>
                    </a:p>
                  </a:txBody>
                  <a:tcPr marL="84888" marR="84888" marT="42444" marB="42444" anchor="ct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900" b="1" i="0" u="none" strike="noStrike" dirty="0">
                        <a:solidFill>
                          <a:srgbClr val="000000"/>
                        </a:solidFill>
                        <a:effectLst/>
                        <a:latin typeface="Calibri" panose="020F0502020204030204" pitchFamily="34" charset="0"/>
                      </a:endParaRPr>
                    </a:p>
                  </a:txBody>
                  <a:tcPr marL="84888" marR="84888" marT="42444" marB="42444" anchor="ct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900" b="1" i="0" u="none" strike="noStrike" dirty="0">
                        <a:solidFill>
                          <a:srgbClr val="000000"/>
                        </a:solidFill>
                        <a:effectLst/>
                        <a:latin typeface="Calibri" panose="020F0502020204030204" pitchFamily="34" charset="0"/>
                      </a:endParaRPr>
                    </a:p>
                  </a:txBody>
                  <a:tcPr marL="84888" marR="84888" marT="42444" marB="42444" anchor="ctr">
                    <a:lnL w="6350" cap="flat" cmpd="sng" algn="ctr">
                      <a:noFill/>
                      <a:prstDash val="sysDot"/>
                      <a:round/>
                      <a:headEnd type="none" w="med" len="med"/>
                      <a:tailEnd type="none" w="med" len="med"/>
                    </a:lnL>
                    <a:lnR w="6350" cap="flat" cmpd="sng" algn="ctr">
                      <a:noFill/>
                      <a:prstDash val="sysDot"/>
                      <a:round/>
                      <a:headEnd type="none" w="med" len="med"/>
                      <a:tailEnd type="none" w="med" len="med"/>
                    </a:lnR>
                    <a:lnT w="6350" cap="flat" cmpd="sng" algn="ctr">
                      <a:noFill/>
                      <a:prstDash val="sysDot"/>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6767121"/>
                  </a:ext>
                </a:extLst>
              </a:tr>
              <a:tr h="150926">
                <a:tc rowSpan="3">
                  <a:txBody>
                    <a:bodyPr/>
                    <a:lstStyle/>
                    <a:p>
                      <a:pPr algn="ctr" fontAlgn="ctr"/>
                      <a:r>
                        <a:rPr lang="en-US" sz="900" u="none" strike="noStrike" dirty="0">
                          <a:effectLst/>
                        </a:rPr>
                        <a:t>RU Size</a:t>
                      </a:r>
                      <a:endParaRPr lang="en-US" sz="900" b="1" i="0" u="none" strike="noStrike" dirty="0">
                        <a:solidFill>
                          <a:srgbClr val="000000"/>
                        </a:solidFill>
                        <a:effectLst/>
                        <a:latin typeface="Calibri" panose="020F0502020204030204" pitchFamily="34" charset="0"/>
                      </a:endParaRPr>
                    </a:p>
                  </a:txBody>
                  <a:tcPr marL="84888" marR="84888" marT="42444" marB="42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fontAlgn="ctr"/>
                      <a:r>
                        <a:rPr lang="en-US" sz="900" b="1" u="none" strike="noStrike" dirty="0" err="1">
                          <a:effectLst/>
                        </a:rPr>
                        <a:t>rRU</a:t>
                      </a:r>
                      <a:r>
                        <a:rPr lang="en-US" sz="900" u="none" strike="noStrike" dirty="0">
                          <a:effectLst/>
                        </a:rPr>
                        <a:t> Tx Power (dBm)</a:t>
                      </a:r>
                    </a:p>
                  </a:txBody>
                  <a:tcPr marL="84888" marR="84888" marT="42444" marB="42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pPr algn="ctr" fontAlgn="ctr"/>
                      <a:r>
                        <a:rPr lang="en-US" sz="900" b="1" u="none" strike="noStrike" dirty="0" err="1">
                          <a:effectLst/>
                        </a:rPr>
                        <a:t>dRU</a:t>
                      </a:r>
                      <a:r>
                        <a:rPr lang="en-US" sz="900" u="none" strike="noStrike" dirty="0">
                          <a:effectLst/>
                        </a:rPr>
                        <a:t> Tx Power</a:t>
                      </a:r>
                      <a:endParaRPr lang="en-US" sz="900" b="1" i="0" u="none" strike="noStrike" dirty="0">
                        <a:solidFill>
                          <a:srgbClr val="000000"/>
                        </a:solidFill>
                        <a:effectLst/>
                        <a:latin typeface="Calibri" panose="020F0502020204030204" pitchFamily="34" charset="0"/>
                      </a:endParaRPr>
                    </a:p>
                  </a:txBody>
                  <a:tcPr marL="84888" marR="84888" marT="42444" marB="42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US" sz="10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en-US"/>
                    </a:p>
                  </a:txBody>
                  <a:tcPr/>
                </a:tc>
                <a:tc hMerge="1">
                  <a:txBody>
                    <a:bodyPr/>
                    <a:lstStyle/>
                    <a:p>
                      <a:endParaRPr lang="zh-CN" altLang="en-US"/>
                    </a:p>
                  </a:txBody>
                  <a:tcPr>
                    <a:lnL w="6350" cap="flat" cmpd="sng" algn="ctr">
                      <a:solidFill>
                        <a:schemeClr val="tx1"/>
                      </a:solidFill>
                      <a:prstDash val="sysDot"/>
                      <a:round/>
                      <a:headEnd type="none" w="med" len="med"/>
                      <a:tailEnd type="none" w="med" len="med"/>
                    </a:lnL>
                  </a:tcPr>
                </a:tc>
                <a:tc hMerge="1">
                  <a:txBody>
                    <a:bodyPr/>
                    <a:lstStyle/>
                    <a:p>
                      <a:endParaRPr lang="zh-CN" altLang="en-US"/>
                    </a:p>
                  </a:txBody>
                  <a:tcPr/>
                </a:tc>
                <a:tc hMerge="1">
                  <a:txBody>
                    <a:bodyPr/>
                    <a:lstStyle/>
                    <a:p>
                      <a:endParaRPr lang="zh-CN" altLang="en-US"/>
                    </a:p>
                  </a:txBody>
                  <a:tcPr/>
                </a:tc>
                <a:tc hMerge="1">
                  <a:txBody>
                    <a:bodyPr/>
                    <a:lstStyle/>
                    <a:p>
                      <a:endParaRPr lang="en-US"/>
                    </a:p>
                  </a:txBody>
                  <a:tcPr/>
                </a:tc>
                <a:tc hMerge="1">
                  <a:txBody>
                    <a:bodyPr/>
                    <a:lstStyle/>
                    <a:p>
                      <a:pPr algn="ctr" fontAlgn="ctr"/>
                      <a:endParaRPr lang="en-US" sz="900" b="1" i="0" u="none" strike="noStrike" dirty="0">
                        <a:solidFill>
                          <a:srgbClr val="000000"/>
                        </a:solidFill>
                        <a:effectLst/>
                        <a:latin typeface="Calibri" panose="020F0502020204030204" pitchFamily="34" charset="0"/>
                      </a:endParaRPr>
                    </a:p>
                  </a:txBody>
                  <a:tcPr marL="84888" marR="84888" marT="42444" marB="42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US" sz="900" b="1" i="0" u="none" strike="noStrike" dirty="0">
                        <a:solidFill>
                          <a:srgbClr val="000000"/>
                        </a:solidFill>
                        <a:effectLst/>
                        <a:latin typeface="Calibri" panose="020F0502020204030204" pitchFamily="34" charset="0"/>
                      </a:endParaRPr>
                    </a:p>
                  </a:txBody>
                  <a:tcPr marL="84888" marR="84888" marT="42444" marB="42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US" sz="900" b="1" i="0" u="none" strike="noStrike" dirty="0">
                        <a:solidFill>
                          <a:srgbClr val="000000"/>
                        </a:solidFill>
                        <a:effectLst/>
                        <a:latin typeface="Calibri" panose="020F0502020204030204" pitchFamily="34" charset="0"/>
                      </a:endParaRPr>
                    </a:p>
                  </a:txBody>
                  <a:tcPr marL="84888" marR="84888" marT="42444" marB="424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3288046"/>
                  </a:ext>
                </a:extLst>
              </a:tr>
              <a:tr h="150926">
                <a:tc vMerge="1">
                  <a:txBody>
                    <a:bodyPr/>
                    <a:lstStyle/>
                    <a:p>
                      <a:endParaRPr lang="zh-CN" altLang="en-US"/>
                    </a:p>
                  </a:txBody>
                  <a:tcPr/>
                </a:tc>
                <a:tc vMerge="1">
                  <a:txBody>
                    <a:bodyPr/>
                    <a:lstStyle/>
                    <a:p>
                      <a:endParaRPr lang="zh-CN" altLang="en-US"/>
                    </a:p>
                  </a:txBody>
                  <a:tcPr/>
                </a:tc>
                <a:tc gridSpan="3">
                  <a:txBody>
                    <a:bodyPr/>
                    <a:lstStyle/>
                    <a:p>
                      <a:pPr algn="ctr" fontAlgn="ctr"/>
                      <a:r>
                        <a:rPr lang="en-US" sz="900" b="1" i="0" u="none" strike="noStrike" dirty="0">
                          <a:solidFill>
                            <a:srgbClr val="000000"/>
                          </a:solidFill>
                          <a:effectLst/>
                          <a:latin typeface="Calibri" panose="020F0502020204030204" pitchFamily="34" charset="0"/>
                        </a:rPr>
                        <a:t>20 MHz PPDU</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US" sz="10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US" sz="10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900" b="1" i="0" u="none" strike="noStrike" dirty="0">
                          <a:solidFill>
                            <a:srgbClr val="000000"/>
                          </a:solidFill>
                          <a:effectLst/>
                          <a:latin typeface="Calibri" panose="020F0502020204030204" pitchFamily="34" charset="0"/>
                        </a:rPr>
                        <a:t>40 MHz PPDU</a:t>
                      </a:r>
                      <a:endParaRPr lang="en-US" sz="9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US" sz="10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US" sz="10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900" b="1" i="0" u="none" strike="noStrike" dirty="0">
                          <a:solidFill>
                            <a:srgbClr val="000000"/>
                          </a:solidFill>
                          <a:effectLst/>
                          <a:latin typeface="Calibri" panose="020F0502020204030204" pitchFamily="34" charset="0"/>
                        </a:rPr>
                        <a:t>80 MHz PPDU</a:t>
                      </a:r>
                      <a:endParaRPr lang="en-US" sz="9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US" sz="10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000" b="1" i="0" u="none" strike="noStrike" kern="1200" dirty="0">
                        <a:solidFill>
                          <a:srgbClr val="000000"/>
                        </a:solidFill>
                        <a:effectLst/>
                        <a:latin typeface="Calibri" panose="020F0502020204030204" pitchFamily="34" charset="0"/>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900" b="1" i="0" u="none" strike="noStrike" dirty="0">
                          <a:solidFill>
                            <a:srgbClr val="000000"/>
                          </a:solidFill>
                          <a:effectLst/>
                          <a:latin typeface="Calibri" panose="020F0502020204030204" pitchFamily="34" charset="0"/>
                        </a:rPr>
                        <a:t>160 MHz PPDU</a:t>
                      </a:r>
                      <a:endParaRPr lang="en-US" sz="9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ctr"/>
                      <a:endParaRPr lang="en-US" sz="10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sz="1000" b="1" i="0" u="none" strike="noStrike" kern="1200" dirty="0">
                        <a:solidFill>
                          <a:srgbClr val="000000"/>
                        </a:solidFill>
                        <a:effectLst/>
                        <a:latin typeface="Calibri" panose="020F0502020204030204" pitchFamily="34" charset="0"/>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9913687"/>
                  </a:ext>
                </a:extLst>
              </a:tr>
              <a:tr h="282959">
                <a:tc vMerge="1">
                  <a:txBody>
                    <a:bodyPr/>
                    <a:lstStyle/>
                    <a:p>
                      <a:endParaRPr lang="en-US"/>
                    </a:p>
                  </a:txBody>
                  <a:tcPr/>
                </a:tc>
                <a:tc vMerge="1">
                  <a:txBody>
                    <a:bodyPr/>
                    <a:lstStyle/>
                    <a:p>
                      <a:endParaRPr lang="en-US"/>
                    </a:p>
                  </a:txBody>
                  <a:tcPr/>
                </a:tc>
                <a:tc>
                  <a:txBody>
                    <a:bodyPr/>
                    <a:lstStyle/>
                    <a:p>
                      <a:pPr algn="ctr" fontAlgn="ctr"/>
                      <a:r>
                        <a:rPr lang="en-US" sz="900" b="1" i="0" u="none" strike="noStrike" dirty="0">
                          <a:solidFill>
                            <a:srgbClr val="000000"/>
                          </a:solidFill>
                          <a:effectLst/>
                          <a:latin typeface="Calibri" panose="020F0502020204030204" pitchFamily="34" charset="0"/>
                        </a:rPr>
                        <a:t>Tone Num. per MHz</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1" u="none" strike="noStrike" dirty="0">
                          <a:effectLst/>
                        </a:rPr>
                        <a:t>dRU</a:t>
                      </a:r>
                      <a:r>
                        <a:rPr lang="en-US" sz="900" u="none" strike="noStrike" dirty="0">
                          <a:effectLst/>
                          <a:sym typeface="Wingdings" panose="05000000000000000000" pitchFamily="2" charset="2"/>
                        </a:rPr>
                        <a:t></a:t>
                      </a:r>
                      <a:r>
                        <a:rPr lang="en-US" sz="900" u="none" strike="noStrike" dirty="0">
                          <a:effectLst/>
                        </a:rPr>
                        <a:t>BW20</a:t>
                      </a:r>
                    </a:p>
                    <a:p>
                      <a:pPr algn="ctr" fontAlgn="ctr"/>
                      <a:r>
                        <a:rPr lang="en-US" altLang="zh-CN" sz="900" u="none" strike="noStrike" dirty="0">
                          <a:effectLst/>
                        </a:rPr>
                        <a:t>(dBm)</a:t>
                      </a:r>
                      <a:endParaRPr lang="en-US" sz="9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900" b="1" i="0" u="none" strike="noStrike" dirty="0">
                          <a:solidFill>
                            <a:srgbClr val="000000"/>
                          </a:solidFill>
                          <a:effectLst/>
                          <a:latin typeface="Calibri" panose="020F0502020204030204" pitchFamily="34" charset="0"/>
                        </a:rPr>
                        <a:t>Power Boost Gap </a:t>
                      </a:r>
                      <a:r>
                        <a:rPr lang="en-US" altLang="zh-CN" sz="900" u="none" strike="noStrike" dirty="0">
                          <a:effectLst/>
                        </a:rPr>
                        <a:t>(dB)</a:t>
                      </a:r>
                      <a:endParaRPr lang="en-US" sz="9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Calibri" panose="020F0502020204030204" pitchFamily="34" charset="0"/>
                        </a:rPr>
                        <a:t>Tone Num. per MHz</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1" u="none" strike="noStrike" dirty="0">
                          <a:effectLst/>
                        </a:rPr>
                        <a:t>dRU</a:t>
                      </a:r>
                      <a:r>
                        <a:rPr lang="en-US" sz="900" u="none" strike="noStrike" dirty="0">
                          <a:effectLst/>
                          <a:sym typeface="Wingdings" panose="05000000000000000000" pitchFamily="2" charset="2"/>
                        </a:rPr>
                        <a:t></a:t>
                      </a:r>
                      <a:r>
                        <a:rPr lang="en-US" sz="900" u="none" strike="noStrike" dirty="0">
                          <a:effectLst/>
                        </a:rPr>
                        <a:t>BW40</a:t>
                      </a:r>
                    </a:p>
                    <a:p>
                      <a:pPr algn="ctr" fontAlgn="ctr"/>
                      <a:r>
                        <a:rPr lang="en-US" altLang="zh-CN" sz="900" u="none" strike="noStrike" dirty="0">
                          <a:effectLst/>
                        </a:rPr>
                        <a:t>(dBm)</a:t>
                      </a:r>
                      <a:endParaRPr lang="en-US" sz="9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900" b="1" i="0" u="none" strike="noStrike" dirty="0">
                          <a:solidFill>
                            <a:srgbClr val="000000"/>
                          </a:solidFill>
                          <a:effectLst/>
                          <a:latin typeface="Calibri" panose="020F0502020204030204" pitchFamily="34" charset="0"/>
                        </a:rPr>
                        <a:t>Power Boost Gap </a:t>
                      </a:r>
                      <a:r>
                        <a:rPr lang="en-US" altLang="zh-CN" sz="900" u="none" strike="noStrike" dirty="0">
                          <a:effectLst/>
                        </a:rPr>
                        <a:t>(dB)</a:t>
                      </a:r>
                      <a:endParaRPr lang="en-US" altLang="zh-CN" sz="9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Calibri" panose="020F0502020204030204" pitchFamily="34" charset="0"/>
                        </a:rPr>
                        <a:t>Tone Num. per MHz</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1" u="none" strike="noStrike" dirty="0">
                          <a:effectLst/>
                        </a:rPr>
                        <a:t>dRU</a:t>
                      </a:r>
                      <a:r>
                        <a:rPr lang="en-US" sz="900" u="none" strike="noStrike" dirty="0">
                          <a:effectLst/>
                          <a:sym typeface="Wingdings" panose="05000000000000000000" pitchFamily="2" charset="2"/>
                        </a:rPr>
                        <a:t></a:t>
                      </a:r>
                      <a:r>
                        <a:rPr lang="en-US" sz="900" u="none" strike="noStrike" dirty="0">
                          <a:effectLst/>
                        </a:rPr>
                        <a:t>BW80</a:t>
                      </a:r>
                    </a:p>
                    <a:p>
                      <a:pPr algn="ctr" fontAlgn="ctr"/>
                      <a:r>
                        <a:rPr lang="en-US" altLang="zh-CN" sz="900" u="none" strike="noStrike" dirty="0">
                          <a:effectLst/>
                        </a:rPr>
                        <a:t>(dBm)</a:t>
                      </a:r>
                      <a:endParaRPr lang="en-US" sz="9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900" b="1" i="0" u="none" strike="noStrike" dirty="0">
                          <a:solidFill>
                            <a:srgbClr val="000000"/>
                          </a:solidFill>
                          <a:effectLst/>
                          <a:latin typeface="Calibri" panose="020F0502020204030204" pitchFamily="34" charset="0"/>
                        </a:rPr>
                        <a:t>Power Boost Gap </a:t>
                      </a:r>
                      <a:r>
                        <a:rPr lang="en-US" altLang="zh-CN" sz="900" u="none" strike="noStrike" dirty="0">
                          <a:effectLst/>
                        </a:rPr>
                        <a:t>(dB)</a:t>
                      </a:r>
                      <a:endParaRPr lang="en-US" altLang="zh-CN" sz="9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1" i="0" u="none" strike="noStrike" dirty="0">
                          <a:solidFill>
                            <a:srgbClr val="000000"/>
                          </a:solidFill>
                          <a:effectLst/>
                          <a:latin typeface="Calibri" panose="020F0502020204030204" pitchFamily="34" charset="0"/>
                        </a:rPr>
                        <a:t>Tone Num. per MHz</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1" u="none" strike="noStrike" dirty="0">
                          <a:effectLst/>
                        </a:rPr>
                        <a:t>dRU</a:t>
                      </a:r>
                      <a:r>
                        <a:rPr lang="en-US" sz="900" u="none" strike="noStrike" dirty="0">
                          <a:effectLst/>
                          <a:sym typeface="Wingdings" panose="05000000000000000000" pitchFamily="2" charset="2"/>
                        </a:rPr>
                        <a:t></a:t>
                      </a:r>
                      <a:r>
                        <a:rPr lang="en-US" sz="900" u="none" strike="noStrike" dirty="0">
                          <a:effectLst/>
                        </a:rPr>
                        <a:t>BW160</a:t>
                      </a:r>
                    </a:p>
                    <a:p>
                      <a:pPr algn="ctr" fontAlgn="ctr"/>
                      <a:r>
                        <a:rPr lang="en-US" altLang="zh-CN" sz="900" u="none" strike="noStrike" dirty="0">
                          <a:effectLst/>
                        </a:rPr>
                        <a:t>(dBm)</a:t>
                      </a:r>
                      <a:endParaRPr lang="en-US" sz="9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900" b="1" i="0" u="none" strike="noStrike" dirty="0">
                          <a:solidFill>
                            <a:srgbClr val="000000"/>
                          </a:solidFill>
                          <a:effectLst/>
                          <a:latin typeface="Calibri" panose="020F0502020204030204" pitchFamily="34" charset="0"/>
                        </a:rPr>
                        <a:t>Power Boost Gap </a:t>
                      </a:r>
                      <a:r>
                        <a:rPr lang="en-US" altLang="zh-CN" sz="900" u="none" strike="noStrike" dirty="0">
                          <a:effectLst/>
                        </a:rPr>
                        <a:t>(dB)</a:t>
                      </a:r>
                      <a:endParaRPr lang="en-US" altLang="zh-CN" sz="9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9614704"/>
                  </a:ext>
                </a:extLst>
              </a:tr>
              <a:tr h="320097">
                <a:tc>
                  <a:txBody>
                    <a:bodyPr/>
                    <a:lstStyle/>
                    <a:p>
                      <a:pPr algn="ctr" fontAlgn="ctr"/>
                      <a:r>
                        <a:rPr lang="en-US" sz="900" u="none" strike="noStrike" dirty="0">
                          <a:effectLst/>
                        </a:rPr>
                        <a:t>RU26</a:t>
                      </a:r>
                      <a:endParaRPr lang="en-US" sz="9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dirty="0">
                          <a:effectLst/>
                        </a:rPr>
                        <a:t>2.08</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u="none" strike="noStrike" dirty="0">
                          <a:effectLst/>
                        </a:rPr>
                        <a:t>10.21</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000" b="1" i="0" u="none" strike="noStrike" dirty="0">
                          <a:solidFill>
                            <a:srgbClr val="C00000"/>
                          </a:solidFill>
                          <a:effectLst/>
                          <a:latin typeface="宋体" panose="02010600030101010101" pitchFamily="2" charset="-122"/>
                          <a:ea typeface="宋体" panose="02010600030101010101" pitchFamily="2" charset="-122"/>
                        </a:rPr>
                        <a:t>1.56</a:t>
                      </a:r>
                    </a:p>
                    <a:p>
                      <a:pPr algn="ctr" fontAlgn="ctr"/>
                      <a:r>
                        <a:rPr lang="en-US" altLang="zh-CN" sz="1000" b="1" i="0" u="none" strike="noStrike" dirty="0">
                          <a:solidFill>
                            <a:schemeClr val="tx1"/>
                          </a:solidFill>
                          <a:effectLst/>
                          <a:latin typeface="宋体" panose="02010600030101010101" pitchFamily="2" charset="-122"/>
                          <a:ea typeface="宋体" panose="02010600030101010101" pitchFamily="2" charset="-122"/>
                        </a:rPr>
                        <a:t>(</a:t>
                      </a:r>
                      <a:r>
                        <a:rPr lang="en-US" altLang="zh-CN" sz="1000" u="none" strike="noStrike" dirty="0">
                          <a:solidFill>
                            <a:schemeClr val="tx1"/>
                          </a:solidFill>
                          <a:effectLst/>
                        </a:rPr>
                        <a:t>11.77-10.21</a:t>
                      </a:r>
                      <a:r>
                        <a:rPr lang="en-US" altLang="zh-CN" sz="1000" b="1" i="0" u="none" strike="noStrike" dirty="0">
                          <a:solidFill>
                            <a:schemeClr val="tx1"/>
                          </a:solidFill>
                          <a:effectLst/>
                          <a:latin typeface="宋体" panose="02010600030101010101" pitchFamily="2" charset="-122"/>
                          <a:ea typeface="宋体" panose="02010600030101010101" pitchFamily="2" charset="-122"/>
                        </a:rPr>
                        <a:t>)</a:t>
                      </a:r>
                    </a:p>
                  </a:txBody>
                  <a:tcPr marL="8842" marR="8842" marT="88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900" b="0" u="none" strike="noStrike" dirty="0">
                          <a:effectLst/>
                        </a:rPr>
                        <a:t>13.22</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altLang="zh-CN" sz="1000" b="0" i="0" u="none" strike="noStrike" dirty="0">
                          <a:effectLst/>
                          <a:latin typeface="宋体" panose="02010600030101010101" pitchFamily="2" charset="-122"/>
                          <a:ea typeface="宋体" panose="02010600030101010101" pitchFamily="2" charset="-122"/>
                        </a:rPr>
                        <a:t>N/A</a:t>
                      </a:r>
                    </a:p>
                  </a:txBody>
                  <a:tcPr marL="8842" marR="8842" marT="88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900" b="0" u="none" strike="noStrike" dirty="0">
                          <a:effectLst/>
                        </a:rPr>
                        <a:t>13.22</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900" b="0" i="0" u="none" strike="noStrike" kern="1200" dirty="0">
                          <a:solidFill>
                            <a:srgbClr val="000000"/>
                          </a:solidFill>
                          <a:effectLst/>
                          <a:latin typeface="Calibri" panose="020F0502020204030204" pitchFamily="34" charset="0"/>
                          <a:ea typeface="+mn-ea"/>
                          <a:cs typeface="+mn-cs"/>
                        </a:rPr>
                        <a:t>N/A</a:t>
                      </a:r>
                      <a:endParaRPr lang="zh-CN" altLang="en-US" sz="900" b="0" i="0" u="none" strike="noStrike" kern="1200" dirty="0">
                        <a:solidFill>
                          <a:srgbClr val="000000"/>
                        </a:solidFill>
                        <a:effectLst/>
                        <a:latin typeface="Calibri" panose="020F0502020204030204" pitchFamily="34" charset="0"/>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900" b="0" u="none" strike="noStrike" dirty="0">
                          <a:effectLst/>
                        </a:rPr>
                        <a:t>13.22</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900" b="0" i="0" u="none" strike="noStrike" kern="1200" dirty="0">
                          <a:solidFill>
                            <a:srgbClr val="000000"/>
                          </a:solidFill>
                          <a:effectLst/>
                          <a:latin typeface="Calibri" panose="020F0502020204030204" pitchFamily="34" charset="0"/>
                          <a:ea typeface="+mn-ea"/>
                          <a:cs typeface="+mn-cs"/>
                        </a:rPr>
                        <a:t>N/A</a:t>
                      </a:r>
                      <a:endParaRPr lang="zh-CN" altLang="en-US" sz="900" b="0" i="0" u="none" strike="noStrike" kern="1200" dirty="0">
                        <a:solidFill>
                          <a:srgbClr val="000000"/>
                        </a:solidFill>
                        <a:effectLst/>
                        <a:latin typeface="Calibri" panose="020F0502020204030204" pitchFamily="34" charset="0"/>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208448756"/>
                  </a:ext>
                </a:extLst>
              </a:tr>
              <a:tr h="320097">
                <a:tc>
                  <a:txBody>
                    <a:bodyPr/>
                    <a:lstStyle/>
                    <a:p>
                      <a:pPr algn="ctr" fontAlgn="ctr"/>
                      <a:r>
                        <a:rPr lang="en-US" sz="900" u="none" strike="noStrike" dirty="0">
                          <a:effectLst/>
                        </a:rPr>
                        <a:t>RU52</a:t>
                      </a:r>
                      <a:endParaRPr lang="en-US" sz="9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dirty="0">
                          <a:effectLst/>
                        </a:rPr>
                        <a:t>5.09</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u="none" strike="noStrike" dirty="0">
                          <a:effectLst/>
                        </a:rPr>
                        <a:t>11.46</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000" b="0" i="0" u="none" strike="noStrike" dirty="0">
                          <a:effectLst/>
                          <a:latin typeface="宋体" panose="02010600030101010101" pitchFamily="2" charset="-122"/>
                          <a:ea typeface="宋体" panose="02010600030101010101" pitchFamily="2" charset="-122"/>
                        </a:rPr>
                        <a:t>0.31</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00" b="1" i="0" u="none" strike="noStrike" dirty="0">
                          <a:solidFill>
                            <a:schemeClr val="tx1"/>
                          </a:solidFill>
                          <a:effectLst/>
                          <a:latin typeface="宋体" panose="02010600030101010101" pitchFamily="2" charset="-122"/>
                          <a:ea typeface="宋体" panose="02010600030101010101" pitchFamily="2" charset="-122"/>
                        </a:rPr>
                        <a:t>(</a:t>
                      </a:r>
                      <a:r>
                        <a:rPr lang="en-US" altLang="zh-CN" sz="1000" u="none" strike="noStrike" dirty="0">
                          <a:solidFill>
                            <a:schemeClr val="tx1"/>
                          </a:solidFill>
                          <a:effectLst/>
                        </a:rPr>
                        <a:t>11.77-</a:t>
                      </a:r>
                      <a:r>
                        <a:rPr lang="en-US" altLang="zh-CN" sz="1000" b="0" u="none" strike="noStrike" dirty="0">
                          <a:effectLst/>
                        </a:rPr>
                        <a:t>11.46</a:t>
                      </a:r>
                      <a:r>
                        <a:rPr lang="en-US" altLang="zh-CN" sz="1000" b="1" i="0" u="none" strike="noStrike" dirty="0">
                          <a:solidFill>
                            <a:schemeClr val="tx1"/>
                          </a:solidFill>
                          <a:effectLst/>
                          <a:latin typeface="宋体" panose="02010600030101010101" pitchFamily="2" charset="-122"/>
                          <a:ea typeface="宋体" panose="02010600030101010101" pitchFamily="2" charset="-122"/>
                        </a:rPr>
                        <a:t>)</a:t>
                      </a:r>
                      <a:endParaRPr lang="en-US" altLang="zh-CN" sz="1000" b="0" i="0" u="none" strike="noStrike" dirty="0">
                        <a:effectLst/>
                        <a:latin typeface="宋体" panose="02010600030101010101" pitchFamily="2" charset="-122"/>
                        <a:ea typeface="宋体" panose="02010600030101010101" pitchFamily="2" charset="-122"/>
                      </a:endParaRPr>
                    </a:p>
                  </a:txBody>
                  <a:tcPr marL="8842" marR="8842" marT="88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u="none" strike="noStrike" dirty="0">
                          <a:effectLst/>
                        </a:rPr>
                        <a:t>13.22</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000" b="1" i="0" u="none" strike="noStrike" dirty="0">
                          <a:solidFill>
                            <a:srgbClr val="C00000"/>
                          </a:solidFill>
                          <a:effectLst/>
                          <a:latin typeface="宋体" panose="02010600030101010101" pitchFamily="2" charset="-122"/>
                          <a:ea typeface="宋体" panose="02010600030101010101" pitchFamily="2" charset="-122"/>
                        </a:rPr>
                        <a:t>1.56</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00" b="1" i="0" u="none" strike="noStrike" dirty="0">
                          <a:solidFill>
                            <a:schemeClr val="tx1"/>
                          </a:solidFill>
                          <a:effectLst/>
                          <a:latin typeface="宋体" panose="02010600030101010101" pitchFamily="2" charset="-122"/>
                          <a:ea typeface="宋体" panose="02010600030101010101" pitchFamily="2" charset="-122"/>
                        </a:rPr>
                        <a:t>(</a:t>
                      </a:r>
                      <a:r>
                        <a:rPr lang="en-US" altLang="zh-CN" sz="1000" u="none" strike="noStrike" dirty="0">
                          <a:effectLst/>
                        </a:rPr>
                        <a:t>14.78</a:t>
                      </a:r>
                      <a:r>
                        <a:rPr lang="en-US" altLang="zh-CN" sz="1000" u="none" strike="noStrike" dirty="0">
                          <a:solidFill>
                            <a:schemeClr val="tx1"/>
                          </a:solidFill>
                          <a:effectLst/>
                        </a:rPr>
                        <a:t>-</a:t>
                      </a:r>
                      <a:r>
                        <a:rPr lang="en-US" altLang="zh-CN" sz="1000" b="0" u="none" strike="noStrike" dirty="0">
                          <a:effectLst/>
                        </a:rPr>
                        <a:t>13.22</a:t>
                      </a:r>
                      <a:r>
                        <a:rPr lang="en-US" altLang="zh-CN" sz="1000" b="1" i="0" u="none" strike="noStrike" dirty="0">
                          <a:solidFill>
                            <a:schemeClr val="tx1"/>
                          </a:solidFill>
                          <a:effectLst/>
                          <a:latin typeface="宋体" panose="02010600030101010101" pitchFamily="2" charset="-122"/>
                          <a:ea typeface="宋体" panose="02010600030101010101" pitchFamily="2" charset="-122"/>
                        </a:rPr>
                        <a:t>)</a:t>
                      </a:r>
                    </a:p>
                  </a:txBody>
                  <a:tcPr marL="8842" marR="8842" marT="88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900" b="0" u="none" strike="noStrike" dirty="0">
                          <a:effectLst/>
                        </a:rPr>
                        <a:t>16.23</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900" b="0" i="0" u="none" strike="noStrike" kern="1200" dirty="0">
                          <a:solidFill>
                            <a:srgbClr val="000000"/>
                          </a:solidFill>
                          <a:effectLst/>
                          <a:latin typeface="Calibri" panose="020F0502020204030204" pitchFamily="34" charset="0"/>
                          <a:ea typeface="+mn-ea"/>
                          <a:cs typeface="+mn-cs"/>
                        </a:rPr>
                        <a:t>N/A</a:t>
                      </a:r>
                      <a:endParaRPr lang="zh-CN" altLang="en-US" sz="900" b="0" i="0" u="none" strike="noStrike" kern="1200" dirty="0">
                        <a:solidFill>
                          <a:srgbClr val="000000"/>
                        </a:solidFill>
                        <a:effectLst/>
                        <a:latin typeface="Calibri" panose="020F0502020204030204" pitchFamily="34" charset="0"/>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9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900" b="0" u="none" strike="noStrike" dirty="0">
                          <a:effectLst/>
                        </a:rPr>
                        <a:t>16.23</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en-US" altLang="zh-CN" sz="900" b="0" i="0" u="none" strike="noStrike" kern="1200" dirty="0">
                          <a:solidFill>
                            <a:srgbClr val="000000"/>
                          </a:solidFill>
                          <a:effectLst/>
                          <a:latin typeface="Calibri" panose="020F0502020204030204" pitchFamily="34" charset="0"/>
                          <a:ea typeface="+mn-ea"/>
                          <a:cs typeface="+mn-cs"/>
                        </a:rPr>
                        <a:t>N/A</a:t>
                      </a:r>
                      <a:endParaRPr lang="zh-CN" altLang="en-US" sz="900" b="0" i="0" u="none" strike="noStrike" kern="1200" dirty="0">
                        <a:solidFill>
                          <a:srgbClr val="000000"/>
                        </a:solidFill>
                        <a:effectLst/>
                        <a:latin typeface="Calibri" panose="020F0502020204030204" pitchFamily="34" charset="0"/>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95520529"/>
                  </a:ext>
                </a:extLst>
              </a:tr>
              <a:tr h="320097">
                <a:tc>
                  <a:txBody>
                    <a:bodyPr/>
                    <a:lstStyle/>
                    <a:p>
                      <a:pPr algn="ctr" fontAlgn="ctr"/>
                      <a:r>
                        <a:rPr lang="en-US" sz="900" u="none" strike="noStrike" dirty="0">
                          <a:effectLst/>
                        </a:rPr>
                        <a:t>RU106</a:t>
                      </a:r>
                      <a:endParaRPr lang="en-US" sz="9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dirty="0">
                          <a:effectLst/>
                        </a:rPr>
                        <a:t>8.18</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u="none" strike="noStrike" dirty="0">
                          <a:effectLst/>
                        </a:rPr>
                        <a:t>11.54</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000" b="0" i="0" u="none" strike="noStrike">
                          <a:effectLst/>
                          <a:latin typeface="宋体" panose="02010600030101010101" pitchFamily="2" charset="-122"/>
                          <a:ea typeface="宋体" panose="02010600030101010101" pitchFamily="2" charset="-122"/>
                        </a:rPr>
                        <a:t>0.23</a:t>
                      </a:r>
                      <a:endParaRPr lang="en-US" altLang="zh-CN" sz="1000" b="0" i="0" u="none" strike="noStrike" dirty="0">
                        <a:effectLst/>
                        <a:latin typeface="宋体" panose="02010600030101010101" pitchFamily="2" charset="-122"/>
                        <a:ea typeface="宋体" panose="02010600030101010101" pitchFamily="2" charset="-122"/>
                      </a:endParaRP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00" b="1" i="0" u="none" strike="noStrike" dirty="0">
                          <a:solidFill>
                            <a:schemeClr val="tx1"/>
                          </a:solidFill>
                          <a:effectLst/>
                          <a:latin typeface="宋体" panose="02010600030101010101" pitchFamily="2" charset="-122"/>
                          <a:ea typeface="宋体" panose="02010600030101010101" pitchFamily="2" charset="-122"/>
                        </a:rPr>
                        <a:t>(</a:t>
                      </a:r>
                      <a:r>
                        <a:rPr lang="en-US" altLang="zh-CN" sz="1000" u="none" strike="noStrike" dirty="0">
                          <a:solidFill>
                            <a:schemeClr val="tx1"/>
                          </a:solidFill>
                          <a:effectLst/>
                        </a:rPr>
                        <a:t>11.77-</a:t>
                      </a:r>
                      <a:r>
                        <a:rPr lang="en-US" altLang="zh-CN" sz="1000" b="0" u="none" strike="noStrike" dirty="0">
                          <a:effectLst/>
                        </a:rPr>
                        <a:t>11.54</a:t>
                      </a:r>
                      <a:r>
                        <a:rPr lang="en-US" altLang="zh-CN" sz="1000" b="1" i="0" u="none" strike="noStrike" dirty="0">
                          <a:solidFill>
                            <a:schemeClr val="tx1"/>
                          </a:solidFill>
                          <a:effectLst/>
                          <a:latin typeface="宋体" panose="02010600030101010101" pitchFamily="2" charset="-122"/>
                          <a:ea typeface="宋体" panose="02010600030101010101" pitchFamily="2" charset="-122"/>
                        </a:rPr>
                        <a:t>)</a:t>
                      </a:r>
                      <a:endParaRPr lang="en-US" altLang="zh-CN" sz="1000" b="0" i="0" u="none" strike="noStrike" dirty="0">
                        <a:effectLst/>
                        <a:latin typeface="宋体" panose="02010600030101010101" pitchFamily="2" charset="-122"/>
                        <a:ea typeface="宋体" panose="02010600030101010101" pitchFamily="2" charset="-122"/>
                      </a:endParaRPr>
                    </a:p>
                  </a:txBody>
                  <a:tcPr marL="8842" marR="8842" marT="88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u="none" strike="noStrike" dirty="0">
                          <a:effectLst/>
                        </a:rPr>
                        <a:t>14.55</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000" b="0" i="0" u="none" strike="noStrike" dirty="0">
                          <a:effectLst/>
                          <a:latin typeface="宋体" panose="02010600030101010101" pitchFamily="2" charset="-122"/>
                          <a:ea typeface="宋体" panose="02010600030101010101" pitchFamily="2" charset="-122"/>
                        </a:rPr>
                        <a:t>0.23</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00" b="1" i="0" u="none" strike="noStrike" dirty="0">
                          <a:solidFill>
                            <a:schemeClr val="tx1"/>
                          </a:solidFill>
                          <a:effectLst/>
                          <a:latin typeface="宋体" panose="02010600030101010101" pitchFamily="2" charset="-122"/>
                          <a:ea typeface="宋体" panose="02010600030101010101" pitchFamily="2" charset="-122"/>
                        </a:rPr>
                        <a:t>(</a:t>
                      </a:r>
                      <a:r>
                        <a:rPr lang="en-US" altLang="zh-CN" sz="1000" u="none" strike="noStrike" dirty="0">
                          <a:effectLst/>
                        </a:rPr>
                        <a:t>14.78</a:t>
                      </a:r>
                      <a:r>
                        <a:rPr lang="en-US" altLang="zh-CN" sz="1000" u="none" strike="noStrike" dirty="0">
                          <a:solidFill>
                            <a:schemeClr val="tx1"/>
                          </a:solidFill>
                          <a:effectLst/>
                        </a:rPr>
                        <a:t>-</a:t>
                      </a:r>
                      <a:r>
                        <a:rPr lang="en-US" altLang="zh-CN" sz="1000" b="0" u="none" strike="noStrike" dirty="0">
                          <a:effectLst/>
                        </a:rPr>
                        <a:t>14.55</a:t>
                      </a:r>
                      <a:r>
                        <a:rPr lang="en-US" altLang="zh-CN" sz="1000" b="1" i="0" u="none" strike="noStrike" dirty="0">
                          <a:solidFill>
                            <a:schemeClr val="tx1"/>
                          </a:solidFill>
                          <a:effectLst/>
                          <a:latin typeface="宋体" panose="02010600030101010101" pitchFamily="2" charset="-122"/>
                          <a:ea typeface="宋体" panose="02010600030101010101" pitchFamily="2" charset="-122"/>
                        </a:rPr>
                        <a:t>)</a:t>
                      </a:r>
                    </a:p>
                  </a:txBody>
                  <a:tcPr marL="8842" marR="8842" marT="88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u="none" strike="noStrike" dirty="0">
                          <a:effectLst/>
                        </a:rPr>
                        <a:t>16.31</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000" b="1" i="0" u="none" strike="noStrike" dirty="0">
                          <a:solidFill>
                            <a:srgbClr val="C00000"/>
                          </a:solidFill>
                          <a:effectLst/>
                          <a:latin typeface="宋体" panose="02010600030101010101" pitchFamily="2" charset="-122"/>
                          <a:ea typeface="宋体" panose="02010600030101010101" pitchFamily="2" charset="-122"/>
                        </a:rPr>
                        <a:t>1.6005</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00" b="1" i="0" u="none" strike="noStrike" dirty="0">
                          <a:solidFill>
                            <a:schemeClr val="tx1"/>
                          </a:solidFill>
                          <a:effectLst/>
                          <a:latin typeface="宋体" panose="02010600030101010101" pitchFamily="2" charset="-122"/>
                          <a:ea typeface="宋体" panose="02010600030101010101" pitchFamily="2" charset="-122"/>
                        </a:rPr>
                        <a:t>(</a:t>
                      </a:r>
                      <a:r>
                        <a:rPr lang="en-US" altLang="zh-CN" sz="1000" b="0" i="0" u="none" strike="noStrike" dirty="0">
                          <a:solidFill>
                            <a:srgbClr val="000000"/>
                          </a:solidFill>
                          <a:effectLst/>
                          <a:latin typeface="Calibri" panose="020F0502020204030204" pitchFamily="34" charset="0"/>
                        </a:rPr>
                        <a:t>17.91</a:t>
                      </a:r>
                      <a:r>
                        <a:rPr lang="en-US" altLang="zh-CN" sz="1000" i="0" u="none" strike="noStrike" dirty="0">
                          <a:solidFill>
                            <a:schemeClr val="tx1"/>
                          </a:solidFill>
                          <a:effectLst/>
                        </a:rPr>
                        <a:t>-</a:t>
                      </a:r>
                      <a:r>
                        <a:rPr lang="en-US" altLang="zh-CN" sz="1000" b="0" u="none" strike="noStrike" dirty="0">
                          <a:effectLst/>
                        </a:rPr>
                        <a:t>16.31</a:t>
                      </a:r>
                      <a:r>
                        <a:rPr lang="en-US" altLang="zh-CN" sz="1000" b="1" i="0" u="none" strike="noStrike" dirty="0">
                          <a:solidFill>
                            <a:schemeClr val="tx1"/>
                          </a:solidFill>
                          <a:effectLst/>
                          <a:latin typeface="宋体" panose="02010600030101010101" pitchFamily="2" charset="-122"/>
                          <a:ea typeface="宋体" panose="02010600030101010101" pitchFamily="2" charset="-122"/>
                        </a:rPr>
                        <a:t>)</a:t>
                      </a:r>
                      <a:endParaRPr lang="en-US" altLang="zh-CN" sz="1000" b="0" i="0" u="none" strike="noStrike" dirty="0">
                        <a:effectLst/>
                        <a:latin typeface="宋体" panose="02010600030101010101" pitchFamily="2" charset="-122"/>
                        <a:ea typeface="宋体" panose="02010600030101010101" pitchFamily="2" charset="-122"/>
                      </a:endParaRPr>
                    </a:p>
                  </a:txBody>
                  <a:tcPr marL="8842" marR="8842" marT="88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900" b="0" i="0" u="none" strike="noStrike" kern="1200" dirty="0">
                          <a:solidFill>
                            <a:srgbClr val="000000"/>
                          </a:solidFill>
                          <a:effectLst/>
                          <a:latin typeface="Calibri" panose="020F0502020204030204" pitchFamily="34" charset="0"/>
                          <a:ea typeface="+mn-ea"/>
                          <a:cs typeface="+mn-cs"/>
                        </a:rPr>
                        <a:t>1</a:t>
                      </a:r>
                    </a:p>
                  </a:txBody>
                  <a:tcPr marL="8842" marR="8842" marT="88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900" b="0" i="0" u="none" strike="noStrike" kern="1200" dirty="0">
                          <a:solidFill>
                            <a:srgbClr val="000000"/>
                          </a:solidFill>
                          <a:effectLst/>
                          <a:latin typeface="Calibri" panose="020F0502020204030204" pitchFamily="34" charset="0"/>
                          <a:ea typeface="+mn-ea"/>
                          <a:cs typeface="+mn-cs"/>
                        </a:rPr>
                        <a:t>19.32</a:t>
                      </a:r>
                    </a:p>
                  </a:txBody>
                  <a:tcPr marL="8842" marR="8842" marT="88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900" b="0" i="0" u="none" strike="noStrike" kern="1200">
                          <a:solidFill>
                            <a:srgbClr val="000000"/>
                          </a:solidFill>
                          <a:effectLst/>
                          <a:latin typeface="Calibri" panose="020F0502020204030204" pitchFamily="34" charset="0"/>
                          <a:ea typeface="+mn-ea"/>
                          <a:cs typeface="+mn-cs"/>
                        </a:rPr>
                        <a:t>N/A</a:t>
                      </a:r>
                      <a:endParaRPr lang="en-US" altLang="zh-CN" sz="900" b="0" i="0" u="none" strike="noStrike" kern="1200" dirty="0">
                        <a:solidFill>
                          <a:srgbClr val="000000"/>
                        </a:solidFill>
                        <a:effectLst/>
                        <a:latin typeface="Calibri" panose="020F0502020204030204" pitchFamily="34" charset="0"/>
                        <a:ea typeface="+mn-ea"/>
                        <a:cs typeface="+mn-cs"/>
                      </a:endParaRPr>
                    </a:p>
                  </a:txBody>
                  <a:tcPr marL="8842" marR="8842" marT="88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389826924"/>
                  </a:ext>
                </a:extLst>
              </a:tr>
              <a:tr h="320097">
                <a:tc>
                  <a:txBody>
                    <a:bodyPr/>
                    <a:lstStyle/>
                    <a:p>
                      <a:pPr algn="ctr" fontAlgn="ctr"/>
                      <a:r>
                        <a:rPr lang="en-US" sz="900" u="none" strike="noStrike" dirty="0">
                          <a:effectLst/>
                        </a:rPr>
                        <a:t>RU242</a:t>
                      </a:r>
                      <a:endParaRPr lang="en-US" sz="9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dirty="0">
                          <a:effectLst/>
                        </a:rPr>
                        <a:t>11.77</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900" b="0" i="0" u="none" strike="noStrike" dirty="0">
                          <a:solidFill>
                            <a:srgbClr val="000000"/>
                          </a:solidFill>
                          <a:effectLst/>
                          <a:latin typeface="Calibri" panose="020F0502020204030204"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u="none" strike="noStrike" dirty="0">
                          <a:effectLst/>
                        </a:rPr>
                        <a:t>14.46</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000" b="0" i="0" u="none" strike="noStrike" dirty="0">
                          <a:effectLst/>
                          <a:latin typeface="宋体" panose="02010600030101010101" pitchFamily="2" charset="-122"/>
                          <a:ea typeface="宋体" panose="02010600030101010101" pitchFamily="2" charset="-122"/>
                        </a:rPr>
                        <a:t>0.32</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00" b="1" i="0" u="none" strike="noStrike" dirty="0">
                          <a:solidFill>
                            <a:schemeClr val="tx1"/>
                          </a:solidFill>
                          <a:effectLst/>
                          <a:latin typeface="宋体" panose="02010600030101010101" pitchFamily="2" charset="-122"/>
                          <a:ea typeface="宋体" panose="02010600030101010101" pitchFamily="2" charset="-122"/>
                        </a:rPr>
                        <a:t>(</a:t>
                      </a:r>
                      <a:r>
                        <a:rPr lang="en-US" altLang="zh-CN" sz="1000" u="none" strike="noStrike" dirty="0">
                          <a:effectLst/>
                        </a:rPr>
                        <a:t>14.78</a:t>
                      </a:r>
                      <a:r>
                        <a:rPr lang="en-US" altLang="zh-CN" sz="1000" u="none" strike="noStrike" dirty="0">
                          <a:solidFill>
                            <a:schemeClr val="tx1"/>
                          </a:solidFill>
                          <a:effectLst/>
                        </a:rPr>
                        <a:t>-</a:t>
                      </a:r>
                      <a:r>
                        <a:rPr lang="en-US" altLang="zh-CN" sz="1000" b="0" u="none" strike="noStrike" dirty="0">
                          <a:effectLst/>
                        </a:rPr>
                        <a:t>14.46</a:t>
                      </a:r>
                      <a:r>
                        <a:rPr lang="en-US" altLang="zh-CN" sz="1000" b="1" i="0" u="none" strike="noStrike" dirty="0">
                          <a:solidFill>
                            <a:schemeClr val="tx1"/>
                          </a:solidFill>
                          <a:effectLst/>
                          <a:latin typeface="宋体" panose="02010600030101010101" pitchFamily="2" charset="-122"/>
                          <a:ea typeface="宋体" panose="02010600030101010101" pitchFamily="2" charset="-122"/>
                        </a:rPr>
                        <a:t>)</a:t>
                      </a:r>
                      <a:endParaRPr lang="en-US" altLang="zh-CN" sz="1000" b="0" i="0" u="none" strike="noStrike" dirty="0">
                        <a:effectLst/>
                        <a:latin typeface="宋体" panose="02010600030101010101" pitchFamily="2" charset="-122"/>
                        <a:ea typeface="宋体" panose="02010600030101010101" pitchFamily="2" charset="-122"/>
                      </a:endParaRPr>
                    </a:p>
                  </a:txBody>
                  <a:tcPr marL="8842" marR="8842" marT="88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0" u="none" strike="noStrike" dirty="0">
                          <a:solidFill>
                            <a:srgbClr val="000000"/>
                          </a:solidFill>
                          <a:effectLst/>
                          <a:latin typeface="Calibri" panose="020F0502020204030204"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u="none" strike="noStrike" dirty="0">
                          <a:effectLst/>
                        </a:rPr>
                        <a:t>16.89</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1000" b="1" i="0" u="none" strike="noStrike" dirty="0">
                          <a:solidFill>
                            <a:srgbClr val="C00000"/>
                          </a:solidFill>
                          <a:effectLst/>
                          <a:latin typeface="宋体" panose="02010600030101010101" pitchFamily="2" charset="-122"/>
                          <a:ea typeface="宋体" panose="02010600030101010101" pitchFamily="2" charset="-122"/>
                        </a:rPr>
                        <a:t>1.0205</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00" b="1" i="0" u="none" strike="noStrike" dirty="0">
                          <a:solidFill>
                            <a:schemeClr val="tx1"/>
                          </a:solidFill>
                          <a:effectLst/>
                          <a:latin typeface="宋体" panose="02010600030101010101" pitchFamily="2" charset="-122"/>
                          <a:ea typeface="宋体" panose="02010600030101010101" pitchFamily="2" charset="-122"/>
                        </a:rPr>
                        <a:t>(</a:t>
                      </a:r>
                      <a:r>
                        <a:rPr lang="en-US" altLang="zh-CN" sz="1000" b="0" i="0" u="none" strike="noStrike" dirty="0">
                          <a:solidFill>
                            <a:srgbClr val="000000"/>
                          </a:solidFill>
                          <a:effectLst/>
                          <a:latin typeface="Calibri" panose="020F0502020204030204" pitchFamily="34" charset="0"/>
                        </a:rPr>
                        <a:t>17.91</a:t>
                      </a:r>
                      <a:r>
                        <a:rPr lang="en-US" altLang="zh-CN" sz="1000" i="0" u="none" strike="noStrike" dirty="0">
                          <a:solidFill>
                            <a:schemeClr val="tx1"/>
                          </a:solidFill>
                          <a:effectLst/>
                        </a:rPr>
                        <a:t>-</a:t>
                      </a:r>
                      <a:r>
                        <a:rPr lang="en-US" altLang="zh-CN" sz="1000" b="0" u="none" strike="noStrike" dirty="0">
                          <a:effectLst/>
                        </a:rPr>
                        <a:t>16.89</a:t>
                      </a:r>
                      <a:r>
                        <a:rPr lang="en-US" altLang="zh-CN" sz="1000" b="1" i="0" u="none" strike="noStrike" dirty="0">
                          <a:solidFill>
                            <a:schemeClr val="tx1"/>
                          </a:solidFill>
                          <a:effectLst/>
                          <a:latin typeface="宋体" panose="02010600030101010101" pitchFamily="2" charset="-122"/>
                          <a:ea typeface="宋体" panose="02010600030101010101" pitchFamily="2" charset="-122"/>
                        </a:rPr>
                        <a:t>)</a:t>
                      </a:r>
                      <a:endParaRPr lang="en-US" altLang="zh-CN" sz="1000" b="0" i="0" u="none" strike="noStrike" dirty="0">
                        <a:effectLst/>
                        <a:latin typeface="宋体" panose="02010600030101010101" pitchFamily="2" charset="-122"/>
                        <a:ea typeface="宋体" panose="02010600030101010101" pitchFamily="2" charset="-122"/>
                      </a:endParaRPr>
                    </a:p>
                  </a:txBody>
                  <a:tcPr marL="8842" marR="8842" marT="88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00" b="0" i="0" u="none" strike="noStrike" dirty="0">
                          <a:effectLst/>
                          <a:latin typeface="宋体" panose="02010600030101010101" pitchFamily="2" charset="-122"/>
                          <a:ea typeface="宋体" panose="02010600030101010101" pitchFamily="2" charset="-122"/>
                        </a:rPr>
                        <a:t>2</a:t>
                      </a:r>
                    </a:p>
                  </a:txBody>
                  <a:tcPr marL="8842" marR="8842" marT="88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00" b="0" i="0" u="none" strike="noStrike" dirty="0">
                          <a:effectLst/>
                          <a:latin typeface="宋体" panose="02010600030101010101" pitchFamily="2" charset="-122"/>
                          <a:ea typeface="宋体" panose="02010600030101010101" pitchFamily="2" charset="-122"/>
                        </a:rPr>
                        <a:t>19.90</a:t>
                      </a:r>
                    </a:p>
                  </a:txBody>
                  <a:tcPr marL="8842" marR="8842" marT="88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00" b="1" i="0" u="none" strike="noStrike" kern="1200" dirty="0">
                          <a:solidFill>
                            <a:srgbClr val="C00000"/>
                          </a:solidFill>
                          <a:effectLst/>
                          <a:latin typeface="Calibri" panose="020F0502020204030204" pitchFamily="34" charset="0"/>
                          <a:ea typeface="+mn-ea"/>
                          <a:cs typeface="+mn-cs"/>
                        </a:rPr>
                        <a:t>1.02</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00" b="0" i="0" u="none" strike="noStrike" kern="1200" dirty="0">
                          <a:solidFill>
                            <a:srgbClr val="000000"/>
                          </a:solidFill>
                          <a:effectLst/>
                          <a:latin typeface="Calibri" panose="020F0502020204030204" pitchFamily="34" charset="0"/>
                          <a:ea typeface="+mn-ea"/>
                          <a:cs typeface="+mn-cs"/>
                        </a:rPr>
                        <a:t>(20.92 -19.90)</a:t>
                      </a:r>
                    </a:p>
                  </a:txBody>
                  <a:tcPr marL="8842" marR="8842" marT="88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9807022"/>
                  </a:ext>
                </a:extLst>
              </a:tr>
              <a:tr h="320097">
                <a:tc>
                  <a:txBody>
                    <a:bodyPr/>
                    <a:lstStyle/>
                    <a:p>
                      <a:pPr algn="ctr" fontAlgn="ctr"/>
                      <a:r>
                        <a:rPr lang="en-US" sz="900" u="none" strike="noStrike" dirty="0">
                          <a:effectLst/>
                        </a:rPr>
                        <a:t>RU484</a:t>
                      </a:r>
                      <a:endParaRPr lang="en-US" sz="9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u="none" strike="noStrike" dirty="0">
                          <a:effectLst/>
                        </a:rPr>
                        <a:t>14.78</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900" b="0" i="0" u="none" strike="noStrike" dirty="0">
                          <a:solidFill>
                            <a:srgbClr val="000000"/>
                          </a:solidFill>
                          <a:effectLst/>
                          <a:latin typeface="Calibri" panose="020F0502020204030204"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sz="900" b="0" u="none" strike="noStrike" dirty="0">
                          <a:effectLst/>
                        </a:rPr>
                        <a:t>17.47</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lang="en-US" altLang="zh-CN" sz="1000" b="0" i="0" u="none" strike="noStrike" dirty="0">
                          <a:effectLst/>
                          <a:latin typeface="宋体" panose="02010600030101010101" pitchFamily="2" charset="-122"/>
                          <a:ea typeface="宋体" panose="02010600030101010101" pitchFamily="2" charset="-122"/>
                        </a:rPr>
                        <a:t>0.4405</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00" b="1" i="0" u="none" strike="noStrike" dirty="0">
                          <a:solidFill>
                            <a:schemeClr val="tx1"/>
                          </a:solidFill>
                          <a:effectLst/>
                          <a:latin typeface="宋体" panose="02010600030101010101" pitchFamily="2" charset="-122"/>
                          <a:ea typeface="宋体" panose="02010600030101010101" pitchFamily="2" charset="-122"/>
                        </a:rPr>
                        <a:t>(</a:t>
                      </a:r>
                      <a:r>
                        <a:rPr lang="en-US" altLang="zh-CN" sz="1000" b="0" i="0" u="none" strike="noStrike" dirty="0">
                          <a:solidFill>
                            <a:srgbClr val="000000"/>
                          </a:solidFill>
                          <a:effectLst/>
                          <a:latin typeface="Calibri" panose="020F0502020204030204" pitchFamily="34" charset="0"/>
                        </a:rPr>
                        <a:t>17.91</a:t>
                      </a:r>
                      <a:r>
                        <a:rPr lang="en-US" altLang="zh-CN" sz="1000" i="0" u="none" strike="noStrike" dirty="0">
                          <a:solidFill>
                            <a:schemeClr val="tx1"/>
                          </a:solidFill>
                          <a:effectLst/>
                        </a:rPr>
                        <a:t>-</a:t>
                      </a:r>
                      <a:r>
                        <a:rPr lang="en-US" altLang="zh-CN" sz="1000" b="0" u="none" strike="noStrike" dirty="0">
                          <a:effectLst/>
                        </a:rPr>
                        <a:t>17.47</a:t>
                      </a:r>
                      <a:r>
                        <a:rPr lang="en-US" altLang="zh-CN" sz="1000" b="1" i="0" u="none" strike="noStrike" dirty="0">
                          <a:solidFill>
                            <a:schemeClr val="tx1"/>
                          </a:solidFill>
                          <a:effectLst/>
                          <a:latin typeface="宋体" panose="02010600030101010101" pitchFamily="2" charset="-122"/>
                          <a:ea typeface="宋体" panose="02010600030101010101" pitchFamily="2" charset="-122"/>
                        </a:rPr>
                        <a:t>)</a:t>
                      </a:r>
                      <a:endParaRPr lang="en-US" altLang="zh-CN" sz="1000" b="0" i="0" u="none" strike="noStrike" dirty="0">
                        <a:effectLst/>
                        <a:latin typeface="宋体" panose="02010600030101010101" pitchFamily="2" charset="-122"/>
                        <a:ea typeface="宋体" panose="02010600030101010101" pitchFamily="2" charset="-122"/>
                      </a:endParaRPr>
                    </a:p>
                  </a:txBody>
                  <a:tcPr marL="8842" marR="8842" marT="88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00" b="0" i="0" u="none" strike="noStrike" dirty="0">
                          <a:effectLst/>
                          <a:latin typeface="宋体" panose="02010600030101010101" pitchFamily="2" charset="-122"/>
                          <a:ea typeface="宋体" panose="02010600030101010101" pitchFamily="2" charset="-122"/>
                        </a:rPr>
                        <a:t>4</a:t>
                      </a:r>
                    </a:p>
                  </a:txBody>
                  <a:tcPr marL="8842" marR="8842" marT="88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00" b="0" i="0" u="none" strike="noStrike" dirty="0">
                          <a:effectLst/>
                          <a:latin typeface="宋体" panose="02010600030101010101" pitchFamily="2" charset="-122"/>
                          <a:ea typeface="宋体" panose="02010600030101010101" pitchFamily="2" charset="-122"/>
                        </a:rPr>
                        <a:t>19.90</a:t>
                      </a:r>
                    </a:p>
                  </a:txBody>
                  <a:tcPr marL="8842" marR="8842" marT="88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00" b="1" i="0" u="none" strike="noStrike" kern="1200" dirty="0">
                          <a:solidFill>
                            <a:srgbClr val="C00000"/>
                          </a:solidFill>
                          <a:effectLst/>
                          <a:latin typeface="Calibri" panose="020F0502020204030204" pitchFamily="34" charset="0"/>
                          <a:ea typeface="+mn-ea"/>
                          <a:cs typeface="+mn-cs"/>
                        </a:rPr>
                        <a:t>1.02</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000" b="0" i="0" u="none" strike="noStrike" kern="1200" dirty="0">
                          <a:solidFill>
                            <a:srgbClr val="000000"/>
                          </a:solidFill>
                          <a:effectLst/>
                          <a:latin typeface="Calibri" panose="020F0502020204030204" pitchFamily="34" charset="0"/>
                          <a:ea typeface="+mn-ea"/>
                          <a:cs typeface="+mn-cs"/>
                        </a:rPr>
                        <a:t>(20.92 - 19.90)</a:t>
                      </a:r>
                    </a:p>
                  </a:txBody>
                  <a:tcPr marL="8842" marR="8842" marT="8842"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039449"/>
                  </a:ext>
                </a:extLst>
              </a:tr>
              <a:tr h="150926">
                <a:tc>
                  <a:txBody>
                    <a:bodyPr/>
                    <a:lstStyle/>
                    <a:p>
                      <a:pPr algn="ctr" fontAlgn="ctr"/>
                      <a:r>
                        <a:rPr lang="en-US" sz="900" b="1" i="0" u="none" strike="noStrike" dirty="0">
                          <a:solidFill>
                            <a:srgbClr val="000000"/>
                          </a:solidFill>
                          <a:effectLst/>
                          <a:latin typeface="Calibri" panose="020F0502020204030204" pitchFamily="34" charset="0"/>
                        </a:rPr>
                        <a:t>RU996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1" u="none" strike="noStrike" dirty="0">
                          <a:solidFill>
                            <a:srgbClr val="000000"/>
                          </a:solidFill>
                          <a:effectLst/>
                          <a:latin typeface="Calibri" panose="020F0502020204030204" pitchFamily="34" charset="0"/>
                        </a:rPr>
                        <a:t>17.91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zh-CN" altLang="en-US" sz="900" b="1" i="0" u="none" strike="noStrike" kern="1200" dirty="0">
                        <a:solidFill>
                          <a:srgbClr val="000000"/>
                        </a:solidFill>
                        <a:effectLst/>
                        <a:latin typeface="Calibri" panose="020F0502020204030204" pitchFamily="34" charset="0"/>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900" b="1" i="0" u="none" strike="noStrike" kern="1200" dirty="0">
                          <a:solidFill>
                            <a:srgbClr val="000000"/>
                          </a:solidFill>
                          <a:effectLst/>
                          <a:latin typeface="Calibri" panose="020F0502020204030204" pitchFamily="34" charset="0"/>
                          <a:ea typeface="+mn-ea"/>
                          <a:cs typeface="+mn-cs"/>
                        </a:rPr>
                        <a:t>7</a:t>
                      </a:r>
                      <a:endParaRPr lang="zh-CN" altLang="en-US" sz="900" b="1" i="0" u="none" strike="noStrike" kern="1200" dirty="0">
                        <a:solidFill>
                          <a:srgbClr val="000000"/>
                        </a:solidFill>
                        <a:effectLst/>
                        <a:latin typeface="Calibri" panose="020F0502020204030204" pitchFamily="34" charset="0"/>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900" b="1" i="0" u="none" strike="noStrike" kern="1200" dirty="0">
                          <a:solidFill>
                            <a:srgbClr val="000000"/>
                          </a:solidFill>
                          <a:effectLst/>
                          <a:latin typeface="Calibri" panose="020F0502020204030204" pitchFamily="34" charset="0"/>
                          <a:ea typeface="+mn-ea"/>
                          <a:cs typeface="+mn-cs"/>
                        </a:rPr>
                        <a:t>20.60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0" i="0" u="none" strike="noStrike" kern="1200" dirty="0">
                          <a:solidFill>
                            <a:srgbClr val="000000"/>
                          </a:solidFill>
                          <a:effectLst/>
                          <a:latin typeface="Calibri" panose="020F0502020204030204" pitchFamily="34" charset="0"/>
                          <a:ea typeface="+mn-ea"/>
                          <a:cs typeface="+mn-cs"/>
                        </a:rPr>
                        <a:t>0.32</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0" i="0" u="none" strike="noStrike" kern="1200" dirty="0">
                          <a:solidFill>
                            <a:srgbClr val="000000"/>
                          </a:solidFill>
                          <a:effectLst/>
                          <a:latin typeface="Calibri" panose="020F0502020204030204" pitchFamily="34" charset="0"/>
                          <a:ea typeface="+mn-ea"/>
                          <a:cs typeface="+mn-cs"/>
                        </a:rPr>
                        <a:t>(20.92 -</a:t>
                      </a:r>
                      <a:r>
                        <a:rPr lang="en-US" altLang="zh-CN" sz="1000" b="1" i="0" u="none" strike="noStrike" kern="1200" dirty="0">
                          <a:solidFill>
                            <a:srgbClr val="000000"/>
                          </a:solidFill>
                          <a:effectLst/>
                          <a:latin typeface="Calibri" panose="020F0502020204030204" pitchFamily="34" charset="0"/>
                          <a:ea typeface="+mn-ea"/>
                          <a:cs typeface="+mn-cs"/>
                        </a:rPr>
                        <a:t>20.60</a:t>
                      </a:r>
                      <a:r>
                        <a:rPr lang="en-US" altLang="zh-CN" sz="1000" b="0" i="0" u="none" strike="noStrike" kern="1200" dirty="0">
                          <a:solidFill>
                            <a:srgbClr val="000000"/>
                          </a:solidFill>
                          <a:effectLst/>
                          <a:latin typeface="Calibri" panose="020F0502020204030204" pitchFamily="34" charset="0"/>
                          <a:ea typeface="+mn-ea"/>
                          <a:cs typeface="+mn-cs"/>
                        </a:rPr>
                        <a:t>)</a:t>
                      </a:r>
                      <a:endParaRPr lang="zh-CN" altLang="en-US" sz="1000" b="0" i="0" u="none" strike="noStrike" kern="1200" dirty="0">
                        <a:solidFill>
                          <a:srgbClr val="000000"/>
                        </a:solidFill>
                        <a:effectLst/>
                        <a:latin typeface="Calibri" panose="020F0502020204030204" pitchFamily="34" charset="0"/>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0270078"/>
                  </a:ext>
                </a:extLst>
              </a:tr>
              <a:tr h="15092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900" b="1" i="0" u="none" strike="noStrike" dirty="0">
                          <a:solidFill>
                            <a:srgbClr val="000000"/>
                          </a:solidFill>
                          <a:effectLst/>
                          <a:latin typeface="Calibri" panose="020F0502020204030204" pitchFamily="34" charset="0"/>
                        </a:rPr>
                        <a:t>RU2*996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900" b="0" i="1" u="none" strike="noStrike" dirty="0">
                          <a:solidFill>
                            <a:srgbClr val="000000"/>
                          </a:solidFill>
                          <a:effectLst/>
                          <a:latin typeface="Calibri" panose="020F0502020204030204" pitchFamily="34" charset="0"/>
                        </a:rPr>
                        <a:t>20.92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font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en-US" sz="9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0" lang="en-US" altLang="zh-CN" sz="900" b="0" i="0" u="none" strike="noStrike" kern="1200" cap="none" spc="0" normalizeH="0" baseline="0" noProof="0" dirty="0">
                          <a:ln>
                            <a:noFill/>
                          </a:ln>
                          <a:solidFill>
                            <a:srgbClr val="000000"/>
                          </a:solidFill>
                          <a:effectLst/>
                          <a:uLnTx/>
                          <a:uFillTx/>
                          <a:latin typeface="Calibri" panose="020F0502020204030204" pitchFamily="34" charset="0"/>
                          <a:ea typeface="MS Gothic"/>
                          <a:cs typeface="+mn-cs"/>
                        </a:rPr>
                        <a:t>/</a:t>
                      </a:r>
                      <a:endParaRPr lang="zh-CN" altLang="en-US" sz="900" b="1" i="0" u="none" strike="noStrike" kern="1200" dirty="0">
                        <a:solidFill>
                          <a:srgbClr val="000000"/>
                        </a:solidFill>
                        <a:effectLst/>
                        <a:latin typeface="Calibri" panose="020F0502020204030204" pitchFamily="34" charset="0"/>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900" b="1" i="0" u="none" strike="noStrike" kern="1200" dirty="0">
                        <a:solidFill>
                          <a:srgbClr val="000000"/>
                        </a:solidFill>
                        <a:effectLst/>
                        <a:latin typeface="Calibri" panose="020F0502020204030204" pitchFamily="34" charset="0"/>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900" b="1" i="0" u="none" strike="noStrike" kern="1200" dirty="0">
                        <a:solidFill>
                          <a:srgbClr val="000000"/>
                        </a:solidFill>
                        <a:effectLst/>
                        <a:latin typeface="Calibri" panose="020F0502020204030204" pitchFamily="34" charset="0"/>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900" b="1" i="0" u="none" strike="noStrike" kern="1200" dirty="0">
                        <a:solidFill>
                          <a:srgbClr val="000000"/>
                        </a:solidFill>
                        <a:effectLst/>
                        <a:latin typeface="Calibri" panose="020F0502020204030204" pitchFamily="34" charset="0"/>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8120951"/>
                  </a:ext>
                </a:extLst>
              </a:tr>
            </a:tbl>
          </a:graphicData>
        </a:graphic>
      </p:graphicFrame>
      <p:sp>
        <p:nvSpPr>
          <p:cNvPr id="9" name="日期占位符 5"/>
          <p:cNvSpPr txBox="1">
            <a:spLocks/>
          </p:cNvSpPr>
          <p:nvPr/>
        </p:nvSpPr>
        <p:spPr>
          <a:xfrm>
            <a:off x="802216" y="258213"/>
            <a:ext cx="2499764" cy="273050"/>
          </a:xfrm>
          <a:prstGeom prst="rect">
            <a:avLst/>
          </a:prstGeom>
        </p:spPr>
        <p:txBody>
          <a:bodyPr/>
          <a:lstStyle>
            <a:defPPr>
              <a:defRPr lang="en-GB"/>
            </a:defPPr>
            <a:lvl1pPr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5pPr>
            <a:lvl6pPr marL="2286000" algn="l" defTabSz="914400" rtl="0" eaLnBrk="1" latinLnBrk="0" hangingPunct="1">
              <a:defRPr sz="2400" kern="1200">
                <a:solidFill>
                  <a:schemeClr val="bg1"/>
                </a:solidFill>
                <a:latin typeface="Times New Roman" pitchFamily="16" charset="0"/>
                <a:ea typeface="MS Gothic" charset="-128"/>
                <a:cs typeface="+mn-cs"/>
              </a:defRPr>
            </a:lvl6pPr>
            <a:lvl7pPr marL="2743200" algn="l" defTabSz="914400" rtl="0" eaLnBrk="1" latinLnBrk="0" hangingPunct="1">
              <a:defRPr sz="2400" kern="1200">
                <a:solidFill>
                  <a:schemeClr val="bg1"/>
                </a:solidFill>
                <a:latin typeface="Times New Roman" pitchFamily="16" charset="0"/>
                <a:ea typeface="MS Gothic" charset="-128"/>
                <a:cs typeface="+mn-cs"/>
              </a:defRPr>
            </a:lvl7pPr>
            <a:lvl8pPr marL="3200400" algn="l" defTabSz="914400" rtl="0" eaLnBrk="1" latinLnBrk="0" hangingPunct="1">
              <a:defRPr sz="2400" kern="1200">
                <a:solidFill>
                  <a:schemeClr val="bg1"/>
                </a:solidFill>
                <a:latin typeface="Times New Roman" pitchFamily="16" charset="0"/>
                <a:ea typeface="MS Gothic" charset="-128"/>
                <a:cs typeface="+mn-cs"/>
              </a:defRPr>
            </a:lvl8pPr>
            <a:lvl9pPr marL="3657600" algn="l" defTabSz="914400" rtl="0" eaLnBrk="1" latinLnBrk="0" hangingPunct="1">
              <a:defRPr sz="2400" kern="1200">
                <a:solidFill>
                  <a:schemeClr val="bg1"/>
                </a:solidFill>
                <a:latin typeface="Times New Roman" pitchFamily="16" charset="0"/>
                <a:ea typeface="MS Gothic" charset="-128"/>
                <a:cs typeface="+mn-cs"/>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b="1" dirty="0">
                <a:solidFill>
                  <a:srgbClr val="000000"/>
                </a:solidFill>
                <a:cs typeface="Arial Unicode MS" charset="0"/>
              </a:rPr>
              <a:t>March 2024</a:t>
            </a:r>
            <a:endParaRPr lang="en-GB" altLang="zh-CN" sz="1800" b="1" dirty="0">
              <a:solidFill>
                <a:srgbClr val="000000"/>
              </a:solidFill>
              <a:cs typeface="Arial Unicode MS" charset="0"/>
            </a:endParaRPr>
          </a:p>
        </p:txBody>
      </p:sp>
      <p:sp>
        <p:nvSpPr>
          <p:cNvPr id="12" name="页脚占位符 4"/>
          <p:cNvSpPr>
            <a:spLocks noGrp="1"/>
          </p:cNvSpPr>
          <p:nvPr>
            <p:ph type="ftr" idx="4294967295"/>
          </p:nvPr>
        </p:nvSpPr>
        <p:spPr>
          <a:xfrm>
            <a:off x="10200456" y="6452617"/>
            <a:ext cx="1368152" cy="272257"/>
          </a:xfrm>
          <a:prstGeom prst="rect">
            <a:avLst/>
          </a:prstGeom>
        </p:spPr>
        <p:txBody>
          <a:bodyPr/>
          <a:lstStyle/>
          <a:p>
            <a:r>
              <a:rPr lang="en-GB" sz="1200" dirty="0">
                <a:solidFill>
                  <a:srgbClr val="000000"/>
                </a:solidFill>
                <a:cs typeface="Arial Unicode MS" charset="0"/>
              </a:rPr>
              <a:t>Bo Gong (Huawei)</a:t>
            </a:r>
          </a:p>
        </p:txBody>
      </p:sp>
    </p:spTree>
    <p:extLst>
      <p:ext uri="{BB962C8B-B14F-4D97-AF65-F5344CB8AC3E}">
        <p14:creationId xmlns:p14="http://schemas.microsoft.com/office/powerpoint/2010/main" val="39719722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0" dirty="0"/>
              <a:t>Proposed Tone Plan for BW20</a:t>
            </a:r>
            <a:endParaRPr lang="en-GB" dirty="0"/>
          </a:p>
        </p:txBody>
      </p:sp>
      <p:sp>
        <p:nvSpPr>
          <p:cNvPr id="6" name="Slide Number Placeholder 5"/>
          <p:cNvSpPr>
            <a:spLocks noGrp="1"/>
          </p:cNvSpPr>
          <p:nvPr>
            <p:ph type="sldNum" idx="12"/>
          </p:nvPr>
        </p:nvSpPr>
        <p:spPr/>
        <p:txBody>
          <a:bodyPr/>
          <a:lstStyle/>
          <a:p>
            <a:r>
              <a:rPr lang="en-GB"/>
              <a:t>Slide </a:t>
            </a:r>
            <a:fld id="{6C8F0547-AFA8-4805-9A22-12721CDE959F}" type="slidenum">
              <a:rPr lang="en-GB"/>
              <a:pPr/>
              <a:t>9</a:t>
            </a:fld>
            <a:endParaRPr lang="en-GB"/>
          </a:p>
        </p:txBody>
      </p:sp>
      <p:sp>
        <p:nvSpPr>
          <p:cNvPr id="9" name="内容占位符 8">
            <a:extLst>
              <a:ext uri="{FF2B5EF4-FFF2-40B4-BE49-F238E27FC236}">
                <a16:creationId xmlns:a16="http://schemas.microsoft.com/office/drawing/2014/main" id="{551BE563-C618-434E-A028-13E067434F2C}"/>
              </a:ext>
            </a:extLst>
          </p:cNvPr>
          <p:cNvSpPr>
            <a:spLocks noGrp="1"/>
          </p:cNvSpPr>
          <p:nvPr>
            <p:ph idx="1"/>
          </p:nvPr>
        </p:nvSpPr>
        <p:spPr>
          <a:xfrm>
            <a:off x="929217" y="1636123"/>
            <a:ext cx="10361084" cy="3019717"/>
          </a:xfrm>
        </p:spPr>
        <p:txBody>
          <a:bodyPr/>
          <a:lstStyle/>
          <a:p>
            <a:pPr algn="just">
              <a:buFont typeface="Wingdings" panose="05000000000000000000" pitchFamily="2" charset="2"/>
              <a:buChar char="p"/>
            </a:pPr>
            <a:r>
              <a:rPr lang="en-US" altLang="zh-CN" sz="2000" b="0" dirty="0">
                <a:latin typeface="+mj-lt"/>
              </a:rPr>
              <a:t>Design thoughts</a:t>
            </a:r>
          </a:p>
          <a:p>
            <a:pPr algn="just">
              <a:spcBef>
                <a:spcPts val="0"/>
              </a:spcBef>
              <a:buFont typeface="Arial" panose="020B0604020202020204" pitchFamily="34" charset="0"/>
              <a:buChar char="•"/>
            </a:pPr>
            <a:r>
              <a:rPr lang="en-US" altLang="zh-CN" sz="1800" b="0" dirty="0">
                <a:latin typeface="+mj-lt"/>
              </a:rPr>
              <a:t>Dividing tones into two subgroups: Subgroup1 for</a:t>
            </a:r>
            <a:r>
              <a:rPr lang="en-US" altLang="zh-CN" sz="1800" b="0" dirty="0">
                <a:solidFill>
                  <a:srgbClr val="1EBEF3"/>
                </a:solidFill>
                <a:latin typeface="+mj-lt"/>
              </a:rPr>
              <a:t> </a:t>
            </a:r>
            <a:r>
              <a:rPr lang="en-US" altLang="zh-CN" sz="1800" dirty="0">
                <a:solidFill>
                  <a:srgbClr val="0070C0"/>
                </a:solidFill>
                <a:latin typeface="+mj-lt"/>
              </a:rPr>
              <a:t>26-tone </a:t>
            </a:r>
            <a:r>
              <a:rPr lang="en-US" altLang="zh-CN" sz="1800" dirty="0" err="1">
                <a:solidFill>
                  <a:srgbClr val="0070C0"/>
                </a:solidFill>
                <a:latin typeface="+mj-lt"/>
              </a:rPr>
              <a:t>dRU</a:t>
            </a:r>
            <a:r>
              <a:rPr lang="en-US" altLang="zh-CN" sz="1800" dirty="0">
                <a:solidFill>
                  <a:srgbClr val="0070C0"/>
                </a:solidFill>
                <a:latin typeface="+mj-lt"/>
              </a:rPr>
              <a:t> 1-5</a:t>
            </a:r>
            <a:r>
              <a:rPr lang="en-US" altLang="zh-CN" sz="1800" b="0" dirty="0">
                <a:latin typeface="+mj-lt"/>
              </a:rPr>
              <a:t>; Subgroup2 for </a:t>
            </a:r>
            <a:r>
              <a:rPr lang="en-US" altLang="zh-CN" sz="1800" dirty="0">
                <a:solidFill>
                  <a:srgbClr val="FF0000"/>
                </a:solidFill>
                <a:latin typeface="+mj-lt"/>
              </a:rPr>
              <a:t>26-tone </a:t>
            </a:r>
            <a:r>
              <a:rPr lang="en-US" altLang="zh-CN" sz="1800" dirty="0" err="1">
                <a:solidFill>
                  <a:srgbClr val="FF0000"/>
                </a:solidFill>
                <a:latin typeface="+mj-lt"/>
              </a:rPr>
              <a:t>dRU</a:t>
            </a:r>
            <a:r>
              <a:rPr lang="en-US" altLang="zh-CN" sz="1800" dirty="0">
                <a:solidFill>
                  <a:srgbClr val="FF0000"/>
                </a:solidFill>
                <a:latin typeface="+mj-lt"/>
              </a:rPr>
              <a:t> 6-9</a:t>
            </a:r>
            <a:r>
              <a:rPr lang="en-US" altLang="zh-CN" sz="1800" b="0" dirty="0">
                <a:latin typeface="+mj-lt"/>
              </a:rPr>
              <a:t>;</a:t>
            </a:r>
          </a:p>
          <a:p>
            <a:pPr algn="just">
              <a:spcBef>
                <a:spcPts val="0"/>
              </a:spcBef>
              <a:buFont typeface="Arial" panose="020B0604020202020204" pitchFamily="34" charset="0"/>
              <a:buChar char="•"/>
            </a:pPr>
            <a:r>
              <a:rPr lang="en-US" altLang="zh-CN" sz="1800" dirty="0">
                <a:latin typeface="+mj-lt"/>
              </a:rPr>
              <a:t>Pilot</a:t>
            </a:r>
            <a:r>
              <a:rPr lang="en-US" altLang="zh-CN" sz="1800" b="0" dirty="0">
                <a:latin typeface="+mj-lt"/>
              </a:rPr>
              <a:t> tones in </a:t>
            </a:r>
            <a:r>
              <a:rPr lang="en-US" altLang="zh-CN" sz="1800" dirty="0">
                <a:latin typeface="+mj-lt"/>
              </a:rPr>
              <a:t>subgroup1</a:t>
            </a:r>
            <a:r>
              <a:rPr lang="en-US" altLang="zh-CN" sz="1800" b="0" dirty="0">
                <a:latin typeface="+mj-lt"/>
              </a:rPr>
              <a:t> is surrounded by </a:t>
            </a:r>
            <a:r>
              <a:rPr lang="en-US" altLang="zh-CN" sz="1800" dirty="0">
                <a:latin typeface="+mj-lt"/>
              </a:rPr>
              <a:t>data</a:t>
            </a:r>
            <a:r>
              <a:rPr lang="en-US" altLang="zh-CN" sz="1800" b="0" dirty="0">
                <a:latin typeface="+mj-lt"/>
              </a:rPr>
              <a:t> tones in </a:t>
            </a:r>
            <a:r>
              <a:rPr lang="en-US" altLang="zh-CN" sz="1800" dirty="0">
                <a:latin typeface="+mj-lt"/>
              </a:rPr>
              <a:t>subgroup2</a:t>
            </a:r>
            <a:r>
              <a:rPr lang="en-US" altLang="zh-CN" sz="1800" b="0" dirty="0">
                <a:latin typeface="+mj-lt"/>
              </a:rPr>
              <a:t>;</a:t>
            </a:r>
          </a:p>
          <a:p>
            <a:pPr algn="just">
              <a:spcBef>
                <a:spcPts val="0"/>
              </a:spcBef>
              <a:buFont typeface="Arial" panose="020B0604020202020204" pitchFamily="34" charset="0"/>
              <a:buChar char="•"/>
            </a:pPr>
            <a:r>
              <a:rPr lang="en-US" altLang="zh-CN" sz="1800" b="0" dirty="0">
                <a:latin typeface="+mj-lt"/>
              </a:rPr>
              <a:t>In frequency domain between two pilot locations, repeat Subgroup1 and Subgroup2 alternatively for data tone design;</a:t>
            </a:r>
          </a:p>
          <a:p>
            <a:pPr algn="just">
              <a:buFont typeface="Wingdings" panose="05000000000000000000" pitchFamily="2" charset="2"/>
              <a:buChar char="p"/>
            </a:pPr>
            <a:r>
              <a:rPr lang="en-US" altLang="zh-CN" sz="2000" b="0" dirty="0">
                <a:latin typeface="+mj-lt"/>
              </a:rPr>
              <a:t>Tone plan structure (</a:t>
            </a:r>
            <a:r>
              <a:rPr lang="en-US" altLang="zh-CN" sz="2000" b="0" dirty="0" err="1">
                <a:latin typeface="+mj-lt"/>
              </a:rPr>
              <a:t>DC_leftPart</a:t>
            </a:r>
            <a:r>
              <a:rPr lang="en-US" altLang="zh-CN" sz="2000" b="0" dirty="0">
                <a:latin typeface="+mj-lt"/>
              </a:rPr>
              <a:t> or </a:t>
            </a:r>
            <a:r>
              <a:rPr lang="en-US" altLang="zh-CN" sz="2000" b="0" dirty="0" err="1"/>
              <a:t>DC_rightPart</a:t>
            </a:r>
            <a:r>
              <a:rPr lang="en-US" altLang="zh-CN" sz="2000" b="0" dirty="0">
                <a:latin typeface="+mj-lt"/>
              </a:rPr>
              <a:t>)</a:t>
            </a:r>
            <a:endParaRPr lang="en-US" altLang="zh-CN" b="0" dirty="0">
              <a:latin typeface="+mj-lt"/>
            </a:endParaRPr>
          </a:p>
          <a:p>
            <a:pPr marL="720000" algn="just">
              <a:spcBef>
                <a:spcPts val="0"/>
              </a:spcBef>
            </a:pPr>
            <a:r>
              <a:rPr lang="en-US" altLang="zh-CN" sz="1200" dirty="0">
                <a:solidFill>
                  <a:srgbClr val="333333"/>
                </a:solidFill>
                <a:latin typeface="+mj-lt"/>
              </a:rPr>
              <a:t>[</a:t>
            </a:r>
            <a:r>
              <a:rPr lang="en-US" altLang="zh-CN" sz="1200" b="0" dirty="0">
                <a:solidFill>
                  <a:srgbClr val="333333"/>
                </a:solidFill>
                <a:latin typeface="+mj-lt"/>
              </a:rPr>
              <a:t>28DataTones</a:t>
            </a:r>
            <a:r>
              <a:rPr lang="en-US" altLang="zh-CN" sz="1200" dirty="0">
                <a:solidFill>
                  <a:srgbClr val="333333"/>
                </a:solidFill>
                <a:latin typeface="+mj-lt"/>
              </a:rPr>
              <a:t>(</a:t>
            </a:r>
            <a:r>
              <a:rPr lang="en-US" altLang="zh-CN" sz="1200" dirty="0">
                <a:solidFill>
                  <a:srgbClr val="0070C0"/>
                </a:solidFill>
                <a:latin typeface="+mj-lt"/>
              </a:rPr>
              <a:t>2*5</a:t>
            </a:r>
            <a:r>
              <a:rPr lang="en-US" altLang="zh-CN" sz="1200" dirty="0">
                <a:solidFill>
                  <a:schemeClr val="tx1"/>
                </a:solidFill>
                <a:latin typeface="+mj-lt"/>
              </a:rPr>
              <a:t>, </a:t>
            </a:r>
            <a:r>
              <a:rPr lang="en-US" altLang="zh-CN" sz="1200" dirty="0">
                <a:solidFill>
                  <a:srgbClr val="FF0000"/>
                </a:solidFill>
                <a:latin typeface="+mj-lt"/>
              </a:rPr>
              <a:t>2*4</a:t>
            </a:r>
            <a:r>
              <a:rPr lang="en-US" altLang="zh-CN" sz="1200" dirty="0">
                <a:solidFill>
                  <a:srgbClr val="333333"/>
                </a:solidFill>
                <a:latin typeface="+mj-lt"/>
              </a:rPr>
              <a:t>, </a:t>
            </a:r>
            <a:r>
              <a:rPr lang="en-US" altLang="zh-CN" sz="1200" dirty="0">
                <a:solidFill>
                  <a:srgbClr val="0070C0"/>
                </a:solidFill>
                <a:latin typeface="+mj-lt"/>
              </a:rPr>
              <a:t>2*5</a:t>
            </a:r>
            <a:r>
              <a:rPr lang="en-US" altLang="zh-CN" sz="1200" dirty="0">
                <a:solidFill>
                  <a:srgbClr val="333333"/>
                </a:solidFill>
                <a:latin typeface="+mj-lt"/>
              </a:rPr>
              <a:t>), </a:t>
            </a:r>
            <a:r>
              <a:rPr lang="en-US" altLang="zh-CN" sz="1200" dirty="0">
                <a:solidFill>
                  <a:srgbClr val="FF0000"/>
                </a:solidFill>
              </a:rPr>
              <a:t>PilotTones</a:t>
            </a:r>
            <a:r>
              <a:rPr lang="en-US" altLang="zh-CN" sz="1200" dirty="0">
                <a:solidFill>
                  <a:srgbClr val="FF0000"/>
                </a:solidFill>
                <a:latin typeface="+mj-lt"/>
              </a:rPr>
              <a:t>1*4</a:t>
            </a:r>
            <a:r>
              <a:rPr lang="en-US" altLang="zh-CN" sz="1200" dirty="0">
                <a:solidFill>
                  <a:srgbClr val="333333"/>
                </a:solidFill>
                <a:latin typeface="+mj-lt"/>
              </a:rPr>
              <a:t>,  </a:t>
            </a:r>
            <a:r>
              <a:rPr lang="en-US" altLang="zh-CN" sz="1200" b="0" dirty="0">
                <a:solidFill>
                  <a:srgbClr val="333333"/>
                </a:solidFill>
                <a:latin typeface="+mj-lt"/>
              </a:rPr>
              <a:t>28</a:t>
            </a:r>
            <a:r>
              <a:rPr lang="en-US" altLang="zh-CN" sz="1200" b="0" dirty="0">
                <a:solidFill>
                  <a:srgbClr val="333333"/>
                </a:solidFill>
              </a:rPr>
              <a:t>DataTones</a:t>
            </a:r>
            <a:r>
              <a:rPr lang="en-US" altLang="zh-CN" sz="1200" dirty="0">
                <a:solidFill>
                  <a:srgbClr val="333333"/>
                </a:solidFill>
                <a:latin typeface="+mj-lt"/>
              </a:rPr>
              <a:t>(</a:t>
            </a:r>
            <a:r>
              <a:rPr lang="en-US" altLang="zh-CN" sz="1200" dirty="0">
                <a:solidFill>
                  <a:srgbClr val="0070C0"/>
                </a:solidFill>
                <a:latin typeface="+mj-lt"/>
              </a:rPr>
              <a:t>2*5</a:t>
            </a:r>
            <a:r>
              <a:rPr lang="en-US" altLang="zh-CN" sz="1200" dirty="0">
                <a:solidFill>
                  <a:schemeClr val="tx1"/>
                </a:solidFill>
                <a:latin typeface="+mj-lt"/>
              </a:rPr>
              <a:t>,</a:t>
            </a:r>
            <a:r>
              <a:rPr lang="en-US" altLang="zh-CN" sz="1200" dirty="0">
                <a:solidFill>
                  <a:srgbClr val="333333"/>
                </a:solidFill>
                <a:latin typeface="+mj-lt"/>
              </a:rPr>
              <a:t> </a:t>
            </a:r>
            <a:r>
              <a:rPr lang="en-US" altLang="zh-CN" sz="1200" dirty="0">
                <a:solidFill>
                  <a:srgbClr val="FF0000"/>
                </a:solidFill>
                <a:latin typeface="+mj-lt"/>
              </a:rPr>
              <a:t>2*4</a:t>
            </a:r>
            <a:r>
              <a:rPr lang="en-US" altLang="zh-CN" sz="1200" dirty="0">
                <a:solidFill>
                  <a:srgbClr val="333333"/>
                </a:solidFill>
                <a:latin typeface="+mj-lt"/>
              </a:rPr>
              <a:t>,</a:t>
            </a:r>
            <a:r>
              <a:rPr lang="en-US" altLang="zh-CN" sz="1200" dirty="0">
                <a:solidFill>
                  <a:srgbClr val="1EBEF3"/>
                </a:solidFill>
                <a:latin typeface="+mj-lt"/>
              </a:rPr>
              <a:t> </a:t>
            </a:r>
            <a:r>
              <a:rPr lang="en-US" altLang="zh-CN" sz="1200" dirty="0">
                <a:solidFill>
                  <a:srgbClr val="0070C0"/>
                </a:solidFill>
                <a:latin typeface="+mj-lt"/>
              </a:rPr>
              <a:t>2*5</a:t>
            </a:r>
            <a:r>
              <a:rPr lang="en-US" altLang="zh-CN" sz="1200" dirty="0">
                <a:solidFill>
                  <a:srgbClr val="333333"/>
                </a:solidFill>
                <a:latin typeface="+mj-lt"/>
              </a:rPr>
              <a:t>),  </a:t>
            </a:r>
            <a:r>
              <a:rPr lang="en-US" altLang="zh-CN" sz="1200" b="0" dirty="0">
                <a:solidFill>
                  <a:srgbClr val="333333"/>
                </a:solidFill>
                <a:latin typeface="+mj-lt"/>
              </a:rPr>
              <a:t>26</a:t>
            </a:r>
            <a:r>
              <a:rPr lang="en-US" altLang="zh-CN" sz="1200" b="0" dirty="0">
                <a:solidFill>
                  <a:srgbClr val="333333"/>
                </a:solidFill>
              </a:rPr>
              <a:t>DataTones</a:t>
            </a:r>
            <a:r>
              <a:rPr lang="en-US" altLang="zh-CN" sz="1200" dirty="0">
                <a:solidFill>
                  <a:srgbClr val="333333"/>
                </a:solidFill>
                <a:latin typeface="+mj-lt"/>
              </a:rPr>
              <a:t>(</a:t>
            </a:r>
            <a:r>
              <a:rPr lang="en-US" altLang="zh-CN" sz="1200" dirty="0">
                <a:solidFill>
                  <a:srgbClr val="FF0000"/>
                </a:solidFill>
                <a:latin typeface="+mj-lt"/>
              </a:rPr>
              <a:t>2*4</a:t>
            </a:r>
            <a:r>
              <a:rPr lang="en-US" altLang="zh-CN" sz="1200" dirty="0">
                <a:solidFill>
                  <a:schemeClr val="tx1"/>
                </a:solidFill>
              </a:rPr>
              <a:t>, </a:t>
            </a:r>
            <a:r>
              <a:rPr lang="en-US" altLang="zh-CN" sz="1200" dirty="0">
                <a:solidFill>
                  <a:srgbClr val="0070C0"/>
                </a:solidFill>
                <a:latin typeface="+mj-lt"/>
              </a:rPr>
              <a:t>2*5</a:t>
            </a:r>
            <a:r>
              <a:rPr lang="en-US" altLang="zh-CN" sz="1200" dirty="0">
                <a:solidFill>
                  <a:srgbClr val="333333"/>
                </a:solidFill>
                <a:latin typeface="+mj-lt"/>
              </a:rPr>
              <a:t>, </a:t>
            </a:r>
            <a:r>
              <a:rPr lang="en-US" altLang="zh-CN" sz="1200" dirty="0">
                <a:solidFill>
                  <a:srgbClr val="FF0000"/>
                </a:solidFill>
                <a:latin typeface="+mj-lt"/>
              </a:rPr>
              <a:t>2*4</a:t>
            </a:r>
            <a:r>
              <a:rPr lang="en-US" altLang="zh-CN" sz="1200" dirty="0">
                <a:solidFill>
                  <a:srgbClr val="333333"/>
                </a:solidFill>
                <a:latin typeface="+mj-lt"/>
              </a:rPr>
              <a:t>), </a:t>
            </a:r>
            <a:r>
              <a:rPr lang="en-US" altLang="zh-CN" sz="1200" dirty="0">
                <a:solidFill>
                  <a:srgbClr val="0070C0"/>
                </a:solidFill>
              </a:rPr>
              <a:t>PilotTones</a:t>
            </a:r>
            <a:r>
              <a:rPr lang="en-US" altLang="zh-CN" sz="1200" dirty="0">
                <a:solidFill>
                  <a:srgbClr val="0070C0"/>
                </a:solidFill>
                <a:latin typeface="+mj-lt"/>
              </a:rPr>
              <a:t>1*5</a:t>
            </a:r>
            <a:r>
              <a:rPr lang="en-US" altLang="zh-CN" sz="1200" dirty="0">
                <a:solidFill>
                  <a:schemeClr val="tx1"/>
                </a:solidFill>
                <a:latin typeface="+mj-lt"/>
              </a:rPr>
              <a:t>,</a:t>
            </a:r>
            <a:r>
              <a:rPr lang="en-US" altLang="zh-CN" sz="1200" dirty="0">
                <a:solidFill>
                  <a:srgbClr val="333333"/>
                </a:solidFill>
                <a:latin typeface="+mj-lt"/>
              </a:rPr>
              <a:t>  </a:t>
            </a:r>
            <a:r>
              <a:rPr lang="en-US" altLang="zh-CN" sz="1200" b="0" dirty="0">
                <a:solidFill>
                  <a:srgbClr val="333333"/>
                </a:solidFill>
                <a:latin typeface="+mj-lt"/>
              </a:rPr>
              <a:t>26</a:t>
            </a:r>
            <a:r>
              <a:rPr lang="en-US" altLang="zh-CN" sz="1200" b="0" dirty="0">
                <a:solidFill>
                  <a:srgbClr val="333333"/>
                </a:solidFill>
              </a:rPr>
              <a:t>DataTones</a:t>
            </a:r>
            <a:r>
              <a:rPr lang="en-US" altLang="zh-CN" sz="1200" dirty="0">
                <a:solidFill>
                  <a:srgbClr val="333333"/>
                </a:solidFill>
                <a:latin typeface="+mj-lt"/>
              </a:rPr>
              <a:t>(</a:t>
            </a:r>
            <a:r>
              <a:rPr lang="en-US" altLang="zh-CN" sz="1200" dirty="0">
                <a:solidFill>
                  <a:srgbClr val="FF0000"/>
                </a:solidFill>
                <a:latin typeface="+mj-lt"/>
              </a:rPr>
              <a:t>2*4</a:t>
            </a:r>
            <a:r>
              <a:rPr lang="en-US" altLang="zh-CN" sz="1200" dirty="0">
                <a:solidFill>
                  <a:schemeClr val="tx1"/>
                </a:solidFill>
                <a:latin typeface="+mj-lt"/>
              </a:rPr>
              <a:t>, </a:t>
            </a:r>
            <a:r>
              <a:rPr lang="en-US" altLang="zh-CN" sz="1200" dirty="0">
                <a:solidFill>
                  <a:srgbClr val="0070C0"/>
                </a:solidFill>
                <a:latin typeface="+mj-lt"/>
              </a:rPr>
              <a:t>2*5</a:t>
            </a:r>
            <a:r>
              <a:rPr lang="en-US" altLang="zh-CN" sz="1200" dirty="0">
                <a:solidFill>
                  <a:srgbClr val="333333"/>
                </a:solidFill>
                <a:latin typeface="+mj-lt"/>
              </a:rPr>
              <a:t>, </a:t>
            </a:r>
            <a:r>
              <a:rPr lang="en-US" altLang="zh-CN" sz="1200" dirty="0">
                <a:solidFill>
                  <a:srgbClr val="FF0000"/>
                </a:solidFill>
                <a:latin typeface="+mj-lt"/>
              </a:rPr>
              <a:t>2*4</a:t>
            </a:r>
            <a:r>
              <a:rPr lang="en-US" altLang="zh-CN" sz="1200" dirty="0">
                <a:solidFill>
                  <a:srgbClr val="333333"/>
                </a:solidFill>
                <a:latin typeface="+mj-lt"/>
              </a:rPr>
              <a:t>)]</a:t>
            </a:r>
          </a:p>
          <a:p>
            <a:pPr marL="720000" algn="just">
              <a:spcBef>
                <a:spcPts val="0"/>
              </a:spcBef>
            </a:pPr>
            <a:endParaRPr lang="en-US" altLang="zh-CN" sz="1600" dirty="0">
              <a:solidFill>
                <a:srgbClr val="333333"/>
              </a:solidFill>
              <a:latin typeface="+mj-lt"/>
            </a:endParaRPr>
          </a:p>
          <a:p>
            <a:pPr marL="720000" algn="just">
              <a:spcBef>
                <a:spcPts val="0"/>
              </a:spcBef>
            </a:pPr>
            <a:endParaRPr lang="en-US" altLang="zh-CN" sz="1600" dirty="0">
              <a:solidFill>
                <a:srgbClr val="333333"/>
              </a:solidFill>
              <a:latin typeface="+mj-lt"/>
            </a:endParaRPr>
          </a:p>
          <a:p>
            <a:pPr marL="720000" algn="just">
              <a:spcBef>
                <a:spcPts val="0"/>
              </a:spcBef>
            </a:pPr>
            <a:endParaRPr lang="en-US" altLang="zh-CN" sz="1600" dirty="0">
              <a:solidFill>
                <a:srgbClr val="333333"/>
              </a:solidFill>
              <a:latin typeface="+mj-lt"/>
            </a:endParaRPr>
          </a:p>
          <a:p>
            <a:pPr marL="720000" algn="just">
              <a:spcBef>
                <a:spcPts val="0"/>
              </a:spcBef>
            </a:pPr>
            <a:endParaRPr lang="en-US" altLang="zh-CN" sz="1600" dirty="0">
              <a:solidFill>
                <a:srgbClr val="333333"/>
              </a:solidFill>
              <a:latin typeface="+mj-lt"/>
            </a:endParaRPr>
          </a:p>
          <a:p>
            <a:pPr marL="720000" algn="just">
              <a:spcBef>
                <a:spcPts val="0"/>
              </a:spcBef>
            </a:pPr>
            <a:endParaRPr lang="en-US" altLang="zh-CN" sz="1600" dirty="0">
              <a:solidFill>
                <a:srgbClr val="333333"/>
              </a:solidFill>
              <a:latin typeface="+mj-lt"/>
            </a:endParaRPr>
          </a:p>
          <a:p>
            <a:pPr marL="720000" algn="just">
              <a:spcBef>
                <a:spcPts val="0"/>
              </a:spcBef>
            </a:pPr>
            <a:endParaRPr lang="en-US" altLang="zh-CN" sz="1600" dirty="0">
              <a:solidFill>
                <a:srgbClr val="333333"/>
              </a:solidFill>
              <a:latin typeface="+mj-lt"/>
            </a:endParaRPr>
          </a:p>
          <a:p>
            <a:pPr marL="720000" algn="just"/>
            <a:endParaRPr lang="en-US" altLang="zh-CN" sz="1600" dirty="0">
              <a:solidFill>
                <a:srgbClr val="333333"/>
              </a:solidFill>
              <a:latin typeface="+mj-lt"/>
            </a:endParaRPr>
          </a:p>
          <a:p>
            <a:pPr>
              <a:buFont typeface="Wingdings" panose="05000000000000000000" pitchFamily="2" charset="2"/>
              <a:buChar char="p"/>
            </a:pPr>
            <a:r>
              <a:rPr lang="en-US" altLang="zh-CN" sz="2000" b="0" dirty="0"/>
              <a:t>Benefits of proposed 26-tone </a:t>
            </a:r>
            <a:r>
              <a:rPr lang="en-US" altLang="zh-CN" sz="2000" b="0" dirty="0" err="1"/>
              <a:t>dRU</a:t>
            </a:r>
            <a:endParaRPr lang="en-US" altLang="zh-CN" sz="2000" b="0" dirty="0"/>
          </a:p>
          <a:p>
            <a:pPr algn="just">
              <a:spcBef>
                <a:spcPts val="0"/>
              </a:spcBef>
              <a:buFont typeface="Arial" panose="020B0604020202020204" pitchFamily="34" charset="0"/>
              <a:buChar char="•"/>
            </a:pPr>
            <a:r>
              <a:rPr lang="en-US" altLang="zh-CN" sz="1600" dirty="0">
                <a:solidFill>
                  <a:schemeClr val="tx1"/>
                </a:solidFill>
              </a:rPr>
              <a:t>1 pilot tone per </a:t>
            </a:r>
            <a:r>
              <a:rPr lang="en-US" altLang="zh-CN" sz="1600" dirty="0" err="1">
                <a:solidFill>
                  <a:schemeClr val="tx1"/>
                </a:solidFill>
              </a:rPr>
              <a:t>MHz.</a:t>
            </a:r>
            <a:r>
              <a:rPr lang="en-US" altLang="zh-CN" sz="1600" dirty="0">
                <a:solidFill>
                  <a:schemeClr val="tx1"/>
                </a:solidFill>
              </a:rPr>
              <a:t> </a:t>
            </a:r>
            <a:r>
              <a:rPr lang="en-US" altLang="zh-CN" sz="1600" b="0" dirty="0">
                <a:solidFill>
                  <a:schemeClr val="tx1"/>
                </a:solidFill>
              </a:rPr>
              <a:t>The tone distance between a pilot tone and a nearest data tone is larger than or equal to 13;</a:t>
            </a:r>
          </a:p>
          <a:p>
            <a:pPr algn="just">
              <a:spcBef>
                <a:spcPts val="0"/>
              </a:spcBef>
              <a:buFont typeface="Arial" panose="020B0604020202020204" pitchFamily="34" charset="0"/>
              <a:buChar char="•"/>
            </a:pPr>
            <a:r>
              <a:rPr lang="en-US" altLang="zh-CN" sz="1600" dirty="0">
                <a:solidFill>
                  <a:schemeClr val="tx1"/>
                </a:solidFill>
              </a:rPr>
              <a:t>2 data tones per </a:t>
            </a:r>
            <a:r>
              <a:rPr lang="en-US" altLang="zh-CN" sz="1600" dirty="0" err="1">
                <a:solidFill>
                  <a:schemeClr val="tx1"/>
                </a:solidFill>
              </a:rPr>
              <a:t>MHz</a:t>
            </a:r>
            <a:r>
              <a:rPr lang="en-US" altLang="zh-CN" sz="1600" b="0" dirty="0" err="1">
                <a:solidFill>
                  <a:schemeClr val="tx1"/>
                </a:solidFill>
              </a:rPr>
              <a:t>.</a:t>
            </a:r>
            <a:endParaRPr lang="en-US" altLang="zh-CN" sz="1600" b="0" dirty="0">
              <a:solidFill>
                <a:schemeClr val="tx1"/>
              </a:solidFill>
            </a:endParaRPr>
          </a:p>
          <a:p>
            <a:pPr marL="720000" algn="just">
              <a:spcBef>
                <a:spcPts val="0"/>
              </a:spcBef>
            </a:pPr>
            <a:endParaRPr lang="en-US" altLang="zh-CN" sz="1600" dirty="0">
              <a:solidFill>
                <a:srgbClr val="333333"/>
              </a:solidFill>
              <a:latin typeface="+mj-lt"/>
            </a:endParaRPr>
          </a:p>
        </p:txBody>
      </p:sp>
      <p:grpSp>
        <p:nvGrpSpPr>
          <p:cNvPr id="37" name="组合 36">
            <a:extLst>
              <a:ext uri="{FF2B5EF4-FFF2-40B4-BE49-F238E27FC236}">
                <a16:creationId xmlns:a16="http://schemas.microsoft.com/office/drawing/2014/main" id="{FBDD2EC0-14D5-4EE0-9F19-0AB994221A1C}"/>
              </a:ext>
            </a:extLst>
          </p:cNvPr>
          <p:cNvGrpSpPr/>
          <p:nvPr/>
        </p:nvGrpSpPr>
        <p:grpSpPr>
          <a:xfrm>
            <a:off x="1249219" y="3578236"/>
            <a:ext cx="9721080" cy="1968891"/>
            <a:chOff x="1343472" y="4525675"/>
            <a:chExt cx="9721080" cy="1968891"/>
          </a:xfrm>
        </p:grpSpPr>
        <p:grpSp>
          <p:nvGrpSpPr>
            <p:cNvPr id="35" name="组合 34">
              <a:extLst>
                <a:ext uri="{FF2B5EF4-FFF2-40B4-BE49-F238E27FC236}">
                  <a16:creationId xmlns:a16="http://schemas.microsoft.com/office/drawing/2014/main" id="{23F1B213-428E-4495-8568-7DEC3DB93D10}"/>
                </a:ext>
              </a:extLst>
            </p:cNvPr>
            <p:cNvGrpSpPr/>
            <p:nvPr/>
          </p:nvGrpSpPr>
          <p:grpSpPr>
            <a:xfrm>
              <a:off x="1343472" y="4834427"/>
              <a:ext cx="9721080" cy="1660139"/>
              <a:chOff x="1343472" y="4834427"/>
              <a:chExt cx="9721080" cy="1660139"/>
            </a:xfrm>
          </p:grpSpPr>
          <p:pic>
            <p:nvPicPr>
              <p:cNvPr id="13" name="图片 12">
                <a:extLst>
                  <a:ext uri="{FF2B5EF4-FFF2-40B4-BE49-F238E27FC236}">
                    <a16:creationId xmlns:a16="http://schemas.microsoft.com/office/drawing/2014/main" id="{35D5E1B0-0DB8-470A-A58D-4D9117CF524D}"/>
                  </a:ext>
                </a:extLst>
              </p:cNvPr>
              <p:cNvPicPr>
                <a:picLocks noChangeAspect="1"/>
              </p:cNvPicPr>
              <p:nvPr/>
            </p:nvPicPr>
            <p:blipFill rotWithShape="1">
              <a:blip r:embed="rId3">
                <a:extLst>
                  <a:ext uri="{28A0092B-C50C-407E-A947-70E740481C1C}">
                    <a14:useLocalDpi xmlns:a14="http://schemas.microsoft.com/office/drawing/2010/main" val="0"/>
                  </a:ext>
                </a:extLst>
              </a:blip>
              <a:srcRect l="11139" r="9128"/>
              <a:stretch/>
            </p:blipFill>
            <p:spPr>
              <a:xfrm>
                <a:off x="1343472" y="4938858"/>
                <a:ext cx="9721080" cy="1482055"/>
              </a:xfrm>
              <a:prstGeom prst="rect">
                <a:avLst/>
              </a:prstGeom>
            </p:spPr>
          </p:pic>
          <p:cxnSp>
            <p:nvCxnSpPr>
              <p:cNvPr id="7" name="直接箭头连接符 6">
                <a:extLst>
                  <a:ext uri="{FF2B5EF4-FFF2-40B4-BE49-F238E27FC236}">
                    <a16:creationId xmlns:a16="http://schemas.microsoft.com/office/drawing/2014/main" id="{44FEFD8F-953E-4C96-8C16-3B93C2B1FB5F}"/>
                  </a:ext>
                </a:extLst>
              </p:cNvPr>
              <p:cNvCxnSpPr>
                <a:cxnSpLocks/>
              </p:cNvCxnSpPr>
              <p:nvPr/>
            </p:nvCxnSpPr>
            <p:spPr bwMode="auto">
              <a:xfrm flipH="1">
                <a:off x="3428982" y="4834427"/>
                <a:ext cx="2739026" cy="178749"/>
              </a:xfrm>
              <a:prstGeom prst="straightConnector1">
                <a:avLst/>
              </a:prstGeom>
              <a:solidFill>
                <a:srgbClr val="00B8FF"/>
              </a:solidFill>
              <a:ln w="9525" cap="flat" cmpd="sng" algn="ctr">
                <a:solidFill>
                  <a:srgbClr val="FF0000"/>
                </a:solidFill>
                <a:prstDash val="dash"/>
                <a:round/>
                <a:headEnd type="none" w="med" len="med"/>
                <a:tailEnd type="triangle"/>
              </a:ln>
              <a:effectLst/>
            </p:spPr>
          </p:cxnSp>
          <p:cxnSp>
            <p:nvCxnSpPr>
              <p:cNvPr id="17" name="直接箭头连接符 16">
                <a:extLst>
                  <a:ext uri="{FF2B5EF4-FFF2-40B4-BE49-F238E27FC236}">
                    <a16:creationId xmlns:a16="http://schemas.microsoft.com/office/drawing/2014/main" id="{5C3F5569-B4E7-4043-B1E9-365BAB5C6EB6}"/>
                  </a:ext>
                </a:extLst>
              </p:cNvPr>
              <p:cNvCxnSpPr>
                <a:cxnSpLocks/>
              </p:cNvCxnSpPr>
              <p:nvPr/>
            </p:nvCxnSpPr>
            <p:spPr bwMode="auto">
              <a:xfrm flipH="1">
                <a:off x="5174712" y="4834427"/>
                <a:ext cx="993296" cy="178749"/>
              </a:xfrm>
              <a:prstGeom prst="straightConnector1">
                <a:avLst/>
              </a:prstGeom>
              <a:solidFill>
                <a:srgbClr val="00B8FF"/>
              </a:solidFill>
              <a:ln w="9525" cap="flat" cmpd="sng" algn="ctr">
                <a:solidFill>
                  <a:srgbClr val="FF0000"/>
                </a:solidFill>
                <a:prstDash val="dash"/>
                <a:round/>
                <a:headEnd type="none" w="med" len="med"/>
                <a:tailEnd type="triangle"/>
              </a:ln>
              <a:effectLst/>
            </p:spPr>
          </p:cxnSp>
          <p:sp>
            <p:nvSpPr>
              <p:cNvPr id="21" name="矩形 20">
                <a:extLst>
                  <a:ext uri="{FF2B5EF4-FFF2-40B4-BE49-F238E27FC236}">
                    <a16:creationId xmlns:a16="http://schemas.microsoft.com/office/drawing/2014/main" id="{82E50E26-CF7C-440D-9AEB-6D5C5FA36391}"/>
                  </a:ext>
                </a:extLst>
              </p:cNvPr>
              <p:cNvSpPr/>
              <p:nvPr/>
            </p:nvSpPr>
            <p:spPr>
              <a:xfrm>
                <a:off x="3287688" y="6156012"/>
                <a:ext cx="1229824" cy="338554"/>
              </a:xfrm>
              <a:prstGeom prst="rect">
                <a:avLst/>
              </a:prstGeom>
            </p:spPr>
            <p:txBody>
              <a:bodyPr wrap="none">
                <a:spAutoFit/>
              </a:bodyPr>
              <a:lstStyle/>
              <a:p>
                <a:r>
                  <a:rPr lang="en-US" altLang="zh-CN" sz="1600" dirty="0" err="1">
                    <a:solidFill>
                      <a:schemeClr val="tx1"/>
                    </a:solidFill>
                  </a:rPr>
                  <a:t>DC_leftPart</a:t>
                </a:r>
                <a:r>
                  <a:rPr lang="en-US" altLang="zh-CN" sz="1600" dirty="0">
                    <a:solidFill>
                      <a:schemeClr val="tx1"/>
                    </a:solidFill>
                  </a:rPr>
                  <a:t> </a:t>
                </a:r>
                <a:endParaRPr lang="zh-CN" altLang="en-US" sz="1600" dirty="0">
                  <a:solidFill>
                    <a:schemeClr val="tx1"/>
                  </a:solidFill>
                </a:endParaRPr>
              </a:p>
            </p:txBody>
          </p:sp>
          <p:sp>
            <p:nvSpPr>
              <p:cNvPr id="23" name="左大括号 22">
                <a:extLst>
                  <a:ext uri="{FF2B5EF4-FFF2-40B4-BE49-F238E27FC236}">
                    <a16:creationId xmlns:a16="http://schemas.microsoft.com/office/drawing/2014/main" id="{6228E45D-CB69-428E-940F-479235C5C70B}"/>
                  </a:ext>
                </a:extLst>
              </p:cNvPr>
              <p:cNvSpPr/>
              <p:nvPr/>
            </p:nvSpPr>
            <p:spPr bwMode="auto">
              <a:xfrm rot="16200000">
                <a:off x="3816918" y="3835875"/>
                <a:ext cx="165678" cy="4680522"/>
              </a:xfrm>
              <a:prstGeom prst="leftBrace">
                <a:avLst>
                  <a:gd name="adj1" fmla="val 8333"/>
                  <a:gd name="adj2" fmla="val 50068"/>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zh-CN" altLang="en-US" sz="2400" b="0" i="0" u="none" strike="noStrike" cap="none" normalizeH="0" baseline="0">
                  <a:ln>
                    <a:noFill/>
                  </a:ln>
                  <a:solidFill>
                    <a:schemeClr val="bg1"/>
                  </a:solidFill>
                  <a:effectLst/>
                  <a:latin typeface="Times New Roman" pitchFamily="16" charset="0"/>
                  <a:ea typeface="MS Gothic" charset="-128"/>
                </a:endParaRPr>
              </a:p>
            </p:txBody>
          </p:sp>
          <p:sp>
            <p:nvSpPr>
              <p:cNvPr id="26" name="矩形 25">
                <a:extLst>
                  <a:ext uri="{FF2B5EF4-FFF2-40B4-BE49-F238E27FC236}">
                    <a16:creationId xmlns:a16="http://schemas.microsoft.com/office/drawing/2014/main" id="{608EEF82-CCB9-4117-A5CE-A9286B160EED}"/>
                  </a:ext>
                </a:extLst>
              </p:cNvPr>
              <p:cNvSpPr/>
              <p:nvPr/>
            </p:nvSpPr>
            <p:spPr>
              <a:xfrm>
                <a:off x="8063960" y="6142568"/>
                <a:ext cx="1343638" cy="338554"/>
              </a:xfrm>
              <a:prstGeom prst="rect">
                <a:avLst/>
              </a:prstGeom>
            </p:spPr>
            <p:txBody>
              <a:bodyPr wrap="none">
                <a:spAutoFit/>
              </a:bodyPr>
              <a:lstStyle/>
              <a:p>
                <a:r>
                  <a:rPr lang="en-US" altLang="zh-CN" sz="1600" dirty="0" err="1">
                    <a:solidFill>
                      <a:schemeClr val="tx1"/>
                    </a:solidFill>
                  </a:rPr>
                  <a:t>DC_rightPart</a:t>
                </a:r>
                <a:r>
                  <a:rPr lang="en-US" altLang="zh-CN" sz="1600" dirty="0">
                    <a:solidFill>
                      <a:schemeClr val="tx1"/>
                    </a:solidFill>
                  </a:rPr>
                  <a:t> </a:t>
                </a:r>
                <a:endParaRPr lang="zh-CN" altLang="en-US" sz="1600" dirty="0">
                  <a:solidFill>
                    <a:schemeClr val="tx1"/>
                  </a:solidFill>
                </a:endParaRPr>
              </a:p>
            </p:txBody>
          </p:sp>
          <p:sp>
            <p:nvSpPr>
              <p:cNvPr id="28" name="左大括号 27">
                <a:extLst>
                  <a:ext uri="{FF2B5EF4-FFF2-40B4-BE49-F238E27FC236}">
                    <a16:creationId xmlns:a16="http://schemas.microsoft.com/office/drawing/2014/main" id="{7541C299-CDB8-436A-A881-681CB45232E2}"/>
                  </a:ext>
                </a:extLst>
              </p:cNvPr>
              <p:cNvSpPr/>
              <p:nvPr/>
            </p:nvSpPr>
            <p:spPr bwMode="auto">
              <a:xfrm rot="16200000">
                <a:off x="8593190" y="3822431"/>
                <a:ext cx="165678" cy="4680522"/>
              </a:xfrm>
              <a:prstGeom prst="leftBrace">
                <a:avLst>
                  <a:gd name="adj1" fmla="val 8333"/>
                  <a:gd name="adj2" fmla="val 50068"/>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pPr>
                <a:endParaRPr kumimoji="0" lang="zh-CN" altLang="en-US" sz="2400" b="0" i="0" u="none" strike="noStrike" cap="none" normalizeH="0" baseline="0">
                  <a:ln>
                    <a:noFill/>
                  </a:ln>
                  <a:solidFill>
                    <a:schemeClr val="bg1"/>
                  </a:solidFill>
                  <a:effectLst/>
                  <a:latin typeface="Times New Roman" pitchFamily="16" charset="0"/>
                  <a:ea typeface="MS Gothic" charset="-128"/>
                </a:endParaRPr>
              </a:p>
            </p:txBody>
          </p:sp>
          <p:cxnSp>
            <p:nvCxnSpPr>
              <p:cNvPr id="30" name="直接箭头连接符 29">
                <a:extLst>
                  <a:ext uri="{FF2B5EF4-FFF2-40B4-BE49-F238E27FC236}">
                    <a16:creationId xmlns:a16="http://schemas.microsoft.com/office/drawing/2014/main" id="{BB533883-F2B3-490C-825E-90FA10A9078A}"/>
                  </a:ext>
                </a:extLst>
              </p:cNvPr>
              <p:cNvCxnSpPr>
                <a:cxnSpLocks/>
              </p:cNvCxnSpPr>
              <p:nvPr/>
            </p:nvCxnSpPr>
            <p:spPr bwMode="auto">
              <a:xfrm>
                <a:off x="6168008" y="4834427"/>
                <a:ext cx="3096344" cy="170344"/>
              </a:xfrm>
              <a:prstGeom prst="straightConnector1">
                <a:avLst/>
              </a:prstGeom>
              <a:solidFill>
                <a:srgbClr val="00B8FF"/>
              </a:solidFill>
              <a:ln w="9525" cap="flat" cmpd="sng" algn="ctr">
                <a:solidFill>
                  <a:srgbClr val="FF0000"/>
                </a:solidFill>
                <a:prstDash val="dash"/>
                <a:round/>
                <a:headEnd type="none" w="med" len="med"/>
                <a:tailEnd type="triangle"/>
              </a:ln>
              <a:effectLst/>
            </p:spPr>
          </p:cxnSp>
          <p:cxnSp>
            <p:nvCxnSpPr>
              <p:cNvPr id="33" name="直接箭头连接符 32">
                <a:extLst>
                  <a:ext uri="{FF2B5EF4-FFF2-40B4-BE49-F238E27FC236}">
                    <a16:creationId xmlns:a16="http://schemas.microsoft.com/office/drawing/2014/main" id="{91AD477E-01D7-4407-8C0A-384925A4BF1B}"/>
                  </a:ext>
                </a:extLst>
              </p:cNvPr>
              <p:cNvCxnSpPr>
                <a:cxnSpLocks/>
              </p:cNvCxnSpPr>
              <p:nvPr/>
            </p:nvCxnSpPr>
            <p:spPr bwMode="auto">
              <a:xfrm>
                <a:off x="6168008" y="4834427"/>
                <a:ext cx="1224136" cy="178749"/>
              </a:xfrm>
              <a:prstGeom prst="straightConnector1">
                <a:avLst/>
              </a:prstGeom>
              <a:solidFill>
                <a:srgbClr val="00B8FF"/>
              </a:solidFill>
              <a:ln w="9525" cap="flat" cmpd="sng" algn="ctr">
                <a:solidFill>
                  <a:srgbClr val="FF0000"/>
                </a:solidFill>
                <a:prstDash val="dash"/>
                <a:round/>
                <a:headEnd type="none" w="med" len="med"/>
                <a:tailEnd type="triangle"/>
              </a:ln>
              <a:effectLst/>
            </p:spPr>
          </p:cxnSp>
        </p:grpSp>
        <p:sp>
          <p:nvSpPr>
            <p:cNvPr id="36" name="矩形 35">
              <a:extLst>
                <a:ext uri="{FF2B5EF4-FFF2-40B4-BE49-F238E27FC236}">
                  <a16:creationId xmlns:a16="http://schemas.microsoft.com/office/drawing/2014/main" id="{1559141E-E7FD-43FE-91F3-FB32615C3222}"/>
                </a:ext>
              </a:extLst>
            </p:cNvPr>
            <p:cNvSpPr/>
            <p:nvPr/>
          </p:nvSpPr>
          <p:spPr>
            <a:xfrm>
              <a:off x="5479210" y="4525675"/>
              <a:ext cx="1588897" cy="369332"/>
            </a:xfrm>
            <a:prstGeom prst="rect">
              <a:avLst/>
            </a:prstGeom>
          </p:spPr>
          <p:txBody>
            <a:bodyPr wrap="none">
              <a:spAutoFit/>
            </a:bodyPr>
            <a:lstStyle/>
            <a:p>
              <a:r>
                <a:rPr lang="en-US" altLang="zh-CN" sz="1800" dirty="0">
                  <a:solidFill>
                    <a:srgbClr val="FF0000"/>
                  </a:solidFill>
                </a:rPr>
                <a:t>Pilot Locations</a:t>
              </a:r>
              <a:endParaRPr lang="zh-CN" altLang="en-US" sz="1800" dirty="0">
                <a:solidFill>
                  <a:srgbClr val="FF0000"/>
                </a:solidFill>
              </a:endParaRPr>
            </a:p>
          </p:txBody>
        </p:sp>
      </p:grpSp>
      <p:sp>
        <p:nvSpPr>
          <p:cNvPr id="19" name="页脚占位符 4"/>
          <p:cNvSpPr txBox="1">
            <a:spLocks/>
          </p:cNvSpPr>
          <p:nvPr/>
        </p:nvSpPr>
        <p:spPr bwMode="auto">
          <a:xfrm>
            <a:off x="10056440" y="6511912"/>
            <a:ext cx="1368152" cy="27225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defPPr>
              <a:defRPr lang="en-GB"/>
            </a:defPPr>
            <a:lvl1pPr algn="r" defTabSz="449263" rtl="0" eaLnBrk="0" fontAlgn="base" hangingPunct="0">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kern="1200">
                <a:solidFill>
                  <a:srgbClr val="000000"/>
                </a:solidFill>
                <a:latin typeface="Times New Roman" pitchFamily="16" charset="0"/>
                <a:ea typeface="MS Gothic" charset="-128"/>
                <a:cs typeface="Arial Unicode MS" charset="0"/>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5pPr>
            <a:lvl6pPr marL="2286000" algn="l" defTabSz="914400" rtl="0" eaLnBrk="1" latinLnBrk="0" hangingPunct="1">
              <a:defRPr sz="2400" kern="1200">
                <a:solidFill>
                  <a:schemeClr val="bg1"/>
                </a:solidFill>
                <a:latin typeface="Times New Roman" pitchFamily="16" charset="0"/>
                <a:ea typeface="MS Gothic" charset="-128"/>
                <a:cs typeface="+mn-cs"/>
              </a:defRPr>
            </a:lvl6pPr>
            <a:lvl7pPr marL="2743200" algn="l" defTabSz="914400" rtl="0" eaLnBrk="1" latinLnBrk="0" hangingPunct="1">
              <a:defRPr sz="2400" kern="1200">
                <a:solidFill>
                  <a:schemeClr val="bg1"/>
                </a:solidFill>
                <a:latin typeface="Times New Roman" pitchFamily="16" charset="0"/>
                <a:ea typeface="MS Gothic" charset="-128"/>
                <a:cs typeface="+mn-cs"/>
              </a:defRPr>
            </a:lvl7pPr>
            <a:lvl8pPr marL="3200400" algn="l" defTabSz="914400" rtl="0" eaLnBrk="1" latinLnBrk="0" hangingPunct="1">
              <a:defRPr sz="2400" kern="1200">
                <a:solidFill>
                  <a:schemeClr val="bg1"/>
                </a:solidFill>
                <a:latin typeface="Times New Roman" pitchFamily="16" charset="0"/>
                <a:ea typeface="MS Gothic" charset="-128"/>
                <a:cs typeface="+mn-cs"/>
              </a:defRPr>
            </a:lvl8pPr>
            <a:lvl9pPr marL="3657600" algn="l" defTabSz="914400" rtl="0" eaLnBrk="1" latinLnBrk="0" hangingPunct="1">
              <a:defRPr sz="2400" kern="1200">
                <a:solidFill>
                  <a:schemeClr val="bg1"/>
                </a:solidFill>
                <a:latin typeface="Times New Roman" pitchFamily="16" charset="0"/>
                <a:ea typeface="MS Gothic" charset="-128"/>
                <a:cs typeface="+mn-cs"/>
              </a:defRPr>
            </a:lvl9pPr>
          </a:lstStyle>
          <a:p>
            <a:r>
              <a:rPr lang="en-GB" dirty="0"/>
              <a:t>Bo Gong (Huawei)</a:t>
            </a:r>
          </a:p>
        </p:txBody>
      </p:sp>
      <p:sp>
        <p:nvSpPr>
          <p:cNvPr id="2" name="矩形 1"/>
          <p:cNvSpPr/>
          <p:nvPr/>
        </p:nvSpPr>
        <p:spPr>
          <a:xfrm>
            <a:off x="839416" y="264851"/>
            <a:ext cx="1366721" cy="369332"/>
          </a:xfrm>
          <a:prstGeom prst="rect">
            <a:avLst/>
          </a:prstGeom>
        </p:spPr>
        <p:txBody>
          <a:bodyPr wrap="none">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800" b="1" dirty="0">
                <a:solidFill>
                  <a:srgbClr val="000000"/>
                </a:solidFill>
                <a:cs typeface="Arial Unicode MS" charset="0"/>
              </a:rPr>
              <a:t>March 2024</a:t>
            </a:r>
            <a:endParaRPr lang="en-GB" altLang="zh-CN" sz="1800" b="1" dirty="0">
              <a:solidFill>
                <a:srgbClr val="000000"/>
              </a:solidFill>
              <a:cs typeface="Arial Unicode MS" charset="0"/>
            </a:endParaRPr>
          </a:p>
        </p:txBody>
      </p:sp>
    </p:spTree>
    <p:extLst>
      <p:ext uri="{BB962C8B-B14F-4D97-AF65-F5344CB8AC3E}">
        <p14:creationId xmlns:p14="http://schemas.microsoft.com/office/powerpoint/2010/main" val="18966373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MS Gothic"/>
        <a:cs typeface=""/>
      </a:majorFont>
      <a:minorFont>
        <a:latin typeface="Times New Roman"/>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802-11-Submission-16-9.potx" id="{5CD6ABF7-B8BD-443A-9DC0-E5B38AC683DA}" vid="{19A33F2F-E7B4-4D20-A394-337028C24156}"/>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bc8818d814f45ef9cc9d5bfc7ae98b4 xmlns="ebcd411e-39d2-437c-921d-5ffc9b96e570">
      <Terms xmlns="http://schemas.microsoft.com/office/infopath/2007/PartnerControls"/>
    </mbc8818d814f45ef9cc9d5bfc7ae98b4>
    <_ip_UnifiedCompliancePolicyProperties xmlns="http://schemas.microsoft.com/sharepoint/v3" xsi:nil="true"/>
    <Comments xmlns="ebcd411e-39d2-437c-921d-5ffc9b96e570" xsi:nil="true"/>
    <Status xmlns="ebcd411e-39d2-437c-921d-5ffc9b96e570">One Pager</Status>
    <OneNoteFluid_FileOrder xmlns="ebcd411e-39d2-437c-921d-5ffc9b96e570" xsi:nil="true"/>
    <CustomColumn xmlns="ebcd411e-39d2-437c-921d-5ffc9b96e570" xsi:nil="true"/>
    <TaxCatchAll xmlns="230e9df3-be65-4c73-a93b-d1236ebd677e" xsi:nil="true"/>
    <lcf76f155ced4ddcb4097134ff3c332f xmlns="ebcd411e-39d2-437c-921d-5ffc9b96e570">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1E089821E7FFA409886B3AD0234035C" ma:contentTypeVersion="29" ma:contentTypeDescription="Create a new document." ma:contentTypeScope="" ma:versionID="13bae29414afa2e23293c9ff0a75cff5">
  <xsd:schema xmlns:xsd="http://www.w3.org/2001/XMLSchema" xmlns:xs="http://www.w3.org/2001/XMLSchema" xmlns:p="http://schemas.microsoft.com/office/2006/metadata/properties" xmlns:ns1="http://schemas.microsoft.com/sharepoint/v3" xmlns:ns2="ebcd411e-39d2-437c-921d-5ffc9b96e570" xmlns:ns3="d01ac7e3-0127-46ca-87d1-141033fc51e3" xmlns:ns4="230e9df3-be65-4c73-a93b-d1236ebd677e" targetNamespace="http://schemas.microsoft.com/office/2006/metadata/properties" ma:root="true" ma:fieldsID="c8a41d0551d1dfd2c024d8ab368c767b" ns1:_="" ns2:_="" ns3:_="" ns4:_="">
    <xsd:import namespace="http://schemas.microsoft.com/sharepoint/v3"/>
    <xsd:import namespace="ebcd411e-39d2-437c-921d-5ffc9b96e570"/>
    <xsd:import namespace="d01ac7e3-0127-46ca-87d1-141033fc51e3"/>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Location" minOccurs="0"/>
                <xsd:element ref="ns1:_ip_UnifiedCompliancePolicyProperties" minOccurs="0"/>
                <xsd:element ref="ns1:_ip_UnifiedCompliancePolicyUIAction" minOccurs="0"/>
                <xsd:element ref="ns2:Status" minOccurs="0"/>
                <xsd:element ref="ns2:MediaLengthInSeconds" minOccurs="0"/>
                <xsd:element ref="ns2:lcf76f155ced4ddcb4097134ff3c332f" minOccurs="0"/>
                <xsd:element ref="ns4:TaxCatchAll" minOccurs="0"/>
                <xsd:element ref="ns2:OneNoteFluid_FileOrder" minOccurs="0"/>
                <xsd:element ref="ns2:MediaServiceSearchProperties" minOccurs="0"/>
                <xsd:element ref="ns2:MediaServiceDocTags" minOccurs="0"/>
                <xsd:element ref="ns2:MediaServiceObjectDetectorVersions" minOccurs="0"/>
                <xsd:element ref="ns2:MediaServiceSystemTags" minOccurs="0"/>
                <xsd:element ref="ns2:Comments" minOccurs="0"/>
                <xsd:element ref="ns2:MediaServiceBillingMetadata" minOccurs="0"/>
                <xsd:element ref="ns2:CustomColumn" minOccurs="0"/>
                <xsd:element ref="ns2:mbc8818d814f45ef9cc9d5bfc7ae98b4"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cd411e-39d2-437c-921d-5ffc9b96e5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description=""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Status" ma:index="21" nillable="true" ma:displayName="Status" ma:default="One Pager" ma:format="Dropdown" ma:internalName="Status">
      <xsd:simpleType>
        <xsd:restriction base="dms:Text">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OneNoteFluid_FileOrder" ma:index="26" nillable="true" ma:displayName="OneNoteFluid_FileOrder" ma:internalName="OneNoteFluid_FileOrder">
      <xsd:simpleType>
        <xsd:restriction base="dms:Text">
          <xsd:maxLength value="255"/>
        </xsd:restriction>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DocTags" ma:index="28" nillable="true" ma:displayName="MediaServiceDocTags" ma:hidden="true" ma:internalName="MediaServiceDocTags" ma:readOnly="true">
      <xsd:simpleType>
        <xsd:restriction base="dms:Note"/>
      </xsd:simpleType>
    </xsd:element>
    <xsd:element name="MediaServiceObjectDetectorVersions" ma:index="29" nillable="true" ma:displayName="MediaServiceObjectDetectorVersions" ma:hidden="true" ma:indexed="true" ma:internalName="MediaServiceObjectDetectorVersions" ma:readOnly="true">
      <xsd:simpleType>
        <xsd:restriction base="dms:Text"/>
      </xsd:simpleType>
    </xsd:element>
    <xsd:element name="MediaServiceSystemTags" ma:index="30" nillable="true" ma:displayName="MediaServiceSystemTags" ma:hidden="true" ma:internalName="MediaServiceSystemTags" ma:readOnly="true">
      <xsd:simpleType>
        <xsd:restriction base="dms:Note"/>
      </xsd:simpleType>
    </xsd:element>
    <xsd:element name="Comments" ma:index="31" nillable="true" ma:displayName="Comments" ma:format="Dropdown" ma:internalName="Comments">
      <xsd:simpleType>
        <xsd:restriction base="dms:Text">
          <xsd:maxLength value="255"/>
        </xsd:restriction>
      </xsd:simpleType>
    </xsd:element>
    <xsd:element name="MediaServiceBillingMetadata" ma:index="32" nillable="true" ma:displayName="MediaServiceBillingMetadata" ma:hidden="true" ma:internalName="MediaServiceBillingMetadata" ma:readOnly="true">
      <xsd:simpleType>
        <xsd:restriction base="dms:Text"/>
      </xsd:simpleType>
    </xsd:element>
    <xsd:element name="CustomColumn" ma:index="33" nillable="true" ma:displayName="CustomColumn" ma:format="Dropdown" ma:indexed="true" ma:internalName="CustomColumn">
      <xsd:simpleType>
        <xsd:restriction base="dms:Text">
          <xsd:maxLength value="255"/>
        </xsd:restriction>
      </xsd:simpleType>
    </xsd:element>
    <xsd:element name="mbc8818d814f45ef9cc9d5bfc7ae98b4" ma:index="35" nillable="true" ma:taxonomy="true" ma:internalName="mbc8818d814f45ef9cc9d5bfc7ae98b4" ma:taxonomyFieldName="categorize" ma:displayName="categorize" ma:default="" ma:fieldId="{6bc8818d-814f-45ef-9cc9-d5bfc7ae98b4}" ma:taxonomyMulti="true" ma:sspId="e385fb40-52d4-4fae-9c5b-3e8ff8a5878e" ma:termSetId="180ed1bd-d8ff-49f1-a51c-decde4118c4f"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01ac7e3-0127-46ca-87d1-141033fc51e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cdfba08c-59f0-4ee1-ab25-f66a7261e9a8}" ma:internalName="TaxCatchAll" ma:showField="CatchAllData" ma:web="d01ac7e3-0127-46ca-87d1-141033fc51e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E9A79-B441-4042-A5B3-0B93D66E0878}">
  <ds:schemaRefs>
    <ds:schemaRef ds:uri="http://schemas.microsoft.com/office/2006/metadata/properties"/>
    <ds:schemaRef ds:uri="http://schemas.microsoft.com/office/infopath/2007/PartnerControls"/>
    <ds:schemaRef ds:uri="http://schemas.microsoft.com/sharepoint/v3"/>
    <ds:schemaRef ds:uri="ebcd411e-39d2-437c-921d-5ffc9b96e570"/>
    <ds:schemaRef ds:uri="230e9df3-be65-4c73-a93b-d1236ebd677e"/>
  </ds:schemaRefs>
</ds:datastoreItem>
</file>

<file path=customXml/itemProps2.xml><?xml version="1.0" encoding="utf-8"?>
<ds:datastoreItem xmlns:ds="http://schemas.openxmlformats.org/officeDocument/2006/customXml" ds:itemID="{D693D834-334C-459E-ACAF-5CC87ADD7944}">
  <ds:schemaRefs>
    <ds:schemaRef ds:uri="http://schemas.microsoft.com/sharepoint/v3/contenttype/forms"/>
  </ds:schemaRefs>
</ds:datastoreItem>
</file>

<file path=customXml/itemProps3.xml><?xml version="1.0" encoding="utf-8"?>
<ds:datastoreItem xmlns:ds="http://schemas.openxmlformats.org/officeDocument/2006/customXml" ds:itemID="{618BB376-8A82-4738-9363-0ACADA0094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bcd411e-39d2-437c-921d-5ffc9b96e570"/>
    <ds:schemaRef ds:uri="d01ac7e3-0127-46ca-87d1-141033fc51e3"/>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802-11-Submission-16-9</Template>
  <TotalTime>24691</TotalTime>
  <Words>3448</Words>
  <Application>Microsoft Office PowerPoint</Application>
  <PresentationFormat>Widescreen</PresentationFormat>
  <Paragraphs>632</Paragraphs>
  <Slides>26</Slides>
  <Notes>11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4" baseType="lpstr">
      <vt:lpstr>Arial Unicode MS</vt:lpstr>
      <vt:lpstr>宋体</vt:lpstr>
      <vt:lpstr>Arial</vt:lpstr>
      <vt:lpstr>Calibri</vt:lpstr>
      <vt:lpstr>Times New Roman</vt:lpstr>
      <vt:lpstr>Wingdings</vt:lpstr>
      <vt:lpstr>Office 主题​​</vt:lpstr>
      <vt:lpstr>Worksheet</vt:lpstr>
      <vt:lpstr>Tone Plan Design for Distributed RU</vt:lpstr>
      <vt:lpstr>Introduction</vt:lpstr>
      <vt:lpstr>PowerPoint Presentation</vt:lpstr>
      <vt:lpstr>An Example Tone Plan for 20M Bandwidth</vt:lpstr>
      <vt:lpstr>An Example Pilot Design for 20M Bandwidth</vt:lpstr>
      <vt:lpstr>PowerPoint Presentation</vt:lpstr>
      <vt:lpstr>Simulation Results</vt:lpstr>
      <vt:lpstr>Opt-2: DRU Tone Plan with Pilot Boost</vt:lpstr>
      <vt:lpstr>Proposed Tone Plan for BW20</vt:lpstr>
      <vt:lpstr>Proposed Tone Plan for BW20</vt:lpstr>
      <vt:lpstr>Proposed Tone Plan for Other BWs</vt:lpstr>
      <vt:lpstr>Option 3: Unified DRU Tone Plan across the BWs</vt:lpstr>
      <vt:lpstr>PowerPoint Presentation</vt:lpstr>
      <vt:lpstr>Summary</vt:lpstr>
      <vt:lpstr>Straw Poll #1</vt:lpstr>
      <vt:lpstr>Straw Poll #2</vt:lpstr>
      <vt:lpstr>Straw Poll #3</vt:lpstr>
      <vt:lpstr>Straw Poll #4</vt:lpstr>
      <vt:lpstr>Straw Poll #5</vt:lpstr>
      <vt:lpstr>Straw Poll #6</vt:lpstr>
      <vt:lpstr>References</vt:lpstr>
      <vt:lpstr>Appendix : Example of 52-tone dRU on BW40</vt:lpstr>
      <vt:lpstr>Appendix : Example of 106-tone dRU on BW80</vt:lpstr>
      <vt:lpstr>Appendix : Example of 242-tone dRU on BW80</vt:lpstr>
      <vt:lpstr>Appendix : Example of 242-tone dRU on BW160</vt:lpstr>
      <vt:lpstr>Appendix : Example of 484-tone dRU on BW160</vt:lpstr>
    </vt:vector>
  </TitlesOfParts>
  <Company>Intel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[place presentation subject title text here]</dc:title>
  <dc:creator>xuyue (I)</dc:creator>
  <cp:lastModifiedBy>Nathan Imse</cp:lastModifiedBy>
  <cp:revision>1219</cp:revision>
  <cp:lastPrinted>1601-01-01T00:00:00Z</cp:lastPrinted>
  <dcterms:created xsi:type="dcterms:W3CDTF">2023-05-31T01:05:25Z</dcterms:created>
  <dcterms:modified xsi:type="dcterms:W3CDTF">2025-10-30T16:00:46Z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(3)9bMzASASTrQMeMPKmCS5MapAAe82mWluvRDTFssuFy3D8jmq+MbQ1qKk+f9ffr604HdWrAJe
6CHjObbMZT/Q283AOd6AEwi5JJf2NJ3K/icmNJ2uJGTBdpmomrqefjjBz11AJWESPmCihxQM
UViK0rkbThasugiWWlg3sc7Lo4s9Y5HK70+htga1g5s92doziFgj53sUSJH/0o4emIfif7q9
3alfp1wbDNJNoPuWSc</vt:lpwstr>
  </property>
  <property fmtid="{D5CDD505-2E9C-101B-9397-08002B2CF9AE}" pid="3" name="_2015_ms_pID_7253431">
    <vt:lpwstr>kp3IMEhpnVsgkYZn3IjYNcGCTCyF08/z47dOZGFyedV8YJsZlfkAYg
wfY7r/b8HYyVDk/hMuEMDLScgYCdJfQ7CbAgCHd5hFv/Gs/ndCbTs2P1PPHPHtS69vwfpQoG
ABInIBX1SCsD/E//L/AI4C1+inQ6UfjEQfDXe7oVGxsoDDD0dVTmeZ14NEp0q1Hr4QeL4nop
irsuFDNz5In4ze1t+qXIt7I0Yfi+4suq63b5</vt:lpwstr>
  </property>
  <property fmtid="{D5CDD505-2E9C-101B-9397-08002B2CF9AE}" pid="4" name="_2015_ms_pID_7253432">
    <vt:lpwstr>PA==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1709800524</vt:lpwstr>
  </property>
  <property fmtid="{D5CDD505-2E9C-101B-9397-08002B2CF9AE}" pid="9" name="ContentTypeId">
    <vt:lpwstr>0x01010061E089821E7FFA409886B3AD0234035C</vt:lpwstr>
  </property>
  <property fmtid="{D5CDD505-2E9C-101B-9397-08002B2CF9AE}" pid="10" name="MediaServiceImageTags">
    <vt:lpwstr/>
  </property>
  <property fmtid="{D5CDD505-2E9C-101B-9397-08002B2CF9AE}" pid="11" name="categorize">
    <vt:lpwstr/>
  </property>
</Properties>
</file>