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9" r:id="rId4"/>
  </p:sldMasterIdLst>
  <p:notesMasterIdLst>
    <p:notesMasterId r:id="rId46"/>
  </p:notesMasterIdLst>
  <p:handoutMasterIdLst>
    <p:handoutMasterId r:id="rId47"/>
  </p:handoutMasterIdLst>
  <p:sldIdLst>
    <p:sldId id="321" r:id="rId5"/>
    <p:sldId id="313" r:id="rId6"/>
    <p:sldId id="480" r:id="rId7"/>
    <p:sldId id="503" r:id="rId8"/>
    <p:sldId id="504" r:id="rId9"/>
    <p:sldId id="505" r:id="rId10"/>
    <p:sldId id="506" r:id="rId11"/>
    <p:sldId id="495" r:id="rId12"/>
    <p:sldId id="513" r:id="rId13"/>
    <p:sldId id="514" r:id="rId14"/>
    <p:sldId id="512" r:id="rId15"/>
    <p:sldId id="460" r:id="rId16"/>
    <p:sldId id="496" r:id="rId17"/>
    <p:sldId id="484" r:id="rId18"/>
    <p:sldId id="456" r:id="rId19"/>
    <p:sldId id="457" r:id="rId20"/>
    <p:sldId id="458" r:id="rId21"/>
    <p:sldId id="483" r:id="rId22"/>
    <p:sldId id="489" r:id="rId23"/>
    <p:sldId id="459" r:id="rId24"/>
    <p:sldId id="461" r:id="rId25"/>
    <p:sldId id="497" r:id="rId26"/>
    <p:sldId id="481" r:id="rId27"/>
    <p:sldId id="511" r:id="rId28"/>
    <p:sldId id="462" r:id="rId29"/>
    <p:sldId id="498" r:id="rId30"/>
    <p:sldId id="499" r:id="rId31"/>
    <p:sldId id="482" r:id="rId32"/>
    <p:sldId id="467" r:id="rId33"/>
    <p:sldId id="468" r:id="rId34"/>
    <p:sldId id="493" r:id="rId35"/>
    <p:sldId id="492" r:id="rId36"/>
    <p:sldId id="465" r:id="rId37"/>
    <p:sldId id="469" r:id="rId38"/>
    <p:sldId id="516" r:id="rId39"/>
    <p:sldId id="471" r:id="rId40"/>
    <p:sldId id="518" r:id="rId41"/>
    <p:sldId id="519" r:id="rId42"/>
    <p:sldId id="520" r:id="rId43"/>
    <p:sldId id="473" r:id="rId44"/>
    <p:sldId id="510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2B2B2"/>
    <a:srgbClr val="FFCCCC"/>
    <a:srgbClr val="FFCC99"/>
    <a:srgbClr val="FF3300"/>
    <a:srgbClr val="0000FF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2" d="100"/>
          <a:sy n="92" d="100"/>
        </p:scale>
        <p:origin x="942" y="306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648" y="20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Eastwood's ECO 486 Notes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Ricardian Model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528073-9546-42CD-9C18-455E043DD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40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Eastwood's ECO 486 Notes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Ricardian Model</a:t>
            </a:r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8EB533-469D-4C70-9B2A-0431467F10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83366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C5DCE8-45E5-43E5-8F75-B5C4FC8583CC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951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151B17-E427-4C2D-BF2A-853E5B8D6815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/>
              <a:t>Based on table 3.3, page 61.</a:t>
            </a:r>
          </a:p>
        </p:txBody>
      </p:sp>
    </p:spTree>
    <p:extLst>
      <p:ext uri="{BB962C8B-B14F-4D97-AF65-F5344CB8AC3E}">
        <p14:creationId xmlns:p14="http://schemas.microsoft.com/office/powerpoint/2010/main" val="126713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05721D-2A1F-4FF3-AC8C-EBFA1C1EECBD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/>
              <a:t>See Figure 3.1, page 68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743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A6CE6D-08D2-4082-97DF-C8693AAFE55A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71639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15D56D-0CB0-44D4-AFF1-B3FD24A2B414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/>
              <a:t>See Figure 3.2, page 69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Given perfect competition</a:t>
            </a:r>
          </a:p>
        </p:txBody>
      </p:sp>
    </p:spTree>
    <p:extLst>
      <p:ext uri="{BB962C8B-B14F-4D97-AF65-F5344CB8AC3E}">
        <p14:creationId xmlns:p14="http://schemas.microsoft.com/office/powerpoint/2010/main" val="392621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246A38-634C-4210-AEC1-6E6CA25C8603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4060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D7C5C5-AC6D-46A5-9445-AEF8A42E3F3F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46374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0E25C8D-4108-4772-A366-9283C45C21A4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52307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5826C56-99C2-4959-910C-F82FE576EFE2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86644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511A20-52A4-4A94-9083-4847A9BABCFC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5381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9F672D-46EF-4E71-AD39-A318950C56BD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6178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982C6E8-60EC-4520-B017-858538172454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4442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39ACC10-9FD4-4424-9944-3E20DBF0CC5A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99977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64E15E-C961-4F8E-B06B-64E774327F6A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0182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2EFF9D7-42DC-421B-9CB5-0E7C166919D5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0783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78A7F6-BB03-4278-8D03-A8E18DA00DD8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84214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6EEE79-D070-4C94-ABEE-943D6C3E09E2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50637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D6CA7B-167E-4B1E-9374-535738FC8155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93275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149953-A734-4FB9-AD57-747D324BDCFB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82688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BF40F37-36EB-4485-A1A4-0F60C43E47EA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86691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77C079-E830-435E-A46E-511EF23A4874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26504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9C6425-2A53-4609-AA56-56A705DC7DAE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1269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B6B82F-5315-4FDB-A0E9-4124294DAD2A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90977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2CF1B84-C3E1-48C2-AE82-AA9A76273863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9160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D05B87-610D-4FCF-BA5D-E5AA969C16A2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359989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7E96F5-62DC-47EC-81D9-1F6C6026D704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95060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7A16D1C-A384-4FCF-BC1E-F10D9554E2CE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95925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38C116-AEF9-41F3-B2F7-88F21A3DDB11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49515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880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2ACF61-5211-4C65-BDAC-F435AA9BE729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952358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03B42FB-3875-4950-BC34-BB9CC6394DFD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92047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5D88A7-BA69-411B-824E-D09C9D75CE5A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2301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52CD2F-CA2B-4BFE-B23E-8D94D4C0E079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9748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48E734-97D5-46EF-B268-54B5C9F778FE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2639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5B1DAB-0E70-4195-9F74-138E6ADB46F6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24526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DCB150-6A73-41CC-9E2C-08844D348CB5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793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329ECF-0E3D-418E-AAC3-663F21CB59C4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/>
              <a:t>Based on table 3.3, page 61.</a:t>
            </a:r>
          </a:p>
        </p:txBody>
      </p:sp>
    </p:spTree>
    <p:extLst>
      <p:ext uri="{BB962C8B-B14F-4D97-AF65-F5344CB8AC3E}">
        <p14:creationId xmlns:p14="http://schemas.microsoft.com/office/powerpoint/2010/main" val="4311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Eastwood's ECO 486 Notes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Ricardian Model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650CCEB-7E3E-41B1-9A43-CC9A447B2319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/>
              <a:t>Based on table 3.3, page 61.</a:t>
            </a:r>
          </a:p>
        </p:txBody>
      </p:sp>
    </p:spTree>
    <p:extLst>
      <p:ext uri="{BB962C8B-B14F-4D97-AF65-F5344CB8AC3E}">
        <p14:creationId xmlns:p14="http://schemas.microsoft.com/office/powerpoint/2010/main" val="309647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873B1-ADF3-481C-B135-39C31425B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09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4E1C8-D8F1-4CAD-9DB9-C5DBCD3EF9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03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27807-2A48-464F-9B4C-1D63E6F613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73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D8A42-0754-4489-9770-954B326378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27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FC6B9-D231-41F0-8D5F-53590A06B0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93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293D3-2F7D-44D8-9AF6-9C3F947200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84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6DA1D-FB12-48A6-A520-23DDB79203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92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804C5-5A53-4A52-8A7C-2E7F977BB3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95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B6827-936C-4EBE-83CA-845CD0579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90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55940-9B62-4B56-BE18-0FEC516FDF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85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C88E9-7A4E-42BF-A6ED-65AE956F0D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87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46E67-BEAB-4F7C-814B-ECDA8FB1D6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1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0EB5C8-A107-45FD-95F2-646F24C3BB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38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711FC003-9F88-41A5-BAAC-04E45B4362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001000" y="0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BC6EA0-7EEA-405F-B3A1-95F49DD9A7BC}" type="slidenum">
              <a:rPr lang="en-US" altLang="en-US" sz="5400" b="1" i="1">
                <a:solidFill>
                  <a:srgbClr val="FF5008"/>
                </a:solidFill>
              </a:rPr>
              <a:pPr/>
              <a:t>‹#›</a:t>
            </a:fld>
            <a:endParaRPr lang="en-US" altLang="en-US" sz="5400" b="1" i="1">
              <a:solidFill>
                <a:srgbClr val="FF500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Ricardian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4495800" cy="4191000"/>
          </a:xfrm>
          <a:noFill/>
        </p:spPr>
        <p:txBody>
          <a:bodyPr/>
          <a:lstStyle/>
          <a:p>
            <a:r>
              <a:rPr lang="en-US" altLang="en-US" sz="2800" dirty="0"/>
              <a:t>INTERNATIONAL ECONOMICS,</a:t>
            </a:r>
            <a:br>
              <a:rPr lang="en-US" altLang="en-US" sz="2800" dirty="0"/>
            </a:br>
            <a:r>
              <a:rPr lang="en-US" altLang="en-US" sz="2800" dirty="0"/>
              <a:t>ECO 486</a:t>
            </a:r>
          </a:p>
          <a:p>
            <a:pPr>
              <a:buFontTx/>
              <a:buNone/>
            </a:pPr>
            <a:endParaRPr lang="en-US" altLang="en-US" sz="2800" dirty="0"/>
          </a:p>
        </p:txBody>
      </p:sp>
      <p:pic>
        <p:nvPicPr>
          <p:cNvPr id="5124" name="Picture 6" descr="ric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1676400"/>
            <a:ext cx="2044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1028"/>
          <p:cNvSpPr>
            <a:spLocks noChangeArrowheads="1"/>
          </p:cNvSpPr>
          <p:nvPr/>
        </p:nvSpPr>
        <p:spPr bwMode="auto">
          <a:xfrm>
            <a:off x="4724400" y="3779838"/>
            <a:ext cx="4152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/>
              <a:t>David Ricardo</a:t>
            </a:r>
            <a:r>
              <a:rPr lang="en-US" altLang="en-US"/>
              <a:t> </a:t>
            </a:r>
          </a:p>
          <a:p>
            <a:pPr algn="ctr"/>
            <a:r>
              <a:rPr lang="en-US" altLang="en-US"/>
              <a:t>April 18, 1772 — September 11, 1823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Differing Opportunity Costs</a:t>
            </a:r>
          </a:p>
        </p:txBody>
      </p:sp>
      <p:graphicFrame>
        <p:nvGraphicFramePr>
          <p:cNvPr id="628739" name="Group 3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394335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8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Opportunity Costs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Country 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Country 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2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Soybeans</a:t>
                      </a: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(m./kg.)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2/4 = ½ = 0.5(m./kg.)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1.5/1 = 1.5(m./kg.)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2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Textiles (kg./m.)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4/2 = </a:t>
                      </a: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(kg./m.)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1/1.5 = 2/3 = 0.67 (kg./m.)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Production possibility frontiers: (a) country A; (b) country B.</a:t>
            </a:r>
            <a:endParaRPr lang="en-US" altLang="en-US" sz="3600"/>
          </a:p>
        </p:txBody>
      </p:sp>
      <p:pic>
        <p:nvPicPr>
          <p:cNvPr id="15363" name="Picture 3" descr="hus62072_030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8000"/>
            <a:ext cx="82296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Autarky 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marL="609600" indent="-609600">
              <a:spcBef>
                <a:spcPct val="70000"/>
              </a:spcBef>
            </a:pPr>
            <a:r>
              <a:rPr lang="en-US" altLang="en-US"/>
              <a:t>Given perfect competition,</a:t>
            </a:r>
          </a:p>
          <a:p>
            <a:pPr marL="990600" lvl="1" indent="-533400">
              <a:spcBef>
                <a:spcPct val="70000"/>
              </a:spcBef>
              <a:buFontTx/>
              <a:buAutoNum type="arabicPeriod"/>
            </a:pPr>
            <a:r>
              <a:rPr lang="en-US" altLang="en-US"/>
              <a:t>P = MC</a:t>
            </a:r>
          </a:p>
          <a:p>
            <a:pPr marL="990600" lvl="1" indent="-533400">
              <a:spcBef>
                <a:spcPct val="70000"/>
              </a:spcBef>
              <a:buFontTx/>
              <a:buAutoNum type="arabicPeriod"/>
            </a:pPr>
            <a:r>
              <a:rPr lang="en-US" altLang="en-US"/>
              <a:t>Autarky price of S (on x-axis) equals slope of PPF</a:t>
            </a:r>
          </a:p>
          <a:p>
            <a:pPr marL="990600" lvl="1" indent="-533400">
              <a:spcBef>
                <a:spcPct val="70000"/>
              </a:spcBef>
              <a:buFontTx/>
              <a:buAutoNum type="arabicPeriod"/>
            </a:pPr>
            <a:r>
              <a:rPr lang="en-US" altLang="en-US"/>
              <a:t>Resource payments correspond to their productivity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010400" cy="8382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Pretrade equilibriums: (a) country A; (b) country B.</a:t>
            </a:r>
            <a:endParaRPr lang="en-US" altLang="en-US" sz="3600"/>
          </a:p>
        </p:txBody>
      </p:sp>
      <p:pic>
        <p:nvPicPr>
          <p:cNvPr id="17411" name="Picture 3" descr="hus62072_030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1000"/>
            <a:ext cx="82296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Understand five more assumptions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Determine and understand comparative and absolute advantage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Find international trade equilibrium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Explain gains from trade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Derive range of wages that will permit trade</a:t>
            </a:r>
          </a:p>
        </p:txBody>
      </p:sp>
    </p:spTree>
  </p:cSld>
  <p:clrMapOvr>
    <a:masterClrMapping/>
  </p:clrMapOvr>
  <p:transition spd="med">
    <p:split orient="vert"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Absolute Advantage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/>
              <a:t>Compare one good across countries.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Country with greater output per labor hour has an </a:t>
            </a:r>
            <a:r>
              <a:rPr lang="en-US" altLang="en-US">
                <a:solidFill>
                  <a:srgbClr val="FF3300"/>
                </a:solidFill>
              </a:rPr>
              <a:t>absolute advantage</a:t>
            </a:r>
            <a:r>
              <a:rPr lang="en-US" altLang="en-US"/>
              <a:t> in that good.</a:t>
            </a:r>
          </a:p>
        </p:txBody>
      </p:sp>
    </p:spTree>
  </p:cSld>
  <p:clrMapOvr>
    <a:masterClrMapping/>
  </p:clrMapOvr>
  <p:transition spd="med"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Comparative Advantage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/>
              <a:t>Calculate opportunity costs.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Compare one good across countries.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Country with lower opportunity cost has a </a:t>
            </a:r>
            <a:r>
              <a:rPr lang="en-US" altLang="en-US">
                <a:solidFill>
                  <a:srgbClr val="FF3300"/>
                </a:solidFill>
              </a:rPr>
              <a:t>comparative advantage</a:t>
            </a:r>
            <a:r>
              <a:rPr lang="en-US" altLang="en-US"/>
              <a:t> in that good.</a:t>
            </a:r>
          </a:p>
        </p:txBody>
      </p:sp>
    </p:spTree>
  </p:cSld>
  <p:clrMapOvr>
    <a:masterClrMapping/>
  </p:clrMapOvr>
  <p:transition spd="med"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Which Advantage?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/>
              <a:t>Absolute advantage is a special case.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Comparative advantage is the general case.</a:t>
            </a:r>
          </a:p>
        </p:txBody>
      </p:sp>
    </p:spTree>
  </p:cSld>
  <p:clrMapOvr>
    <a:masterClrMapping/>
  </p:clrMapOvr>
  <p:transition spd="med"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Understand five more assumptions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Determine and understand comparative and absolute advantage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Find international trade equilibrium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Explain gains from trade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Derive range of wages that will permit trade</a:t>
            </a:r>
          </a:p>
        </p:txBody>
      </p:sp>
    </p:spTree>
  </p:cSld>
  <p:clrMapOvr>
    <a:masterClrMapping/>
  </p:clrMapOvr>
  <p:transition spd="med">
    <p:split orient="vert"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Terms of Trade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/>
              <a:t>Once trade begins, an international equilibrium results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Results in one world price for a good</a:t>
            </a:r>
          </a:p>
        </p:txBody>
      </p:sp>
    </p:spTree>
  </p:cSld>
  <p:clrMapOvr>
    <a:masterClrMapping/>
  </p:clrMapOvr>
  <p:transition spd="med"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40000"/>
              </a:spcBef>
            </a:pPr>
            <a:r>
              <a:rPr lang="en-US" altLang="en-US"/>
              <a:t>Understand five more assumptions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Determine and understand comparative and absolute advantage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Find international trade equilibrium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Explain gains from trade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Derive range of wages that will permit trade</a:t>
            </a:r>
          </a:p>
        </p:txBody>
      </p:sp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Terms of Trade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/>
              <a:t>Once trade begins, an international equilibrium results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Results in one world price for a good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called the </a:t>
            </a:r>
            <a:r>
              <a:rPr lang="en-US" altLang="en-US">
                <a:solidFill>
                  <a:srgbClr val="FF3300"/>
                </a:solidFill>
              </a:rPr>
              <a:t>terms of trade</a:t>
            </a:r>
            <a:endParaRPr lang="en-US" altLang="en-US"/>
          </a:p>
          <a:p>
            <a:pPr lvl="1">
              <a:spcBef>
                <a:spcPct val="70000"/>
              </a:spcBef>
            </a:pPr>
            <a:r>
              <a:rPr lang="en-US" altLang="en-US"/>
              <a:t>between the two autarky prices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determined by reciprocal demand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International Trade Equilibrium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/>
              <a:t>Complete specialization in Comparative Advantage good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CIC &amp; ToT tangent at consumption point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Congruent trade triangles imply balanced trade</a:t>
            </a:r>
          </a:p>
        </p:txBody>
      </p:sp>
    </p:spTree>
  </p:cSld>
  <p:clrMapOvr>
    <a:masterClrMapping/>
  </p:clrMapOvr>
  <p:transition spd="med"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91400" cy="11430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Posttrade equilibriums: (a) country A; </a:t>
            </a:r>
            <a:br>
              <a:rPr lang="en-US" altLang="en-US" sz="3200">
                <a:solidFill>
                  <a:schemeClr val="tx1"/>
                </a:solidFill>
              </a:rPr>
            </a:br>
            <a:r>
              <a:rPr lang="en-US" altLang="en-US" sz="3200">
                <a:solidFill>
                  <a:schemeClr val="tx1"/>
                </a:solidFill>
              </a:rPr>
              <a:t>(b) country B.</a:t>
            </a:r>
            <a:endParaRPr lang="en-US" altLang="en-US" sz="3600"/>
          </a:p>
        </p:txBody>
      </p:sp>
      <p:pic>
        <p:nvPicPr>
          <p:cNvPr id="26627" name="Picture 3" descr="hus62072_0303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2100"/>
            <a:ext cx="822960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Understand five more assumptions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Determine and understand comparative and absolute advantage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Find international trade equilibrium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Explain gains from trade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Derive range of wages that will permit trade</a:t>
            </a:r>
          </a:p>
        </p:txBody>
      </p:sp>
    </p:spTree>
  </p:cSld>
  <p:clrMapOvr>
    <a:masterClrMapping/>
  </p:clrMapOvr>
  <p:transition spd="med">
    <p:split orient="vert"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Gains From Trade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/>
              <a:t>More of both goods attainable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GDP increases at pre-trade prices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Higher CIC is attainable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Gains From Trade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 sz="2800"/>
              <a:t>More of both goods attainable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GDP increases at pre-trade prices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Higher CIC is attainable 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CIC can isolate two sources of gain: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production (gains from specialization)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consumption (trade price better than autarky price)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altLang="en-US" sz="2800">
                <a:solidFill>
                  <a:schemeClr val="tx1"/>
                </a:solidFill>
              </a:rPr>
              <a:t>The gains from trade (country A).</a:t>
            </a:r>
            <a:endParaRPr lang="en-US" altLang="en-US" sz="3200"/>
          </a:p>
        </p:txBody>
      </p:sp>
      <p:pic>
        <p:nvPicPr>
          <p:cNvPr id="30723" name="Picture 3" descr="hus62072_030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295400"/>
            <a:ext cx="65659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altLang="en-US" sz="2800">
                <a:solidFill>
                  <a:schemeClr val="tx1"/>
                </a:solidFill>
              </a:rPr>
              <a:t>Country A’s trading equilibrium.</a:t>
            </a:r>
            <a:endParaRPr lang="en-US" altLang="en-US" sz="3200"/>
          </a:p>
        </p:txBody>
      </p:sp>
      <p:pic>
        <p:nvPicPr>
          <p:cNvPr id="31747" name="Picture 3" descr="hus62072_03a0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00150"/>
            <a:ext cx="65913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Understand five more assumptions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Determine and understand comparative and absolute advantage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Find international trade equilibrium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Explain gains from trade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Derive range of wages that will permit trade</a:t>
            </a:r>
          </a:p>
        </p:txBody>
      </p:sp>
    </p:spTree>
  </p:cSld>
  <p:clrMapOvr>
    <a:masterClrMapping/>
  </p:clrMapOvr>
  <p:transition spd="med">
    <p:split orient="vert"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Exchange Rates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State exchange rate, E, in US dollars per UK pound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 say $2/£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A good will be imported if its foreign pre-trade price (x E) is less than the domestic price</a:t>
            </a:r>
          </a:p>
          <a:p>
            <a:pPr lvl="1">
              <a:lnSpc>
                <a:spcPct val="90000"/>
              </a:lnSpc>
              <a:spcBef>
                <a:spcPct val="7000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P</a:t>
            </a:r>
            <a:r>
              <a:rPr lang="en-US" altLang="en-US" baseline="-25000"/>
              <a:t>S</a:t>
            </a:r>
            <a:r>
              <a:rPr lang="en-US" altLang="en-US"/>
              <a:t> &lt;  E x P</a:t>
            </a:r>
            <a:r>
              <a:rPr lang="en-US" altLang="en-US" baseline="-25000"/>
              <a:t>S</a:t>
            </a:r>
            <a:r>
              <a:rPr lang="en-US" altLang="en-US"/>
              <a:t>*</a:t>
            </a:r>
          </a:p>
        </p:txBody>
      </p:sp>
    </p:spTree>
  </p:cSld>
  <p:clrMapOvr>
    <a:masterClrMapping/>
  </p:clrMapOvr>
  <p:transition spd="med"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40000"/>
              </a:spcBef>
            </a:pPr>
            <a:r>
              <a:rPr lang="en-US" altLang="en-US"/>
              <a:t>Understand five more assumptions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Determine and understand comparative and absolute advantage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Find international trade equilibrium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Explain gains from trade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rgbClr val="B2B2B2"/>
                </a:solidFill>
              </a:rPr>
              <a:t>Derive range of wages that will permit trade</a:t>
            </a:r>
          </a:p>
        </p:txBody>
      </p:sp>
    </p:spTree>
  </p:cSld>
  <p:clrMapOvr>
    <a:masterClrMapping/>
  </p:clrMapOvr>
  <p:transition spd="med">
    <p:split orient="vert"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Buy Low . . .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Trade requires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P</a:t>
            </a:r>
            <a:r>
              <a:rPr lang="en-US" altLang="en-US" baseline="-25000"/>
              <a:t>S</a:t>
            </a:r>
            <a:r>
              <a:rPr lang="en-US" altLang="en-US"/>
              <a:t> &lt;  E x P</a:t>
            </a:r>
            <a:r>
              <a:rPr lang="en-US" altLang="en-US" baseline="-25000"/>
              <a:t>S</a:t>
            </a:r>
            <a:r>
              <a:rPr lang="en-US" altLang="en-US"/>
              <a:t>*</a:t>
            </a:r>
            <a:endParaRPr lang="en-US" altLang="en-US" baseline="-25000"/>
          </a:p>
          <a:p>
            <a:pPr lvl="1">
              <a:lnSpc>
                <a:spcPct val="90000"/>
              </a:lnSpc>
              <a:spcBef>
                <a:spcPct val="7000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P</a:t>
            </a:r>
            <a:r>
              <a:rPr lang="en-US" altLang="en-US" baseline="-25000"/>
              <a:t>T</a:t>
            </a:r>
            <a:r>
              <a:rPr lang="en-US" altLang="en-US"/>
              <a:t> &gt;  E x P</a:t>
            </a:r>
            <a:r>
              <a:rPr lang="en-US" altLang="en-US" baseline="-25000"/>
              <a:t>T</a:t>
            </a:r>
            <a:r>
              <a:rPr lang="en-US" altLang="en-US"/>
              <a:t>*</a:t>
            </a:r>
            <a:endParaRPr lang="en-US" altLang="en-US" baseline="-25000"/>
          </a:p>
          <a:p>
            <a:pPr lvl="1">
              <a:lnSpc>
                <a:spcPct val="90000"/>
              </a:lnSpc>
              <a:spcBef>
                <a:spcPct val="70000"/>
              </a:spcBef>
              <a:buFont typeface="Symbol" panose="05050102010706020507" pitchFamily="18" charset="2"/>
              <a:buChar char="*"/>
            </a:pPr>
            <a:r>
              <a:rPr lang="en-US" altLang="en-US"/>
              <a:t>autarky prices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  <a:buFont typeface="Symbol" panose="05050102010706020507" pitchFamily="18" charset="2"/>
              <a:buChar char="*"/>
            </a:pPr>
            <a:r>
              <a:rPr lang="en-US" altLang="en-US"/>
              <a:t>Home (A) has comparative advantage in 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  <a:buFont typeface="Symbol" panose="05050102010706020507" pitchFamily="18" charset="2"/>
              <a:buChar char="*"/>
            </a:pPr>
            <a:r>
              <a:rPr lang="en-US" altLang="en-US"/>
              <a:t>Foreign (B) has comparative advantage in T</a:t>
            </a:r>
          </a:p>
        </p:txBody>
      </p:sp>
    </p:spTree>
  </p:cSld>
  <p:clrMapOvr>
    <a:masterClrMapping/>
  </p:clrMapOvr>
  <p:transition spd="med"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Perfect Competition Review</a:t>
            </a:r>
            <a:br>
              <a:rPr lang="en-US" altLang="en-US"/>
            </a:br>
            <a:r>
              <a:rPr lang="en-US" altLang="en-US" sz="3600"/>
              <a:t>(Product &amp; Resource Markets)</a:t>
            </a: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/>
              <a:t>P</a:t>
            </a:r>
            <a:r>
              <a:rPr lang="en-US" altLang="en-US" baseline="-25000"/>
              <a:t>X</a:t>
            </a:r>
            <a:r>
              <a:rPr lang="en-US" altLang="en-US"/>
              <a:t> = MC for a good, X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MC = w/MPP</a:t>
            </a:r>
            <a:r>
              <a:rPr lang="en-US" altLang="en-US" baseline="-25000"/>
              <a:t>L</a:t>
            </a:r>
            <a:r>
              <a:rPr lang="en-US" altLang="en-US"/>
              <a:t> (Labor, L, is only var. input)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w=MRP</a:t>
            </a:r>
            <a:r>
              <a:rPr lang="en-US" altLang="en-US" baseline="-25000"/>
              <a:t>L </a:t>
            </a:r>
            <a:r>
              <a:rPr lang="en-US" altLang="en-US"/>
              <a:t>=(MR) MPP</a:t>
            </a:r>
            <a:r>
              <a:rPr lang="en-US" altLang="en-US" baseline="-25000"/>
              <a:t>L</a:t>
            </a:r>
            <a:r>
              <a:rPr lang="en-US" altLang="en-US"/>
              <a:t>=(P) MPP</a:t>
            </a:r>
            <a:r>
              <a:rPr lang="en-US" altLang="en-US" baseline="-25000"/>
              <a:t>L</a:t>
            </a:r>
            <a:r>
              <a:rPr lang="en-US" altLang="en-US"/>
              <a:t>=VMP</a:t>
            </a:r>
            <a:r>
              <a:rPr lang="en-US" altLang="en-US" baseline="-25000"/>
              <a:t>L </a:t>
            </a:r>
          </a:p>
          <a:p>
            <a:pPr>
              <a:spcBef>
                <a:spcPct val="70000"/>
              </a:spcBef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Perfect Competition Review</a:t>
            </a:r>
            <a:br>
              <a:rPr lang="en-US" altLang="en-US"/>
            </a:br>
            <a:r>
              <a:rPr lang="en-US" altLang="en-US" sz="3600"/>
              <a:t>(Product &amp; Resource Markets)</a:t>
            </a:r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P</a:t>
            </a:r>
            <a:r>
              <a:rPr lang="en-US" altLang="en-US" baseline="-25000"/>
              <a:t>X</a:t>
            </a:r>
            <a:r>
              <a:rPr lang="en-US" altLang="en-US"/>
              <a:t> = MC for a good, 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MC = w/MPP</a:t>
            </a:r>
            <a:r>
              <a:rPr lang="en-US" altLang="en-US" baseline="-25000"/>
              <a:t>L</a:t>
            </a:r>
            <a:r>
              <a:rPr lang="en-US" altLang="en-US"/>
              <a:t> (Labor, L, is only var. input)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w=MRP</a:t>
            </a:r>
            <a:r>
              <a:rPr lang="en-US" altLang="en-US" baseline="-25000"/>
              <a:t>L </a:t>
            </a:r>
            <a:r>
              <a:rPr lang="en-US" altLang="en-US"/>
              <a:t>=(MR) MPP</a:t>
            </a:r>
            <a:r>
              <a:rPr lang="en-US" altLang="en-US" baseline="-25000"/>
              <a:t>L</a:t>
            </a:r>
            <a:r>
              <a:rPr lang="en-US" altLang="en-US"/>
              <a:t>=(P) MPP</a:t>
            </a:r>
            <a:r>
              <a:rPr lang="en-US" altLang="en-US" baseline="-25000"/>
              <a:t>L</a:t>
            </a:r>
            <a:r>
              <a:rPr lang="en-US" altLang="en-US"/>
              <a:t>=VMP</a:t>
            </a:r>
            <a:r>
              <a:rPr lang="en-US" altLang="en-US" baseline="-25000"/>
              <a:t>L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/>
              <a:t>MRP</a:t>
            </a:r>
            <a:r>
              <a:rPr lang="en-US" altLang="en-US" sz="2800" baseline="-25000"/>
              <a:t>L </a:t>
            </a:r>
            <a:r>
              <a:rPr lang="en-US" altLang="en-US" sz="2800"/>
              <a:t>= Marginal Revenue Product </a:t>
            </a:r>
            <a:br>
              <a:rPr lang="en-US" altLang="en-US" sz="2800"/>
            </a:br>
            <a:r>
              <a:rPr lang="en-US" altLang="en-US" sz="2800"/>
              <a:t>MR = Marginal Revenue;</a:t>
            </a:r>
            <a:br>
              <a:rPr lang="en-US" altLang="en-US" sz="2800"/>
            </a:br>
            <a:r>
              <a:rPr lang="en-US" altLang="en-US" sz="2800"/>
              <a:t>MPP</a:t>
            </a:r>
            <a:r>
              <a:rPr lang="en-US" altLang="en-US" sz="2800" baseline="-25000"/>
              <a:t>L </a:t>
            </a:r>
            <a:r>
              <a:rPr lang="en-US" altLang="en-US" sz="2800"/>
              <a:t>= Marginal Physical Product of L</a:t>
            </a:r>
            <a:br>
              <a:rPr lang="en-US" altLang="en-US" sz="2800"/>
            </a:br>
            <a:r>
              <a:rPr lang="en-US" altLang="en-US" sz="2800"/>
              <a:t>VMP</a:t>
            </a:r>
            <a:r>
              <a:rPr lang="en-US" altLang="en-US" sz="2800" baseline="-25000"/>
              <a:t>L </a:t>
            </a:r>
            <a:r>
              <a:rPr lang="en-US" altLang="en-US" sz="2800"/>
              <a:t>= Value Marginal Product of 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en-US" sz="280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Prices &amp; Wages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 sz="2800"/>
              <a:t>P</a:t>
            </a:r>
            <a:r>
              <a:rPr lang="en-US" altLang="en-US" sz="2800" baseline="-25000"/>
              <a:t>X</a:t>
            </a:r>
            <a:r>
              <a:rPr lang="en-US" altLang="en-US" sz="2800"/>
              <a:t> = MC = w/MPP</a:t>
            </a:r>
            <a:r>
              <a:rPr lang="en-US" altLang="en-US" sz="2800" baseline="-25000"/>
              <a:t>L</a:t>
            </a:r>
            <a:r>
              <a:rPr lang="en-US" altLang="en-US" sz="2800"/>
              <a:t> 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MPP</a:t>
            </a:r>
            <a:r>
              <a:rPr lang="en-US" altLang="en-US" sz="2800" baseline="-25000"/>
              <a:t>L</a:t>
            </a:r>
            <a:r>
              <a:rPr lang="en-US" altLang="en-US" sz="2800"/>
              <a:t> is measured as units of X per hour, O</a:t>
            </a:r>
            <a:r>
              <a:rPr lang="en-US" altLang="en-US" sz="2800" baseline="-25000"/>
              <a:t>LX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Productivity may be stated as hours per unit of X, a</a:t>
            </a:r>
            <a:r>
              <a:rPr lang="en-US" altLang="en-US" sz="2800" baseline="-25000"/>
              <a:t>LX</a:t>
            </a:r>
            <a:r>
              <a:rPr lang="en-US" altLang="en-US" sz="2800"/>
              <a:t>, or units of X per hour worked, O</a:t>
            </a:r>
            <a:r>
              <a:rPr lang="en-US" altLang="en-US" sz="2800" baseline="-25000"/>
              <a:t>LX</a:t>
            </a:r>
            <a:r>
              <a:rPr lang="en-US" altLang="en-US" sz="2800"/>
              <a:t>.</a:t>
            </a:r>
          </a:p>
          <a:p>
            <a:pPr lvl="1">
              <a:spcBef>
                <a:spcPct val="7000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/>
              <a:t>a</a:t>
            </a:r>
            <a:r>
              <a:rPr lang="en-US" altLang="en-US" baseline="-25000"/>
              <a:t>LX </a:t>
            </a:r>
            <a:r>
              <a:rPr lang="en-US" altLang="en-US"/>
              <a:t>= 1/O</a:t>
            </a:r>
            <a:r>
              <a:rPr lang="en-US" altLang="en-US" baseline="-25000"/>
              <a:t>LX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P</a:t>
            </a:r>
            <a:r>
              <a:rPr lang="en-US" altLang="en-US" sz="2800" baseline="-25000"/>
              <a:t>X</a:t>
            </a:r>
            <a:r>
              <a:rPr lang="en-US" altLang="en-US" sz="2800"/>
              <a:t> = w /O</a:t>
            </a:r>
            <a:r>
              <a:rPr lang="en-US" altLang="en-US" sz="2800" baseline="-25000"/>
              <a:t>LX</a:t>
            </a:r>
          </a:p>
        </p:txBody>
      </p:sp>
    </p:spTree>
  </p:cSld>
  <p:clrMapOvr>
    <a:masterClrMapping/>
  </p:clrMapOvr>
  <p:transition spd="med"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Trade &amp; Wages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/>
              <a:t>Substitute P</a:t>
            </a:r>
            <a:r>
              <a:rPr lang="en-US" altLang="en-US" baseline="-25000"/>
              <a:t>X</a:t>
            </a:r>
            <a:r>
              <a:rPr lang="en-US" altLang="en-US"/>
              <a:t> = W /O</a:t>
            </a:r>
            <a:r>
              <a:rPr lang="en-US" altLang="en-US" baseline="-25000"/>
              <a:t>LX</a:t>
            </a:r>
            <a:endParaRPr lang="en-US" altLang="en-US"/>
          </a:p>
          <a:p>
            <a:pPr lvl="1">
              <a:spcBef>
                <a:spcPct val="7000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W/O</a:t>
            </a:r>
            <a:r>
              <a:rPr lang="en-US" altLang="en-US" baseline="-25000"/>
              <a:t>LS</a:t>
            </a:r>
            <a:r>
              <a:rPr lang="en-US" altLang="en-US"/>
              <a:t>&lt;  E x W* /O*</a:t>
            </a:r>
            <a:r>
              <a:rPr lang="en-US" altLang="en-US" baseline="-25000"/>
              <a:t>LS</a:t>
            </a:r>
          </a:p>
          <a:p>
            <a:pPr lvl="1">
              <a:spcBef>
                <a:spcPct val="7000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W/O</a:t>
            </a:r>
            <a:r>
              <a:rPr lang="en-US" altLang="en-US" baseline="-25000"/>
              <a:t>LT</a:t>
            </a:r>
            <a:r>
              <a:rPr lang="en-US" altLang="en-US"/>
              <a:t>&gt;  E x W*/O*</a:t>
            </a:r>
            <a:r>
              <a:rPr lang="en-US" altLang="en-US" baseline="-25000"/>
              <a:t>LT</a:t>
            </a:r>
            <a:endParaRPr lang="en-US" altLang="en-US"/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l"/>
            </a:pPr>
            <a:r>
              <a:rPr lang="en-US" altLang="en-US"/>
              <a:t>To solve</a:t>
            </a:r>
          </a:p>
          <a:p>
            <a:pPr lvl="1"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en-US" altLang="en-US"/>
              <a:t>divide both sides by (E x W*)</a:t>
            </a:r>
          </a:p>
          <a:p>
            <a:pPr lvl="1"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en-US" altLang="en-US"/>
              <a:t>multiply both sides by O</a:t>
            </a:r>
            <a:r>
              <a:rPr lang="en-US" altLang="en-US" baseline="-25000"/>
              <a:t>LS </a:t>
            </a:r>
            <a:r>
              <a:rPr lang="en-US" altLang="en-US"/>
              <a:t>or O</a:t>
            </a:r>
            <a:r>
              <a:rPr lang="en-US" altLang="en-US" baseline="-25000"/>
              <a:t>LT</a:t>
            </a:r>
          </a:p>
        </p:txBody>
      </p:sp>
    </p:spTree>
  </p:cSld>
  <p:clrMapOvr>
    <a:masterClrMapping/>
  </p:clrMapOvr>
  <p:transition spd="med">
    <p:pull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Trade &amp; Wages (Cont.)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416425" y="2035175"/>
          <a:ext cx="3586163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440" imgH="990360" progId="Equation.3">
                  <p:embed/>
                </p:oleObj>
              </mc:Choice>
              <mc:Fallback>
                <p:oleObj name="Equation" r:id="rId3" imgW="901440" imgH="990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2035175"/>
                        <a:ext cx="3586163" cy="393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Trade &amp; Wages (Cont.)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3200400" cy="3657600"/>
          </a:xfrm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/>
              <a:t>A’s relative wage must not exceed its relative productivity in its comparative advantage good.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416425" y="2035175"/>
          <a:ext cx="3586163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440" imgH="990360" progId="Equation.3">
                  <p:embed/>
                </p:oleObj>
              </mc:Choice>
              <mc:Fallback>
                <p:oleObj name="Equation" r:id="rId3" imgW="901440" imgH="990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2035175"/>
                        <a:ext cx="3586163" cy="393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Trade &amp; Wages (Cont.)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3200400" cy="36576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/>
              <a:t>A’s relative wage must exceed its relative productivity in its comparative disadvantage good (T).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416425" y="2035175"/>
          <a:ext cx="3586163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440" imgH="990360" progId="Equation.3">
                  <p:embed/>
                </p:oleObj>
              </mc:Choice>
              <mc:Fallback>
                <p:oleObj name="Equation" r:id="rId3" imgW="901440" imgH="990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2035175"/>
                        <a:ext cx="3586163" cy="393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Competitive Advantage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/>
              <a:t>The ability to sell a good at the lowest price.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Usually results from comparative advantage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Alternatively, it may be the result of . . .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Government subsidies for inefficient industries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An undervalued exchange rate</a:t>
            </a:r>
          </a:p>
          <a:p>
            <a:pPr lvl="1" algn="ctr">
              <a:spcBef>
                <a:spcPct val="70000"/>
              </a:spcBef>
              <a:buFont typeface="Symbol" panose="05050102010706020507" pitchFamily="18" charset="2"/>
              <a:buChar char="Þ"/>
            </a:pPr>
            <a:endParaRPr lang="en-US" altLang="en-US" baseline="-25000"/>
          </a:p>
        </p:txBody>
      </p:sp>
    </p:spTree>
  </p:cSld>
  <p:clrMapOvr>
    <a:masterClrMapping/>
  </p:clrMapOvr>
  <p:transition spd="med">
    <p:pull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Losing Competitive Advantage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/>
              <a:t>If Home’s relative wage ratio (W/W*) exceeds its relative productivity (O</a:t>
            </a:r>
            <a:r>
              <a:rPr lang="en-US" altLang="en-US" baseline="-25000"/>
              <a:t>LS</a:t>
            </a:r>
            <a:r>
              <a:rPr lang="en-US" altLang="en-US"/>
              <a:t>/O</a:t>
            </a:r>
            <a:r>
              <a:rPr lang="en-US" altLang="en-US" baseline="-25000"/>
              <a:t>LS</a:t>
            </a:r>
            <a:r>
              <a:rPr lang="en-US" altLang="en-US"/>
              <a:t>*), its S will cost _______ than Foreign’s.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If a country’s currency is overvalued (say $1/£  instead of $2/£), comparative advantage may be lost -- both goods may be cheaper in ___________.</a:t>
            </a:r>
          </a:p>
          <a:p>
            <a:pPr lvl="1" algn="ctr">
              <a:spcBef>
                <a:spcPct val="70000"/>
              </a:spcBef>
              <a:buFont typeface="Symbol" panose="05050102010706020507" pitchFamily="18" charset="2"/>
              <a:buChar char="Þ"/>
            </a:pPr>
            <a:endParaRPr lang="en-US" altLang="en-US" baseline="-25000"/>
          </a:p>
        </p:txBody>
      </p:sp>
    </p:spTree>
  </p:cSld>
  <p:clrMapOvr>
    <a:masterClrMapping/>
  </p:clrMapOvr>
  <p:transition spd="med"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Assumptions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/>
              <a:t>#8 – Resources cannot move between countries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#9 – There are no barriers to trade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#10 – Exports must pay for imports</a:t>
            </a:r>
          </a:p>
          <a:p>
            <a:pPr>
              <a:spcBef>
                <a:spcPct val="70000"/>
              </a:spcBef>
            </a:pPr>
            <a:endParaRPr lang="en-US" altLang="en-US"/>
          </a:p>
        </p:txBody>
      </p:sp>
    </p:spTree>
  </p:cSld>
  <p:clrMapOvr>
    <a:masterClrMapping/>
  </p:clrMapOvr>
  <p:transition spd="med">
    <p:pull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Losing Competitive Advantage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/>
              <a:t>If Home’s relative wage ratio (W/W*) exceeds its relative productivity (O</a:t>
            </a:r>
            <a:r>
              <a:rPr lang="en-US" altLang="en-US" baseline="-25000"/>
              <a:t>LS</a:t>
            </a:r>
            <a:r>
              <a:rPr lang="en-US" altLang="en-US"/>
              <a:t>/O</a:t>
            </a:r>
            <a:r>
              <a:rPr lang="en-US" altLang="en-US" baseline="-25000"/>
              <a:t>LS</a:t>
            </a:r>
            <a:r>
              <a:rPr lang="en-US" altLang="en-US"/>
              <a:t>*), its S will cost more than Foreign’s.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If a country’s currency is overvalued (say $1/£  instead of $2/£), comparative advantage may be lost -- both goods may be cheaper in Britain.</a:t>
            </a:r>
          </a:p>
          <a:p>
            <a:pPr lvl="1" algn="ctr">
              <a:spcBef>
                <a:spcPct val="70000"/>
              </a:spcBef>
              <a:buFont typeface="Symbol" panose="05050102010706020507" pitchFamily="18" charset="2"/>
              <a:buChar char="Þ"/>
            </a:pPr>
            <a:endParaRPr lang="en-US" altLang="en-US" baseline="-25000"/>
          </a:p>
        </p:txBody>
      </p:sp>
    </p:spTree>
  </p:cSld>
  <p:clrMapOvr>
    <a:masterClrMapping/>
  </p:clrMapOvr>
  <p:transition spd="med"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imptc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4231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936625" y="6324600"/>
            <a:ext cx="645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Tony Auth, </a:t>
            </a:r>
            <a:r>
              <a:rPr lang="en-US" altLang="en-US" u="sng"/>
              <a:t>NY Times</a:t>
            </a:r>
            <a:r>
              <a:rPr lang="en-US" altLang="en-US"/>
              <a:t> editorial cartoon, December 2, 1999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Assumptions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/>
              <a:t>Assumptions 8-10 apply to both the Classical (chapter 3) and the Hechscher-Ohlin (chapter 4) Models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Assumptions 11 &amp; 12 apply only to Classical Model</a:t>
            </a:r>
          </a:p>
        </p:txBody>
      </p:sp>
    </p:spTree>
  </p:cSld>
  <p:clrMapOvr>
    <a:masterClrMapping/>
  </p:clrMapOvr>
  <p:transition spd="med"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Assumptions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 sz="2800"/>
              <a:t>#11 -- Labor is the only relevant resource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#12 -- Production exhibits </a:t>
            </a:r>
            <a:r>
              <a:rPr lang="en-US" altLang="en-US" sz="2800">
                <a:solidFill>
                  <a:srgbClr val="FF3300"/>
                </a:solidFill>
              </a:rPr>
              <a:t>constant returns to scale, CRS,</a:t>
            </a:r>
            <a:r>
              <a:rPr lang="en-US" altLang="en-US" sz="2800"/>
              <a:t> </a:t>
            </a:r>
            <a:r>
              <a:rPr lang="en-US" altLang="en-US" sz="2800" i="1"/>
              <a:t>between labor and output</a:t>
            </a:r>
            <a:r>
              <a:rPr lang="en-US" altLang="en-US" sz="2800"/>
              <a:t>.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If both inputs, K &amp; L, are doubled, output doubles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Implies Linear PPF and complete specialization</a:t>
            </a:r>
          </a:p>
        </p:txBody>
      </p:sp>
    </p:spTree>
  </p:cSld>
  <p:clrMapOvr>
    <a:masterClrMapping/>
  </p:clrMapOvr>
  <p:transition spd="med"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Ricardian Theorem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spcBef>
                <a:spcPct val="70000"/>
              </a:spcBef>
            </a:pPr>
            <a:r>
              <a:rPr lang="en-US" altLang="en-US"/>
              <a:t>A country exports that good which has higher comparative factor productivity and imports the commodity which has lower comparative factor productivity than the other country.</a:t>
            </a:r>
            <a:br>
              <a:rPr lang="en-US" altLang="en-US"/>
            </a:br>
            <a:endParaRPr lang="en-US" altLang="en-US"/>
          </a:p>
          <a:p>
            <a:pPr lvl="1">
              <a:spcBef>
                <a:spcPct val="70000"/>
              </a:spcBef>
            </a:pPr>
            <a:r>
              <a:rPr lang="en-US" altLang="en-US" sz="2000"/>
              <a:t>Page 48, Ravendra N. Batra, </a:t>
            </a:r>
            <a:r>
              <a:rPr lang="en-US" altLang="en-US" sz="2000" u="sng"/>
              <a:t>Studies in the Pure Theory of International Trade</a:t>
            </a:r>
          </a:p>
        </p:txBody>
      </p:sp>
    </p:spTree>
  </p:cSld>
  <p:clrMapOvr>
    <a:masterClrMapping/>
  </p:clrMapOvr>
  <p:transition spd="med"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Differing technologies and  resource endowments</a:t>
            </a:r>
          </a:p>
        </p:txBody>
      </p:sp>
      <p:graphicFrame>
        <p:nvGraphicFramePr>
          <p:cNvPr id="586778" name="Group 26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48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Labor productivity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Country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Country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Soybeans</a:t>
                      </a: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(kg./hr.)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(kg./hr.)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Textiles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(m./hr.)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1.5 (m./hr.)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Labor endowment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 (hr./yr.)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800 (hr./yr.)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Differing Opportunity Costs</a:t>
            </a:r>
          </a:p>
        </p:txBody>
      </p:sp>
      <p:graphicFrame>
        <p:nvGraphicFramePr>
          <p:cNvPr id="619553" name="Group 33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3213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6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Opportunity Costs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Country A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Country B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22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Soybeans</a:t>
                      </a: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(m./kg.)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22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Textiles (kg./m.)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-M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-M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-M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-M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-M_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-M_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-M_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-M_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-M_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E089821E7FFA409886B3AD0234035C" ma:contentTypeVersion="29" ma:contentTypeDescription="Create a new document." ma:contentTypeScope="" ma:versionID="13bae29414afa2e23293c9ff0a75cff5">
  <xsd:schema xmlns:xsd="http://www.w3.org/2001/XMLSchema" xmlns:xs="http://www.w3.org/2001/XMLSchema" xmlns:p="http://schemas.microsoft.com/office/2006/metadata/properties" xmlns:ns1="http://schemas.microsoft.com/sharepoint/v3" xmlns:ns2="ebcd411e-39d2-437c-921d-5ffc9b96e570" xmlns:ns3="d01ac7e3-0127-46ca-87d1-141033fc51e3" xmlns:ns4="230e9df3-be65-4c73-a93b-d1236ebd677e" targetNamespace="http://schemas.microsoft.com/office/2006/metadata/properties" ma:root="true" ma:fieldsID="c8a41d0551d1dfd2c024d8ab368c767b" ns1:_="" ns2:_="" ns3:_="" ns4:_="">
    <xsd:import namespace="http://schemas.microsoft.com/sharepoint/v3"/>
    <xsd:import namespace="ebcd411e-39d2-437c-921d-5ffc9b96e570"/>
    <xsd:import namespace="d01ac7e3-0127-46ca-87d1-141033fc51e3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OneNoteFluid_FileOrder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Comments" minOccurs="0"/>
                <xsd:element ref="ns2:MediaServiceBillingMetadata" minOccurs="0"/>
                <xsd:element ref="ns2:CustomColumn" minOccurs="0"/>
                <xsd:element ref="ns2:mbc8818d814f45ef9cc9d5bfc7ae98b4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d411e-39d2-437c-921d-5ffc9b96e5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description="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Status" ma:index="21" nillable="true" ma:displayName="Status" ma:default="One Pager" ma:format="Dropdown" ma:internalName="Status">
      <xsd:simpleType>
        <xsd:restriction base="dms:Text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26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8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30" nillable="true" ma:displayName="MediaServiceSystemTags" ma:hidden="true" ma:internalName="MediaServiceSystemTags" ma:readOnly="true">
      <xsd:simpleType>
        <xsd:restriction base="dms:Note"/>
      </xsd:simpleType>
    </xsd:element>
    <xsd:element name="Comments" ma:index="31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BillingMetadata" ma:index="32" nillable="true" ma:displayName="MediaServiceBillingMetadata" ma:hidden="true" ma:internalName="MediaServiceBillingMetadata" ma:readOnly="true">
      <xsd:simpleType>
        <xsd:restriction base="dms:Text"/>
      </xsd:simpleType>
    </xsd:element>
    <xsd:element name="CustomColumn" ma:index="33" nillable="true" ma:displayName="CustomColumn" ma:format="Dropdown" ma:indexed="true" ma:internalName="CustomColumn">
      <xsd:simpleType>
        <xsd:restriction base="dms:Text">
          <xsd:maxLength value="255"/>
        </xsd:restriction>
      </xsd:simpleType>
    </xsd:element>
    <xsd:element name="mbc8818d814f45ef9cc9d5bfc7ae98b4" ma:index="35" nillable="true" ma:taxonomy="true" ma:internalName="mbc8818d814f45ef9cc9d5bfc7ae98b4" ma:taxonomyFieldName="categorize" ma:displayName="categorize" ma:default="" ma:fieldId="{6bc8818d-814f-45ef-9cc9-d5bfc7ae98b4}" ma:taxonomyMulti="true" ma:sspId="e385fb40-52d4-4fae-9c5b-3e8ff8a5878e" ma:termSetId="180ed1bd-d8ff-49f1-a51c-decde4118c4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1ac7e3-0127-46ca-87d1-141033fc51e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cdfba08c-59f0-4ee1-ab25-f66a7261e9a8}" ma:internalName="TaxCatchAll" ma:showField="CatchAllData" ma:web="d01ac7e3-0127-46ca-87d1-141033fc51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bc8818d814f45ef9cc9d5bfc7ae98b4 xmlns="ebcd411e-39d2-437c-921d-5ffc9b96e570">
      <Terms xmlns="http://schemas.microsoft.com/office/infopath/2007/PartnerControls"/>
    </mbc8818d814f45ef9cc9d5bfc7ae98b4>
    <_ip_UnifiedCompliancePolicyProperties xmlns="http://schemas.microsoft.com/sharepoint/v3" xsi:nil="true"/>
    <Comments xmlns="ebcd411e-39d2-437c-921d-5ffc9b96e570" xsi:nil="true"/>
    <Status xmlns="ebcd411e-39d2-437c-921d-5ffc9b96e570">One Pager</Status>
    <OneNoteFluid_FileOrder xmlns="ebcd411e-39d2-437c-921d-5ffc9b96e570" xsi:nil="true"/>
    <CustomColumn xmlns="ebcd411e-39d2-437c-921d-5ffc9b96e570" xsi:nil="true"/>
    <TaxCatchAll xmlns="230e9df3-be65-4c73-a93b-d1236ebd677e" xsi:nil="true"/>
    <lcf76f155ced4ddcb4097134ff3c332f xmlns="ebcd411e-39d2-437c-921d-5ffc9b96e57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96C8573-9C24-47C5-A121-3D50EC23E5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17EEDF-1484-4769-9F56-B962893AE3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bcd411e-39d2-437c-921d-5ffc9b96e570"/>
    <ds:schemaRef ds:uri="d01ac7e3-0127-46ca-87d1-141033fc51e3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53B16F-20FE-4998-9564-30924994E21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ebcd411e-39d2-437c-921d-5ffc9b96e570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Office\Templates\L-M_TEMPLATE.pot</Template>
  <TotalTime>46315671</TotalTime>
  <Pages>42</Pages>
  <Words>1587</Words>
  <Application>Microsoft Office PowerPoint</Application>
  <PresentationFormat>On-screen Show (4:3)</PresentationFormat>
  <Paragraphs>300</Paragraphs>
  <Slides>41</Slides>
  <Notes>37</Notes>
  <HiddenSlides>13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Times New Roman</vt:lpstr>
      <vt:lpstr>Symbol</vt:lpstr>
      <vt:lpstr>Wingdings</vt:lpstr>
      <vt:lpstr>L-M_TEMPLATE</vt:lpstr>
      <vt:lpstr>Equation</vt:lpstr>
      <vt:lpstr>Ricardian Model</vt:lpstr>
      <vt:lpstr>Learning Objectives</vt:lpstr>
      <vt:lpstr>Learning Objectives</vt:lpstr>
      <vt:lpstr>Assumptions</vt:lpstr>
      <vt:lpstr>Assumptions</vt:lpstr>
      <vt:lpstr>Assumptions</vt:lpstr>
      <vt:lpstr>Ricardian Theorem</vt:lpstr>
      <vt:lpstr>Differing technologies and  resource endowments</vt:lpstr>
      <vt:lpstr>Differing Opportunity Costs</vt:lpstr>
      <vt:lpstr>Differing Opportunity Costs</vt:lpstr>
      <vt:lpstr>Production possibility frontiers: (a) country A; (b) country B.</vt:lpstr>
      <vt:lpstr>Autarky </vt:lpstr>
      <vt:lpstr>Pretrade equilibriums: (a) country A; (b) country B.</vt:lpstr>
      <vt:lpstr>Learning Objectives</vt:lpstr>
      <vt:lpstr>Absolute Advantage</vt:lpstr>
      <vt:lpstr>Comparative Advantage</vt:lpstr>
      <vt:lpstr>Which Advantage?</vt:lpstr>
      <vt:lpstr>Learning Objectives</vt:lpstr>
      <vt:lpstr>Terms of Trade</vt:lpstr>
      <vt:lpstr>Terms of Trade</vt:lpstr>
      <vt:lpstr>International Trade Equilibrium</vt:lpstr>
      <vt:lpstr>Posttrade equilibriums: (a) country A;  (b) country B.</vt:lpstr>
      <vt:lpstr>Learning Objectives</vt:lpstr>
      <vt:lpstr>Gains From Trade</vt:lpstr>
      <vt:lpstr>Gains From Trade</vt:lpstr>
      <vt:lpstr>The gains from trade (country A).</vt:lpstr>
      <vt:lpstr>Country A’s trading equilibrium.</vt:lpstr>
      <vt:lpstr>Learning Objectives</vt:lpstr>
      <vt:lpstr>Exchange Rates</vt:lpstr>
      <vt:lpstr>Buy Low . . .</vt:lpstr>
      <vt:lpstr>Perfect Competition Review (Product &amp; Resource Markets)</vt:lpstr>
      <vt:lpstr>Perfect Competition Review (Product &amp; Resource Markets)</vt:lpstr>
      <vt:lpstr>Prices &amp; Wages</vt:lpstr>
      <vt:lpstr>Trade &amp; Wages</vt:lpstr>
      <vt:lpstr>Trade &amp; Wages (Cont.)</vt:lpstr>
      <vt:lpstr>Trade &amp; Wages (Cont.)</vt:lpstr>
      <vt:lpstr>Trade &amp; Wages (Cont.)</vt:lpstr>
      <vt:lpstr>Competitive Advantage</vt:lpstr>
      <vt:lpstr>Losing Competitive Advantage</vt:lpstr>
      <vt:lpstr>Losing Competitive Advantage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22</dc:title>
  <dc:subject/>
  <dc:creator>rose state college</dc:creator>
  <cp:keywords/>
  <dc:description/>
  <cp:lastModifiedBy>Nathan Imse</cp:lastModifiedBy>
  <cp:revision>247</cp:revision>
  <cp:lastPrinted>1999-01-21T23:52:34Z</cp:lastPrinted>
  <dcterms:created xsi:type="dcterms:W3CDTF">1997-06-16T14:53:50Z</dcterms:created>
  <dcterms:modified xsi:type="dcterms:W3CDTF">2025-10-30T16:04:56Z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0x01010061E089821E7FFA409886B3AD0234035C</vt:lpwstr>
  </property>
  <property fmtid="{D5CDD505-2E9C-101B-9397-08002B2CF9AE}" pid="3" name="MediaServiceImageTags">
    <vt:lpwstr/>
  </property>
  <property fmtid="{D5CDD505-2E9C-101B-9397-08002B2CF9AE}" pid="4" name="categorize">
    <vt:lpwstr/>
  </property>
</Properties>
</file>