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67" r:id="rId2"/>
    <p:sldId id="260" r:id="rId3"/>
    <p:sldId id="264" r:id="rId4"/>
    <p:sldId id="265" r:id="rId5"/>
    <p:sldId id="268" r:id="rId6"/>
    <p:sldId id="269" r:id="rId7"/>
    <p:sldId id="270" r:id="rId8"/>
    <p:sldId id="271" r:id="rId9"/>
    <p:sldId id="272" r:id="rId10"/>
    <p:sldId id="263" r:id="rId11"/>
    <p:sldId id="261" r:id="rId12"/>
    <p:sldId id="266" r:id="rId13"/>
    <p:sldId id="274" r:id="rId14"/>
    <p:sldId id="276" r:id="rId15"/>
    <p:sldId id="273" r:id="rId16"/>
    <p:sldId id="275" r:id="rId17"/>
  </p:sldIdLst>
  <p:sldSz cx="12192000" cy="68580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a:defRPr>
        <a:latin typeface="Calibri"/>
        <a:ea typeface="Calibri"/>
        <a:cs typeface="Calibri"/>
        <a:sym typeface="Calibri"/>
      </a:defRPr>
    </a:lvl6pPr>
    <a:lvl7pPr>
      <a:defRPr>
        <a:latin typeface="Calibri"/>
        <a:ea typeface="Calibri"/>
        <a:cs typeface="Calibri"/>
        <a:sym typeface="Calibri"/>
      </a:defRPr>
    </a:lvl7pPr>
    <a:lvl8pPr>
      <a:defRPr>
        <a:latin typeface="Calibri"/>
        <a:ea typeface="Calibri"/>
        <a:cs typeface="Calibri"/>
        <a:sym typeface="Calibri"/>
      </a:defRPr>
    </a:lvl8pPr>
    <a:lvl9pPr>
      <a:defRPr>
        <a:latin typeface="Calibri"/>
        <a:ea typeface="Calibri"/>
        <a:cs typeface="Calibri"/>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0D4CB"/>
          </a:solidFill>
        </a:fill>
      </a:tcStyle>
    </a:wholeTbl>
    <a:band2H>
      <a:tcTxStyle/>
      <a:tcStyle>
        <a:tcBdr/>
        <a:fill>
          <a:solidFill>
            <a:srgbClr val="F8EBE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712C"/>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712C"/>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712C"/>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2615"/>
  </p:normalViewPr>
  <p:slideViewPr>
    <p:cSldViewPr>
      <p:cViewPr varScale="1">
        <p:scale>
          <a:sx n="68" d="100"/>
          <a:sy n="68" d="100"/>
        </p:scale>
        <p:origin x="592"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hape 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8" name="Shape 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936246562"/>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 name="Shape 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8610600" y="6404292"/>
            <a:ext cx="2743200" cy="269241"/>
          </a:xfrm>
          <a:prstGeom prst="rect">
            <a:avLst/>
          </a:prstGeom>
          <a:ln w="12700">
            <a:miter lim="400000"/>
          </a:ln>
        </p:spPr>
        <p:txBody>
          <a:bodyPr lIns="45719" rIns="45719" anchor="ctr">
            <a:spAutoFit/>
          </a:bodyPr>
          <a:lstStyle>
            <a:lvl1pPr algn="r">
              <a:defRPr sz="1200">
                <a:solidFill>
                  <a:srgbClr val="898989"/>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a:lnSpc>
          <a:spcPct val="90000"/>
        </a:lnSpc>
        <a:defRPr sz="4400">
          <a:latin typeface="Calibri"/>
          <a:ea typeface="Calibri"/>
          <a:cs typeface="Calibri"/>
          <a:sym typeface="Calibri"/>
        </a:defRPr>
      </a:lvl1pPr>
      <a:lvl2pPr>
        <a:lnSpc>
          <a:spcPct val="90000"/>
        </a:lnSpc>
        <a:defRPr sz="4400">
          <a:latin typeface="Calibri"/>
          <a:ea typeface="Calibri"/>
          <a:cs typeface="Calibri"/>
          <a:sym typeface="Calibri"/>
        </a:defRPr>
      </a:lvl2pPr>
      <a:lvl3pPr>
        <a:lnSpc>
          <a:spcPct val="90000"/>
        </a:lnSpc>
        <a:defRPr sz="4400">
          <a:latin typeface="Calibri"/>
          <a:ea typeface="Calibri"/>
          <a:cs typeface="Calibri"/>
          <a:sym typeface="Calibri"/>
        </a:defRPr>
      </a:lvl3pPr>
      <a:lvl4pPr>
        <a:lnSpc>
          <a:spcPct val="90000"/>
        </a:lnSpc>
        <a:defRPr sz="4400">
          <a:latin typeface="Calibri"/>
          <a:ea typeface="Calibri"/>
          <a:cs typeface="Calibri"/>
          <a:sym typeface="Calibri"/>
        </a:defRPr>
      </a:lvl4pPr>
      <a:lvl5pPr>
        <a:lnSpc>
          <a:spcPct val="90000"/>
        </a:lnSpc>
        <a:defRPr sz="4400">
          <a:latin typeface="Calibri"/>
          <a:ea typeface="Calibri"/>
          <a:cs typeface="Calibri"/>
          <a:sym typeface="Calibri"/>
        </a:defRPr>
      </a:lvl5pPr>
      <a:lvl6pPr indent="457200">
        <a:lnSpc>
          <a:spcPct val="90000"/>
        </a:lnSpc>
        <a:defRPr sz="4400">
          <a:latin typeface="Calibri"/>
          <a:ea typeface="Calibri"/>
          <a:cs typeface="Calibri"/>
          <a:sym typeface="Calibri"/>
        </a:defRPr>
      </a:lvl6pPr>
      <a:lvl7pPr indent="914400">
        <a:lnSpc>
          <a:spcPct val="90000"/>
        </a:lnSpc>
        <a:defRPr sz="4400">
          <a:latin typeface="Calibri"/>
          <a:ea typeface="Calibri"/>
          <a:cs typeface="Calibri"/>
          <a:sym typeface="Calibri"/>
        </a:defRPr>
      </a:lvl7pPr>
      <a:lvl8pPr indent="1371600">
        <a:lnSpc>
          <a:spcPct val="90000"/>
        </a:lnSpc>
        <a:defRPr sz="4400">
          <a:latin typeface="Calibri"/>
          <a:ea typeface="Calibri"/>
          <a:cs typeface="Calibri"/>
          <a:sym typeface="Calibri"/>
        </a:defRPr>
      </a:lvl8pPr>
      <a:lvl9pPr indent="1828800">
        <a:lnSpc>
          <a:spcPct val="90000"/>
        </a:lnSpc>
        <a:defRPr sz="4400">
          <a:latin typeface="Calibri"/>
          <a:ea typeface="Calibri"/>
          <a:cs typeface="Calibri"/>
          <a:sym typeface="Calibri"/>
        </a:defRPr>
      </a:lvl9pPr>
    </p:titleStyle>
    <p:bodyStyle>
      <a:lvl1pPr marL="228600" indent="-228600">
        <a:lnSpc>
          <a:spcPct val="90000"/>
        </a:lnSpc>
        <a:spcBef>
          <a:spcPts val="1000"/>
        </a:spcBef>
        <a:buSzPct val="100000"/>
        <a:buFont typeface="Arial"/>
        <a:buChar char="•"/>
        <a:defRPr sz="2800">
          <a:latin typeface="Calibri"/>
          <a:ea typeface="Calibri"/>
          <a:cs typeface="Calibri"/>
          <a:sym typeface="Calibri"/>
        </a:defRPr>
      </a:lvl1pPr>
      <a:lvl2pPr marL="723900" indent="-266700">
        <a:lnSpc>
          <a:spcPct val="90000"/>
        </a:lnSpc>
        <a:spcBef>
          <a:spcPts val="1000"/>
        </a:spcBef>
        <a:buSzPct val="100000"/>
        <a:buFont typeface="Arial"/>
        <a:buChar char="•"/>
        <a:defRPr sz="2800">
          <a:latin typeface="Calibri"/>
          <a:ea typeface="Calibri"/>
          <a:cs typeface="Calibri"/>
          <a:sym typeface="Calibri"/>
        </a:defRPr>
      </a:lvl2pPr>
      <a:lvl3pPr marL="1234439" indent="-320039">
        <a:lnSpc>
          <a:spcPct val="90000"/>
        </a:lnSpc>
        <a:spcBef>
          <a:spcPts val="1000"/>
        </a:spcBef>
        <a:buSzPct val="100000"/>
        <a:buFont typeface="Arial"/>
        <a:buChar char="•"/>
        <a:defRPr sz="2800">
          <a:latin typeface="Calibri"/>
          <a:ea typeface="Calibri"/>
          <a:cs typeface="Calibri"/>
          <a:sym typeface="Calibri"/>
        </a:defRPr>
      </a:lvl3pPr>
      <a:lvl4pPr marL="1727200" indent="-355600">
        <a:lnSpc>
          <a:spcPct val="90000"/>
        </a:lnSpc>
        <a:spcBef>
          <a:spcPts val="1000"/>
        </a:spcBef>
        <a:buSzPct val="100000"/>
        <a:buFont typeface="Arial"/>
        <a:buChar char="•"/>
        <a:defRPr sz="2800">
          <a:latin typeface="Calibri"/>
          <a:ea typeface="Calibri"/>
          <a:cs typeface="Calibri"/>
          <a:sym typeface="Calibri"/>
        </a:defRPr>
      </a:lvl4pPr>
      <a:lvl5pPr marL="2184400" indent="-355600">
        <a:lnSpc>
          <a:spcPct val="90000"/>
        </a:lnSpc>
        <a:spcBef>
          <a:spcPts val="1000"/>
        </a:spcBef>
        <a:buSzPct val="100000"/>
        <a:buFont typeface="Arial"/>
        <a:buChar char="•"/>
        <a:defRPr sz="2800">
          <a:latin typeface="Calibri"/>
          <a:ea typeface="Calibri"/>
          <a:cs typeface="Calibri"/>
          <a:sym typeface="Calibri"/>
        </a:defRPr>
      </a:lvl5pPr>
      <a:lvl6pPr marL="2641600" indent="-355600">
        <a:lnSpc>
          <a:spcPct val="90000"/>
        </a:lnSpc>
        <a:spcBef>
          <a:spcPts val="1000"/>
        </a:spcBef>
        <a:buSzPct val="100000"/>
        <a:buFont typeface="Arial"/>
        <a:buChar char="•"/>
        <a:defRPr sz="2800">
          <a:latin typeface="Calibri"/>
          <a:ea typeface="Calibri"/>
          <a:cs typeface="Calibri"/>
          <a:sym typeface="Calibri"/>
        </a:defRPr>
      </a:lvl6pPr>
      <a:lvl7pPr marL="3098800" indent="-355600">
        <a:lnSpc>
          <a:spcPct val="90000"/>
        </a:lnSpc>
        <a:spcBef>
          <a:spcPts val="1000"/>
        </a:spcBef>
        <a:buSzPct val="100000"/>
        <a:buFont typeface="Arial"/>
        <a:buChar char="•"/>
        <a:defRPr sz="2800">
          <a:latin typeface="Calibri"/>
          <a:ea typeface="Calibri"/>
          <a:cs typeface="Calibri"/>
          <a:sym typeface="Calibri"/>
        </a:defRPr>
      </a:lvl7pPr>
      <a:lvl8pPr marL="3556000" indent="-355600">
        <a:lnSpc>
          <a:spcPct val="90000"/>
        </a:lnSpc>
        <a:spcBef>
          <a:spcPts val="1000"/>
        </a:spcBef>
        <a:buSzPct val="100000"/>
        <a:buFont typeface="Arial"/>
        <a:buChar char="•"/>
        <a:defRPr sz="2800">
          <a:latin typeface="Calibri"/>
          <a:ea typeface="Calibri"/>
          <a:cs typeface="Calibri"/>
          <a:sym typeface="Calibri"/>
        </a:defRPr>
      </a:lvl8pPr>
      <a:lvl9pPr marL="4013200" indent="-355600">
        <a:lnSpc>
          <a:spcPct val="90000"/>
        </a:lnSpc>
        <a:spcBef>
          <a:spcPts val="1000"/>
        </a:spcBef>
        <a:buSzPct val="100000"/>
        <a:buFont typeface="Arial"/>
        <a:buChar char="•"/>
        <a:defRPr sz="28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algn="r">
        <a:defRPr sz="1200">
          <a:solidFill>
            <a:schemeClr val="tx1"/>
          </a:solidFill>
          <a:latin typeface="+mn-lt"/>
          <a:ea typeface="+mn-ea"/>
          <a:cs typeface="+mn-cs"/>
          <a:sym typeface="Calibri"/>
        </a:defRPr>
      </a:lvl6pPr>
      <a:lvl7pPr algn="r">
        <a:defRPr sz="1200">
          <a:solidFill>
            <a:schemeClr val="tx1"/>
          </a:solidFill>
          <a:latin typeface="+mn-lt"/>
          <a:ea typeface="+mn-ea"/>
          <a:cs typeface="+mn-cs"/>
          <a:sym typeface="Calibri"/>
        </a:defRPr>
      </a:lvl7pPr>
      <a:lvl8pPr algn="r">
        <a:defRPr sz="1200">
          <a:solidFill>
            <a:schemeClr val="tx1"/>
          </a:solidFill>
          <a:latin typeface="+mn-lt"/>
          <a:ea typeface="+mn-ea"/>
          <a:cs typeface="+mn-cs"/>
          <a:sym typeface="Calibri"/>
        </a:defRPr>
      </a:lvl8pPr>
      <a:lvl9pPr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28988"/>
            <a:ext cx="10134600" cy="138499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US" sz="2800" b="1" dirty="0">
                <a:effectLst/>
                <a:latin typeface="Times New Roman" panose="02020603050405020304" pitchFamily="18" charset="0"/>
                <a:ea typeface="Calibri" panose="020F0502020204030204" pitchFamily="34" charset="0"/>
              </a:rPr>
              <a:t>Title: Breaking the Carbon Curve: Advanced Forecasting of </a:t>
            </a:r>
          </a:p>
          <a:p>
            <a:pPr marL="0" marR="0" indent="0" algn="ctr" defTabSz="914400" rtl="0" fontAlgn="auto" latinLnBrk="1" hangingPunct="0">
              <a:lnSpc>
                <a:spcPct val="150000"/>
              </a:lnSpc>
              <a:spcBef>
                <a:spcPts val="0"/>
              </a:spcBef>
              <a:spcAft>
                <a:spcPts val="0"/>
              </a:spcAft>
              <a:buClrTx/>
              <a:buSzTx/>
              <a:buFontTx/>
              <a:buNone/>
              <a:tabLst/>
            </a:pPr>
            <a:r>
              <a:rPr lang="en-US" sz="2800" b="1" dirty="0">
                <a:effectLst/>
                <a:latin typeface="Times New Roman" panose="02020603050405020304" pitchFamily="18" charset="0"/>
                <a:ea typeface="Calibri" panose="020F0502020204030204" pitchFamily="34" charset="0"/>
              </a:rPr>
              <a:t>Global CO2 Emissions Using CNN-GRU</a:t>
            </a:r>
            <a:endParaRPr kumimoji="0" lang="en-US" sz="28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0EA9FD7E-9086-C491-CE9A-BDC5D2ACB14E}"/>
              </a:ext>
            </a:extLst>
          </p:cNvPr>
          <p:cNvSpPr txBox="1"/>
          <p:nvPr/>
        </p:nvSpPr>
        <p:spPr>
          <a:xfrm>
            <a:off x="1842786" y="3645376"/>
            <a:ext cx="7620000" cy="156966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sz="2400" dirty="0">
                <a:latin typeface="Times New Roman"/>
                <a:cs typeface="Times New Roman"/>
              </a:rPr>
              <a:t>Under the Guidance of</a:t>
            </a:r>
          </a:p>
          <a:p>
            <a:r>
              <a:rPr lang="en-US" sz="2400" dirty="0">
                <a:latin typeface="Times New Roman"/>
                <a:cs typeface="Times New Roman"/>
              </a:rPr>
              <a:t>Prof. Annapoorna B.R</a:t>
            </a:r>
          </a:p>
          <a:p>
            <a:r>
              <a:rPr lang="en-US" sz="2400" dirty="0">
                <a:latin typeface="Times New Roman"/>
                <a:cs typeface="Times New Roman"/>
              </a:rPr>
              <a:t>Assistant Professor, </a:t>
            </a:r>
          </a:p>
          <a:p>
            <a:r>
              <a:rPr lang="en-US" sz="2400" dirty="0">
                <a:latin typeface="Times New Roman"/>
                <a:cs typeface="Times New Roman"/>
              </a:rPr>
              <a:t>Dept of Computer Science and  Engineering</a:t>
            </a:r>
          </a:p>
        </p:txBody>
      </p:sp>
      <p:sp>
        <p:nvSpPr>
          <p:cNvPr id="7" name="TextBox 6">
            <a:extLst>
              <a:ext uri="{FF2B5EF4-FFF2-40B4-BE49-F238E27FC236}">
                <a16:creationId xmlns:a16="http://schemas.microsoft.com/office/drawing/2014/main" id="{3582034B-DCC1-EFA4-3EE6-019FE6395807}"/>
              </a:ext>
            </a:extLst>
          </p:cNvPr>
          <p:cNvSpPr txBox="1"/>
          <p:nvPr/>
        </p:nvSpPr>
        <p:spPr>
          <a:xfrm>
            <a:off x="8001000" y="3478401"/>
            <a:ext cx="6099858" cy="19389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sz="2400" dirty="0">
                <a:latin typeface="Times New Roman"/>
                <a:cs typeface="Times New Roman"/>
              </a:rPr>
              <a:t>Team Members</a:t>
            </a:r>
          </a:p>
          <a:p>
            <a:r>
              <a:rPr lang="en-US" sz="2400" dirty="0">
                <a:latin typeface="Times New Roman"/>
                <a:cs typeface="Times New Roman"/>
              </a:rPr>
              <a:t>1. </a:t>
            </a:r>
            <a:r>
              <a:rPr lang="en-US" sz="2400" dirty="0" err="1">
                <a:latin typeface="Times New Roman"/>
                <a:cs typeface="Times New Roman"/>
              </a:rPr>
              <a:t>Lohish</a:t>
            </a:r>
            <a:r>
              <a:rPr lang="en-US" sz="2400" dirty="0">
                <a:latin typeface="Times New Roman"/>
                <a:cs typeface="Times New Roman"/>
              </a:rPr>
              <a:t> – 1DS21CS110</a:t>
            </a:r>
          </a:p>
          <a:p>
            <a:r>
              <a:rPr lang="en-US" sz="2400" dirty="0">
                <a:latin typeface="Times New Roman"/>
                <a:cs typeface="Times New Roman"/>
              </a:rPr>
              <a:t>2. Pranav Arya - 150</a:t>
            </a:r>
          </a:p>
          <a:p>
            <a:r>
              <a:rPr lang="en-US" sz="2400" dirty="0">
                <a:latin typeface="Times New Roman"/>
                <a:cs typeface="Times New Roman"/>
              </a:rPr>
              <a:t>3. Pranav J S - 152</a:t>
            </a:r>
          </a:p>
          <a:p>
            <a:r>
              <a:rPr lang="en-US" sz="2400" dirty="0">
                <a:latin typeface="Times New Roman"/>
                <a:cs typeface="Times New Roman"/>
              </a:rPr>
              <a:t>4. Prudhvi Raj - 160</a:t>
            </a:r>
          </a:p>
        </p:txBody>
      </p:sp>
    </p:spTree>
    <p:extLst>
      <p:ext uri="{BB962C8B-B14F-4D97-AF65-F5344CB8AC3E}">
        <p14:creationId xmlns:p14="http://schemas.microsoft.com/office/powerpoint/2010/main" val="135936046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OBJECTIVE</a:t>
            </a:r>
          </a:p>
        </p:txBody>
      </p:sp>
      <p:sp>
        <p:nvSpPr>
          <p:cNvPr id="3" name="TextBox 2">
            <a:extLst>
              <a:ext uri="{FF2B5EF4-FFF2-40B4-BE49-F238E27FC236}">
                <a16:creationId xmlns:a16="http://schemas.microsoft.com/office/drawing/2014/main" id="{A1E59CC0-D651-4117-9F21-69288D11AF2D}"/>
              </a:ext>
            </a:extLst>
          </p:cNvPr>
          <p:cNvSpPr txBox="1"/>
          <p:nvPr/>
        </p:nvSpPr>
        <p:spPr>
          <a:xfrm>
            <a:off x="1752600" y="1665398"/>
            <a:ext cx="9982199" cy="254845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lvl="0" indent="-342900" algn="just">
              <a:lnSpc>
                <a:spcPct val="107000"/>
              </a:lnSpc>
              <a:spcAft>
                <a:spcPts val="80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A novel approach to forecasting CO2 emissions by using multivariate time-series analysis and considering various factors such as country, sector and population. </a:t>
            </a:r>
          </a:p>
          <a:p>
            <a:pPr marL="342900" lvl="0" indent="-342900" algn="just">
              <a:lnSpc>
                <a:spcPct val="107000"/>
              </a:lnSpc>
              <a:spcAft>
                <a:spcPts val="800"/>
              </a:spcAft>
              <a:buFont typeface="Symbol" panose="05050102010706020507" pitchFamily="18"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Using  a powerful combination of CNN and GRU models to achieve more accurate predictions of global emissions trends, ultimately helping to shape better climate policies and decisions.</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89338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90167"/>
            <a:ext cx="3733800" cy="15696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ARCHITECTURE BLOCK DIAGRAM</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5" name="Picture 4">
            <a:extLst>
              <a:ext uri="{FF2B5EF4-FFF2-40B4-BE49-F238E27FC236}">
                <a16:creationId xmlns:a16="http://schemas.microsoft.com/office/drawing/2014/main" id="{A42100D6-63D4-FD15-7038-0B3412D19013}"/>
              </a:ext>
            </a:extLst>
          </p:cNvPr>
          <p:cNvPicPr>
            <a:picLocks noChangeAspect="1"/>
          </p:cNvPicPr>
          <p:nvPr/>
        </p:nvPicPr>
        <p:blipFill>
          <a:blip r:embed="rId3"/>
          <a:stretch>
            <a:fillRect/>
          </a:stretch>
        </p:blipFill>
        <p:spPr>
          <a:xfrm>
            <a:off x="5349240" y="125727"/>
            <a:ext cx="4490043" cy="3719833"/>
          </a:xfrm>
          <a:prstGeom prst="rect">
            <a:avLst/>
          </a:prstGeom>
        </p:spPr>
      </p:pic>
      <p:sp>
        <p:nvSpPr>
          <p:cNvPr id="6" name="Rectangle 5">
            <a:extLst>
              <a:ext uri="{FF2B5EF4-FFF2-40B4-BE49-F238E27FC236}">
                <a16:creationId xmlns:a16="http://schemas.microsoft.com/office/drawing/2014/main" id="{AA87D4FF-B37D-D931-360C-D4F17A01D2DE}"/>
              </a:ext>
            </a:extLst>
          </p:cNvPr>
          <p:cNvSpPr/>
          <p:nvPr/>
        </p:nvSpPr>
        <p:spPr>
          <a:xfrm>
            <a:off x="6336961" y="4046540"/>
            <a:ext cx="2514600" cy="1477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ctr" defTabSz="914400" rtl="0" fontAlgn="auto" latinLnBrk="1" hangingPunct="0">
              <a:lnSpc>
                <a:spcPct val="100000"/>
              </a:lnSpc>
              <a:spcBef>
                <a:spcPts val="0"/>
              </a:spcBef>
              <a:spcAft>
                <a:spcPts val="0"/>
              </a:spcAft>
              <a:buClrTx/>
              <a:buSzTx/>
              <a:buFontTx/>
              <a:buAutoNum type="arabicPeriod"/>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ARIMA</a:t>
            </a:r>
          </a:p>
          <a:p>
            <a:pPr marL="342900" marR="0" indent="-342900" algn="ctr" defTabSz="914400" rtl="0" fontAlgn="auto" latinLnBrk="1" hangingPunct="0">
              <a:lnSpc>
                <a:spcPct val="100000"/>
              </a:lnSpc>
              <a:spcBef>
                <a:spcPts val="0"/>
              </a:spcBef>
              <a:spcAft>
                <a:spcPts val="0"/>
              </a:spcAft>
              <a:buClrTx/>
              <a:buSzTx/>
              <a:buFontTx/>
              <a:buAutoNum type="arabicPeriod"/>
              <a:tabLst/>
            </a:pPr>
            <a:r>
              <a:rPr lang="en-US" dirty="0">
                <a:solidFill>
                  <a:srgbClr val="000000"/>
                </a:solidFill>
                <a:latin typeface="Calibri"/>
                <a:ea typeface="Calibri"/>
                <a:cs typeface="Calibri"/>
              </a:rPr>
              <a:t>LSTM</a:t>
            </a: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pPr marL="342900" marR="0" indent="-342900" algn="ctr" defTabSz="914400" rtl="0" fontAlgn="auto" latinLnBrk="1" hangingPunct="0">
              <a:lnSpc>
                <a:spcPct val="100000"/>
              </a:lnSpc>
              <a:spcBef>
                <a:spcPts val="0"/>
              </a:spcBef>
              <a:spcAft>
                <a:spcPts val="0"/>
              </a:spcAft>
              <a:buClrTx/>
              <a:buSzTx/>
              <a:buFontTx/>
              <a:buAutoNum type="arabicPeriod"/>
              <a:tabLst/>
            </a:pPr>
            <a:r>
              <a:rPr lang="en-US" dirty="0">
                <a:solidFill>
                  <a:srgbClr val="000000"/>
                </a:solidFill>
                <a:latin typeface="Calibri"/>
                <a:ea typeface="Calibri"/>
                <a:cs typeface="Calibri"/>
              </a:rPr>
              <a:t>CNN-LSTM</a:t>
            </a:r>
          </a:p>
          <a:p>
            <a:pPr marL="342900" marR="0" indent="-342900" algn="ctr" defTabSz="914400" rtl="0" fontAlgn="auto" latinLnBrk="1" hangingPunct="0">
              <a:lnSpc>
                <a:spcPct val="100000"/>
              </a:lnSpc>
              <a:spcBef>
                <a:spcPts val="0"/>
              </a:spcBef>
              <a:spcAft>
                <a:spcPts val="0"/>
              </a:spcAft>
              <a:buClrTx/>
              <a:buSzTx/>
              <a:buFontTx/>
              <a:buAutoNum type="arabicPeriod"/>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CNN &amp; GRU</a:t>
            </a:r>
          </a:p>
          <a:p>
            <a:pPr marL="342900" marR="0" indent="-342900" algn="l" defTabSz="914400" rtl="0" fontAlgn="auto" latinLnBrk="1" hangingPunct="0">
              <a:lnSpc>
                <a:spcPct val="100000"/>
              </a:lnSpc>
              <a:spcBef>
                <a:spcPts val="0"/>
              </a:spcBef>
              <a:spcAft>
                <a:spcPts val="0"/>
              </a:spcAft>
              <a:buClrTx/>
              <a:buSzTx/>
              <a:buFontTx/>
              <a:buAutoNum type="arabicPeriod"/>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8" name="Straight Arrow Connector 7">
            <a:extLst>
              <a:ext uri="{FF2B5EF4-FFF2-40B4-BE49-F238E27FC236}">
                <a16:creationId xmlns:a16="http://schemas.microsoft.com/office/drawing/2014/main" id="{D22CF739-53FE-1C63-D00F-41EAB26B022B}"/>
              </a:ext>
            </a:extLst>
          </p:cNvPr>
          <p:cNvCxnSpPr>
            <a:cxnSpLocks/>
            <a:endCxn id="6" idx="0"/>
          </p:cNvCxnSpPr>
          <p:nvPr/>
        </p:nvCxnSpPr>
        <p:spPr>
          <a:xfrm>
            <a:off x="7467600" y="3810000"/>
            <a:ext cx="126661" cy="236540"/>
          </a:xfrm>
          <a:prstGeom prst="straightConnector1">
            <a:avLst/>
          </a:prstGeom>
          <a:noFill/>
          <a:ln w="25400" cap="flat">
            <a:solidFill>
              <a:srgbClr val="5B9BD5"/>
            </a:solidFill>
            <a:prstDash val="solid"/>
            <a:bevel/>
            <a:tailEnd type="triangle"/>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00269476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344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PROPOSED MODELS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1E59CC0-D651-4117-9F21-69288D11AF2D}"/>
              </a:ext>
            </a:extLst>
          </p:cNvPr>
          <p:cNvSpPr txBox="1"/>
          <p:nvPr/>
        </p:nvSpPr>
        <p:spPr>
          <a:xfrm>
            <a:off x="2133600" y="1066800"/>
            <a:ext cx="9067800" cy="39300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457200" indent="-457200" algn="just">
              <a:lnSpc>
                <a:spcPct val="107000"/>
              </a:lnSpc>
              <a:spcAft>
                <a:spcPts val="800"/>
              </a:spcAft>
              <a:buFont typeface="+mj-lt"/>
              <a:buAutoNum type="arabicPeriod"/>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ARIMA</a:t>
            </a:r>
          </a:p>
          <a:p>
            <a:pPr marL="342900" indent="-342900" algn="just">
              <a:lnSpc>
                <a:spcPct val="107000"/>
              </a:lnSpc>
              <a:spcAft>
                <a:spcPts val="800"/>
              </a:spcAf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Best for univariate time series with linear trends and seasonality. Use ARIMA as a baseline model for comparison to assess the complexity of CO2 emissions trends.</a:t>
            </a:r>
          </a:p>
          <a:p>
            <a:pPr algn="just">
              <a:lnSpc>
                <a:spcPct val="107000"/>
              </a:lnSpc>
              <a:spcAft>
                <a:spcPts val="800"/>
              </a:spcAft>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LSTM</a:t>
            </a:r>
          </a:p>
          <a:p>
            <a:pPr marL="342900" indent="-342900" algn="just">
              <a:lnSpc>
                <a:spcPct val="107000"/>
              </a:lnSpc>
              <a:spcAft>
                <a:spcPts val="800"/>
              </a:spcAft>
              <a:buFont typeface="Arial" panose="020B0604020202020204" pitchFamily="34" charset="0"/>
              <a:buChar char="•"/>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Recurrent Neural Network (RNN) variant that captures long-term dependencies in sequential data. Ideal for time-series data with complex, non-linear patterns.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Use LSTM to detect patterns in CO2 emissions across sectors and countries.</a:t>
            </a:r>
            <a:endParaRPr kumimoji="0" lang="en-US" sz="2400" i="0" u="none" strike="noStrike" cap="none" spc="0" normalizeH="0" baseline="0" dirty="0">
              <a:ln>
                <a:noFill/>
              </a:ln>
              <a:solidFill>
                <a:srgbClr val="000000"/>
              </a:solidFill>
              <a:uFillTx/>
              <a:latin typeface="Times New Roman" panose="02020603050405020304" pitchFamily="18" charset="0"/>
              <a:ea typeface="Calibri" panose="020F0502020204030204" pitchFamily="34" charset="0"/>
              <a:cs typeface="Times New Roman" panose="02020603050405020304" pitchFamily="18" charset="0"/>
              <a:sym typeface="Calibri"/>
            </a:endParaRPr>
          </a:p>
        </p:txBody>
      </p:sp>
    </p:spTree>
    <p:extLst>
      <p:ext uri="{BB962C8B-B14F-4D97-AF65-F5344CB8AC3E}">
        <p14:creationId xmlns:p14="http://schemas.microsoft.com/office/powerpoint/2010/main" val="22029301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344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PROPOSED MODELS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1E59CC0-D651-4117-9F21-69288D11AF2D}"/>
              </a:ext>
            </a:extLst>
          </p:cNvPr>
          <p:cNvSpPr txBox="1"/>
          <p:nvPr/>
        </p:nvSpPr>
        <p:spPr>
          <a:xfrm>
            <a:off x="2133600" y="1066800"/>
            <a:ext cx="9067800" cy="432522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lnSpc>
                <a:spcPct val="107000"/>
              </a:lnSpc>
              <a:spcAft>
                <a:spcPts val="800"/>
              </a:spcAft>
            </a:pP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a:t>
            </a: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CNN-LSTM </a:t>
            </a:r>
          </a:p>
          <a:p>
            <a:pPr marL="342900" indent="-342900" algn="just">
              <a:lnSpc>
                <a:spcPct val="107000"/>
              </a:lnSpc>
              <a:spcAft>
                <a:spcPts val="800"/>
              </a:spcAft>
              <a:buFont typeface="Arial" panose="020B0604020202020204" pitchFamily="34" charset="0"/>
              <a:buChar char="•"/>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Combines CNN layers for feature extraction and LSTM layers for handling sequences. Useful for capturing both local and sequential patterns. Apply LSTM-CNN to extract features from CO2 emissions data for forecasting.</a:t>
            </a:r>
          </a:p>
          <a:p>
            <a:pPr algn="just">
              <a:lnSpc>
                <a:spcPct val="107000"/>
              </a:lnSpc>
              <a:spcAft>
                <a:spcPts val="800"/>
              </a:spcAft>
            </a:pPr>
            <a:r>
              <a:rPr kumimoji="0" lang="en-US" sz="24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4. CNN-GRU </a:t>
            </a:r>
          </a:p>
          <a:p>
            <a:pPr marL="342900" indent="-342900" algn="just">
              <a:lnSpc>
                <a:spcPct val="107000"/>
              </a:lnSpc>
              <a:spcAft>
                <a:spcPts val="800"/>
              </a:spcAft>
              <a:buFont typeface="Arial" panose="020B0604020202020204" pitchFamily="34" charset="0"/>
              <a:buChar char="•"/>
            </a:pPr>
            <a:r>
              <a:rPr kumimoji="0" lang="en-US" sz="240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Hybrid model where CNNs extract features and GRUs handle sequences. GRUs offer a simpler alternative to LSTMs with similar effectiveness. Use CNN-GRU to extract spatial-temporal features from multi-dimensional emissions data.</a:t>
            </a:r>
          </a:p>
        </p:txBody>
      </p:sp>
    </p:spTree>
    <p:extLst>
      <p:ext uri="{BB962C8B-B14F-4D97-AF65-F5344CB8AC3E}">
        <p14:creationId xmlns:p14="http://schemas.microsoft.com/office/powerpoint/2010/main" val="371299498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2898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 DATA ANALYSIS</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1E59CC0-D651-4117-9F21-69288D11AF2D}"/>
              </a:ext>
            </a:extLst>
          </p:cNvPr>
          <p:cNvSpPr txBox="1"/>
          <p:nvPr/>
        </p:nvSpPr>
        <p:spPr>
          <a:xfrm>
            <a:off x="2133600" y="1270953"/>
            <a:ext cx="9067800" cy="403911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1. Sector-Specific Emission Trends Objective: Identify which sectors (Power, Industry, Transport, etc.) contribute most to emissions in each country and how these patterns evolve over time.</a:t>
            </a: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2. Cross-Sectoral Interactions and Correlations Objective: Explore how emissions from different sectors are interrelated, identifying whether changes in one sector influence emissions in another.</a:t>
            </a: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3. Country-Level Comparative Analysis Objective: Compare CO2 emissions between countries, highlighting differences in emission trajectories and growth rates.</a:t>
            </a: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4. International vs. Domestic Emission Patterns Objective: Compare emissions from domestic and international aviation, particularly in response to travel restrictions and changes in behavior.</a:t>
            </a:r>
          </a:p>
          <a:p>
            <a:pPr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5. Global Emission Contributions and Anomalies Objective: Analyze each country’s contribution to global emissions, highlighting any anomalies or shifts in emission patterns</a:t>
            </a:r>
          </a:p>
        </p:txBody>
      </p:sp>
    </p:spTree>
    <p:extLst>
      <p:ext uri="{BB962C8B-B14F-4D97-AF65-F5344CB8AC3E}">
        <p14:creationId xmlns:p14="http://schemas.microsoft.com/office/powerpoint/2010/main" val="283801487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2898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APPLICATIONS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1E59CC0-D651-4117-9F21-69288D11AF2D}"/>
              </a:ext>
            </a:extLst>
          </p:cNvPr>
          <p:cNvSpPr txBox="1"/>
          <p:nvPr/>
        </p:nvSpPr>
        <p:spPr>
          <a:xfrm>
            <a:off x="2133600" y="1270953"/>
            <a:ext cx="9067800" cy="42378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Direct Focus:</a:t>
            </a:r>
          </a:p>
          <a:p>
            <a:pPr algn="just">
              <a:lnSpc>
                <a:spcPct val="107000"/>
              </a:lnSpc>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07000"/>
              </a:lnSpc>
              <a:spcAft>
                <a:spcPts val="800"/>
              </a:spcAf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Real-Time Emission Forecasting for Operational Decisions – Ability to forecast co2 emissions with high accuracy.</a:t>
            </a:r>
          </a:p>
          <a:p>
            <a:pPr marL="457200" indent="-457200" algn="just">
              <a:lnSpc>
                <a:spcPct val="107000"/>
              </a:lnSpc>
              <a:spcAft>
                <a:spcPts val="800"/>
              </a:spcAft>
              <a:buAutoNum type="arabi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2. Enhanced Environmental Compliance Monitoring – Improves environmental conditions.</a:t>
            </a:r>
          </a:p>
          <a:p>
            <a:pPr algn="just">
              <a:lnSpc>
                <a:spcPct val="107000"/>
              </a:lnSpc>
              <a:spcAft>
                <a:spcPts val="8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Shaping Climate Policies - Help to set goals to reduce co2 emissions.</a:t>
            </a:r>
          </a:p>
        </p:txBody>
      </p:sp>
    </p:spTree>
    <p:extLst>
      <p:ext uri="{BB962C8B-B14F-4D97-AF65-F5344CB8AC3E}">
        <p14:creationId xmlns:p14="http://schemas.microsoft.com/office/powerpoint/2010/main" val="374951130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2898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APPLICATIONS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1E59CC0-D651-4117-9F21-69288D11AF2D}"/>
              </a:ext>
            </a:extLst>
          </p:cNvPr>
          <p:cNvSpPr txBox="1"/>
          <p:nvPr/>
        </p:nvSpPr>
        <p:spPr>
          <a:xfrm>
            <a:off x="2133600" y="1295400"/>
            <a:ext cx="9067800" cy="363747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Long-Term Focus:</a:t>
            </a:r>
          </a:p>
          <a:p>
            <a:pPr algn="just">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Sustainable Product Development – Helps to develop sustainable products.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Guiding Urban Development – Uses to make decisions about traffic and create green spaces. </a:t>
            </a:r>
          </a:p>
          <a:p>
            <a:pPr algn="just">
              <a:lnSpc>
                <a:spcPct val="107000"/>
              </a:lnSpc>
              <a:spcAft>
                <a:spcPts val="800"/>
              </a:spcAft>
            </a:pPr>
            <a:r>
              <a:rPr lang="en-US" sz="2400" dirty="0">
                <a:latin typeface="Times New Roman" panose="02020603050405020304" pitchFamily="18" charset="0"/>
                <a:ea typeface="Calibri" panose="020F0502020204030204" pitchFamily="34" charset="0"/>
              </a:rPr>
              <a:t>3</a:t>
            </a:r>
            <a:r>
              <a:rPr lang="en-US" sz="2400" dirty="0">
                <a:effectLst/>
                <a:latin typeface="Times New Roman" panose="02020603050405020304" pitchFamily="18" charset="0"/>
                <a:ea typeface="Calibri" panose="020F0502020204030204" pitchFamily="34" charset="0"/>
              </a:rPr>
              <a:t>.Supporting </a:t>
            </a:r>
            <a:r>
              <a:rPr lang="en-US" sz="2400" dirty="0">
                <a:latin typeface="Times New Roman" panose="02020603050405020304" pitchFamily="18" charset="0"/>
                <a:ea typeface="Calibri" panose="020F0502020204030204" pitchFamily="34" charset="0"/>
              </a:rPr>
              <a:t>C</a:t>
            </a:r>
            <a:r>
              <a:rPr lang="en-US" sz="2400" dirty="0">
                <a:effectLst/>
                <a:latin typeface="Times New Roman" panose="02020603050405020304" pitchFamily="18" charset="0"/>
                <a:ea typeface="Calibri" panose="020F0502020204030204" pitchFamily="34" charset="0"/>
              </a:rPr>
              <a:t>orporate Sustainability – To predict how different strategies impact co2 output.</a:t>
            </a:r>
            <a:endPar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93560599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ABSTRACT</a:t>
            </a:r>
          </a:p>
        </p:txBody>
      </p:sp>
      <p:sp>
        <p:nvSpPr>
          <p:cNvPr id="3" name="TextBox 2">
            <a:extLst>
              <a:ext uri="{FF2B5EF4-FFF2-40B4-BE49-F238E27FC236}">
                <a16:creationId xmlns:a16="http://schemas.microsoft.com/office/drawing/2014/main" id="{A1E59CC0-D651-4117-9F21-69288D11AF2D}"/>
              </a:ext>
            </a:extLst>
          </p:cNvPr>
          <p:cNvSpPr txBox="1"/>
          <p:nvPr/>
        </p:nvSpPr>
        <p:spPr>
          <a:xfrm>
            <a:off x="1887834" y="1724074"/>
            <a:ext cx="9067800" cy="369331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indent="-342900" algn="just">
              <a:buFont typeface="Arial" panose="020B0604020202020204" pitchFamily="34" charset="0"/>
              <a:buChar char="•"/>
            </a:pPr>
            <a:r>
              <a:rPr kumimoji="0" lang="en-US" sz="2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Carbon dioxide emissions are a major concern in the 21st century, contributing to rising global temperatures and climate change.</a:t>
            </a:r>
          </a:p>
          <a:p>
            <a:pPr marL="342900" indent="-342900" algn="just">
              <a:buFont typeface="Arial" panose="020B0604020202020204" pitchFamily="34" charset="0"/>
              <a:buChar char="•"/>
            </a:pPr>
            <a:endParaRPr kumimoji="0" lang="en-US" sz="2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a:p>
            <a:pPr marL="342900" indent="-342900" algn="just">
              <a:buFont typeface="Arial" panose="020B0604020202020204" pitchFamily="34" charset="0"/>
              <a:buChar char="•"/>
            </a:pPr>
            <a:r>
              <a:rPr kumimoji="0" lang="en-US" sz="2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To tackle this, it's crucial to identify and monitor critical CO2 levels.</a:t>
            </a:r>
          </a:p>
          <a:p>
            <a:pPr marL="342900" indent="-342900" algn="just">
              <a:buFont typeface="Arial" panose="020B0604020202020204" pitchFamily="34" charset="0"/>
              <a:buChar char="•"/>
            </a:pPr>
            <a:endParaRPr kumimoji="0" lang="en-US" sz="2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a:p>
            <a:pPr marL="342900" indent="-342900" algn="just">
              <a:buFont typeface="Arial" panose="020B0604020202020204" pitchFamily="34" charset="0"/>
              <a:buChar char="•"/>
            </a:pPr>
            <a:r>
              <a:rPr kumimoji="0" lang="en-US" sz="2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The study predicts that by 2047, CO2 levels will reach 500 ppm, a dangerous threshold. </a:t>
            </a:r>
          </a:p>
        </p:txBody>
      </p:sp>
    </p:spTree>
    <p:extLst>
      <p:ext uri="{BB962C8B-B14F-4D97-AF65-F5344CB8AC3E}">
        <p14:creationId xmlns:p14="http://schemas.microsoft.com/office/powerpoint/2010/main" val="310058518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PROBLEM  STATEMENT</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1E59CC0-D651-4117-9F21-69288D11AF2D}"/>
              </a:ext>
            </a:extLst>
          </p:cNvPr>
          <p:cNvSpPr txBox="1"/>
          <p:nvPr/>
        </p:nvSpPr>
        <p:spPr>
          <a:xfrm>
            <a:off x="2133600" y="2133600"/>
            <a:ext cx="9067800" cy="23083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indent="-34290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Predicting CO2 emissions is tough because so many factors—like economic changes, energy use, and new policies—are constantly shifting. Current models often struggle to keep up, leading to forecasts that aren’t always accurate</a:t>
            </a:r>
            <a:r>
              <a:rPr lang="en-US" sz="1800" dirty="0">
                <a:effectLst/>
                <a:latin typeface="Times New Roman" panose="02020603050405020304" pitchFamily="18" charset="0"/>
                <a:ea typeface="Calibri" panose="020F0502020204030204" pitchFamily="34" charset="0"/>
              </a:rPr>
              <a:t>.</a:t>
            </a:r>
            <a:r>
              <a:rPr lang="en-US" dirty="0">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rPr>
              <a:t>Traditional forecasting methods often struggle to capture the complex, non-linear patterns of emission data across sectors and countries. </a:t>
            </a:r>
            <a:endPar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335640931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US" sz="3200" b="1" dirty="0">
                <a:solidFill>
                  <a:srgbClr val="000000"/>
                </a:solidFill>
                <a:latin typeface="Times New Roman" panose="02020603050405020304" pitchFamily="18" charset="0"/>
                <a:cs typeface="Times New Roman" panose="02020603050405020304" pitchFamily="18" charset="0"/>
              </a:rPr>
              <a:t>LITERATURE SURVEY</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graphicFrame>
        <p:nvGraphicFramePr>
          <p:cNvPr id="2" name="Table 1">
            <a:extLst>
              <a:ext uri="{FF2B5EF4-FFF2-40B4-BE49-F238E27FC236}">
                <a16:creationId xmlns:a16="http://schemas.microsoft.com/office/drawing/2014/main" id="{43141D81-CB2D-68D1-59DC-941A7AA9484D}"/>
              </a:ext>
            </a:extLst>
          </p:cNvPr>
          <p:cNvGraphicFramePr>
            <a:graphicFrameLocks noGrp="1"/>
          </p:cNvGraphicFramePr>
          <p:nvPr>
            <p:extLst>
              <p:ext uri="{D42A27DB-BD31-4B8C-83A1-F6EECF244321}">
                <p14:modId xmlns:p14="http://schemas.microsoft.com/office/powerpoint/2010/main" val="2466063379"/>
              </p:ext>
            </p:extLst>
          </p:nvPr>
        </p:nvGraphicFramePr>
        <p:xfrm>
          <a:off x="1866900" y="1415769"/>
          <a:ext cx="9702800" cy="3663804"/>
        </p:xfrm>
        <a:graphic>
          <a:graphicData uri="http://schemas.openxmlformats.org/drawingml/2006/table">
            <a:tbl>
              <a:tblPr firstRow="1" bandRow="1">
                <a:tableStyleId>{4C3C2611-4C71-4FC5-86AE-919BDF0F9419}</a:tableStyleId>
              </a:tblPr>
              <a:tblGrid>
                <a:gridCol w="927100">
                  <a:extLst>
                    <a:ext uri="{9D8B030D-6E8A-4147-A177-3AD203B41FA5}">
                      <a16:colId xmlns:a16="http://schemas.microsoft.com/office/drawing/2014/main" val="2376495240"/>
                    </a:ext>
                  </a:extLst>
                </a:gridCol>
                <a:gridCol w="4953000">
                  <a:extLst>
                    <a:ext uri="{9D8B030D-6E8A-4147-A177-3AD203B41FA5}">
                      <a16:colId xmlns:a16="http://schemas.microsoft.com/office/drawing/2014/main" val="2968651634"/>
                    </a:ext>
                  </a:extLst>
                </a:gridCol>
                <a:gridCol w="2514600">
                  <a:extLst>
                    <a:ext uri="{9D8B030D-6E8A-4147-A177-3AD203B41FA5}">
                      <a16:colId xmlns:a16="http://schemas.microsoft.com/office/drawing/2014/main" val="2931902788"/>
                    </a:ext>
                  </a:extLst>
                </a:gridCol>
                <a:gridCol w="1308100">
                  <a:extLst>
                    <a:ext uri="{9D8B030D-6E8A-4147-A177-3AD203B41FA5}">
                      <a16:colId xmlns:a16="http://schemas.microsoft.com/office/drawing/2014/main" val="928639662"/>
                    </a:ext>
                  </a:extLst>
                </a:gridCol>
              </a:tblGrid>
              <a:tr h="550191">
                <a:tc>
                  <a:txBody>
                    <a:bodyPr/>
                    <a:lstStyle/>
                    <a:p>
                      <a:pPr algn="ctr"/>
                      <a:r>
                        <a:rPr lang="en-US" sz="2200" dirty="0">
                          <a:solidFill>
                            <a:schemeClr val="tx1"/>
                          </a:solidFill>
                        </a:rPr>
                        <a:t>SL.NO</a:t>
                      </a:r>
                      <a:endParaRPr lang="en-IN" sz="2200" dirty="0">
                        <a:solidFill>
                          <a:schemeClr val="tx1"/>
                        </a:solidFill>
                      </a:endParaRPr>
                    </a:p>
                  </a:txBody>
                  <a:tcPr/>
                </a:tc>
                <a:tc>
                  <a:txBody>
                    <a:bodyPr/>
                    <a:lstStyle/>
                    <a:p>
                      <a:pPr algn="ctr"/>
                      <a:r>
                        <a:rPr lang="en-US" sz="2200" dirty="0">
                          <a:solidFill>
                            <a:schemeClr val="tx1"/>
                          </a:solidFill>
                        </a:rPr>
                        <a:t>TITLE</a:t>
                      </a:r>
                      <a:endParaRPr lang="en-IN" sz="2200" dirty="0">
                        <a:solidFill>
                          <a:schemeClr val="tx1"/>
                        </a:solidFill>
                      </a:endParaRPr>
                    </a:p>
                  </a:txBody>
                  <a:tcPr/>
                </a:tc>
                <a:tc>
                  <a:txBody>
                    <a:bodyPr/>
                    <a:lstStyle/>
                    <a:p>
                      <a:pPr algn="ctr"/>
                      <a:r>
                        <a:rPr lang="en-US" sz="2200" dirty="0">
                          <a:solidFill>
                            <a:schemeClr val="tx1"/>
                          </a:solidFill>
                        </a:rPr>
                        <a:t>AUTHORS</a:t>
                      </a:r>
                      <a:endParaRPr lang="en-IN" sz="2200" dirty="0">
                        <a:solidFill>
                          <a:schemeClr val="tx1"/>
                        </a:solidFill>
                      </a:endParaRPr>
                    </a:p>
                  </a:txBody>
                  <a:tcPr/>
                </a:tc>
                <a:tc>
                  <a:txBody>
                    <a:bodyPr/>
                    <a:lstStyle/>
                    <a:p>
                      <a:pPr algn="ctr"/>
                      <a:r>
                        <a:rPr lang="en-US" sz="2200" dirty="0">
                          <a:solidFill>
                            <a:schemeClr val="tx1"/>
                          </a:solidFill>
                        </a:rPr>
                        <a:t>YEAR</a:t>
                      </a:r>
                      <a:endParaRPr lang="en-IN" sz="2200" dirty="0">
                        <a:solidFill>
                          <a:schemeClr val="tx1"/>
                        </a:solidFill>
                      </a:endParaRPr>
                    </a:p>
                  </a:txBody>
                  <a:tcPr/>
                </a:tc>
                <a:extLst>
                  <a:ext uri="{0D108BD9-81ED-4DB2-BD59-A6C34878D82A}">
                    <a16:rowId xmlns:a16="http://schemas.microsoft.com/office/drawing/2014/main" val="2830956124"/>
                  </a:ext>
                </a:extLst>
              </a:tr>
              <a:tr h="550191">
                <a:tc>
                  <a:txBody>
                    <a:bodyPr/>
                    <a:lstStyle/>
                    <a:p>
                      <a:pPr algn="ctr"/>
                      <a:r>
                        <a:rPr lang="en-US" sz="1400" b="1" dirty="0"/>
                        <a:t>1</a:t>
                      </a:r>
                      <a:endParaRPr lang="en-IN" sz="1400" b="1" dirty="0"/>
                    </a:p>
                  </a:txBody>
                  <a:tcPr/>
                </a:tc>
                <a:tc>
                  <a:txBody>
                    <a:bodyPr/>
                    <a:lstStyle/>
                    <a:p>
                      <a:pPr algn="ctr"/>
                      <a:r>
                        <a:rPr lang="en-US" sz="1400" b="1" dirty="0"/>
                        <a:t>Predicting future global temperature and greenhouse gas emissions via LSTM model</a:t>
                      </a:r>
                      <a:endParaRPr lang="en-IN" sz="1400" b="1" dirty="0"/>
                    </a:p>
                  </a:txBody>
                  <a:tcPr/>
                </a:tc>
                <a:tc>
                  <a:txBody>
                    <a:bodyPr/>
                    <a:lstStyle/>
                    <a:p>
                      <a:pPr algn="ctr"/>
                      <a:r>
                        <a:rPr lang="en-IN" sz="1400" b="1" dirty="0"/>
                        <a:t>Ahmad Hamdan, Ahmed Al‑</a:t>
                      </a:r>
                      <a:r>
                        <a:rPr lang="en-IN" sz="1400" b="1" dirty="0" err="1"/>
                        <a:t>Salaymeh</a:t>
                      </a:r>
                      <a:r>
                        <a:rPr lang="en-IN" sz="1400" b="1" dirty="0"/>
                        <a:t> , </a:t>
                      </a:r>
                      <a:r>
                        <a:rPr lang="en-IN" sz="1400" b="1" dirty="0" err="1"/>
                        <a:t>Issah</a:t>
                      </a:r>
                      <a:r>
                        <a:rPr lang="en-IN" sz="1400" b="1" dirty="0"/>
                        <a:t> M. </a:t>
                      </a:r>
                      <a:r>
                        <a:rPr lang="en-IN" sz="1400" b="1" dirty="0" err="1"/>
                        <a:t>AlHama</a:t>
                      </a:r>
                      <a:endParaRPr lang="en-IN" sz="1400" b="1" dirty="0"/>
                    </a:p>
                  </a:txBody>
                  <a:tcPr/>
                </a:tc>
                <a:tc>
                  <a:txBody>
                    <a:bodyPr/>
                    <a:lstStyle/>
                    <a:p>
                      <a:pPr algn="ctr"/>
                      <a:r>
                        <a:rPr lang="en-US" sz="1400" b="1" dirty="0"/>
                        <a:t>2023</a:t>
                      </a:r>
                      <a:endParaRPr lang="en-IN" sz="1400" b="1" dirty="0"/>
                    </a:p>
                  </a:txBody>
                  <a:tcPr/>
                </a:tc>
                <a:extLst>
                  <a:ext uri="{0D108BD9-81ED-4DB2-BD59-A6C34878D82A}">
                    <a16:rowId xmlns:a16="http://schemas.microsoft.com/office/drawing/2014/main" val="821590036"/>
                  </a:ext>
                </a:extLst>
              </a:tr>
              <a:tr h="550191">
                <a:tc>
                  <a:txBody>
                    <a:bodyPr/>
                    <a:lstStyle/>
                    <a:p>
                      <a:pPr algn="ctr"/>
                      <a:r>
                        <a:rPr lang="en-US" sz="1400" b="1" dirty="0"/>
                        <a:t>2</a:t>
                      </a:r>
                      <a:endParaRPr lang="en-IN" sz="1400" b="1" dirty="0"/>
                    </a:p>
                  </a:txBody>
                  <a:tcPr/>
                </a:tc>
                <a:tc>
                  <a:txBody>
                    <a:bodyPr/>
                    <a:lstStyle/>
                    <a:p>
                      <a:pPr algn="ctr"/>
                      <a:r>
                        <a:rPr lang="en-US" sz="1400" b="1" dirty="0"/>
                        <a:t>Utilizing time series data from 1961 to 2019 recorded around the world and machine learning to create a Global Temperature Change Prediction Model</a:t>
                      </a:r>
                      <a:endParaRPr lang="en-IN" sz="1400" b="1" dirty="0"/>
                    </a:p>
                  </a:txBody>
                  <a:tcPr/>
                </a:tc>
                <a:tc>
                  <a:txBody>
                    <a:bodyPr/>
                    <a:lstStyle/>
                    <a:p>
                      <a:pPr algn="ctr"/>
                      <a:r>
                        <a:rPr lang="en-IN" sz="1400" b="1" dirty="0" err="1"/>
                        <a:t>Seyed</a:t>
                      </a:r>
                      <a:r>
                        <a:rPr lang="en-IN" sz="1400" b="1" dirty="0"/>
                        <a:t> Matin </a:t>
                      </a:r>
                      <a:r>
                        <a:rPr lang="en-IN" sz="1400" b="1" dirty="0" err="1"/>
                        <a:t>Malakouti</a:t>
                      </a:r>
                      <a:r>
                        <a:rPr lang="en-IN" sz="1400" b="1" dirty="0"/>
                        <a:t> </a:t>
                      </a:r>
                    </a:p>
                  </a:txBody>
                  <a:tcPr/>
                </a:tc>
                <a:tc>
                  <a:txBody>
                    <a:bodyPr/>
                    <a:lstStyle/>
                    <a:p>
                      <a:pPr algn="ctr"/>
                      <a:r>
                        <a:rPr lang="en-US" sz="1400" b="1" dirty="0"/>
                        <a:t>2023</a:t>
                      </a:r>
                      <a:endParaRPr lang="en-IN" sz="1400" b="1" dirty="0"/>
                    </a:p>
                  </a:txBody>
                  <a:tcPr/>
                </a:tc>
                <a:extLst>
                  <a:ext uri="{0D108BD9-81ED-4DB2-BD59-A6C34878D82A}">
                    <a16:rowId xmlns:a16="http://schemas.microsoft.com/office/drawing/2014/main" val="949010568"/>
                  </a:ext>
                </a:extLst>
              </a:tr>
              <a:tr h="550191">
                <a:tc>
                  <a:txBody>
                    <a:bodyPr/>
                    <a:lstStyle/>
                    <a:p>
                      <a:pPr algn="ctr"/>
                      <a:r>
                        <a:rPr lang="en-US" sz="1400" b="1" dirty="0"/>
                        <a:t>3</a:t>
                      </a:r>
                      <a:endParaRPr lang="en-IN" sz="1400" b="1" dirty="0"/>
                    </a:p>
                  </a:txBody>
                  <a:tcPr/>
                </a:tc>
                <a:tc>
                  <a:txBody>
                    <a:bodyPr/>
                    <a:lstStyle/>
                    <a:p>
                      <a:pPr algn="ctr"/>
                      <a:r>
                        <a:rPr lang="en-US" sz="1400" b="1" dirty="0"/>
                        <a:t>Forecasting and mitigation of global environmental carbon dioxide emission using machine learning techniques</a:t>
                      </a:r>
                      <a:endParaRPr lang="en-IN" sz="1400" b="1" dirty="0"/>
                    </a:p>
                  </a:txBody>
                  <a:tcPr/>
                </a:tc>
                <a:tc>
                  <a:txBody>
                    <a:bodyPr/>
                    <a:lstStyle/>
                    <a:p>
                      <a:pPr algn="ctr"/>
                      <a:r>
                        <a:rPr lang="en-US" sz="1400" b="1" dirty="0"/>
                        <a:t>Harsh Bhatt a , Manan </a:t>
                      </a:r>
                      <a:r>
                        <a:rPr lang="en-US" sz="1400" b="1" dirty="0" err="1"/>
                        <a:t>Davawalaa</a:t>
                      </a:r>
                      <a:r>
                        <a:rPr lang="en-US" sz="1400" b="1" dirty="0"/>
                        <a:t> , Tanmay Joshi a , Manan Shah</a:t>
                      </a:r>
                      <a:endParaRPr lang="en-IN" sz="1400" b="1" dirty="0"/>
                    </a:p>
                  </a:txBody>
                  <a:tcPr/>
                </a:tc>
                <a:tc>
                  <a:txBody>
                    <a:bodyPr/>
                    <a:lstStyle/>
                    <a:p>
                      <a:pPr algn="ctr"/>
                      <a:r>
                        <a:rPr lang="en-US" sz="1400" b="1" dirty="0"/>
                        <a:t>2023</a:t>
                      </a:r>
                      <a:endParaRPr lang="en-IN" sz="1400" b="1" dirty="0"/>
                    </a:p>
                  </a:txBody>
                  <a:tcPr/>
                </a:tc>
                <a:extLst>
                  <a:ext uri="{0D108BD9-81ED-4DB2-BD59-A6C34878D82A}">
                    <a16:rowId xmlns:a16="http://schemas.microsoft.com/office/drawing/2014/main" val="3576399011"/>
                  </a:ext>
                </a:extLst>
              </a:tr>
              <a:tr h="550191">
                <a:tc>
                  <a:txBody>
                    <a:bodyPr/>
                    <a:lstStyle/>
                    <a:p>
                      <a:pPr algn="ctr"/>
                      <a:r>
                        <a:rPr lang="en-US" sz="1400" b="1" dirty="0"/>
                        <a:t>4</a:t>
                      </a:r>
                      <a:endParaRPr lang="en-IN" sz="1400" b="1" dirty="0"/>
                    </a:p>
                  </a:txBody>
                  <a:tcPr/>
                </a:tc>
                <a:tc>
                  <a:txBody>
                    <a:bodyPr/>
                    <a:lstStyle/>
                    <a:p>
                      <a:pPr algn="ctr"/>
                      <a:r>
                        <a:rPr lang="en-US" sz="1400" b="1" dirty="0"/>
                        <a:t>A comparative analysis to forecast carbon dioxide emissions</a:t>
                      </a:r>
                      <a:endParaRPr lang="en-IN" sz="1400" b="1" dirty="0"/>
                    </a:p>
                  </a:txBody>
                  <a:tcPr/>
                </a:tc>
                <a:tc>
                  <a:txBody>
                    <a:bodyPr/>
                    <a:lstStyle/>
                    <a:p>
                      <a:pPr algn="ctr"/>
                      <a:r>
                        <a:rPr lang="en-US" sz="1400" b="1" dirty="0">
                          <a:effectLst/>
                        </a:rPr>
                        <a:t>M. O. </a:t>
                      </a:r>
                      <a:r>
                        <a:rPr lang="en-US" sz="1400" b="1" dirty="0" err="1">
                          <a:effectLst/>
                        </a:rPr>
                        <a:t>Faruque</a:t>
                      </a:r>
                      <a:r>
                        <a:rPr lang="en-US" sz="1400" b="1" dirty="0">
                          <a:effectLst/>
                        </a:rPr>
                        <a:t>, M. A. J. </a:t>
                      </a:r>
                      <a:r>
                        <a:rPr lang="en-US" sz="1400" b="1" dirty="0" err="1">
                          <a:effectLst/>
                        </a:rPr>
                        <a:t>Rabby</a:t>
                      </a:r>
                      <a:r>
                        <a:rPr lang="en-US" sz="1400" b="1" dirty="0">
                          <a:effectLst/>
                        </a:rPr>
                        <a:t>, M. A. Hossain</a:t>
                      </a:r>
                      <a:endParaRPr lang="en-IN" sz="1400" b="1" dirty="0"/>
                    </a:p>
                  </a:txBody>
                  <a:tcPr/>
                </a:tc>
                <a:tc>
                  <a:txBody>
                    <a:bodyPr/>
                    <a:lstStyle/>
                    <a:p>
                      <a:pPr algn="ctr"/>
                      <a:r>
                        <a:rPr lang="en-US" sz="1400" b="1" dirty="0"/>
                        <a:t>2022</a:t>
                      </a:r>
                      <a:endParaRPr lang="en-IN" sz="1400" b="1" dirty="0"/>
                    </a:p>
                  </a:txBody>
                  <a:tcPr/>
                </a:tc>
                <a:extLst>
                  <a:ext uri="{0D108BD9-81ED-4DB2-BD59-A6C34878D82A}">
                    <a16:rowId xmlns:a16="http://schemas.microsoft.com/office/drawing/2014/main" val="3373132824"/>
                  </a:ext>
                </a:extLst>
              </a:tr>
              <a:tr h="550191">
                <a:tc>
                  <a:txBody>
                    <a:bodyPr/>
                    <a:lstStyle/>
                    <a:p>
                      <a:pPr algn="ctr"/>
                      <a:r>
                        <a:rPr lang="en-US" sz="1400" b="1" dirty="0"/>
                        <a:t>5</a:t>
                      </a:r>
                      <a:endParaRPr lang="en-IN" sz="1400" b="1" dirty="0"/>
                    </a:p>
                  </a:txBody>
                  <a:tcPr/>
                </a:tc>
                <a:tc>
                  <a:txBody>
                    <a:bodyPr/>
                    <a:lstStyle/>
                    <a:p>
                      <a:pPr algn="ctr"/>
                      <a:r>
                        <a:rPr lang="en-US" sz="1400" b="1" dirty="0"/>
                        <a:t>Machine learning based time series models for effective co2 emission prediction in India</a:t>
                      </a:r>
                      <a:endParaRPr lang="en-IN" sz="1400" b="1" dirty="0"/>
                    </a:p>
                  </a:txBody>
                  <a:tcPr/>
                </a:tc>
                <a:tc>
                  <a:txBody>
                    <a:bodyPr/>
                    <a:lstStyle/>
                    <a:p>
                      <a:pPr algn="ctr"/>
                      <a:r>
                        <a:rPr lang="en-IN" sz="1400" b="1" dirty="0">
                          <a:solidFill>
                            <a:srgbClr val="000000"/>
                          </a:solidFill>
                          <a:effectLst/>
                        </a:rPr>
                        <a:t>K. Singh, S. Kumari</a:t>
                      </a:r>
                      <a:endParaRPr lang="en-IN" sz="1400" b="1" dirty="0"/>
                    </a:p>
                  </a:txBody>
                  <a:tcPr/>
                </a:tc>
                <a:tc>
                  <a:txBody>
                    <a:bodyPr/>
                    <a:lstStyle/>
                    <a:p>
                      <a:pPr algn="ctr"/>
                      <a:r>
                        <a:rPr lang="en-US" sz="1400" b="1" dirty="0"/>
                        <a:t>2022</a:t>
                      </a:r>
                      <a:endParaRPr lang="en-IN" sz="1400" b="1" dirty="0"/>
                    </a:p>
                  </a:txBody>
                  <a:tcPr/>
                </a:tc>
                <a:extLst>
                  <a:ext uri="{0D108BD9-81ED-4DB2-BD59-A6C34878D82A}">
                    <a16:rowId xmlns:a16="http://schemas.microsoft.com/office/drawing/2014/main" val="472103124"/>
                  </a:ext>
                </a:extLst>
              </a:tr>
            </a:tbl>
          </a:graphicData>
        </a:graphic>
      </p:graphicFrame>
    </p:spTree>
    <p:extLst>
      <p:ext uri="{BB962C8B-B14F-4D97-AF65-F5344CB8AC3E}">
        <p14:creationId xmlns:p14="http://schemas.microsoft.com/office/powerpoint/2010/main" val="112114226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US" sz="3200" b="1" dirty="0">
                <a:solidFill>
                  <a:srgbClr val="000000"/>
                </a:solidFill>
                <a:latin typeface="Times New Roman" panose="02020603050405020304" pitchFamily="18" charset="0"/>
                <a:cs typeface="Times New Roman" panose="02020603050405020304" pitchFamily="18" charset="0"/>
              </a:rPr>
              <a:t>LITERATURE SURVEY</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graphicFrame>
        <p:nvGraphicFramePr>
          <p:cNvPr id="2" name="Table 1">
            <a:extLst>
              <a:ext uri="{FF2B5EF4-FFF2-40B4-BE49-F238E27FC236}">
                <a16:creationId xmlns:a16="http://schemas.microsoft.com/office/drawing/2014/main" id="{43141D81-CB2D-68D1-59DC-941A7AA9484D}"/>
              </a:ext>
            </a:extLst>
          </p:cNvPr>
          <p:cNvGraphicFramePr>
            <a:graphicFrameLocks noGrp="1"/>
          </p:cNvGraphicFramePr>
          <p:nvPr>
            <p:extLst>
              <p:ext uri="{D42A27DB-BD31-4B8C-83A1-F6EECF244321}">
                <p14:modId xmlns:p14="http://schemas.microsoft.com/office/powerpoint/2010/main" val="4098502239"/>
              </p:ext>
            </p:extLst>
          </p:nvPr>
        </p:nvGraphicFramePr>
        <p:xfrm>
          <a:off x="1866900" y="1951428"/>
          <a:ext cx="9702800" cy="2200764"/>
        </p:xfrm>
        <a:graphic>
          <a:graphicData uri="http://schemas.openxmlformats.org/drawingml/2006/table">
            <a:tbl>
              <a:tblPr firstRow="1" bandRow="1">
                <a:tableStyleId>{4C3C2611-4C71-4FC5-86AE-919BDF0F9419}</a:tableStyleId>
              </a:tblPr>
              <a:tblGrid>
                <a:gridCol w="927100">
                  <a:extLst>
                    <a:ext uri="{9D8B030D-6E8A-4147-A177-3AD203B41FA5}">
                      <a16:colId xmlns:a16="http://schemas.microsoft.com/office/drawing/2014/main" val="2376495240"/>
                    </a:ext>
                  </a:extLst>
                </a:gridCol>
                <a:gridCol w="4953000">
                  <a:extLst>
                    <a:ext uri="{9D8B030D-6E8A-4147-A177-3AD203B41FA5}">
                      <a16:colId xmlns:a16="http://schemas.microsoft.com/office/drawing/2014/main" val="2968651634"/>
                    </a:ext>
                  </a:extLst>
                </a:gridCol>
                <a:gridCol w="2514600">
                  <a:extLst>
                    <a:ext uri="{9D8B030D-6E8A-4147-A177-3AD203B41FA5}">
                      <a16:colId xmlns:a16="http://schemas.microsoft.com/office/drawing/2014/main" val="2931902788"/>
                    </a:ext>
                  </a:extLst>
                </a:gridCol>
                <a:gridCol w="1308100">
                  <a:extLst>
                    <a:ext uri="{9D8B030D-6E8A-4147-A177-3AD203B41FA5}">
                      <a16:colId xmlns:a16="http://schemas.microsoft.com/office/drawing/2014/main" val="928639662"/>
                    </a:ext>
                  </a:extLst>
                </a:gridCol>
              </a:tblGrid>
              <a:tr h="550191">
                <a:tc>
                  <a:txBody>
                    <a:bodyPr/>
                    <a:lstStyle/>
                    <a:p>
                      <a:pPr algn="ctr"/>
                      <a:r>
                        <a:rPr lang="en-US" sz="2200" dirty="0">
                          <a:solidFill>
                            <a:schemeClr val="tx1"/>
                          </a:solidFill>
                        </a:rPr>
                        <a:t>SL.NO</a:t>
                      </a:r>
                      <a:endParaRPr lang="en-IN" sz="2200" dirty="0">
                        <a:solidFill>
                          <a:schemeClr val="tx1"/>
                        </a:solidFill>
                      </a:endParaRPr>
                    </a:p>
                  </a:txBody>
                  <a:tcPr/>
                </a:tc>
                <a:tc>
                  <a:txBody>
                    <a:bodyPr/>
                    <a:lstStyle/>
                    <a:p>
                      <a:pPr algn="ctr"/>
                      <a:r>
                        <a:rPr lang="en-US" sz="2200" dirty="0">
                          <a:solidFill>
                            <a:schemeClr val="tx1"/>
                          </a:solidFill>
                        </a:rPr>
                        <a:t>TITLE</a:t>
                      </a:r>
                      <a:endParaRPr lang="en-IN" sz="2200" dirty="0">
                        <a:solidFill>
                          <a:schemeClr val="tx1"/>
                        </a:solidFill>
                      </a:endParaRPr>
                    </a:p>
                  </a:txBody>
                  <a:tcPr/>
                </a:tc>
                <a:tc>
                  <a:txBody>
                    <a:bodyPr/>
                    <a:lstStyle/>
                    <a:p>
                      <a:pPr algn="ctr"/>
                      <a:r>
                        <a:rPr lang="en-US" sz="2200" dirty="0">
                          <a:solidFill>
                            <a:schemeClr val="tx1"/>
                          </a:solidFill>
                        </a:rPr>
                        <a:t>AUTHORS</a:t>
                      </a:r>
                      <a:endParaRPr lang="en-IN" sz="2200" dirty="0">
                        <a:solidFill>
                          <a:schemeClr val="tx1"/>
                        </a:solidFill>
                      </a:endParaRPr>
                    </a:p>
                  </a:txBody>
                  <a:tcPr/>
                </a:tc>
                <a:tc>
                  <a:txBody>
                    <a:bodyPr/>
                    <a:lstStyle/>
                    <a:p>
                      <a:pPr algn="ctr"/>
                      <a:r>
                        <a:rPr lang="en-US" sz="2200" dirty="0">
                          <a:solidFill>
                            <a:schemeClr val="tx1"/>
                          </a:solidFill>
                        </a:rPr>
                        <a:t>YEAR</a:t>
                      </a:r>
                      <a:endParaRPr lang="en-IN" sz="2200" dirty="0">
                        <a:solidFill>
                          <a:schemeClr val="tx1"/>
                        </a:solidFill>
                      </a:endParaRPr>
                    </a:p>
                  </a:txBody>
                  <a:tcPr/>
                </a:tc>
                <a:extLst>
                  <a:ext uri="{0D108BD9-81ED-4DB2-BD59-A6C34878D82A}">
                    <a16:rowId xmlns:a16="http://schemas.microsoft.com/office/drawing/2014/main" val="2830956124"/>
                  </a:ext>
                </a:extLst>
              </a:tr>
              <a:tr h="550191">
                <a:tc>
                  <a:txBody>
                    <a:bodyPr/>
                    <a:lstStyle/>
                    <a:p>
                      <a:pPr algn="ctr"/>
                      <a:r>
                        <a:rPr lang="en-US" sz="1400" b="1" dirty="0"/>
                        <a:t>6</a:t>
                      </a:r>
                      <a:endParaRPr lang="en-IN" sz="1400" b="1" dirty="0"/>
                    </a:p>
                  </a:txBody>
                  <a:tcPr/>
                </a:tc>
                <a:tc>
                  <a:txBody>
                    <a:bodyPr/>
                    <a:lstStyle/>
                    <a:p>
                      <a:pPr algn="ctr"/>
                      <a:r>
                        <a:rPr lang="en-US" sz="1400" b="1" dirty="0"/>
                        <a:t>Forecasting COVID-19 pandemic using Prophet, ARIMA, and hybrid stacked LSTM-GRU models in India</a:t>
                      </a:r>
                      <a:endParaRPr lang="en-IN" sz="1400" b="1" dirty="0"/>
                    </a:p>
                  </a:txBody>
                  <a:tcPr/>
                </a:tc>
                <a:tc>
                  <a:txBody>
                    <a:bodyPr/>
                    <a:lstStyle/>
                    <a:p>
                      <a:pPr algn="ctr"/>
                      <a:r>
                        <a:rPr lang="en-IN" sz="1400" b="1" dirty="0"/>
                        <a:t>S. Sah, B. </a:t>
                      </a:r>
                      <a:r>
                        <a:rPr lang="en-IN" sz="1400" b="1" dirty="0" err="1"/>
                        <a:t>Surendiran</a:t>
                      </a:r>
                      <a:r>
                        <a:rPr lang="en-IN" sz="1400" b="1" dirty="0"/>
                        <a:t>, R. Dhanalakshmi</a:t>
                      </a:r>
                    </a:p>
                  </a:txBody>
                  <a:tcPr/>
                </a:tc>
                <a:tc>
                  <a:txBody>
                    <a:bodyPr/>
                    <a:lstStyle/>
                    <a:p>
                      <a:pPr algn="ctr"/>
                      <a:r>
                        <a:rPr lang="en-US" sz="1400" b="1" dirty="0"/>
                        <a:t>2022</a:t>
                      </a:r>
                      <a:endParaRPr lang="en-IN" sz="1400" b="1" dirty="0"/>
                    </a:p>
                  </a:txBody>
                  <a:tcPr/>
                </a:tc>
                <a:extLst>
                  <a:ext uri="{0D108BD9-81ED-4DB2-BD59-A6C34878D82A}">
                    <a16:rowId xmlns:a16="http://schemas.microsoft.com/office/drawing/2014/main" val="821590036"/>
                  </a:ext>
                </a:extLst>
              </a:tr>
              <a:tr h="550191">
                <a:tc>
                  <a:txBody>
                    <a:bodyPr/>
                    <a:lstStyle/>
                    <a:p>
                      <a:pPr algn="ctr"/>
                      <a:r>
                        <a:rPr lang="en-US" sz="1400" b="1" dirty="0"/>
                        <a:t>7</a:t>
                      </a:r>
                      <a:endParaRPr lang="en-IN" sz="1400" b="1" dirty="0"/>
                    </a:p>
                  </a:txBody>
                  <a:tcPr/>
                </a:tc>
                <a:tc>
                  <a:txBody>
                    <a:bodyPr/>
                    <a:lstStyle/>
                    <a:p>
                      <a:pPr algn="ctr"/>
                      <a:r>
                        <a:rPr lang="en-US" sz="1400" b="1" dirty="0"/>
                        <a:t>Time-series analysis with smoothed convolutional neural network</a:t>
                      </a:r>
                      <a:endParaRPr lang="en-IN" sz="1400" b="1" dirty="0"/>
                    </a:p>
                  </a:txBody>
                  <a:tcPr/>
                </a:tc>
                <a:tc>
                  <a:txBody>
                    <a:bodyPr/>
                    <a:lstStyle/>
                    <a:p>
                      <a:pPr algn="ctr"/>
                      <a:r>
                        <a:rPr lang="en-IN" sz="1400" b="1" dirty="0"/>
                        <a:t>A. P. </a:t>
                      </a:r>
                      <a:r>
                        <a:rPr lang="en-IN" sz="1400" b="1" dirty="0" err="1"/>
                        <a:t>Wibawa</a:t>
                      </a:r>
                      <a:r>
                        <a:rPr lang="en-IN" sz="1400" b="1" dirty="0"/>
                        <a:t>, A. B. P. Utama, H. </a:t>
                      </a:r>
                      <a:r>
                        <a:rPr lang="en-IN" sz="1400" b="1" dirty="0" err="1"/>
                        <a:t>Elmunsyah</a:t>
                      </a:r>
                      <a:endParaRPr lang="en-IN" sz="1400" b="1" dirty="0"/>
                    </a:p>
                  </a:txBody>
                  <a:tcPr/>
                </a:tc>
                <a:tc>
                  <a:txBody>
                    <a:bodyPr/>
                    <a:lstStyle/>
                    <a:p>
                      <a:pPr algn="ctr"/>
                      <a:r>
                        <a:rPr lang="en-US" sz="1400" b="1" dirty="0"/>
                        <a:t>2022</a:t>
                      </a:r>
                      <a:endParaRPr lang="en-IN" sz="1400" b="1" dirty="0"/>
                    </a:p>
                  </a:txBody>
                  <a:tcPr/>
                </a:tc>
                <a:extLst>
                  <a:ext uri="{0D108BD9-81ED-4DB2-BD59-A6C34878D82A}">
                    <a16:rowId xmlns:a16="http://schemas.microsoft.com/office/drawing/2014/main" val="949010568"/>
                  </a:ext>
                </a:extLst>
              </a:tr>
              <a:tr h="550191">
                <a:tc>
                  <a:txBody>
                    <a:bodyPr/>
                    <a:lstStyle/>
                    <a:p>
                      <a:pPr algn="ctr"/>
                      <a:r>
                        <a:rPr lang="en-US" sz="1400" b="1" dirty="0"/>
                        <a:t>8</a:t>
                      </a:r>
                      <a:endParaRPr lang="en-IN" sz="1400" b="1" dirty="0"/>
                    </a:p>
                  </a:txBody>
                  <a:tcPr/>
                </a:tc>
                <a:tc>
                  <a:txBody>
                    <a:bodyPr/>
                    <a:lstStyle/>
                    <a:p>
                      <a:pPr algn="ctr"/>
                      <a:r>
                        <a:rPr lang="en-US" sz="1400" b="1" dirty="0"/>
                        <a:t>Research on carbon emission prediction and economic policy based on TCN-LSTM combined with attention mechanism</a:t>
                      </a:r>
                      <a:endParaRPr lang="en-IN" sz="1400" b="1" dirty="0"/>
                    </a:p>
                  </a:txBody>
                  <a:tcPr/>
                </a:tc>
                <a:tc>
                  <a:txBody>
                    <a:bodyPr/>
                    <a:lstStyle/>
                    <a:p>
                      <a:pPr algn="ctr"/>
                      <a:r>
                        <a:rPr lang="de-DE" sz="1400" b="1" dirty="0"/>
                        <a:t>X. Wei and Y. Xu</a:t>
                      </a:r>
                      <a:endParaRPr lang="en-IN" sz="1400" b="1" dirty="0"/>
                    </a:p>
                  </a:txBody>
                  <a:tcPr/>
                </a:tc>
                <a:tc>
                  <a:txBody>
                    <a:bodyPr/>
                    <a:lstStyle/>
                    <a:p>
                      <a:pPr algn="ctr"/>
                      <a:r>
                        <a:rPr lang="en-US" sz="1400" b="1" dirty="0"/>
                        <a:t>2023</a:t>
                      </a:r>
                      <a:endParaRPr lang="en-IN" sz="1400" b="1" dirty="0"/>
                    </a:p>
                  </a:txBody>
                  <a:tcPr/>
                </a:tc>
                <a:extLst>
                  <a:ext uri="{0D108BD9-81ED-4DB2-BD59-A6C34878D82A}">
                    <a16:rowId xmlns:a16="http://schemas.microsoft.com/office/drawing/2014/main" val="3576399011"/>
                  </a:ext>
                </a:extLst>
              </a:tr>
            </a:tbl>
          </a:graphicData>
        </a:graphic>
      </p:graphicFrame>
    </p:spTree>
    <p:extLst>
      <p:ext uri="{BB962C8B-B14F-4D97-AF65-F5344CB8AC3E}">
        <p14:creationId xmlns:p14="http://schemas.microsoft.com/office/powerpoint/2010/main" val="209681332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11984" y="18772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IN"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BASE PAPER</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F4FC8223-0AFE-B000-E5D1-3F94DC165076}"/>
              </a:ext>
            </a:extLst>
          </p:cNvPr>
          <p:cNvSpPr txBox="1"/>
          <p:nvPr/>
        </p:nvSpPr>
        <p:spPr>
          <a:xfrm>
            <a:off x="1524000" y="973882"/>
            <a:ext cx="10515600" cy="37856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US" sz="2400" b="1" dirty="0"/>
              <a:t>Comparative Analysis to Forecast Carbon Dioxide Emissions </a:t>
            </a:r>
            <a:r>
              <a:rPr lang="en-US" sz="2400" dirty="0"/>
              <a:t>-</a:t>
            </a:r>
            <a:r>
              <a:rPr kumimoji="0" lang="en-US" sz="2400" b="0" i="0" u="none" strike="noStrike" cap="none" spc="0" normalizeH="0" baseline="0" dirty="0">
                <a:ln>
                  <a:noFill/>
                </a:ln>
                <a:solidFill>
                  <a:srgbClr val="000000"/>
                </a:solidFill>
                <a:effectLst/>
                <a:uFillTx/>
                <a:latin typeface="Calibri"/>
                <a:ea typeface="Calibri"/>
                <a:cs typeface="Calibri"/>
                <a:sym typeface="Calibri"/>
              </a:rPr>
              <a:t> </a:t>
            </a:r>
            <a:r>
              <a:rPr lang="en-IN" sz="2400" dirty="0"/>
              <a:t>Md. Omer Faruque, </a:t>
            </a:r>
            <a:r>
              <a:rPr lang="en-US" sz="2400" dirty="0"/>
              <a:t>published on 28 June 2022</a:t>
            </a:r>
          </a:p>
          <a:p>
            <a:pPr marL="0" marR="0" indent="0" algn="l" defTabSz="914400" rtl="0" fontAlgn="auto" latinLnBrk="1" hangingPunct="0">
              <a:lnSpc>
                <a:spcPct val="100000"/>
              </a:lnSpc>
              <a:spcBef>
                <a:spcPts val="0"/>
              </a:spcBef>
              <a:spcAft>
                <a:spcPts val="0"/>
              </a:spcAft>
              <a:buClrTx/>
              <a:buSzTx/>
              <a:buFontTx/>
              <a:buNone/>
              <a:tabLst/>
            </a:pPr>
            <a:endParaRPr lang="en-US" sz="2400" dirty="0"/>
          </a:p>
          <a:p>
            <a:pPr marL="342900" indent="-342900">
              <a:buAutoNum type="arabicPeriod"/>
            </a:pPr>
            <a:r>
              <a:rPr lang="en-US" sz="2400" b="1" dirty="0"/>
              <a:t>Problem Statement - </a:t>
            </a:r>
          </a:p>
          <a:p>
            <a:endParaRPr lang="en-US" sz="2400" b="1" dirty="0"/>
          </a:p>
          <a:p>
            <a:pPr marL="342900" indent="-342900" algn="just">
              <a:buFont typeface="Arial" panose="020B0604020202020204" pitchFamily="34" charset="0"/>
              <a:buChar char="•"/>
            </a:pPr>
            <a:r>
              <a:rPr lang="en-US" sz="2400" dirty="0"/>
              <a:t>Despite increasing awareness and commitment to climate change, global CO2 emissions are rising dramatically. The energy sector’s CO2 emissions are a critical concern for all countries. Accurate forecasting of CO2 emissions is crucial for addressing climate change and its impacts. The paper aims to forecast CO2 emissions using various deep learning models and methods.</a:t>
            </a:r>
          </a:p>
        </p:txBody>
      </p:sp>
    </p:spTree>
    <p:extLst>
      <p:ext uri="{BB962C8B-B14F-4D97-AF65-F5344CB8AC3E}">
        <p14:creationId xmlns:p14="http://schemas.microsoft.com/office/powerpoint/2010/main" val="111001398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11984" y="18772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IN"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BASE PAPER</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F4FC8223-0AFE-B000-E5D1-3F94DC165076}"/>
              </a:ext>
            </a:extLst>
          </p:cNvPr>
          <p:cNvSpPr txBox="1"/>
          <p:nvPr/>
        </p:nvSpPr>
        <p:spPr>
          <a:xfrm>
            <a:off x="1524000" y="973882"/>
            <a:ext cx="10287000" cy="37856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lang="en-US" sz="2400" b="1" dirty="0"/>
          </a:p>
          <a:p>
            <a:r>
              <a:rPr lang="en-US" sz="2400" b="1" dirty="0"/>
              <a:t>2. Methodology</a:t>
            </a:r>
          </a:p>
          <a:p>
            <a:pPr algn="just"/>
            <a:endParaRPr lang="en-US" sz="2400" dirty="0"/>
          </a:p>
          <a:p>
            <a:pPr algn="just"/>
            <a:r>
              <a:rPr lang="en-US" sz="2400" dirty="0"/>
              <a:t>Examines CO2 emissions, electrical energy consumption, and GDP in Bangladesh from 1972 to 2019. </a:t>
            </a:r>
          </a:p>
          <a:p>
            <a:pPr algn="just"/>
            <a:r>
              <a:rPr lang="en-US" sz="2400" dirty="0"/>
              <a:t>Forecasting Models: </a:t>
            </a:r>
          </a:p>
          <a:p>
            <a:pPr marL="342900" indent="-342900" algn="just">
              <a:buFont typeface="Arial" panose="020B0604020202020204" pitchFamily="34" charset="0"/>
              <a:buChar char="•"/>
            </a:pPr>
            <a:r>
              <a:rPr lang="en-US" sz="2400" dirty="0"/>
              <a:t>Convolutional Neural Network (CNN)CNN with Long Short-Term Memory (CNN-LSTM)Long Short-Term Memory (LSTM) Dense Neural Network (DNN</a:t>
            </a:r>
            <a:r>
              <a:rPr lang="en-US" sz="2400"/>
              <a:t>)  </a:t>
            </a:r>
            <a:endParaRPr lang="en-US" sz="2400" dirty="0"/>
          </a:p>
          <a:p>
            <a:pPr marL="342900" indent="-342900" algn="just">
              <a:buFont typeface="Arial" panose="020B0604020202020204" pitchFamily="34" charset="0"/>
              <a:buChar char="•"/>
            </a:pPr>
            <a:r>
              <a:rPr lang="en-US" sz="2400" dirty="0"/>
              <a:t>Regression Metrics Used: Root Mean Square Error (RMSE)Mean Absolute Error (MAE)Mean Absolute Percentage Error (MAPE)</a:t>
            </a:r>
          </a:p>
        </p:txBody>
      </p:sp>
    </p:spTree>
    <p:extLst>
      <p:ext uri="{BB962C8B-B14F-4D97-AF65-F5344CB8AC3E}">
        <p14:creationId xmlns:p14="http://schemas.microsoft.com/office/powerpoint/2010/main" val="55489755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11984" y="18772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IN"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BASE PAPER</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F4FC8223-0AFE-B000-E5D1-3F94DC165076}"/>
              </a:ext>
            </a:extLst>
          </p:cNvPr>
          <p:cNvSpPr txBox="1"/>
          <p:nvPr/>
        </p:nvSpPr>
        <p:spPr>
          <a:xfrm>
            <a:off x="1524000" y="973882"/>
            <a:ext cx="10287000" cy="37856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endParaRPr lang="en-US" sz="2400" b="1" dirty="0"/>
          </a:p>
          <a:p>
            <a:r>
              <a:rPr lang="en-US" sz="2400" b="1" dirty="0"/>
              <a:t>3. Results-</a:t>
            </a:r>
          </a:p>
          <a:p>
            <a:endParaRPr lang="en-US" sz="2400" b="1" dirty="0"/>
          </a:p>
          <a:p>
            <a:r>
              <a:rPr lang="en-US" sz="2400" dirty="0"/>
              <a:t>Model Performance:</a:t>
            </a:r>
          </a:p>
          <a:p>
            <a:pPr marL="342900" indent="-342900">
              <a:buFont typeface="Arial" panose="020B0604020202020204" pitchFamily="34" charset="0"/>
              <a:buChar char="•"/>
            </a:pPr>
            <a:r>
              <a:rPr lang="en-US" sz="2400" dirty="0"/>
              <a:t>CNN: MAPE = 15.043</a:t>
            </a:r>
          </a:p>
          <a:p>
            <a:pPr marL="342900" indent="-342900">
              <a:buFont typeface="Arial" panose="020B0604020202020204" pitchFamily="34" charset="0"/>
              <a:buChar char="•"/>
            </a:pPr>
            <a:r>
              <a:rPr lang="en-US" sz="2400" dirty="0"/>
              <a:t>CNN-LSTM: MAPE = 5.065</a:t>
            </a:r>
          </a:p>
          <a:p>
            <a:pPr marL="342900" indent="-342900">
              <a:buFont typeface="Arial" panose="020B0604020202020204" pitchFamily="34" charset="0"/>
              <a:buChar char="•"/>
            </a:pPr>
            <a:r>
              <a:rPr lang="en-US" sz="2400" dirty="0"/>
              <a:t>LSTM: MAPE = 5.377</a:t>
            </a:r>
          </a:p>
          <a:p>
            <a:pPr marL="342900" indent="-342900">
              <a:buFont typeface="Arial" panose="020B0604020202020204" pitchFamily="34" charset="0"/>
              <a:buChar char="•"/>
            </a:pPr>
            <a:r>
              <a:rPr lang="en-US" sz="2400" dirty="0"/>
              <a:t>DNN: MAPE = 3.678</a:t>
            </a:r>
          </a:p>
          <a:p>
            <a:pPr marL="342900" indent="-342900">
              <a:buFont typeface="Arial" panose="020B0604020202020204" pitchFamily="34" charset="0"/>
              <a:buChar char="•"/>
            </a:pPr>
            <a:r>
              <a:rPr lang="en-US" sz="2400" dirty="0"/>
              <a:t>Best Performing Model : DNN showed the highest accuracy compared to other models based on evaluation metrics.</a:t>
            </a:r>
          </a:p>
        </p:txBody>
      </p:sp>
    </p:spTree>
    <p:extLst>
      <p:ext uri="{BB962C8B-B14F-4D97-AF65-F5344CB8AC3E}">
        <p14:creationId xmlns:p14="http://schemas.microsoft.com/office/powerpoint/2010/main" val="233139733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11984" y="18772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IN"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BASE PAPER</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F4FC8223-0AFE-B000-E5D1-3F94DC165076}"/>
              </a:ext>
            </a:extLst>
          </p:cNvPr>
          <p:cNvSpPr txBox="1"/>
          <p:nvPr/>
        </p:nvSpPr>
        <p:spPr>
          <a:xfrm>
            <a:off x="1524000" y="973882"/>
            <a:ext cx="10287000" cy="415498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400" b="1" dirty="0"/>
              <a:t>4.Gaps and Further Research-</a:t>
            </a:r>
          </a:p>
          <a:p>
            <a:endParaRPr lang="en-US" sz="2400" b="1" dirty="0"/>
          </a:p>
          <a:p>
            <a:r>
              <a:rPr lang="en-US" sz="2400" b="1" dirty="0"/>
              <a:t>Parameter Optimization: </a:t>
            </a:r>
            <a:r>
              <a:rPr lang="en-US" sz="2400" dirty="0"/>
              <a:t>The study did not use advanced hyperparameter optimization techniques, which could improve model performance. </a:t>
            </a:r>
          </a:p>
          <a:p>
            <a:endParaRPr lang="en-US" sz="2400" b="1" dirty="0"/>
          </a:p>
          <a:p>
            <a:r>
              <a:rPr lang="en-US" sz="2400" b="1" dirty="0"/>
              <a:t>Additional Techniques: </a:t>
            </a:r>
            <a:r>
              <a:rPr lang="en-US" sz="2400" dirty="0"/>
              <a:t>Future research could explore other methods for forecasting and analysis, including different models. </a:t>
            </a:r>
          </a:p>
          <a:p>
            <a:endParaRPr lang="en-US" sz="2400" dirty="0"/>
          </a:p>
          <a:p>
            <a:r>
              <a:rPr lang="en-US" sz="2400" b="1" dirty="0"/>
              <a:t>Broader Implications: </a:t>
            </a:r>
            <a:r>
              <a:rPr lang="en-US" sz="2400" dirty="0"/>
              <a:t>Emphasizes the need for Bangladesh to improve CO2 emissions forecasting and adjust climate and energy policies, considering the country's industrial growth and population dynamics.</a:t>
            </a:r>
          </a:p>
        </p:txBody>
      </p:sp>
    </p:spTree>
    <p:extLst>
      <p:ext uri="{BB962C8B-B14F-4D97-AF65-F5344CB8AC3E}">
        <p14:creationId xmlns:p14="http://schemas.microsoft.com/office/powerpoint/2010/main" val="3917963034"/>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8F8F8F"/>
      </a:accent3>
      <a:accent4>
        <a:srgbClr val="707070"/>
      </a:accent4>
      <a:accent5>
        <a:srgbClr val="B5C9E5"/>
      </a:accent5>
      <a:accent6>
        <a:srgbClr val="D7712C"/>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8F8F8F"/>
      </a:accent3>
      <a:accent4>
        <a:srgbClr val="707070"/>
      </a:accent4>
      <a:accent5>
        <a:srgbClr val="B5C9E5"/>
      </a:accent5>
      <a:accent6>
        <a:srgbClr val="D7712C"/>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556</TotalTime>
  <Words>1222</Words>
  <Application>Microsoft Office PowerPoint</Application>
  <PresentationFormat>Widescreen</PresentationFormat>
  <Paragraphs>147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Helvetica Neue</vt:lpstr>
      <vt:lpstr>Symbol</vt:lpstr>
      <vt:lpstr>Times New Roman</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Pranav J S</cp:lastModifiedBy>
  <cp:revision>131</cp:revision>
  <dcterms:modified xsi:type="dcterms:W3CDTF">2024-09-09T08:55:31Z</dcterms:modified>
</cp:coreProperties>
</file>