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60" r:id="rId3"/>
    <p:sldId id="264" r:id="rId4"/>
    <p:sldId id="265" r:id="rId5"/>
    <p:sldId id="263" r:id="rId6"/>
    <p:sldId id="261" r:id="rId7"/>
    <p:sldId id="266" r:id="rId8"/>
    <p:sldId id="267" r:id="rId9"/>
  </p:sldIdLst>
  <p:sldSz cx="12192000" cy="6858000"/>
  <p:notesSz cx="6858000" cy="9144000"/>
  <p:defaultTextStyle>
    <a:lvl1pPr>
      <a:defRPr>
        <a:latin typeface="Calibri"/>
        <a:ea typeface="Calibri"/>
        <a:cs typeface="Calibri"/>
        <a:sym typeface="Calibri"/>
      </a:defRPr>
    </a:lvl1pPr>
    <a:lvl2pPr indent="457200">
      <a:defRPr>
        <a:latin typeface="Calibri"/>
        <a:ea typeface="Calibri"/>
        <a:cs typeface="Calibri"/>
        <a:sym typeface="Calibri"/>
      </a:defRPr>
    </a:lvl2pPr>
    <a:lvl3pPr indent="914400">
      <a:defRPr>
        <a:latin typeface="Calibri"/>
        <a:ea typeface="Calibri"/>
        <a:cs typeface="Calibri"/>
        <a:sym typeface="Calibri"/>
      </a:defRPr>
    </a:lvl3pPr>
    <a:lvl4pPr indent="1371600">
      <a:defRPr>
        <a:latin typeface="Calibri"/>
        <a:ea typeface="Calibri"/>
        <a:cs typeface="Calibri"/>
        <a:sym typeface="Calibri"/>
      </a:defRPr>
    </a:lvl4pPr>
    <a:lvl5pPr indent="1828800">
      <a:defRPr>
        <a:latin typeface="Calibri"/>
        <a:ea typeface="Calibri"/>
        <a:cs typeface="Calibri"/>
        <a:sym typeface="Calibri"/>
      </a:defRPr>
    </a:lvl5pPr>
    <a:lvl6pPr>
      <a:defRPr>
        <a:latin typeface="Calibri"/>
        <a:ea typeface="Calibri"/>
        <a:cs typeface="Calibri"/>
        <a:sym typeface="Calibri"/>
      </a:defRPr>
    </a:lvl6pPr>
    <a:lvl7pPr>
      <a:defRPr>
        <a:latin typeface="Calibri"/>
        <a:ea typeface="Calibri"/>
        <a:cs typeface="Calibri"/>
        <a:sym typeface="Calibri"/>
      </a:defRPr>
    </a:lvl7pPr>
    <a:lvl8pPr>
      <a:defRPr>
        <a:latin typeface="Calibri"/>
        <a:ea typeface="Calibri"/>
        <a:cs typeface="Calibri"/>
        <a:sym typeface="Calibri"/>
      </a:defRPr>
    </a:lvl8pPr>
    <a:lvl9pPr>
      <a:defRPr>
        <a:latin typeface="Calibri"/>
        <a:ea typeface="Calibri"/>
        <a:cs typeface="Calibri"/>
        <a:sym typeface="Calibri"/>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0DEEF"/>
          </a:solidFill>
        </a:fill>
      </a:tcStyle>
    </a:wholeTbl>
    <a:band2H>
      <a:tcTxStyle/>
      <a:tcStyle>
        <a:tcBdr/>
        <a:fill>
          <a:solidFill>
            <a:srgbClr val="E9EFF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5B9BD5"/>
          </a:solidFill>
        </a:fill>
      </a:tcStyle>
    </a:firstRow>
  </a:tblStyle>
  <a:tblStyle styleId="{C7B018BB-80A7-4F77-B60F-C8B233D01FF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FFFFF"/>
          </a:solidFill>
        </a:fill>
      </a:tcStyle>
    </a:firstRow>
  </a:tblStyle>
  <a:tblStyle styleId="{EEE7283C-3CF3-47DC-8721-378D4A62B228}"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F0D4CB"/>
          </a:solidFill>
        </a:fill>
      </a:tcStyle>
    </a:wholeTbl>
    <a:band2H>
      <a:tcTxStyle/>
      <a:tcStyle>
        <a:tcBdr/>
        <a:fill>
          <a:solidFill>
            <a:srgbClr val="F8EBE7"/>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D7712C"/>
          </a:solidFill>
        </a:fill>
      </a:tcStyle>
    </a:firstRow>
  </a:tblStyle>
  <a:tblStyle styleId="{CF821DB8-F4EB-4A41-A1BA-3FCAFE7338EE}" styleName="">
    <a:tblBg/>
    <a:wholeTbl>
      <a:tcTxStyle b="on" i="on">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n">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5B9BD5"/>
          </a:solidFill>
        </a:fill>
      </a:tcStyle>
    </a:firstCol>
    <a:lastRow>
      <a:tcTxStyle b="on" i="on">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FFFFFF"/>
          </a:solidFill>
        </a:fill>
      </a:tcStyle>
    </a:lastRow>
    <a:firstRow>
      <a:tcTxStyle b="on" i="on">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bevel/>
            </a:ln>
          </a:top>
          <a:bottom>
            <a:ln w="25400" cap="flat">
              <a:solidFill>
                <a:srgbClr val="000000"/>
              </a:solidFill>
              <a:prstDash val="solid"/>
              <a:bevel/>
            </a:ln>
          </a:bottom>
          <a:insideH>
            <a:ln w="12700" cap="flat">
              <a:noFill/>
              <a:miter lim="400000"/>
            </a:ln>
          </a:insideH>
          <a:insideV>
            <a:ln w="12700" cap="flat">
              <a:noFill/>
              <a:miter lim="400000"/>
            </a:ln>
          </a:insideV>
        </a:tcBdr>
        <a:fill>
          <a:solidFill>
            <a:srgbClr val="5B9BD5"/>
          </a:solidFill>
        </a:fill>
      </a:tcStyle>
    </a:firstRow>
  </a:tblStyle>
  <a:tblStyle styleId="{33BA23B1-9221-436E-865A-0063620EA4FD}" styleName="">
    <a:tblBg/>
    <a:wholeTbl>
      <a:tcTxStyle b="on" i="on">
        <a:font>
          <a:latin typeface="Calibri"/>
          <a:ea typeface="Calibri"/>
          <a:cs typeface="Calibri"/>
        </a:font>
        <a:srgbClr val="000000"/>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srgbClr val="CACACA"/>
          </a:solidFill>
        </a:fill>
      </a:tcStyle>
    </a:wholeTbl>
    <a:band2H>
      <a:tcTxStyle/>
      <a:tcStyle>
        <a:tcBdr/>
        <a:fill>
          <a:solidFill>
            <a:srgbClr val="E6E6E6"/>
          </a:solidFill>
        </a:fill>
      </a:tcStyle>
    </a:band2H>
    <a:firstCol>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Col>
    <a:la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38100" cap="flat">
              <a:solidFill>
                <a:srgbClr val="FFFFFF"/>
              </a:solidFill>
              <a:prstDash val="solid"/>
              <a:bevel/>
            </a:ln>
          </a:top>
          <a:bottom>
            <a:ln w="127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lastRow>
    <a:firstRow>
      <a:tcTxStyle b="on" i="on">
        <a:font>
          <a:latin typeface="Calibri"/>
          <a:ea typeface="Calibri"/>
          <a:cs typeface="Calibri"/>
        </a:font>
        <a:srgbClr val="FFFFFF"/>
      </a:tcTxStyle>
      <a:tcStyle>
        <a:tcBdr>
          <a:left>
            <a:ln w="12700" cap="flat">
              <a:solidFill>
                <a:srgbClr val="FFFFFF"/>
              </a:solidFill>
              <a:prstDash val="solid"/>
              <a:bevel/>
            </a:ln>
          </a:left>
          <a:right>
            <a:ln w="12700" cap="flat">
              <a:solidFill>
                <a:srgbClr val="FFFFFF"/>
              </a:solidFill>
              <a:prstDash val="solid"/>
              <a:bevel/>
            </a:ln>
          </a:right>
          <a:top>
            <a:ln w="12700" cap="flat">
              <a:solidFill>
                <a:srgbClr val="FFFFFF"/>
              </a:solidFill>
              <a:prstDash val="solid"/>
              <a:bevel/>
            </a:ln>
          </a:top>
          <a:bottom>
            <a:ln w="38100" cap="flat">
              <a:solidFill>
                <a:srgbClr val="FFFFFF"/>
              </a:solidFill>
              <a:prstDash val="solid"/>
              <a:bevel/>
            </a:ln>
          </a:bottom>
          <a:insideH>
            <a:ln w="12700" cap="flat">
              <a:solidFill>
                <a:srgbClr val="FFFFFF"/>
              </a:solidFill>
              <a:prstDash val="solid"/>
              <a:bevel/>
            </a:ln>
          </a:insideH>
          <a:insideV>
            <a:ln w="12700" cap="flat">
              <a:solidFill>
                <a:srgbClr val="FFFFFF"/>
              </a:solidFill>
              <a:prstDash val="solid"/>
              <a:bevel/>
            </a:ln>
          </a:insideV>
        </a:tcBdr>
        <a:fill>
          <a:solidFill/>
        </a:fill>
      </a:tcStyle>
    </a:firstRow>
  </a:tblStyle>
  <a:tblStyle styleId="{2708684C-4D16-4618-839F-0558EEFCDFE6}" styleName="">
    <a:tblBg/>
    <a:wholeTb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wholeTbl>
    <a:band2H>
      <a:tcTxStyle/>
      <a:tcStyle>
        <a:tcBdr/>
        <a:fill>
          <a:solidFill>
            <a:srgbClr val="FFFFFF"/>
          </a:solidFill>
        </a:fill>
      </a:tcStyle>
    </a:band2H>
    <a:firstCol>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solidFill>
            <a:srgbClr val="000000">
              <a:alpha val="20000"/>
            </a:srgbClr>
          </a:solidFill>
        </a:fill>
      </a:tcStyle>
    </a:firstCol>
    <a:la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50800" cap="flat">
              <a:solidFill>
                <a:srgbClr val="000000"/>
              </a:solidFill>
              <a:prstDash val="solid"/>
              <a:bevel/>
            </a:ln>
          </a:top>
          <a:bottom>
            <a:ln w="127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lastRow>
    <a:firstRow>
      <a:tcTxStyle b="on" i="on">
        <a:font>
          <a:latin typeface="Calibri"/>
          <a:ea typeface="Calibri"/>
          <a:cs typeface="Calibri"/>
        </a:font>
        <a:srgbClr val="000000"/>
      </a:tcTxStyle>
      <a:tcStyle>
        <a:tcBdr>
          <a:left>
            <a:ln w="12700" cap="flat">
              <a:solidFill>
                <a:srgbClr val="000000"/>
              </a:solidFill>
              <a:prstDash val="solid"/>
              <a:bevel/>
            </a:ln>
          </a:left>
          <a:right>
            <a:ln w="12700" cap="flat">
              <a:solidFill>
                <a:srgbClr val="000000"/>
              </a:solidFill>
              <a:prstDash val="solid"/>
              <a:bevel/>
            </a:ln>
          </a:right>
          <a:top>
            <a:ln w="12700" cap="flat">
              <a:solidFill>
                <a:srgbClr val="000000"/>
              </a:solidFill>
              <a:prstDash val="solid"/>
              <a:bevel/>
            </a:ln>
          </a:top>
          <a:bottom>
            <a:ln w="25400" cap="flat">
              <a:solidFill>
                <a:srgbClr val="000000"/>
              </a:solidFill>
              <a:prstDash val="solid"/>
              <a:bevel/>
            </a:ln>
          </a:bottom>
          <a:insideH>
            <a:ln w="12700" cap="flat">
              <a:solidFill>
                <a:srgbClr val="000000"/>
              </a:solidFill>
              <a:prstDash val="solid"/>
              <a:bevel/>
            </a:ln>
          </a:insideH>
          <a:insideV>
            <a:ln w="12700" cap="flat">
              <a:solidFill>
                <a:srgbClr val="000000"/>
              </a:solidFill>
              <a:prstDash val="solid"/>
              <a:bevel/>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2615"/>
  </p:normalViewPr>
  <p:slideViewPr>
    <p:cSldViewPr>
      <p:cViewPr varScale="1">
        <p:scale>
          <a:sx n="76" d="100"/>
          <a:sy n="76" d="100"/>
        </p:scale>
        <p:origin x="917"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Shape 7"/>
          <p:cNvSpPr>
            <a:spLocks noGrp="1" noRot="1" noChangeAspect="1"/>
          </p:cNvSpPr>
          <p:nvPr>
            <p:ph type="sldImg"/>
          </p:nvPr>
        </p:nvSpPr>
        <p:spPr>
          <a:xfrm>
            <a:off x="1143000" y="685800"/>
            <a:ext cx="4572000" cy="3429000"/>
          </a:xfrm>
          <a:prstGeom prst="rect">
            <a:avLst/>
          </a:prstGeom>
        </p:spPr>
        <p:txBody>
          <a:bodyPr/>
          <a:lstStyle/>
          <a:p>
            <a:pPr lvl="0"/>
            <a:endParaRPr/>
          </a:p>
        </p:txBody>
      </p:sp>
      <p:sp>
        <p:nvSpPr>
          <p:cNvPr id="8" name="Shape 8"/>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3936246562"/>
      </p:ext>
    </p:extLst>
  </p:cSld>
  <p:clrMap bg1="lt1" tx1="dk1" bg2="lt2" tx2="dk2" accent1="accent1" accent2="accent2" accent3="accent3" accent4="accent4" accent5="accent5" accent6="accent6" hlink="hlink" folHlink="folHlink"/>
  <p:notesStyle>
    <a:lvl1pPr defTabSz="457200">
      <a:lnSpc>
        <a:spcPct val="117999"/>
      </a:lnSpc>
      <a:defRPr sz="2200">
        <a:latin typeface="+mj-lt"/>
        <a:ea typeface="+mj-ea"/>
        <a:cs typeface="+mj-cs"/>
        <a:sym typeface="Helvetica Neue"/>
      </a:defRPr>
    </a:lvl1pPr>
    <a:lvl2pPr indent="228600" defTabSz="457200">
      <a:lnSpc>
        <a:spcPct val="117999"/>
      </a:lnSpc>
      <a:defRPr sz="2200">
        <a:latin typeface="+mj-lt"/>
        <a:ea typeface="+mj-ea"/>
        <a:cs typeface="+mj-cs"/>
        <a:sym typeface="Helvetica Neue"/>
      </a:defRPr>
    </a:lvl2pPr>
    <a:lvl3pPr indent="457200" defTabSz="457200">
      <a:lnSpc>
        <a:spcPct val="117999"/>
      </a:lnSpc>
      <a:defRPr sz="2200">
        <a:latin typeface="+mj-lt"/>
        <a:ea typeface="+mj-ea"/>
        <a:cs typeface="+mj-cs"/>
        <a:sym typeface="Helvetica Neue"/>
      </a:defRPr>
    </a:lvl3pPr>
    <a:lvl4pPr indent="685800" defTabSz="457200">
      <a:lnSpc>
        <a:spcPct val="117999"/>
      </a:lnSpc>
      <a:defRPr sz="2200">
        <a:latin typeface="+mj-lt"/>
        <a:ea typeface="+mj-ea"/>
        <a:cs typeface="+mj-cs"/>
        <a:sym typeface="Helvetica Neue"/>
      </a:defRPr>
    </a:lvl4pPr>
    <a:lvl5pPr indent="914400" defTabSz="457200">
      <a:lnSpc>
        <a:spcPct val="117999"/>
      </a:lnSpc>
      <a:defRPr sz="2200">
        <a:latin typeface="+mj-lt"/>
        <a:ea typeface="+mj-ea"/>
        <a:cs typeface="+mj-cs"/>
        <a:sym typeface="Helvetica Neue"/>
      </a:defRPr>
    </a:lvl5pPr>
    <a:lvl6pPr indent="1143000" defTabSz="457200">
      <a:lnSpc>
        <a:spcPct val="117999"/>
      </a:lnSpc>
      <a:defRPr sz="2200">
        <a:latin typeface="+mj-lt"/>
        <a:ea typeface="+mj-ea"/>
        <a:cs typeface="+mj-cs"/>
        <a:sym typeface="Helvetica Neue"/>
      </a:defRPr>
    </a:lvl6pPr>
    <a:lvl7pPr indent="1371600" defTabSz="457200">
      <a:lnSpc>
        <a:spcPct val="117999"/>
      </a:lnSpc>
      <a:defRPr sz="2200">
        <a:latin typeface="+mj-lt"/>
        <a:ea typeface="+mj-ea"/>
        <a:cs typeface="+mj-cs"/>
        <a:sym typeface="Helvetica Neue"/>
      </a:defRPr>
    </a:lvl7pPr>
    <a:lvl8pPr indent="1600200" defTabSz="457200">
      <a:lnSpc>
        <a:spcPct val="117999"/>
      </a:lnSpc>
      <a:defRPr sz="2200">
        <a:latin typeface="+mj-lt"/>
        <a:ea typeface="+mj-ea"/>
        <a:cs typeface="+mj-cs"/>
        <a:sym typeface="Helvetica Neue"/>
      </a:defRPr>
    </a:lvl8pPr>
    <a:lvl9pPr indent="1828800" defTabSz="457200">
      <a:lnSpc>
        <a:spcPct val="117999"/>
      </a:lnSpc>
      <a:defRPr sz="2200">
        <a:latin typeface="+mj-lt"/>
        <a:ea typeface="+mj-ea"/>
        <a:cs typeface="+mj-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4" name="Shape 4"/>
          <p:cNvSpPr>
            <a:spLocks noGrp="1"/>
          </p:cNvSpPr>
          <p:nvPr>
            <p:ph type="sldNum" sz="quarter" idx="2"/>
          </p:nvPr>
        </p:nvSpPr>
        <p:spPr>
          <a:prstGeom prst="rect">
            <a:avLst/>
          </a:prstGeom>
        </p:spPr>
        <p:txBody>
          <a:bodyPr/>
          <a:lstStyle/>
          <a:p>
            <a:pPr lvl="0"/>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sldNum" sz="quarter" idx="2"/>
          </p:nvPr>
        </p:nvSpPr>
        <p:spPr>
          <a:xfrm>
            <a:off x="8610600" y="6404292"/>
            <a:ext cx="2743200" cy="269241"/>
          </a:xfrm>
          <a:prstGeom prst="rect">
            <a:avLst/>
          </a:prstGeom>
          <a:ln w="12700">
            <a:miter lim="400000"/>
          </a:ln>
        </p:spPr>
        <p:txBody>
          <a:bodyPr lIns="45719" rIns="45719" anchor="ctr">
            <a:spAutoFit/>
          </a:bodyPr>
          <a:lstStyle>
            <a:lvl1pPr algn="r">
              <a:defRPr sz="1200">
                <a:solidFill>
                  <a:srgbClr val="898989"/>
                </a:solidFill>
              </a:defRPr>
            </a:lvl1pPr>
          </a:lstStyle>
          <a:p>
            <a:pPr lvl="0"/>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Lst>
  <p:transition spd="med"/>
  <p:txStyles>
    <p:titleStyle>
      <a:lvl1pPr>
        <a:lnSpc>
          <a:spcPct val="90000"/>
        </a:lnSpc>
        <a:defRPr sz="4400">
          <a:latin typeface="Calibri"/>
          <a:ea typeface="Calibri"/>
          <a:cs typeface="Calibri"/>
          <a:sym typeface="Calibri"/>
        </a:defRPr>
      </a:lvl1pPr>
      <a:lvl2pPr>
        <a:lnSpc>
          <a:spcPct val="90000"/>
        </a:lnSpc>
        <a:defRPr sz="4400">
          <a:latin typeface="Calibri"/>
          <a:ea typeface="Calibri"/>
          <a:cs typeface="Calibri"/>
          <a:sym typeface="Calibri"/>
        </a:defRPr>
      </a:lvl2pPr>
      <a:lvl3pPr>
        <a:lnSpc>
          <a:spcPct val="90000"/>
        </a:lnSpc>
        <a:defRPr sz="4400">
          <a:latin typeface="Calibri"/>
          <a:ea typeface="Calibri"/>
          <a:cs typeface="Calibri"/>
          <a:sym typeface="Calibri"/>
        </a:defRPr>
      </a:lvl3pPr>
      <a:lvl4pPr>
        <a:lnSpc>
          <a:spcPct val="90000"/>
        </a:lnSpc>
        <a:defRPr sz="4400">
          <a:latin typeface="Calibri"/>
          <a:ea typeface="Calibri"/>
          <a:cs typeface="Calibri"/>
          <a:sym typeface="Calibri"/>
        </a:defRPr>
      </a:lvl4pPr>
      <a:lvl5pPr>
        <a:lnSpc>
          <a:spcPct val="90000"/>
        </a:lnSpc>
        <a:defRPr sz="4400">
          <a:latin typeface="Calibri"/>
          <a:ea typeface="Calibri"/>
          <a:cs typeface="Calibri"/>
          <a:sym typeface="Calibri"/>
        </a:defRPr>
      </a:lvl5pPr>
      <a:lvl6pPr indent="457200">
        <a:lnSpc>
          <a:spcPct val="90000"/>
        </a:lnSpc>
        <a:defRPr sz="4400">
          <a:latin typeface="Calibri"/>
          <a:ea typeface="Calibri"/>
          <a:cs typeface="Calibri"/>
          <a:sym typeface="Calibri"/>
        </a:defRPr>
      </a:lvl6pPr>
      <a:lvl7pPr indent="914400">
        <a:lnSpc>
          <a:spcPct val="90000"/>
        </a:lnSpc>
        <a:defRPr sz="4400">
          <a:latin typeface="Calibri"/>
          <a:ea typeface="Calibri"/>
          <a:cs typeface="Calibri"/>
          <a:sym typeface="Calibri"/>
        </a:defRPr>
      </a:lvl7pPr>
      <a:lvl8pPr indent="1371600">
        <a:lnSpc>
          <a:spcPct val="90000"/>
        </a:lnSpc>
        <a:defRPr sz="4400">
          <a:latin typeface="Calibri"/>
          <a:ea typeface="Calibri"/>
          <a:cs typeface="Calibri"/>
          <a:sym typeface="Calibri"/>
        </a:defRPr>
      </a:lvl8pPr>
      <a:lvl9pPr indent="1828800">
        <a:lnSpc>
          <a:spcPct val="90000"/>
        </a:lnSpc>
        <a:defRPr sz="4400">
          <a:latin typeface="Calibri"/>
          <a:ea typeface="Calibri"/>
          <a:cs typeface="Calibri"/>
          <a:sym typeface="Calibri"/>
        </a:defRPr>
      </a:lvl9pPr>
    </p:titleStyle>
    <p:bodyStyle>
      <a:lvl1pPr marL="228600" indent="-228600">
        <a:lnSpc>
          <a:spcPct val="90000"/>
        </a:lnSpc>
        <a:spcBef>
          <a:spcPts val="1000"/>
        </a:spcBef>
        <a:buSzPct val="100000"/>
        <a:buFont typeface="Arial"/>
        <a:buChar char="•"/>
        <a:defRPr sz="2800">
          <a:latin typeface="Calibri"/>
          <a:ea typeface="Calibri"/>
          <a:cs typeface="Calibri"/>
          <a:sym typeface="Calibri"/>
        </a:defRPr>
      </a:lvl1pPr>
      <a:lvl2pPr marL="723900" indent="-266700">
        <a:lnSpc>
          <a:spcPct val="90000"/>
        </a:lnSpc>
        <a:spcBef>
          <a:spcPts val="1000"/>
        </a:spcBef>
        <a:buSzPct val="100000"/>
        <a:buFont typeface="Arial"/>
        <a:buChar char="•"/>
        <a:defRPr sz="2800">
          <a:latin typeface="Calibri"/>
          <a:ea typeface="Calibri"/>
          <a:cs typeface="Calibri"/>
          <a:sym typeface="Calibri"/>
        </a:defRPr>
      </a:lvl2pPr>
      <a:lvl3pPr marL="1234439" indent="-320039">
        <a:lnSpc>
          <a:spcPct val="90000"/>
        </a:lnSpc>
        <a:spcBef>
          <a:spcPts val="1000"/>
        </a:spcBef>
        <a:buSzPct val="100000"/>
        <a:buFont typeface="Arial"/>
        <a:buChar char="•"/>
        <a:defRPr sz="2800">
          <a:latin typeface="Calibri"/>
          <a:ea typeface="Calibri"/>
          <a:cs typeface="Calibri"/>
          <a:sym typeface="Calibri"/>
        </a:defRPr>
      </a:lvl3pPr>
      <a:lvl4pPr marL="1727200" indent="-355600">
        <a:lnSpc>
          <a:spcPct val="90000"/>
        </a:lnSpc>
        <a:spcBef>
          <a:spcPts val="1000"/>
        </a:spcBef>
        <a:buSzPct val="100000"/>
        <a:buFont typeface="Arial"/>
        <a:buChar char="•"/>
        <a:defRPr sz="2800">
          <a:latin typeface="Calibri"/>
          <a:ea typeface="Calibri"/>
          <a:cs typeface="Calibri"/>
          <a:sym typeface="Calibri"/>
        </a:defRPr>
      </a:lvl4pPr>
      <a:lvl5pPr marL="2184400" indent="-355600">
        <a:lnSpc>
          <a:spcPct val="90000"/>
        </a:lnSpc>
        <a:spcBef>
          <a:spcPts val="1000"/>
        </a:spcBef>
        <a:buSzPct val="100000"/>
        <a:buFont typeface="Arial"/>
        <a:buChar char="•"/>
        <a:defRPr sz="2800">
          <a:latin typeface="Calibri"/>
          <a:ea typeface="Calibri"/>
          <a:cs typeface="Calibri"/>
          <a:sym typeface="Calibri"/>
        </a:defRPr>
      </a:lvl5pPr>
      <a:lvl6pPr marL="2641600" indent="-355600">
        <a:lnSpc>
          <a:spcPct val="90000"/>
        </a:lnSpc>
        <a:spcBef>
          <a:spcPts val="1000"/>
        </a:spcBef>
        <a:buSzPct val="100000"/>
        <a:buFont typeface="Arial"/>
        <a:buChar char="•"/>
        <a:defRPr sz="2800">
          <a:latin typeface="Calibri"/>
          <a:ea typeface="Calibri"/>
          <a:cs typeface="Calibri"/>
          <a:sym typeface="Calibri"/>
        </a:defRPr>
      </a:lvl6pPr>
      <a:lvl7pPr marL="3098800" indent="-355600">
        <a:lnSpc>
          <a:spcPct val="90000"/>
        </a:lnSpc>
        <a:spcBef>
          <a:spcPts val="1000"/>
        </a:spcBef>
        <a:buSzPct val="100000"/>
        <a:buFont typeface="Arial"/>
        <a:buChar char="•"/>
        <a:defRPr sz="2800">
          <a:latin typeface="Calibri"/>
          <a:ea typeface="Calibri"/>
          <a:cs typeface="Calibri"/>
          <a:sym typeface="Calibri"/>
        </a:defRPr>
      </a:lvl7pPr>
      <a:lvl8pPr marL="3556000" indent="-355600">
        <a:lnSpc>
          <a:spcPct val="90000"/>
        </a:lnSpc>
        <a:spcBef>
          <a:spcPts val="1000"/>
        </a:spcBef>
        <a:buSzPct val="100000"/>
        <a:buFont typeface="Arial"/>
        <a:buChar char="•"/>
        <a:defRPr sz="2800">
          <a:latin typeface="Calibri"/>
          <a:ea typeface="Calibri"/>
          <a:cs typeface="Calibri"/>
          <a:sym typeface="Calibri"/>
        </a:defRPr>
      </a:lvl8pPr>
      <a:lvl9pPr marL="4013200" indent="-355600">
        <a:lnSpc>
          <a:spcPct val="90000"/>
        </a:lnSpc>
        <a:spcBef>
          <a:spcPts val="1000"/>
        </a:spcBef>
        <a:buSzPct val="100000"/>
        <a:buFont typeface="Arial"/>
        <a:buChar char="•"/>
        <a:defRPr sz="28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algn="r">
        <a:defRPr sz="1200">
          <a:solidFill>
            <a:schemeClr val="tx1"/>
          </a:solidFill>
          <a:latin typeface="+mn-lt"/>
          <a:ea typeface="+mn-ea"/>
          <a:cs typeface="+mn-cs"/>
          <a:sym typeface="Calibri"/>
        </a:defRPr>
      </a:lvl6pPr>
      <a:lvl7pPr algn="r">
        <a:defRPr sz="1200">
          <a:solidFill>
            <a:schemeClr val="tx1"/>
          </a:solidFill>
          <a:latin typeface="+mn-lt"/>
          <a:ea typeface="+mn-ea"/>
          <a:cs typeface="+mn-cs"/>
          <a:sym typeface="Calibri"/>
        </a:defRPr>
      </a:lvl7pPr>
      <a:lvl8pPr algn="r">
        <a:defRPr sz="1200">
          <a:solidFill>
            <a:schemeClr val="tx1"/>
          </a:solidFill>
          <a:latin typeface="+mn-lt"/>
          <a:ea typeface="+mn-ea"/>
          <a:cs typeface="+mn-cs"/>
          <a:sym typeface="Calibri"/>
        </a:defRPr>
      </a:lvl8pPr>
      <a:lvl9pPr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a:solidFill>
                    <a:srgbClr val="FFFFFF"/>
                  </a:solidFill>
                  <a:latin typeface="Times New Roman"/>
                  <a:ea typeface="Times New Roman"/>
                  <a:cs typeface="Times New Roman"/>
                  <a:sym typeface="Times New Roman"/>
                </a:rPr>
                <a:t>                                </a:t>
              </a:r>
              <a:r>
                <a:rPr sz="2200" b="1">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15" name="Shape 15"/>
          <p:cNvSpPr/>
          <p:nvPr/>
        </p:nvSpPr>
        <p:spPr>
          <a:xfrm>
            <a:off x="1758000" y="-1"/>
            <a:ext cx="10176825" cy="6524863"/>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gn="ctr"/>
            <a:r>
              <a:rPr sz="3600" b="1" dirty="0">
                <a:solidFill>
                  <a:srgbClr val="333F50"/>
                </a:solidFill>
                <a:latin typeface="Times New Roman"/>
                <a:ea typeface="Times New Roman"/>
                <a:cs typeface="Times New Roman"/>
                <a:sym typeface="Times New Roman"/>
              </a:rPr>
              <a:t>Dayananda Sagar College of Engineering</a:t>
            </a:r>
          </a:p>
          <a:p>
            <a:pPr lvl="0" algn="ctr"/>
            <a:r>
              <a:rPr sz="3600" b="1" dirty="0">
                <a:solidFill>
                  <a:srgbClr val="333F50"/>
                </a:solidFill>
                <a:latin typeface="Times New Roman"/>
                <a:ea typeface="Times New Roman"/>
                <a:cs typeface="Times New Roman"/>
                <a:sym typeface="Times New Roman"/>
              </a:rPr>
              <a:t>Department of Computer Science &amp; Engineering</a:t>
            </a:r>
            <a:r>
              <a:rPr sz="3200" dirty="0"/>
              <a:t>	</a:t>
            </a:r>
            <a:endParaRPr lang="en-US" sz="2800" b="1" dirty="0">
              <a:solidFill>
                <a:srgbClr val="C00000"/>
              </a:solidFill>
              <a:latin typeface="Times New Roman"/>
              <a:cs typeface="Times New Roman"/>
              <a:sym typeface="Times New Roman"/>
            </a:endParaRPr>
          </a:p>
          <a:p>
            <a:pPr lvl="0" algn="ctr"/>
            <a:endParaRPr lang="en-US" sz="4400" b="1" dirty="0">
              <a:solidFill>
                <a:srgbClr val="C00000"/>
              </a:solidFill>
              <a:latin typeface="Times New Roman"/>
              <a:ea typeface="Times New Roman"/>
              <a:cs typeface="Times New Roman"/>
              <a:sym typeface="Times New Roman"/>
            </a:endParaRPr>
          </a:p>
          <a:p>
            <a:pPr lvl="0" algn="ctr"/>
            <a:r>
              <a:rPr lang="en-US" sz="4400" b="1" dirty="0">
                <a:solidFill>
                  <a:srgbClr val="C00000"/>
                </a:solidFill>
                <a:latin typeface="Times New Roman"/>
                <a:ea typeface="Times New Roman"/>
                <a:cs typeface="Times New Roman"/>
                <a:sym typeface="Times New Roman"/>
              </a:rPr>
              <a:t>Project Synopsis (2024-2025)</a:t>
            </a:r>
            <a:br>
              <a:rPr lang="en-US" sz="4400" b="1" dirty="0">
                <a:solidFill>
                  <a:srgbClr val="C00000"/>
                </a:solidFill>
                <a:latin typeface="Times New Roman"/>
                <a:ea typeface="Times New Roman"/>
                <a:cs typeface="Times New Roman"/>
                <a:sym typeface="Times New Roman"/>
              </a:rPr>
            </a:br>
            <a:endParaRPr lang="en-US" sz="4400" b="1" dirty="0">
              <a:solidFill>
                <a:srgbClr val="C00000"/>
              </a:solidFill>
              <a:latin typeface="Times New Roman"/>
              <a:ea typeface="Times New Roman"/>
              <a:cs typeface="Times New Roman"/>
              <a:sym typeface="Times New Roman"/>
            </a:endParaRPr>
          </a:p>
          <a:p>
            <a:pPr lvl="0" algn="ctr"/>
            <a:r>
              <a:rPr lang="en-US" sz="2400" b="1" dirty="0">
                <a:solidFill>
                  <a:srgbClr val="C00000"/>
                </a:solidFill>
                <a:latin typeface="Times New Roman"/>
                <a:ea typeface="Times New Roman"/>
                <a:cs typeface="Times New Roman"/>
                <a:sym typeface="Times New Roman"/>
              </a:rPr>
              <a:t>Title : </a:t>
            </a:r>
            <a:r>
              <a:rPr lang="en-US" sz="2400" b="1" dirty="0">
                <a:solidFill>
                  <a:srgbClr val="C00000"/>
                </a:solidFill>
                <a:effectLst/>
                <a:latin typeface="Times New Roman" panose="02020603050405020304" pitchFamily="18" charset="0"/>
                <a:ea typeface="Calibri" panose="020F0502020204030204" pitchFamily="34" charset="0"/>
              </a:rPr>
              <a:t>Breaking the Carbon Curve: Advanced Forecasting of Global CO2 Emissions Using CNN-GRU</a:t>
            </a:r>
            <a:r>
              <a:rPr lang="en-US" sz="2400" b="1" dirty="0">
                <a:solidFill>
                  <a:srgbClr val="C00000"/>
                </a:solidFill>
                <a:latin typeface="Times New Roman"/>
                <a:ea typeface="Times New Roman"/>
                <a:cs typeface="Times New Roman"/>
                <a:sym typeface="Times New Roman"/>
              </a:rPr>
              <a:t> </a:t>
            </a:r>
          </a:p>
          <a:p>
            <a:pPr lvl="0" algn="ctr"/>
            <a:r>
              <a:rPr lang="en-US" sz="2400" b="1" dirty="0">
                <a:solidFill>
                  <a:srgbClr val="C00000"/>
                </a:solidFill>
                <a:latin typeface="Times New Roman"/>
                <a:ea typeface="Times New Roman"/>
                <a:cs typeface="Times New Roman"/>
                <a:sym typeface="Times New Roman"/>
              </a:rPr>
              <a:t>				</a:t>
            </a:r>
          </a:p>
          <a:p>
            <a:pPr lvl="0" algn="l">
              <a:lnSpc>
                <a:spcPct val="150000"/>
              </a:lnSpc>
            </a:pPr>
            <a:r>
              <a:rPr lang="en-US" sz="2400" b="1" dirty="0">
                <a:solidFill>
                  <a:srgbClr val="C00000"/>
                </a:solidFill>
                <a:latin typeface="Times New Roman"/>
                <a:ea typeface="Times New Roman"/>
                <a:cs typeface="Times New Roman"/>
                <a:sym typeface="Times New Roman"/>
              </a:rPr>
              <a:t>   Project Guide : </a:t>
            </a:r>
            <a:r>
              <a:rPr lang="en-US" sz="2400" b="1" dirty="0">
                <a:solidFill>
                  <a:srgbClr val="C00000"/>
                </a:solidFill>
                <a:effectLst/>
                <a:latin typeface="Times New Roman" panose="02020603050405020304" pitchFamily="18" charset="0"/>
                <a:ea typeface="Calibri" panose="020F0502020204030204" pitchFamily="34" charset="0"/>
              </a:rPr>
              <a:t>Prof. Annapoorna B.R</a:t>
            </a:r>
          </a:p>
          <a:p>
            <a:pPr lvl="0" algn="l">
              <a:lnSpc>
                <a:spcPct val="150000"/>
              </a:lnSpc>
            </a:pPr>
            <a:r>
              <a:rPr lang="en-US" sz="2400" b="1" dirty="0">
                <a:solidFill>
                  <a:srgbClr val="C00000"/>
                </a:solidFill>
                <a:latin typeface="Times New Roman" panose="02020603050405020304" pitchFamily="18" charset="0"/>
                <a:ea typeface="Calibri" panose="020F0502020204030204" pitchFamily="34" charset="0"/>
              </a:rPr>
              <a:t>   </a:t>
            </a:r>
            <a:r>
              <a:rPr lang="en-US" sz="2400" b="1" dirty="0">
                <a:solidFill>
                  <a:srgbClr val="C00000"/>
                </a:solidFill>
                <a:effectLst/>
                <a:latin typeface="Times New Roman" panose="02020603050405020304" pitchFamily="18" charset="0"/>
                <a:ea typeface="Calibri" panose="020F0502020204030204" pitchFamily="34" charset="0"/>
              </a:rPr>
              <a:t>Domain :  Data Science</a:t>
            </a:r>
            <a:br>
              <a:rPr lang="en-US" sz="2800" b="1" dirty="0">
                <a:solidFill>
                  <a:srgbClr val="C00000"/>
                </a:solidFill>
                <a:latin typeface="Times New Roman"/>
                <a:ea typeface="Times New Roman"/>
                <a:cs typeface="Times New Roman"/>
                <a:sym typeface="Times New Roman"/>
              </a:rPr>
            </a:br>
            <a:endParaRPr lang="en-US" sz="2800" b="1" dirty="0">
              <a:solidFill>
                <a:srgbClr val="C00000"/>
              </a:solidFill>
              <a:latin typeface="Times New Roman"/>
              <a:ea typeface="Times New Roman"/>
              <a:cs typeface="Times New Roman"/>
              <a:sym typeface="Times New Roman"/>
            </a:endParaRPr>
          </a:p>
          <a:p>
            <a:pPr lvl="0" algn="ctr"/>
            <a:endParaRPr sz="2800" b="1" dirty="0">
              <a:solidFill>
                <a:srgbClr val="C00000"/>
              </a:solidFill>
              <a:latin typeface="Times New Roman"/>
              <a:ea typeface="Times New Roman"/>
              <a:cs typeface="Times New Roman"/>
              <a:sym typeface="Times New Roman"/>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ABSTRACT</a:t>
            </a:r>
          </a:p>
        </p:txBody>
      </p:sp>
      <p:sp>
        <p:nvSpPr>
          <p:cNvPr id="3" name="TextBox 2">
            <a:extLst>
              <a:ext uri="{FF2B5EF4-FFF2-40B4-BE49-F238E27FC236}">
                <a16:creationId xmlns:a16="http://schemas.microsoft.com/office/drawing/2014/main" id="{A1E59CC0-D651-4117-9F21-69288D11AF2D}"/>
              </a:ext>
            </a:extLst>
          </p:cNvPr>
          <p:cNvSpPr txBox="1"/>
          <p:nvPr/>
        </p:nvSpPr>
        <p:spPr>
          <a:xfrm>
            <a:off x="1887834" y="1724074"/>
            <a:ext cx="9067800" cy="369331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Carbon dioxide emissions are a major concern in the 21st century, contributing to rising global temperatures and climate change.</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To tackle this, it's crucial to identify and monitor critical CO2 levels.</a:t>
            </a:r>
          </a:p>
          <a:p>
            <a:pPr marL="342900" indent="-342900" algn="just">
              <a:buFont typeface="Arial" panose="020B0604020202020204" pitchFamily="34" charset="0"/>
              <a:buChar char="•"/>
            </a:pP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a:p>
            <a:pPr marL="342900" indent="-342900" algn="just">
              <a:buFont typeface="Arial" panose="020B0604020202020204" pitchFamily="34" charset="0"/>
              <a:buChar char="•"/>
            </a:pPr>
            <a:r>
              <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The study predicts that by 2047, CO2 levels will reach 500 ppm, a dangerous threshold. </a:t>
            </a:r>
          </a:p>
        </p:txBody>
      </p:sp>
    </p:spTree>
    <p:extLst>
      <p:ext uri="{BB962C8B-B14F-4D97-AF65-F5344CB8AC3E}">
        <p14:creationId xmlns:p14="http://schemas.microsoft.com/office/powerpoint/2010/main" val="3100585188"/>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PROBLEM  STATEMENT</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2133600"/>
            <a:ext cx="9067800" cy="15696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indent="-342900" algn="just">
              <a:buFont typeface="Arial" panose="020B0604020202020204" pitchFamily="34" charset="0"/>
              <a:buChar char="•"/>
            </a:pPr>
            <a:r>
              <a:rPr lang="en-US" sz="2400" dirty="0">
                <a:effectLst/>
                <a:latin typeface="Times New Roman" panose="02020603050405020304" pitchFamily="18" charset="0"/>
                <a:ea typeface="Calibri" panose="020F0502020204030204" pitchFamily="34" charset="0"/>
              </a:rPr>
              <a:t>Predicting CO2 emissions is tough because so many factors—like economic changes, energy use, and new policies—are constantly shifting. Current models often struggle to keep up, leading to forecasts that aren’t always accurate</a:t>
            </a:r>
            <a:r>
              <a:rPr lang="en-US" sz="1800" dirty="0">
                <a:effectLst/>
                <a:latin typeface="Times New Roman" panose="02020603050405020304" pitchFamily="18" charset="0"/>
                <a:ea typeface="Calibri" panose="020F0502020204030204" pitchFamily="34" charset="0"/>
              </a:rPr>
              <a:t>. </a:t>
            </a:r>
            <a:endParaRPr kumimoji="0" lang="en-US" sz="26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3356409312"/>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3200" b="1" dirty="0">
                <a:solidFill>
                  <a:srgbClr val="000000"/>
                </a:solidFill>
                <a:latin typeface="Times New Roman" panose="02020603050405020304" pitchFamily="18" charset="0"/>
                <a:cs typeface="Times New Roman" panose="02020603050405020304" pitchFamily="18" charset="0"/>
              </a:rPr>
              <a:t>LITERATURE SURVEY</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graphicFrame>
        <p:nvGraphicFramePr>
          <p:cNvPr id="2" name="Table 1">
            <a:extLst>
              <a:ext uri="{FF2B5EF4-FFF2-40B4-BE49-F238E27FC236}">
                <a16:creationId xmlns:a16="http://schemas.microsoft.com/office/drawing/2014/main" id="{43141D81-CB2D-68D1-59DC-941A7AA9484D}"/>
              </a:ext>
            </a:extLst>
          </p:cNvPr>
          <p:cNvGraphicFramePr>
            <a:graphicFrameLocks noGrp="1"/>
          </p:cNvGraphicFramePr>
          <p:nvPr>
            <p:extLst>
              <p:ext uri="{D42A27DB-BD31-4B8C-83A1-F6EECF244321}">
                <p14:modId xmlns:p14="http://schemas.microsoft.com/office/powerpoint/2010/main" val="3050159715"/>
              </p:ext>
            </p:extLst>
          </p:nvPr>
        </p:nvGraphicFramePr>
        <p:xfrm>
          <a:off x="1866900" y="1415769"/>
          <a:ext cx="9702800" cy="4026462"/>
        </p:xfrm>
        <a:graphic>
          <a:graphicData uri="http://schemas.openxmlformats.org/drawingml/2006/table">
            <a:tbl>
              <a:tblPr firstRow="1" bandRow="1">
                <a:tableStyleId>{4C3C2611-4C71-4FC5-86AE-919BDF0F9419}</a:tableStyleId>
              </a:tblPr>
              <a:tblGrid>
                <a:gridCol w="927100">
                  <a:extLst>
                    <a:ext uri="{9D8B030D-6E8A-4147-A177-3AD203B41FA5}">
                      <a16:colId xmlns:a16="http://schemas.microsoft.com/office/drawing/2014/main" val="2376495240"/>
                    </a:ext>
                  </a:extLst>
                </a:gridCol>
                <a:gridCol w="4953000">
                  <a:extLst>
                    <a:ext uri="{9D8B030D-6E8A-4147-A177-3AD203B41FA5}">
                      <a16:colId xmlns:a16="http://schemas.microsoft.com/office/drawing/2014/main" val="2968651634"/>
                    </a:ext>
                  </a:extLst>
                </a:gridCol>
                <a:gridCol w="2514600">
                  <a:extLst>
                    <a:ext uri="{9D8B030D-6E8A-4147-A177-3AD203B41FA5}">
                      <a16:colId xmlns:a16="http://schemas.microsoft.com/office/drawing/2014/main" val="2931902788"/>
                    </a:ext>
                  </a:extLst>
                </a:gridCol>
                <a:gridCol w="1308100">
                  <a:extLst>
                    <a:ext uri="{9D8B030D-6E8A-4147-A177-3AD203B41FA5}">
                      <a16:colId xmlns:a16="http://schemas.microsoft.com/office/drawing/2014/main" val="928639662"/>
                    </a:ext>
                  </a:extLst>
                </a:gridCol>
              </a:tblGrid>
              <a:tr h="550191">
                <a:tc>
                  <a:txBody>
                    <a:bodyPr/>
                    <a:lstStyle/>
                    <a:p>
                      <a:pPr algn="ctr"/>
                      <a:r>
                        <a:rPr lang="en-US" sz="2200" dirty="0">
                          <a:solidFill>
                            <a:schemeClr val="tx1"/>
                          </a:solidFill>
                        </a:rPr>
                        <a:t>SL.NO</a:t>
                      </a:r>
                      <a:endParaRPr lang="en-IN" sz="2200" dirty="0">
                        <a:solidFill>
                          <a:schemeClr val="tx1"/>
                        </a:solidFill>
                      </a:endParaRPr>
                    </a:p>
                  </a:txBody>
                  <a:tcPr/>
                </a:tc>
                <a:tc>
                  <a:txBody>
                    <a:bodyPr/>
                    <a:lstStyle/>
                    <a:p>
                      <a:pPr algn="ctr"/>
                      <a:r>
                        <a:rPr lang="en-US" sz="2200" dirty="0">
                          <a:solidFill>
                            <a:schemeClr val="tx1"/>
                          </a:solidFill>
                        </a:rPr>
                        <a:t>TITLE</a:t>
                      </a:r>
                      <a:endParaRPr lang="en-IN" sz="2200" dirty="0">
                        <a:solidFill>
                          <a:schemeClr val="tx1"/>
                        </a:solidFill>
                      </a:endParaRPr>
                    </a:p>
                  </a:txBody>
                  <a:tcPr/>
                </a:tc>
                <a:tc>
                  <a:txBody>
                    <a:bodyPr/>
                    <a:lstStyle/>
                    <a:p>
                      <a:pPr algn="ctr"/>
                      <a:r>
                        <a:rPr lang="en-US" sz="2200" dirty="0">
                          <a:solidFill>
                            <a:schemeClr val="tx1"/>
                          </a:solidFill>
                        </a:rPr>
                        <a:t>AUTHORS</a:t>
                      </a:r>
                      <a:endParaRPr lang="en-IN" sz="2200" dirty="0">
                        <a:solidFill>
                          <a:schemeClr val="tx1"/>
                        </a:solidFill>
                      </a:endParaRPr>
                    </a:p>
                  </a:txBody>
                  <a:tcPr/>
                </a:tc>
                <a:tc>
                  <a:txBody>
                    <a:bodyPr/>
                    <a:lstStyle/>
                    <a:p>
                      <a:pPr algn="ctr"/>
                      <a:r>
                        <a:rPr lang="en-US" sz="2200" dirty="0">
                          <a:solidFill>
                            <a:schemeClr val="tx1"/>
                          </a:solidFill>
                        </a:rPr>
                        <a:t>YEAR</a:t>
                      </a:r>
                      <a:endParaRPr lang="en-IN" sz="2200" dirty="0">
                        <a:solidFill>
                          <a:schemeClr val="tx1"/>
                        </a:solidFill>
                      </a:endParaRPr>
                    </a:p>
                  </a:txBody>
                  <a:tcPr/>
                </a:tc>
                <a:extLst>
                  <a:ext uri="{0D108BD9-81ED-4DB2-BD59-A6C34878D82A}">
                    <a16:rowId xmlns:a16="http://schemas.microsoft.com/office/drawing/2014/main" val="2830956124"/>
                  </a:ext>
                </a:extLst>
              </a:tr>
              <a:tr h="550191">
                <a:tc>
                  <a:txBody>
                    <a:bodyPr/>
                    <a:lstStyle/>
                    <a:p>
                      <a:pPr algn="ctr"/>
                      <a:r>
                        <a:rPr lang="en-US" sz="1400" b="1" dirty="0"/>
                        <a:t>1</a:t>
                      </a:r>
                      <a:endParaRPr lang="en-IN" sz="1400" b="1" dirty="0"/>
                    </a:p>
                  </a:txBody>
                  <a:tcPr/>
                </a:tc>
                <a:tc>
                  <a:txBody>
                    <a:bodyPr/>
                    <a:lstStyle/>
                    <a:p>
                      <a:pPr algn="ctr"/>
                      <a:r>
                        <a:rPr lang="en-US" sz="1400" b="1" dirty="0"/>
                        <a:t>Predicting future global temperature and greenhouse gas emissions via LSTM model</a:t>
                      </a:r>
                      <a:endParaRPr lang="en-IN" sz="1400" b="1" dirty="0"/>
                    </a:p>
                  </a:txBody>
                  <a:tcPr/>
                </a:tc>
                <a:tc>
                  <a:txBody>
                    <a:bodyPr/>
                    <a:lstStyle/>
                    <a:p>
                      <a:pPr algn="ctr"/>
                      <a:r>
                        <a:rPr lang="en-IN" sz="1400" b="1" dirty="0"/>
                        <a:t>Ahmad Hamdan, Ahmed Al‑</a:t>
                      </a:r>
                      <a:r>
                        <a:rPr lang="en-IN" sz="1400" b="1" dirty="0" err="1"/>
                        <a:t>Salaymeh</a:t>
                      </a:r>
                      <a:r>
                        <a:rPr lang="en-IN" sz="1400" b="1" dirty="0"/>
                        <a:t> , </a:t>
                      </a:r>
                      <a:r>
                        <a:rPr lang="en-IN" sz="1400" b="1" dirty="0" err="1"/>
                        <a:t>Issah</a:t>
                      </a:r>
                      <a:r>
                        <a:rPr lang="en-IN" sz="1400" b="1" dirty="0"/>
                        <a:t> M. </a:t>
                      </a:r>
                      <a:r>
                        <a:rPr lang="en-IN" sz="1400" b="1" dirty="0" err="1"/>
                        <a:t>AlHama</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821590036"/>
                  </a:ext>
                </a:extLst>
              </a:tr>
              <a:tr h="550191">
                <a:tc>
                  <a:txBody>
                    <a:bodyPr/>
                    <a:lstStyle/>
                    <a:p>
                      <a:pPr algn="ctr"/>
                      <a:r>
                        <a:rPr lang="en-US" sz="1400" b="1" dirty="0"/>
                        <a:t>2</a:t>
                      </a:r>
                      <a:endParaRPr lang="en-IN" sz="1400" b="1" dirty="0"/>
                    </a:p>
                  </a:txBody>
                  <a:tcPr/>
                </a:tc>
                <a:tc>
                  <a:txBody>
                    <a:bodyPr/>
                    <a:lstStyle/>
                    <a:p>
                      <a:pPr algn="ctr"/>
                      <a:r>
                        <a:rPr lang="en-US" sz="1400" b="1" dirty="0"/>
                        <a:t>Utilizing time series data from 1961 to 2019 recorded around the world and machine learning to create a Global Temperature Change Prediction Model</a:t>
                      </a:r>
                      <a:endParaRPr lang="en-IN" sz="1400" b="1" dirty="0"/>
                    </a:p>
                  </a:txBody>
                  <a:tcPr/>
                </a:tc>
                <a:tc>
                  <a:txBody>
                    <a:bodyPr/>
                    <a:lstStyle/>
                    <a:p>
                      <a:pPr algn="ctr"/>
                      <a:r>
                        <a:rPr lang="en-IN" sz="1400" b="1" dirty="0" err="1"/>
                        <a:t>Seyed</a:t>
                      </a:r>
                      <a:r>
                        <a:rPr lang="en-IN" sz="1400" b="1" dirty="0"/>
                        <a:t> Matin </a:t>
                      </a:r>
                      <a:r>
                        <a:rPr lang="en-IN" sz="1400" b="1" dirty="0" err="1"/>
                        <a:t>Malakouti</a:t>
                      </a:r>
                      <a:r>
                        <a:rPr lang="en-IN" sz="1400" b="1" dirty="0"/>
                        <a:t> </a:t>
                      </a:r>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949010568"/>
                  </a:ext>
                </a:extLst>
              </a:tr>
              <a:tr h="550191">
                <a:tc>
                  <a:txBody>
                    <a:bodyPr/>
                    <a:lstStyle/>
                    <a:p>
                      <a:pPr algn="ctr"/>
                      <a:r>
                        <a:rPr lang="en-US" sz="1400" b="1" dirty="0"/>
                        <a:t>3</a:t>
                      </a:r>
                      <a:endParaRPr lang="en-IN" sz="1400" b="1" dirty="0"/>
                    </a:p>
                  </a:txBody>
                  <a:tcPr/>
                </a:tc>
                <a:tc>
                  <a:txBody>
                    <a:bodyPr/>
                    <a:lstStyle/>
                    <a:p>
                      <a:pPr algn="ctr"/>
                      <a:r>
                        <a:rPr lang="en-US" sz="1400" b="1" dirty="0"/>
                        <a:t>Forecasting and mitigation of global environmental carbon dioxide emission using machine learning techniques</a:t>
                      </a:r>
                      <a:endParaRPr lang="en-IN" sz="1400" b="1" dirty="0"/>
                    </a:p>
                  </a:txBody>
                  <a:tcPr/>
                </a:tc>
                <a:tc>
                  <a:txBody>
                    <a:bodyPr/>
                    <a:lstStyle/>
                    <a:p>
                      <a:pPr algn="ctr"/>
                      <a:r>
                        <a:rPr lang="en-US" sz="1400" b="1" dirty="0"/>
                        <a:t>Harsh Bhatt a , Manan </a:t>
                      </a:r>
                      <a:r>
                        <a:rPr lang="en-US" sz="1400" b="1" dirty="0" err="1"/>
                        <a:t>Davawalaa</a:t>
                      </a:r>
                      <a:r>
                        <a:rPr lang="en-US" sz="1400" b="1" dirty="0"/>
                        <a:t> , Tanmay Joshi a , Manan Shah</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576399011"/>
                  </a:ext>
                </a:extLst>
              </a:tr>
              <a:tr h="550191">
                <a:tc>
                  <a:txBody>
                    <a:bodyPr/>
                    <a:lstStyle/>
                    <a:p>
                      <a:pPr algn="ctr"/>
                      <a:r>
                        <a:rPr lang="en-US" sz="1400" b="1" dirty="0"/>
                        <a:t>4</a:t>
                      </a:r>
                      <a:endParaRPr lang="en-IN" sz="1400" b="1"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i="0" dirty="0">
                          <a:solidFill>
                            <a:srgbClr val="000000"/>
                          </a:solidFill>
                          <a:effectLst/>
                          <a:latin typeface="Calibri"/>
                          <a:ea typeface="Calibri"/>
                          <a:cs typeface="Calibri"/>
                          <a:sym typeface="Calibri"/>
                        </a:rPr>
                        <a:t>Development of regression models to forecast the CO</a:t>
                      </a:r>
                      <a:r>
                        <a:rPr lang="en-US" sz="1400" b="1" i="0" baseline="-25000" dirty="0">
                          <a:solidFill>
                            <a:srgbClr val="000000"/>
                          </a:solidFill>
                          <a:effectLst/>
                          <a:latin typeface="Calibri"/>
                          <a:ea typeface="Calibri"/>
                          <a:cs typeface="Calibri"/>
                          <a:sym typeface="Calibri"/>
                        </a:rPr>
                        <a:t>2</a:t>
                      </a:r>
                      <a:r>
                        <a:rPr lang="en-US" sz="1400" b="1" i="0" dirty="0">
                          <a:solidFill>
                            <a:srgbClr val="000000"/>
                          </a:solidFill>
                          <a:effectLst/>
                          <a:latin typeface="Calibri"/>
                          <a:ea typeface="Calibri"/>
                          <a:cs typeface="Calibri"/>
                          <a:sym typeface="Calibri"/>
                        </a:rPr>
                        <a:t> emissions from fossil fuels in the BRICS and MINT countries</a:t>
                      </a:r>
                    </a:p>
                    <a:p>
                      <a:pPr algn="ctr"/>
                      <a:endParaRPr lang="en-IN" sz="1400" b="1" dirty="0"/>
                    </a:p>
                  </a:txBody>
                  <a:tcPr/>
                </a:tc>
                <a:tc>
                  <a:txBody>
                    <a:bodyPr/>
                    <a:lstStyle/>
                    <a:p>
                      <a:pPr algn="ctr"/>
                      <a:r>
                        <a:rPr lang="en-IN" sz="1400" b="1" dirty="0" err="1">
                          <a:effectLst/>
                        </a:rPr>
                        <a:t>Izzet</a:t>
                      </a:r>
                      <a:r>
                        <a:rPr lang="en-IN" sz="1400" b="1" dirty="0">
                          <a:effectLst/>
                        </a:rPr>
                        <a:t> </a:t>
                      </a:r>
                      <a:r>
                        <a:rPr lang="en-IN" sz="1400" b="1" dirty="0" err="1">
                          <a:effectLst/>
                        </a:rPr>
                        <a:t>Karakurt</a:t>
                      </a:r>
                      <a:r>
                        <a:rPr lang="en-IN" sz="1400" b="1" i="0" dirty="0">
                          <a:solidFill>
                            <a:srgbClr val="000000"/>
                          </a:solidFill>
                          <a:effectLst/>
                          <a:latin typeface="Calibri"/>
                          <a:ea typeface="Calibri"/>
                          <a:cs typeface="Calibri"/>
                          <a:sym typeface="Calibri"/>
                        </a:rPr>
                        <a:t>, </a:t>
                      </a:r>
                      <a:r>
                        <a:rPr lang="en-IN" sz="1400" b="1" dirty="0" err="1">
                          <a:effectLst/>
                        </a:rPr>
                        <a:t>Gokhan</a:t>
                      </a:r>
                      <a:r>
                        <a:rPr lang="en-IN" sz="1400" b="1" dirty="0">
                          <a:effectLst/>
                        </a:rPr>
                        <a:t> Aydin</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3373132824"/>
                  </a:ext>
                </a:extLst>
              </a:tr>
              <a:tr h="550191">
                <a:tc>
                  <a:txBody>
                    <a:bodyPr/>
                    <a:lstStyle/>
                    <a:p>
                      <a:pPr algn="ctr"/>
                      <a:r>
                        <a:rPr lang="en-US" sz="1400" b="1" dirty="0"/>
                        <a:t>5</a:t>
                      </a:r>
                      <a:endParaRPr lang="en-IN" sz="1400" b="1" dirty="0"/>
                    </a:p>
                  </a:txBody>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400" b="1" i="0" dirty="0">
                          <a:solidFill>
                            <a:srgbClr val="000000"/>
                          </a:solidFill>
                          <a:effectLst/>
                          <a:latin typeface="Calibri"/>
                          <a:ea typeface="Calibri"/>
                          <a:cs typeface="Calibri"/>
                          <a:sym typeface="Calibri"/>
                        </a:rPr>
                        <a:t>A comparative study of statistical and machine learning models on carbon dioxide emissions prediction of China</a:t>
                      </a:r>
                    </a:p>
                    <a:p>
                      <a:pPr algn="ctr"/>
                      <a:endParaRPr lang="en-IN" sz="1400" b="1" dirty="0"/>
                    </a:p>
                  </a:txBody>
                  <a:tcPr/>
                </a:tc>
                <a:tc>
                  <a:txBody>
                    <a:bodyPr/>
                    <a:lstStyle/>
                    <a:p>
                      <a:pPr algn="ctr"/>
                      <a:r>
                        <a:rPr lang="en-IN" sz="1400" b="1" dirty="0" err="1">
                          <a:solidFill>
                            <a:srgbClr val="000000"/>
                          </a:solidFill>
                          <a:effectLst/>
                        </a:rPr>
                        <a:t>Xiangqian</a:t>
                      </a:r>
                      <a:r>
                        <a:rPr lang="en-IN" sz="1400" b="1" dirty="0">
                          <a:solidFill>
                            <a:srgbClr val="000000"/>
                          </a:solidFill>
                          <a:effectLst/>
                        </a:rPr>
                        <a:t> Li, </a:t>
                      </a:r>
                      <a:r>
                        <a:rPr lang="en-IN" sz="1400" b="1" dirty="0" err="1">
                          <a:solidFill>
                            <a:srgbClr val="000000"/>
                          </a:solidFill>
                          <a:effectLst/>
                        </a:rPr>
                        <a:t>Xiaoxiao</a:t>
                      </a:r>
                      <a:r>
                        <a:rPr lang="en-IN" sz="1400" b="1" dirty="0">
                          <a:solidFill>
                            <a:srgbClr val="000000"/>
                          </a:solidFill>
                          <a:effectLst/>
                        </a:rPr>
                        <a:t> Zhang</a:t>
                      </a:r>
                      <a:endParaRPr lang="en-IN" sz="1400" b="1" dirty="0"/>
                    </a:p>
                  </a:txBody>
                  <a:tcPr/>
                </a:tc>
                <a:tc>
                  <a:txBody>
                    <a:bodyPr/>
                    <a:lstStyle/>
                    <a:p>
                      <a:pPr algn="ctr"/>
                      <a:r>
                        <a:rPr lang="en-US" sz="1400" b="1" dirty="0"/>
                        <a:t>2023</a:t>
                      </a:r>
                      <a:endParaRPr lang="en-IN" sz="1400" b="1" dirty="0"/>
                    </a:p>
                  </a:txBody>
                  <a:tcPr/>
                </a:tc>
                <a:extLst>
                  <a:ext uri="{0D108BD9-81ED-4DB2-BD59-A6C34878D82A}">
                    <a16:rowId xmlns:a16="http://schemas.microsoft.com/office/drawing/2014/main" val="472103124"/>
                  </a:ext>
                </a:extLst>
              </a:tr>
            </a:tbl>
          </a:graphicData>
        </a:graphic>
      </p:graphicFrame>
    </p:spTree>
    <p:extLst>
      <p:ext uri="{BB962C8B-B14F-4D97-AF65-F5344CB8AC3E}">
        <p14:creationId xmlns:p14="http://schemas.microsoft.com/office/powerpoint/2010/main" val="1121142268"/>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04800"/>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rPr>
              <a:t>OBJECTIVE</a:t>
            </a:r>
          </a:p>
        </p:txBody>
      </p:sp>
      <p:sp>
        <p:nvSpPr>
          <p:cNvPr id="3" name="TextBox 2">
            <a:extLst>
              <a:ext uri="{FF2B5EF4-FFF2-40B4-BE49-F238E27FC236}">
                <a16:creationId xmlns:a16="http://schemas.microsoft.com/office/drawing/2014/main" id="{A1E59CC0-D651-4117-9F21-69288D11AF2D}"/>
              </a:ext>
            </a:extLst>
          </p:cNvPr>
          <p:cNvSpPr txBox="1"/>
          <p:nvPr/>
        </p:nvSpPr>
        <p:spPr>
          <a:xfrm>
            <a:off x="1752600" y="1665398"/>
            <a:ext cx="9982199" cy="395435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Develop a Hybrid Model</a:t>
            </a:r>
            <a:r>
              <a:rPr lang="en-IN" sz="2400"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C</a:t>
            </a:r>
            <a:r>
              <a:rPr lang="en-US" sz="1800" dirty="0">
                <a:effectLst/>
                <a:latin typeface="Times New Roman" panose="02020603050405020304" pitchFamily="18" charset="0"/>
                <a:ea typeface="Calibri" panose="020F0502020204030204" pitchFamily="34" charset="0"/>
              </a:rPr>
              <a:t>reate CNN-GRU model to enhance the accuracy of forecasting</a:t>
            </a:r>
            <a:r>
              <a:rPr lang="en-IN" sz="2400" dirty="0">
                <a:latin typeface="Calibri" panose="020F0502020204030204" pitchFamily="34" charset="0"/>
                <a:ea typeface="Calibri" panose="020F0502020204030204" pitchFamily="34" charset="0"/>
                <a:cs typeface="Times New Roman" panose="02020603050405020304" pitchFamily="18" charset="0"/>
              </a:rPr>
              <a:t>     </a:t>
            </a:r>
          </a:p>
          <a:p>
            <a:pPr lvl="0" algn="just">
              <a:lnSpc>
                <a:spcPct val="107000"/>
              </a:lnSpc>
              <a:spcAft>
                <a:spcPts val="800"/>
              </a:spcAft>
            </a:pPr>
            <a:r>
              <a:rPr lang="en-IN" sz="2400" dirty="0">
                <a:latin typeface="Calibri" panose="020F0502020204030204" pitchFamily="34" charset="0"/>
                <a:ea typeface="Calibri" panose="020F0502020204030204" pitchFamily="34" charset="0"/>
                <a:cs typeface="Times New Roman" panose="02020603050405020304" pitchFamily="18" charset="0"/>
              </a:rPr>
              <a:t>     </a:t>
            </a:r>
          </a:p>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Improve Forecasting Precision - </a:t>
            </a:r>
            <a:r>
              <a:rPr lang="en-US" sz="1800" dirty="0">
                <a:effectLst/>
                <a:latin typeface="Times New Roman" panose="02020603050405020304" pitchFamily="18" charset="0"/>
                <a:ea typeface="Calibri" panose="020F0502020204030204" pitchFamily="34" charset="0"/>
              </a:rPr>
              <a:t>Achieve more reliable predictions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Analyze Emission Trends - </a:t>
            </a:r>
            <a:r>
              <a:rPr lang="en-US" dirty="0">
                <a:latin typeface="Times New Roman" panose="02020603050405020304" pitchFamily="18" charset="0"/>
                <a:ea typeface="Calibri" panose="020F0502020204030204" pitchFamily="34" charset="0"/>
                <a:cs typeface="Times New Roman" panose="02020603050405020304" pitchFamily="18" charset="0"/>
              </a:rPr>
              <a:t>U</a:t>
            </a:r>
            <a:r>
              <a:rPr lang="en-US" sz="1800" dirty="0">
                <a:effectLst/>
                <a:latin typeface="Times New Roman" panose="02020603050405020304" pitchFamily="18" charset="0"/>
                <a:ea typeface="Calibri" panose="020F0502020204030204" pitchFamily="34" charset="0"/>
              </a:rPr>
              <a:t>nderstand trends and patterns in CO2 emissions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Support Climate Policy - </a:t>
            </a:r>
            <a:r>
              <a:rPr lang="en-US" sz="1800" dirty="0">
                <a:effectLst/>
                <a:latin typeface="Times New Roman" panose="02020603050405020304" pitchFamily="18" charset="0"/>
                <a:ea typeface="Calibri" panose="020F0502020204030204" pitchFamily="34" charset="0"/>
              </a:rPr>
              <a:t>Provide actionable insights </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lvl="0" indent="-342900" algn="just">
              <a:lnSpc>
                <a:spcPct val="107000"/>
              </a:lnSpc>
              <a:spcAft>
                <a:spcPts val="800"/>
              </a:spcAft>
              <a:buFont typeface="Symbol" panose="05050102010706020507" pitchFamily="18" charset="2"/>
              <a:buChar char=""/>
            </a:pP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8933832"/>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90167"/>
            <a:ext cx="3733800" cy="156965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ARCHITECTURE BLOCK DIAGRAM</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A42100D6-63D4-FD15-7038-0B3412D19013}"/>
              </a:ext>
            </a:extLst>
          </p:cNvPr>
          <p:cNvPicPr>
            <a:picLocks noChangeAspect="1"/>
          </p:cNvPicPr>
          <p:nvPr/>
        </p:nvPicPr>
        <p:blipFill>
          <a:blip r:embed="rId3"/>
          <a:stretch>
            <a:fillRect/>
          </a:stretch>
        </p:blipFill>
        <p:spPr>
          <a:xfrm>
            <a:off x="5349240" y="125727"/>
            <a:ext cx="4490043" cy="3719833"/>
          </a:xfrm>
          <a:prstGeom prst="rect">
            <a:avLst/>
          </a:prstGeom>
        </p:spPr>
      </p:pic>
      <p:sp>
        <p:nvSpPr>
          <p:cNvPr id="6" name="Rectangle 5">
            <a:extLst>
              <a:ext uri="{FF2B5EF4-FFF2-40B4-BE49-F238E27FC236}">
                <a16:creationId xmlns:a16="http://schemas.microsoft.com/office/drawing/2014/main" id="{AA87D4FF-B37D-D931-360C-D4F17A01D2DE}"/>
              </a:ext>
            </a:extLst>
          </p:cNvPr>
          <p:cNvSpPr/>
          <p:nvPr/>
        </p:nvSpPr>
        <p:spPr>
          <a:xfrm>
            <a:off x="6336961" y="4046540"/>
            <a:ext cx="2514600" cy="1477325"/>
          </a:xfrm>
          <a:prstGeom prst="rect">
            <a:avLst/>
          </a:prstGeom>
          <a:solidFill>
            <a:schemeClr val="accent1">
              <a:lumMod val="20000"/>
              <a:lumOff val="80000"/>
            </a:schemeClr>
          </a:solidFill>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ARIMA</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LSTM</a:t>
            </a: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342900" marR="0" indent="-342900" algn="ctr" defTabSz="914400" rtl="0" fontAlgn="auto" latinLnBrk="1" hangingPunct="0">
              <a:lnSpc>
                <a:spcPct val="100000"/>
              </a:lnSpc>
              <a:spcBef>
                <a:spcPts val="0"/>
              </a:spcBef>
              <a:spcAft>
                <a:spcPts val="0"/>
              </a:spcAft>
              <a:buClrTx/>
              <a:buSzTx/>
              <a:buFontTx/>
              <a:buAutoNum type="arabicPeriod"/>
              <a:tabLst/>
            </a:pPr>
            <a:r>
              <a:rPr lang="en-US" dirty="0">
                <a:solidFill>
                  <a:srgbClr val="000000"/>
                </a:solidFill>
                <a:latin typeface="Calibri"/>
                <a:ea typeface="Calibri"/>
                <a:cs typeface="Calibri"/>
              </a:rPr>
              <a:t>CNN</a:t>
            </a:r>
          </a:p>
          <a:p>
            <a:pPr marL="342900" marR="0" indent="-342900" algn="ctr" defTabSz="914400" rtl="0" fontAlgn="auto" latinLnBrk="1" hangingPunct="0">
              <a:lnSpc>
                <a:spcPct val="100000"/>
              </a:lnSpc>
              <a:spcBef>
                <a:spcPts val="0"/>
              </a:spcBef>
              <a:spcAft>
                <a:spcPts val="0"/>
              </a:spcAft>
              <a:buClrTx/>
              <a:buSzTx/>
              <a:buFontTx/>
              <a:buAutoNum type="arabicPeriod"/>
              <a:tabLst/>
            </a:pPr>
            <a:r>
              <a:rPr kumimoji="0" lang="en-US" sz="1800" b="0" i="0" u="none" strike="noStrike" cap="none" spc="0" normalizeH="0" baseline="0" dirty="0">
                <a:ln>
                  <a:noFill/>
                </a:ln>
                <a:solidFill>
                  <a:srgbClr val="000000"/>
                </a:solidFill>
                <a:effectLst/>
                <a:uFillTx/>
                <a:latin typeface="Calibri"/>
                <a:ea typeface="Calibri"/>
                <a:cs typeface="Calibri"/>
                <a:sym typeface="Calibri"/>
              </a:rPr>
              <a:t>CNN &amp; GRU</a:t>
            </a:r>
          </a:p>
          <a:p>
            <a:pPr marL="342900" marR="0" indent="-342900" algn="l" defTabSz="914400" rtl="0" fontAlgn="auto" latinLnBrk="1" hangingPunct="0">
              <a:lnSpc>
                <a:spcPct val="100000"/>
              </a:lnSpc>
              <a:spcBef>
                <a:spcPts val="0"/>
              </a:spcBef>
              <a:spcAft>
                <a:spcPts val="0"/>
              </a:spcAft>
              <a:buClrTx/>
              <a:buSzTx/>
              <a:buFontTx/>
              <a:buAutoNum type="arabicPeriod"/>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cxnSp>
        <p:nvCxnSpPr>
          <p:cNvPr id="8" name="Straight Arrow Connector 7">
            <a:extLst>
              <a:ext uri="{FF2B5EF4-FFF2-40B4-BE49-F238E27FC236}">
                <a16:creationId xmlns:a16="http://schemas.microsoft.com/office/drawing/2014/main" id="{D22CF739-53FE-1C63-D00F-41EAB26B022B}"/>
              </a:ext>
            </a:extLst>
          </p:cNvPr>
          <p:cNvCxnSpPr>
            <a:cxnSpLocks/>
            <a:endCxn id="6" idx="0"/>
          </p:cNvCxnSpPr>
          <p:nvPr/>
        </p:nvCxnSpPr>
        <p:spPr>
          <a:xfrm>
            <a:off x="7467600" y="3810000"/>
            <a:ext cx="126661" cy="236540"/>
          </a:xfrm>
          <a:prstGeom prst="straightConnector1">
            <a:avLst/>
          </a:prstGeom>
          <a:noFill/>
          <a:ln w="25400" cap="flat">
            <a:solidFill>
              <a:srgbClr val="5B9BD5"/>
            </a:solidFill>
            <a:prstDash val="solid"/>
            <a:bevel/>
            <a:tailEnd type="triangle"/>
          </a:ln>
          <a:effectLst>
            <a:outerShdw blurRad="38100" dist="20000" dir="5400000" rotWithShape="0">
              <a:srgbClr val="000000">
                <a:alpha val="38000"/>
              </a:srgbClr>
            </a:outerShdw>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4002694768"/>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ma14="http://schemas.microsoft.com/office/mac/drawingml/2011/main" xmlns=""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83099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IN" sz="3200" b="1" dirty="0">
                <a:latin typeface="Times New Roman" panose="02020603050405020304" pitchFamily="18" charset="0"/>
                <a:cs typeface="Times New Roman" panose="02020603050405020304" pitchFamily="18" charset="0"/>
              </a:rPr>
              <a:t>APPLICATIONS </a:t>
            </a:r>
            <a:endParaRPr kumimoji="0" lang="en-US" sz="32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3" name="TextBox 2">
            <a:extLst>
              <a:ext uri="{FF2B5EF4-FFF2-40B4-BE49-F238E27FC236}">
                <a16:creationId xmlns:a16="http://schemas.microsoft.com/office/drawing/2014/main" id="{A1E59CC0-D651-4117-9F21-69288D11AF2D}"/>
              </a:ext>
            </a:extLst>
          </p:cNvPr>
          <p:cNvSpPr txBox="1"/>
          <p:nvPr/>
        </p:nvSpPr>
        <p:spPr>
          <a:xfrm>
            <a:off x="2133600" y="1777837"/>
            <a:ext cx="9067800" cy="304468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1. Shaping Climate Policies - </a:t>
            </a:r>
            <a:r>
              <a:rPr lang="en-US" dirty="0">
                <a:latin typeface="Times New Roman" panose="02020603050405020304" pitchFamily="18" charset="0"/>
                <a:ea typeface="Calibri" panose="020F0502020204030204" pitchFamily="34" charset="0"/>
                <a:cs typeface="Times New Roman" panose="02020603050405020304" pitchFamily="18" charset="0"/>
              </a:rPr>
              <a:t>H</a:t>
            </a:r>
            <a:r>
              <a:rPr lang="en-US" sz="1800" dirty="0">
                <a:effectLst/>
                <a:latin typeface="Times New Roman" panose="02020603050405020304" pitchFamily="18" charset="0"/>
                <a:ea typeface="Calibri" panose="020F0502020204030204" pitchFamily="34" charset="0"/>
              </a:rPr>
              <a:t>elp to set achievable goals for reducing those emissions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2. Guiding Urban Development - </a:t>
            </a:r>
            <a:r>
              <a:rPr lang="en-US" dirty="0">
                <a:latin typeface="Times New Roman" panose="02020603050405020304" pitchFamily="18" charset="0"/>
                <a:ea typeface="Calibri" panose="020F0502020204030204" pitchFamily="34" charset="0"/>
                <a:cs typeface="Times New Roman" panose="02020603050405020304" pitchFamily="18" charset="0"/>
              </a:rPr>
              <a:t>U</a:t>
            </a:r>
            <a:r>
              <a:rPr lang="en-US" sz="1800" dirty="0">
                <a:effectLst/>
                <a:latin typeface="Times New Roman" panose="02020603050405020304" pitchFamily="18" charset="0"/>
                <a:ea typeface="Calibri" panose="020F0502020204030204" pitchFamily="34" charset="0"/>
              </a:rPr>
              <a:t>se to make decisions about traffic, and create green spaces</a:t>
            </a:r>
            <a:endParaRPr lang="en-IN" sz="24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3. Supporting Corporate Sustainability - </a:t>
            </a:r>
            <a:r>
              <a:rPr lang="en-US" dirty="0">
                <a:latin typeface="Times New Roman" panose="02020603050405020304" pitchFamily="18" charset="0"/>
                <a:ea typeface="Calibri" panose="020F0502020204030204" pitchFamily="34" charset="0"/>
                <a:cs typeface="Times New Roman" panose="02020603050405020304" pitchFamily="18" charset="0"/>
              </a:rPr>
              <a:t>T</a:t>
            </a:r>
            <a:r>
              <a:rPr lang="en-US" sz="1800" dirty="0">
                <a:effectLst/>
                <a:latin typeface="Times New Roman" panose="02020603050405020304" pitchFamily="18" charset="0"/>
                <a:ea typeface="Calibri" panose="020F0502020204030204" pitchFamily="34" charset="0"/>
              </a:rPr>
              <a:t>o predict how different strategies might impact their CO2 output</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cs typeface="Times New Roman" panose="02020603050405020304" pitchFamily="18" charset="0"/>
              </a:rPr>
              <a:t>4. Informing Energy Choices - G</a:t>
            </a:r>
            <a:r>
              <a:rPr lang="en-US" sz="1800" dirty="0">
                <a:effectLst/>
                <a:latin typeface="Times New Roman" panose="02020603050405020304" pitchFamily="18" charset="0"/>
                <a:ea typeface="Calibri" panose="020F0502020204030204" pitchFamily="34" charset="0"/>
              </a:rPr>
              <a:t>uiding them toward cleaner energy investments</a:t>
            </a:r>
            <a:endParaRPr lang="en-US" sz="24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07000"/>
              </a:lnSpc>
              <a:spcAft>
                <a:spcPts val="800"/>
              </a:spcAft>
            </a:pPr>
            <a:r>
              <a:rPr lang="en-US" sz="2400" dirty="0">
                <a:effectLst/>
                <a:latin typeface="Times New Roman" panose="02020603050405020304" pitchFamily="18" charset="0"/>
                <a:ea typeface="Calibri" panose="020F0502020204030204" pitchFamily="34" charset="0"/>
              </a:rPr>
              <a:t>5. Raising Public Awareness - </a:t>
            </a:r>
            <a:r>
              <a:rPr lang="en-US" dirty="0">
                <a:latin typeface="Times New Roman" panose="02020603050405020304" pitchFamily="18" charset="0"/>
                <a:ea typeface="Calibri" panose="020F0502020204030204" pitchFamily="34" charset="0"/>
              </a:rPr>
              <a:t>D</a:t>
            </a:r>
            <a:r>
              <a:rPr lang="en-US" sz="1800" dirty="0">
                <a:effectLst/>
                <a:latin typeface="Times New Roman" panose="02020603050405020304" pitchFamily="18" charset="0"/>
                <a:ea typeface="Calibri" panose="020F0502020204030204" pitchFamily="34" charset="0"/>
              </a:rPr>
              <a:t>ata to create compelling stories and visuals </a:t>
            </a:r>
            <a:endParaRPr kumimoji="0" lang="en-US" sz="2400" b="0"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Tree>
    <p:extLst>
      <p:ext uri="{BB962C8B-B14F-4D97-AF65-F5344CB8AC3E}">
        <p14:creationId xmlns:p14="http://schemas.microsoft.com/office/powerpoint/2010/main" val="220293015"/>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2"/>
          <p:cNvGrpSpPr/>
          <p:nvPr/>
        </p:nvGrpSpPr>
        <p:grpSpPr>
          <a:xfrm>
            <a:off x="0" y="5619750"/>
            <a:ext cx="12192000" cy="1219200"/>
            <a:chOff x="0" y="0"/>
            <a:chExt cx="12192000" cy="1219200"/>
          </a:xfrm>
        </p:grpSpPr>
        <p:sp>
          <p:nvSpPr>
            <p:cNvPr id="10" name="Shape 10"/>
            <p:cNvSpPr/>
            <p:nvPr/>
          </p:nvSpPr>
          <p:spPr>
            <a:xfrm>
              <a:off x="0" y="0"/>
              <a:ext cx="12192000" cy="1219200"/>
            </a:xfrm>
            <a:prstGeom prst="rect">
              <a:avLst/>
            </a:prstGeom>
            <a:solidFill>
              <a:srgbClr val="FFD85B"/>
            </a:solidFill>
            <a:ln w="12700" cap="flat">
              <a:solidFill>
                <a:srgbClr val="41719C"/>
              </a:solidFill>
              <a:prstDash val="solid"/>
              <a:round/>
            </a:ln>
            <a:effectLst/>
          </p:spPr>
          <p:txBody>
            <a:bodyPr wrap="square" lIns="0" tIns="0" rIns="0" bIns="0" numCol="1" anchor="ctr">
              <a:noAutofit/>
            </a:bodyPr>
            <a:lstStyle/>
            <a:p>
              <a:pPr lvl="0" algn="ctr">
                <a:defRPr sz="2200" b="1">
                  <a:latin typeface="Times New Roman"/>
                  <a:ea typeface="Times New Roman"/>
                  <a:cs typeface="Times New Roman"/>
                  <a:sym typeface="Times New Roman"/>
                </a:defRPr>
              </a:pPr>
              <a:endParaRPr/>
            </a:p>
          </p:txBody>
        </p:sp>
        <p:sp>
          <p:nvSpPr>
            <p:cNvPr id="11" name="Shape 11"/>
            <p:cNvSpPr/>
            <p:nvPr/>
          </p:nvSpPr>
          <p:spPr>
            <a:xfrm>
              <a:off x="0" y="404714"/>
              <a:ext cx="12192000" cy="409772"/>
            </a:xfrm>
            <a:prstGeom prst="rect">
              <a:avLst/>
            </a:prstGeom>
            <a:noFill/>
            <a:ln w="12700" cap="flat">
              <a:noFill/>
              <a:miter lim="400000"/>
            </a:ln>
            <a:effectLst/>
            <a:extLst>
              <a:ext uri="{C572A759-6A51-4108-AA02-DFA0A04FC94B}">
                <ma14:wrappingTextBoxFlag xmlns="" xmlns:ma14="http://schemas.microsoft.com/office/mac/drawingml/2011/main" val="1"/>
              </a:ext>
            </a:extLst>
          </p:spPr>
          <p:txBody>
            <a:bodyPr wrap="square" lIns="0" tIns="0" rIns="0" bIns="0" numCol="1" anchor="ctr">
              <a:spAutoFit/>
            </a:bodyPr>
            <a:lstStyle/>
            <a:p>
              <a:pPr lvl="0" algn="ctr"/>
              <a:r>
                <a:rPr sz="2000" b="1" dirty="0">
                  <a:solidFill>
                    <a:srgbClr val="FFFFFF"/>
                  </a:solidFill>
                  <a:latin typeface="Times New Roman"/>
                  <a:ea typeface="Times New Roman"/>
                  <a:cs typeface="Times New Roman"/>
                  <a:sym typeface="Times New Roman"/>
                </a:rPr>
                <a:t>                                </a:t>
              </a:r>
              <a:r>
                <a:rPr sz="2200" b="1" dirty="0">
                  <a:latin typeface="Times New Roman"/>
                  <a:ea typeface="Times New Roman"/>
                  <a:cs typeface="Times New Roman"/>
                  <a:sym typeface="Times New Roman"/>
                </a:rPr>
                <a:t>DAYANANDA SAGAR COLLEGE OF ENGINEERING</a:t>
              </a:r>
            </a:p>
          </p:txBody>
        </p:sp>
      </p:grpSp>
      <p:sp>
        <p:nvSpPr>
          <p:cNvPr id="13" name="Shape 13"/>
          <p:cNvSpPr/>
          <p:nvPr/>
        </p:nvSpPr>
        <p:spPr>
          <a:xfrm>
            <a:off x="0" y="19050"/>
            <a:ext cx="1419225" cy="5600700"/>
          </a:xfrm>
          <a:prstGeom prst="rect">
            <a:avLst/>
          </a:prstGeom>
          <a:solidFill>
            <a:srgbClr val="44546A"/>
          </a:solidFill>
          <a:ln w="12700">
            <a:solidFill>
              <a:srgbClr val="41719C"/>
            </a:solidFill>
            <a:round/>
          </a:ln>
        </p:spPr>
        <p:txBody>
          <a:bodyPr lIns="0" tIns="0" rIns="0" bIns="0" anchor="ctr"/>
          <a:lstStyle/>
          <a:p>
            <a:pPr lvl="0" algn="ctr">
              <a:defRPr>
                <a:solidFill>
                  <a:srgbClr val="FFFFFF"/>
                </a:solidFill>
              </a:defRPr>
            </a:pPr>
            <a:endParaRPr/>
          </a:p>
        </p:txBody>
      </p:sp>
      <p:pic>
        <p:nvPicPr>
          <p:cNvPr id="14" name="image.png"/>
          <p:cNvPicPr/>
          <p:nvPr/>
        </p:nvPicPr>
        <p:blipFill>
          <a:blip r:embed="rId2"/>
          <a:stretch>
            <a:fillRect/>
          </a:stretch>
        </p:blipFill>
        <p:spPr>
          <a:xfrm>
            <a:off x="0" y="4883150"/>
            <a:ext cx="1866900" cy="1955800"/>
          </a:xfrm>
          <a:prstGeom prst="rect">
            <a:avLst/>
          </a:prstGeom>
          <a:ln w="12700">
            <a:miter lim="400000"/>
          </a:ln>
        </p:spPr>
      </p:pic>
      <p:sp>
        <p:nvSpPr>
          <p:cNvPr id="4" name="TextBox 3">
            <a:extLst>
              <a:ext uri="{FF2B5EF4-FFF2-40B4-BE49-F238E27FC236}">
                <a16:creationId xmlns:a16="http://schemas.microsoft.com/office/drawing/2014/main" id="{C7451D72-3CA6-1095-65FA-DD006E700040}"/>
              </a:ext>
            </a:extLst>
          </p:cNvPr>
          <p:cNvSpPr txBox="1"/>
          <p:nvPr/>
        </p:nvSpPr>
        <p:spPr>
          <a:xfrm>
            <a:off x="1600200" y="328988"/>
            <a:ext cx="10134600" cy="138499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Breaking the Carbon Curve: Advanced Forecasting of </a:t>
            </a:r>
          </a:p>
          <a:p>
            <a:pPr marL="0" marR="0" indent="0" algn="ctr" defTabSz="914400" rtl="0" fontAlgn="auto" latinLnBrk="1" hangingPunct="0">
              <a:lnSpc>
                <a:spcPct val="150000"/>
              </a:lnSpc>
              <a:spcBef>
                <a:spcPts val="0"/>
              </a:spcBef>
              <a:spcAft>
                <a:spcPts val="0"/>
              </a:spcAft>
              <a:buClrTx/>
              <a:buSzTx/>
              <a:buFontTx/>
              <a:buNone/>
              <a:tabLst/>
            </a:pPr>
            <a:r>
              <a:rPr lang="en-US" sz="2800" b="1" dirty="0">
                <a:effectLst/>
                <a:latin typeface="Times New Roman" panose="02020603050405020304" pitchFamily="18" charset="0"/>
                <a:ea typeface="Calibri" panose="020F0502020204030204" pitchFamily="34" charset="0"/>
              </a:rPr>
              <a:t>Global CO2 Emissions Using CNN-GRU</a:t>
            </a:r>
            <a:endParaRPr kumimoji="0" lang="en-US" sz="2800" b="1" i="0" u="none" strike="noStrike" cap="none" spc="0" normalizeH="0" baseline="0" dirty="0">
              <a:ln>
                <a:noFill/>
              </a:ln>
              <a:solidFill>
                <a:srgbClr val="000000"/>
              </a:solidFill>
              <a:effectLst/>
              <a:uFillTx/>
              <a:latin typeface="Times New Roman" panose="02020603050405020304" pitchFamily="18" charset="0"/>
              <a:cs typeface="Times New Roman" panose="02020603050405020304" pitchFamily="18" charset="0"/>
              <a:sym typeface="Calibri"/>
            </a:endParaRPr>
          </a:p>
        </p:txBody>
      </p:sp>
      <p:sp>
        <p:nvSpPr>
          <p:cNvPr id="5" name="TextBox 4">
            <a:extLst>
              <a:ext uri="{FF2B5EF4-FFF2-40B4-BE49-F238E27FC236}">
                <a16:creationId xmlns:a16="http://schemas.microsoft.com/office/drawing/2014/main" id="{0EA9FD7E-9086-C491-CE9A-BDC5D2ACB14E}"/>
              </a:ext>
            </a:extLst>
          </p:cNvPr>
          <p:cNvSpPr txBox="1"/>
          <p:nvPr/>
        </p:nvSpPr>
        <p:spPr>
          <a:xfrm>
            <a:off x="1842786" y="3645376"/>
            <a:ext cx="7620000" cy="156966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Under the Guidance of</a:t>
            </a:r>
          </a:p>
          <a:p>
            <a:r>
              <a:rPr lang="en-US" sz="2400" dirty="0">
                <a:latin typeface="Times New Roman"/>
                <a:cs typeface="Times New Roman"/>
              </a:rPr>
              <a:t>Prof. Annapoorna B.R</a:t>
            </a:r>
          </a:p>
          <a:p>
            <a:r>
              <a:rPr lang="en-US" sz="2400" dirty="0">
                <a:latin typeface="Times New Roman"/>
                <a:cs typeface="Times New Roman"/>
              </a:rPr>
              <a:t>Assistant Professor, </a:t>
            </a:r>
          </a:p>
          <a:p>
            <a:r>
              <a:rPr lang="en-US" sz="2400" dirty="0">
                <a:latin typeface="Times New Roman"/>
                <a:cs typeface="Times New Roman"/>
              </a:rPr>
              <a:t>Dept of Computer Science and  Engineering</a:t>
            </a:r>
          </a:p>
        </p:txBody>
      </p:sp>
      <p:sp>
        <p:nvSpPr>
          <p:cNvPr id="7" name="TextBox 6">
            <a:extLst>
              <a:ext uri="{FF2B5EF4-FFF2-40B4-BE49-F238E27FC236}">
                <a16:creationId xmlns:a16="http://schemas.microsoft.com/office/drawing/2014/main" id="{3582034B-DCC1-EFA4-3EE6-019FE6395807}"/>
              </a:ext>
            </a:extLst>
          </p:cNvPr>
          <p:cNvSpPr txBox="1"/>
          <p:nvPr/>
        </p:nvSpPr>
        <p:spPr>
          <a:xfrm>
            <a:off x="8001000" y="3478401"/>
            <a:ext cx="6099858" cy="193899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wrap="square">
            <a:spAutoFit/>
          </a:bodyPr>
          <a:lstStyle/>
          <a:p>
            <a:r>
              <a:rPr lang="en-US" sz="2400" dirty="0">
                <a:latin typeface="Times New Roman"/>
                <a:cs typeface="Times New Roman"/>
              </a:rPr>
              <a:t>Team Members</a:t>
            </a:r>
          </a:p>
          <a:p>
            <a:r>
              <a:rPr lang="en-US" sz="2400" dirty="0">
                <a:latin typeface="Times New Roman"/>
                <a:cs typeface="Times New Roman"/>
              </a:rPr>
              <a:t>1. </a:t>
            </a:r>
            <a:r>
              <a:rPr lang="en-US" sz="2400" dirty="0" err="1">
                <a:latin typeface="Times New Roman"/>
                <a:cs typeface="Times New Roman"/>
              </a:rPr>
              <a:t>Lohish</a:t>
            </a:r>
            <a:r>
              <a:rPr lang="en-US" sz="2400" dirty="0">
                <a:latin typeface="Times New Roman"/>
                <a:cs typeface="Times New Roman"/>
              </a:rPr>
              <a:t> – 1DS21CS110</a:t>
            </a:r>
          </a:p>
          <a:p>
            <a:r>
              <a:rPr lang="en-US" sz="2400" dirty="0">
                <a:latin typeface="Times New Roman"/>
                <a:cs typeface="Times New Roman"/>
              </a:rPr>
              <a:t>2. Pranav Arya - 150</a:t>
            </a:r>
          </a:p>
          <a:p>
            <a:r>
              <a:rPr lang="en-US" sz="2400" dirty="0">
                <a:latin typeface="Times New Roman"/>
                <a:cs typeface="Times New Roman"/>
              </a:rPr>
              <a:t>3. Pranav J S - 152</a:t>
            </a:r>
          </a:p>
          <a:p>
            <a:r>
              <a:rPr lang="en-US" sz="2400" dirty="0">
                <a:latin typeface="Times New Roman"/>
                <a:cs typeface="Times New Roman"/>
              </a:rPr>
              <a:t>4. Prudhvi Raj - 160</a:t>
            </a:r>
          </a:p>
        </p:txBody>
      </p:sp>
    </p:spTree>
    <p:extLst>
      <p:ext uri="{BB962C8B-B14F-4D97-AF65-F5344CB8AC3E}">
        <p14:creationId xmlns:p14="http://schemas.microsoft.com/office/powerpoint/2010/main" val="1359360467"/>
      </p:ext>
    </p:extLst>
  </p:cSld>
  <p:clrMapOvr>
    <a:masterClrMapping/>
  </p:clrMapOvr>
  <p:transition spd="med"/>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Default">
  <a:themeElements>
    <a:clrScheme name="Default">
      <a:dk1>
        <a:srgbClr val="000000"/>
      </a:dk1>
      <a:lt1>
        <a:srgbClr val="FFFFFF"/>
      </a:lt1>
      <a:dk2>
        <a:srgbClr val="A7A7A7"/>
      </a:dk2>
      <a:lt2>
        <a:srgbClr val="535353"/>
      </a:lt2>
      <a:accent1>
        <a:srgbClr val="5B9BD5"/>
      </a:accent1>
      <a:accent2>
        <a:srgbClr val="ED7D31"/>
      </a:accent2>
      <a:accent3>
        <a:srgbClr val="8F8F8F"/>
      </a:accent3>
      <a:accent4>
        <a:srgbClr val="707070"/>
      </a:accent4>
      <a:accent5>
        <a:srgbClr val="B5C9E5"/>
      </a:accent5>
      <a:accent6>
        <a:srgbClr val="D7712C"/>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5B9BD5"/>
          </a:solidFill>
          <a:prstDash val="solid"/>
          <a:bevel/>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5B9BD5"/>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445</TotalTime>
  <Words>520</Words>
  <Application>Microsoft Office PowerPoint</Application>
  <PresentationFormat>Widescreen</PresentationFormat>
  <Paragraphs>79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Helvetica Neue</vt:lpstr>
      <vt:lpstr>Symbol</vt:lpstr>
      <vt:lpstr>Times New Roman</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Prudhvi Raj R</cp:lastModifiedBy>
  <cp:revision>122</cp:revision>
  <dcterms:modified xsi:type="dcterms:W3CDTF">2024-09-02T06:26:07Z</dcterms:modified>
</cp:coreProperties>
</file>