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5296" autoAdjust="0"/>
  </p:normalViewPr>
  <p:slideViewPr>
    <p:cSldViewPr snapToGrid="0">
      <p:cViewPr varScale="1">
        <p:scale>
          <a:sx n="68" d="100"/>
          <a:sy n="68"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078F9-1304-4585-8C3B-9B5E96DAC418}" type="datetimeFigureOut">
              <a:rPr lang="en-US" smtClean="0"/>
              <a:t>10/8/2020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1F189-6221-4B1F-BBE1-33424801DA12}" type="slidenum">
              <a:rPr lang="en-US" smtClean="0"/>
              <a:t>‹#›</a:t>
            </a:fld>
            <a:endParaRPr lang="en-US"/>
          </a:p>
        </p:txBody>
      </p:sp>
    </p:spTree>
    <p:extLst>
      <p:ext uri="{BB962C8B-B14F-4D97-AF65-F5344CB8AC3E}">
        <p14:creationId xmlns:p14="http://schemas.microsoft.com/office/powerpoint/2010/main" val="273888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Mike D – Liked 1 &amp;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 – Liked 3 &amp; 4</a:t>
            </a:r>
          </a:p>
          <a:p>
            <a:r>
              <a:rPr lang="en-US" dirty="0"/>
              <a:t>Christina – Learned 1 &amp;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 – Learned 3</a:t>
            </a:r>
          </a:p>
          <a:p>
            <a:r>
              <a:rPr lang="en-US" dirty="0" err="1"/>
              <a:t>Chariane</a:t>
            </a:r>
            <a:r>
              <a:rPr lang="en-US" dirty="0"/>
              <a:t> – Disliked 1 &amp; 2</a:t>
            </a:r>
          </a:p>
          <a:p>
            <a:r>
              <a:rPr lang="en-US" dirty="0"/>
              <a:t>Mike E – What we could’ve done better 1 &amp; 2</a:t>
            </a:r>
          </a:p>
          <a:p>
            <a:r>
              <a:rPr lang="en-US" dirty="0"/>
              <a:t>Dom – What we could’ve done </a:t>
            </a:r>
            <a:r>
              <a:rPr lang="en-US"/>
              <a:t>better 3 &amp; 4</a:t>
            </a:r>
            <a:endParaRPr lang="en-US" dirty="0"/>
          </a:p>
        </p:txBody>
      </p:sp>
      <p:sp>
        <p:nvSpPr>
          <p:cNvPr id="4" name="Slide Number Placeholder 3"/>
          <p:cNvSpPr>
            <a:spLocks noGrp="1"/>
          </p:cNvSpPr>
          <p:nvPr>
            <p:ph type="sldNum" sz="quarter" idx="5"/>
          </p:nvPr>
        </p:nvSpPr>
        <p:spPr/>
        <p:txBody>
          <a:bodyPr/>
          <a:lstStyle/>
          <a:p>
            <a:fld id="{D371F189-6221-4B1F-BBE1-33424801DA12}" type="slidenum">
              <a:rPr lang="en-US" smtClean="0"/>
              <a:t>1</a:t>
            </a:fld>
            <a:endParaRPr lang="en-US"/>
          </a:p>
        </p:txBody>
      </p:sp>
    </p:spTree>
    <p:extLst>
      <p:ext uri="{BB962C8B-B14F-4D97-AF65-F5344CB8AC3E}">
        <p14:creationId xmlns:p14="http://schemas.microsoft.com/office/powerpoint/2010/main" val="40779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7746-FD93-41BD-A289-B8EDE6CD5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C589A0-3CF8-40DF-9089-CE73382A2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E68C7-229F-4E10-9B50-0F31D7F8352B}"/>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B276B02C-0FCB-41FA-8226-1ADDAF007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FAEA2-0FE8-47E5-8F30-F8D39624BD20}"/>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147126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D81F-EF4C-448F-B88F-EE55092C7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D1C77-5978-4B77-BED2-F0E5ADC82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C4B38-A487-4C5C-8773-91F04EC583E9}"/>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2F08CD93-DDDE-44E0-A3B3-C1A81C334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97BE3-C0C8-433D-B0EE-18037FF57423}"/>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361334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CE489-D860-4DB6-8249-96CC6BB1AB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25BB8F-3F45-44A5-99D5-AC70B5C89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594CF-1BE5-4C09-BBC4-CB7ABACFAE07}"/>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C1AD165E-D901-4D8E-871A-D0372886F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7B680-C423-404F-84BA-472ECB5751BA}"/>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369782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07C4-72AC-4398-808C-4FB863037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D530E-4276-43A3-B4D6-7235903A0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21606-7823-4F77-B522-3C8EF9E14089}"/>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24355E16-C58D-4FA5-B905-BAFA04486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2CD58-2B47-4D2C-9232-1863B4928ECA}"/>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16796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D88E-B79D-4DDE-BFB8-C0B364BB6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97F27B-A88F-4755-A2CA-559C62211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F63D2-9BFE-4553-99F6-7D03D17FC9B0}"/>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B5F3A87E-41F1-44F0-9AEA-4744FA039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78630-86A5-4884-B43C-D351F17F12FB}"/>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266221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2363-5936-4000-A381-7116E2A79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170C7-D3EB-4EE3-A619-67CF1B977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0C0CF-7E01-414D-8243-B6161D2203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1F208A-F672-4100-A5BA-2714269C647C}"/>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6" name="Footer Placeholder 5">
            <a:extLst>
              <a:ext uri="{FF2B5EF4-FFF2-40B4-BE49-F238E27FC236}">
                <a16:creationId xmlns:a16="http://schemas.microsoft.com/office/drawing/2014/main" id="{B39C8A8C-D8A6-475D-8406-A60178AFB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440C6-7969-4796-9025-7C298EFE732D}"/>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4907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C613-8D0D-472E-A0D5-AE7011EC50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132117-1302-4E7B-9BDF-3C9F2627E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7497E-D301-43A8-ACF6-8D3734472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985A75-CAF0-4C2B-9F42-9881BCB21D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05D47-B709-402D-B37C-128D89B12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0F3E1-51EA-4ED1-9357-D1A64298D8A2}"/>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8" name="Footer Placeholder 7">
            <a:extLst>
              <a:ext uri="{FF2B5EF4-FFF2-40B4-BE49-F238E27FC236}">
                <a16:creationId xmlns:a16="http://schemas.microsoft.com/office/drawing/2014/main" id="{C02E7CB1-7F90-4709-80A5-6B3BE87087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A625D4-5E33-491F-87BE-9ECC39FDF590}"/>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412438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5D9C-DA58-4B81-B345-6B0A16B8E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FCEBF3-724B-439D-B515-BEEE6ABC5015}"/>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4" name="Footer Placeholder 3">
            <a:extLst>
              <a:ext uri="{FF2B5EF4-FFF2-40B4-BE49-F238E27FC236}">
                <a16:creationId xmlns:a16="http://schemas.microsoft.com/office/drawing/2014/main" id="{F75A2ADB-134D-41FC-AFFD-64E10C75CE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B2E43-2745-4AE9-BFD3-2BF7323BA421}"/>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418901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7D2FE-233F-4D06-B1CF-CE8EFD6CAD5C}"/>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3" name="Footer Placeholder 2">
            <a:extLst>
              <a:ext uri="{FF2B5EF4-FFF2-40B4-BE49-F238E27FC236}">
                <a16:creationId xmlns:a16="http://schemas.microsoft.com/office/drawing/2014/main" id="{45EFBF69-8B30-4A99-ADF2-7DA1186F5C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FE519-D77A-4259-A579-C4CF25A7B7FB}"/>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401555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A020-8E8B-4EE6-8FF2-487A26255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205CF-D65A-4448-B6D5-FD4E82121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78BCE-91F8-4506-AC7E-B04152AC1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4B23D-6718-412A-8B2E-5D254F325A76}"/>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6" name="Footer Placeholder 5">
            <a:extLst>
              <a:ext uri="{FF2B5EF4-FFF2-40B4-BE49-F238E27FC236}">
                <a16:creationId xmlns:a16="http://schemas.microsoft.com/office/drawing/2014/main" id="{8941C4C9-B1BE-4A97-BE80-7B379E234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4FFBB-2D9D-4DE0-A4F3-90D2230DAEB6}"/>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208751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7A9E-7984-446F-96ED-7C56204F7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94AF42-2400-46FA-AD72-DE9000416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B4C04B-4737-485F-A6A5-FAE7D8B10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76FCA-1507-4182-BA1B-3AE243B4EA21}"/>
              </a:ext>
            </a:extLst>
          </p:cNvPr>
          <p:cNvSpPr>
            <a:spLocks noGrp="1"/>
          </p:cNvSpPr>
          <p:nvPr>
            <p:ph type="dt" sz="half" idx="10"/>
          </p:nvPr>
        </p:nvSpPr>
        <p:spPr/>
        <p:txBody>
          <a:bodyPr/>
          <a:lstStyle/>
          <a:p>
            <a:fld id="{C616D1E9-B487-41BB-B347-597749271364}" type="datetimeFigureOut">
              <a:rPr lang="en-US" smtClean="0"/>
              <a:t>10/8/2020</a:t>
            </a:fld>
            <a:endParaRPr lang="en-US"/>
          </a:p>
        </p:txBody>
      </p:sp>
      <p:sp>
        <p:nvSpPr>
          <p:cNvPr id="6" name="Footer Placeholder 5">
            <a:extLst>
              <a:ext uri="{FF2B5EF4-FFF2-40B4-BE49-F238E27FC236}">
                <a16:creationId xmlns:a16="http://schemas.microsoft.com/office/drawing/2014/main" id="{4487F1CD-6820-481B-8492-B7A753414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AD7F4-53D2-4A65-AB1B-B73520E16E11}"/>
              </a:ext>
            </a:extLst>
          </p:cNvPr>
          <p:cNvSpPr>
            <a:spLocks noGrp="1"/>
          </p:cNvSpPr>
          <p:nvPr>
            <p:ph type="sldNum" sz="quarter" idx="12"/>
          </p:nvPr>
        </p:nvSpPr>
        <p:spPr/>
        <p:txBody>
          <a:bodyPr/>
          <a:lstStyle/>
          <a:p>
            <a:fld id="{9FEF69AE-173D-4887-ABB2-9579095A2EF7}" type="slidenum">
              <a:rPr lang="en-US" smtClean="0"/>
              <a:t>‹#›</a:t>
            </a:fld>
            <a:endParaRPr lang="en-US"/>
          </a:p>
        </p:txBody>
      </p:sp>
    </p:spTree>
    <p:extLst>
      <p:ext uri="{BB962C8B-B14F-4D97-AF65-F5344CB8AC3E}">
        <p14:creationId xmlns:p14="http://schemas.microsoft.com/office/powerpoint/2010/main" val="25214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5925C-98C5-445F-8676-3C064ED10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366D1-A504-49E5-851D-7D2F78FB3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992B6-CB16-4F7D-95A1-609997504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6D1E9-B487-41BB-B347-597749271364}" type="datetimeFigureOut">
              <a:rPr lang="en-US" smtClean="0"/>
              <a:t>10/8/2020</a:t>
            </a:fld>
            <a:endParaRPr lang="en-US"/>
          </a:p>
        </p:txBody>
      </p:sp>
      <p:sp>
        <p:nvSpPr>
          <p:cNvPr id="5" name="Footer Placeholder 4">
            <a:extLst>
              <a:ext uri="{FF2B5EF4-FFF2-40B4-BE49-F238E27FC236}">
                <a16:creationId xmlns:a16="http://schemas.microsoft.com/office/drawing/2014/main" id="{B28C8EB5-8517-42B6-B8DB-60AF5B035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0C533-0485-4B3F-B80F-A172919E8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F69AE-173D-4887-ABB2-9579095A2EF7}" type="slidenum">
              <a:rPr lang="en-US" smtClean="0"/>
              <a:t>‹#›</a:t>
            </a:fld>
            <a:endParaRPr lang="en-US"/>
          </a:p>
        </p:txBody>
      </p:sp>
    </p:spTree>
    <p:extLst>
      <p:ext uri="{BB962C8B-B14F-4D97-AF65-F5344CB8AC3E}">
        <p14:creationId xmlns:p14="http://schemas.microsoft.com/office/powerpoint/2010/main" val="44186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3747E2-3F06-43B6-B514-C5B864CDF442}"/>
              </a:ext>
            </a:extLst>
          </p:cNvPr>
          <p:cNvSpPr txBox="1"/>
          <p:nvPr/>
        </p:nvSpPr>
        <p:spPr>
          <a:xfrm>
            <a:off x="869091" y="442953"/>
            <a:ext cx="10453817" cy="646331"/>
          </a:xfrm>
          <a:prstGeom prst="rect">
            <a:avLst/>
          </a:prstGeom>
          <a:noFill/>
        </p:spPr>
        <p:txBody>
          <a:bodyPr wrap="square" rtlCol="0">
            <a:spAutoFit/>
          </a:bodyPr>
          <a:lstStyle/>
          <a:p>
            <a:pPr algn="ctr"/>
            <a:r>
              <a:rPr lang="en-US" sz="3600" dirty="0"/>
              <a:t>Escape From Minerva - Sprint 1 Retrospective</a:t>
            </a:r>
          </a:p>
        </p:txBody>
      </p:sp>
      <p:graphicFrame>
        <p:nvGraphicFramePr>
          <p:cNvPr id="5" name="Table 5">
            <a:extLst>
              <a:ext uri="{FF2B5EF4-FFF2-40B4-BE49-F238E27FC236}">
                <a16:creationId xmlns:a16="http://schemas.microsoft.com/office/drawing/2014/main" id="{BEB3CCF7-D6D7-40E5-A726-56FCC0A93DE1}"/>
              </a:ext>
            </a:extLst>
          </p:cNvPr>
          <p:cNvGraphicFramePr>
            <a:graphicFrameLocks noGrp="1"/>
          </p:cNvGraphicFramePr>
          <p:nvPr>
            <p:extLst>
              <p:ext uri="{D42A27DB-BD31-4B8C-83A1-F6EECF244321}">
                <p14:modId xmlns:p14="http://schemas.microsoft.com/office/powerpoint/2010/main" val="1761718564"/>
              </p:ext>
            </p:extLst>
          </p:nvPr>
        </p:nvGraphicFramePr>
        <p:xfrm>
          <a:off x="599301" y="1089283"/>
          <a:ext cx="10993395" cy="5325764"/>
        </p:xfrm>
        <a:graphic>
          <a:graphicData uri="http://schemas.openxmlformats.org/drawingml/2006/table">
            <a:tbl>
              <a:tblPr bandRow="1">
                <a:tableStyleId>{5C22544A-7EE6-4342-B048-85BDC9FD1C3A}</a:tableStyleId>
              </a:tblPr>
              <a:tblGrid>
                <a:gridCol w="2257833">
                  <a:extLst>
                    <a:ext uri="{9D8B030D-6E8A-4147-A177-3AD203B41FA5}">
                      <a16:colId xmlns:a16="http://schemas.microsoft.com/office/drawing/2014/main" val="3808558540"/>
                    </a:ext>
                  </a:extLst>
                </a:gridCol>
                <a:gridCol w="8735562">
                  <a:extLst>
                    <a:ext uri="{9D8B030D-6E8A-4147-A177-3AD203B41FA5}">
                      <a16:colId xmlns:a16="http://schemas.microsoft.com/office/drawing/2014/main" val="3023650774"/>
                    </a:ext>
                  </a:extLst>
                </a:gridCol>
              </a:tblGrid>
              <a:tr h="1331441">
                <a:tc>
                  <a:txBody>
                    <a:bodyPr/>
                    <a:lstStyle/>
                    <a:p>
                      <a:pPr algn="ctr"/>
                      <a:r>
                        <a:rPr lang="en-US" sz="2400" b="1" dirty="0"/>
                        <a:t>Liked</a:t>
                      </a:r>
                    </a:p>
                  </a:txBody>
                  <a:tcPr/>
                </a:tc>
                <a:tc>
                  <a:txBody>
                    <a:bodyPr/>
                    <a:lstStyle/>
                    <a:p>
                      <a:pPr marL="285750" indent="-285750" algn="l">
                        <a:buFont typeface="Arial" panose="020B0604020202020204" pitchFamily="34" charset="0"/>
                        <a:buChar char="•"/>
                      </a:pPr>
                      <a:r>
                        <a:rPr lang="en-US" sz="1600" dirty="0"/>
                        <a:t>We started with a clear plan of action and a schedule of things to get done in order of importance.</a:t>
                      </a:r>
                    </a:p>
                    <a:p>
                      <a:pPr marL="285750" indent="-285750" algn="l">
                        <a:buFont typeface="Arial" panose="020B0604020202020204" pitchFamily="34" charset="0"/>
                        <a:buChar char="•"/>
                      </a:pPr>
                      <a:r>
                        <a:rPr lang="en-US" sz="1600" dirty="0"/>
                        <a:t>The progress of the game is going well so far according to plan, in terms of player interaction.</a:t>
                      </a:r>
                    </a:p>
                    <a:p>
                      <a:pPr marL="285750" indent="-285750" algn="l">
                        <a:buFont typeface="Arial" panose="020B0604020202020204" pitchFamily="34" charset="0"/>
                        <a:buChar char="•"/>
                      </a:pPr>
                      <a:r>
                        <a:rPr lang="en-US" sz="1600" dirty="0"/>
                        <a:t>We feel that we have grown since our previous projects and are now more comfortable using git and Jira.</a:t>
                      </a:r>
                    </a:p>
                    <a:p>
                      <a:pPr marL="285750" indent="-285750" algn="l">
                        <a:buFont typeface="Arial" panose="020B0604020202020204" pitchFamily="34" charset="0"/>
                        <a:buChar char="•"/>
                      </a:pPr>
                      <a:r>
                        <a:rPr lang="en-US" sz="1600" dirty="0"/>
                        <a:t>We are continuing to communicate with each other when in need of help.</a:t>
                      </a:r>
                    </a:p>
                  </a:txBody>
                  <a:tcPr/>
                </a:tc>
                <a:extLst>
                  <a:ext uri="{0D108BD9-81ED-4DB2-BD59-A6C34878D82A}">
                    <a16:rowId xmlns:a16="http://schemas.microsoft.com/office/drawing/2014/main" val="2194472138"/>
                  </a:ext>
                </a:extLst>
              </a:tr>
              <a:tr h="1331441">
                <a:tc>
                  <a:txBody>
                    <a:bodyPr/>
                    <a:lstStyle/>
                    <a:p>
                      <a:pPr algn="ctr"/>
                      <a:r>
                        <a:rPr lang="en-US" sz="2400" b="1" dirty="0"/>
                        <a:t>Learned</a:t>
                      </a:r>
                    </a:p>
                  </a:txBody>
                  <a:tcPr/>
                </a:tc>
                <a:tc>
                  <a:txBody>
                    <a:bodyPr/>
                    <a:lstStyle/>
                    <a:p>
                      <a:pPr marL="285750" indent="-285750" algn="l">
                        <a:buFont typeface="Arial" panose="020B0604020202020204" pitchFamily="34" charset="0"/>
                        <a:buChar char="•"/>
                      </a:pPr>
                      <a:r>
                        <a:rPr lang="en-US" sz="1600" dirty="0"/>
                        <a:t>We have learned how to use git and Jira better to our abilities.</a:t>
                      </a:r>
                    </a:p>
                    <a:p>
                      <a:pPr marL="285750" indent="-285750" algn="l">
                        <a:buFont typeface="Arial" panose="020B0604020202020204" pitchFamily="34" charset="0"/>
                        <a:buChar char="•"/>
                      </a:pPr>
                      <a:r>
                        <a:rPr lang="en-US" sz="1600" dirty="0"/>
                        <a:t>We should be more consistent about documenting our progress on the Jira boards.</a:t>
                      </a:r>
                    </a:p>
                    <a:p>
                      <a:pPr marL="285750" indent="-285750" algn="l">
                        <a:buFont typeface="Arial" panose="020B0604020202020204" pitchFamily="34" charset="0"/>
                        <a:buChar char="•"/>
                      </a:pPr>
                      <a:r>
                        <a:rPr lang="en-US" sz="1600" dirty="0"/>
                        <a:t>We are learning to keep up-to-date with creating issues on Jira as we find them so that we can test more throughout the coding process.</a:t>
                      </a:r>
                    </a:p>
                  </a:txBody>
                  <a:tcPr/>
                </a:tc>
                <a:extLst>
                  <a:ext uri="{0D108BD9-81ED-4DB2-BD59-A6C34878D82A}">
                    <a16:rowId xmlns:a16="http://schemas.microsoft.com/office/drawing/2014/main" val="1811877112"/>
                  </a:ext>
                </a:extLst>
              </a:tr>
              <a:tr h="1331441">
                <a:tc>
                  <a:txBody>
                    <a:bodyPr/>
                    <a:lstStyle/>
                    <a:p>
                      <a:pPr algn="ctr"/>
                      <a:r>
                        <a:rPr lang="en-US" sz="2400" b="1" dirty="0"/>
                        <a:t>Disliked</a:t>
                      </a:r>
                    </a:p>
                  </a:txBody>
                  <a:tcPr/>
                </a:tc>
                <a:tc>
                  <a:txBody>
                    <a:bodyPr/>
                    <a:lstStyle/>
                    <a:p>
                      <a:pPr marL="285750" indent="-285750" algn="l">
                        <a:buFont typeface="Arial" panose="020B0604020202020204" pitchFamily="34" charset="0"/>
                        <a:buChar char="•"/>
                      </a:pPr>
                      <a:r>
                        <a:rPr lang="en-US" sz="1600" dirty="0"/>
                        <a:t>We had been creating stories on Jira for processes not directly related to the product, along with stories that were more horizontal, and will be working to stop this for the next sprint.</a:t>
                      </a:r>
                    </a:p>
                    <a:p>
                      <a:pPr marL="285750" indent="-285750" algn="l">
                        <a:buFont typeface="Arial" panose="020B0604020202020204" pitchFamily="34" charset="0"/>
                        <a:buChar char="•"/>
                      </a:pPr>
                      <a:r>
                        <a:rPr lang="en-US" sz="1600" dirty="0"/>
                        <a:t>We hadn’t tested the program enough during Sprint 1, so many of the bugs were found later than they should’ve been.</a:t>
                      </a:r>
                    </a:p>
                  </a:txBody>
                  <a:tcPr/>
                </a:tc>
                <a:extLst>
                  <a:ext uri="{0D108BD9-81ED-4DB2-BD59-A6C34878D82A}">
                    <a16:rowId xmlns:a16="http://schemas.microsoft.com/office/drawing/2014/main" val="3263274572"/>
                  </a:ext>
                </a:extLst>
              </a:tr>
              <a:tr h="1331441">
                <a:tc>
                  <a:txBody>
                    <a:bodyPr/>
                    <a:lstStyle/>
                    <a:p>
                      <a:pPr algn="ctr"/>
                      <a:r>
                        <a:rPr lang="en-US" sz="2400" b="1" dirty="0"/>
                        <a:t>What we could’ve done better</a:t>
                      </a:r>
                    </a:p>
                  </a:txBody>
                  <a:tcPr/>
                </a:tc>
                <a:tc>
                  <a:txBody>
                    <a:bodyPr/>
                    <a:lstStyle/>
                    <a:p>
                      <a:pPr marL="285750" indent="-285750" algn="l">
                        <a:buFont typeface="Arial" panose="020B0604020202020204" pitchFamily="34" charset="0"/>
                        <a:buChar char="•"/>
                      </a:pPr>
                      <a:r>
                        <a:rPr lang="en-US" sz="1600" dirty="0"/>
                        <a:t>We could’ve used better comments in our code in order to facilitate in the debugging process.</a:t>
                      </a:r>
                    </a:p>
                    <a:p>
                      <a:pPr marL="285750" indent="-285750" algn="l">
                        <a:buFont typeface="Arial" panose="020B0604020202020204" pitchFamily="34" charset="0"/>
                        <a:buChar char="•"/>
                      </a:pPr>
                      <a:r>
                        <a:rPr lang="en-US" sz="1600" dirty="0"/>
                        <a:t>We could’ve created more descriptive issues in Jira to update our progress.</a:t>
                      </a:r>
                    </a:p>
                    <a:p>
                      <a:pPr marL="285750" indent="-285750" algn="l">
                        <a:buFont typeface="Arial" panose="020B0604020202020204" pitchFamily="34" charset="0"/>
                        <a:buChar char="•"/>
                      </a:pPr>
                      <a:r>
                        <a:rPr lang="en-US" sz="1600" dirty="0"/>
                        <a:t>We should’ve had an established list of test cases to check for when debugging, as well as starting the testing process sooner.</a:t>
                      </a:r>
                    </a:p>
                    <a:p>
                      <a:pPr marL="285750" indent="-285750" algn="l">
                        <a:buFont typeface="Arial" panose="020B0604020202020204" pitchFamily="34" charset="0"/>
                        <a:buChar char="•"/>
                      </a:pPr>
                      <a:r>
                        <a:rPr lang="en-US" sz="1600" dirty="0"/>
                        <a:t>We should’ve created more vertical Jira stories in order to keep track of new features.</a:t>
                      </a:r>
                    </a:p>
                  </a:txBody>
                  <a:tcPr/>
                </a:tc>
                <a:extLst>
                  <a:ext uri="{0D108BD9-81ED-4DB2-BD59-A6C34878D82A}">
                    <a16:rowId xmlns:a16="http://schemas.microsoft.com/office/drawing/2014/main" val="1906799816"/>
                  </a:ext>
                </a:extLst>
              </a:tr>
            </a:tbl>
          </a:graphicData>
        </a:graphic>
      </p:graphicFrame>
    </p:spTree>
    <p:extLst>
      <p:ext uri="{BB962C8B-B14F-4D97-AF65-F5344CB8AC3E}">
        <p14:creationId xmlns:p14="http://schemas.microsoft.com/office/powerpoint/2010/main" val="344528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324</Words>
  <Application>Microsoft Office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Schembri</dc:creator>
  <cp:lastModifiedBy>Christina Schembri</cp:lastModifiedBy>
  <cp:revision>6</cp:revision>
  <dcterms:created xsi:type="dcterms:W3CDTF">2020-10-06T20:44:37Z</dcterms:created>
  <dcterms:modified xsi:type="dcterms:W3CDTF">2020-10-09T01:00:32Z</dcterms:modified>
</cp:coreProperties>
</file>