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2" r:id="rId5"/>
    <p:sldId id="263" r:id="rId6"/>
    <p:sldId id="264" r:id="rId7"/>
    <p:sldId id="265" r:id="rId8"/>
    <p:sldId id="266" r:id="rId9"/>
    <p:sldId id="267" r:id="rId10"/>
    <p:sldId id="268" r:id="rId11"/>
    <p:sldId id="269" r:id="rId12"/>
    <p:sldId id="270" r:id="rId13"/>
    <p:sldId id="258" r:id="rId14"/>
    <p:sldId id="272" r:id="rId15"/>
    <p:sldId id="271" r:id="rId16"/>
    <p:sldId id="274" r:id="rId17"/>
    <p:sldId id="279" r:id="rId18"/>
    <p:sldId id="280" r:id="rId19"/>
    <p:sldId id="281" r:id="rId20"/>
    <p:sldId id="282" r:id="rId21"/>
    <p:sldId id="283" r:id="rId22"/>
    <p:sldId id="284" r:id="rId23"/>
    <p:sldId id="273" r:id="rId24"/>
    <p:sldId id="285" r:id="rId25"/>
    <p:sldId id="286" r:id="rId26"/>
    <p:sldId id="287" r:id="rId27"/>
    <p:sldId id="288" r:id="rId28"/>
    <p:sldId id="289" r:id="rId29"/>
    <p:sldId id="290" r:id="rId30"/>
    <p:sldId id="291" r:id="rId31"/>
    <p:sldId id="292" r:id="rId32"/>
    <p:sldId id="293" r:id="rId33"/>
    <p:sldId id="294" r:id="rId34"/>
    <p:sldId id="295" r:id="rId35"/>
    <p:sldId id="257" r:id="rId36"/>
    <p:sldId id="296" r:id="rId37"/>
    <p:sldId id="297" r:id="rId38"/>
    <p:sldId id="298" r:id="rId39"/>
    <p:sldId id="299" r:id="rId40"/>
    <p:sldId id="300" r:id="rId41"/>
    <p:sldId id="301" r:id="rId42"/>
    <p:sldId id="302" r:id="rId43"/>
    <p:sldId id="303" r:id="rId44"/>
    <p:sldId id="305" r:id="rId45"/>
    <p:sldId id="304" r:id="rId46"/>
    <p:sldId id="306" r:id="rId47"/>
    <p:sldId id="307" r:id="rId48"/>
    <p:sldId id="308" r:id="rId49"/>
    <p:sldId id="260" r:id="rId50"/>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B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BO"/>
          </a:p>
        </p:txBody>
      </p:sp>
      <p:sp>
        <p:nvSpPr>
          <p:cNvPr id="4" name="3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B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4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7" name="6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8" name="7 Marcador de pie de página"/>
          <p:cNvSpPr>
            <a:spLocks noGrp="1"/>
          </p:cNvSpPr>
          <p:nvPr>
            <p:ph type="ftr" sz="quarter" idx="11"/>
          </p:nvPr>
        </p:nvSpPr>
        <p:spPr/>
        <p:txBody>
          <a:bodyPr/>
          <a:lstStyle/>
          <a:p>
            <a:endParaRPr lang="es-BO"/>
          </a:p>
        </p:txBody>
      </p:sp>
      <p:sp>
        <p:nvSpPr>
          <p:cNvPr id="9" name="8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4" name="3 Marcador de pie de página"/>
          <p:cNvSpPr>
            <a:spLocks noGrp="1"/>
          </p:cNvSpPr>
          <p:nvPr>
            <p:ph type="ftr" sz="quarter" idx="11"/>
          </p:nvPr>
        </p:nvSpPr>
        <p:spPr/>
        <p:txBody>
          <a:bodyPr/>
          <a:lstStyle/>
          <a:p>
            <a:endParaRPr lang="es-BO"/>
          </a:p>
        </p:txBody>
      </p:sp>
      <p:sp>
        <p:nvSpPr>
          <p:cNvPr id="5" name="4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3" name="2 Marcador de pie de página"/>
          <p:cNvSpPr>
            <a:spLocks noGrp="1"/>
          </p:cNvSpPr>
          <p:nvPr>
            <p:ph type="ftr" sz="quarter" idx="11"/>
          </p:nvPr>
        </p:nvSpPr>
        <p:spPr/>
        <p:txBody>
          <a:bodyPr/>
          <a:lstStyle/>
          <a:p>
            <a:endParaRPr lang="es-BO"/>
          </a:p>
        </p:txBody>
      </p:sp>
      <p:sp>
        <p:nvSpPr>
          <p:cNvPr id="4" name="3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B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B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E3B842E-AD89-49E2-A160-35DE6B37AB3B}" type="datetimeFigureOut">
              <a:rPr lang="es-BO" smtClean="0"/>
              <a:t>21/04/2013</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14555DE4-3562-484D-B09B-453A090445D2}" type="slidenum">
              <a:rPr lang="es-BO" smtClean="0"/>
              <a:t>‹Nº›</a:t>
            </a:fld>
            <a:endParaRPr lang="es-B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B842E-AD89-49E2-A160-35DE6B37AB3B}" type="datetimeFigureOut">
              <a:rPr lang="es-BO" smtClean="0"/>
              <a:t>21/04/2013</a:t>
            </a:fld>
            <a:endParaRPr lang="es-B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55DE4-3562-484D-B09B-453A090445D2}" type="slidenum">
              <a:rPr lang="es-BO" smtClean="0"/>
              <a:t>‹Nº›</a:t>
            </a:fld>
            <a:endParaRPr lang="es-BO"/>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hyperlink" Target="http://es.wikipedia.org/wiki/Altiplano_andino"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8.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Bolivian Green Explorer Logo.jpg"/>
          <p:cNvPicPr>
            <a:picLocks noChangeAspect="1"/>
          </p:cNvPicPr>
          <p:nvPr/>
        </p:nvPicPr>
        <p:blipFill>
          <a:blip r:embed="rId2"/>
          <a:stretch>
            <a:fillRect/>
          </a:stretch>
        </p:blipFill>
        <p:spPr>
          <a:xfrm>
            <a:off x="357190" y="500042"/>
            <a:ext cx="8429652" cy="5857917"/>
          </a:xfrm>
          <a:prstGeom prst="rect">
            <a:avLst/>
          </a:prstGeom>
          <a:ln>
            <a:noFill/>
          </a:ln>
          <a:effectLst>
            <a:softEdge rad="112500"/>
          </a:effectLst>
        </p:spPr>
      </p:pic>
      <p:sp>
        <p:nvSpPr>
          <p:cNvPr id="3" name="2 Subtítulo"/>
          <p:cNvSpPr>
            <a:spLocks noGrp="1"/>
          </p:cNvSpPr>
          <p:nvPr>
            <p:ph type="subTitle" idx="1"/>
          </p:nvPr>
        </p:nvSpPr>
        <p:spPr>
          <a:xfrm>
            <a:off x="1071538" y="2000240"/>
            <a:ext cx="6858048" cy="1757378"/>
          </a:xfrm>
        </p:spPr>
        <p:txBody>
          <a:bodyPr>
            <a:normAutofit/>
          </a:bodyPr>
          <a:lstStyle/>
          <a:p>
            <a:r>
              <a:rPr lang="es-BO" sz="4400" dirty="0" smtClean="0">
                <a:solidFill>
                  <a:schemeClr val="bg1">
                    <a:lumMod val="95000"/>
                    <a:lumOff val="5000"/>
                  </a:schemeClr>
                </a:solidFill>
              </a:rPr>
              <a:t>RENEWABLE ENERGY EXPLORE</a:t>
            </a:r>
            <a:endParaRPr lang="es-BO" sz="4400" dirty="0">
              <a:solidFill>
                <a:schemeClr val="bg1">
                  <a:lumMod val="95000"/>
                  <a:lumOff val="5000"/>
                </a:schemeClr>
              </a:solidFill>
            </a:endParaRPr>
          </a:p>
        </p:txBody>
      </p:sp>
      <p:pic>
        <p:nvPicPr>
          <p:cNvPr id="6" name="5 Imagen" descr="Green Technology.jpg"/>
          <p:cNvPicPr>
            <a:picLocks noChangeAspect="1"/>
          </p:cNvPicPr>
          <p:nvPr/>
        </p:nvPicPr>
        <p:blipFill>
          <a:blip r:embed="rId3" cstate="print"/>
          <a:stretch>
            <a:fillRect/>
          </a:stretch>
        </p:blipFill>
        <p:spPr>
          <a:xfrm>
            <a:off x="571472" y="3071810"/>
            <a:ext cx="1122273" cy="1551976"/>
          </a:xfrm>
          <a:prstGeom prst="rect">
            <a:avLst/>
          </a:prstGeom>
          <a:ln>
            <a:noFill/>
          </a:ln>
          <a:effectLst>
            <a:softEdge rad="112500"/>
          </a:effectLst>
        </p:spPr>
      </p:pic>
      <p:pic>
        <p:nvPicPr>
          <p:cNvPr id="7" name="6 Imagen" descr="green_star.jpg"/>
          <p:cNvPicPr>
            <a:picLocks noChangeAspect="1"/>
          </p:cNvPicPr>
          <p:nvPr/>
        </p:nvPicPr>
        <p:blipFill>
          <a:blip r:embed="rId4" cstate="print"/>
          <a:stretch>
            <a:fillRect/>
          </a:stretch>
        </p:blipFill>
        <p:spPr>
          <a:xfrm>
            <a:off x="7429520" y="3143248"/>
            <a:ext cx="1050507" cy="135732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77500" lnSpcReduction="20000"/>
          </a:bodyPr>
          <a:lstStyle/>
          <a:p>
            <a:r>
              <a:rPr lang="es-BO" dirty="0"/>
              <a:t>Las energías renovables aparecen como el futuro de las nuevas industrias y generaciones. Bolivia tiene, sobre todo en la zona del altiplano, condiciones perfectas para instalar sistemas de energías renovables, sobre todo por la radiación solar. Existen cartografías de radiación solar que demuestran que el Occidente boliviano tendría una de las mayores radiaciones solares del mundo para ser aprovechada como fuente de energía</a:t>
            </a:r>
            <a:r>
              <a:rPr lang="es-BO" dirty="0" smtClean="0"/>
              <a:t>.</a:t>
            </a:r>
            <a:endParaRPr lang="es-B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a:bodyPr>
          <a:lstStyle/>
          <a:p>
            <a:r>
              <a:rPr lang="es-BO" dirty="0"/>
              <a:t>Un ejemplo de la eficiencia en el manejo de la energía solar es si se pone un mismo panel solar (térmico o fotovoltaico) en nuestro altiplano y otro en el mejor lugar de Europa, el panel boliviano producirá 50% mas de energía al año</a:t>
            </a:r>
            <a:r>
              <a:rPr lang="es-BO" dirty="0" smtClean="0"/>
              <a:t>.</a:t>
            </a:r>
            <a:endParaRPr lang="es-B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62500" lnSpcReduction="20000"/>
          </a:bodyPr>
          <a:lstStyle/>
          <a:p>
            <a:pPr lvl="0"/>
            <a:r>
              <a:rPr lang="es-BO" b="1" dirty="0"/>
              <a:t>Implementación de Explorador especializado de los tipos de energía renovables en las diferentes zonas geográficas de Bolivia</a:t>
            </a:r>
            <a:endParaRPr lang="es-BO" dirty="0"/>
          </a:p>
          <a:p>
            <a:r>
              <a:rPr lang="es-BO" dirty="0"/>
              <a:t>La aplicación realizada en </a:t>
            </a:r>
            <a:r>
              <a:rPr lang="es-BO" dirty="0" err="1"/>
              <a:t>javascript</a:t>
            </a:r>
            <a:r>
              <a:rPr lang="es-BO" dirty="0"/>
              <a:t> con el uso de librerías externas, se realizo tablas con la información estadística de los mapas de energía solar, mapas de la geografía geotérmica, mapas de las corrientes eólicas, corrientes e intensidad de fuentes acuíferas, mapas de Biomasa. Para alimentar la aplicación se realizara una interfaz donde los usuarios encargados podrán ingresar los datos requeridos, como ser latitud, longitud, tipo de energía, mes, cantidad energía producida.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ENERGY TYPES</a:t>
            </a:r>
            <a:endParaRPr lang="es-BO" dirty="0"/>
          </a:p>
        </p:txBody>
      </p:sp>
      <p:pic>
        <p:nvPicPr>
          <p:cNvPr id="4" name="3 Marcador de contenido" descr="WALL.jpg"/>
          <p:cNvPicPr>
            <a:picLocks noGrp="1" noChangeAspect="1"/>
          </p:cNvPicPr>
          <p:nvPr>
            <p:ph idx="1"/>
          </p:nvPr>
        </p:nvPicPr>
        <p:blipFill>
          <a:blip r:embed="rId2"/>
          <a:stretch>
            <a:fillRect/>
          </a:stretch>
        </p:blipFill>
        <p:spPr>
          <a:xfrm>
            <a:off x="74229" y="1500174"/>
            <a:ext cx="8974399" cy="4714908"/>
          </a:xfrm>
          <a:prstGeom prst="rect">
            <a:avLst/>
          </a:prstGeom>
          <a:ln>
            <a:noFill/>
          </a:ln>
          <a:effectLst>
            <a:softEdge rad="112500"/>
          </a:effectLst>
        </p:spPr>
      </p:pic>
      <p:sp>
        <p:nvSpPr>
          <p:cNvPr id="6" name="5 CuadroTexto"/>
          <p:cNvSpPr txBox="1"/>
          <p:nvPr/>
        </p:nvSpPr>
        <p:spPr>
          <a:xfrm>
            <a:off x="2643174" y="3500438"/>
            <a:ext cx="1714512" cy="2169825"/>
          </a:xfrm>
          <a:prstGeom prst="rect">
            <a:avLst/>
          </a:prstGeom>
          <a:noFill/>
        </p:spPr>
        <p:txBody>
          <a:bodyPr wrap="square" rtlCol="0">
            <a:spAutoFit/>
          </a:bodyPr>
          <a:lstStyle/>
          <a:p>
            <a:pPr marL="342900" indent="-342900">
              <a:buFont typeface="Arial" pitchFamily="34" charset="0"/>
              <a:buChar char="•"/>
            </a:pPr>
            <a:r>
              <a:rPr lang="es-BO" sz="1500" b="1" dirty="0" smtClean="0">
                <a:solidFill>
                  <a:schemeClr val="accent3">
                    <a:lumMod val="50000"/>
                  </a:schemeClr>
                </a:solidFill>
              </a:rPr>
              <a:t>GEOTERMIC</a:t>
            </a:r>
          </a:p>
          <a:p>
            <a:pPr marL="342900" indent="-342900">
              <a:buFont typeface="Arial" pitchFamily="34" charset="0"/>
              <a:buChar char="•"/>
            </a:pPr>
            <a:endParaRPr lang="es-BO" sz="1500" b="1" dirty="0" smtClean="0">
              <a:solidFill>
                <a:schemeClr val="accent3">
                  <a:lumMod val="50000"/>
                </a:schemeClr>
              </a:solidFill>
            </a:endParaRPr>
          </a:p>
          <a:p>
            <a:pPr marL="342900" indent="-342900">
              <a:buFont typeface="Arial" pitchFamily="34" charset="0"/>
              <a:buChar char="•"/>
            </a:pPr>
            <a:r>
              <a:rPr lang="es-BO" sz="1500" b="1" dirty="0" smtClean="0">
                <a:solidFill>
                  <a:schemeClr val="accent3">
                    <a:lumMod val="50000"/>
                  </a:schemeClr>
                </a:solidFill>
              </a:rPr>
              <a:t>SOLAR</a:t>
            </a:r>
          </a:p>
          <a:p>
            <a:pPr marL="342900" indent="-342900">
              <a:buFont typeface="Arial" pitchFamily="34" charset="0"/>
              <a:buChar char="•"/>
            </a:pPr>
            <a:endParaRPr lang="es-BO" sz="1500" b="1" dirty="0" smtClean="0">
              <a:solidFill>
                <a:schemeClr val="accent3">
                  <a:lumMod val="50000"/>
                </a:schemeClr>
              </a:solidFill>
            </a:endParaRPr>
          </a:p>
          <a:p>
            <a:pPr marL="342900" indent="-342900">
              <a:buFont typeface="Arial" pitchFamily="34" charset="0"/>
              <a:buChar char="•"/>
            </a:pPr>
            <a:r>
              <a:rPr lang="es-BO" sz="1500" b="1" dirty="0" smtClean="0">
                <a:solidFill>
                  <a:schemeClr val="accent3">
                    <a:lumMod val="50000"/>
                  </a:schemeClr>
                </a:solidFill>
              </a:rPr>
              <a:t>EOLIC</a:t>
            </a:r>
          </a:p>
          <a:p>
            <a:pPr marL="342900" indent="-342900">
              <a:buFont typeface="Arial" pitchFamily="34" charset="0"/>
              <a:buChar char="•"/>
            </a:pPr>
            <a:endParaRPr lang="es-BO" sz="1500" b="1" dirty="0" smtClean="0">
              <a:solidFill>
                <a:schemeClr val="accent3">
                  <a:lumMod val="50000"/>
                </a:schemeClr>
              </a:solidFill>
            </a:endParaRPr>
          </a:p>
          <a:p>
            <a:pPr marL="342900" indent="-342900">
              <a:buFont typeface="Arial" pitchFamily="34" charset="0"/>
              <a:buChar char="•"/>
            </a:pPr>
            <a:r>
              <a:rPr lang="es-BO" sz="1500" b="1" dirty="0" smtClean="0">
                <a:solidFill>
                  <a:schemeClr val="accent3">
                    <a:lumMod val="50000"/>
                  </a:schemeClr>
                </a:solidFill>
              </a:rPr>
              <a:t>HIDROELECTIC</a:t>
            </a:r>
          </a:p>
          <a:p>
            <a:pPr marL="342900" indent="-342900">
              <a:buFont typeface="Arial" pitchFamily="34" charset="0"/>
              <a:buChar char="•"/>
            </a:pPr>
            <a:endParaRPr lang="es-BO" sz="1500" b="1" dirty="0" smtClean="0">
              <a:solidFill>
                <a:schemeClr val="accent3">
                  <a:lumMod val="50000"/>
                </a:schemeClr>
              </a:solidFill>
            </a:endParaRPr>
          </a:p>
          <a:p>
            <a:pPr marL="342900" indent="-342900">
              <a:buFont typeface="Arial" pitchFamily="34" charset="0"/>
              <a:buChar char="•"/>
            </a:pPr>
            <a:r>
              <a:rPr lang="es-BO" sz="1500" b="1" dirty="0" smtClean="0">
                <a:solidFill>
                  <a:schemeClr val="accent3">
                    <a:lumMod val="50000"/>
                  </a:schemeClr>
                </a:solidFill>
              </a:rPr>
              <a:t>BIOMASA</a:t>
            </a:r>
            <a:endParaRPr lang="es-BO" sz="15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14290"/>
            <a:ext cx="8329642" cy="1285884"/>
          </a:xfrm>
        </p:spPr>
        <p:txBody>
          <a:bodyPr>
            <a:noAutofit/>
          </a:bodyPr>
          <a:lstStyle/>
          <a:p>
            <a:r>
              <a:rPr lang="es-BO" sz="4000" dirty="0" smtClean="0"/>
              <a:t>MAPEO DEL TIPO DE ENERGIA GEOTERMICA</a:t>
            </a:r>
            <a:endParaRPr lang="es-BO" sz="4000" dirty="0"/>
          </a:p>
        </p:txBody>
      </p:sp>
      <p:pic>
        <p:nvPicPr>
          <p:cNvPr id="4" name="3 Marcador de contenido" descr="WALL.jpg"/>
          <p:cNvPicPr>
            <a:picLocks noGrp="1" noChangeAspect="1"/>
          </p:cNvPicPr>
          <p:nvPr>
            <p:ph idx="1"/>
          </p:nvPr>
        </p:nvPicPr>
        <p:blipFill>
          <a:blip r:embed="rId2"/>
          <a:stretch>
            <a:fillRect/>
          </a:stretch>
        </p:blipFill>
        <p:spPr>
          <a:xfrm>
            <a:off x="74229" y="1500174"/>
            <a:ext cx="8974399" cy="4714908"/>
          </a:xfrm>
          <a:prstGeom prst="rect">
            <a:avLst/>
          </a:prstGeom>
          <a:ln>
            <a:noFill/>
          </a:ln>
          <a:effectLst>
            <a:softEdge rad="112500"/>
          </a:effectLst>
        </p:spPr>
      </p:pic>
      <p:pic>
        <p:nvPicPr>
          <p:cNvPr id="6" name="5 Imagen" descr="pa019156.jpg"/>
          <p:cNvPicPr>
            <a:picLocks noChangeAspect="1"/>
          </p:cNvPicPr>
          <p:nvPr/>
        </p:nvPicPr>
        <p:blipFill>
          <a:blip r:embed="rId3" cstate="print"/>
          <a:stretch>
            <a:fillRect/>
          </a:stretch>
        </p:blipFill>
        <p:spPr>
          <a:xfrm>
            <a:off x="500034" y="3071810"/>
            <a:ext cx="3976684" cy="2982514"/>
          </a:xfrm>
          <a:prstGeom prst="rect">
            <a:avLst/>
          </a:prstGeom>
          <a:ln>
            <a:noFill/>
          </a:ln>
          <a:effectLst>
            <a:softEdge rad="112500"/>
          </a:effectLst>
        </p:spPr>
      </p:pic>
      <p:sp>
        <p:nvSpPr>
          <p:cNvPr id="7" name="6 CuadroTexto"/>
          <p:cNvSpPr txBox="1"/>
          <p:nvPr/>
        </p:nvSpPr>
        <p:spPr>
          <a:xfrm>
            <a:off x="785786" y="0"/>
            <a:ext cx="4857784" cy="369332"/>
          </a:xfrm>
          <a:prstGeom prst="rect">
            <a:avLst/>
          </a:prstGeom>
          <a:noFill/>
        </p:spPr>
        <p:txBody>
          <a:bodyPr wrap="square" rtlCol="0">
            <a:spAutoFit/>
          </a:bodyPr>
          <a:lstStyle/>
          <a:p>
            <a:endParaRPr lang="es-B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142844" y="0"/>
            <a:ext cx="854395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92500" lnSpcReduction="10000"/>
          </a:bodyPr>
          <a:lstStyle/>
          <a:p>
            <a:r>
              <a:rPr lang="es-BO" dirty="0"/>
              <a:t>A diferencia de otras fuentes de energía renovables que dependen directamente o indirectamente de la influencia del sol, la energía geotérmica proviene del subsuelo. El término geotermia se refiere a la energía térmica producida en el interior de la Tierra, por ello no emite ningún tipo de gas.</a:t>
            </a:r>
          </a:p>
          <a:p>
            <a:endParaRPr lang="es-BO"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85000" lnSpcReduction="20000"/>
          </a:bodyPr>
          <a:lstStyle/>
          <a:p>
            <a:r>
              <a:rPr lang="es-BO" dirty="0"/>
              <a:t>Toda vez que las acumulaciones de vapor en el subsuelo de la tierra pueden convertirse en fuente de energía más limpia y permanente, bajo el nombre de energía geotérmica, Bolivia ha pasado a despertar el interés de sus vecinos debido a su importante cantidad de áreas de perfil geotérmico que alberga en zonas dispersas del altiplano sur boliviano.</a:t>
            </a:r>
          </a:p>
          <a:p>
            <a:endParaRPr lang="es-BO"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77500" lnSpcReduction="20000"/>
          </a:bodyPr>
          <a:lstStyle/>
          <a:p>
            <a:r>
              <a:rPr lang="es-BO" dirty="0"/>
              <a:t>En efecto, a partir de un estudio realizado la década de los setenta por especialistas de AGI P Italia, se sabe que las provincias Sud </a:t>
            </a:r>
            <a:r>
              <a:rPr lang="es-BO" dirty="0" err="1"/>
              <a:t>Lípez</a:t>
            </a:r>
            <a:r>
              <a:rPr lang="es-BO" dirty="0"/>
              <a:t>, </a:t>
            </a:r>
            <a:r>
              <a:rPr lang="es-BO" dirty="0" err="1"/>
              <a:t>Nor</a:t>
            </a:r>
            <a:r>
              <a:rPr lang="es-BO" dirty="0"/>
              <a:t> </a:t>
            </a:r>
            <a:r>
              <a:rPr lang="es-BO" dirty="0" err="1"/>
              <a:t>Lípez</a:t>
            </a:r>
            <a:r>
              <a:rPr lang="es-BO" dirty="0"/>
              <a:t> y Daniel Campos del departamento de Potosí, son regiones con un importante potencial geotérmico que requiere de una adecuada política energética para constituirse en fuente alternativa de energía en el país. Alternativa a los combustibles fósiles como el carbón, el petróleo y el propio gas.</a:t>
            </a:r>
          </a:p>
          <a:p>
            <a:endParaRPr lang="es-BO"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357158" y="0"/>
            <a:ext cx="8329642" cy="1214422"/>
          </a:xfrm>
        </p:spPr>
        <p:txBody>
          <a:bodyPr>
            <a:normAutofit/>
          </a:bodyPr>
          <a:lstStyle/>
          <a:p>
            <a:r>
              <a:rPr lang="es-BO" sz="5400" dirty="0" smtClean="0"/>
              <a:t>GEOTERMIC CAMP</a:t>
            </a:r>
            <a:endParaRPr lang="es-BO" sz="5400" dirty="0"/>
          </a:p>
        </p:txBody>
      </p:sp>
      <p:pic>
        <p:nvPicPr>
          <p:cNvPr id="5" name="3 Imagen" descr="Geotermica.jpg"/>
          <p:cNvPicPr>
            <a:picLocks noGrp="1"/>
          </p:cNvPicPr>
          <p:nvPr>
            <p:ph idx="1"/>
          </p:nvPr>
        </p:nvPicPr>
        <p:blipFill>
          <a:blip r:embed="rId3"/>
          <a:stretch>
            <a:fillRect/>
          </a:stretch>
        </p:blipFill>
        <p:spPr>
          <a:xfrm>
            <a:off x="285720" y="2928934"/>
            <a:ext cx="4357718" cy="3071834"/>
          </a:xfrm>
          <a:prstGeom prst="rect">
            <a:avLst/>
          </a:prstGeom>
        </p:spPr>
      </p:pic>
      <p:pic>
        <p:nvPicPr>
          <p:cNvPr id="6" name="5 Imagen" descr="http://desenchufados.net/wp-content/uploads/2008/08/proceso-geotermico.jpg"/>
          <p:cNvPicPr/>
          <p:nvPr/>
        </p:nvPicPr>
        <p:blipFill>
          <a:blip r:embed="rId4"/>
          <a:srcRect/>
          <a:stretch>
            <a:fillRect/>
          </a:stretch>
        </p:blipFill>
        <p:spPr bwMode="auto">
          <a:xfrm>
            <a:off x="4786314" y="2928934"/>
            <a:ext cx="4171948" cy="30670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85000" lnSpcReduction="10000"/>
          </a:bodyPr>
          <a:lstStyle/>
          <a:p>
            <a:r>
              <a:rPr lang="es-ES" dirty="0"/>
              <a:t>En el subsuelo de la tierra puede existir importantes acumulaciones de vapor cuyo aprovechamiento adecuado permitiría una fuente de energía permanente. Una descripción general de las áreas de interés </a:t>
            </a:r>
            <a:r>
              <a:rPr lang="es-ES" dirty="0" err="1"/>
              <a:t>geotermico</a:t>
            </a:r>
            <a:r>
              <a:rPr lang="es-ES" dirty="0"/>
              <a:t> las agrupa en tres zonas: </a:t>
            </a:r>
            <a:r>
              <a:rPr lang="es-ES" dirty="0" err="1"/>
              <a:t>Sajama</a:t>
            </a:r>
            <a:r>
              <a:rPr lang="es-ES" dirty="0"/>
              <a:t>, Valle del río </a:t>
            </a:r>
            <a:r>
              <a:rPr lang="es-ES" dirty="0" err="1"/>
              <a:t>Empexa</a:t>
            </a:r>
            <a:r>
              <a:rPr lang="es-ES" dirty="0"/>
              <a:t> y lagunas del sur, todas en el </a:t>
            </a:r>
            <a:r>
              <a:rPr lang="es-ES" dirty="0">
                <a:hlinkClick r:id="rId3" tooltip="Altiplano andino"/>
              </a:rPr>
              <a:t>Altiplano andino</a:t>
            </a:r>
            <a:r>
              <a:rPr lang="es-ES" dirty="0"/>
              <a:t>.</a:t>
            </a:r>
            <a:endParaRPr lang="es-BO" dirty="0"/>
          </a:p>
          <a:p>
            <a:endParaRPr lang="es-BO"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357453"/>
          </a:xfrm>
        </p:spPr>
        <p:txBody>
          <a:bodyPr>
            <a:normAutofit fontScale="70000" lnSpcReduction="20000"/>
          </a:bodyPr>
          <a:lstStyle/>
          <a:p>
            <a:pPr lvl="0"/>
            <a:r>
              <a:rPr lang="es-BO" b="1" dirty="0"/>
              <a:t>Objetivo General</a:t>
            </a:r>
            <a:endParaRPr lang="es-BO" dirty="0"/>
          </a:p>
          <a:p>
            <a:r>
              <a:rPr lang="es-BO" dirty="0"/>
              <a:t>Implementar una aplicación móvil (BGE </a:t>
            </a:r>
            <a:r>
              <a:rPr lang="es-BO" dirty="0" err="1"/>
              <a:t>Bolivian</a:t>
            </a:r>
            <a:r>
              <a:rPr lang="es-BO" dirty="0"/>
              <a:t> Green Explorer) de búsqueda y consulta que nos permita determinar el sistema de </a:t>
            </a:r>
            <a:r>
              <a:rPr lang="es-BO" dirty="0" err="1"/>
              <a:t>energia</a:t>
            </a:r>
            <a:r>
              <a:rPr lang="es-BO" dirty="0"/>
              <a:t> Renovable eficiente (</a:t>
            </a:r>
            <a:r>
              <a:rPr lang="es-BO" dirty="0" err="1"/>
              <a:t>Energia</a:t>
            </a:r>
            <a:r>
              <a:rPr lang="es-BO" dirty="0"/>
              <a:t> Solar, </a:t>
            </a:r>
            <a:r>
              <a:rPr lang="es-BO" dirty="0" err="1"/>
              <a:t>Eolica</a:t>
            </a:r>
            <a:r>
              <a:rPr lang="es-BO" dirty="0"/>
              <a:t>, </a:t>
            </a:r>
            <a:r>
              <a:rPr lang="es-BO" dirty="0" err="1"/>
              <a:t>Geotermica</a:t>
            </a:r>
            <a:r>
              <a:rPr lang="es-BO" dirty="0"/>
              <a:t> y Biomasa) de una determinada zona geográfica con datos exactos de ubicación y el periodo de tiempo de rendimiento optimo de los tipos de energía renovables en Bolivia. </a:t>
            </a:r>
          </a:p>
          <a:p>
            <a:pPr>
              <a:buNone/>
            </a:pPr>
            <a:endParaRPr lang="es-B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77500" lnSpcReduction="20000"/>
          </a:bodyPr>
          <a:lstStyle/>
          <a:p>
            <a:r>
              <a:rPr lang="es-BO" dirty="0"/>
              <a:t>De acuerdo a distintas pruebas científicas que se han efectuado en la zona de </a:t>
            </a:r>
            <a:r>
              <a:rPr lang="es-BO" dirty="0" err="1"/>
              <a:t>Viscachani</a:t>
            </a:r>
            <a:r>
              <a:rPr lang="es-BO" dirty="0"/>
              <a:t> se muestra ha visto la viabilidad técnica para la construcción de una planta para la producción de energía a través de la transformación de las reservas de aguas termales en la zona, y tomando a este caso como base para la investigación se ha buscado evidenciar la posibilidad de emplear la energía geotérmica como un recurso estratégico en el desarrollo del occidente Boliviano</a:t>
            </a:r>
            <a:r>
              <a:rPr lang="es-BO" dirty="0" smtClean="0"/>
              <a:t>.</a:t>
            </a:r>
            <a:endParaRPr lang="es-BO"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77500" lnSpcReduction="20000"/>
          </a:bodyPr>
          <a:lstStyle/>
          <a:p>
            <a:r>
              <a:rPr lang="es-BO" dirty="0"/>
              <a:t>A partir de el empleo de estas ecuaciones se a determinado una ecuación lineal simple en la cual se evalúa la capacidad del pozo debe encontrarse a los 400°C y a una profundidad de 587 </a:t>
            </a:r>
            <a:r>
              <a:rPr lang="es-BO" dirty="0" err="1"/>
              <a:t>mts</a:t>
            </a:r>
            <a:r>
              <a:rPr lang="es-BO" dirty="0"/>
              <a:t>, las pruebas se efectuaron en la zona de </a:t>
            </a:r>
            <a:r>
              <a:rPr lang="es-BO" dirty="0" err="1"/>
              <a:t>Viscachani</a:t>
            </a:r>
            <a:r>
              <a:rPr lang="es-BO" dirty="0"/>
              <a:t> a 60 Km de la ciudad de La Paz-Bolivia lugar de gran atractivo </a:t>
            </a:r>
            <a:r>
              <a:rPr lang="es-BO" dirty="0" err="1"/>
              <a:t>turistic</a:t>
            </a:r>
            <a:r>
              <a:rPr lang="es-BO" dirty="0"/>
              <a:t>, dando como resultado de las pruebas en un pozo que se podría obtener hasta unos 52 KJ de trabajo, mismos que podrían emplearse para la generación eléctrica</a:t>
            </a:r>
            <a:r>
              <a:rPr lang="es-BO" dirty="0" smtClean="0"/>
              <a:t>.</a:t>
            </a:r>
            <a:endParaRPr lang="es-BO"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77500" lnSpcReduction="20000"/>
          </a:bodyPr>
          <a:lstStyle/>
          <a:p>
            <a:r>
              <a:rPr lang="es-BO" dirty="0"/>
              <a:t>Del resultado obtenido a partir del estudio en </a:t>
            </a:r>
            <a:r>
              <a:rPr lang="es-BO" dirty="0" err="1"/>
              <a:t>Viscachani</a:t>
            </a:r>
            <a:r>
              <a:rPr lang="es-BO" dirty="0"/>
              <a:t> se ha observado que los recursos geotérmico en Bolivia son aprovechables para la generación de energía eléctrica, además que constituyen una posibilidad de desarrollo para el país en el cual existe una elevada cantidad de fuentes probables y probadas de energía geotérmica especialmente en los departamentos de Potosí, Oruro, La Paz y Cochabamba.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smtClean="0"/>
              <a:t>MAPEO DEL TIPO DE ENERGIA SOLAR</a:t>
            </a:r>
            <a:endParaRPr lang="es-BO" dirty="0"/>
          </a:p>
        </p:txBody>
      </p:sp>
      <p:pic>
        <p:nvPicPr>
          <p:cNvPr id="4" name="3 Marcador de contenido" descr="WALL.jpg"/>
          <p:cNvPicPr>
            <a:picLocks noGrp="1" noChangeAspect="1"/>
          </p:cNvPicPr>
          <p:nvPr>
            <p:ph idx="1"/>
          </p:nvPr>
        </p:nvPicPr>
        <p:blipFill>
          <a:blip r:embed="rId2"/>
          <a:stretch>
            <a:fillRect/>
          </a:stretch>
        </p:blipFill>
        <p:spPr>
          <a:xfrm>
            <a:off x="74229" y="1500174"/>
            <a:ext cx="8974399" cy="4714908"/>
          </a:xfrm>
          <a:prstGeom prst="rect">
            <a:avLst/>
          </a:prstGeom>
          <a:ln>
            <a:noFill/>
          </a:ln>
          <a:effectLst>
            <a:softEdge rad="112500"/>
          </a:effectLst>
        </p:spPr>
      </p:pic>
      <p:pic>
        <p:nvPicPr>
          <p:cNvPr id="5" name="4 Imagen" descr="green-technology-650x487.jpg"/>
          <p:cNvPicPr>
            <a:picLocks noChangeAspect="1"/>
          </p:cNvPicPr>
          <p:nvPr/>
        </p:nvPicPr>
        <p:blipFill>
          <a:blip r:embed="rId3"/>
          <a:stretch>
            <a:fillRect/>
          </a:stretch>
        </p:blipFill>
        <p:spPr>
          <a:xfrm>
            <a:off x="500034" y="3036202"/>
            <a:ext cx="3857652" cy="283674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85000" lnSpcReduction="10000"/>
          </a:bodyPr>
          <a:lstStyle/>
          <a:p>
            <a:r>
              <a:rPr lang="es-ES" dirty="0"/>
              <a:t>El sol es una estrella que irradia uniformemente al espacio una cantidad enorme de energía que equivale a 3.83 por 1023 </a:t>
            </a:r>
            <a:r>
              <a:rPr lang="es-ES" dirty="0" err="1"/>
              <a:t>kW</a:t>
            </a:r>
            <a:r>
              <a:rPr lang="es-ES" dirty="0"/>
              <a:t> en potencia de la cual la tierra intercepta solamente 1,73 x 1014 </a:t>
            </a:r>
            <a:r>
              <a:rPr lang="es-ES" dirty="0" err="1"/>
              <a:t>kW</a:t>
            </a:r>
            <a:r>
              <a:rPr lang="es-ES" dirty="0"/>
              <a:t> a una distancia promedio aproximada de 150 millones de km en su posición de tercer planeta del sistema solar.</a:t>
            </a:r>
            <a:endParaRPr lang="es-BO"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85000" lnSpcReduction="20000"/>
          </a:bodyPr>
          <a:lstStyle/>
          <a:p>
            <a:r>
              <a:rPr lang="es-ES" dirty="0"/>
              <a:t>Las dos terceras partes de Bolivia, cuya posición latitudinal está entre los paralelos 9º 40'S y 22º 53' O, se encuentran en la franja de mayor radiación solar. Esta situación hace que cuente con uno de los mayores niveles de intensidad solar del continente. La incidencia solar en el territorio nacional alcanza los promedios anuales de 5,4 </a:t>
            </a:r>
            <a:r>
              <a:rPr lang="es-ES" dirty="0" err="1"/>
              <a:t>kW.h</a:t>
            </a:r>
            <a:r>
              <a:rPr lang="es-ES" dirty="0"/>
              <a:t>/m²día de intensidad y de 7 h/día de insolación efectiva.</a:t>
            </a:r>
            <a:endParaRPr lang="es-BO"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SOLAR MAP OF BOLIVIA</a:t>
            </a:r>
            <a:endParaRPr lang="es-BO" sz="5400" dirty="0"/>
          </a:p>
        </p:txBody>
      </p:sp>
      <p:pic>
        <p:nvPicPr>
          <p:cNvPr id="7" name="6 Marcador de contenido" descr="mapaSolar.jpg"/>
          <p:cNvPicPr>
            <a:picLocks noGrp="1" noChangeAspect="1"/>
          </p:cNvPicPr>
          <p:nvPr>
            <p:ph idx="1"/>
          </p:nvPr>
        </p:nvPicPr>
        <p:blipFill>
          <a:blip r:embed="rId3"/>
          <a:stretch>
            <a:fillRect/>
          </a:stretch>
        </p:blipFill>
        <p:spPr>
          <a:xfrm>
            <a:off x="1522820" y="1357298"/>
            <a:ext cx="3305328" cy="4840279"/>
          </a:xfrm>
          <a:prstGeom prst="rect">
            <a:avLst/>
          </a:prstGeom>
          <a:ln>
            <a:noFill/>
          </a:ln>
          <a:effectLst>
            <a:softEdge rad="112500"/>
          </a:effectLst>
        </p:spPr>
      </p:pic>
      <p:pic>
        <p:nvPicPr>
          <p:cNvPr id="8" name="2 Imagen" descr="media-anual.jpg"/>
          <p:cNvPicPr/>
          <p:nvPr/>
        </p:nvPicPr>
        <p:blipFill>
          <a:blip r:embed="rId4" cstate="print"/>
          <a:stretch>
            <a:fillRect/>
          </a:stretch>
        </p:blipFill>
        <p:spPr>
          <a:xfrm>
            <a:off x="4643438" y="1285860"/>
            <a:ext cx="3786214" cy="485778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47500" lnSpcReduction="20000"/>
          </a:bodyPr>
          <a:lstStyle/>
          <a:p>
            <a:r>
              <a:rPr lang="es-BO" dirty="0"/>
              <a:t>En la actualidad, debido a los cambios climáticos y desastres naturales producidos por el incremento de la emisión de gases de efecto invernadero (GEI) a la atmósfera, la conciencia medioambiental y el uso de Energías Renovables (EERR) están experimentando un crecimiento necesario e inminente. Entre estas EERR, una de las más importantes es la energía solar.</a:t>
            </a:r>
          </a:p>
          <a:p>
            <a:r>
              <a:rPr lang="es-BO" dirty="0"/>
              <a:t> </a:t>
            </a:r>
          </a:p>
          <a:p>
            <a:r>
              <a:rPr lang="es-BO" dirty="0"/>
              <a:t>Es ampliamente conocido que el Sol es la fuente de vida en nuestro planeta; sin los rayos luminosos provenientes del Sol, no existirían las condiciones adecuadas para el sustento de nuestras vidas. Desde la antigüedad, el hombre aprendió a utilizar el calor y la luz solar en beneficio suyo; esto fue motivo de que el Sol sea adorado y considerado como un Dios (por ejemplo, Inti en la cultura andina, Ra en la cultura egipcia o Helios en la cultura griega).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55000" lnSpcReduction="20000"/>
          </a:bodyPr>
          <a:lstStyle/>
          <a:p>
            <a:r>
              <a:rPr lang="es-BO" dirty="0"/>
              <a:t>Con el avance de la tecnología, los beneficios que nos otorga “gratuitamente” el sol, han ido en crecimiento. Desde el siglo pasado, vemos a nuestro planeta rodeado de satélites, utilizados para las telecomunicaciones mundiales, cuya energía empleada es la energía solar fotovoltaica, con esos inmensos paneles solares que parecen “alas”.</a:t>
            </a:r>
          </a:p>
          <a:p>
            <a:r>
              <a:rPr lang="es-BO" dirty="0"/>
              <a:t/>
            </a:r>
            <a:br>
              <a:rPr lang="es-BO" dirty="0"/>
            </a:br>
            <a:r>
              <a:rPr lang="es-BO" dirty="0"/>
              <a:t>Además, los datos de irradiación solar mundial indican que si se aprovechara de forma eficiente toda la energía proveniente del sol, se cubrirían todas nuestras necesidades energéticas de sobremanera y no se necesitaría ninguna otra fuente de energía. Este dato fue el inicio para que -a nivel mundial- la energía solar sea motivo de investigación y desarrollo de proyectos, dando como resultado en la actualidad dos formas básicas de energía proveniente del sol: Energía Solar Térmica y Energía Solar Fotovoltaica.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47500" lnSpcReduction="20000"/>
          </a:bodyPr>
          <a:lstStyle/>
          <a:p>
            <a:r>
              <a:rPr lang="es-BO" dirty="0"/>
              <a:t>En nuestro país, existen pocas empresas dedicadas a la energía solar térmica; en el estudio denominado: “Desarrollo del mercado para productos térmicos solares en Bolivia occidental/Altiplano” se menciona que el crecimiento de la cantidad de instalaciones de este tipo de energía es de 500 instalaciones al año en todo el país. Este crecimiento, evidentemente es demasiado lento, pese a que Bolivia ya cuenta con su mapa de irradiación solar donde se ve que el potencial es favorable en comparación con otros países, los cuales –irónicamente- tienen menos irradiación solar pero la aprovechan más.</a:t>
            </a:r>
          </a:p>
          <a:p>
            <a:r>
              <a:rPr lang="es-BO" dirty="0"/>
              <a:t/>
            </a:r>
            <a:br>
              <a:rPr lang="es-BO" dirty="0"/>
            </a:br>
            <a:r>
              <a:rPr lang="es-BO" dirty="0"/>
              <a:t>En cuanto a la energía fotovoltaica, se ve en las noticias que -poco a poco- se va abriendo campo en nuestro medio, principalmente en las comunidades alejadas donde la red eléctrica no llega; existen proyectos, ya desarrollados o en ejecución, que consisten en instalar paneles fotovoltaicos que generen electricidad para ser almacenada en acumuladores o baterías; esta electricidad es utilizada en las noches para iluminación o cualquier otro beneficio que da la energía.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214282" y="0"/>
            <a:ext cx="8472518" cy="1214422"/>
          </a:xfrm>
        </p:spPr>
        <p:txBody>
          <a:bodyPr>
            <a:normAutofit/>
          </a:bodyPr>
          <a:lstStyle/>
          <a:p>
            <a:r>
              <a:rPr lang="es-BO" sz="5400" dirty="0" smtClean="0"/>
              <a:t>ENEWABLE ENERGY</a:t>
            </a:r>
            <a:endParaRPr lang="es-BO" sz="5400" dirty="0"/>
          </a:p>
        </p:txBody>
      </p:sp>
      <p:sp>
        <p:nvSpPr>
          <p:cNvPr id="3" name="2 Marcador de contenido"/>
          <p:cNvSpPr>
            <a:spLocks noGrp="1"/>
          </p:cNvSpPr>
          <p:nvPr>
            <p:ph idx="1"/>
          </p:nvPr>
        </p:nvSpPr>
        <p:spPr>
          <a:xfrm>
            <a:off x="142844" y="2857496"/>
            <a:ext cx="8643998" cy="3143273"/>
          </a:xfrm>
        </p:spPr>
        <p:txBody>
          <a:bodyPr>
            <a:normAutofit fontScale="62500" lnSpcReduction="20000"/>
          </a:bodyPr>
          <a:lstStyle/>
          <a:p>
            <a:pPr lvl="1"/>
            <a:r>
              <a:rPr lang="es-BO" b="1" dirty="0"/>
              <a:t>Objetivo Especifico</a:t>
            </a:r>
            <a:endParaRPr lang="es-BO" sz="2400" dirty="0"/>
          </a:p>
          <a:p>
            <a:pPr lvl="0"/>
            <a:r>
              <a:rPr lang="es-BO" dirty="0"/>
              <a:t>Implementar los </a:t>
            </a:r>
            <a:r>
              <a:rPr lang="es-BO" dirty="0" err="1"/>
              <a:t>parametros</a:t>
            </a:r>
            <a:r>
              <a:rPr lang="es-BO" dirty="0"/>
              <a:t> de </a:t>
            </a:r>
            <a:r>
              <a:rPr lang="es-BO" dirty="0" err="1"/>
              <a:t>busqueda</a:t>
            </a:r>
            <a:r>
              <a:rPr lang="es-BO" dirty="0"/>
              <a:t> de </a:t>
            </a:r>
            <a:r>
              <a:rPr lang="es-BO" dirty="0" err="1"/>
              <a:t>facil</a:t>
            </a:r>
            <a:r>
              <a:rPr lang="es-BO" dirty="0"/>
              <a:t> acceso y amigable para el usuario </a:t>
            </a:r>
            <a:r>
              <a:rPr lang="es-BO" dirty="0" err="1"/>
              <a:t>comun</a:t>
            </a:r>
            <a:r>
              <a:rPr lang="es-BO" dirty="0"/>
              <a:t>. </a:t>
            </a:r>
            <a:endParaRPr lang="es-BO" sz="2800" dirty="0"/>
          </a:p>
          <a:p>
            <a:pPr lvl="0"/>
            <a:r>
              <a:rPr lang="es-BO" dirty="0"/>
              <a:t>Implementar un mapeo espacial temporal de Bolivia concerniente a la </a:t>
            </a:r>
            <a:r>
              <a:rPr lang="es-BO" dirty="0" err="1"/>
              <a:t>energia</a:t>
            </a:r>
            <a:r>
              <a:rPr lang="es-BO" dirty="0"/>
              <a:t> Solar.</a:t>
            </a:r>
            <a:endParaRPr lang="es-BO" sz="2800" dirty="0"/>
          </a:p>
          <a:p>
            <a:pPr lvl="0"/>
            <a:r>
              <a:rPr lang="es-BO" dirty="0"/>
              <a:t>Implementar un mapeo espacial temporal de Bolivia concerniente a la </a:t>
            </a:r>
            <a:r>
              <a:rPr lang="es-BO" dirty="0" err="1"/>
              <a:t>energia</a:t>
            </a:r>
            <a:r>
              <a:rPr lang="es-BO" dirty="0"/>
              <a:t> </a:t>
            </a:r>
            <a:r>
              <a:rPr lang="es-BO" dirty="0" err="1"/>
              <a:t>Eolica</a:t>
            </a:r>
            <a:r>
              <a:rPr lang="es-BO" dirty="0"/>
              <a:t>.</a:t>
            </a:r>
            <a:endParaRPr lang="es-BO" sz="2800" dirty="0"/>
          </a:p>
          <a:p>
            <a:pPr lvl="0"/>
            <a:r>
              <a:rPr lang="es-BO" dirty="0"/>
              <a:t>Implementar un mapeo espacial temporal de Bolivia concerniente a la </a:t>
            </a:r>
            <a:r>
              <a:rPr lang="es-BO" dirty="0" err="1"/>
              <a:t>energia</a:t>
            </a:r>
            <a:r>
              <a:rPr lang="es-BO" dirty="0"/>
              <a:t> </a:t>
            </a:r>
            <a:r>
              <a:rPr lang="es-BO" dirty="0" err="1"/>
              <a:t>Geotermica</a:t>
            </a:r>
            <a:r>
              <a:rPr lang="es-BO" dirty="0"/>
              <a:t>.</a:t>
            </a:r>
            <a:endParaRPr lang="es-BO" sz="2800" dirty="0"/>
          </a:p>
          <a:p>
            <a:pPr lvl="0"/>
            <a:r>
              <a:rPr lang="es-BO" dirty="0"/>
              <a:t>Implementar un mapeo espacial temporal de Bolivia concerniente a la </a:t>
            </a:r>
            <a:r>
              <a:rPr lang="es-BO" dirty="0" err="1"/>
              <a:t>energia</a:t>
            </a:r>
            <a:r>
              <a:rPr lang="es-BO" dirty="0"/>
              <a:t> Biomasa.</a:t>
            </a:r>
            <a:endParaRPr lang="es-BO" sz="2800" dirty="0"/>
          </a:p>
          <a:p>
            <a:endParaRPr lang="es-BO"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47500" lnSpcReduction="20000"/>
          </a:bodyPr>
          <a:lstStyle/>
          <a:p>
            <a:r>
              <a:rPr lang="es-BO" dirty="0"/>
              <a:t>En la siguiente gráfica, se muestra una estimación de la cantidad de instalaciones solares fotovoltaicas realizadas cada año en nuestro país; se ve que la cantidad de instalaciones mantiene un crecimiento a medida que pasa el tiempo y es previsible que, a finales del año 2010, se hayan ejecutado aproximadamente unas 5000 nuevas instalaciones en Bolivia.</a:t>
            </a:r>
          </a:p>
          <a:p>
            <a:r>
              <a:rPr lang="es-BO" dirty="0"/>
              <a:t> </a:t>
            </a:r>
          </a:p>
          <a:p>
            <a:r>
              <a:rPr lang="es-BO" dirty="0"/>
              <a:t>Por otro lado, de acuerdo a datos de la ONG Energética, un 83.4% de las instalaciones solares fotovoltaicas existentes son de uso domiciliario, un 16.3% son de uso social (postas sanitarias, unidades educativas, iglesias, centros de adultos, sindicatos) y un 0.3% son de uso productivo (centros de hilado, centros artesanales, sistemas de bombeo). La mayor cantidad de instalaciones están ubicadas en los Departamentos de Cochabamba, Potosí y Oruro</a:t>
            </a:r>
            <a:r>
              <a:rPr lang="es-BO" dirty="0" smtClean="0"/>
              <a:t>.</a:t>
            </a:r>
            <a:endParaRPr lang="es-BO"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55000" lnSpcReduction="20000"/>
          </a:bodyPr>
          <a:lstStyle/>
          <a:p>
            <a:r>
              <a:rPr lang="es-BO" dirty="0"/>
              <a:t>Es importante mencionar que, actualmente, Bolivia no cuenta con normativas y legislaciones acerca de instalaciones solares. Un ejemplo importante, y necesario de mencionar, es lo que ocurrió en España que, en actualidad, es uno de los países líderes en cuanto a energía solar; hace algunos años la cantidad de instalaciones solares en ese país no era significativa, hasta que el gobierno español decidió subirse al “tren” de las energías renovables, normando estas instalaciones, y lo más importante, estableciendo varios sistemas de ayuda e incentivo económico a las instalaciones solares fotovoltaicas; esto permitió un gran desarrollo y crecimiento de este tipo de instalaciones; a su vez, se tradujo en una reducción de sus emisiones de gases de Efecto Invernadero, menor dependencia de combustibles de origen fósil, generación de empleo y movimiento económico</a:t>
            </a:r>
            <a:r>
              <a:rPr lang="es-BO" dirty="0" smtClean="0"/>
              <a:t>.</a:t>
            </a:r>
            <a:endParaRPr lang="es-BO"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pic>
        <p:nvPicPr>
          <p:cNvPr id="5" name="4 Marcador de contenido" descr="cantidadInstalaciones.jpg"/>
          <p:cNvPicPr>
            <a:picLocks noGrp="1"/>
          </p:cNvPicPr>
          <p:nvPr>
            <p:ph idx="1"/>
          </p:nvPr>
        </p:nvPicPr>
        <p:blipFill>
          <a:blip r:embed="rId3"/>
          <a:stretch>
            <a:fillRect/>
          </a:stretch>
        </p:blipFill>
        <p:spPr>
          <a:xfrm>
            <a:off x="1643042" y="1428736"/>
            <a:ext cx="5643602" cy="4572032"/>
          </a:xfrm>
          <a:prstGeom prst="rect">
            <a:avLst/>
          </a:prstGeom>
          <a:ln>
            <a:noFill/>
          </a:ln>
          <a:effectLst>
            <a:softEdge rad="112500"/>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55000" lnSpcReduction="20000"/>
          </a:bodyPr>
          <a:lstStyle/>
          <a:p>
            <a:r>
              <a:rPr lang="es-BO" dirty="0"/>
              <a:t>Cabe mencionar, a modo de ejemplo y comparación, que la cantidad de energía que en promedio llega diariamente a la cuidad de Madrid es de 1565 </a:t>
            </a:r>
            <a:r>
              <a:rPr lang="es-BO" dirty="0" err="1"/>
              <a:t>kWh</a:t>
            </a:r>
            <a:r>
              <a:rPr lang="es-BO" dirty="0"/>
              <a:t> y a Cochabamba es de 2021 </a:t>
            </a:r>
            <a:r>
              <a:rPr lang="es-BO" dirty="0" err="1"/>
              <a:t>kWh</a:t>
            </a:r>
            <a:r>
              <a:rPr lang="es-BO" dirty="0"/>
              <a:t>, es decir, aproximadamente un 30% más.</a:t>
            </a:r>
          </a:p>
          <a:p>
            <a:r>
              <a:rPr lang="es-BO" dirty="0"/>
              <a:t/>
            </a:r>
            <a:br>
              <a:rPr lang="es-BO" dirty="0"/>
            </a:br>
            <a:r>
              <a:rPr lang="es-BO" dirty="0"/>
              <a:t>Para finalizar, resulta inevitable hacer la siguiente reflexión: Es imprescindible para cada uno subirnos al “tren” de las EERR, en especial al de la energía solar, o seguir siendo dependientes de fuentes de energías NO renovables que además de subir de precio cada día más, contaminan el planeta y ocasionan cambios climáticos perjudiciales para la humanidad y, en especial, para nuestras futuras generaciones.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47500" lnSpcReduction="20000"/>
          </a:bodyPr>
          <a:lstStyle/>
          <a:p>
            <a:r>
              <a:rPr lang="es-BO" dirty="0"/>
              <a:t>Las regiones del altiplano y los valles interandinos bolivianos reciben una alta tasa de radiación solar diaria de entre 5 y 6 kilovatios hora por metro cuadrado (</a:t>
            </a:r>
            <a:r>
              <a:rPr lang="es-BO" dirty="0" err="1"/>
              <a:t>kWh</a:t>
            </a:r>
            <a:r>
              <a:rPr lang="es-BO" dirty="0"/>
              <a:t>/m2día), dependiendo de la época del año. En los llanos la tasa de radiación media se sitúa entre 4,5 y 5 </a:t>
            </a:r>
            <a:r>
              <a:rPr lang="es-BO" dirty="0" err="1"/>
              <a:t>kWh</a:t>
            </a:r>
            <a:r>
              <a:rPr lang="es-BO" dirty="0"/>
              <a:t>/m2día. Esta energía es suficiente para proporcionar diariamente 220 vatios de energía eléctrica (</a:t>
            </a:r>
            <a:r>
              <a:rPr lang="es-BO" dirty="0" err="1"/>
              <a:t>Wh</a:t>
            </a:r>
            <a:r>
              <a:rPr lang="es-BO" dirty="0"/>
              <a:t>/día) mediante un panel fotovoltaico de 50 vatios pico (</a:t>
            </a:r>
            <a:r>
              <a:rPr lang="es-BO" dirty="0" err="1"/>
              <a:t>Wp</a:t>
            </a:r>
            <a:r>
              <a:rPr lang="es-BO" dirty="0"/>
              <a:t>).</a:t>
            </a:r>
          </a:p>
          <a:p>
            <a:r>
              <a:rPr lang="es-BO" dirty="0"/>
              <a:t> </a:t>
            </a:r>
          </a:p>
          <a:p>
            <a:r>
              <a:rPr lang="es-BO" dirty="0"/>
              <a:t>Los altos valores de radiación solar en Bolivia se deben a la posición geográfica del país en la zona tropical del Sur, entre los paralelos 11° y 22°. La Cordillera de los Andes modifica en alguna medida la radiación solar, beneficiando con una mayor tasa a las zonas altas como el altiplano, a diferencia de algunas fajas orientales de la Cordillera de los Andes que constituyen menos del 3% del territorio nacional.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WALL.jpg"/>
          <p:cNvPicPr>
            <a:picLocks noGrp="1" noChangeAspect="1"/>
          </p:cNvPicPr>
          <p:nvPr>
            <p:ph idx="1"/>
          </p:nvPr>
        </p:nvPicPr>
        <p:blipFill>
          <a:blip r:embed="rId2"/>
          <a:stretch>
            <a:fillRect/>
          </a:stretch>
        </p:blipFill>
        <p:spPr>
          <a:xfrm>
            <a:off x="0" y="1357298"/>
            <a:ext cx="9156471" cy="4810565"/>
          </a:xfrm>
          <a:prstGeom prst="rect">
            <a:avLst/>
          </a:prstGeom>
          <a:ln>
            <a:noFill/>
          </a:ln>
          <a:effectLst>
            <a:softEdge rad="112500"/>
          </a:effectLst>
        </p:spPr>
      </p:pic>
      <p:sp>
        <p:nvSpPr>
          <p:cNvPr id="2" name="1 Título"/>
          <p:cNvSpPr>
            <a:spLocks noGrp="1"/>
          </p:cNvSpPr>
          <p:nvPr>
            <p:ph type="title"/>
          </p:nvPr>
        </p:nvSpPr>
        <p:spPr>
          <a:xfrm>
            <a:off x="357158" y="142852"/>
            <a:ext cx="8229600" cy="1143000"/>
          </a:xfrm>
        </p:spPr>
        <p:txBody>
          <a:bodyPr>
            <a:normAutofit fontScale="90000"/>
          </a:bodyPr>
          <a:lstStyle/>
          <a:p>
            <a:r>
              <a:rPr lang="es-BO" dirty="0" smtClean="0"/>
              <a:t>MAPEO DEL TIPO DE ENERGIA EOLICA</a:t>
            </a:r>
            <a:endParaRPr lang="es-BO" dirty="0"/>
          </a:p>
        </p:txBody>
      </p:sp>
      <p:pic>
        <p:nvPicPr>
          <p:cNvPr id="5" name="4 Imagen" descr="24-10-2012.jpg"/>
          <p:cNvPicPr>
            <a:picLocks noChangeAspect="1"/>
          </p:cNvPicPr>
          <p:nvPr/>
        </p:nvPicPr>
        <p:blipFill>
          <a:blip r:embed="rId3" cstate="print"/>
          <a:stretch>
            <a:fillRect/>
          </a:stretch>
        </p:blipFill>
        <p:spPr>
          <a:xfrm>
            <a:off x="500034" y="2928935"/>
            <a:ext cx="4000528" cy="3000396"/>
          </a:xfrm>
          <a:prstGeom prst="rect">
            <a:avLst/>
          </a:prstGeom>
          <a:ln>
            <a:noFill/>
          </a:ln>
          <a:effectLst>
            <a:softEdge rad="112500"/>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62500" lnSpcReduction="20000"/>
          </a:bodyPr>
          <a:lstStyle/>
          <a:p>
            <a:pPr lvl="1"/>
            <a:r>
              <a:rPr lang="es-BO" b="1" dirty="0"/>
              <a:t>Mapeo del Tipo de </a:t>
            </a:r>
            <a:r>
              <a:rPr lang="es-BO" b="1" dirty="0" err="1"/>
              <a:t>energia</a:t>
            </a:r>
            <a:r>
              <a:rPr lang="es-BO" b="1" dirty="0"/>
              <a:t> </a:t>
            </a:r>
            <a:r>
              <a:rPr lang="es-BO" b="1" dirty="0" err="1"/>
              <a:t>Eolica</a:t>
            </a:r>
            <a:endParaRPr lang="es-BO" sz="2400" dirty="0"/>
          </a:p>
          <a:p>
            <a:r>
              <a:rPr lang="es-ES" dirty="0"/>
              <a:t>La energía eólica tiene una aplicación principalmente rural de:</a:t>
            </a:r>
            <a:endParaRPr lang="es-BO" sz="2800" dirty="0"/>
          </a:p>
          <a:p>
            <a:r>
              <a:rPr lang="es-ES" dirty="0"/>
              <a:t>a) Suministro de energía eléctrica.</a:t>
            </a:r>
            <a:endParaRPr lang="es-BO" dirty="0"/>
          </a:p>
          <a:p>
            <a:r>
              <a:rPr lang="es-ES" dirty="0"/>
              <a:t>b) Sistemas de bombeo de aguas para programas agrícolas de irrigación.</a:t>
            </a:r>
            <a:endParaRPr lang="es-BO" sz="2800" dirty="0"/>
          </a:p>
          <a:p>
            <a:pPr>
              <a:buNone/>
            </a:pPr>
            <a:r>
              <a:rPr lang="es-BO" dirty="0"/>
              <a:t> </a:t>
            </a:r>
            <a:endParaRPr lang="es-BO" sz="2800" dirty="0"/>
          </a:p>
          <a:p>
            <a:r>
              <a:rPr lang="es-BO" dirty="0"/>
              <a:t>El aprovechamiento de la energía eólica es viable a partir de 50 vatios por metro cuadrado (W/m2). En algunas zonas del altiplano se registran corrientes de viento suficientes para generar 154 W/m2 y hasta 232 W/m2 en algunas áreas de Santa Cruz, según el estudio del </a:t>
            </a:r>
            <a:r>
              <a:rPr lang="es-BO" dirty="0" smtClean="0"/>
              <a:t>Celda.</a:t>
            </a:r>
            <a:endParaRPr lang="es-BO"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47500" lnSpcReduction="20000"/>
          </a:bodyPr>
          <a:lstStyle/>
          <a:p>
            <a:r>
              <a:rPr lang="es-BO" dirty="0"/>
              <a:t>Desde hace unos 15 años funcionan bombas mecánicas </a:t>
            </a:r>
            <a:r>
              <a:rPr lang="es-BO" dirty="0" err="1"/>
              <a:t>multipala</a:t>
            </a:r>
            <a:r>
              <a:rPr lang="es-BO" dirty="0"/>
              <a:t> en colonias menonitas de Santa Cruz, y también en Oruro y en la zona de Uyuni en Potosí. Sin embargo, existe muy poca información sobre el potencial eólico en el resto del país, especialmente en relación a la ubicación, altura de los sensores y calidad de los instrumentos de medición.</a:t>
            </a:r>
          </a:p>
          <a:p>
            <a:r>
              <a:rPr lang="es-BO" dirty="0"/>
              <a:t> </a:t>
            </a:r>
          </a:p>
          <a:p>
            <a:r>
              <a:rPr lang="es-BO" dirty="0"/>
              <a:t>Se espera que en 2013 entre en funcionamiento la primera central eólica del país, operada por la Empresa Nacional de Electricidad (ENDE) en el municipio de </a:t>
            </a:r>
            <a:r>
              <a:rPr lang="es-BO" dirty="0" err="1"/>
              <a:t>Pocona</a:t>
            </a:r>
            <a:r>
              <a:rPr lang="es-BO" dirty="0"/>
              <a:t>, Cochabamba. En su primera fase, este proyecto piloto inyectaría al Sistema Interconectado Nacional (SIN) aproximadamente 2,5 MW. Posteriormente, ENDE instará torres de medición en nueve sitios del país.</a:t>
            </a:r>
          </a:p>
          <a:p>
            <a:pPr>
              <a:buNone/>
            </a:pPr>
            <a:endParaRPr lang="es-BO"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55000" lnSpcReduction="20000"/>
          </a:bodyPr>
          <a:lstStyle/>
          <a:p>
            <a:r>
              <a:rPr lang="es-BO" dirty="0"/>
              <a:t>El aprovechamiento de la energía eólica es viable a partir de 50 vatios por metro cuadrado (W/m2). En algunas zonas del altiplano se registran corrientes de viento suficientes para generar 154 W/m2 y hasta 232 W/m2 en algunas áreas de Santa Cruz, según el estudio del Cedla.</a:t>
            </a:r>
          </a:p>
          <a:p>
            <a:r>
              <a:rPr lang="es-BO" dirty="0"/>
              <a:t> </a:t>
            </a:r>
          </a:p>
          <a:p>
            <a:r>
              <a:rPr lang="es-BO" dirty="0"/>
              <a:t>Desde hace unos 15 años funcionan bombas mecánicas </a:t>
            </a:r>
            <a:r>
              <a:rPr lang="es-BO" dirty="0" err="1"/>
              <a:t>multipala</a:t>
            </a:r>
            <a:r>
              <a:rPr lang="es-BO" dirty="0"/>
              <a:t> en colonias menonitas de Santa Cruz, y también en Oruro y en la zona de Uyuni en Potosí. Sin embargo, existe muy poca información sobre el potencial eólico en el resto del país, especialmente en relación a la ubicación, altura de los sensores y calidad de los instrumentos de medición.</a:t>
            </a:r>
          </a:p>
          <a:p>
            <a:pPr>
              <a:buNone/>
            </a:pPr>
            <a:endParaRPr lang="es-BO"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85000" lnSpcReduction="20000"/>
          </a:bodyPr>
          <a:lstStyle/>
          <a:p>
            <a:pPr>
              <a:buNone/>
            </a:pPr>
            <a:r>
              <a:rPr lang="es-BO" dirty="0"/>
              <a:t>Se espera que en 2013 entre en funcionamiento la primera central eólica del país, operada por la Empresa Nacional de Electricidad (ENDE) en el municipio de </a:t>
            </a:r>
            <a:r>
              <a:rPr lang="es-BO" dirty="0" err="1"/>
              <a:t>Pocona</a:t>
            </a:r>
            <a:r>
              <a:rPr lang="es-BO" dirty="0"/>
              <a:t>, Cochabamba. En su primera fase, este proyecto piloto inyectaría al Sistema Interconectado Nacional (SIN) aproximadamente 2,5 MW. Posteriormente, ENDE instará torres de medición en nueve sitios del país.</a:t>
            </a:r>
          </a:p>
          <a:p>
            <a:pPr>
              <a:buNone/>
            </a:pPr>
            <a:endParaRPr lang="es-B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357158" y="0"/>
            <a:ext cx="8329642"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92500" lnSpcReduction="20000"/>
          </a:bodyPr>
          <a:lstStyle/>
          <a:p>
            <a:pPr lvl="0"/>
            <a:r>
              <a:rPr lang="es-BO" b="1" dirty="0"/>
              <a:t>Antecedentes</a:t>
            </a:r>
            <a:endParaRPr lang="es-BO" dirty="0"/>
          </a:p>
          <a:p>
            <a:r>
              <a:rPr lang="es-BO" dirty="0"/>
              <a:t>Las fuentes que utiliza actualmente Bolivia para la generación de energía eléctrica son la hidráulica, el gas natural y el petróleo con algunas experiencias de investigación en energía solar, eólica pero sin con avances en la energía geotérmica o nuclear</a:t>
            </a:r>
          </a:p>
          <a:p>
            <a:endParaRPr lang="es-BO"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WALL.jpg"/>
          <p:cNvPicPr>
            <a:picLocks noGrp="1" noChangeAspect="1"/>
          </p:cNvPicPr>
          <p:nvPr>
            <p:ph idx="1"/>
          </p:nvPr>
        </p:nvPicPr>
        <p:blipFill>
          <a:blip r:embed="rId2"/>
          <a:stretch>
            <a:fillRect/>
          </a:stretch>
        </p:blipFill>
        <p:spPr>
          <a:xfrm>
            <a:off x="0" y="1357298"/>
            <a:ext cx="9156471" cy="4810565"/>
          </a:xfrm>
          <a:prstGeom prst="rect">
            <a:avLst/>
          </a:prstGeom>
          <a:ln>
            <a:noFill/>
          </a:ln>
          <a:effectLst>
            <a:softEdge rad="112500"/>
          </a:effectLst>
        </p:spPr>
      </p:pic>
      <p:sp>
        <p:nvSpPr>
          <p:cNvPr id="2" name="1 Título"/>
          <p:cNvSpPr>
            <a:spLocks noGrp="1"/>
          </p:cNvSpPr>
          <p:nvPr>
            <p:ph type="title"/>
          </p:nvPr>
        </p:nvSpPr>
        <p:spPr>
          <a:xfrm>
            <a:off x="357158" y="142852"/>
            <a:ext cx="8229600" cy="1143000"/>
          </a:xfrm>
        </p:spPr>
        <p:txBody>
          <a:bodyPr>
            <a:normAutofit fontScale="90000"/>
          </a:bodyPr>
          <a:lstStyle/>
          <a:p>
            <a:r>
              <a:rPr lang="es-BO" dirty="0" smtClean="0"/>
              <a:t>MAPEO DEL TIPO DE ENERGIA HIDROELECTRICA</a:t>
            </a:r>
            <a:endParaRPr lang="es-BO" dirty="0"/>
          </a:p>
        </p:txBody>
      </p:sp>
      <p:pic>
        <p:nvPicPr>
          <p:cNvPr id="6" name="5 Imagen" descr="itaipu3.jpg"/>
          <p:cNvPicPr>
            <a:picLocks noChangeAspect="1"/>
          </p:cNvPicPr>
          <p:nvPr/>
        </p:nvPicPr>
        <p:blipFill>
          <a:blip r:embed="rId3"/>
          <a:stretch>
            <a:fillRect/>
          </a:stretch>
        </p:blipFill>
        <p:spPr>
          <a:xfrm>
            <a:off x="214283" y="3071810"/>
            <a:ext cx="4286279" cy="2857519"/>
          </a:xfrm>
          <a:prstGeom prst="rect">
            <a:avLst/>
          </a:prstGeom>
          <a:ln>
            <a:noFill/>
          </a:ln>
          <a:effectLst>
            <a:softEdge rad="112500"/>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55000" lnSpcReduction="20000"/>
          </a:bodyPr>
          <a:lstStyle/>
          <a:p>
            <a:pPr lvl="1"/>
            <a:r>
              <a:rPr lang="es-BO" b="1" dirty="0"/>
              <a:t>Mapeo del Tipo de </a:t>
            </a:r>
            <a:r>
              <a:rPr lang="es-BO" b="1" dirty="0" err="1"/>
              <a:t>energia</a:t>
            </a:r>
            <a:r>
              <a:rPr lang="es-BO" b="1" dirty="0"/>
              <a:t> </a:t>
            </a:r>
            <a:r>
              <a:rPr lang="es-BO" b="1" dirty="0" err="1"/>
              <a:t>Hidroelectrica</a:t>
            </a:r>
            <a:endParaRPr lang="es-BO" sz="2400" dirty="0"/>
          </a:p>
          <a:p>
            <a:r>
              <a:rPr lang="es-BO" dirty="0"/>
              <a:t>El Cedla estima que Bolivia aprovecha apenas el 3% de su potencial hidroeléctrico (460 megavatios), y a pesar de ello esa fuente genera el 40% de la energía eléctrica que se consume en el país, cubriendo el 8% de la demanda nacional.</a:t>
            </a:r>
            <a:endParaRPr lang="es-BO" sz="2800" dirty="0"/>
          </a:p>
          <a:p>
            <a:r>
              <a:rPr lang="es-BO" dirty="0"/>
              <a:t> </a:t>
            </a:r>
            <a:endParaRPr lang="es-BO" sz="2800" dirty="0"/>
          </a:p>
          <a:p>
            <a:r>
              <a:rPr lang="es-BO" dirty="0"/>
              <a:t>El Programa de Electricidad para Vivir con Dignidad, dependiente del Ministerio de Hidrocarburos y Energía, prevé inaugurar este año la </a:t>
            </a:r>
            <a:r>
              <a:rPr lang="es-BO" dirty="0" err="1"/>
              <a:t>Microcentral</a:t>
            </a:r>
            <a:r>
              <a:rPr lang="es-BO" dirty="0"/>
              <a:t> Hidroeléctrica </a:t>
            </a:r>
            <a:r>
              <a:rPr lang="es-BO" dirty="0" err="1"/>
              <a:t>Kanamarca</a:t>
            </a:r>
            <a:r>
              <a:rPr lang="es-BO" dirty="0"/>
              <a:t> y Valle Hermoso, ubicada en la Provincia </a:t>
            </a:r>
            <a:r>
              <a:rPr lang="es-BO" dirty="0" err="1"/>
              <a:t>Inquisivi</a:t>
            </a:r>
            <a:r>
              <a:rPr lang="es-BO" dirty="0"/>
              <a:t> del departamento de La Paz. Esta </a:t>
            </a:r>
            <a:r>
              <a:rPr lang="es-BO" dirty="0" err="1"/>
              <a:t>microcentral</a:t>
            </a:r>
            <a:r>
              <a:rPr lang="es-BO" dirty="0"/>
              <a:t> de 28 </a:t>
            </a:r>
            <a:r>
              <a:rPr lang="es-BO" dirty="0" err="1"/>
              <a:t>kW</a:t>
            </a:r>
            <a:r>
              <a:rPr lang="es-BO" dirty="0"/>
              <a:t> de potencia requirió una inversión de 1.068.711 bolivianos, 80% financiados por el Programa </a:t>
            </a:r>
            <a:r>
              <a:rPr lang="es-BO" dirty="0" err="1"/>
              <a:t>KfW</a:t>
            </a:r>
            <a:r>
              <a:rPr lang="es-BO" dirty="0"/>
              <a:t> y 20% por el Municipio de </a:t>
            </a:r>
            <a:r>
              <a:rPr lang="es-BO" dirty="0" err="1"/>
              <a:t>Inquisivi</a:t>
            </a:r>
            <a:r>
              <a:rPr lang="es-BO" dirty="0"/>
              <a:t>.</a:t>
            </a:r>
            <a:endParaRPr lang="es-BO" sz="2800" dirty="0"/>
          </a:p>
          <a:p>
            <a:pPr>
              <a:buNone/>
            </a:pPr>
            <a:endParaRPr lang="es-BO"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47500" lnSpcReduction="20000"/>
          </a:bodyPr>
          <a:lstStyle/>
          <a:p>
            <a:r>
              <a:rPr lang="es-BO" dirty="0"/>
              <a:t>El Programa </a:t>
            </a:r>
            <a:r>
              <a:rPr lang="es-BO" dirty="0" err="1"/>
              <a:t>KfW</a:t>
            </a:r>
            <a:r>
              <a:rPr lang="es-BO" dirty="0"/>
              <a:t> trabaja además en otros tres proyectos: </a:t>
            </a:r>
            <a:r>
              <a:rPr lang="es-BO" dirty="0" err="1"/>
              <a:t>Ña</a:t>
            </a:r>
            <a:r>
              <a:rPr lang="es-BO" dirty="0"/>
              <a:t> </a:t>
            </a:r>
            <a:r>
              <a:rPr lang="es-BO" dirty="0" err="1"/>
              <a:t>Microcentral</a:t>
            </a:r>
            <a:r>
              <a:rPr lang="es-BO" dirty="0"/>
              <a:t> Hidroeléctrica de </a:t>
            </a:r>
            <a:r>
              <a:rPr lang="es-BO" dirty="0" err="1"/>
              <a:t>Totoropampa</a:t>
            </a:r>
            <a:r>
              <a:rPr lang="es-BO" dirty="0"/>
              <a:t>, en el Municipio de </a:t>
            </a:r>
            <a:r>
              <a:rPr lang="es-BO" dirty="0" err="1"/>
              <a:t>Inquisivi</a:t>
            </a:r>
            <a:r>
              <a:rPr lang="es-BO" dirty="0"/>
              <a:t>, La Paz, con 400 </a:t>
            </a:r>
            <a:r>
              <a:rPr lang="es-BO" dirty="0" err="1"/>
              <a:t>kW</a:t>
            </a:r>
            <a:r>
              <a:rPr lang="es-BO" dirty="0"/>
              <a:t> de potencia; la </a:t>
            </a:r>
            <a:r>
              <a:rPr lang="es-BO" dirty="0" err="1"/>
              <a:t>Microcentral</a:t>
            </a:r>
            <a:r>
              <a:rPr lang="es-BO" dirty="0"/>
              <a:t> Hidroeléctrica de Río Blanco, en el Municipio de Ascensión de </a:t>
            </a:r>
            <a:r>
              <a:rPr lang="es-BO" dirty="0" err="1"/>
              <a:t>Guarayos</a:t>
            </a:r>
            <a:r>
              <a:rPr lang="es-BO" dirty="0"/>
              <a:t>, Santa Cruz, con 200 </a:t>
            </a:r>
            <a:r>
              <a:rPr lang="es-BO" dirty="0" err="1"/>
              <a:t>kW</a:t>
            </a:r>
            <a:r>
              <a:rPr lang="es-BO" dirty="0"/>
              <a:t>; y la </a:t>
            </a:r>
            <a:r>
              <a:rPr lang="es-BO" dirty="0" err="1"/>
              <a:t>Microcentral</a:t>
            </a:r>
            <a:r>
              <a:rPr lang="es-BO" dirty="0"/>
              <a:t> Hidroeléctrica en el Municipio de </a:t>
            </a:r>
            <a:r>
              <a:rPr lang="es-BO" dirty="0" err="1"/>
              <a:t>Tomave</a:t>
            </a:r>
            <a:r>
              <a:rPr lang="es-BO" dirty="0"/>
              <a:t>, Potosí, con 700 </a:t>
            </a:r>
            <a:r>
              <a:rPr lang="es-BO" dirty="0" err="1"/>
              <a:t>kW</a:t>
            </a:r>
            <a:r>
              <a:rPr lang="es-BO" dirty="0"/>
              <a:t>.</a:t>
            </a:r>
          </a:p>
          <a:p>
            <a:r>
              <a:rPr lang="es-BO" dirty="0"/>
              <a:t> </a:t>
            </a:r>
          </a:p>
          <a:p>
            <a:r>
              <a:rPr lang="es-BO" dirty="0"/>
              <a:t>Además, ENDE debe incorporar en el corto y mediano plazo aproximadamente 160 MW adicionales con la instalación de una nueva central en Valle Hermoso de 24 MW, y una planta de Ciclo Combinado en </a:t>
            </a:r>
            <a:r>
              <a:rPr lang="es-BO" dirty="0" err="1"/>
              <a:t>Guaracachi</a:t>
            </a:r>
            <a:r>
              <a:rPr lang="es-BO" dirty="0"/>
              <a:t> de 82 MW. Según el Plan Óptimo de Expansión del SIN 2012 - 2022, el primer proyecto hidroeléctrico que se ejecutará es el de </a:t>
            </a:r>
            <a:r>
              <a:rPr lang="es-BO" dirty="0" err="1"/>
              <a:t>Misicuni</a:t>
            </a:r>
            <a:r>
              <a:rPr lang="es-BO" dirty="0"/>
              <a:t> Fase I, que entraría en operación en 2014.</a:t>
            </a:r>
          </a:p>
          <a:p>
            <a:pPr>
              <a:buNone/>
            </a:pPr>
            <a:endParaRPr lang="es-BO"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62500" lnSpcReduction="20000"/>
          </a:bodyPr>
          <a:lstStyle/>
          <a:p>
            <a:r>
              <a:rPr lang="es-BO" dirty="0"/>
              <a:t>“Bolivia tiene un importante potencial energético, especialmente en el rubro de la </a:t>
            </a:r>
            <a:r>
              <a:rPr lang="es-BO" dirty="0" err="1"/>
              <a:t>hidroenergía</a:t>
            </a:r>
            <a:r>
              <a:rPr lang="es-BO" dirty="0"/>
              <a:t>; tenemos proyectos grandes como Cachuela Esperanza y la Binacional con Brasil que están siendo desarrollados por ENDE”, dijo el viceministro de Electricidad y Energías Alternativas </a:t>
            </a:r>
            <a:r>
              <a:rPr lang="es-BO" dirty="0" err="1"/>
              <a:t>Lutgardo</a:t>
            </a:r>
            <a:r>
              <a:rPr lang="es-BO" dirty="0"/>
              <a:t> Álvarez Garay.</a:t>
            </a:r>
          </a:p>
          <a:p>
            <a:r>
              <a:rPr lang="es-BO" dirty="0"/>
              <a:t> </a:t>
            </a:r>
          </a:p>
          <a:p>
            <a:r>
              <a:rPr lang="es-BO" dirty="0"/>
              <a:t>El embajador de Rusia en Bolivia </a:t>
            </a:r>
            <a:r>
              <a:rPr lang="es-BO" dirty="0" err="1"/>
              <a:t>Leonidas</a:t>
            </a:r>
            <a:r>
              <a:rPr lang="es-BO" dirty="0"/>
              <a:t> </a:t>
            </a:r>
            <a:r>
              <a:rPr lang="es-BO" dirty="0" err="1"/>
              <a:t>Goulbev</a:t>
            </a:r>
            <a:r>
              <a:rPr lang="es-BO" dirty="0"/>
              <a:t> ofreció financiamiento para construir las centrales hidroeléctricas </a:t>
            </a:r>
            <a:r>
              <a:rPr lang="es-BO" dirty="0" err="1"/>
              <a:t>Tahumanu</a:t>
            </a:r>
            <a:r>
              <a:rPr lang="es-BO" dirty="0"/>
              <a:t> en Pando, Cachuela Esperanza en Beni, y San José en Cochabamba. La estatal </a:t>
            </a:r>
            <a:r>
              <a:rPr lang="es-BO" dirty="0" err="1"/>
              <a:t>Zuk</a:t>
            </a:r>
            <a:r>
              <a:rPr lang="es-BO" dirty="0"/>
              <a:t> </a:t>
            </a:r>
            <a:r>
              <a:rPr lang="es-BO" dirty="0" err="1"/>
              <a:t>Hydroproyect</a:t>
            </a:r>
            <a:r>
              <a:rPr lang="es-BO" dirty="0"/>
              <a:t> costearía hasta el 70% de los gastos.</a:t>
            </a:r>
          </a:p>
          <a:p>
            <a:pPr>
              <a:buNone/>
            </a:pPr>
            <a:endParaRPr lang="es-BO"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WALL.jpg"/>
          <p:cNvPicPr>
            <a:picLocks noGrp="1" noChangeAspect="1"/>
          </p:cNvPicPr>
          <p:nvPr>
            <p:ph idx="1"/>
          </p:nvPr>
        </p:nvPicPr>
        <p:blipFill>
          <a:blip r:embed="rId2"/>
          <a:stretch>
            <a:fillRect/>
          </a:stretch>
        </p:blipFill>
        <p:spPr>
          <a:xfrm>
            <a:off x="0" y="1357298"/>
            <a:ext cx="9156471" cy="4810565"/>
          </a:xfrm>
          <a:prstGeom prst="rect">
            <a:avLst/>
          </a:prstGeom>
          <a:ln>
            <a:noFill/>
          </a:ln>
          <a:effectLst>
            <a:softEdge rad="112500"/>
          </a:effectLst>
        </p:spPr>
      </p:pic>
      <p:sp>
        <p:nvSpPr>
          <p:cNvPr id="2" name="1 Título"/>
          <p:cNvSpPr>
            <a:spLocks noGrp="1"/>
          </p:cNvSpPr>
          <p:nvPr>
            <p:ph type="title"/>
          </p:nvPr>
        </p:nvSpPr>
        <p:spPr>
          <a:xfrm>
            <a:off x="357158" y="142852"/>
            <a:ext cx="8229600" cy="1143000"/>
          </a:xfrm>
        </p:spPr>
        <p:txBody>
          <a:bodyPr>
            <a:normAutofit fontScale="90000"/>
          </a:bodyPr>
          <a:lstStyle/>
          <a:p>
            <a:r>
              <a:rPr lang="es-BO" dirty="0" smtClean="0"/>
              <a:t>MAPEO DEL TIPO DE ENERGIA BIOMASA</a:t>
            </a:r>
            <a:endParaRPr lang="es-BO" dirty="0"/>
          </a:p>
        </p:txBody>
      </p:sp>
      <p:pic>
        <p:nvPicPr>
          <p:cNvPr id="5" name="4 Imagen" descr="biodiesel flor.jpg"/>
          <p:cNvPicPr>
            <a:picLocks noChangeAspect="1"/>
          </p:cNvPicPr>
          <p:nvPr/>
        </p:nvPicPr>
        <p:blipFill>
          <a:blip r:embed="rId3"/>
          <a:stretch>
            <a:fillRect/>
          </a:stretch>
        </p:blipFill>
        <p:spPr>
          <a:xfrm>
            <a:off x="285720" y="2875466"/>
            <a:ext cx="4214842" cy="3153228"/>
          </a:xfrm>
          <a:prstGeom prst="rect">
            <a:avLst/>
          </a:prstGeom>
          <a:ln>
            <a:noFill/>
          </a:ln>
          <a:effectLst>
            <a:softEdge rad="112500"/>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55000" lnSpcReduction="20000"/>
          </a:bodyPr>
          <a:lstStyle/>
          <a:p>
            <a:pPr lvl="1"/>
            <a:r>
              <a:rPr lang="es-BO" sz="2900" b="1" dirty="0"/>
              <a:t>Mapeo del Tipo de </a:t>
            </a:r>
            <a:r>
              <a:rPr lang="es-BO" sz="2900" b="1" dirty="0" smtClean="0"/>
              <a:t>energía </a:t>
            </a:r>
            <a:r>
              <a:rPr lang="es-BO" sz="2900" b="1" dirty="0"/>
              <a:t>Biomasa</a:t>
            </a:r>
            <a:endParaRPr lang="es-BO" sz="2900" dirty="0"/>
          </a:p>
          <a:p>
            <a:r>
              <a:rPr lang="es-ES" sz="2900" dirty="0"/>
              <a:t>El noventa por ciento de la población boliviana depende de la biomasa como energía para combustión, cocción de alimentos, producción de carbón vegetal y para la producción de la industria manufacturera como </a:t>
            </a:r>
            <a:r>
              <a:rPr lang="es-ES" sz="2900" dirty="0" smtClean="0"/>
              <a:t>ladrilleras, </a:t>
            </a:r>
            <a:r>
              <a:rPr lang="es-ES" sz="2900" dirty="0"/>
              <a:t>panificadoras y otras. Solo un 3,5 % de la población utiliza derivados del petróleo y un 0,5 % electricidad.</a:t>
            </a:r>
            <a:endParaRPr lang="es-BO" sz="2900" dirty="0"/>
          </a:p>
          <a:p>
            <a:pPr>
              <a:buNone/>
            </a:pPr>
            <a:r>
              <a:rPr lang="es-BO" sz="2900" dirty="0"/>
              <a:t> </a:t>
            </a:r>
          </a:p>
          <a:p>
            <a:r>
              <a:rPr lang="es-BO" sz="2900" dirty="0"/>
              <a:t>El norte del país es la zona con mayor potencial para el aprovechamiento de biomasa, pero la falta de una normativa específica impide el desarrollo de proyectos, advierte el Cedla. Entre las experiencias a gran escala destacan una generadora en Riberalta que funciona con cáscara de castaña, y las generadoras a bagazo de caña recientemente instaladas en ingenios azucareros.</a:t>
            </a:r>
          </a:p>
          <a:p>
            <a:pPr>
              <a:buNone/>
            </a:pPr>
            <a:endParaRPr lang="es-BO"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55000" lnSpcReduction="20000"/>
          </a:bodyPr>
          <a:lstStyle/>
          <a:p>
            <a:r>
              <a:rPr lang="es-BO" dirty="0"/>
              <a:t>Además, la UCB y otras universidades de América Latina y la Unión Europea llevan adelante el Proyecto JELARE para la generación de energía solar, eólica y biomasa, destacó el director del Instituto de Investigaciones Socioeconómicas dependiente de la Facultad de Ciencias Económicas y Financieras de la UCB Javier Aliaga </a:t>
            </a:r>
            <a:r>
              <a:rPr lang="es-BO" dirty="0" err="1"/>
              <a:t>Lodermann</a:t>
            </a:r>
            <a:r>
              <a:rPr lang="es-BO" dirty="0"/>
              <a:t>.</a:t>
            </a:r>
          </a:p>
          <a:p>
            <a:r>
              <a:rPr lang="es-BO" dirty="0"/>
              <a:t> </a:t>
            </a:r>
          </a:p>
          <a:p>
            <a:r>
              <a:rPr lang="es-BO" dirty="0"/>
              <a:t>El Proyecto JELARE montó un Centro Demostrativo de Tecnologías de Energía Renovable en la Unidad Académica Campesina (UAC) de Batallas, dotado de un sistema de medición, un anemómetro y un radiómetro para investigaciones en energías renovables.</a:t>
            </a:r>
          </a:p>
          <a:p>
            <a:pPr>
              <a:buNone/>
            </a:pPr>
            <a:endParaRPr lang="es-BO"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62500" lnSpcReduction="20000"/>
          </a:bodyPr>
          <a:lstStyle/>
          <a:p>
            <a:r>
              <a:rPr lang="es-BO" dirty="0"/>
              <a:t>En el Centro se instalaron varios sistemas fotovoltaicos para generación de electricidad; un secador solar tipo invernadero para productos agrícolas; una cocina eficiente a leña; un sistema de bombeo de agua utilizando energía solar y un sistema termo solar para calentamiento de agua.</a:t>
            </a:r>
          </a:p>
          <a:p>
            <a:pPr>
              <a:buNone/>
            </a:pPr>
            <a:r>
              <a:rPr lang="es-BO" dirty="0"/>
              <a:t> </a:t>
            </a:r>
          </a:p>
          <a:p>
            <a:r>
              <a:rPr lang="es-BO" dirty="0"/>
              <a:t>También fueron montados un aerogenerador que convierte la energía mecánica rotacional en energía eléctrica; dos biogestores que utilizan estiércol para generar biogás, y un sistema de almacenamiento refrigerado con energía solar para uso del almacén de la Granja Agrícola de Batallas.</a:t>
            </a:r>
          </a:p>
          <a:p>
            <a:pPr>
              <a:buNone/>
            </a:pPr>
            <a:endParaRPr lang="es-BO"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071810"/>
            <a:ext cx="8643998" cy="2928959"/>
          </a:xfrm>
        </p:spPr>
        <p:txBody>
          <a:bodyPr>
            <a:noAutofit/>
          </a:bodyPr>
          <a:lstStyle/>
          <a:p>
            <a:pPr lvl="0"/>
            <a:r>
              <a:rPr lang="es-BO" sz="1400" b="1" dirty="0"/>
              <a:t>Conclusión</a:t>
            </a:r>
          </a:p>
          <a:p>
            <a:pPr>
              <a:buNone/>
            </a:pPr>
            <a:r>
              <a:rPr lang="es-BO" sz="1400" dirty="0"/>
              <a:t> </a:t>
            </a:r>
          </a:p>
          <a:p>
            <a:r>
              <a:rPr lang="es-BO" sz="1400" dirty="0"/>
              <a:t>Al concluir el proyecto se podrá disponer de una aplicación móvil (BGE </a:t>
            </a:r>
            <a:r>
              <a:rPr lang="es-BO" sz="1400" dirty="0" err="1"/>
              <a:t>Bolivian</a:t>
            </a:r>
            <a:r>
              <a:rPr lang="es-BO" sz="1400" dirty="0"/>
              <a:t> Green Explorer) de búsqueda y consulta alternativo amigable al usuario que nos permita obtener información online de las zonas geográficas y diferentes temporadas donde se tendrá un mejor rendimiento en la implementación de los diferentes tipos de energías renovables solar, eólico, hídrico, geotermal y biomasa, además de un historial estadístico de los fenómenos climatológicos de las zonas en cuestión. Para ello la aplicación se posicionara en la ubicación real (coordenadas de latitud y longitud) y en el tiempo real (hora, </a:t>
            </a:r>
            <a:r>
              <a:rPr lang="es-BO" sz="1400" dirty="0" err="1"/>
              <a:t>dia</a:t>
            </a:r>
            <a:r>
              <a:rPr lang="es-BO" sz="1400" dirty="0"/>
              <a:t>, mes y año) y las posibles variantes en un lapso de tiempo determinado.</a:t>
            </a:r>
          </a:p>
          <a:p>
            <a:pPr>
              <a:buNone/>
            </a:pPr>
            <a:r>
              <a:rPr lang="es-BO" sz="1400" b="1" dirty="0"/>
              <a:t> </a:t>
            </a:r>
            <a:endParaRPr lang="es-BO" sz="1400" dirty="0"/>
          </a:p>
          <a:p>
            <a:r>
              <a:rPr lang="es-BO" sz="1400" dirty="0"/>
              <a:t>BGE es una aplicación fácil de usar el beneficio real y de impacto inmediato será que como consulta antes la investigación y factibilidad para la implementación de las diferentes tecnologías de Energía </a:t>
            </a:r>
            <a:r>
              <a:rPr lang="es-BO" sz="1400" dirty="0" smtClean="0"/>
              <a:t>Renovable.</a:t>
            </a:r>
            <a:endParaRPr lang="es-BO" sz="1400" dirty="0"/>
          </a:p>
          <a:p>
            <a:pPr>
              <a:buNone/>
            </a:pPr>
            <a:endParaRPr lang="es-BO" sz="1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BOLIVIAN GREEN EXPLORE</a:t>
            </a:r>
            <a:endParaRPr lang="es-BO" dirty="0"/>
          </a:p>
        </p:txBody>
      </p:sp>
      <p:pic>
        <p:nvPicPr>
          <p:cNvPr id="4" name="3 Marcador de contenido" descr="MZm6yU3C_EA-TR001-GRN.jpg"/>
          <p:cNvPicPr>
            <a:picLocks noGrp="1" noChangeAspect="1"/>
          </p:cNvPicPr>
          <p:nvPr>
            <p:ph idx="1"/>
          </p:nvPr>
        </p:nvPicPr>
        <p:blipFill>
          <a:blip r:embed="rId2" cstate="print"/>
          <a:stretch>
            <a:fillRect/>
          </a:stretch>
        </p:blipFill>
        <p:spPr>
          <a:xfrm>
            <a:off x="132763" y="2071678"/>
            <a:ext cx="9011237" cy="4572032"/>
          </a:xfrm>
          <a:prstGeom prst="rect">
            <a:avLst/>
          </a:prstGeom>
          <a:ln>
            <a:noFill/>
          </a:ln>
          <a:effectLst>
            <a:softEdge rad="112500"/>
          </a:effectLst>
        </p:spPr>
      </p:pic>
      <p:pic>
        <p:nvPicPr>
          <p:cNvPr id="5" name="4 Imagen" descr="Green Technology.jpg"/>
          <p:cNvPicPr>
            <a:picLocks noChangeAspect="1"/>
          </p:cNvPicPr>
          <p:nvPr/>
        </p:nvPicPr>
        <p:blipFill>
          <a:blip r:embed="rId3" cstate="print"/>
          <a:stretch>
            <a:fillRect/>
          </a:stretch>
        </p:blipFill>
        <p:spPr>
          <a:xfrm>
            <a:off x="285720" y="4929198"/>
            <a:ext cx="1122273" cy="1551976"/>
          </a:xfrm>
          <a:prstGeom prst="rect">
            <a:avLst/>
          </a:prstGeom>
          <a:ln>
            <a:noFill/>
          </a:ln>
          <a:effectLst>
            <a:softEdge rad="112500"/>
          </a:effectLst>
        </p:spPr>
      </p:pic>
      <p:pic>
        <p:nvPicPr>
          <p:cNvPr id="6" name="5 Imagen" descr="green_star.jpg"/>
          <p:cNvPicPr>
            <a:picLocks noChangeAspect="1"/>
          </p:cNvPicPr>
          <p:nvPr/>
        </p:nvPicPr>
        <p:blipFill>
          <a:blip r:embed="rId4" cstate="print"/>
          <a:stretch>
            <a:fillRect/>
          </a:stretch>
        </p:blipFill>
        <p:spPr>
          <a:xfrm>
            <a:off x="285720" y="2214554"/>
            <a:ext cx="1050507" cy="1357322"/>
          </a:xfrm>
          <a:prstGeom prst="rect">
            <a:avLst/>
          </a:prstGeom>
          <a:ln>
            <a:noFill/>
          </a:ln>
          <a:effectLst>
            <a:softEdge rad="112500"/>
          </a:effectLst>
        </p:spPr>
      </p:pic>
      <p:pic>
        <p:nvPicPr>
          <p:cNvPr id="7" name="6 Imagen" descr="green-concept.jpg"/>
          <p:cNvPicPr>
            <a:picLocks noChangeAspect="1"/>
          </p:cNvPicPr>
          <p:nvPr/>
        </p:nvPicPr>
        <p:blipFill>
          <a:blip r:embed="rId5"/>
          <a:stretch>
            <a:fillRect/>
          </a:stretch>
        </p:blipFill>
        <p:spPr>
          <a:xfrm rot="21002444">
            <a:off x="2095154" y="2696071"/>
            <a:ext cx="1985146" cy="3155314"/>
          </a:xfrm>
          <a:prstGeom prst="rect">
            <a:avLst/>
          </a:prstGeom>
          <a:scene3d>
            <a:camera prst="isometricTopUp"/>
            <a:lightRig rig="threePt" dir="t"/>
          </a:scene3d>
        </p:spPr>
      </p:pic>
      <p:pic>
        <p:nvPicPr>
          <p:cNvPr id="8" name="7 Imagen" descr="Bolivian Green Explorer Logo.jpg"/>
          <p:cNvPicPr>
            <a:picLocks noChangeAspect="1"/>
          </p:cNvPicPr>
          <p:nvPr/>
        </p:nvPicPr>
        <p:blipFill>
          <a:blip r:embed="rId6"/>
          <a:stretch>
            <a:fillRect/>
          </a:stretch>
        </p:blipFill>
        <p:spPr>
          <a:xfrm>
            <a:off x="3714744" y="2285992"/>
            <a:ext cx="2158814" cy="1500199"/>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graphicFrame>
        <p:nvGraphicFramePr>
          <p:cNvPr id="6" name="5 Marcador de contenido"/>
          <p:cNvGraphicFramePr>
            <a:graphicFrameLocks noGrp="1"/>
          </p:cNvGraphicFramePr>
          <p:nvPr>
            <p:ph idx="1"/>
          </p:nvPr>
        </p:nvGraphicFramePr>
        <p:xfrm>
          <a:off x="142875" y="4000504"/>
          <a:ext cx="8643934" cy="1214446"/>
        </p:xfrm>
        <a:graphic>
          <a:graphicData uri="http://schemas.openxmlformats.org/drawingml/2006/table">
            <a:tbl>
              <a:tblPr firstRow="1" bandRow="1">
                <a:tableStyleId>{5C22544A-7EE6-4342-B048-85BDC9FD1C3A}</a:tableStyleId>
              </a:tblPr>
              <a:tblGrid>
                <a:gridCol w="664918"/>
                <a:gridCol w="664918"/>
                <a:gridCol w="664918"/>
                <a:gridCol w="664918"/>
                <a:gridCol w="664918"/>
                <a:gridCol w="664918"/>
                <a:gridCol w="664918"/>
                <a:gridCol w="664918"/>
                <a:gridCol w="664918"/>
                <a:gridCol w="664918"/>
                <a:gridCol w="664918"/>
                <a:gridCol w="664918"/>
                <a:gridCol w="664918"/>
              </a:tblGrid>
              <a:tr h="607223">
                <a:tc>
                  <a:txBody>
                    <a:bodyPr/>
                    <a:lstStyle/>
                    <a:p>
                      <a:r>
                        <a:rPr lang="es-BO" sz="1800" b="1" kern="1200" dirty="0" smtClean="0">
                          <a:solidFill>
                            <a:schemeClr val="lt1"/>
                          </a:solidFill>
                          <a:latin typeface="+mn-lt"/>
                          <a:ea typeface="+mn-ea"/>
                          <a:cs typeface="+mn-cs"/>
                        </a:rPr>
                        <a:t>2000</a:t>
                      </a:r>
                      <a:endParaRPr lang="es-BO" dirty="0"/>
                    </a:p>
                  </a:txBody>
                  <a:tcPr/>
                </a:tc>
                <a:tc>
                  <a:txBody>
                    <a:bodyPr/>
                    <a:lstStyle/>
                    <a:p>
                      <a:r>
                        <a:rPr lang="es-BO" sz="1800" b="1" kern="1200" dirty="0" smtClean="0">
                          <a:solidFill>
                            <a:schemeClr val="lt1"/>
                          </a:solidFill>
                          <a:latin typeface="+mn-lt"/>
                          <a:ea typeface="+mn-ea"/>
                          <a:cs typeface="+mn-cs"/>
                        </a:rPr>
                        <a:t>2001</a:t>
                      </a:r>
                      <a:endParaRPr lang="es-BO" dirty="0"/>
                    </a:p>
                  </a:txBody>
                  <a:tcPr/>
                </a:tc>
                <a:tc>
                  <a:txBody>
                    <a:bodyPr/>
                    <a:lstStyle/>
                    <a:p>
                      <a:r>
                        <a:rPr lang="es-BO" sz="1800" b="1" kern="1200" dirty="0" smtClean="0">
                          <a:solidFill>
                            <a:schemeClr val="lt1"/>
                          </a:solidFill>
                          <a:latin typeface="+mn-lt"/>
                          <a:ea typeface="+mn-ea"/>
                          <a:cs typeface="+mn-cs"/>
                        </a:rPr>
                        <a:t>2002</a:t>
                      </a:r>
                      <a:endParaRPr lang="es-BO" dirty="0"/>
                    </a:p>
                  </a:txBody>
                  <a:tcPr/>
                </a:tc>
                <a:tc>
                  <a:txBody>
                    <a:bodyPr/>
                    <a:lstStyle/>
                    <a:p>
                      <a:r>
                        <a:rPr lang="es-BO" sz="1800" b="1" kern="1200" dirty="0" smtClean="0">
                          <a:solidFill>
                            <a:schemeClr val="lt1"/>
                          </a:solidFill>
                          <a:latin typeface="+mn-lt"/>
                          <a:ea typeface="+mn-ea"/>
                          <a:cs typeface="+mn-cs"/>
                        </a:rPr>
                        <a:t>2003</a:t>
                      </a:r>
                      <a:endParaRPr lang="es-BO" dirty="0"/>
                    </a:p>
                  </a:txBody>
                  <a:tcPr/>
                </a:tc>
                <a:tc>
                  <a:txBody>
                    <a:bodyPr/>
                    <a:lstStyle/>
                    <a:p>
                      <a:r>
                        <a:rPr lang="es-BO" sz="1800" b="1" kern="1200" dirty="0" smtClean="0">
                          <a:solidFill>
                            <a:schemeClr val="lt1"/>
                          </a:solidFill>
                          <a:latin typeface="+mn-lt"/>
                          <a:ea typeface="+mn-ea"/>
                          <a:cs typeface="+mn-cs"/>
                        </a:rPr>
                        <a:t>2004</a:t>
                      </a:r>
                      <a:endParaRPr lang="es-BO" dirty="0"/>
                    </a:p>
                  </a:txBody>
                  <a:tcPr/>
                </a:tc>
                <a:tc>
                  <a:txBody>
                    <a:bodyPr/>
                    <a:lstStyle/>
                    <a:p>
                      <a:r>
                        <a:rPr lang="es-BO" sz="1800" b="1" kern="1200" dirty="0" smtClean="0">
                          <a:solidFill>
                            <a:schemeClr val="lt1"/>
                          </a:solidFill>
                          <a:latin typeface="+mn-lt"/>
                          <a:ea typeface="+mn-ea"/>
                          <a:cs typeface="+mn-cs"/>
                        </a:rPr>
                        <a:t>2005</a:t>
                      </a:r>
                      <a:endParaRPr lang="es-BO" dirty="0"/>
                    </a:p>
                  </a:txBody>
                  <a:tcPr/>
                </a:tc>
                <a:tc>
                  <a:txBody>
                    <a:bodyPr/>
                    <a:lstStyle/>
                    <a:p>
                      <a:r>
                        <a:rPr lang="es-BO" dirty="0" smtClean="0"/>
                        <a:t>2006</a:t>
                      </a:r>
                      <a:endParaRPr lang="es-BO" dirty="0"/>
                    </a:p>
                  </a:txBody>
                  <a:tcPr/>
                </a:tc>
                <a:tc>
                  <a:txBody>
                    <a:bodyPr/>
                    <a:lstStyle/>
                    <a:p>
                      <a:r>
                        <a:rPr lang="es-BO" dirty="0" smtClean="0"/>
                        <a:t>2007</a:t>
                      </a:r>
                      <a:endParaRPr lang="es-BO" dirty="0"/>
                    </a:p>
                  </a:txBody>
                  <a:tcPr/>
                </a:tc>
                <a:tc>
                  <a:txBody>
                    <a:bodyPr/>
                    <a:lstStyle/>
                    <a:p>
                      <a:r>
                        <a:rPr lang="es-BO" dirty="0" smtClean="0"/>
                        <a:t>2008</a:t>
                      </a:r>
                      <a:endParaRPr lang="es-BO" dirty="0"/>
                    </a:p>
                  </a:txBody>
                  <a:tcPr/>
                </a:tc>
                <a:tc>
                  <a:txBody>
                    <a:bodyPr/>
                    <a:lstStyle/>
                    <a:p>
                      <a:r>
                        <a:rPr lang="es-BO" dirty="0" smtClean="0"/>
                        <a:t>2009</a:t>
                      </a:r>
                      <a:endParaRPr lang="es-BO" dirty="0"/>
                    </a:p>
                  </a:txBody>
                  <a:tcPr/>
                </a:tc>
                <a:tc>
                  <a:txBody>
                    <a:bodyPr/>
                    <a:lstStyle/>
                    <a:p>
                      <a:r>
                        <a:rPr lang="es-BO" dirty="0" smtClean="0"/>
                        <a:t>2010</a:t>
                      </a:r>
                      <a:endParaRPr lang="es-BO" dirty="0"/>
                    </a:p>
                  </a:txBody>
                  <a:tcPr/>
                </a:tc>
                <a:tc>
                  <a:txBody>
                    <a:bodyPr/>
                    <a:lstStyle/>
                    <a:p>
                      <a:r>
                        <a:rPr lang="es-BO" dirty="0" smtClean="0"/>
                        <a:t>2011</a:t>
                      </a:r>
                      <a:endParaRPr lang="es-BO" dirty="0"/>
                    </a:p>
                  </a:txBody>
                  <a:tcPr/>
                </a:tc>
                <a:tc>
                  <a:txBody>
                    <a:bodyPr/>
                    <a:lstStyle/>
                    <a:p>
                      <a:r>
                        <a:rPr lang="es-BO" dirty="0" smtClean="0"/>
                        <a:t>2012</a:t>
                      </a:r>
                      <a:endParaRPr lang="es-BO" dirty="0"/>
                    </a:p>
                  </a:txBody>
                  <a:tcPr/>
                </a:tc>
              </a:tr>
              <a:tr h="607223">
                <a:tc>
                  <a:txBody>
                    <a:bodyPr/>
                    <a:lstStyle/>
                    <a:p>
                      <a:r>
                        <a:rPr lang="es-BO" sz="1800" kern="1200" dirty="0" smtClean="0">
                          <a:solidFill>
                            <a:schemeClr val="dk1"/>
                          </a:solidFill>
                          <a:latin typeface="+mn-lt"/>
                          <a:ea typeface="+mn-ea"/>
                          <a:cs typeface="+mn-cs"/>
                        </a:rPr>
                        <a:t>2,41</a:t>
                      </a:r>
                      <a:endParaRPr lang="es-BO" dirty="0"/>
                    </a:p>
                  </a:txBody>
                  <a:tcPr/>
                </a:tc>
                <a:tc>
                  <a:txBody>
                    <a:bodyPr/>
                    <a:lstStyle/>
                    <a:p>
                      <a:r>
                        <a:rPr lang="es-BO" sz="1800" kern="1200" dirty="0" smtClean="0">
                          <a:solidFill>
                            <a:schemeClr val="dk1"/>
                          </a:solidFill>
                          <a:latin typeface="+mn-lt"/>
                          <a:ea typeface="+mn-ea"/>
                          <a:cs typeface="+mn-cs"/>
                        </a:rPr>
                        <a:t>3,38</a:t>
                      </a:r>
                      <a:endParaRPr lang="es-BO" dirty="0"/>
                    </a:p>
                  </a:txBody>
                  <a:tcPr/>
                </a:tc>
                <a:tc>
                  <a:txBody>
                    <a:bodyPr/>
                    <a:lstStyle/>
                    <a:p>
                      <a:r>
                        <a:rPr lang="es-BO" sz="1800" kern="1200" dirty="0" smtClean="0">
                          <a:solidFill>
                            <a:schemeClr val="dk1"/>
                          </a:solidFill>
                          <a:latin typeface="+mn-lt"/>
                          <a:ea typeface="+mn-ea"/>
                          <a:cs typeface="+mn-cs"/>
                        </a:rPr>
                        <a:t>3,61</a:t>
                      </a:r>
                      <a:endParaRPr lang="es-BO" dirty="0"/>
                    </a:p>
                  </a:txBody>
                  <a:tcPr/>
                </a:tc>
                <a:tc>
                  <a:txBody>
                    <a:bodyPr/>
                    <a:lstStyle/>
                    <a:p>
                      <a:r>
                        <a:rPr lang="es-BO" sz="1800" kern="1200" dirty="0" smtClean="0">
                          <a:solidFill>
                            <a:schemeClr val="dk1"/>
                          </a:solidFill>
                          <a:latin typeface="+mn-lt"/>
                          <a:ea typeface="+mn-ea"/>
                          <a:cs typeface="+mn-cs"/>
                        </a:rPr>
                        <a:t>3,63</a:t>
                      </a:r>
                      <a:endParaRPr lang="es-BO" dirty="0"/>
                    </a:p>
                  </a:txBody>
                  <a:tcPr/>
                </a:tc>
                <a:tc>
                  <a:txBody>
                    <a:bodyPr/>
                    <a:lstStyle/>
                    <a:p>
                      <a:r>
                        <a:rPr lang="es-BO" sz="1800" kern="1200" dirty="0" smtClean="0">
                          <a:solidFill>
                            <a:schemeClr val="dk1"/>
                          </a:solidFill>
                          <a:latin typeface="+mn-lt"/>
                          <a:ea typeface="+mn-ea"/>
                          <a:cs typeface="+mn-cs"/>
                        </a:rPr>
                        <a:t>3,63</a:t>
                      </a:r>
                      <a:endParaRPr lang="es-BO" dirty="0"/>
                    </a:p>
                  </a:txBody>
                  <a:tcPr/>
                </a:tc>
                <a:tc>
                  <a:txBody>
                    <a:bodyPr/>
                    <a:lstStyle/>
                    <a:p>
                      <a:r>
                        <a:rPr lang="es-BO" dirty="0" smtClean="0"/>
                        <a:t>3,85</a:t>
                      </a:r>
                      <a:endParaRPr lang="es-BO" dirty="0"/>
                    </a:p>
                  </a:txBody>
                  <a:tcPr/>
                </a:tc>
                <a:tc>
                  <a:txBody>
                    <a:bodyPr/>
                    <a:lstStyle/>
                    <a:p>
                      <a:r>
                        <a:rPr lang="es-BO" dirty="0" smtClean="0"/>
                        <a:t>3,96</a:t>
                      </a:r>
                      <a:endParaRPr lang="es-BO" dirty="0"/>
                    </a:p>
                  </a:txBody>
                  <a:tcPr/>
                </a:tc>
                <a:tc>
                  <a:txBody>
                    <a:bodyPr/>
                    <a:lstStyle/>
                    <a:p>
                      <a:r>
                        <a:rPr lang="es-BO" dirty="0" smtClean="0"/>
                        <a:t>4,17</a:t>
                      </a:r>
                      <a:endParaRPr lang="es-BO" dirty="0"/>
                    </a:p>
                  </a:txBody>
                  <a:tcPr/>
                </a:tc>
                <a:tc>
                  <a:txBody>
                    <a:bodyPr/>
                    <a:lstStyle/>
                    <a:p>
                      <a:r>
                        <a:rPr lang="es-BO" dirty="0" smtClean="0"/>
                        <a:t>5,09</a:t>
                      </a:r>
                      <a:endParaRPr lang="es-BO" dirty="0"/>
                    </a:p>
                  </a:txBody>
                  <a:tcPr/>
                </a:tc>
                <a:tc>
                  <a:txBody>
                    <a:bodyPr/>
                    <a:lstStyle/>
                    <a:p>
                      <a:r>
                        <a:rPr lang="es-BO" dirty="0" smtClean="0"/>
                        <a:t>5,09</a:t>
                      </a:r>
                      <a:endParaRPr lang="es-BO" dirty="0"/>
                    </a:p>
                  </a:txBody>
                  <a:tcPr/>
                </a:tc>
                <a:tc>
                  <a:txBody>
                    <a:bodyPr/>
                    <a:lstStyle/>
                    <a:p>
                      <a:r>
                        <a:rPr lang="es-BO" dirty="0" smtClean="0"/>
                        <a:t>4,67</a:t>
                      </a:r>
                      <a:endParaRPr lang="es-BO" dirty="0"/>
                    </a:p>
                  </a:txBody>
                  <a:tcPr/>
                </a:tc>
                <a:tc>
                  <a:txBody>
                    <a:bodyPr/>
                    <a:lstStyle/>
                    <a:p>
                      <a:r>
                        <a:rPr lang="es-BO" dirty="0" smtClean="0"/>
                        <a:t>5,81</a:t>
                      </a:r>
                      <a:endParaRPr lang="es-BO" dirty="0"/>
                    </a:p>
                  </a:txBody>
                  <a:tcPr/>
                </a:tc>
                <a:tc>
                  <a:txBody>
                    <a:bodyPr/>
                    <a:lstStyle/>
                    <a:p>
                      <a:r>
                        <a:rPr lang="es-BO" dirty="0" smtClean="0"/>
                        <a:t>6,3</a:t>
                      </a:r>
                      <a:endParaRPr lang="es-BO" dirty="0"/>
                    </a:p>
                  </a:txBody>
                  <a:tcPr/>
                </a:tc>
              </a:tr>
            </a:tbl>
          </a:graphicData>
        </a:graphic>
      </p:graphicFrame>
      <p:sp>
        <p:nvSpPr>
          <p:cNvPr id="8" name="7 CuadroTexto"/>
          <p:cNvSpPr txBox="1"/>
          <p:nvPr/>
        </p:nvSpPr>
        <p:spPr>
          <a:xfrm>
            <a:off x="285720" y="3357563"/>
            <a:ext cx="8358246" cy="830997"/>
          </a:xfrm>
          <a:prstGeom prst="rect">
            <a:avLst/>
          </a:prstGeom>
          <a:noFill/>
        </p:spPr>
        <p:txBody>
          <a:bodyPr wrap="square" rtlCol="0">
            <a:spAutoFit/>
          </a:bodyPr>
          <a:lstStyle/>
          <a:p>
            <a:r>
              <a:rPr lang="es-BO" sz="2400" dirty="0"/>
              <a:t>Electricidad - consumo:</a:t>
            </a:r>
            <a:r>
              <a:rPr lang="es-BO" sz="2400" b="1" dirty="0"/>
              <a:t> </a:t>
            </a:r>
            <a:r>
              <a:rPr lang="es-BO" sz="2400" dirty="0"/>
              <a:t>6,301 miles de millones </a:t>
            </a:r>
            <a:r>
              <a:rPr lang="es-BO" sz="2400" dirty="0" err="1"/>
              <a:t>kWh</a:t>
            </a:r>
            <a:r>
              <a:rPr lang="es-BO" sz="2400" dirty="0"/>
              <a:t> (2010 </a:t>
            </a:r>
            <a:r>
              <a:rPr lang="es-BO" sz="2400" dirty="0" err="1"/>
              <a:t>est</a:t>
            </a:r>
            <a:r>
              <a:rPr lang="es-BO" sz="2400" dirty="0"/>
              <a:t>.). </a:t>
            </a:r>
          </a:p>
          <a:p>
            <a:endParaRPr lang="es-BO"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285720" y="0"/>
            <a:ext cx="8401080"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85000" lnSpcReduction="10000"/>
          </a:bodyPr>
          <a:lstStyle/>
          <a:p>
            <a:r>
              <a:rPr lang="es-BO" dirty="0"/>
              <a:t>Esta cifra consiste del total de electricidad generada anualmente más importaciones y menos exportaciones, expresada en kilovatios-hora. La discrepancia entre la cantidad de electricidad generada y/o importada y la cantidad consumida y/o exportada se contabiliza como pérdidas en transmisión y distribución.</a:t>
            </a:r>
          </a:p>
          <a:p>
            <a:endParaRPr lang="es-B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SOLAR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55000" lnSpcReduction="20000"/>
          </a:bodyPr>
          <a:lstStyle/>
          <a:p>
            <a:r>
              <a:rPr lang="es-BO" dirty="0"/>
              <a:t>Bolivia, por su riqueza en fuentes de energía renovable, jugará un papel muy importante en el futuro porque la humanidad tiene que dar más énfasis a la explotación de energía renovable y no continuar con la explotación de petróleo</a:t>
            </a:r>
          </a:p>
          <a:p>
            <a:r>
              <a:rPr lang="es-BO" dirty="0"/>
              <a:t>La matriz energética boliviana actual tiene como fuentes principales la termoelectricidad (58,9%), la hidroelectricidad (39,3%) y la biomasa (1,7%), según la Política de Energías Alternativas para el Sector Eléctrico en el Estado Plurinacional de Bolivia. El documento oficial revela que el país tiene un gran potencial para la generación de electricidad mediante fuentes de energía alternativas como la eólica, solar, geotérmica, hídrica, biomasa y otras</a:t>
            </a:r>
            <a:r>
              <a:rPr lang="es-BO" dirty="0" smtClean="0"/>
              <a:t>.</a:t>
            </a:r>
            <a:endParaRPr lang="es-BO"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500034" y="0"/>
            <a:ext cx="8186766"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77500" lnSpcReduction="20000"/>
          </a:bodyPr>
          <a:lstStyle/>
          <a:p>
            <a:r>
              <a:rPr lang="es-BO" dirty="0"/>
              <a:t>Una investigación del Cedla señala que el 97% del territorio boliviano es apto para aprovechar la energía del sol, mientras que el potencial hídrico y eólico es considerable. Es así que Bolivia podría superar sus grandes asimetrías energéticas entre las ciudades y el campo con sistemas fotovoltaicos y </a:t>
            </a:r>
            <a:r>
              <a:rPr lang="es-BO" dirty="0" err="1"/>
              <a:t>termosolares</a:t>
            </a:r>
            <a:r>
              <a:rPr lang="es-BO" dirty="0"/>
              <a:t>, micro centrales hidroeléctricas, aerogeneradores de pequeña potencia, </a:t>
            </a:r>
            <a:r>
              <a:rPr lang="es-BO" dirty="0" err="1"/>
              <a:t>biodigestores</a:t>
            </a:r>
            <a:r>
              <a:rPr lang="es-BO" dirty="0"/>
              <a:t>, biomasa y </a:t>
            </a:r>
            <a:r>
              <a:rPr lang="es-BO" dirty="0" err="1"/>
              <a:t>agrocombustibles</a:t>
            </a:r>
            <a:r>
              <a:rPr lang="es-BO" dirty="0" smtClean="0"/>
              <a:t>.</a:t>
            </a:r>
            <a:endParaRPr lang="es-B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WALL 1.jpg"/>
          <p:cNvPicPr>
            <a:picLocks noChangeAspect="1"/>
          </p:cNvPicPr>
          <p:nvPr/>
        </p:nvPicPr>
        <p:blipFill>
          <a:blip r:embed="rId2"/>
          <a:stretch>
            <a:fillRect/>
          </a:stretch>
        </p:blipFill>
        <p:spPr>
          <a:xfrm>
            <a:off x="0" y="1357298"/>
            <a:ext cx="9144000" cy="4804012"/>
          </a:xfrm>
          <a:prstGeom prst="rect">
            <a:avLst/>
          </a:prstGeom>
          <a:ln>
            <a:noFill/>
          </a:ln>
          <a:effectLst>
            <a:softEdge rad="112500"/>
          </a:effectLst>
        </p:spPr>
      </p:pic>
      <p:sp>
        <p:nvSpPr>
          <p:cNvPr id="2" name="1 Título"/>
          <p:cNvSpPr>
            <a:spLocks noGrp="1"/>
          </p:cNvSpPr>
          <p:nvPr>
            <p:ph type="title"/>
          </p:nvPr>
        </p:nvSpPr>
        <p:spPr>
          <a:xfrm>
            <a:off x="285720" y="0"/>
            <a:ext cx="8401080" cy="1214422"/>
          </a:xfrm>
        </p:spPr>
        <p:txBody>
          <a:bodyPr>
            <a:normAutofit/>
          </a:bodyPr>
          <a:lstStyle/>
          <a:p>
            <a:r>
              <a:rPr lang="es-BO" sz="5400" dirty="0" smtClean="0"/>
              <a:t>RENEWABLE ENERGY</a:t>
            </a:r>
            <a:endParaRPr lang="es-BO" sz="5400" dirty="0"/>
          </a:p>
        </p:txBody>
      </p:sp>
      <p:sp>
        <p:nvSpPr>
          <p:cNvPr id="3" name="2 Marcador de contenido"/>
          <p:cNvSpPr>
            <a:spLocks noGrp="1"/>
          </p:cNvSpPr>
          <p:nvPr>
            <p:ph idx="1"/>
          </p:nvPr>
        </p:nvSpPr>
        <p:spPr>
          <a:xfrm>
            <a:off x="142844" y="3429001"/>
            <a:ext cx="8643998" cy="2571768"/>
          </a:xfrm>
        </p:spPr>
        <p:txBody>
          <a:bodyPr>
            <a:normAutofit fontScale="85000" lnSpcReduction="20000"/>
          </a:bodyPr>
          <a:lstStyle/>
          <a:p>
            <a:pPr lvl="0"/>
            <a:r>
              <a:rPr lang="es-BO" b="1" dirty="0"/>
              <a:t> Justificación</a:t>
            </a:r>
            <a:endParaRPr lang="es-BO" dirty="0"/>
          </a:p>
          <a:p>
            <a:r>
              <a:rPr lang="es-ES" dirty="0"/>
              <a:t>El potencial para el desarrollo de las energías renovables en Bolivia es inagotable. Se puede aprovechar la fuerza del viento en la región del chaco, la energía del sol en el altiplano y la biomasa en el oriente boliviano —allí donde se quemaron 3 millones de hectáreas de pastizales— y convertirlas en </a:t>
            </a:r>
            <a:r>
              <a:rPr lang="es-ES" dirty="0" smtClean="0"/>
              <a:t>electricidad</a:t>
            </a:r>
            <a:r>
              <a:rPr lang="es-ES" dirty="0"/>
              <a:t>.</a:t>
            </a:r>
            <a:endParaRPr lang="es-B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2520</Words>
  <Application>Microsoft Office PowerPoint</Application>
  <PresentationFormat>Presentación en pantalla (4:3)</PresentationFormat>
  <Paragraphs>168</Paragraphs>
  <Slides>49</Slides>
  <Notes>0</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Tema de Office</vt:lpstr>
      <vt:lpstr>Diapositiva 1</vt:lpstr>
      <vt:lpstr>RENEWABLE ENERGY</vt:lpstr>
      <vt:lpstr>ENEWABLE ENERGY</vt:lpstr>
      <vt:lpstr>RENEWABLE ENERGY</vt:lpstr>
      <vt:lpstr>RENEWABLE ENERGY</vt:lpstr>
      <vt:lpstr>RENEWABLE ENERGY</vt:lpstr>
      <vt:lpstr>SOLAR ENERGY</vt:lpstr>
      <vt:lpstr>RENEWABLE ENERGY</vt:lpstr>
      <vt:lpstr>RENEWABLE ENERGY</vt:lpstr>
      <vt:lpstr>RENEWABLE ENERGY</vt:lpstr>
      <vt:lpstr>RENEWABLE ENERGY</vt:lpstr>
      <vt:lpstr>RENEWABLE ENERGY</vt:lpstr>
      <vt:lpstr>ENERGY TYPES</vt:lpstr>
      <vt:lpstr>MAPEO DEL TIPO DE ENERGIA GEOTERMICA</vt:lpstr>
      <vt:lpstr>RENEWABLE ENERGY</vt:lpstr>
      <vt:lpstr>RENEWABLE ENERGY</vt:lpstr>
      <vt:lpstr>RENEWABLE ENERGY</vt:lpstr>
      <vt:lpstr>GEOTERMIC CAMP</vt:lpstr>
      <vt:lpstr>RENEWABLE ENERGY</vt:lpstr>
      <vt:lpstr>RENEWABLE ENERGY</vt:lpstr>
      <vt:lpstr>RENEWABLE ENERGY</vt:lpstr>
      <vt:lpstr>RENEWABLE ENERGY</vt:lpstr>
      <vt:lpstr>MAPEO DEL TIPO DE ENERGIA SOLAR</vt:lpstr>
      <vt:lpstr>RENEWABLE ENERGY</vt:lpstr>
      <vt:lpstr>RENEWABLE ENERGY</vt:lpstr>
      <vt:lpstr>SOLAR MAP OF BOLIVIA</vt:lpstr>
      <vt:lpstr>RENEWABLE ENERGY</vt:lpstr>
      <vt:lpstr>RENEWABLE ENERGY</vt:lpstr>
      <vt:lpstr>RENEWABLE ENERGY</vt:lpstr>
      <vt:lpstr>RENEWABLE ENERGY</vt:lpstr>
      <vt:lpstr>RENEWABLE ENERGY</vt:lpstr>
      <vt:lpstr>RENEWABLE ENERGY</vt:lpstr>
      <vt:lpstr>RENEWABLE ENERGY</vt:lpstr>
      <vt:lpstr>RENEWABLE ENERGY</vt:lpstr>
      <vt:lpstr>MAPEO DEL TIPO DE ENERGIA EOLICA</vt:lpstr>
      <vt:lpstr>RENEWABLE ENERGY</vt:lpstr>
      <vt:lpstr>RENEWABLE ENERGY</vt:lpstr>
      <vt:lpstr>RENEWABLE ENERGY</vt:lpstr>
      <vt:lpstr>RENEWABLE ENERGY</vt:lpstr>
      <vt:lpstr>MAPEO DEL TIPO DE ENERGIA HIDROELECTRICA</vt:lpstr>
      <vt:lpstr>RENEWABLE ENERGY</vt:lpstr>
      <vt:lpstr>RENEWABLE ENERGY</vt:lpstr>
      <vt:lpstr>RENEWABLE ENERGY</vt:lpstr>
      <vt:lpstr>MAPEO DEL TIPO DE ENERGIA BIOMASA</vt:lpstr>
      <vt:lpstr>RENEWABLE ENERGY</vt:lpstr>
      <vt:lpstr>RENEWABLE ENERGY</vt:lpstr>
      <vt:lpstr>RENEWABLE ENERGY</vt:lpstr>
      <vt:lpstr>RENEWABLE ENERGY</vt:lpstr>
      <vt:lpstr>BOLIVIAN GREEN EXPLORE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BOLIVIAN GREEN ENERGY</dc:title>
  <dc:creator>cria</dc:creator>
  <cp:lastModifiedBy>cria</cp:lastModifiedBy>
  <cp:revision>16</cp:revision>
  <dcterms:created xsi:type="dcterms:W3CDTF">2013-04-21T15:09:08Z</dcterms:created>
  <dcterms:modified xsi:type="dcterms:W3CDTF">2013-04-21T17:44:34Z</dcterms:modified>
</cp:coreProperties>
</file>