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21D9-C109-D4A1-1191-5918C9C45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90EC1-E8D7-0382-EEAF-2ECFCCFCB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1F91-ADA5-2901-3058-12FE625E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A8C3-426D-4698-BBD9-3176FC330CC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91A2-56E0-6A7D-8DB3-C7729A66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BFCD-C1EF-9EAB-0817-19AB9084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2BE-9788-4D34-80CE-F26A0126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6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CC15-A0CD-0798-B5C9-BD7DCCDE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ADE83-A3FA-8344-B5FF-E186D82C2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3A55-E00A-55F3-2B73-CC403C72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A8C3-426D-4698-BBD9-3176FC330CC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B183-0B3B-1DFC-6B01-5F1690FF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BE868-A002-3940-1343-B2CC2DE0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2BE-9788-4D34-80CE-F26A0126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61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9C9FB-8859-0226-FBF4-5EE7B1D16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5D290-040B-77CE-B47D-F403CBA1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415BA-82C8-886E-AF21-5DEE202F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A8C3-426D-4698-BBD9-3176FC330CC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765C-AFAE-50D7-9499-8E502724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2347-3DCA-0A9A-EA2F-D2500E23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2BE-9788-4D34-80CE-F26A0126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92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2F8B-A697-59DB-8053-96CF4969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7DAC-A66E-4CCC-088A-A8A662AF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7B28-C40E-B7CF-0288-AA63F7B6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A8C3-426D-4698-BBD9-3176FC330CC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A3D6-A041-7736-A930-968C8157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B1930-7C8D-D410-2D9A-053ECE7C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2BE-9788-4D34-80CE-F26A0126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0BD7-675C-1AB9-35F6-37D241B9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936DD-7340-BDAB-6222-B566F96E5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ED50D-3561-D4E7-DE02-9DF49EA6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A8C3-426D-4698-BBD9-3176FC330CC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48831-52DE-F0F1-4BC0-9EC68D92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C82CF-9560-9C24-B12B-E38FF833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2BE-9788-4D34-80CE-F26A0126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2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0D9B-F9DA-DC89-878D-24924C5B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5CF4-D92B-9521-9C96-576B54CEC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1094F-42AA-802C-836F-55314BFC0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C01A7-5C45-8588-B8F5-6B41E2E4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A8C3-426D-4698-BBD9-3176FC330CC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1ACB7-6C7E-1459-CC9B-A2936A6E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B9349-6400-45A9-6E17-5417AF16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2BE-9788-4D34-80CE-F26A0126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82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A85E-702B-61CF-3A56-58C5E133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C4F76-0A78-929A-3387-848EFF915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41160-AEDD-54B9-2825-246F72037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F98BE-FE53-03BA-C4E6-C2ACCEAB0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E4E6E-0CE8-B58A-074C-69F019CF7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9C5AD-B78D-081A-13D9-062C9F11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A8C3-426D-4698-BBD9-3176FC330CC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A3A91-D689-3049-4EAD-AC377C8E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FC706-EABE-B4E2-6E76-44068B60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2BE-9788-4D34-80CE-F26A0126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F619-8DFC-2775-4202-62732F14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D82D8-9570-371B-AE64-2847D2E8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A8C3-426D-4698-BBD9-3176FC330CC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D7533-145F-CDB3-A7A1-5E779633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7DBE3-35F4-46C3-9E1A-E498027D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2BE-9788-4D34-80CE-F26A0126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7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3824F-8E75-9678-C24C-277AB29D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A8C3-426D-4698-BBD9-3176FC330CC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6D21D-84E8-A617-2477-F84002AC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D8851-385A-E7F1-D4E0-9408499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2BE-9788-4D34-80CE-F26A0126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55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93AD-B5A1-0D8D-8191-12E415C6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BAB5-21F5-34BA-AD8B-877549295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32DEB-D99B-F833-9580-2284FB0F4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5B68C-CDE9-21F3-1EF7-AA5B31AF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A8C3-426D-4698-BBD9-3176FC330CC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2AAA0-5416-BA76-515A-243402F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686A5-CA0F-0A62-AEC5-3F35F1B8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2BE-9788-4D34-80CE-F26A0126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14BD-FC06-A6EC-CF13-81A773F1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0D99D-4B32-484C-1D0C-2F3D5CB03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F2AB8-B7E8-00E5-87C7-1D0046BB0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F4195-2C2A-50EF-1F72-64C8655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A8C3-426D-4698-BBD9-3176FC330CC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2BFD-C622-70A4-FC67-1AEB1E88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C1B77-9206-E516-DC4A-4FD2600D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F2BE-9788-4D34-80CE-F26A0126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70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EFFA9-3155-4545-F444-DFA84792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16414-6F87-D503-9A90-0DF47D28E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A7FB-5227-EFBD-B0BD-84DB4315A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A8C3-426D-4698-BBD9-3176FC330CC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3649-F82D-92B7-2E5E-13BFFE4B5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DCEDD-3A1C-4A85-47D9-EA0E2A7EF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F2BE-9788-4D34-80CE-F26A0126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34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BB4C-9605-4094-81DD-5E6E56C20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PP Hatton" panose="00000800000000000000" pitchFamily="50" charset="0"/>
              </a:rPr>
              <a:t>CHALO KISAAN</a:t>
            </a:r>
            <a:endParaRPr lang="en-IN" dirty="0">
              <a:latin typeface="PP Hatton" panose="000008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95DAC-C481-2DD7-E72A-D2FD91845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Squash</a:t>
            </a:r>
            <a:br>
              <a:rPr lang="en-US" dirty="0"/>
            </a:br>
            <a:r>
              <a:rPr lang="en-US" dirty="0"/>
              <a:t>Members: Om </a:t>
            </a:r>
            <a:r>
              <a:rPr lang="en-US" dirty="0" err="1"/>
              <a:t>Bhojane</a:t>
            </a:r>
            <a:r>
              <a:rPr lang="en-US" dirty="0"/>
              <a:t> Mihir Amin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78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8B285F-62CE-6639-3B63-33BFBEC77A60}"/>
              </a:ext>
            </a:extLst>
          </p:cNvPr>
          <p:cNvSpPr txBox="1"/>
          <p:nvPr/>
        </p:nvSpPr>
        <p:spPr>
          <a:xfrm>
            <a:off x="513184" y="475861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P Hatton" panose="00000800000000000000" pitchFamily="50" charset="0"/>
              </a:rPr>
              <a:t>1. Problem Definition</a:t>
            </a:r>
            <a:endParaRPr lang="en-IN" dirty="0">
              <a:latin typeface="PP Hatton" panose="000008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5C562-3687-233A-723A-9FC15E02A9A6}"/>
              </a:ext>
            </a:extLst>
          </p:cNvPr>
          <p:cNvSpPr txBox="1"/>
          <p:nvPr/>
        </p:nvSpPr>
        <p:spPr>
          <a:xfrm>
            <a:off x="578498" y="737118"/>
            <a:ext cx="801499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SF Pro Display" panose="00000500000000000000" pitchFamily="50" charset="0"/>
                <a:ea typeface="Verdana" panose="020B0604030504040204" pitchFamily="34" charset="0"/>
              </a:rPr>
              <a:t>Agrotourism, as it stands today, faces several challenges that hinder its full potential:</a:t>
            </a:r>
          </a:p>
          <a:p>
            <a:endParaRPr lang="en-US" sz="1700" dirty="0">
              <a:latin typeface="SF Pro Display" panose="00000500000000000000" pitchFamily="50" charset="0"/>
              <a:ea typeface="Verdana" panose="020B0604030504040204" pitchFamily="34" charset="0"/>
            </a:endParaRPr>
          </a:p>
          <a:p>
            <a:r>
              <a:rPr lang="en-US" sz="1700" b="1" dirty="0">
                <a:latin typeface="SF Pro Display" panose="00000500000000000000" pitchFamily="50" charset="0"/>
                <a:ea typeface="Verdana" panose="020B0604030504040204" pitchFamily="34" charset="0"/>
              </a:rPr>
              <a:t>Limited Pre-Visit Experience: </a:t>
            </a:r>
            <a:r>
              <a:rPr lang="en-US" sz="1700" dirty="0">
                <a:latin typeface="SF Pro Display" panose="00000500000000000000" pitchFamily="50" charset="0"/>
                <a:ea typeface="Verdana" panose="020B0604030504040204" pitchFamily="34" charset="0"/>
              </a:rPr>
              <a:t>Customers(users) often lack the means to explore farms virtually before visiting, resulting in uncertain expectations and potentially disappointing experiences.</a:t>
            </a:r>
          </a:p>
          <a:p>
            <a:endParaRPr lang="en-US" sz="1700" dirty="0">
              <a:latin typeface="SF Pro Display" panose="00000500000000000000" pitchFamily="50" charset="0"/>
              <a:ea typeface="Verdana" panose="020B0604030504040204" pitchFamily="34" charset="0"/>
            </a:endParaRPr>
          </a:p>
          <a:p>
            <a:r>
              <a:rPr lang="en-US" sz="1700" b="1" dirty="0">
                <a:latin typeface="SF Pro Display" panose="00000500000000000000" pitchFamily="50" charset="0"/>
                <a:ea typeface="Verdana" panose="020B0604030504040204" pitchFamily="34" charset="0"/>
              </a:rPr>
              <a:t>Generic Agrotourism Offerings: </a:t>
            </a:r>
            <a:r>
              <a:rPr lang="en-US" sz="1700" dirty="0">
                <a:latin typeface="SF Pro Display" panose="00000500000000000000" pitchFamily="50" charset="0"/>
                <a:ea typeface="Verdana" panose="020B0604030504040204" pitchFamily="34" charset="0"/>
              </a:rPr>
              <a:t>The industry primarily offers standard agrotourism packages without customization, leaving tourists with limited choices and a lack of personalization.</a:t>
            </a:r>
          </a:p>
          <a:p>
            <a:endParaRPr lang="en-US" sz="1700" dirty="0">
              <a:latin typeface="SF Pro Display" panose="00000500000000000000" pitchFamily="50" charset="0"/>
              <a:ea typeface="Verdana" panose="020B0604030504040204" pitchFamily="34" charset="0"/>
            </a:endParaRPr>
          </a:p>
          <a:p>
            <a:r>
              <a:rPr lang="en-US" sz="1700" b="1" dirty="0">
                <a:latin typeface="SF Pro Display" panose="00000500000000000000" pitchFamily="50" charset="0"/>
                <a:ea typeface="Verdana" panose="020B0604030504040204" pitchFamily="34" charset="0"/>
              </a:rPr>
              <a:t>Lack of Sustainability Focus: </a:t>
            </a:r>
            <a:r>
              <a:rPr lang="en-US" sz="1700" dirty="0">
                <a:latin typeface="SF Pro Display" panose="00000500000000000000" pitchFamily="50" charset="0"/>
                <a:ea typeface="Verdana" panose="020B0604030504040204" pitchFamily="34" charset="0"/>
              </a:rPr>
              <a:t>Many agrotourism experiences do not emphasize eco-friendly practices or educate visitors about sustainable farming methods.</a:t>
            </a:r>
          </a:p>
          <a:p>
            <a:endParaRPr lang="en-US" sz="1700" dirty="0">
              <a:latin typeface="SF Pro Display" panose="00000500000000000000" pitchFamily="50" charset="0"/>
              <a:ea typeface="Verdana" panose="020B0604030504040204" pitchFamily="34" charset="0"/>
            </a:endParaRPr>
          </a:p>
          <a:p>
            <a:r>
              <a:rPr lang="en-US" sz="1700" b="1" dirty="0">
                <a:latin typeface="SF Pro Display" panose="00000500000000000000" pitchFamily="50" charset="0"/>
                <a:ea typeface="Verdana" panose="020B0604030504040204" pitchFamily="34" charset="0"/>
              </a:rPr>
              <a:t>Short-Term Engagement: </a:t>
            </a:r>
            <a:r>
              <a:rPr lang="en-US" sz="1700" dirty="0">
                <a:latin typeface="SF Pro Display" panose="00000500000000000000" pitchFamily="50" charset="0"/>
                <a:ea typeface="Verdana" panose="020B0604030504040204" pitchFamily="34" charset="0"/>
              </a:rPr>
              <a:t>Visitors typically engage with farms briefly, missing out on the opportunity for deeper immersion and understanding of rural life. </a:t>
            </a:r>
          </a:p>
          <a:p>
            <a:endParaRPr lang="en-US" sz="1700" dirty="0">
              <a:latin typeface="SF Pro Display" panose="00000500000000000000" pitchFamily="50" charset="0"/>
              <a:ea typeface="Verdana" panose="020B0604030504040204" pitchFamily="34" charset="0"/>
            </a:endParaRPr>
          </a:p>
          <a:p>
            <a:r>
              <a:rPr lang="en-US" sz="1700" b="1" dirty="0">
                <a:latin typeface="SF Pro Display" panose="00000500000000000000" pitchFamily="50" charset="0"/>
                <a:ea typeface="Verdana" panose="020B0604030504040204" pitchFamily="34" charset="0"/>
              </a:rPr>
              <a:t>Limited Farmer-Tourist Interaction</a:t>
            </a:r>
            <a:r>
              <a:rPr lang="en-US" sz="1700" dirty="0">
                <a:latin typeface="SF Pro Display" panose="00000500000000000000" pitchFamily="50" charset="0"/>
                <a:ea typeface="Verdana" panose="020B0604030504040204" pitchFamily="34" charset="0"/>
              </a:rPr>
              <a:t>: Communication between </a:t>
            </a:r>
            <a:r>
              <a:rPr lang="en-US" sz="1700" dirty="0" err="1">
                <a:latin typeface="SF Pro Display" panose="00000500000000000000" pitchFamily="50" charset="0"/>
                <a:ea typeface="Verdana" panose="020B0604030504040204" pitchFamily="34" charset="0"/>
              </a:rPr>
              <a:t>agrotourists</a:t>
            </a:r>
            <a:r>
              <a:rPr lang="en-US" sz="1700" dirty="0">
                <a:latin typeface="SF Pro Display" panose="00000500000000000000" pitchFamily="50" charset="0"/>
                <a:ea typeface="Verdana" panose="020B0604030504040204" pitchFamily="34" charset="0"/>
              </a:rPr>
              <a:t> and farmers is often minimal, preventing tourists from gaining valuable insights and building lasting connections.</a:t>
            </a:r>
          </a:p>
          <a:p>
            <a:endParaRPr lang="en-US" sz="1700" dirty="0">
              <a:latin typeface="SF Pro Display" panose="00000500000000000000" pitchFamily="50" charset="0"/>
              <a:ea typeface="Verdana" panose="020B0604030504040204" pitchFamily="34" charset="0"/>
            </a:endParaRPr>
          </a:p>
          <a:p>
            <a:r>
              <a:rPr lang="en-US" sz="1700" dirty="0">
                <a:latin typeface="SF Pro Display" panose="00000500000000000000" pitchFamily="50" charset="0"/>
                <a:ea typeface="Verdana" panose="020B0604030504040204" pitchFamily="34" charset="0"/>
              </a:rPr>
              <a:t>Addressing these issues is crucial for revolutionizing agrotourism and creating a more enriching experience for both tourists and farmers.</a:t>
            </a:r>
            <a:endParaRPr lang="en-IN" sz="1700" dirty="0">
              <a:latin typeface="SF Pro Display" panose="00000500000000000000" pitchFamily="50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2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EA1006-90C3-576C-85FD-BBCF07DDE02A}"/>
              </a:ext>
            </a:extLst>
          </p:cNvPr>
          <p:cNvSpPr txBox="1"/>
          <p:nvPr/>
        </p:nvSpPr>
        <p:spPr>
          <a:xfrm>
            <a:off x="513184" y="47586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P Hatton" panose="00000800000000000000" pitchFamily="50" charset="0"/>
              </a:rPr>
              <a:t>2. Solution</a:t>
            </a:r>
            <a:endParaRPr lang="en-IN" dirty="0">
              <a:latin typeface="PP Hatton" panose="000008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1191F-2E12-E924-E8A3-E815636D87A4}"/>
              </a:ext>
            </a:extLst>
          </p:cNvPr>
          <p:cNvSpPr txBox="1"/>
          <p:nvPr/>
        </p:nvSpPr>
        <p:spPr>
          <a:xfrm>
            <a:off x="513184" y="1101012"/>
            <a:ext cx="93026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Pro Display" panose="00000500000000000000" pitchFamily="50" charset="0"/>
              </a:rPr>
              <a:t>• </a:t>
            </a:r>
            <a:r>
              <a:rPr lang="en-US" b="1" dirty="0">
                <a:latin typeface="SF Pro Display" panose="00000500000000000000" pitchFamily="50" charset="0"/>
              </a:rPr>
              <a:t>Booking Appointments </a:t>
            </a:r>
            <a:r>
              <a:rPr lang="en-US" dirty="0">
                <a:latin typeface="SF Pro Display" panose="00000500000000000000" pitchFamily="50" charset="0"/>
              </a:rPr>
              <a:t>: Customers(users) can easily book appointments with farmers, and farmers receive instant SMS notifications containing appointment details</a:t>
            </a:r>
          </a:p>
          <a:p>
            <a:endParaRPr lang="en-US" dirty="0">
              <a:latin typeface="SF Pro Display" panose="00000500000000000000" pitchFamily="50" charset="0"/>
            </a:endParaRPr>
          </a:p>
          <a:p>
            <a:r>
              <a:rPr lang="en-US" dirty="0">
                <a:latin typeface="SF Pro Display" panose="00000500000000000000" pitchFamily="50" charset="0"/>
              </a:rPr>
              <a:t>• </a:t>
            </a:r>
            <a:r>
              <a:rPr lang="en-US" b="1" dirty="0">
                <a:latin typeface="SF Pro Display" panose="00000500000000000000" pitchFamily="50" charset="0"/>
              </a:rPr>
              <a:t>Discover Hidden Gems </a:t>
            </a:r>
            <a:r>
              <a:rPr lang="en-US" dirty="0">
                <a:latin typeface="SF Pro Display" panose="00000500000000000000" pitchFamily="50" charset="0"/>
              </a:rPr>
              <a:t>: Find underrated and unique places to visit in your selected area, enhancing your agrotourism adventure.</a:t>
            </a:r>
          </a:p>
          <a:p>
            <a:endParaRPr lang="en-US" dirty="0">
              <a:latin typeface="SF Pro Display" panose="00000500000000000000" pitchFamily="50" charset="0"/>
            </a:endParaRPr>
          </a:p>
          <a:p>
            <a:r>
              <a:rPr lang="en-US" dirty="0">
                <a:latin typeface="SF Pro Display" panose="00000500000000000000" pitchFamily="50" charset="0"/>
              </a:rPr>
              <a:t>• </a:t>
            </a:r>
            <a:r>
              <a:rPr lang="en-US" b="1" dirty="0">
                <a:latin typeface="SF Pro Display" panose="00000500000000000000" pitchFamily="50" charset="0"/>
              </a:rPr>
              <a:t>Government Scheme Information </a:t>
            </a:r>
            <a:r>
              <a:rPr lang="en-US" dirty="0">
                <a:latin typeface="SF Pro Display" panose="00000500000000000000" pitchFamily="50" charset="0"/>
              </a:rPr>
              <a:t>: Farmers can access simplified information about government schemes and easily apply for the support they need.</a:t>
            </a:r>
          </a:p>
          <a:p>
            <a:endParaRPr lang="en-US" dirty="0">
              <a:latin typeface="SF Pro Display" panose="00000500000000000000" pitchFamily="50" charset="0"/>
            </a:endParaRPr>
          </a:p>
          <a:p>
            <a:r>
              <a:rPr lang="en-US" dirty="0">
                <a:latin typeface="SF Pro Display" panose="00000500000000000000" pitchFamily="50" charset="0"/>
              </a:rPr>
              <a:t>• </a:t>
            </a:r>
            <a:r>
              <a:rPr lang="en-US" b="1" dirty="0">
                <a:latin typeface="SF Pro Display" panose="00000500000000000000" pitchFamily="50" charset="0"/>
              </a:rPr>
              <a:t>Weather Calendar : </a:t>
            </a:r>
            <a:r>
              <a:rPr lang="en-US" dirty="0">
                <a:latin typeface="SF Pro Display" panose="00000500000000000000" pitchFamily="50" charset="0"/>
              </a:rPr>
              <a:t>Farmers can view a weather calendar to better plan their farming activities, ensuring optimal conditions for their crops</a:t>
            </a:r>
          </a:p>
          <a:p>
            <a:endParaRPr lang="en-US" dirty="0">
              <a:latin typeface="SF Pro Display" panose="00000500000000000000" pitchFamily="50" charset="0"/>
            </a:endParaRPr>
          </a:p>
          <a:p>
            <a:r>
              <a:rPr lang="en-US" dirty="0">
                <a:latin typeface="SF Pro Display" panose="00000500000000000000" pitchFamily="50" charset="0"/>
              </a:rPr>
              <a:t>• </a:t>
            </a:r>
            <a:r>
              <a:rPr lang="en-US" b="1" dirty="0">
                <a:latin typeface="SF Pro Display" panose="00000500000000000000" pitchFamily="50" charset="0"/>
              </a:rPr>
              <a:t>Local Communities </a:t>
            </a:r>
            <a:r>
              <a:rPr lang="en-US" dirty="0">
                <a:latin typeface="SF Pro Display" panose="00000500000000000000" pitchFamily="50" charset="0"/>
              </a:rPr>
              <a:t>: Farmers can interact with other farmers, gardeners and discuss about their issues, access important advisories with the help of Chat application and Group announcements. Farmers will be more open-minded results stress free farming innovation</a:t>
            </a:r>
            <a:endParaRPr lang="en-IN" dirty="0">
              <a:latin typeface="SF Pro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4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05AFC-CF1A-EB46-4C51-7BF201DB6CBD}"/>
              </a:ext>
            </a:extLst>
          </p:cNvPr>
          <p:cNvSpPr txBox="1"/>
          <p:nvPr/>
        </p:nvSpPr>
        <p:spPr>
          <a:xfrm>
            <a:off x="513184" y="475861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P Hatton" panose="00000800000000000000" pitchFamily="50" charset="0"/>
              </a:rPr>
              <a:t>3. Tech Stack</a:t>
            </a:r>
            <a:endParaRPr lang="en-IN" dirty="0">
              <a:latin typeface="PP Hatton" panose="000008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698DC-A42F-481D-4F13-7ED0905DB5BF}"/>
              </a:ext>
            </a:extLst>
          </p:cNvPr>
          <p:cNvSpPr txBox="1"/>
          <p:nvPr/>
        </p:nvSpPr>
        <p:spPr>
          <a:xfrm>
            <a:off x="513184" y="1101012"/>
            <a:ext cx="930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Pro Display" panose="00000500000000000000" pitchFamily="50" charset="0"/>
              </a:rPr>
              <a:t>• </a:t>
            </a:r>
            <a:r>
              <a:rPr lang="en-US" b="1" dirty="0">
                <a:latin typeface="SF Pro Display" panose="00000500000000000000" pitchFamily="50" charset="0"/>
              </a:rPr>
              <a:t>Front End </a:t>
            </a:r>
            <a:r>
              <a:rPr lang="en-US" dirty="0">
                <a:latin typeface="SF Pro Display" panose="00000500000000000000" pitchFamily="50" charset="0"/>
              </a:rPr>
              <a:t>: Flutter</a:t>
            </a:r>
          </a:p>
          <a:p>
            <a:endParaRPr lang="en-US" dirty="0">
              <a:latin typeface="SF Pro Display" panose="00000500000000000000" pitchFamily="50" charset="0"/>
            </a:endParaRPr>
          </a:p>
          <a:p>
            <a:r>
              <a:rPr lang="en-US" dirty="0">
                <a:latin typeface="SF Pro Display" panose="00000500000000000000" pitchFamily="50" charset="0"/>
              </a:rPr>
              <a:t>• </a:t>
            </a:r>
            <a:r>
              <a:rPr lang="en-US" b="1" dirty="0">
                <a:latin typeface="SF Pro Display" panose="00000500000000000000" pitchFamily="50" charset="0"/>
              </a:rPr>
              <a:t>Backend</a:t>
            </a:r>
            <a:r>
              <a:rPr lang="en-US" dirty="0">
                <a:latin typeface="SF Pro Display" panose="00000500000000000000" pitchFamily="50" charset="0"/>
              </a:rPr>
              <a:t> : GCP, APIs, Firebase, SQLite</a:t>
            </a:r>
          </a:p>
          <a:p>
            <a:endParaRPr lang="en-IN" dirty="0">
              <a:latin typeface="SF Pro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5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05AFC-CF1A-EB46-4C51-7BF201DB6CBD}"/>
              </a:ext>
            </a:extLst>
          </p:cNvPr>
          <p:cNvSpPr txBox="1"/>
          <p:nvPr/>
        </p:nvSpPr>
        <p:spPr>
          <a:xfrm>
            <a:off x="513184" y="475861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P Hatton" panose="00000800000000000000" pitchFamily="50" charset="0"/>
              </a:rPr>
              <a:t>4.  How unique is our Solution?</a:t>
            </a:r>
            <a:endParaRPr lang="en-IN" dirty="0">
              <a:latin typeface="PP Hatton" panose="000008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698DC-A42F-481D-4F13-7ED0905DB5BF}"/>
              </a:ext>
            </a:extLst>
          </p:cNvPr>
          <p:cNvSpPr txBox="1"/>
          <p:nvPr/>
        </p:nvSpPr>
        <p:spPr>
          <a:xfrm>
            <a:off x="513184" y="845193"/>
            <a:ext cx="93026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SF Pro Display" panose="00000500000000000000" pitchFamily="50" charset="0"/>
              </a:rPr>
              <a:t>• </a:t>
            </a:r>
            <a:r>
              <a:rPr lang="en-US" sz="1700" b="1" dirty="0">
                <a:latin typeface="SF Pro Display" panose="00000500000000000000" pitchFamily="50" charset="0"/>
              </a:rPr>
              <a:t>Comprehensive Agrotourism Ecosystem:</a:t>
            </a:r>
            <a:r>
              <a:rPr lang="en-US" sz="1700" dirty="0">
                <a:latin typeface="SF Pro Display" panose="00000500000000000000" pitchFamily="50" charset="0"/>
              </a:rPr>
              <a:t> Chalo </a:t>
            </a:r>
            <a:r>
              <a:rPr lang="en-US" sz="1700" dirty="0" err="1">
                <a:latin typeface="SF Pro Display" panose="00000500000000000000" pitchFamily="50" charset="0"/>
              </a:rPr>
              <a:t>Kissan</a:t>
            </a:r>
            <a:r>
              <a:rPr lang="en-US" sz="1700" dirty="0">
                <a:latin typeface="SF Pro Display" panose="00000500000000000000" pitchFamily="50" charset="0"/>
              </a:rPr>
              <a:t> doesn't merely offer isolated features; it provides a holistic ecosystem that redefines agrotourism. From pre-visit exploration to post-visit engagement, our app covers every aspect of the agrotourism journey, making it a one-stop solution for tourists and farmers alike.</a:t>
            </a:r>
          </a:p>
          <a:p>
            <a:endParaRPr lang="en-US" sz="1700" dirty="0">
              <a:latin typeface="SF Pro Display" panose="00000500000000000000" pitchFamily="50" charset="0"/>
            </a:endParaRPr>
          </a:p>
          <a:p>
            <a:r>
              <a:rPr lang="en-US" sz="1700" dirty="0">
                <a:latin typeface="SF Pro Display" panose="00000500000000000000" pitchFamily="50" charset="0"/>
              </a:rPr>
              <a:t>• </a:t>
            </a:r>
            <a:r>
              <a:rPr lang="en-US" sz="1700" b="1" dirty="0">
                <a:latin typeface="SF Pro Display" panose="00000500000000000000" pitchFamily="50" charset="0"/>
              </a:rPr>
              <a:t>Chalo </a:t>
            </a:r>
            <a:r>
              <a:rPr lang="en-US" sz="1700" b="1" dirty="0" err="1">
                <a:latin typeface="SF Pro Display" panose="00000500000000000000" pitchFamily="50" charset="0"/>
              </a:rPr>
              <a:t>Kissan's</a:t>
            </a:r>
            <a:r>
              <a:rPr lang="en-US" sz="1700" b="1" dirty="0">
                <a:latin typeface="SF Pro Display" panose="00000500000000000000" pitchFamily="50" charset="0"/>
              </a:rPr>
              <a:t> Weather Calendar </a:t>
            </a:r>
            <a:r>
              <a:rPr lang="en-US" sz="1700" dirty="0">
                <a:latin typeface="SF Pro Display" panose="00000500000000000000" pitchFamily="50" charset="0"/>
              </a:rPr>
              <a:t>provides localized weather forecasts and trends, allowing farmers to plan their agricultural activities with precision. What sets it apart is its customized nature; it's designed specifically for the needs of farmers, helping them make informed decisions regarding planting, harvesting, and other critical tasks.</a:t>
            </a:r>
          </a:p>
          <a:p>
            <a:endParaRPr lang="en-US" sz="1700" dirty="0">
              <a:latin typeface="SF Pro Display" panose="00000500000000000000" pitchFamily="50" charset="0"/>
            </a:endParaRPr>
          </a:p>
          <a:p>
            <a:r>
              <a:rPr lang="en-US" sz="1700" dirty="0">
                <a:latin typeface="SF Pro Display" panose="00000500000000000000" pitchFamily="50" charset="0"/>
              </a:rPr>
              <a:t>• </a:t>
            </a:r>
            <a:r>
              <a:rPr lang="en-US" sz="1700" b="1" dirty="0">
                <a:latin typeface="SF Pro Display" panose="00000500000000000000" pitchFamily="50" charset="0"/>
              </a:rPr>
              <a:t>Chalo </a:t>
            </a:r>
            <a:r>
              <a:rPr lang="en-US" sz="1700" b="1" dirty="0" err="1">
                <a:latin typeface="SF Pro Display" panose="00000500000000000000" pitchFamily="50" charset="0"/>
              </a:rPr>
              <a:t>Kissan</a:t>
            </a:r>
            <a:r>
              <a:rPr lang="en-US" sz="1700" b="1" dirty="0">
                <a:latin typeface="SF Pro Display" panose="00000500000000000000" pitchFamily="50" charset="0"/>
              </a:rPr>
              <a:t> </a:t>
            </a:r>
            <a:r>
              <a:rPr lang="en-US" sz="1700" dirty="0">
                <a:latin typeface="SF Pro Display" panose="00000500000000000000" pitchFamily="50" charset="0"/>
              </a:rPr>
              <a:t>simplifies complex government agricultural schemes, making them easily understandable for farmers. We break down bureaucratic jargon and provide step-by-step guidance, ensuring that even small-scale farmers can access and benefit from these schemes without </a:t>
            </a:r>
            <a:r>
              <a:rPr lang="en-US" sz="1700" dirty="0" err="1">
                <a:latin typeface="SF Pro Display" panose="00000500000000000000" pitchFamily="50" charset="0"/>
              </a:rPr>
              <a:t>hassle.This</a:t>
            </a:r>
            <a:r>
              <a:rPr lang="en-US" sz="1700" dirty="0">
                <a:latin typeface="SF Pro Display" panose="00000500000000000000" pitchFamily="50" charset="0"/>
              </a:rPr>
              <a:t> innovation not only saves time but also increases the likelihood of farmers successfully accessing the support they need.</a:t>
            </a:r>
          </a:p>
          <a:p>
            <a:endParaRPr lang="en-US" sz="1700" dirty="0">
              <a:latin typeface="SF Pro Display" panose="00000500000000000000" pitchFamily="50" charset="0"/>
            </a:endParaRPr>
          </a:p>
          <a:p>
            <a:r>
              <a:rPr lang="en-US" sz="1700" dirty="0">
                <a:latin typeface="SF Pro Display" panose="00000500000000000000" pitchFamily="50" charset="0"/>
              </a:rPr>
              <a:t>• </a:t>
            </a:r>
            <a:r>
              <a:rPr lang="en-US" sz="1700" b="1" dirty="0">
                <a:latin typeface="SF Pro Display" panose="00000500000000000000" pitchFamily="50" charset="0"/>
              </a:rPr>
              <a:t>Chalo </a:t>
            </a:r>
            <a:r>
              <a:rPr lang="en-US" sz="1700" b="1" dirty="0" err="1">
                <a:latin typeface="SF Pro Display" panose="00000500000000000000" pitchFamily="50" charset="0"/>
              </a:rPr>
              <a:t>Kissan's</a:t>
            </a:r>
            <a:r>
              <a:rPr lang="en-US" sz="1700" b="1" dirty="0">
                <a:latin typeface="SF Pro Display" panose="00000500000000000000" pitchFamily="50" charset="0"/>
              </a:rPr>
              <a:t> Hidden Gems </a:t>
            </a:r>
            <a:r>
              <a:rPr lang="en-US" sz="1700" dirty="0">
                <a:latin typeface="SF Pro Display" panose="00000500000000000000" pitchFamily="50" charset="0"/>
              </a:rPr>
              <a:t>feature is distinctive in its focus on curating local, off-the-beaten-path experiences for customers(users). We go beyond the popular tourist spots to highlight under-rated tourism attraction places. This uniqueness lies in our commitment to showcasing the authentic and less-explored aspects of agrotourism, offering tourists a deeper, more meaningful experience.</a:t>
            </a:r>
            <a:endParaRPr lang="en-IN" sz="1700" dirty="0">
              <a:latin typeface="SF Pro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7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05AFC-CF1A-EB46-4C51-7BF201DB6CBD}"/>
              </a:ext>
            </a:extLst>
          </p:cNvPr>
          <p:cNvSpPr txBox="1"/>
          <p:nvPr/>
        </p:nvSpPr>
        <p:spPr>
          <a:xfrm>
            <a:off x="513184" y="475861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P Hatton" panose="00000800000000000000" pitchFamily="50" charset="0"/>
              </a:rPr>
              <a:t>5. Architecture of our Idea</a:t>
            </a:r>
            <a:endParaRPr lang="en-IN" dirty="0">
              <a:latin typeface="PP Hatton" panose="00000800000000000000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B34AC0-7EE5-B83F-656E-AF138AA5524D}"/>
              </a:ext>
            </a:extLst>
          </p:cNvPr>
          <p:cNvGrpSpPr/>
          <p:nvPr/>
        </p:nvGrpSpPr>
        <p:grpSpPr>
          <a:xfrm>
            <a:off x="0" y="1081739"/>
            <a:ext cx="12192000" cy="4526569"/>
            <a:chOff x="0" y="1081739"/>
            <a:chExt cx="12192000" cy="45265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4345E4-08DE-87D2-4767-0D396295F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81739"/>
              <a:ext cx="12192000" cy="452656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55B2A9-542B-1883-4E14-FA9838182C72}"/>
                </a:ext>
              </a:extLst>
            </p:cNvPr>
            <p:cNvSpPr/>
            <p:nvPr/>
          </p:nvSpPr>
          <p:spPr>
            <a:xfrm>
              <a:off x="11420669" y="5159829"/>
              <a:ext cx="625151" cy="29857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4760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569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PP Hatton</vt:lpstr>
      <vt:lpstr>SF Pro Display</vt:lpstr>
      <vt:lpstr>Office Theme</vt:lpstr>
      <vt:lpstr>CHALO KISAAN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CHALO KISAAN</dc:title>
  <dc:creator>Mihir Amin</dc:creator>
  <cp:lastModifiedBy>Mihir Amin</cp:lastModifiedBy>
  <cp:revision>1</cp:revision>
  <dcterms:created xsi:type="dcterms:W3CDTF">2023-09-10T06:37:29Z</dcterms:created>
  <dcterms:modified xsi:type="dcterms:W3CDTF">2023-09-10T07:07:03Z</dcterms:modified>
</cp:coreProperties>
</file>