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8"/>
  </p:notesMasterIdLst>
  <p:handoutMasterIdLst>
    <p:handoutMasterId r:id="rId39"/>
  </p:handoutMasterIdLst>
  <p:sldIdLst>
    <p:sldId id="301" r:id="rId3"/>
    <p:sldId id="259" r:id="rId4"/>
    <p:sldId id="271" r:id="rId5"/>
    <p:sldId id="274" r:id="rId6"/>
    <p:sldId id="260" r:id="rId7"/>
    <p:sldId id="273" r:id="rId8"/>
    <p:sldId id="285" r:id="rId9"/>
    <p:sldId id="272" r:id="rId10"/>
    <p:sldId id="261" r:id="rId11"/>
    <p:sldId id="275" r:id="rId12"/>
    <p:sldId id="262" r:id="rId13"/>
    <p:sldId id="276" r:id="rId14"/>
    <p:sldId id="277" r:id="rId15"/>
    <p:sldId id="278" r:id="rId16"/>
    <p:sldId id="279" r:id="rId17"/>
    <p:sldId id="263" r:id="rId18"/>
    <p:sldId id="280" r:id="rId19"/>
    <p:sldId id="286" r:id="rId20"/>
    <p:sldId id="281" r:id="rId21"/>
    <p:sldId id="264" r:id="rId22"/>
    <p:sldId id="282" r:id="rId23"/>
    <p:sldId id="265" r:id="rId24"/>
    <p:sldId id="283" r:id="rId25"/>
    <p:sldId id="266" r:id="rId26"/>
    <p:sldId id="270" r:id="rId27"/>
    <p:sldId id="284" r:id="rId28"/>
    <p:sldId id="258" r:id="rId29"/>
    <p:sldId id="287" r:id="rId30"/>
    <p:sldId id="295" r:id="rId31"/>
    <p:sldId id="296" r:id="rId32"/>
    <p:sldId id="297" r:id="rId33"/>
    <p:sldId id="298" r:id="rId34"/>
    <p:sldId id="294" r:id="rId35"/>
    <p:sldId id="299" r:id="rId36"/>
    <p:sldId id="300" r:id="rId37"/>
  </p:sldIdLst>
  <p:sldSz cx="9144000" cy="5143500" type="screen16x9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333B3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>
      <p:cViewPr varScale="1">
        <p:scale>
          <a:sx n="57" d="100"/>
          <a:sy n="57" d="100"/>
        </p:scale>
        <p:origin x="-3317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5E0FD8-B778-4C66-AA6F-56C358D8E9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5DF829-CD17-4FE2-80F1-3A345623F9B4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2017/3/16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2.0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933E01-6474-41DE-BB7E-24BE599F5228}" type="datetimeFigureOut">
              <a:rPr lang="zh-TW" altLang="en-US"/>
              <a:pPr>
                <a:defRPr/>
              </a:pPr>
              <a:t>2017/3/16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FE0E58-CA24-49C2-BA23-6B749917B1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1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185738" y="800100"/>
            <a:ext cx="7108826" cy="39989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7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CE7A28-46CD-49A0-8D55-4DFC95E7F199}" type="slidenum">
              <a:rPr lang="zh-TW" altLang="en-US" smtClean="0"/>
              <a:pPr eaLnBrk="1" hangingPunct="1"/>
              <a:t>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114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0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2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FE0E58-CA24-49C2-BA23-6B749917B16E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7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1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09AA-D17A-48FA-A56B-69456E0FF7F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F3EE-DE9F-428B-98AA-D2C7D26FA47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0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E532-0770-47B5-A026-C7A747365DC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5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94DF-A370-4184-B243-BFF1D809AB5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B282-4A11-4145-8128-94B758F6C63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6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B2CE-A31B-4C26-B500-776671F1704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1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C0FD-839B-4CAE-A093-577F3ADE143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518-FBC3-4DB7-B03F-2BFE668DD58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0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7D49-68B1-487D-8031-2846D551CA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9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9246-9BDA-4AB6-8A69-E93CD0C5A528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17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5DDB-2418-4548-BCC6-A5E05E601B3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2017/3/16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6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3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027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7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53" y="87679"/>
            <a:ext cx="1700738" cy="4600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2F0635-3AC3-46E6-BC46-A829C1291005}" type="datetime1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2017/3/16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7A20235C-42BF-4B25-9723-BC31C62EF58C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166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-sa/3.0/tw/deed.zh_T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4.png"/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21" Type="http://schemas.openxmlformats.org/officeDocument/2006/relationships/image" Target="../media/image43.png"/><Relationship Id="rId17" Type="http://schemas.openxmlformats.org/officeDocument/2006/relationships/image" Target="../media/image63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1.png"/><Relationship Id="rId16" Type="http://schemas.openxmlformats.org/officeDocument/2006/relationships/image" Target="../media/image6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61.png"/><Relationship Id="rId19" Type="http://schemas.openxmlformats.org/officeDocument/2006/relationships/hyperlink" Target="https://creativecommons.org/licenses/by-nc-sa/3.0/tw/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220.png"/><Relationship Id="rId22" Type="http://schemas.openxmlformats.org/officeDocument/2006/relationships/image" Target="../media/image230.png"/><Relationship Id="rId9" Type="http://schemas.openxmlformats.org/officeDocument/2006/relationships/image" Target="../media/image55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" TargetMode="External"/><Relationship Id="rId3" Type="http://schemas.openxmlformats.org/officeDocument/2006/relationships/image" Target="../media/image48.png"/><Relationship Id="rId7" Type="http://schemas.openxmlformats.org/officeDocument/2006/relationships/image" Target="../media/image7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jpg"/><Relationship Id="rId4" Type="http://schemas.openxmlformats.org/officeDocument/2006/relationships/hyperlink" Target="http://ocw.aca.ntu.edu.tw/ntu-ocw/index.php/info/copyright-declar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7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0.png"/><Relationship Id="rId10" Type="http://schemas.openxmlformats.org/officeDocument/2006/relationships/image" Target="../media/image2.png"/><Relationship Id="rId9" Type="http://schemas.openxmlformats.org/officeDocument/2006/relationships/hyperlink" Target="http://creativecommons.org/licenses/by-nc-sa/3.0/tw/deed.zh_T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tw/" TargetMode="External"/><Relationship Id="rId7" Type="http://schemas.openxmlformats.org/officeDocument/2006/relationships/image" Target="../media/image80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g"/><Relationship Id="rId5" Type="http://schemas.openxmlformats.org/officeDocument/2006/relationships/image" Target="../media/image72.png"/><Relationship Id="rId10" Type="http://schemas.openxmlformats.org/officeDocument/2006/relationships/image" Target="../media/image72.jpg"/><Relationship Id="rId4" Type="http://schemas.openxmlformats.org/officeDocument/2006/relationships/image" Target="../media/image78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7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7" Type="http://schemas.openxmlformats.org/officeDocument/2006/relationships/image" Target="../media/image1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820.png"/><Relationship Id="rId4" Type="http://schemas.openxmlformats.org/officeDocument/2006/relationships/image" Target="../media/image7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3.jpg"/><Relationship Id="rId7" Type="http://schemas.openxmlformats.org/officeDocument/2006/relationships/hyperlink" Target="https://creativecommons.org/licenses/by-nc-sa/3.0/t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jpg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0.jpe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creativecommons.org/licenses/by-nc-sa/3.0/tw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4.jpe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jpg"/><Relationship Id="rId5" Type="http://schemas.openxmlformats.org/officeDocument/2006/relationships/image" Target="../media/image92.jpeg"/><Relationship Id="rId4" Type="http://schemas.openxmlformats.org/officeDocument/2006/relationships/image" Target="../media/image9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8.jp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2.jpe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jpg"/><Relationship Id="rId5" Type="http://schemas.openxmlformats.org/officeDocument/2006/relationships/image" Target="../media/image100.jpg"/><Relationship Id="rId4" Type="http://schemas.openxmlformats.org/officeDocument/2006/relationships/image" Target="../media/image99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hyperlink" Target="https://neuroconscience.com/tag/enactivism/" TargetMode="External"/><Relationship Id="rId7" Type="http://schemas.openxmlformats.org/officeDocument/2006/relationships/hyperlink" Target="http://ocw.aca.ntu.edu.tw/ntu-ocw/index.php/info/copyright-declaration" TargetMode="External"/><Relationship Id="rId2" Type="http://schemas.openxmlformats.org/officeDocument/2006/relationships/hyperlink" Target="http://www.ahlad.org/single-post/2013/05/01/How-we-hea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jpeg"/><Relationship Id="rId11" Type="http://schemas.openxmlformats.org/officeDocument/2006/relationships/image" Target="../media/image106.jpeg"/><Relationship Id="rId5" Type="http://schemas.openxmlformats.org/officeDocument/2006/relationships/image" Target="../media/image14.png"/><Relationship Id="rId10" Type="http://schemas.openxmlformats.org/officeDocument/2006/relationships/image" Target="../media/image105.png"/><Relationship Id="rId4" Type="http://schemas.openxmlformats.org/officeDocument/2006/relationships/hyperlink" Target="https://creativecommons.org/licenses/by-nc-sa/3.0/tw/" TargetMode="External"/><Relationship Id="rId9" Type="http://schemas.openxmlformats.org/officeDocument/2006/relationships/image" Target="../media/image10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0.jp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jpg"/><Relationship Id="rId5" Type="http://schemas.openxmlformats.org/officeDocument/2006/relationships/image" Target="../media/image108.jpeg"/><Relationship Id="rId4" Type="http://schemas.openxmlformats.org/officeDocument/2006/relationships/image" Target="../media/image10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reativecommons.org/licenses/by-nc-sa/3.0/tw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jpeg"/><Relationship Id="rId4" Type="http://schemas.openxmlformats.org/officeDocument/2006/relationships/image" Target="../media/image10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creativecommons.org/licenses/by-nc-sa/3.0/tw/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2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12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hyperlink" Target="https://creativecommons.org/licenses/by-nc-sa/3.0/tw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9.jp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hyperlink" Target="https://creativecommons.org/licenses/by-nc-sa/3.0/tw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0009" y="1814705"/>
            <a:ext cx="6852180" cy="971400"/>
          </a:xfr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68570" tIns="34285" rIns="68570" bIns="34285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zh-TW" dirty="0" smtClean="0">
                <a:latin typeface="Benguiat Bk BT" pitchFamily="18" charset="0"/>
              </a:rPr>
              <a:t>2.0 Fundamentals of Speech Recognition</a:t>
            </a:r>
            <a:endParaRPr lang="en-US" altLang="zh-TW" dirty="0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2484091" y="2714129"/>
            <a:ext cx="6030776" cy="151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defTabSz="685800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TW" b="1" dirty="0">
                <a:solidFill>
                  <a:prstClr val="black"/>
                </a:solidFill>
                <a:latin typeface="Times New Roman" pitchFamily="18" charset="0"/>
              </a:rPr>
              <a:t>References for 2.0</a:t>
            </a:r>
            <a:br>
              <a:rPr lang="en-US" altLang="zh-TW" b="1" dirty="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altLang="zh-TW" sz="1500" dirty="0">
                <a:solidFill>
                  <a:prstClr val="black"/>
                </a:solidFill>
                <a:latin typeface="Times New Roman" pitchFamily="18" charset="0"/>
                <a:ea typeface="全真魏碑體"/>
                <a:cs typeface="全真魏碑體"/>
              </a:rPr>
              <a:t>1.3, 3.3, 3.4, 4.2, 4.3, 6.4, 7.2, 7.3, of </a:t>
            </a:r>
            <a:r>
              <a:rPr lang="en-US" altLang="zh-TW" sz="1500" dirty="0" err="1">
                <a:solidFill>
                  <a:prstClr val="black"/>
                </a:solidFill>
                <a:latin typeface="Times New Roman" pitchFamily="18" charset="0"/>
                <a:ea typeface="全真魏碑體"/>
                <a:cs typeface="全真魏碑體"/>
              </a:rPr>
              <a:t>Bechetti</a:t>
            </a:r>
            <a:endParaRPr lang="en-US" altLang="zh-TW" sz="1500" dirty="0">
              <a:solidFill>
                <a:prstClr val="black"/>
              </a:solidFill>
              <a:latin typeface="Times New Roman" pitchFamily="18" charset="0"/>
              <a:ea typeface="全真魏碑體"/>
              <a:cs typeface="全真魏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53" y="87679"/>
            <a:ext cx="1700738" cy="4600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74507" y="761374"/>
            <a:ext cx="4992403" cy="8079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3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數位語音處理概論</a:t>
            </a:r>
            <a:endParaRPr kumimoji="0" lang="en-US" altLang="zh-TW" sz="30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Digital Speech Processing</a:t>
            </a:r>
            <a:endParaRPr kumimoji="0" lang="zh-TW" altLang="en-US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4507" y="3560373"/>
            <a:ext cx="5143184" cy="2845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授課教師：國立臺灣大學 電機工程學系 李琳山 教授</a:t>
            </a:r>
            <a:endParaRPr kumimoji="0" lang="en-US" altLang="zh-TW" sz="14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088109" y="4042673"/>
            <a:ext cx="5230920" cy="523220"/>
            <a:chOff x="746843" y="4207851"/>
            <a:chExt cx="6975636" cy="697734"/>
          </a:xfrm>
        </p:grpSpPr>
        <p:sp>
          <p:nvSpPr>
            <p:cNvPr id="8" name="矩形 18"/>
            <p:cNvSpPr>
              <a:spLocks noChangeArrowheads="1"/>
            </p:cNvSpPr>
            <p:nvPr/>
          </p:nvSpPr>
          <p:spPr bwMode="auto">
            <a:xfrm>
              <a:off x="2339751" y="4207851"/>
              <a:ext cx="5382728" cy="697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14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14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4"/>
                </a:rPr>
                <a:t>創用</a:t>
              </a:r>
              <a:r>
                <a:rPr kumimoji="0" lang="en-US" altLang="zh-TW" sz="14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4"/>
                </a:rPr>
                <a:t>CC</a:t>
              </a:r>
              <a:r>
                <a:rPr kumimoji="0" lang="zh-TW" altLang="en-US" sz="14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4"/>
                </a:rPr>
                <a:t>「姓名標示－非商業性－相同方式分享」臺灣</a:t>
              </a:r>
              <a:r>
                <a:rPr kumimoji="0" lang="en-US" altLang="zh-TW" sz="14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4"/>
                </a:rPr>
                <a:t>3.0</a:t>
              </a:r>
              <a:r>
                <a:rPr kumimoji="0" lang="zh-TW" altLang="en-US" sz="1400" b="1" u="sng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4"/>
                </a:rPr>
                <a:t>版</a:t>
              </a:r>
              <a:r>
                <a:rPr kumimoji="0" lang="zh-TW" altLang="en-US" sz="14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1400" b="1" dirty="0">
                  <a:solidFill>
                    <a:prstClr val="black"/>
                  </a:solidFill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9" name="Picture 15" descr="cc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43" y="4271714"/>
              <a:ext cx="1592909" cy="57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235C-42BF-4B25-9723-BC31C62EF58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540544"/>
            <a:ext cx="30460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9" y="2958502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1815666"/>
            <a:ext cx="5184648" cy="133731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159964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160110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159964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45" y="3189803"/>
            <a:ext cx="935476" cy="244689"/>
          </a:xfrm>
          <a:prstGeom prst="rect">
            <a:avLst/>
          </a:prstGeom>
        </p:spPr>
      </p:pic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10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86888"/>
              </p:ext>
            </p:extLst>
          </p:nvPr>
        </p:nvGraphicFramePr>
        <p:xfrm>
          <a:off x="1476375" y="71438"/>
          <a:ext cx="62293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Document" r:id="rId3" imgW="7005369" imgH="7479858" progId="Word.Document.8">
                  <p:embed/>
                </p:oleObj>
              </mc:Choice>
              <mc:Fallback>
                <p:oleObj name="Document" r:id="rId3" imgW="7005369" imgH="747985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71438"/>
                        <a:ext cx="6229350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11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69" y="809635"/>
            <a:ext cx="5699760" cy="4383024"/>
          </a:xfrm>
          <a:prstGeom prst="rect">
            <a:avLst/>
          </a:prstGeom>
        </p:spPr>
      </p:pic>
      <p:sp>
        <p:nvSpPr>
          <p:cNvPr id="12290" name="文字方塊 2"/>
          <p:cNvSpPr txBox="1">
            <a:spLocks noChangeArrowheads="1"/>
          </p:cNvSpPr>
          <p:nvPr/>
        </p:nvSpPr>
        <p:spPr bwMode="auto">
          <a:xfrm>
            <a:off x="179389" y="242888"/>
            <a:ext cx="5152373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Time and Frequency Domains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684214" y="1653779"/>
            <a:ext cx="935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X[k]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096" y="1005576"/>
            <a:ext cx="1512168" cy="27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time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6388" y="1437624"/>
            <a:ext cx="3144044" cy="102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1-1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mapping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Fourier Transform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Fast </a:t>
            </a:r>
            <a:r>
              <a:rPr lang="en-US" altLang="zh-TW" dirty="0">
                <a:solidFill>
                  <a:schemeClr val="tx1"/>
                </a:solidFill>
              </a:rPr>
              <a:t>Fourier </a:t>
            </a:r>
            <a:r>
              <a:rPr lang="en-US" altLang="zh-TW" dirty="0" smtClean="0">
                <a:solidFill>
                  <a:schemeClr val="tx1"/>
                </a:solidFill>
              </a:rPr>
              <a:t>Transform (FFT)</a:t>
            </a:r>
          </a:p>
          <a:p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zh-TW" dirty="0" smtClean="0">
                <a:solidFill>
                  <a:schemeClr val="tx1"/>
                </a:solidFill>
              </a:rPr>
              <a:t>frequency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06996" y="3054775"/>
                <a:ext cx="4428381" cy="7020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1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 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96" y="3054775"/>
                <a:ext cx="4428381" cy="702078"/>
              </a:xfrm>
              <a:prstGeom prst="rect">
                <a:avLst/>
              </a:prstGeom>
              <a:blipFill rotWithShape="1">
                <a:blip r:embed="rId4"/>
                <a:stretch>
                  <a:fillRect b="-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7134" y="3747755"/>
                <a:ext cx="2431951" cy="854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TW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altLang="zh-TW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TW" sz="14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14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34" y="3747755"/>
                <a:ext cx="2431951" cy="854776"/>
              </a:xfrm>
              <a:prstGeom prst="rect">
                <a:avLst/>
              </a:prstGeom>
              <a:blipFill rotWithShape="1">
                <a:blip r:embed="rId5"/>
                <a:stretch>
                  <a:fillRect l="-2757" t="-53571" b="-18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920141" y="4712009"/>
            <a:ext cx="288032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232473" y="4658003"/>
            <a:ext cx="666129" cy="27003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475657" y="3388062"/>
            <a:ext cx="929178" cy="3687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382759" y="3391726"/>
            <a:ext cx="782437" cy="3419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2987824" y="3756852"/>
            <a:ext cx="581906" cy="955157"/>
          </a:xfrm>
          <a:custGeom>
            <a:avLst/>
            <a:gdLst>
              <a:gd name="connsiteX0" fmla="*/ 0 w 581906"/>
              <a:gd name="connsiteY0" fmla="*/ 0 h 1392382"/>
              <a:gd name="connsiteX1" fmla="*/ 581891 w 581906"/>
              <a:gd name="connsiteY1" fmla="*/ 623455 h 1392382"/>
              <a:gd name="connsiteX2" fmla="*/ 20782 w 581906"/>
              <a:gd name="connsiteY2" fmla="*/ 1392382 h 1392382"/>
              <a:gd name="connsiteX3" fmla="*/ 20782 w 581906"/>
              <a:gd name="connsiteY3" fmla="*/ 1392382 h 1392382"/>
              <a:gd name="connsiteX4" fmla="*/ 228600 w 581906"/>
              <a:gd name="connsiteY4" fmla="*/ 1177636 h 139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06" h="1392382">
                <a:moveTo>
                  <a:pt x="0" y="0"/>
                </a:moveTo>
                <a:cubicBezTo>
                  <a:pt x="289213" y="195695"/>
                  <a:pt x="578427" y="391391"/>
                  <a:pt x="581891" y="623455"/>
                </a:cubicBezTo>
                <a:cubicBezTo>
                  <a:pt x="585355" y="855519"/>
                  <a:pt x="20782" y="1392382"/>
                  <a:pt x="20782" y="1392382"/>
                </a:cubicBezTo>
                <a:lnTo>
                  <a:pt x="20782" y="1392382"/>
                </a:lnTo>
                <a:lnTo>
                  <a:pt x="228600" y="1177636"/>
                </a:ln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148747" y="3697533"/>
            <a:ext cx="744779" cy="989677"/>
          </a:xfrm>
          <a:custGeom>
            <a:avLst/>
            <a:gdLst>
              <a:gd name="connsiteX0" fmla="*/ 312834 w 744779"/>
              <a:gd name="connsiteY0" fmla="*/ 0 h 1319569"/>
              <a:gd name="connsiteX1" fmla="*/ 14961 w 744779"/>
              <a:gd name="connsiteY1" fmla="*/ 422564 h 1319569"/>
              <a:gd name="connsiteX2" fmla="*/ 728470 w 744779"/>
              <a:gd name="connsiteY2" fmla="*/ 1295400 h 1319569"/>
              <a:gd name="connsiteX3" fmla="*/ 513725 w 744779"/>
              <a:gd name="connsiteY3" fmla="*/ 1073728 h 1319569"/>
              <a:gd name="connsiteX4" fmla="*/ 499870 w 744779"/>
              <a:gd name="connsiteY4" fmla="*/ 1052946 h 131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779" h="1319569">
                <a:moveTo>
                  <a:pt x="312834" y="0"/>
                </a:moveTo>
                <a:cubicBezTo>
                  <a:pt x="129261" y="103332"/>
                  <a:pt x="-54312" y="206664"/>
                  <a:pt x="14961" y="422564"/>
                </a:cubicBezTo>
                <a:cubicBezTo>
                  <a:pt x="84234" y="638464"/>
                  <a:pt x="645343" y="1186873"/>
                  <a:pt x="728470" y="1295400"/>
                </a:cubicBezTo>
                <a:cubicBezTo>
                  <a:pt x="811597" y="1403927"/>
                  <a:pt x="551825" y="1114137"/>
                  <a:pt x="513725" y="1073728"/>
                </a:cubicBezTo>
                <a:cubicBezTo>
                  <a:pt x="475625" y="1033319"/>
                  <a:pt x="487747" y="1043132"/>
                  <a:pt x="499870" y="10529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09" y="4337822"/>
            <a:ext cx="935476" cy="244689"/>
          </a:xfrm>
          <a:prstGeom prst="rect">
            <a:avLst/>
          </a:prstGeom>
        </p:spPr>
      </p:pic>
      <p:pic>
        <p:nvPicPr>
          <p:cNvPr id="16" name="圖片 1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134426"/>
            <a:ext cx="935476" cy="244689"/>
          </a:xfrm>
          <a:prstGeom prst="rect">
            <a:avLst/>
          </a:prstGeom>
        </p:spPr>
      </p:pic>
      <p:pic>
        <p:nvPicPr>
          <p:cNvPr id="17" name="圖片 1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749443"/>
            <a:ext cx="935476" cy="244689"/>
          </a:xfrm>
          <a:prstGeom prst="rect">
            <a:avLst/>
          </a:prstGeom>
        </p:spPr>
      </p:pic>
      <p:sp>
        <p:nvSpPr>
          <p:cNvPr id="20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12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9" y="540544"/>
            <a:ext cx="239681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Pre-emphasis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1" y="3479007"/>
            <a:ext cx="6430963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</a:t>
            </a:r>
            <a:endParaRPr lang="zh-TW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= 1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en-US" altLang="zh-TW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0 &lt;&lt; a &lt; 1</a:t>
            </a:r>
            <a:endParaRPr lang="zh-TW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 = 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 of spectrum at higher frequencies</a:t>
            </a:r>
            <a:endParaRPr lang="zh-TW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1653648"/>
                <a:ext cx="935682" cy="4860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60232" y="2787774"/>
                <a:ext cx="576064" cy="378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754188" y="1600200"/>
            <a:ext cx="6438866" cy="1738023"/>
            <a:chOff x="1754188" y="2133600"/>
            <a:chExt cx="6438866" cy="2317364"/>
          </a:xfrm>
        </p:grpSpPr>
        <p:pic>
          <p:nvPicPr>
            <p:cNvPr id="1331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4188" y="2133600"/>
              <a:ext cx="5410200" cy="2154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圖片 6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578" y="4124712"/>
              <a:ext cx="935476" cy="326252"/>
            </a:xfrm>
            <a:prstGeom prst="rect">
              <a:avLst/>
            </a:prstGeom>
          </p:spPr>
        </p:pic>
      </p:grpSp>
      <p:sp>
        <p:nvSpPr>
          <p:cNvPr id="10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13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3"/>
          <p:cNvSpPr txBox="1">
            <a:spLocks noChangeArrowheads="1"/>
          </p:cNvSpPr>
          <p:nvPr/>
        </p:nvSpPr>
        <p:spPr bwMode="auto">
          <a:xfrm>
            <a:off x="395289" y="540544"/>
            <a:ext cx="338746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96126" y="2977724"/>
            <a:ext cx="7768363" cy="2021660"/>
          </a:xfrm>
          <a:prstGeom prst="rect">
            <a:avLst/>
          </a:prstGeom>
          <a:blipFill rotWithShape="1">
            <a:blip r:embed="rId2"/>
            <a:stretch>
              <a:fillRect l="-1020" t="-1357" b="-497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24328" y="1761660"/>
                <a:ext cx="576064" cy="378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40352" y="1005576"/>
                <a:ext cx="576064" cy="378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blipFill rotWithShape="1">
                <a:blip r:embed="rId5"/>
                <a:stretch>
                  <a:fillRect l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94980" y="2403515"/>
            <a:ext cx="1293044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Endpoint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2301720"/>
            <a:ext cx="1512168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Threshold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30288" y="1015604"/>
            <a:ext cx="7609900" cy="1782365"/>
            <a:chOff x="1030288" y="1354138"/>
            <a:chExt cx="7609900" cy="2376487"/>
          </a:xfrm>
        </p:grpSpPr>
        <p:pic>
          <p:nvPicPr>
            <p:cNvPr id="143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288" y="1354138"/>
              <a:ext cx="7142162" cy="2376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圖片 9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712" y="3362918"/>
              <a:ext cx="935476" cy="326252"/>
            </a:xfrm>
            <a:prstGeom prst="rect">
              <a:avLst/>
            </a:prstGeom>
          </p:spPr>
        </p:pic>
      </p:grpSp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14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5"/>
          <p:cNvSpPr txBox="1">
            <a:spLocks noChangeArrowheads="1"/>
          </p:cNvSpPr>
          <p:nvPr/>
        </p:nvSpPr>
        <p:spPr bwMode="auto">
          <a:xfrm>
            <a:off x="5003801" y="1241822"/>
            <a:ext cx="306513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Hamming Window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文字方塊 6"/>
          <p:cNvSpPr txBox="1">
            <a:spLocks noChangeArrowheads="1"/>
          </p:cNvSpPr>
          <p:nvPr/>
        </p:nvSpPr>
        <p:spPr bwMode="auto">
          <a:xfrm>
            <a:off x="684213" y="1241822"/>
            <a:ext cx="3340851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</a:rPr>
              <a:t>Rectangular Window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文字方塊 3"/>
          <p:cNvSpPr txBox="1">
            <a:spLocks noChangeArrowheads="1"/>
          </p:cNvSpPr>
          <p:nvPr/>
        </p:nvSpPr>
        <p:spPr bwMode="auto">
          <a:xfrm>
            <a:off x="395289" y="540544"/>
            <a:ext cx="338746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4" y="1726407"/>
            <a:ext cx="3419475" cy="99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5536" y="3003799"/>
                <a:ext cx="3528392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98404" y="2895786"/>
                <a:ext cx="4644008" cy="219983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Hamming window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0.54−0.46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1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f>
                                    <m:f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1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TW" sz="1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sz="1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altLang="zh-TW" sz="1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TW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sz="1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else</m:t>
                              </m:r>
                              <m:r>
                                <m:rPr>
                                  <m:nor/>
                                </m:rPr>
                                <a:rPr lang="en-US" altLang="zh-TW" sz="16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sz="1600" b="0" i="1" smtClean="0">
                          <a:latin typeface="Cambria Math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sz="1600" b="0" i="1" smtClean="0">
                        <a:latin typeface="Cambria Math"/>
                        <a:cs typeface="Times New Roman" panose="02020603050405020304" pitchFamily="18" charset="0"/>
                      </a:rPr>
                      <m:t>{ • 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some operator</a:t>
                </a:r>
              </a:p>
              <a:p>
                <a:r>
                  <a:rPr lang="en-US" altLang="zh-TW" sz="1600" dirty="0" smtClean="0"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TW" sz="1600" b="0" i="1" smtClean="0">
                        <a:latin typeface="Cambria Math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sz="1600" i="1">
                        <a:latin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window shape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04" y="2895786"/>
                <a:ext cx="4644008" cy="2199833"/>
              </a:xfrm>
              <a:prstGeom prst="rect">
                <a:avLst/>
              </a:prstGeom>
              <a:blipFill rotWithShape="1">
                <a:blip r:embed="rId5"/>
                <a:stretch>
                  <a:fillRect l="-2756" t="-831" b="-2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984084" y="1646679"/>
                <a:ext cx="691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blipFill rotWithShape="1">
                <a:blip r:embed="rId15"/>
                <a:stretch>
                  <a:fillRect r="-6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80112" y="2517745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576148" y="2483049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14286" r="-2041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244409" y="2301721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9302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圖片 23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13" y="2709267"/>
            <a:ext cx="935476" cy="24468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08015" y="1653648"/>
            <a:ext cx="4405953" cy="1517021"/>
            <a:chOff x="608014" y="2204864"/>
            <a:chExt cx="4405953" cy="2022694"/>
          </a:xfrm>
        </p:grpSpPr>
        <p:grpSp>
          <p:nvGrpSpPr>
            <p:cNvPr id="7" name="群組 6"/>
            <p:cNvGrpSpPr/>
            <p:nvPr/>
          </p:nvGrpSpPr>
          <p:grpSpPr>
            <a:xfrm>
              <a:off x="608014" y="2204864"/>
              <a:ext cx="3890390" cy="2022694"/>
              <a:chOff x="608013" y="2204864"/>
              <a:chExt cx="3963987" cy="2022694"/>
            </a:xfrm>
          </p:grpSpPr>
          <p:pic>
            <p:nvPicPr>
              <p:cNvPr id="15365" name="Picture 7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553"/>
              <a:stretch>
                <a:fillRect/>
              </a:stretch>
            </p:blipFill>
            <p:spPr bwMode="auto">
              <a:xfrm>
                <a:off x="608013" y="2492375"/>
                <a:ext cx="3963987" cy="163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447354" y="2204864"/>
                    <a:ext cx="648072" cy="492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354" y="2204864"/>
                    <a:ext cx="648072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r="-5607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3599892" y="2357264"/>
                    <a:ext cx="648072" cy="49244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]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9892" y="2357264"/>
                    <a:ext cx="64807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3774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矩形 1"/>
                  <p:cNvSpPr/>
                  <p:nvPr/>
                </p:nvSpPr>
                <p:spPr>
                  <a:xfrm>
                    <a:off x="3650775" y="2852936"/>
                    <a:ext cx="20494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矩形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775" y="2852936"/>
                    <a:ext cx="201145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5152" r="-1212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2836881" y="3131676"/>
                    <a:ext cx="607533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881" y="3131676"/>
                    <a:ext cx="596253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3265" r="-3061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/>
                  <p:cNvSpPr/>
                  <p:nvPr/>
                </p:nvSpPr>
                <p:spPr>
                  <a:xfrm>
                    <a:off x="1547664" y="2708920"/>
                    <a:ext cx="19599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" name="矩形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708920"/>
                    <a:ext cx="192360" cy="27699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9032" r="-25806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1715344" y="3152001"/>
                    <a:ext cx="19599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344" y="3152001"/>
                    <a:ext cx="192360" cy="27699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5000" r="-25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1763688" y="3850897"/>
                    <a:ext cx="20494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3688" y="3850897"/>
                    <a:ext cx="201145" cy="2769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2121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3774010" y="3728065"/>
                    <a:ext cx="267016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4010" y="3728065"/>
                    <a:ext cx="262059" cy="27699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6667" r="-888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2483768" y="3858226"/>
                    <a:ext cx="102324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</m:t>
                          </m:r>
                          <m: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768" y="3858227"/>
                    <a:ext cx="1004249" cy="2769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818" r="-4848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圖片 24">
              <a:hlinkClick r:id="rId19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491" y="3449230"/>
              <a:ext cx="935476" cy="326252"/>
            </a:xfrm>
            <a:prstGeom prst="rect">
              <a:avLst/>
            </a:prstGeom>
          </p:spPr>
        </p:pic>
      </p:grpSp>
      <p:grpSp>
        <p:nvGrpSpPr>
          <p:cNvPr id="10" name="群組 9"/>
          <p:cNvGrpSpPr/>
          <p:nvPr/>
        </p:nvGrpSpPr>
        <p:grpSpPr>
          <a:xfrm>
            <a:off x="434975" y="3733800"/>
            <a:ext cx="3963988" cy="1241123"/>
            <a:chOff x="434975" y="4978400"/>
            <a:chExt cx="3963988" cy="1654830"/>
          </a:xfrm>
        </p:grpSpPr>
        <p:pic>
          <p:nvPicPr>
            <p:cNvPr id="15368" name="Picture 7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618"/>
            <a:stretch>
              <a:fillRect/>
            </a:stretch>
          </p:blipFill>
          <p:spPr bwMode="auto">
            <a:xfrm>
              <a:off x="434975" y="4978400"/>
              <a:ext cx="3963988" cy="145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圖片 25">
              <a:hlinkClick r:id="rId19"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82" y="6306978"/>
              <a:ext cx="935476" cy="326252"/>
            </a:xfrm>
            <a:prstGeom prst="rect">
              <a:avLst/>
            </a:prstGeom>
          </p:spPr>
        </p:pic>
      </p:grpSp>
      <p:sp>
        <p:nvSpPr>
          <p:cNvPr id="31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15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95288" y="264319"/>
            <a:ext cx="8343900" cy="4521994"/>
            <a:chOff x="395288" y="352425"/>
            <a:chExt cx="8343900" cy="6029325"/>
          </a:xfrm>
        </p:grpSpPr>
        <p:graphicFrame>
          <p:nvGraphicFramePr>
            <p:cNvPr id="16386" name="物件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820627"/>
                </p:ext>
              </p:extLst>
            </p:nvPr>
          </p:nvGraphicFramePr>
          <p:xfrm>
            <a:off x="395288" y="352425"/>
            <a:ext cx="8343900" cy="602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3" name="Document" r:id="rId3" imgW="7182057" imgH="5200577" progId="Word.Document.8">
                    <p:embed/>
                  </p:oleObj>
                </mc:Choice>
                <mc:Fallback>
                  <p:oleObj name="Document" r:id="rId3" imgW="7182057" imgH="5200577" progId="Word.Document.8">
                    <p:embed/>
                    <p:pic>
                      <p:nvPicPr>
                        <p:cNvPr id="0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8" y="352425"/>
                          <a:ext cx="8343900" cy="6029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圖片 2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2924944"/>
              <a:ext cx="935476" cy="326252"/>
            </a:xfrm>
            <a:prstGeom prst="rect">
              <a:avLst/>
            </a:prstGeom>
          </p:spPr>
        </p:pic>
      </p:grp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16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1"/>
          <p:cNvSpPr txBox="1">
            <a:spLocks noChangeArrowheads="1"/>
          </p:cNvSpPr>
          <p:nvPr/>
        </p:nvSpPr>
        <p:spPr bwMode="auto">
          <a:xfrm>
            <a:off x="395289" y="540544"/>
            <a:ext cx="376577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Mel-scale Filter Bank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42990" y="1221582"/>
            <a:ext cx="7272798" cy="3393591"/>
            <a:chOff x="1042990" y="1628776"/>
            <a:chExt cx="7272798" cy="4524787"/>
          </a:xfrm>
        </p:grpSpPr>
        <p:pic>
          <p:nvPicPr>
            <p:cNvPr id="17411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16"/>
            <a:stretch/>
          </p:blipFill>
          <p:spPr bwMode="auto">
            <a:xfrm>
              <a:off x="1042990" y="1628776"/>
              <a:ext cx="5805486" cy="4489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6687142" y="2348880"/>
                  <a:ext cx="322667" cy="4514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142" y="2348880"/>
                  <a:ext cx="322667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642"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6652243" y="4005064"/>
                  <a:ext cx="936300" cy="5760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TW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2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zh-TW" altLang="en-US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func>
                      </m:oMath>
                    </m:oMathPara>
                  </a14:m>
                  <a:endParaRPr lang="zh-TW" alt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243" y="4005064"/>
                  <a:ext cx="936300" cy="5760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946652" y="5551893"/>
                  <a:ext cx="322667" cy="4514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652" y="5551893"/>
                  <a:ext cx="322667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077" b="-18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332447" y="5702158"/>
                  <a:ext cx="322667" cy="4514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447" y="5702158"/>
                  <a:ext cx="322667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2642" b="-17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634526" y="5063561"/>
                  <a:ext cx="793457" cy="4514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zh-TW" altLang="en-US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526" y="5063560"/>
                  <a:ext cx="79345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538" b="-3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圖片 8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5639480"/>
              <a:ext cx="935476" cy="326252"/>
            </a:xfrm>
            <a:prstGeom prst="rect">
              <a:avLst/>
            </a:prstGeom>
          </p:spPr>
        </p:pic>
      </p:grpSp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17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19729" y="61318"/>
            <a:ext cx="6784519" cy="954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800" b="1" u="sng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Peripheral Processing for Human Perception</a:t>
            </a:r>
            <a:r>
              <a:rPr lang="en-US" altLang="zh-TW" sz="28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altLang="zh-TW" sz="24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(P.34 of 7.0 )</a:t>
            </a:r>
            <a:endParaRPr lang="zh-TW" altLang="en-US" sz="2400" b="1" u="sng" dirty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8435" name="Picture 6" descr="Basilar membrane analysis of sound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984647"/>
            <a:ext cx="5715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" descr="http://www.ehealthmd.com/yms_images/ear1_3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/>
          <a:stretch/>
        </p:blipFill>
        <p:spPr bwMode="auto">
          <a:xfrm>
            <a:off x="19729" y="1059656"/>
            <a:ext cx="3347359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2" y="3384948"/>
            <a:ext cx="334573" cy="240593"/>
          </a:xfrm>
          <a:prstGeom prst="rect">
            <a:avLst/>
          </a:prstGeom>
        </p:spPr>
      </p:pic>
      <p:pic>
        <p:nvPicPr>
          <p:cNvPr id="7" name="圖片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384947"/>
            <a:ext cx="334573" cy="240593"/>
          </a:xfrm>
          <a:prstGeom prst="rect">
            <a:avLst/>
          </a:prstGeom>
        </p:spPr>
      </p:pic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18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/>
          <p:cNvSpPr txBox="1">
            <a:spLocks noChangeArrowheads="1"/>
          </p:cNvSpPr>
          <p:nvPr/>
        </p:nvSpPr>
        <p:spPr bwMode="auto">
          <a:xfrm>
            <a:off x="395289" y="540544"/>
            <a:ext cx="3176447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Delta Coefficients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928813" y="1059656"/>
            <a:ext cx="6074138" cy="3748932"/>
            <a:chOff x="1928813" y="1412875"/>
            <a:chExt cx="6074138" cy="4998576"/>
          </a:xfrm>
        </p:grpSpPr>
        <p:pic>
          <p:nvPicPr>
            <p:cNvPr id="1945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813" y="1412875"/>
              <a:ext cx="4875435" cy="4998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圖片 3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475" y="5661248"/>
              <a:ext cx="935476" cy="326252"/>
            </a:xfrm>
            <a:prstGeom prst="rect">
              <a:avLst/>
            </a:prstGeom>
          </p:spPr>
        </p:pic>
      </p:grpSp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19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857662" y="2538525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88547"/>
              </p:ext>
            </p:extLst>
          </p:nvPr>
        </p:nvGraphicFramePr>
        <p:xfrm>
          <a:off x="2203450" y="57150"/>
          <a:ext cx="5797550" cy="490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7" imgW="8173721" imgH="9219698" progId="Word.Document.8">
                  <p:embed/>
                </p:oleObj>
              </mc:Choice>
              <mc:Fallback>
                <p:oleObj name="Document" r:id="rId7" imgW="8173721" imgH="921969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7150"/>
                        <a:ext cx="5797550" cy="490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  <p:pic>
        <p:nvPicPr>
          <p:cNvPr id="8" name="Picture 15" descr="cc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54" y="1851670"/>
            <a:ext cx="861841" cy="30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726479"/>
              </p:ext>
            </p:extLst>
          </p:nvPr>
        </p:nvGraphicFramePr>
        <p:xfrm>
          <a:off x="1076325" y="92869"/>
          <a:ext cx="681990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Document" r:id="rId3" imgW="7692093" imgH="7472127" progId="Word.Document.8">
                  <p:embed/>
                </p:oleObj>
              </mc:Choice>
              <mc:Fallback>
                <p:oleObj name="Document" r:id="rId3" imgW="7692093" imgH="7472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92869"/>
                        <a:ext cx="6819900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20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字方塊 6"/>
          <p:cNvSpPr txBox="1">
            <a:spLocks noChangeArrowheads="1"/>
          </p:cNvSpPr>
          <p:nvPr/>
        </p:nvSpPr>
        <p:spPr bwMode="auto">
          <a:xfrm>
            <a:off x="2265363" y="3003948"/>
            <a:ext cx="161133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tri-gram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1" y="575100"/>
            <a:ext cx="4567291" cy="2074271"/>
          </a:xfrm>
          <a:prstGeom prst="rect">
            <a:avLst/>
          </a:prstGeom>
        </p:spPr>
      </p:pic>
      <p:sp>
        <p:nvSpPr>
          <p:cNvPr id="21509" name="文字方塊 3"/>
          <p:cNvSpPr txBox="1">
            <a:spLocks noChangeArrowheads="1"/>
          </p:cNvSpPr>
          <p:nvPr/>
        </p:nvSpPr>
        <p:spPr bwMode="auto">
          <a:xfrm>
            <a:off x="1189906" y="1275606"/>
            <a:ext cx="489426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  </a:t>
            </a:r>
            <a:r>
              <a:rPr lang="zh-TW" altLang="en-US" b="1" dirty="0"/>
              <a:t>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3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4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5</a:t>
            </a:r>
            <a:r>
              <a:rPr lang="en-US" altLang="zh-TW" b="1" dirty="0"/>
              <a:t>  </a:t>
            </a:r>
            <a:r>
              <a:rPr lang="zh-TW" altLang="en-US" b="1" dirty="0"/>
              <a:t>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6  </a:t>
            </a:r>
            <a:r>
              <a:rPr lang="zh-TW" altLang="en-US" b="1" baseline="-25000" dirty="0"/>
              <a:t>   </a:t>
            </a:r>
            <a:r>
              <a:rPr lang="en-US" altLang="zh-TW" b="1" baseline="-25000" dirty="0"/>
              <a:t>......</a:t>
            </a:r>
            <a:r>
              <a:rPr lang="en-US" altLang="zh-TW" b="1" dirty="0"/>
              <a:t>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R</a:t>
            </a:r>
            <a:endParaRPr lang="zh-TW" altLang="en-US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5936" y="303498"/>
                <a:ext cx="5112568" cy="10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10506" y="4142457"/>
                <a:ext cx="5662626" cy="1001043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100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altLang="zh-TW" sz="21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sz="21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1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6" y="4142457"/>
                <a:ext cx="5662626" cy="10010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文字方塊 5"/>
          <p:cNvSpPr txBox="1">
            <a:spLocks noChangeArrowheads="1"/>
          </p:cNvSpPr>
          <p:nvPr/>
        </p:nvSpPr>
        <p:spPr bwMode="auto">
          <a:xfrm>
            <a:off x="468313" y="303610"/>
            <a:ext cx="146065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2301720"/>
            <a:ext cx="4567291" cy="409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48684" y="2085697"/>
                <a:ext cx="2872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  <a:cs typeface="Arial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6" y="2414501"/>
            <a:ext cx="935476" cy="24468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995936" y="2967332"/>
            <a:ext cx="4622948" cy="1464338"/>
            <a:chOff x="3995936" y="3956443"/>
            <a:chExt cx="4622948" cy="1952450"/>
          </a:xfrm>
        </p:grpSpPr>
        <p:pic>
          <p:nvPicPr>
            <p:cNvPr id="15" name="圖片 14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408" y="5519466"/>
              <a:ext cx="935476" cy="32625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75"/>
            <a:stretch/>
          </p:blipFill>
          <p:spPr>
            <a:xfrm>
              <a:off x="3995936" y="3956443"/>
              <a:ext cx="3519289" cy="1952450"/>
            </a:xfrm>
            <a:prstGeom prst="rect">
              <a:avLst/>
            </a:prstGeom>
          </p:spPr>
        </p:pic>
      </p:grpSp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21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36060"/>
              </p:ext>
            </p:extLst>
          </p:nvPr>
        </p:nvGraphicFramePr>
        <p:xfrm>
          <a:off x="406401" y="86916"/>
          <a:ext cx="81264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Document" r:id="rId3" imgW="7859265" imgH="6446597" progId="Word.Document.8">
                  <p:embed/>
                </p:oleObj>
              </mc:Choice>
              <mc:Fallback>
                <p:oleObj name="Document" r:id="rId3" imgW="7859265" imgH="6446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1" y="86916"/>
                        <a:ext cx="81264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22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spect="1"/>
          </p:cNvSpPr>
          <p:nvPr/>
        </p:nvSpPr>
        <p:spPr bwMode="auto">
          <a:xfrm>
            <a:off x="1566343" y="-80317"/>
            <a:ext cx="5256583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………            50000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is ……             500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  … this is a …               5</a:t>
            </a:r>
            <a:endParaRPr lang="zh-TW" altLang="en-US" sz="2400" spc="300" dirty="0">
              <a:latin typeface="+mn-lt"/>
              <a:ea typeface="MS Gothic" pitchFamily="49" charset="-128"/>
              <a:cs typeface="Andalus" pitchFamily="18" charset="-78"/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737" y="2409732"/>
            <a:ext cx="5224239" cy="2387625"/>
          </a:xfrm>
          <a:prstGeom prst="rect">
            <a:avLst/>
          </a:prstGeom>
          <a:blipFill rotWithShape="1">
            <a:blip r:embed="rId2"/>
            <a:srcRect/>
            <a:stretch>
              <a:fillRect l="-1750" t="-1533" r="-7510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16957" y="1347614"/>
                <a:ext cx="4032448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is| this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57" y="1347614"/>
                <a:ext cx="4032448" cy="754694"/>
              </a:xfrm>
              <a:prstGeom prst="rect">
                <a:avLst/>
              </a:prstGeom>
              <a:blipFill rotWithShape="1">
                <a:blip r:embed="rId3"/>
                <a:stretch>
                  <a:fillRect l="-3631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49935" y="2032385"/>
                <a:ext cx="3888432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a| this 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935" y="2032385"/>
                <a:ext cx="3888432" cy="754694"/>
              </a:xfrm>
              <a:prstGeom prst="rect">
                <a:avLst/>
              </a:prstGeom>
              <a:blipFill rotWithShape="1">
                <a:blip r:embed="rId4"/>
                <a:stretch>
                  <a:fillRect l="-360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23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163363"/>
              </p:ext>
            </p:extLst>
          </p:nvPr>
        </p:nvGraphicFramePr>
        <p:xfrm>
          <a:off x="263525" y="201216"/>
          <a:ext cx="8629650" cy="4692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Document" r:id="rId3" imgW="10419286" imgH="7543024" progId="Word.Document.8">
                  <p:embed/>
                </p:oleObj>
              </mc:Choice>
              <mc:Fallback>
                <p:oleObj name="Document" r:id="rId3" imgW="10419286" imgH="7543024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201216"/>
                        <a:ext cx="8629650" cy="4692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51870"/>
            <a:ext cx="935476" cy="244689"/>
          </a:xfrm>
          <a:prstGeom prst="rect">
            <a:avLst/>
          </a:prstGeom>
        </p:spPr>
      </p:pic>
      <p:sp>
        <p:nvSpPr>
          <p:cNvPr id="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24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字方塊 1"/>
          <p:cNvSpPr txBox="1">
            <a:spLocks noChangeArrowheads="1"/>
          </p:cNvSpPr>
          <p:nvPr/>
        </p:nvSpPr>
        <p:spPr bwMode="auto">
          <a:xfrm>
            <a:off x="107504" y="204610"/>
            <a:ext cx="6795065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文字方塊 1"/>
          <p:cNvSpPr txBox="1">
            <a:spLocks noChangeArrowheads="1"/>
          </p:cNvSpPr>
          <p:nvPr/>
        </p:nvSpPr>
        <p:spPr bwMode="auto">
          <a:xfrm>
            <a:off x="900113" y="3327798"/>
            <a:ext cx="1725152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endParaRPr lang="zh-TW" altLang="en-US" sz="28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6" y="789385"/>
            <a:ext cx="8308975" cy="210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3759994"/>
            <a:ext cx="7011987" cy="61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文字方塊 1"/>
          <p:cNvSpPr txBox="1">
            <a:spLocks noChangeArrowheads="1"/>
          </p:cNvSpPr>
          <p:nvPr/>
        </p:nvSpPr>
        <p:spPr bwMode="auto">
          <a:xfrm>
            <a:off x="544513" y="789385"/>
            <a:ext cx="4756150" cy="18158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W : {</a:t>
            </a:r>
            <a:r>
              <a:rPr lang="zh-TW" altLang="en-US" sz="2400"/>
              <a:t>  </a:t>
            </a:r>
            <a:r>
              <a:rPr lang="en-US" altLang="zh-TW" sz="2400"/>
              <a:t>w</a:t>
            </a:r>
            <a:r>
              <a:rPr lang="en-US" altLang="zh-TW" sz="2400" baseline="-25000"/>
              <a:t>1</a:t>
            </a:r>
            <a:r>
              <a:rPr lang="en-US" altLang="zh-TW" sz="2400"/>
              <a:t> , </a:t>
            </a:r>
            <a:r>
              <a:rPr lang="zh-TW" altLang="en-US" sz="2400"/>
              <a:t> </a:t>
            </a:r>
            <a:r>
              <a:rPr lang="en-US" altLang="zh-TW" sz="2400"/>
              <a:t>w</a:t>
            </a:r>
            <a:r>
              <a:rPr lang="en-US" altLang="zh-TW" sz="2400" baseline="-25000"/>
              <a:t>2</a:t>
            </a:r>
            <a:r>
              <a:rPr lang="en-US" altLang="zh-TW" sz="2400"/>
              <a:t> </a:t>
            </a:r>
            <a:r>
              <a:rPr lang="zh-TW" altLang="en-US" sz="2400"/>
              <a:t> </a:t>
            </a:r>
            <a:r>
              <a:rPr lang="en-US" altLang="zh-TW" sz="2400"/>
              <a:t>,</a:t>
            </a:r>
            <a:r>
              <a:rPr lang="zh-TW" altLang="en-US" sz="2400"/>
              <a:t>  </a:t>
            </a:r>
            <a:r>
              <a:rPr lang="en-US" altLang="zh-TW" sz="2400"/>
              <a:t>w</a:t>
            </a:r>
            <a:r>
              <a:rPr lang="en-US" altLang="zh-TW" sz="2400" baseline="-25000"/>
              <a:t>3</a:t>
            </a:r>
            <a:r>
              <a:rPr lang="en-US" altLang="zh-TW" sz="2400"/>
              <a:t> }</a:t>
            </a:r>
          </a:p>
          <a:p>
            <a:pPr eaLnBrk="1" hangingPunct="1"/>
            <a:r>
              <a:rPr lang="en-US" altLang="zh-TW" sz="2400"/>
              <a:t>           ↑        ↑       ↑</a:t>
            </a:r>
          </a:p>
          <a:p>
            <a:pPr eaLnBrk="1" hangingPunct="1"/>
            <a:r>
              <a:rPr lang="en-US" altLang="zh-TW" sz="2400"/>
              <a:t>         </a:t>
            </a:r>
            <a:r>
              <a:rPr lang="en-US" altLang="zh-TW" sz="1600"/>
              <a:t>sunny     rainy     cloudy</a:t>
            </a:r>
          </a:p>
          <a:p>
            <a:pPr eaLnBrk="1" hangingPunct="1"/>
            <a:endParaRPr lang="zh-TW" altLang="en-US" sz="1600"/>
          </a:p>
        </p:txBody>
      </p:sp>
      <p:sp>
        <p:nvSpPr>
          <p:cNvPr id="25607" name="文字方塊 2"/>
          <p:cNvSpPr txBox="1">
            <a:spLocks noChangeArrowheads="1"/>
          </p:cNvSpPr>
          <p:nvPr/>
        </p:nvSpPr>
        <p:spPr bwMode="auto">
          <a:xfrm>
            <a:off x="5508626" y="826294"/>
            <a:ext cx="3095625" cy="13542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P(w</a:t>
            </a:r>
            <a:r>
              <a:rPr lang="en-US" altLang="zh-TW" baseline="-25000"/>
              <a:t>1</a:t>
            </a:r>
            <a:r>
              <a:rPr lang="en-US" altLang="zh-TW"/>
              <a:t>)</a:t>
            </a:r>
          </a:p>
          <a:p>
            <a:pPr eaLnBrk="1" hangingPunct="1"/>
            <a:r>
              <a:rPr lang="en-US" altLang="zh-TW"/>
              <a:t>   P(w</a:t>
            </a:r>
            <a:r>
              <a:rPr lang="en-US" altLang="zh-TW" baseline="-25000"/>
              <a:t>2</a:t>
            </a:r>
            <a:r>
              <a:rPr lang="en-US" altLang="zh-TW"/>
              <a:t>)</a:t>
            </a:r>
          </a:p>
          <a:p>
            <a:pPr eaLnBrk="1" hangingPunct="1"/>
            <a:r>
              <a:rPr lang="en-US" altLang="zh-TW"/>
              <a:t>+ P(w</a:t>
            </a:r>
            <a:r>
              <a:rPr lang="en-US" altLang="zh-TW" baseline="-25000"/>
              <a:t>3</a:t>
            </a:r>
            <a:r>
              <a:rPr lang="en-US" altLang="zh-TW"/>
              <a:t>)</a:t>
            </a:r>
          </a:p>
          <a:p>
            <a:pPr eaLnBrk="1" hangingPunct="1"/>
            <a:endParaRPr lang="en-US" altLang="zh-TW" sz="1000"/>
          </a:p>
          <a:p>
            <a:pPr eaLnBrk="1" hangingPunct="1"/>
            <a:r>
              <a:rPr lang="en-US" altLang="zh-TW"/>
              <a:t>       1.0</a:t>
            </a:r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5508626" y="1784866"/>
            <a:ext cx="1368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文字方塊 9"/>
          <p:cNvSpPr txBox="1">
            <a:spLocks noChangeArrowheads="1"/>
          </p:cNvSpPr>
          <p:nvPr/>
        </p:nvSpPr>
        <p:spPr bwMode="auto">
          <a:xfrm>
            <a:off x="7308851" y="1841898"/>
            <a:ext cx="79216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文字方塊 10"/>
          <p:cNvSpPr txBox="1">
            <a:spLocks noChangeArrowheads="1"/>
          </p:cNvSpPr>
          <p:nvPr/>
        </p:nvSpPr>
        <p:spPr bwMode="auto">
          <a:xfrm>
            <a:off x="8459788" y="1600200"/>
            <a:ext cx="34766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2355726"/>
            <a:ext cx="7776864" cy="100306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文字方塊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0113" y="3777673"/>
            <a:ext cx="7992566" cy="717697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5613" name="矩形 3"/>
          <p:cNvSpPr>
            <a:spLocks noChangeArrowheads="1"/>
          </p:cNvSpPr>
          <p:nvPr/>
        </p:nvSpPr>
        <p:spPr bwMode="auto">
          <a:xfrm>
            <a:off x="1835151" y="2549128"/>
            <a:ext cx="141256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x</a:t>
            </a:r>
            <a:r>
              <a:rPr lang="en-US" altLang="zh-TW" sz="2400" baseline="-25000"/>
              <a:t>1</a:t>
            </a:r>
            <a:r>
              <a:rPr lang="en-US" altLang="zh-TW" sz="2400"/>
              <a:t>,</a:t>
            </a:r>
            <a:r>
              <a:rPr lang="zh-TW" altLang="en-US" sz="2400"/>
              <a:t> </a:t>
            </a:r>
            <a:r>
              <a:rPr lang="en-US" altLang="zh-TW" sz="2400"/>
              <a:t>x</a:t>
            </a:r>
            <a:r>
              <a:rPr lang="en-US" altLang="zh-TW" sz="2400" baseline="-25000"/>
              <a:t>2</a:t>
            </a:r>
            <a:r>
              <a:rPr lang="en-US" altLang="zh-TW" sz="2400"/>
              <a:t>,</a:t>
            </a:r>
            <a:r>
              <a:rPr lang="zh-TW" altLang="en-US" sz="2400"/>
              <a:t> </a:t>
            </a:r>
            <a:r>
              <a:rPr lang="en-US" altLang="zh-TW" sz="2400"/>
              <a:t>x</a:t>
            </a:r>
            <a:r>
              <a:rPr lang="en-US" altLang="zh-TW" sz="2400" baseline="-25000"/>
              <a:t>3</a:t>
            </a:r>
            <a:r>
              <a:rPr lang="en-US" altLang="zh-TW" sz="2400"/>
              <a:t> </a:t>
            </a:r>
            <a:endParaRPr lang="zh-TW" altLang="en-US" sz="2400"/>
          </a:p>
        </p:txBody>
      </p:sp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25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107504" y="120075"/>
            <a:ext cx="6795065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900113" y="704850"/>
            <a:ext cx="19181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1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文字方塊 6"/>
          <p:cNvSpPr txBox="1">
            <a:spLocks noChangeArrowheads="1"/>
          </p:cNvSpPr>
          <p:nvPr/>
        </p:nvSpPr>
        <p:spPr bwMode="auto">
          <a:xfrm>
            <a:off x="900113" y="1653648"/>
            <a:ext cx="191815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2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文字方塊 3"/>
              <p:cNvSpPr txBox="1">
                <a:spLocks noChangeArrowheads="1"/>
              </p:cNvSpPr>
              <p:nvPr/>
            </p:nvSpPr>
            <p:spPr bwMode="auto">
              <a:xfrm>
                <a:off x="900113" y="1098065"/>
                <a:ext cx="4895850" cy="6799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 smtClean="0"/>
                  <a:t>Comparing P(w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)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not used?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635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blipFill rotWithShape="1">
                <a:blip r:embed="rId2"/>
                <a:stretch>
                  <a:fillRect l="-1121" t="-4310" b="-94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06" y="4243628"/>
            <a:ext cx="3871145" cy="892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23794" y="2379668"/>
                <a:ext cx="7912702" cy="11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r>
                      <a:rPr lang="en-US" altLang="zh-TW" sz="2000" b="0" i="1" smtClean="0">
                        <a:latin typeface="Cambria Math"/>
                      </a:rPr>
                      <m:t>(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 )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/>
                      </a:rPr>
                      <m:t> =  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</a:rPr>
                          <m:t>  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23200" y="3459277"/>
                <a:ext cx="7912702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𝑃</m:t>
                    </m:r>
                    <m:r>
                      <a:rPr lang="en-US" altLang="zh-TW" sz="200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000" i="1">
                        <a:latin typeface="Cambria Math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   </a:t>
                </a:r>
                <a:r>
                  <a:rPr lang="zh-TW" altLang="en-US" sz="2000" dirty="0" smtClean="0"/>
                  <a:t>   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0" y="4612369"/>
                <a:ext cx="7912702" cy="9048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197612" y="2621227"/>
            <a:ext cx="1116000" cy="86196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1" y="2085697"/>
            <a:ext cx="25425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Posteriori Probability</a:t>
            </a:r>
          </a:p>
          <a:p>
            <a:pPr>
              <a:lnSpc>
                <a:spcPct val="8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     事後</a:t>
            </a:r>
            <a:r>
              <a:rPr lang="zh-TW" altLang="en-US" dirty="0">
                <a:solidFill>
                  <a:srgbClr val="FF0000"/>
                </a:solidFill>
              </a:rPr>
              <a:t>機率</a:t>
            </a:r>
          </a:p>
        </p:txBody>
      </p:sp>
      <p:cxnSp>
        <p:nvCxnSpPr>
          <p:cNvPr id="10" name="直線單箭頭接點 9"/>
          <p:cNvCxnSpPr>
            <a:endCxn id="2" idx="7"/>
          </p:cNvCxnSpPr>
          <p:nvPr/>
        </p:nvCxnSpPr>
        <p:spPr>
          <a:xfrm>
            <a:off x="2105178" y="2432127"/>
            <a:ext cx="45000" cy="3153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75612" y="3452709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970178" y="3172943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57089" y="3317528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6" name="直線單箭頭接點 15"/>
          <p:cNvCxnSpPr>
            <a:stCxn id="22" idx="3"/>
          </p:cNvCxnSpPr>
          <p:nvPr/>
        </p:nvCxnSpPr>
        <p:spPr>
          <a:xfrm>
            <a:off x="1284298" y="3474494"/>
            <a:ext cx="2122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68641" y="3265244"/>
            <a:ext cx="1440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2145397" y="3212845"/>
            <a:ext cx="278114" cy="209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416" y="2768349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compute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0416" y="3705876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compare</a:t>
            </a:r>
          </a:p>
        </p:txBody>
      </p:sp>
      <p:sp>
        <p:nvSpPr>
          <p:cNvPr id="32" name="橢圓 31"/>
          <p:cNvSpPr/>
          <p:nvPr/>
        </p:nvSpPr>
        <p:spPr>
          <a:xfrm>
            <a:off x="2687092" y="2379667"/>
            <a:ext cx="864096" cy="6725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688854" y="2379668"/>
            <a:ext cx="648072" cy="6725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206584" y="1594448"/>
            <a:ext cx="1221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3206584" y="2149835"/>
            <a:ext cx="285296" cy="2298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574562" y="1884872"/>
            <a:ext cx="17976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Prior Probability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事前機率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4194279" y="2217314"/>
            <a:ext cx="380285" cy="20438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11337"/>
            <a:ext cx="935476" cy="244689"/>
          </a:xfrm>
          <a:prstGeom prst="rect">
            <a:avLst/>
          </a:prstGeom>
        </p:spPr>
      </p:pic>
      <p:sp>
        <p:nvSpPr>
          <p:cNvPr id="37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26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"/>
            <a:ext cx="5348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  <a:ea typeface="細明體" pitchFamily="49" charset="-120"/>
              </a:rPr>
              <a:t>Syllable-based One-pass Search</a:t>
            </a:r>
            <a:endParaRPr lang="en-US" altLang="zh-TW" sz="3000" b="1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627460"/>
            <a:ext cx="9024938" cy="12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Finding the Optimal Sentence from an Unknown Utterance Using 3 Knowledge Sources:Acoustic Models, Lexicon and Language Model</a:t>
            </a:r>
          </a:p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Based on a Lattice of Syllable Candidates</a:t>
            </a:r>
          </a:p>
        </p:txBody>
      </p:sp>
      <p:sp>
        <p:nvSpPr>
          <p:cNvPr id="27729" name="Text Box 81"/>
          <p:cNvSpPr txBox="1">
            <a:spLocks noChangeArrowheads="1"/>
          </p:cNvSpPr>
          <p:nvPr/>
        </p:nvSpPr>
        <p:spPr bwMode="auto">
          <a:xfrm>
            <a:off x="6019800" y="1714501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  <a:ea typeface="全真魏碑體"/>
                <a:cs typeface="全真魏碑體"/>
              </a:rPr>
              <a:t>t</a:t>
            </a:r>
            <a:endParaRPr lang="en-US" altLang="zh-TW" sz="200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730" name="Line 82"/>
          <p:cNvSpPr>
            <a:spLocks noChangeShapeType="1"/>
          </p:cNvSpPr>
          <p:nvPr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57200" y="1916907"/>
            <a:ext cx="8572500" cy="3027647"/>
            <a:chOff x="457200" y="2555875"/>
            <a:chExt cx="8572500" cy="4036862"/>
          </a:xfrm>
        </p:grpSpPr>
        <p:grpSp>
          <p:nvGrpSpPr>
            <p:cNvPr id="2" name="群組 1"/>
            <p:cNvGrpSpPr/>
            <p:nvPr/>
          </p:nvGrpSpPr>
          <p:grpSpPr>
            <a:xfrm>
              <a:off x="457200" y="2555875"/>
              <a:ext cx="7786687" cy="4036862"/>
              <a:chOff x="457200" y="2555875"/>
              <a:chExt cx="7786687" cy="4036862"/>
            </a:xfrm>
          </p:grpSpPr>
          <p:sp>
            <p:nvSpPr>
              <p:cNvPr id="27652" name="AutoShape 4"/>
              <p:cNvSpPr>
                <a:spLocks/>
              </p:cNvSpPr>
              <p:nvPr/>
            </p:nvSpPr>
            <p:spPr bwMode="auto">
              <a:xfrm>
                <a:off x="2209800" y="2555875"/>
                <a:ext cx="228600" cy="1447800"/>
              </a:xfrm>
              <a:prstGeom prst="leftBrace">
                <a:avLst>
                  <a:gd name="adj1" fmla="val 5277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653" name="AutoShape 5"/>
              <p:cNvSpPr>
                <a:spLocks/>
              </p:cNvSpPr>
              <p:nvPr/>
            </p:nvSpPr>
            <p:spPr bwMode="auto">
              <a:xfrm>
                <a:off x="2209800" y="4232275"/>
                <a:ext cx="228600" cy="838200"/>
              </a:xfrm>
              <a:prstGeom prst="lef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609600" y="3089275"/>
                <a:ext cx="1600200" cy="451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全真魏碑體"/>
                    <a:cs typeface="全真魏碑體"/>
                  </a:rPr>
                  <a:t>Syllable Lattice</a:t>
                </a:r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457200" y="4384675"/>
                <a:ext cx="1600200" cy="451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全真魏碑體"/>
                    <a:cs typeface="全真魏碑體"/>
                  </a:rPr>
                  <a:t>Word Graph</a:t>
                </a:r>
              </a:p>
            </p:txBody>
          </p:sp>
          <p:sp>
            <p:nvSpPr>
              <p:cNvPr id="27656" name="Line 8"/>
              <p:cNvSpPr>
                <a:spLocks noChangeShapeType="1"/>
              </p:cNvSpPr>
              <p:nvPr/>
            </p:nvSpPr>
            <p:spPr bwMode="auto">
              <a:xfrm>
                <a:off x="2752725" y="2555875"/>
                <a:ext cx="60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3819525" y="2555875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58" name="Line 10"/>
              <p:cNvSpPr>
                <a:spLocks noChangeShapeType="1"/>
              </p:cNvSpPr>
              <p:nvPr/>
            </p:nvSpPr>
            <p:spPr bwMode="auto">
              <a:xfrm>
                <a:off x="4200525" y="2555875"/>
                <a:ext cx="15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59" name="Line 11"/>
              <p:cNvSpPr>
                <a:spLocks noChangeShapeType="1"/>
              </p:cNvSpPr>
              <p:nvPr/>
            </p:nvSpPr>
            <p:spPr bwMode="auto">
              <a:xfrm>
                <a:off x="43529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0" name="Line 12"/>
              <p:cNvSpPr>
                <a:spLocks noChangeShapeType="1"/>
              </p:cNvSpPr>
              <p:nvPr/>
            </p:nvSpPr>
            <p:spPr bwMode="auto">
              <a:xfrm>
                <a:off x="45815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1" name="Line 13"/>
              <p:cNvSpPr>
                <a:spLocks noChangeShapeType="1"/>
              </p:cNvSpPr>
              <p:nvPr/>
            </p:nvSpPr>
            <p:spPr bwMode="auto">
              <a:xfrm>
                <a:off x="48101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50387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>
                <a:off x="52673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54959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5724525" y="2555875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>
                <a:off x="33623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>
                <a:off x="3590925" y="255587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8" name="Line 20"/>
              <p:cNvSpPr>
                <a:spLocks noChangeShapeType="1"/>
              </p:cNvSpPr>
              <p:nvPr/>
            </p:nvSpPr>
            <p:spPr bwMode="auto">
              <a:xfrm>
                <a:off x="2752725" y="2555875"/>
                <a:ext cx="0" cy="2397125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3362325" y="2555875"/>
                <a:ext cx="0" cy="1524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3590925" y="2555875"/>
                <a:ext cx="0" cy="1676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>
                <a:off x="3819525" y="2555875"/>
                <a:ext cx="0" cy="914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2" name="Line 24"/>
              <p:cNvSpPr>
                <a:spLocks noChangeShapeType="1"/>
              </p:cNvSpPr>
              <p:nvPr/>
            </p:nvSpPr>
            <p:spPr bwMode="auto">
              <a:xfrm>
                <a:off x="4200525" y="2555875"/>
                <a:ext cx="0" cy="1524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3" name="Line 25"/>
              <p:cNvSpPr>
                <a:spLocks noChangeShapeType="1"/>
              </p:cNvSpPr>
              <p:nvPr/>
            </p:nvSpPr>
            <p:spPr bwMode="auto">
              <a:xfrm>
                <a:off x="4352925" y="2555875"/>
                <a:ext cx="0" cy="1676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4" name="Line 26"/>
              <p:cNvSpPr>
                <a:spLocks noChangeShapeType="1"/>
              </p:cNvSpPr>
              <p:nvPr/>
            </p:nvSpPr>
            <p:spPr bwMode="auto">
              <a:xfrm>
                <a:off x="4581525" y="2555875"/>
                <a:ext cx="0" cy="762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5" name="Line 27"/>
              <p:cNvSpPr>
                <a:spLocks noChangeShapeType="1"/>
              </p:cNvSpPr>
              <p:nvPr/>
            </p:nvSpPr>
            <p:spPr bwMode="auto">
              <a:xfrm>
                <a:off x="4810125" y="2555875"/>
                <a:ext cx="0" cy="1143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6" name="Line 28"/>
              <p:cNvSpPr>
                <a:spLocks noChangeShapeType="1"/>
              </p:cNvSpPr>
              <p:nvPr/>
            </p:nvSpPr>
            <p:spPr bwMode="auto">
              <a:xfrm>
                <a:off x="5038725" y="2555875"/>
                <a:ext cx="0" cy="1524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7" name="Line 29"/>
              <p:cNvSpPr>
                <a:spLocks noChangeShapeType="1"/>
              </p:cNvSpPr>
              <p:nvPr/>
            </p:nvSpPr>
            <p:spPr bwMode="auto">
              <a:xfrm>
                <a:off x="5267325" y="2555875"/>
                <a:ext cx="0" cy="1295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8" name="Line 30"/>
              <p:cNvSpPr>
                <a:spLocks noChangeShapeType="1"/>
              </p:cNvSpPr>
              <p:nvPr/>
            </p:nvSpPr>
            <p:spPr bwMode="auto">
              <a:xfrm>
                <a:off x="5495925" y="2555875"/>
                <a:ext cx="0" cy="1676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79" name="Line 31"/>
              <p:cNvSpPr>
                <a:spLocks noChangeShapeType="1"/>
              </p:cNvSpPr>
              <p:nvPr/>
            </p:nvSpPr>
            <p:spPr bwMode="auto">
              <a:xfrm>
                <a:off x="5724525" y="2555875"/>
                <a:ext cx="0" cy="15240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0" name="Line 32"/>
              <p:cNvSpPr>
                <a:spLocks noChangeShapeType="1"/>
              </p:cNvSpPr>
              <p:nvPr/>
            </p:nvSpPr>
            <p:spPr bwMode="auto">
              <a:xfrm>
                <a:off x="6181725" y="2555875"/>
                <a:ext cx="0" cy="14478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1" name="AutoShape 33"/>
              <p:cNvSpPr>
                <a:spLocks noChangeArrowheads="1"/>
              </p:cNvSpPr>
              <p:nvPr/>
            </p:nvSpPr>
            <p:spPr bwMode="auto">
              <a:xfrm>
                <a:off x="7010400" y="2708275"/>
                <a:ext cx="923925" cy="912813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682" name="Text Box 34"/>
              <p:cNvSpPr txBox="1">
                <a:spLocks noChangeArrowheads="1"/>
              </p:cNvSpPr>
              <p:nvPr/>
            </p:nvSpPr>
            <p:spPr bwMode="auto">
              <a:xfrm>
                <a:off x="7010400" y="2855914"/>
                <a:ext cx="923925" cy="77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dirty="0">
                    <a:latin typeface="Times New Roman" pitchFamily="18" charset="0"/>
                    <a:ea typeface="全真魏碑體"/>
                    <a:cs typeface="全真魏碑體"/>
                  </a:rPr>
                  <a:t>Acoustic Models</a:t>
                </a:r>
              </a:p>
            </p:txBody>
          </p:sp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2752725" y="2708275"/>
                <a:ext cx="6096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4" name="Line 36"/>
              <p:cNvSpPr>
                <a:spLocks noChangeShapeType="1"/>
              </p:cNvSpPr>
              <p:nvPr/>
            </p:nvSpPr>
            <p:spPr bwMode="auto">
              <a:xfrm>
                <a:off x="2752725" y="2784475"/>
                <a:ext cx="838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>
                <a:off x="2752725" y="2860675"/>
                <a:ext cx="10668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6" name="Line 38"/>
              <p:cNvSpPr>
                <a:spLocks noChangeShapeType="1"/>
              </p:cNvSpPr>
              <p:nvPr/>
            </p:nvSpPr>
            <p:spPr bwMode="auto">
              <a:xfrm>
                <a:off x="3362325" y="2936875"/>
                <a:ext cx="838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3362325" y="3013075"/>
                <a:ext cx="9906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8" name="Line 40"/>
              <p:cNvSpPr>
                <a:spLocks noChangeShapeType="1"/>
              </p:cNvSpPr>
              <p:nvPr/>
            </p:nvSpPr>
            <p:spPr bwMode="auto">
              <a:xfrm>
                <a:off x="3362325" y="3089275"/>
                <a:ext cx="1219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89" name="Line 41"/>
              <p:cNvSpPr>
                <a:spLocks noChangeShapeType="1"/>
              </p:cNvSpPr>
              <p:nvPr/>
            </p:nvSpPr>
            <p:spPr bwMode="auto">
              <a:xfrm>
                <a:off x="3590925" y="3165475"/>
                <a:ext cx="7620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0" name="Line 42"/>
              <p:cNvSpPr>
                <a:spLocks noChangeShapeType="1"/>
              </p:cNvSpPr>
              <p:nvPr/>
            </p:nvSpPr>
            <p:spPr bwMode="auto">
              <a:xfrm>
                <a:off x="3590925" y="3241675"/>
                <a:ext cx="9906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1" name="Line 43"/>
              <p:cNvSpPr>
                <a:spLocks noChangeShapeType="1"/>
              </p:cNvSpPr>
              <p:nvPr/>
            </p:nvSpPr>
            <p:spPr bwMode="auto">
              <a:xfrm>
                <a:off x="3819525" y="3317875"/>
                <a:ext cx="7620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>
                <a:off x="3819525" y="3394075"/>
                <a:ext cx="9906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>
                <a:off x="3819525" y="3470275"/>
                <a:ext cx="1219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4" name="Line 46"/>
              <p:cNvSpPr>
                <a:spLocks noChangeShapeType="1"/>
              </p:cNvSpPr>
              <p:nvPr/>
            </p:nvSpPr>
            <p:spPr bwMode="auto">
              <a:xfrm>
                <a:off x="4200525" y="3546475"/>
                <a:ext cx="838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5" name="Line 47"/>
              <p:cNvSpPr>
                <a:spLocks noChangeShapeType="1"/>
              </p:cNvSpPr>
              <p:nvPr/>
            </p:nvSpPr>
            <p:spPr bwMode="auto">
              <a:xfrm>
                <a:off x="4349750" y="3621088"/>
                <a:ext cx="1146175" cy="1587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6" name="Line 48"/>
              <p:cNvSpPr>
                <a:spLocks noChangeShapeType="1"/>
              </p:cNvSpPr>
              <p:nvPr/>
            </p:nvSpPr>
            <p:spPr bwMode="auto">
              <a:xfrm>
                <a:off x="4810125" y="3698875"/>
                <a:ext cx="9144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7" name="Line 49"/>
              <p:cNvSpPr>
                <a:spLocks noChangeShapeType="1"/>
              </p:cNvSpPr>
              <p:nvPr/>
            </p:nvSpPr>
            <p:spPr bwMode="auto">
              <a:xfrm>
                <a:off x="5038725" y="3775075"/>
                <a:ext cx="6858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8" name="Line 50"/>
              <p:cNvSpPr>
                <a:spLocks noChangeShapeType="1"/>
              </p:cNvSpPr>
              <p:nvPr/>
            </p:nvSpPr>
            <p:spPr bwMode="auto">
              <a:xfrm>
                <a:off x="5267325" y="3851275"/>
                <a:ext cx="9144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699" name="Line 51"/>
              <p:cNvSpPr>
                <a:spLocks noChangeShapeType="1"/>
              </p:cNvSpPr>
              <p:nvPr/>
            </p:nvSpPr>
            <p:spPr bwMode="auto">
              <a:xfrm>
                <a:off x="5495925" y="3927475"/>
                <a:ext cx="6858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0" name="Line 52"/>
              <p:cNvSpPr>
                <a:spLocks noChangeShapeType="1"/>
              </p:cNvSpPr>
              <p:nvPr/>
            </p:nvSpPr>
            <p:spPr bwMode="auto">
              <a:xfrm>
                <a:off x="5724525" y="4003675"/>
                <a:ext cx="457200" cy="0"/>
              </a:xfrm>
              <a:prstGeom prst="line">
                <a:avLst/>
              </a:prstGeom>
              <a:noFill/>
              <a:ln w="2286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1" name="AutoShape 53"/>
              <p:cNvSpPr>
                <a:spLocks noChangeArrowheads="1"/>
              </p:cNvSpPr>
              <p:nvPr/>
            </p:nvSpPr>
            <p:spPr bwMode="auto">
              <a:xfrm>
                <a:off x="7010400" y="5671750"/>
                <a:ext cx="968375" cy="920987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02" name="Text Box 54"/>
              <p:cNvSpPr txBox="1">
                <a:spLocks noChangeArrowheads="1"/>
              </p:cNvSpPr>
              <p:nvPr/>
            </p:nvSpPr>
            <p:spPr bwMode="auto">
              <a:xfrm>
                <a:off x="6989762" y="5813037"/>
                <a:ext cx="1044575" cy="779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dirty="0">
                    <a:latin typeface="Times New Roman" pitchFamily="18" charset="0"/>
                    <a:ea typeface="全真魏碑體"/>
                    <a:cs typeface="全真魏碑體"/>
                  </a:rPr>
                  <a:t>Language Models</a:t>
                </a:r>
              </a:p>
            </p:txBody>
          </p:sp>
          <p:sp>
            <p:nvSpPr>
              <p:cNvPr id="27703" name="Line 55"/>
              <p:cNvSpPr>
                <a:spLocks noChangeShapeType="1"/>
              </p:cNvSpPr>
              <p:nvPr/>
            </p:nvSpPr>
            <p:spPr bwMode="auto">
              <a:xfrm>
                <a:off x="2752725" y="4265613"/>
                <a:ext cx="1600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4" name="Line 56"/>
              <p:cNvSpPr>
                <a:spLocks noChangeShapeType="1"/>
              </p:cNvSpPr>
              <p:nvPr/>
            </p:nvSpPr>
            <p:spPr bwMode="auto">
              <a:xfrm flipV="1">
                <a:off x="5495925" y="4265613"/>
                <a:ext cx="685800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5" name="Line 57"/>
              <p:cNvSpPr>
                <a:spLocks noChangeShapeType="1"/>
              </p:cNvSpPr>
              <p:nvPr/>
            </p:nvSpPr>
            <p:spPr bwMode="auto">
              <a:xfrm>
                <a:off x="4352925" y="4265613"/>
                <a:ext cx="1143000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6" name="Line 58"/>
              <p:cNvSpPr>
                <a:spLocks noChangeShapeType="1"/>
              </p:cNvSpPr>
              <p:nvPr/>
            </p:nvSpPr>
            <p:spPr bwMode="auto">
              <a:xfrm flipV="1">
                <a:off x="2752725" y="4981575"/>
                <a:ext cx="1470025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7" name="Line 59"/>
              <p:cNvSpPr>
                <a:spLocks noChangeShapeType="1"/>
              </p:cNvSpPr>
              <p:nvPr/>
            </p:nvSpPr>
            <p:spPr bwMode="auto">
              <a:xfrm>
                <a:off x="5748338" y="4983163"/>
                <a:ext cx="433387" cy="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8" name="Line 60"/>
              <p:cNvSpPr>
                <a:spLocks noChangeShapeType="1"/>
              </p:cNvSpPr>
              <p:nvPr/>
            </p:nvSpPr>
            <p:spPr bwMode="auto">
              <a:xfrm>
                <a:off x="4233863" y="4981575"/>
                <a:ext cx="1485900" cy="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09" name="Arc 61"/>
              <p:cNvSpPr>
                <a:spLocks/>
              </p:cNvSpPr>
              <p:nvPr/>
            </p:nvSpPr>
            <p:spPr bwMode="auto">
              <a:xfrm rot="-9976491">
                <a:off x="2773363" y="4333875"/>
                <a:ext cx="654050" cy="123825"/>
              </a:xfrm>
              <a:custGeom>
                <a:avLst/>
                <a:gdLst>
                  <a:gd name="T0" fmla="*/ 0 w 23522"/>
                  <a:gd name="T1" fmla="*/ 2147483647 h 21600"/>
                  <a:gd name="T2" fmla="*/ 2147483647 w 23522"/>
                  <a:gd name="T3" fmla="*/ 2147483647 h 21600"/>
                  <a:gd name="T4" fmla="*/ 2147483647 w 23522"/>
                  <a:gd name="T5" fmla="*/ 214748364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522" h="21600" fill="none" extrusionOk="0">
                    <a:moveTo>
                      <a:pt x="-1" y="85"/>
                    </a:moveTo>
                    <a:cubicBezTo>
                      <a:pt x="639" y="28"/>
                      <a:pt x="1280" y="-1"/>
                      <a:pt x="1922" y="0"/>
                    </a:cubicBezTo>
                    <a:cubicBezTo>
                      <a:pt x="13851" y="0"/>
                      <a:pt x="23522" y="9670"/>
                      <a:pt x="23522" y="21600"/>
                    </a:cubicBezTo>
                  </a:path>
                  <a:path w="23522" h="21600" stroke="0" extrusionOk="0">
                    <a:moveTo>
                      <a:pt x="-1" y="85"/>
                    </a:moveTo>
                    <a:cubicBezTo>
                      <a:pt x="639" y="28"/>
                      <a:pt x="1280" y="-1"/>
                      <a:pt x="1922" y="0"/>
                    </a:cubicBezTo>
                    <a:cubicBezTo>
                      <a:pt x="13851" y="0"/>
                      <a:pt x="23522" y="9670"/>
                      <a:pt x="23522" y="21600"/>
                    </a:cubicBezTo>
                    <a:lnTo>
                      <a:pt x="1922" y="21600"/>
                    </a:lnTo>
                    <a:lnTo>
                      <a:pt x="-1" y="8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0" name="Arc 62"/>
              <p:cNvSpPr>
                <a:spLocks/>
              </p:cNvSpPr>
              <p:nvPr/>
            </p:nvSpPr>
            <p:spPr bwMode="auto">
              <a:xfrm rot="-9976491">
                <a:off x="2743200" y="5072063"/>
                <a:ext cx="701675" cy="150812"/>
              </a:xfrm>
              <a:custGeom>
                <a:avLst/>
                <a:gdLst>
                  <a:gd name="T0" fmla="*/ 2147483647 w 21600"/>
                  <a:gd name="T1" fmla="*/ 0 h 21322"/>
                  <a:gd name="T2" fmla="*/ 2147483647 w 21600"/>
                  <a:gd name="T3" fmla="*/ 2147483647 h 21322"/>
                  <a:gd name="T4" fmla="*/ 0 w 21600"/>
                  <a:gd name="T5" fmla="*/ 2147483647 h 213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322" fill="none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</a:path>
                  <a:path w="21600" h="21322" stroke="0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  <a:lnTo>
                      <a:pt x="0" y="21322"/>
                    </a:lnTo>
                    <a:lnTo>
                      <a:pt x="3454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1" name="Arc 63"/>
              <p:cNvSpPr>
                <a:spLocks/>
              </p:cNvSpPr>
              <p:nvPr/>
            </p:nvSpPr>
            <p:spPr bwMode="auto">
              <a:xfrm rot="-9976491">
                <a:off x="4379913" y="4322763"/>
                <a:ext cx="450850" cy="90487"/>
              </a:xfrm>
              <a:custGeom>
                <a:avLst/>
                <a:gdLst>
                  <a:gd name="T0" fmla="*/ 2147483647 w 21600"/>
                  <a:gd name="T1" fmla="*/ 0 h 21322"/>
                  <a:gd name="T2" fmla="*/ 2147483647 w 21600"/>
                  <a:gd name="T3" fmla="*/ 2147483647 h 21322"/>
                  <a:gd name="T4" fmla="*/ 0 w 21600"/>
                  <a:gd name="T5" fmla="*/ 2147483647 h 213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322" fill="none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</a:path>
                  <a:path w="21600" h="21322" stroke="0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  <a:lnTo>
                      <a:pt x="0" y="21322"/>
                    </a:lnTo>
                    <a:lnTo>
                      <a:pt x="3454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2" name="Arc 64"/>
              <p:cNvSpPr>
                <a:spLocks/>
              </p:cNvSpPr>
              <p:nvPr/>
            </p:nvSpPr>
            <p:spPr bwMode="auto">
              <a:xfrm rot="-9976491">
                <a:off x="4197350" y="5030788"/>
                <a:ext cx="620713" cy="130175"/>
              </a:xfrm>
              <a:custGeom>
                <a:avLst/>
                <a:gdLst>
                  <a:gd name="T0" fmla="*/ 2147483647 w 21600"/>
                  <a:gd name="T1" fmla="*/ 0 h 21397"/>
                  <a:gd name="T2" fmla="*/ 2147483647 w 21600"/>
                  <a:gd name="T3" fmla="*/ 2147483647 h 21397"/>
                  <a:gd name="T4" fmla="*/ 0 w 21600"/>
                  <a:gd name="T5" fmla="*/ 2147483647 h 2139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397" fill="none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  <a:cubicBezTo>
                      <a:pt x="21600" y="21346"/>
                      <a:pt x="21599" y="21371"/>
                      <a:pt x="21599" y="21396"/>
                    </a:cubicBezTo>
                  </a:path>
                  <a:path w="21600" h="21397" stroke="0" extrusionOk="0">
                    <a:moveTo>
                      <a:pt x="3454" y="0"/>
                    </a:moveTo>
                    <a:cubicBezTo>
                      <a:pt x="13914" y="1694"/>
                      <a:pt x="21600" y="10726"/>
                      <a:pt x="21600" y="21322"/>
                    </a:cubicBezTo>
                    <a:cubicBezTo>
                      <a:pt x="21600" y="21346"/>
                      <a:pt x="21599" y="21371"/>
                      <a:pt x="21599" y="21396"/>
                    </a:cubicBezTo>
                    <a:lnTo>
                      <a:pt x="0" y="21322"/>
                    </a:lnTo>
                    <a:lnTo>
                      <a:pt x="3454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3" name="Arc 65"/>
              <p:cNvSpPr>
                <a:spLocks/>
              </p:cNvSpPr>
              <p:nvPr/>
            </p:nvSpPr>
            <p:spPr bwMode="auto">
              <a:xfrm flipV="1">
                <a:off x="3743325" y="4265613"/>
                <a:ext cx="609600" cy="304800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4" name="Arc 66"/>
              <p:cNvSpPr>
                <a:spLocks/>
              </p:cNvSpPr>
              <p:nvPr/>
            </p:nvSpPr>
            <p:spPr bwMode="auto">
              <a:xfrm flipV="1">
                <a:off x="4962525" y="4232275"/>
                <a:ext cx="533400" cy="207963"/>
              </a:xfrm>
              <a:custGeom>
                <a:avLst/>
                <a:gdLst>
                  <a:gd name="T0" fmla="*/ 0 w 22288"/>
                  <a:gd name="T1" fmla="*/ 2147483647 h 21600"/>
                  <a:gd name="T2" fmla="*/ 2147483647 w 22288"/>
                  <a:gd name="T3" fmla="*/ 2147483647 h 21600"/>
                  <a:gd name="T4" fmla="*/ 2147483647 w 22288"/>
                  <a:gd name="T5" fmla="*/ 214748364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88" h="21600" fill="none" extrusionOk="0">
                    <a:moveTo>
                      <a:pt x="-1" y="10"/>
                    </a:moveTo>
                    <a:cubicBezTo>
                      <a:pt x="229" y="3"/>
                      <a:pt x="458" y="-1"/>
                      <a:pt x="688" y="0"/>
                    </a:cubicBezTo>
                    <a:cubicBezTo>
                      <a:pt x="12617" y="0"/>
                      <a:pt x="22288" y="9670"/>
                      <a:pt x="22288" y="21600"/>
                    </a:cubicBezTo>
                  </a:path>
                  <a:path w="22288" h="21600" stroke="0" extrusionOk="0">
                    <a:moveTo>
                      <a:pt x="-1" y="10"/>
                    </a:moveTo>
                    <a:cubicBezTo>
                      <a:pt x="229" y="3"/>
                      <a:pt x="458" y="-1"/>
                      <a:pt x="688" y="0"/>
                    </a:cubicBezTo>
                    <a:cubicBezTo>
                      <a:pt x="12617" y="0"/>
                      <a:pt x="22288" y="9670"/>
                      <a:pt x="22288" y="21600"/>
                    </a:cubicBezTo>
                    <a:lnTo>
                      <a:pt x="688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5" name="Arc 67"/>
              <p:cNvSpPr>
                <a:spLocks/>
              </p:cNvSpPr>
              <p:nvPr/>
            </p:nvSpPr>
            <p:spPr bwMode="auto">
              <a:xfrm flipV="1">
                <a:off x="3743325" y="4997450"/>
                <a:ext cx="434975" cy="238125"/>
              </a:xfrm>
              <a:custGeom>
                <a:avLst/>
                <a:gdLst>
                  <a:gd name="T0" fmla="*/ 2147483647 w 21600"/>
                  <a:gd name="T1" fmla="*/ 0 h 21526"/>
                  <a:gd name="T2" fmla="*/ 2147483647 w 21600"/>
                  <a:gd name="T3" fmla="*/ 2147483647 h 21526"/>
                  <a:gd name="T4" fmla="*/ 0 w 21600"/>
                  <a:gd name="T5" fmla="*/ 2147483647 h 215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26" fill="none" extrusionOk="0">
                    <a:moveTo>
                      <a:pt x="1790" y="0"/>
                    </a:moveTo>
                    <a:cubicBezTo>
                      <a:pt x="12948" y="928"/>
                      <a:pt x="21546" y="10228"/>
                      <a:pt x="21599" y="21424"/>
                    </a:cubicBezTo>
                  </a:path>
                  <a:path w="21600" h="21526" stroke="0" extrusionOk="0">
                    <a:moveTo>
                      <a:pt x="1790" y="0"/>
                    </a:moveTo>
                    <a:cubicBezTo>
                      <a:pt x="12948" y="928"/>
                      <a:pt x="21546" y="10228"/>
                      <a:pt x="21599" y="21424"/>
                    </a:cubicBezTo>
                    <a:lnTo>
                      <a:pt x="0" y="21526"/>
                    </a:lnTo>
                    <a:lnTo>
                      <a:pt x="179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6" name="Arc 68"/>
              <p:cNvSpPr>
                <a:spLocks/>
              </p:cNvSpPr>
              <p:nvPr/>
            </p:nvSpPr>
            <p:spPr bwMode="auto">
              <a:xfrm flipV="1">
                <a:off x="5138738" y="5018088"/>
                <a:ext cx="566737" cy="206375"/>
              </a:xfrm>
              <a:custGeom>
                <a:avLst/>
                <a:gdLst>
                  <a:gd name="T0" fmla="*/ 0 w 23492"/>
                  <a:gd name="T1" fmla="*/ 2147483647 h 21600"/>
                  <a:gd name="T2" fmla="*/ 2147483647 w 23492"/>
                  <a:gd name="T3" fmla="*/ 2147483647 h 21600"/>
                  <a:gd name="T4" fmla="*/ 2147483647 w 23492"/>
                  <a:gd name="T5" fmla="*/ 214748364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492" h="21600" fill="none" extrusionOk="0">
                    <a:moveTo>
                      <a:pt x="0" y="83"/>
                    </a:moveTo>
                    <a:cubicBezTo>
                      <a:pt x="629" y="27"/>
                      <a:pt x="1260" y="-1"/>
                      <a:pt x="1892" y="0"/>
                    </a:cubicBezTo>
                    <a:cubicBezTo>
                      <a:pt x="13821" y="0"/>
                      <a:pt x="23492" y="9670"/>
                      <a:pt x="23492" y="21600"/>
                    </a:cubicBezTo>
                  </a:path>
                  <a:path w="23492" h="21600" stroke="0" extrusionOk="0">
                    <a:moveTo>
                      <a:pt x="0" y="83"/>
                    </a:moveTo>
                    <a:cubicBezTo>
                      <a:pt x="629" y="27"/>
                      <a:pt x="1260" y="-1"/>
                      <a:pt x="1892" y="0"/>
                    </a:cubicBezTo>
                    <a:cubicBezTo>
                      <a:pt x="13821" y="0"/>
                      <a:pt x="23492" y="9670"/>
                      <a:pt x="23492" y="21600"/>
                    </a:cubicBezTo>
                    <a:lnTo>
                      <a:pt x="1892" y="21600"/>
                    </a:lnTo>
                    <a:lnTo>
                      <a:pt x="0" y="8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17" name="Text Box 69"/>
              <p:cNvSpPr txBox="1">
                <a:spLocks noChangeArrowheads="1"/>
              </p:cNvSpPr>
              <p:nvPr/>
            </p:nvSpPr>
            <p:spPr bwMode="auto">
              <a:xfrm>
                <a:off x="3362325" y="4329113"/>
                <a:ext cx="190500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1 	              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2</a:t>
                </a:r>
              </a:p>
            </p:txBody>
          </p:sp>
          <p:sp>
            <p:nvSpPr>
              <p:cNvPr id="27718" name="Text Box 70"/>
              <p:cNvSpPr txBox="1">
                <a:spLocks noChangeArrowheads="1"/>
              </p:cNvSpPr>
              <p:nvPr/>
            </p:nvSpPr>
            <p:spPr bwMode="auto">
              <a:xfrm>
                <a:off x="3375025" y="5089525"/>
                <a:ext cx="190500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1500">
                    <a:latin typeface="Times New Roman" pitchFamily="18" charset="0"/>
                    <a:ea typeface="全真魏碑體"/>
                    <a:cs typeface="全真魏碑體"/>
                  </a:rPr>
                  <a:t>w</a:t>
                </a:r>
                <a:r>
                  <a:rPr lang="en-US" altLang="zh-TW" sz="1500" baseline="-25000">
                    <a:latin typeface="Times New Roman" pitchFamily="18" charset="0"/>
                    <a:ea typeface="全真魏碑體"/>
                    <a:cs typeface="全真魏碑體"/>
                  </a:rPr>
                  <a:t>1 	              </a:t>
                </a:r>
                <a:r>
                  <a:rPr lang="en-US" altLang="zh-TW" sz="1500">
                    <a:latin typeface="Times New Roman" pitchFamily="18" charset="0"/>
                    <a:ea typeface="全真魏碑體"/>
                    <a:cs typeface="全真魏碑體"/>
                  </a:rPr>
                  <a:t>w</a:t>
                </a:r>
                <a:r>
                  <a:rPr lang="en-US" altLang="zh-TW" sz="1500" baseline="-25000">
                    <a:latin typeface="Times New Roman" pitchFamily="18" charset="0"/>
                    <a:ea typeface="全真魏碑體"/>
                    <a:cs typeface="全真魏碑體"/>
                  </a:rPr>
                  <a:t>2</a:t>
                </a:r>
              </a:p>
            </p:txBody>
          </p:sp>
          <p:sp>
            <p:nvSpPr>
              <p:cNvPr id="27719" name="AutoShape 71"/>
              <p:cNvSpPr>
                <a:spLocks noChangeArrowheads="1"/>
              </p:cNvSpPr>
              <p:nvPr/>
            </p:nvSpPr>
            <p:spPr bwMode="auto">
              <a:xfrm>
                <a:off x="3441700" y="5638800"/>
                <a:ext cx="901700" cy="68580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3019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20" name="Text Box 72"/>
              <p:cNvSpPr txBox="1">
                <a:spLocks noChangeArrowheads="1"/>
              </p:cNvSpPr>
              <p:nvPr/>
            </p:nvSpPr>
            <p:spPr bwMode="auto">
              <a:xfrm>
                <a:off x="3429000" y="5895974"/>
                <a:ext cx="936625" cy="451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>
                    <a:latin typeface="Times New Roman" pitchFamily="18" charset="0"/>
                    <a:ea typeface="全真魏碑體"/>
                    <a:cs typeface="全真魏碑體"/>
                  </a:rPr>
                  <a:t>Lexicon</a:t>
                </a:r>
              </a:p>
            </p:txBody>
          </p:sp>
          <p:sp>
            <p:nvSpPr>
              <p:cNvPr id="27721" name="AutoShape 73"/>
              <p:cNvSpPr>
                <a:spLocks noChangeArrowheads="1"/>
              </p:cNvSpPr>
              <p:nvPr/>
            </p:nvSpPr>
            <p:spPr bwMode="auto">
              <a:xfrm>
                <a:off x="3743325" y="5364163"/>
                <a:ext cx="304800" cy="217487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0C0C0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22" name="AutoShape 74"/>
              <p:cNvSpPr>
                <a:spLocks noChangeArrowheads="1"/>
              </p:cNvSpPr>
              <p:nvPr/>
            </p:nvSpPr>
            <p:spPr bwMode="auto">
              <a:xfrm>
                <a:off x="7335838" y="5388771"/>
                <a:ext cx="304800" cy="204787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0C0C0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23" name="Text Box 75"/>
              <p:cNvSpPr txBox="1">
                <a:spLocks noChangeArrowheads="1"/>
              </p:cNvSpPr>
              <p:nvPr/>
            </p:nvSpPr>
            <p:spPr bwMode="auto">
              <a:xfrm>
                <a:off x="6491287" y="3977493"/>
                <a:ext cx="1752600" cy="135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P(w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1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)P(w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2 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|w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1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)......</a:t>
                </a:r>
              </a:p>
              <a:p>
                <a:pPr eaLnBrk="1" hangingPunct="1"/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3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>
                  <a:lnSpc>
                    <a:spcPct val="50000"/>
                  </a:lnSpc>
                </a:pPr>
                <a:endParaRPr lang="en-US" altLang="zh-TW" sz="1500" dirty="0">
                  <a:latin typeface="Times New Roman" pitchFamily="18" charset="0"/>
                  <a:ea typeface="全真魏碑體"/>
                  <a:cs typeface="全真魏碑體"/>
                </a:endParaRPr>
              </a:p>
              <a:p>
                <a:pPr eaLnBrk="1" hangingPunct="1"/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P(w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1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)P(w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2 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|w</a:t>
                </a:r>
                <a:r>
                  <a:rPr lang="en-US" altLang="zh-TW" sz="1500" baseline="-25000" dirty="0">
                    <a:latin typeface="Times New Roman" pitchFamily="18" charset="0"/>
                    <a:ea typeface="全真魏碑體"/>
                    <a:cs typeface="全真魏碑體"/>
                  </a:rPr>
                  <a:t>1</a:t>
                </a:r>
                <a:r>
                  <a:rPr lang="en-US" altLang="zh-TW" sz="1500" dirty="0">
                    <a:latin typeface="Times New Roman" pitchFamily="18" charset="0"/>
                    <a:ea typeface="全真魏碑體"/>
                    <a:cs typeface="全真魏碑體"/>
                  </a:rPr>
                  <a:t>)......</a:t>
                </a:r>
              </a:p>
            </p:txBody>
          </p:sp>
          <p:sp>
            <p:nvSpPr>
              <p:cNvPr id="27724" name="AutoShape 76"/>
              <p:cNvSpPr>
                <a:spLocks noChangeArrowheads="1"/>
              </p:cNvSpPr>
              <p:nvPr/>
            </p:nvSpPr>
            <p:spPr bwMode="auto">
              <a:xfrm>
                <a:off x="6629400" y="2936875"/>
                <a:ext cx="228600" cy="304800"/>
              </a:xfrm>
              <a:prstGeom prst="leftArrow">
                <a:avLst>
                  <a:gd name="adj1" fmla="val 50000"/>
                  <a:gd name="adj2" fmla="val 25000"/>
                </a:avLst>
              </a:prstGeom>
              <a:solidFill>
                <a:srgbClr val="C0C0C0">
                  <a:alpha val="39999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7725" name="Line 77"/>
              <p:cNvSpPr>
                <a:spLocks noChangeShapeType="1"/>
              </p:cNvSpPr>
              <p:nvPr/>
            </p:nvSpPr>
            <p:spPr bwMode="auto">
              <a:xfrm>
                <a:off x="3367088" y="4705350"/>
                <a:ext cx="3175" cy="279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26" name="Line 78"/>
              <p:cNvSpPr>
                <a:spLocks noChangeShapeType="1"/>
              </p:cNvSpPr>
              <p:nvPr/>
            </p:nvSpPr>
            <p:spPr bwMode="auto">
              <a:xfrm>
                <a:off x="4217988" y="4705350"/>
                <a:ext cx="3175" cy="27940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27" name="Line 79"/>
              <p:cNvSpPr>
                <a:spLocks noChangeShapeType="1"/>
              </p:cNvSpPr>
              <p:nvPr/>
            </p:nvSpPr>
            <p:spPr bwMode="auto">
              <a:xfrm flipH="1">
                <a:off x="5045075" y="4708525"/>
                <a:ext cx="1588" cy="257175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728" name="Line 80"/>
              <p:cNvSpPr>
                <a:spLocks noChangeShapeType="1"/>
              </p:cNvSpPr>
              <p:nvPr/>
            </p:nvSpPr>
            <p:spPr bwMode="auto">
              <a:xfrm flipH="1">
                <a:off x="5715000" y="4711700"/>
                <a:ext cx="1588" cy="257175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pic>
          <p:nvPicPr>
            <p:cNvPr id="84" name="圖片 83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224" y="5710624"/>
              <a:ext cx="935476" cy="326252"/>
            </a:xfrm>
            <a:prstGeom prst="rect">
              <a:avLst/>
            </a:prstGeom>
          </p:spPr>
        </p:pic>
      </p:grpSp>
      <p:sp>
        <p:nvSpPr>
          <p:cNvPr id="87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27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62255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</a:t>
                      </a: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41" y="1113588"/>
            <a:ext cx="2160240" cy="7105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36" y="1923678"/>
            <a:ext cx="1699851" cy="7100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03" y="2733768"/>
            <a:ext cx="2223678" cy="7288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4" y="3664286"/>
            <a:ext cx="2304317" cy="529749"/>
          </a:xfrm>
          <a:prstGeom prst="rect">
            <a:avLst/>
          </a:prstGeom>
        </p:spPr>
      </p:pic>
      <p:pic>
        <p:nvPicPr>
          <p:cNvPr id="8" name="圖片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28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70750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5" y="1092514"/>
            <a:ext cx="1961331" cy="7507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3" y="1898137"/>
            <a:ext cx="1728192" cy="7611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83" y="2721561"/>
            <a:ext cx="1052033" cy="7533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49" y="3577734"/>
            <a:ext cx="1004452" cy="662210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29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字方塊 2"/>
          <p:cNvSpPr txBox="1">
            <a:spLocks noChangeArrowheads="1"/>
          </p:cNvSpPr>
          <p:nvPr/>
        </p:nvSpPr>
        <p:spPr bwMode="auto">
          <a:xfrm>
            <a:off x="360364" y="196960"/>
            <a:ext cx="4028667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Observation Sequences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334500"/>
            <a:ext cx="1296144" cy="123615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872" y="3334500"/>
            <a:ext cx="1368152" cy="123615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1270" y="3333816"/>
            <a:ext cx="1512168" cy="123615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80312" y="1923678"/>
                <a:ext cx="323826" cy="270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blipFill rotWithShape="1">
                <a:blip r:embed="rId6"/>
                <a:stretch>
                  <a:fillRect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982899" y="897564"/>
                <a:ext cx="323826" cy="32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2484579" y="781735"/>
            <a:ext cx="5057646" cy="2544166"/>
            <a:chOff x="2411413" y="549275"/>
            <a:chExt cx="5616972" cy="3938588"/>
          </a:xfrm>
        </p:grpSpPr>
        <p:pic>
          <p:nvPicPr>
            <p:cNvPr id="3074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43"/>
            <a:stretch>
              <a:fillRect/>
            </a:stretch>
          </p:blipFill>
          <p:spPr bwMode="auto">
            <a:xfrm>
              <a:off x="2411413" y="549275"/>
              <a:ext cx="5292725" cy="3938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圖片 2">
              <a:hlinkClick r:id="rId9"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001" y="4108406"/>
              <a:ext cx="965384" cy="3366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17447" y="648315"/>
                <a:ext cx="576064" cy="32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47" y="648315"/>
                <a:ext cx="576064" cy="324036"/>
              </a:xfrm>
              <a:prstGeom prst="rect">
                <a:avLst/>
              </a:prstGeom>
              <a:blipFill rotWithShape="1">
                <a:blip r:embed="rId11"/>
                <a:stretch>
                  <a:fillRect r="-26596" b="-40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48064" y="648744"/>
                <a:ext cx="756084" cy="32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48744"/>
                <a:ext cx="756084" cy="324036"/>
              </a:xfrm>
              <a:prstGeom prst="rect">
                <a:avLst/>
              </a:prstGeom>
              <a:blipFill rotWithShape="1">
                <a:blip r:embed="rId12"/>
                <a:stretch>
                  <a:fillRect b="-40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8153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6" y="1081360"/>
            <a:ext cx="754689" cy="7220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79" y="1903356"/>
            <a:ext cx="1080120" cy="7506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8" y="2784107"/>
            <a:ext cx="2448431" cy="6282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49" y="3538645"/>
            <a:ext cx="1465446" cy="753725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30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46116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26" y="1062968"/>
            <a:ext cx="1023886" cy="778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77" y="1903706"/>
            <a:ext cx="1656184" cy="7499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44039"/>
            <a:ext cx="2376264" cy="7083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3610567"/>
            <a:ext cx="2448272" cy="609840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31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61623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95778"/>
            <a:ext cx="2016224" cy="7444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2" y="1896748"/>
            <a:ext cx="2382408" cy="7549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4" y="2772137"/>
            <a:ext cx="2376256" cy="65215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3" y="3778780"/>
            <a:ext cx="2418407" cy="294550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32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82157"/>
              </p:ext>
            </p:extLst>
          </p:nvPr>
        </p:nvGraphicFramePr>
        <p:xfrm>
          <a:off x="395536" y="789552"/>
          <a:ext cx="8424936" cy="394949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AHLAD/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2"/>
                        </a:rPr>
                        <a:t>http://www.ahlad.org/single-post/2013/05/01/How-we-hear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4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TW" sz="14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2016.11.3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Neuroscience/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作者：不明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hlinkClick r:id="rId3"/>
                        </a:rPr>
                        <a:t>https://neuroconscience.com/tag/enactivism/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瀏覽日期：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2016.11.3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。本作品依據著作權法第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條合理使用。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pic>
        <p:nvPicPr>
          <p:cNvPr id="8" name="圖片 7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9" y="1329467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06" y="4221989"/>
            <a:ext cx="935476" cy="2446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08" y="1103076"/>
            <a:ext cx="1440889" cy="728962"/>
          </a:xfrm>
          <a:prstGeom prst="rect">
            <a:avLst/>
          </a:prstGeom>
        </p:spPr>
      </p:pic>
      <p:pic>
        <p:nvPicPr>
          <p:cNvPr id="10" name="圖片 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36" y="2276235"/>
            <a:ext cx="485954" cy="349452"/>
          </a:xfrm>
          <a:prstGeom prst="rect">
            <a:avLst/>
          </a:prstGeom>
        </p:spPr>
      </p:pic>
      <p:pic>
        <p:nvPicPr>
          <p:cNvPr id="15" name="圖片 14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20" y="3315953"/>
            <a:ext cx="485954" cy="34945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62" y="1910901"/>
            <a:ext cx="2304332" cy="108012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01" y="3121599"/>
            <a:ext cx="2342902" cy="73816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83" y="3956432"/>
            <a:ext cx="1009126" cy="775805"/>
          </a:xfrm>
          <a:prstGeom prst="rect">
            <a:avLst/>
          </a:prstGeom>
        </p:spPr>
      </p:pic>
      <p:sp>
        <p:nvSpPr>
          <p:cNvPr id="13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33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39396"/>
              </p:ext>
            </p:extLst>
          </p:nvPr>
        </p:nvGraphicFramePr>
        <p:xfrm>
          <a:off x="395536" y="789552"/>
          <a:ext cx="8424936" cy="35260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12" name="圖片 1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156346"/>
            <a:ext cx="935476" cy="244689"/>
          </a:xfrm>
          <a:prstGeom prst="rect">
            <a:avLst/>
          </a:prstGeom>
        </p:spPr>
      </p:pic>
      <p:pic>
        <p:nvPicPr>
          <p:cNvPr id="13" name="圖片 1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01" y="2975870"/>
            <a:ext cx="935476" cy="244689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02" y="3759882"/>
            <a:ext cx="935476" cy="2446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23" y="1099743"/>
            <a:ext cx="1584176" cy="7465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93" y="1921513"/>
            <a:ext cx="1884036" cy="7143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75" y="2786917"/>
            <a:ext cx="2448272" cy="6225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76" y="3651871"/>
            <a:ext cx="2386905" cy="549323"/>
          </a:xfrm>
          <a:prstGeom prst="rect">
            <a:avLst/>
          </a:prstGeom>
        </p:spPr>
      </p:pic>
      <p:sp>
        <p:nvSpPr>
          <p:cNvPr id="15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34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56094"/>
              </p:ext>
            </p:extLst>
          </p:nvPr>
        </p:nvGraphicFramePr>
        <p:xfrm>
          <a:off x="395536" y="789552"/>
          <a:ext cx="8424936" cy="108106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5127"/>
                <a:gridCol w="2512700"/>
                <a:gridCol w="1108544"/>
                <a:gridCol w="4138565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頁碼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作品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版權標示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作者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來源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T="34290" marB="34290">
                    <a:solidFill>
                      <a:srgbClr val="3333B3"/>
                    </a:solidFill>
                  </a:tcPr>
                </a:tc>
              </a:tr>
              <a:tr h="811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T="34290" marB="34290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國立臺灣大學電機工程學系 李琳山 教授</a:t>
                      </a:r>
                      <a:endParaRPr lang="en-US" altLang="zh-TW" sz="1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本作品採用創用</a:t>
                      </a:r>
                      <a:r>
                        <a:rPr lang="en-US" altLang="zh-TW" sz="1400" b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1400" b="0" baseline="0" dirty="0" smtClean="0"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許</a:t>
                      </a:r>
                      <a:r>
                        <a:rPr lang="zh-TW" altLang="en-US" sz="1400" b="0" i="0" kern="1200" dirty="0" smtClean="0">
                          <a:solidFill>
                            <a:schemeClr val="tx1"/>
                          </a:solidFill>
                          <a:effectLst>
                            <a:glow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可協議。</a:t>
                      </a:r>
                      <a:endParaRPr lang="en-US" altLang="zh-TW" sz="1400" b="0" i="0" kern="1200" dirty="0" smtClean="0">
                        <a:solidFill>
                          <a:schemeClr val="tx1"/>
                        </a:solidFill>
                        <a:effectLst>
                          <a:glow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627784" y="141480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版權聲明</a:t>
            </a: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2" y="1320055"/>
            <a:ext cx="935476" cy="2446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23" y="1099743"/>
            <a:ext cx="1584176" cy="746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69" y="1099743"/>
            <a:ext cx="1840715" cy="746525"/>
          </a:xfrm>
          <a:prstGeom prst="rect">
            <a:avLst/>
          </a:prstGeom>
        </p:spPr>
      </p:pic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8136396" y="4767263"/>
            <a:ext cx="378954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35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2"/>
          <p:cNvSpPr txBox="1">
            <a:spLocks noChangeArrowheads="1"/>
          </p:cNvSpPr>
          <p:nvPr/>
        </p:nvSpPr>
        <p:spPr bwMode="auto">
          <a:xfrm>
            <a:off x="395289" y="2565797"/>
            <a:ext cx="4358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1-dim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4"/>
          <a:stretch/>
        </p:blipFill>
        <p:spPr bwMode="auto">
          <a:xfrm>
            <a:off x="1908176" y="724547"/>
            <a:ext cx="6119813" cy="186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字方塊 2"/>
          <p:cNvSpPr txBox="1">
            <a:spLocks noChangeArrowheads="1"/>
          </p:cNvSpPr>
          <p:nvPr/>
        </p:nvSpPr>
        <p:spPr bwMode="auto">
          <a:xfrm>
            <a:off x="547688" y="250031"/>
            <a:ext cx="577010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State Transition Probabilities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        </a:t>
            </a:r>
            <a:endParaRPr lang="zh-TW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3158307"/>
                <a:ext cx="936104" cy="3855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blipFill rotWithShape="1">
                <a:blip r:embed="rId4"/>
                <a:stretch>
                  <a:fillRect l="-65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574926" y="792544"/>
            <a:ext cx="700930" cy="27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2170" y="806367"/>
            <a:ext cx="628923" cy="26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282" y="1653648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8908" y="1653648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245" y="796194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045" y="796194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4249" y="1653647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5" y="1669234"/>
            <a:ext cx="628923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2863" y="2139702"/>
            <a:ext cx="1229306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2193708"/>
            <a:ext cx="2774702" cy="31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1 1 1 1 1 1 1 1 2 2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988" y="2233485"/>
            <a:ext cx="935476" cy="244689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20404" y="3153712"/>
            <a:ext cx="6484985" cy="1813322"/>
            <a:chOff x="720404" y="4204949"/>
            <a:chExt cx="6484985" cy="2417762"/>
          </a:xfrm>
        </p:grpSpPr>
        <p:pic>
          <p:nvPicPr>
            <p:cNvPr id="409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04" y="4204949"/>
              <a:ext cx="5943600" cy="2417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圖片 20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913" y="5589240"/>
              <a:ext cx="935476" cy="326252"/>
            </a:xfrm>
            <a:prstGeom prst="rect">
              <a:avLst/>
            </a:prstGeom>
          </p:spPr>
        </p:pic>
      </p:grpSp>
      <p:sp>
        <p:nvSpPr>
          <p:cNvPr id="22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4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07810"/>
              </p:ext>
            </p:extLst>
          </p:nvPr>
        </p:nvGraphicFramePr>
        <p:xfrm>
          <a:off x="179389" y="141685"/>
          <a:ext cx="8821737" cy="486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Document" r:id="rId4" imgW="7031259" imgH="5162887" progId="Word.Document.8">
                  <p:embed/>
                </p:oleObj>
              </mc:Choice>
              <mc:Fallback>
                <p:oleObj name="Document" r:id="rId4" imgW="7031259" imgH="51628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141685"/>
                        <a:ext cx="8821737" cy="486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5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3"/>
          <p:cNvSpPr txBox="1">
            <a:spLocks noChangeArrowheads="1"/>
          </p:cNvSpPr>
          <p:nvPr/>
        </p:nvSpPr>
        <p:spPr bwMode="auto">
          <a:xfrm>
            <a:off x="395288" y="411956"/>
            <a:ext cx="59089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Multivariate Gaussian Distribution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25801" y="1370410"/>
            <a:ext cx="176213" cy="1345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3529" y="1437680"/>
            <a:ext cx="5063033" cy="3019577"/>
            <a:chOff x="601567" y="1916906"/>
            <a:chExt cx="5063033" cy="40261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1916906"/>
              <a:ext cx="5063033" cy="40261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2451334"/>
              <a:ext cx="2189074" cy="448056"/>
            </a:xfrm>
            <a:prstGeom prst="rect">
              <a:avLst/>
            </a:prstGeom>
          </p:spPr>
        </p:pic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37624"/>
            <a:ext cx="2663190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96136" y="2920962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blipFill rotWithShape="1">
                <a:blip r:embed="rId5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084169" y="1167594"/>
                <a:ext cx="8280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556792"/>
                <a:ext cx="828047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80313" y="1390922"/>
                <a:ext cx="5405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854563"/>
                <a:ext cx="540597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050104" y="2055643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04" y="2740858"/>
                <a:ext cx="39921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164288" y="2193708"/>
                <a:ext cx="399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924944"/>
                <a:ext cx="399212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630938" y="2270237"/>
                <a:ext cx="4743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937" y="3026983"/>
                <a:ext cx="47436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29" y="2447975"/>
            <a:ext cx="935476" cy="244689"/>
          </a:xfrm>
          <a:prstGeom prst="rect">
            <a:avLst/>
          </a:prstGeom>
        </p:spPr>
      </p:pic>
      <p:sp>
        <p:nvSpPr>
          <p:cNvPr id="17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6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字方塊 3"/>
          <p:cNvSpPr txBox="1">
            <a:spLocks noChangeArrowheads="1"/>
          </p:cNvSpPr>
          <p:nvPr/>
        </p:nvSpPr>
        <p:spPr bwMode="auto">
          <a:xfrm>
            <a:off x="395288" y="411956"/>
            <a:ext cx="2773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2-dim Gaussian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241251"/>
            <a:ext cx="6266383" cy="3763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92280" y="1141017"/>
                <a:ext cx="1584176" cy="139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blipFill rotWithShape="1"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93731" y="2841981"/>
                <a:ext cx="1584176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1801" y="1599642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32802" y="2017975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808" y="2679762"/>
                <a:ext cx="1584176" cy="139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≠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blipFill rotWithShape="1">
                <a:blip r:embed="rId7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43809" y="3675823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23144" y="181883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39097" y="3723515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70732" y="2731714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1" y="2780525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364089" y="1029529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51" y="4191930"/>
            <a:ext cx="935476" cy="244689"/>
          </a:xfrm>
          <a:prstGeom prst="rect">
            <a:avLst/>
          </a:prstGeom>
        </p:spPr>
      </p:pic>
      <p:pic>
        <p:nvPicPr>
          <p:cNvPr id="27" name="圖片 26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63" y="4191930"/>
            <a:ext cx="935476" cy="244689"/>
          </a:xfrm>
          <a:prstGeom prst="rect">
            <a:avLst/>
          </a:prstGeom>
        </p:spPr>
      </p:pic>
      <p:pic>
        <p:nvPicPr>
          <p:cNvPr id="28" name="圖片 27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7" y="2355726"/>
            <a:ext cx="935476" cy="244689"/>
          </a:xfrm>
          <a:prstGeom prst="rect">
            <a:avLst/>
          </a:prstGeom>
        </p:spPr>
      </p:pic>
      <p:pic>
        <p:nvPicPr>
          <p:cNvPr id="29" name="圖片 2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01" y="2355726"/>
            <a:ext cx="935476" cy="244689"/>
          </a:xfrm>
          <a:prstGeom prst="rect">
            <a:avLst/>
          </a:prstGeom>
        </p:spPr>
      </p:pic>
      <p:sp>
        <p:nvSpPr>
          <p:cNvPr id="22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7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2"/>
          <p:cNvSpPr txBox="1">
            <a:spLocks noChangeArrowheads="1"/>
          </p:cNvSpPr>
          <p:nvPr/>
        </p:nvSpPr>
        <p:spPr bwMode="auto">
          <a:xfrm>
            <a:off x="395288" y="411956"/>
            <a:ext cx="4450257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N-dim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437085"/>
            <a:ext cx="31750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文字方塊 1"/>
          <p:cNvSpPr txBox="1">
            <a:spLocks noChangeArrowheads="1"/>
          </p:cNvSpPr>
          <p:nvPr/>
        </p:nvSpPr>
        <p:spPr bwMode="auto">
          <a:xfrm>
            <a:off x="395289" y="1329929"/>
            <a:ext cx="2879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文字方塊 2"/>
          <p:cNvSpPr txBox="1">
            <a:spLocks noChangeArrowheads="1"/>
          </p:cNvSpPr>
          <p:nvPr/>
        </p:nvSpPr>
        <p:spPr bwMode="auto">
          <a:xfrm>
            <a:off x="1331914" y="1006079"/>
            <a:ext cx="640873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1403351" y="872729"/>
            <a:ext cx="6027163" cy="3570684"/>
            <a:chOff x="1403350" y="1163638"/>
            <a:chExt cx="6027163" cy="4760912"/>
          </a:xfrm>
        </p:grpSpPr>
        <p:pic>
          <p:nvPicPr>
            <p:cNvPr id="8197" name="圖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84" b="9994"/>
            <a:stretch/>
          </p:blipFill>
          <p:spPr bwMode="auto">
            <a:xfrm>
              <a:off x="1403350" y="1163638"/>
              <a:ext cx="5559425" cy="4760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圖片 6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037" y="5373216"/>
              <a:ext cx="935476" cy="326252"/>
            </a:xfrm>
            <a:prstGeom prst="rect">
              <a:avLst/>
            </a:prstGeom>
          </p:spPr>
        </p:pic>
      </p:grpSp>
      <p:sp>
        <p:nvSpPr>
          <p:cNvPr id="10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8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22445"/>
              </p:ext>
            </p:extLst>
          </p:nvPr>
        </p:nvGraphicFramePr>
        <p:xfrm>
          <a:off x="457201" y="72629"/>
          <a:ext cx="7974013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Document" r:id="rId3" imgW="7834266" imgH="6504490" progId="Word.Document.8">
                  <p:embed/>
                </p:oleObj>
              </mc:Choice>
              <mc:Fallback>
                <p:oleObj name="Document" r:id="rId3" imgW="7834266" imgH="650449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72629"/>
                        <a:ext cx="7974013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290022" y="4767263"/>
            <a:ext cx="225328" cy="2738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fld id="{7A20235C-42BF-4B25-9723-BC31C62EF58C}" type="slidenum">
              <a:rPr lang="zh-TW" altLang="en-US" sz="1200" smtClean="0">
                <a:solidFill>
                  <a:schemeClr val="accent3">
                    <a:lumMod val="65000"/>
                  </a:schemeClr>
                </a:solidFill>
              </a:rPr>
              <a:pPr/>
              <a:t>9</a:t>
            </a:fld>
            <a:endParaRPr lang="zh-TW" altLang="en-US" sz="1200" dirty="0">
              <a:solidFill>
                <a:schemeClr val="accent3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1415</Words>
  <Application>Microsoft Office PowerPoint</Application>
  <PresentationFormat>如螢幕大小 (16:9)</PresentationFormat>
  <Paragraphs>359</Paragraphs>
  <Slides>35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52" baseType="lpstr">
      <vt:lpstr>Benguiat Bk BT</vt:lpstr>
      <vt:lpstr>MS Gothic</vt:lpstr>
      <vt:lpstr>全真魏碑體</vt:lpstr>
      <vt:lpstr>細明體</vt:lpstr>
      <vt:lpstr>新細明體</vt:lpstr>
      <vt:lpstr>標楷體</vt:lpstr>
      <vt:lpstr>Andalus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1_預設簡報設計</vt:lpstr>
      <vt:lpstr>Office 佈景主題</vt:lpstr>
      <vt:lpstr>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user</cp:lastModifiedBy>
  <cp:revision>277</cp:revision>
  <cp:lastPrinted>2014-10-31T08:55:45Z</cp:lastPrinted>
  <dcterms:created xsi:type="dcterms:W3CDTF">2002-02-22T11:24:14Z</dcterms:created>
  <dcterms:modified xsi:type="dcterms:W3CDTF">2017-03-16T08:32:54Z</dcterms:modified>
</cp:coreProperties>
</file>