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87" r:id="rId2"/>
    <p:sldMasterId id="2147483699" r:id="rId3"/>
  </p:sldMasterIdLst>
  <p:notesMasterIdLst>
    <p:notesMasterId r:id="rId57"/>
  </p:notesMasterIdLst>
  <p:handoutMasterIdLst>
    <p:handoutMasterId r:id="rId58"/>
  </p:handoutMasterIdLst>
  <p:sldIdLst>
    <p:sldId id="316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315" r:id="rId29"/>
    <p:sldId id="298" r:id="rId30"/>
    <p:sldId id="299" r:id="rId31"/>
    <p:sldId id="300" r:id="rId32"/>
    <p:sldId id="302" r:id="rId33"/>
    <p:sldId id="301" r:id="rId34"/>
    <p:sldId id="303" r:id="rId35"/>
    <p:sldId id="308" r:id="rId36"/>
    <p:sldId id="309" r:id="rId37"/>
    <p:sldId id="310" r:id="rId38"/>
    <p:sldId id="311" r:id="rId39"/>
    <p:sldId id="312" r:id="rId40"/>
    <p:sldId id="313" r:id="rId41"/>
    <p:sldId id="304" r:id="rId42"/>
    <p:sldId id="305" r:id="rId43"/>
    <p:sldId id="306" r:id="rId44"/>
    <p:sldId id="307" r:id="rId45"/>
    <p:sldId id="314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</p:sldIdLst>
  <p:sldSz cx="18288000" cy="10288588"/>
  <p:notesSz cx="6797675" cy="9874250"/>
  <p:defaultTextStyle>
    <a:defPPr>
      <a:defRPr lang="zh-TW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826" y="67"/>
      </p:cViewPr>
      <p:guideLst>
        <p:guide orient="horz" pos="3241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3269" y="-8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11.0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F96A5-4F99-48D7-96D8-00F32CD85522}" type="datetimeFigureOut">
              <a:rPr lang="zh-TW" altLang="en-US" smtClean="0">
                <a:solidFill>
                  <a:schemeClr val="bg1">
                    <a:lumMod val="65000"/>
                  </a:schemeClr>
                </a:solidFill>
              </a:rPr>
              <a:t>2017/3/28</a:t>
            </a:fld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04B63-94F3-4FA6-A75A-393D25F18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261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4B9AF-8C5E-45AD-9A78-2D0D576E9043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25B7B-85CA-4E5F-86F4-2B8EF28BEB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5965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-185738" y="800100"/>
            <a:ext cx="7108826" cy="39989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7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16798" indent="-275692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02766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543873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984980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42608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867193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308299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74940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23BAB235-481B-4A9D-83F7-7DA4C579DF9E}" type="slidenum">
              <a:rPr lang="en-US" altLang="zh-TW" smtClean="0"/>
              <a:pPr eaLnBrk="1" hangingPunct="1"/>
              <a:t>10</a:t>
            </a:fld>
            <a:endParaRPr lang="en-US" altLang="zh-TW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984" y="4688240"/>
            <a:ext cx="5435708" cy="44462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1300" b="1"/>
              <a:t>We try to </a:t>
            </a:r>
            <a:r>
              <a:rPr lang="en-US" altLang="zh-TW" b="1" smtClean="0"/>
              <a:t>analyze and organize of those spoken documents based on techniques of </a:t>
            </a:r>
            <a:r>
              <a:rPr lang="en-US" altLang="zh-TW" sz="1400" b="1"/>
              <a:t>PLSA,</a:t>
            </a:r>
          </a:p>
          <a:p>
            <a:pPr eaLnBrk="1" hangingPunct="1"/>
            <a:r>
              <a:rPr lang="en-US" altLang="zh-TW" sz="1400" b="1"/>
              <a:t>In which, terms and documents all have probabilities based on the set of latent topics</a:t>
            </a:r>
          </a:p>
          <a:p>
            <a:pPr eaLnBrk="1" hangingPunct="1"/>
            <a:endParaRPr lang="en-US" altLang="zh-TW" sz="1400" b="1"/>
          </a:p>
          <a:p>
            <a:pPr eaLnBrk="1" hangingPunct="1"/>
            <a:r>
              <a:rPr lang="en-US" altLang="zh-TW" sz="1400" b="1"/>
              <a:t>We can cluster documents </a:t>
            </a:r>
            <a:r>
              <a:rPr lang="en-US" altLang="zh-TW" sz="1400"/>
              <a:t>in a Two-dimensional Tree Structure such as this, those related documents are in the same cluster </a:t>
            </a:r>
          </a:p>
          <a:p>
            <a:pPr eaLnBrk="1" hangingPunct="1"/>
            <a:r>
              <a:rPr lang="en-US" altLang="zh-TW" sz="1400"/>
              <a:t>and the relationships among the clusters have to do with the distance on the map</a:t>
            </a:r>
          </a:p>
          <a:p>
            <a:pPr eaLnBrk="1" hangingPunct="1"/>
            <a:r>
              <a:rPr lang="en-US" altLang="zh-TW" sz="1400"/>
              <a:t>When a cluster has many documents, we can further analyze it into an other map on the next layer </a:t>
            </a:r>
            <a:endParaRPr lang="en-US" altLang="zh-TW" sz="1400" b="1"/>
          </a:p>
          <a:p>
            <a:pPr eaLnBrk="1" hangingPunct="1"/>
            <a:endParaRPr lang="en-US" altLang="zh-TW" sz="1300" b="1"/>
          </a:p>
          <a:p>
            <a:pPr eaLnBrk="1" hangingPunct="1"/>
            <a:endParaRPr lang="en-US" altLang="zh-TW" smtClean="0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6999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16798" indent="-275692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02766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543873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984980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42608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867193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308299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74940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6D2F15EC-6D20-4EF6-BE62-735E053438CA}" type="slidenum">
              <a:rPr lang="en-US" altLang="zh-TW" smtClean="0"/>
              <a:pPr eaLnBrk="1" hangingPunct="1"/>
              <a:t>11</a:t>
            </a:fld>
            <a:endParaRPr lang="en-US" altLang="zh-TW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984" y="4688240"/>
            <a:ext cx="5435708" cy="44462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1300" b="1"/>
              <a:t>We try to </a:t>
            </a:r>
            <a:r>
              <a:rPr lang="en-US" altLang="zh-TW" b="1" smtClean="0"/>
              <a:t>analyze and organize of those spoken documents based on techniques of </a:t>
            </a:r>
            <a:r>
              <a:rPr lang="en-US" altLang="zh-TW" sz="1400" b="1"/>
              <a:t>PLSA,</a:t>
            </a:r>
          </a:p>
          <a:p>
            <a:pPr eaLnBrk="1" hangingPunct="1"/>
            <a:r>
              <a:rPr lang="en-US" altLang="zh-TW" sz="1400" b="1"/>
              <a:t>In which, terms and documents all have probabilities based on the set of latent topics</a:t>
            </a:r>
          </a:p>
          <a:p>
            <a:pPr eaLnBrk="1" hangingPunct="1"/>
            <a:endParaRPr lang="en-US" altLang="zh-TW" sz="1400" b="1"/>
          </a:p>
          <a:p>
            <a:pPr eaLnBrk="1" hangingPunct="1"/>
            <a:r>
              <a:rPr lang="en-US" altLang="zh-TW" sz="1400" b="1"/>
              <a:t>We can cluster documents </a:t>
            </a:r>
            <a:r>
              <a:rPr lang="en-US" altLang="zh-TW" sz="1400"/>
              <a:t>in a Two-dimensional Tree Structure such as this, those related documents are in the same cluster </a:t>
            </a:r>
          </a:p>
          <a:p>
            <a:pPr eaLnBrk="1" hangingPunct="1"/>
            <a:r>
              <a:rPr lang="en-US" altLang="zh-TW" sz="1400"/>
              <a:t>and the relationships among the clusters have to do with the distance on the map</a:t>
            </a:r>
          </a:p>
          <a:p>
            <a:pPr eaLnBrk="1" hangingPunct="1"/>
            <a:r>
              <a:rPr lang="en-US" altLang="zh-TW" sz="1400"/>
              <a:t>When a cluster has many documents, we can further analyze it into an other map on the next layer </a:t>
            </a:r>
            <a:endParaRPr lang="en-US" altLang="zh-TW" sz="1400" b="1"/>
          </a:p>
          <a:p>
            <a:pPr eaLnBrk="1" hangingPunct="1"/>
            <a:endParaRPr lang="en-US" altLang="zh-TW" sz="1300" b="1"/>
          </a:p>
          <a:p>
            <a:pPr eaLnBrk="1" hangingPunct="1"/>
            <a:endParaRPr lang="en-US" altLang="zh-TW" smtClean="0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0802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8306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601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713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1826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ECF29-8B29-5544-9BF6-ED6F28CF70CB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5" name="頁首版面配置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402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2764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8908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424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ln/>
        </p:spPr>
      </p:sp>
      <p:sp>
        <p:nvSpPr>
          <p:cNvPr id="1423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6802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7636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8990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8401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1690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1670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6373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8473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08096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46303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0261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88180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30249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  <p:sp>
        <p:nvSpPr>
          <p:cNvPr id="5" name="頁首版面配置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26270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563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31944-1DB9-4072-8853-73C415D0525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882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33230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93021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5952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05600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9673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7950" y="741363"/>
            <a:ext cx="6581775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44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2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9271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9271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9271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9271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990105A5-BE62-4C9E-A512-9A560116BDDF}" type="slidenum">
              <a:rPr lang="en-US" altLang="zh-TW" smtClean="0"/>
              <a:pPr eaLnBrk="1" hangingPunct="1"/>
              <a:t>4</a:t>
            </a:fld>
            <a:endParaRPr lang="en-US" altLang="zh-TW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80187" cy="370205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689993"/>
            <a:ext cx="5435600" cy="44436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29720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7950" y="741363"/>
            <a:ext cx="6581775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45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260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7950" y="741363"/>
            <a:ext cx="6581775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46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260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7950" y="741363"/>
            <a:ext cx="6581775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47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260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7950" y="741363"/>
            <a:ext cx="6581775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48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260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7950" y="741363"/>
            <a:ext cx="6581775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49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260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7950" y="741363"/>
            <a:ext cx="6581775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50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260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7950" y="741363"/>
            <a:ext cx="6581775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51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260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7950" y="741363"/>
            <a:ext cx="6581775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52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260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7950" y="741363"/>
            <a:ext cx="6581775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53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2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2666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33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8942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16798" indent="-275692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02766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543873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984980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42608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867193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308299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74940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96DDBFE4-EA22-4B4E-8BD2-44A26D0A1D07}" type="slidenum">
              <a:rPr lang="en-US" altLang="zh-TW" smtClean="0"/>
              <a:pPr eaLnBrk="1" hangingPunct="1"/>
              <a:t>8</a:t>
            </a:fld>
            <a:endParaRPr lang="en-US" altLang="zh-TW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3" y="742950"/>
            <a:ext cx="6575425" cy="3698875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984" y="4688241"/>
            <a:ext cx="5435708" cy="444318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mtClean="0"/>
              <a:t>Scored Viterbi Integrated with Adaptive K-Nearest Neighbors (AKNN)</a:t>
            </a:r>
          </a:p>
          <a:p>
            <a:pPr lvl="1" eaLnBrk="1" hangingPunct="1"/>
            <a:r>
              <a:rPr lang="en-US" altLang="zh-TW" smtClean="0"/>
              <a:t>Starting with the automatically generated summary</a:t>
            </a:r>
          </a:p>
          <a:p>
            <a:pPr lvl="1" eaLnBrk="1" hangingPunct="1"/>
            <a:r>
              <a:rPr lang="en-US" altLang="zh-TW" smtClean="0"/>
              <a:t>Three sets of scores used : term selection scores ( key terms, title terms ), term ordering scored, title length scores</a:t>
            </a:r>
          </a:p>
          <a:p>
            <a:pPr lvl="1" eaLnBrk="1" hangingPunct="1"/>
            <a:r>
              <a:rPr lang="en-US" altLang="zh-TW" smtClean="0"/>
              <a:t>Select the top K training documents nearest to the new document using AKNN</a:t>
            </a:r>
          </a:p>
          <a:p>
            <a:pPr lvl="1" eaLnBrk="1" hangingPunct="1"/>
            <a:r>
              <a:rPr lang="en-US" altLang="zh-TW" smtClean="0"/>
              <a:t>Choose the best human-generated title of the selected training documents</a:t>
            </a:r>
          </a:p>
          <a:p>
            <a:pPr lvl="1" eaLnBrk="1" hangingPunct="1"/>
            <a:r>
              <a:rPr lang="en-US" altLang="zh-TW" smtClean="0"/>
              <a:t>Constructing the title with Viterbi Algorithm using terms selected from the automatically generated summary and the best human-generated title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7566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16798" indent="-275692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02766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543873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984980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42608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867193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308299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74940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0330B3E-89E7-4D9B-AE30-43D3BCAACE48}" type="slidenum">
              <a:rPr lang="en-US" altLang="zh-TW" smtClean="0"/>
              <a:pPr eaLnBrk="1" hangingPunct="1"/>
              <a:t>9</a:t>
            </a:fld>
            <a:endParaRPr lang="en-US" altLang="zh-TW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984" y="4688240"/>
            <a:ext cx="5435708" cy="44462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1300" b="1"/>
              <a:t>We try to </a:t>
            </a:r>
            <a:r>
              <a:rPr lang="en-US" altLang="zh-TW" b="1" smtClean="0"/>
              <a:t>analyze and organize of those spoken documents based on techniques of </a:t>
            </a:r>
            <a:r>
              <a:rPr lang="en-US" altLang="zh-TW" sz="1400" b="1"/>
              <a:t>PLSA,</a:t>
            </a:r>
          </a:p>
          <a:p>
            <a:pPr eaLnBrk="1" hangingPunct="1"/>
            <a:r>
              <a:rPr lang="en-US" altLang="zh-TW" sz="1400" b="1"/>
              <a:t>In which, terms and documents all have probabilities based on the set of latent topics</a:t>
            </a:r>
          </a:p>
          <a:p>
            <a:pPr eaLnBrk="1" hangingPunct="1"/>
            <a:endParaRPr lang="en-US" altLang="zh-TW" sz="1400" b="1"/>
          </a:p>
          <a:p>
            <a:pPr eaLnBrk="1" hangingPunct="1"/>
            <a:r>
              <a:rPr lang="en-US" altLang="zh-TW" sz="1400" b="1"/>
              <a:t>We can cluster documents </a:t>
            </a:r>
            <a:r>
              <a:rPr lang="en-US" altLang="zh-TW" sz="1400"/>
              <a:t>in a Two-dimensional Tree Structure such as this, those related documents are in the same cluster </a:t>
            </a:r>
          </a:p>
          <a:p>
            <a:pPr eaLnBrk="1" hangingPunct="1"/>
            <a:r>
              <a:rPr lang="en-US" altLang="zh-TW" sz="1400"/>
              <a:t>and the relationships among the clusters have to do with the distance on the map</a:t>
            </a:r>
          </a:p>
          <a:p>
            <a:pPr eaLnBrk="1" hangingPunct="1"/>
            <a:r>
              <a:rPr lang="en-US" altLang="zh-TW" sz="1400"/>
              <a:t>When a cluster has many documents, we can further analyze it into an other map on the next layer </a:t>
            </a:r>
            <a:endParaRPr lang="en-US" altLang="zh-TW" sz="1400" b="1"/>
          </a:p>
          <a:p>
            <a:pPr eaLnBrk="1" hangingPunct="1"/>
            <a:endParaRPr lang="en-US" altLang="zh-TW" sz="1300" b="1"/>
          </a:p>
          <a:p>
            <a:pPr eaLnBrk="1" hangingPunct="1"/>
            <a:endParaRPr lang="en-US" altLang="zh-TW" smtClean="0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186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3196133"/>
            <a:ext cx="15544800" cy="220537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200" y="5830200"/>
            <a:ext cx="12801600" cy="26293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47F9F-BA6C-494F-A855-4D554620216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EAB27-9B91-4AB3-9511-1F4AC5D414C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2C390-28FA-4436-88BF-A0B74B09CC3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C1C77-071B-427B-BC6E-801FF3BAB20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3258800" y="412022"/>
            <a:ext cx="4114800" cy="877864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412022"/>
            <a:ext cx="12039600" cy="877864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D9599-B1AC-4507-A098-3C8B6C21737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BAF9B-6920-4B34-8375-0652D451E861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64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3196133"/>
            <a:ext cx="15544800" cy="220537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200" y="5830200"/>
            <a:ext cx="12801600" cy="26293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914400" indent="0" algn="ctr">
              <a:buNone/>
              <a:defRPr/>
            </a:lvl2pPr>
            <a:lvl3pPr marL="1828800" indent="0" algn="ctr">
              <a:buNone/>
              <a:defRPr/>
            </a:lvl3pPr>
            <a:lvl4pPr marL="2743200" indent="0" algn="ctr">
              <a:buNone/>
              <a:defRPr/>
            </a:lvl4pPr>
            <a:lvl5pPr marL="3657600" indent="0" algn="ctr">
              <a:buNone/>
              <a:defRPr/>
            </a:lvl5pPr>
            <a:lvl6pPr marL="4572000" indent="0" algn="ctr">
              <a:buNone/>
              <a:defRPr/>
            </a:lvl6pPr>
            <a:lvl7pPr marL="5486400" indent="0" algn="ctr">
              <a:buNone/>
              <a:defRPr/>
            </a:lvl7pPr>
            <a:lvl8pPr marL="6400800" indent="0" algn="ctr">
              <a:buNone/>
              <a:defRPr/>
            </a:lvl8pPr>
            <a:lvl9pPr marL="73152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05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2400673"/>
            <a:ext cx="16459200" cy="67899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9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4626" y="6611373"/>
            <a:ext cx="15544800" cy="2043427"/>
          </a:xfrm>
          <a:prstGeom prst="rect">
            <a:avLst/>
          </a:prstGeo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4626" y="4360743"/>
            <a:ext cx="15544800" cy="225062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000"/>
            </a:lvl1pPr>
            <a:lvl2pPr marL="914400" indent="0">
              <a:buNone/>
              <a:defRPr sz="3600"/>
            </a:lvl2pPr>
            <a:lvl3pPr marL="1828800" indent="0">
              <a:buNone/>
              <a:defRPr sz="3200"/>
            </a:lvl3pPr>
            <a:lvl4pPr marL="2743200" indent="0">
              <a:buNone/>
              <a:defRPr sz="2800"/>
            </a:lvl4pPr>
            <a:lvl5pPr marL="3657600" indent="0">
              <a:buNone/>
              <a:defRPr sz="2800"/>
            </a:lvl5pPr>
            <a:lvl6pPr marL="4572000" indent="0">
              <a:buNone/>
              <a:defRPr sz="2800"/>
            </a:lvl6pPr>
            <a:lvl7pPr marL="5486400" indent="0">
              <a:buNone/>
              <a:defRPr sz="2800"/>
            </a:lvl7pPr>
            <a:lvl8pPr marL="6400800" indent="0">
              <a:buNone/>
              <a:defRPr sz="2800"/>
            </a:lvl8pPr>
            <a:lvl9pPr marL="7315200" indent="0">
              <a:buNone/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93109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2400673"/>
            <a:ext cx="8077200" cy="678999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96400" y="2400673"/>
            <a:ext cx="8077200" cy="678999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893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2303026"/>
            <a:ext cx="8080376" cy="9597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0" y="3262816"/>
            <a:ext cx="8080376" cy="5927847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290053" y="2303026"/>
            <a:ext cx="8083550" cy="9597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290053" y="3262816"/>
            <a:ext cx="8083550" cy="5927847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67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391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574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3" y="409637"/>
            <a:ext cx="6016626" cy="1743345"/>
          </a:xfrm>
          <a:prstGeom prst="rect">
            <a:avLst/>
          </a:prstGeo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0100" y="409640"/>
            <a:ext cx="10223500" cy="8781025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3" y="2152985"/>
            <a:ext cx="6016626" cy="7037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5554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8288000" cy="1080167"/>
          </a:xfrm>
        </p:spPr>
        <p:txBody>
          <a:bodyPr/>
          <a:lstStyle>
            <a:lvl1pPr algn="l">
              <a:defRPr sz="6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61010"/>
            <a:ext cx="18288000" cy="3730828"/>
          </a:xfrm>
        </p:spPr>
        <p:txBody>
          <a:bodyPr>
            <a:spAutoFit/>
          </a:bodyPr>
          <a:lstStyle>
            <a:lvl1pPr marL="685800" indent="-685800">
              <a:buFont typeface="Times New Roman" panose="02020603050405020304" pitchFamily="18" charset="0"/>
              <a:buChar char="•"/>
              <a:defRPr sz="4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85900" indent="-571500">
              <a:buFont typeface="Times New Roman" panose="02020603050405020304" pitchFamily="18" charset="0"/>
              <a:buChar char="–"/>
              <a:defRPr sz="44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2286000" indent="-457200">
              <a:buFont typeface="Times New Roman" panose="02020603050405020304" pitchFamily="18" charset="0"/>
              <a:buChar char="•"/>
              <a:defRPr sz="40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3200400" indent="-457200">
              <a:buFont typeface="Times New Roman" panose="02020603050405020304" pitchFamily="18" charset="0"/>
              <a:buChar char="–"/>
              <a:defRPr sz="3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4114800" indent="-457200">
              <a:buFont typeface="Times New Roman" panose="02020603050405020304" pitchFamily="18" charset="0"/>
              <a:buChar char="»"/>
              <a:defRPr sz="32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1781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4576" y="7202012"/>
            <a:ext cx="10972800" cy="850239"/>
          </a:xfrm>
          <a:prstGeom prst="rect">
            <a:avLst/>
          </a:prstGeo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584576" y="919304"/>
            <a:ext cx="10972800" cy="61731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584576" y="8052250"/>
            <a:ext cx="10972800" cy="1207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11167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1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400673"/>
            <a:ext cx="16459200" cy="678999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275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3258800" y="412022"/>
            <a:ext cx="4114800" cy="8778643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412022"/>
            <a:ext cx="12039600" cy="87786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123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804"/>
            <a:ext cx="13716000" cy="358195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891"/>
            <a:ext cx="13716000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09AA-D17A-48FA-A56B-69456E0FF7F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277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F3EE-DE9F-428B-98AA-D2C7D26FA47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655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5004"/>
            <a:ext cx="15773400" cy="427976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5258"/>
            <a:ext cx="15773400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E532-0770-47B5-A026-C7A747365DC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5319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860"/>
            <a:ext cx="7772400" cy="652801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860"/>
            <a:ext cx="7772400" cy="652801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94DF-A370-4184-B243-BFF1D809AB5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459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773"/>
            <a:ext cx="15773400" cy="198865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2134"/>
            <a:ext cx="7736681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8193"/>
            <a:ext cx="7736681" cy="552773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2134"/>
            <a:ext cx="777478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8193"/>
            <a:ext cx="7774782" cy="552773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B282-4A11-4145-8128-94B758F6C63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5036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B2CE-A31B-4C26-B500-776671F1704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63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C0FD-839B-4CAE-A093-577F3ADE143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1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4626" y="6611373"/>
            <a:ext cx="15544800" cy="2043427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4626" y="4360743"/>
            <a:ext cx="15544800" cy="2250627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C112A-082D-4C32-A633-57A20636A8C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F274D-961F-4466-A345-626AFF41BFD1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471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367"/>
            <a:ext cx="9258300" cy="731156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E518-FBC3-4DB7-B03F-2BFE668DD58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699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367"/>
            <a:ext cx="9258300" cy="7311566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7D49-68B1-487D-8031-2846D551CAB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804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9246-9BDA-4AB6-8A69-E93CD0C5A52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765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772"/>
            <a:ext cx="3943350" cy="87191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772"/>
            <a:ext cx="11601450" cy="871910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5DDB-2418-4548-BCC6-A5E05E601B3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74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2400673"/>
            <a:ext cx="8077200" cy="678999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96400" y="2400673"/>
            <a:ext cx="8077200" cy="678999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70363-909E-44C5-822F-1D8956CAA38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D7F9F-7CA3-4466-B516-5ECB04B3AEF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0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2303026"/>
            <a:ext cx="8080376" cy="95979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0" y="3262816"/>
            <a:ext cx="8080376" cy="5927847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290053" y="2303026"/>
            <a:ext cx="8083550" cy="95979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290053" y="3262816"/>
            <a:ext cx="8083550" cy="5927847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16EC2-1A98-4F9C-B527-043AE18891D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CDFEC-37B5-4037-99F1-FD55ABFCE71F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5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9B637-BDD5-4F78-B553-124A341833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AD2EE-9070-4EA4-BDEE-595D4D6C1F72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1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7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3" y="409637"/>
            <a:ext cx="6016626" cy="174334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0100" y="409640"/>
            <a:ext cx="10223500" cy="8781025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3" y="2152985"/>
            <a:ext cx="6016626" cy="7037680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8DCB-0252-4487-AAD7-79FAF532595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C6A4C-7984-4ED7-BA5F-A6622E0FA0E5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4576" y="7202012"/>
            <a:ext cx="10972800" cy="85023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584576" y="919304"/>
            <a:ext cx="10972800" cy="6173153"/>
          </a:xfrm>
        </p:spPr>
        <p:txBody>
          <a:bodyPr rtlCol="0">
            <a:normAutofit/>
          </a:bodyPr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584576" y="8052250"/>
            <a:ext cx="10972800" cy="1207480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90123-6CC5-42A8-9716-D14D82DA950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F9F18-7F94-48AD-9903-A652C33B1084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8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914400" y="412021"/>
            <a:ext cx="16459200" cy="171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914400" y="2400673"/>
            <a:ext cx="16459200" cy="678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14400" y="9535998"/>
            <a:ext cx="4267200" cy="547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2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1173C5-26AD-4890-A9DA-4937097CE635}" type="datetime1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248400" y="9535998"/>
            <a:ext cx="5791200" cy="547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9535998"/>
            <a:ext cx="4267200" cy="547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2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64347-7959-40C9-A3BC-E4990C1C2EF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178"/>
            <a:ext cx="3823920" cy="106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3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9144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8288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27432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36576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685800" indent="-6858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70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5pPr>
      <a:lvl6pPr marL="914400" algn="ctr" rtl="0" fontAlgn="base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6pPr>
      <a:lvl7pPr marL="1828800" algn="ctr" rtl="0" fontAlgn="base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7pPr>
      <a:lvl8pPr marL="2743200" algn="ctr" rtl="0" fontAlgn="base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8pPr>
      <a:lvl9pPr marL="3657600" algn="ctr" rtl="0" fontAlgn="base">
        <a:spcBef>
          <a:spcPct val="0"/>
        </a:spcBef>
        <a:spcAft>
          <a:spcPct val="0"/>
        </a:spcAft>
        <a:defRPr kumimoji="1" sz="88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685800" indent="-685800" algn="l" rtl="0" eaLnBrk="0" fontAlgn="base" hangingPunct="0">
        <a:spcBef>
          <a:spcPct val="20000"/>
        </a:spcBef>
        <a:spcAft>
          <a:spcPct val="0"/>
        </a:spcAft>
        <a:buChar char="•"/>
        <a:defRPr kumimoji="1" sz="64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rtl="0" eaLnBrk="0" fontAlgn="base" hangingPunct="0">
        <a:spcBef>
          <a:spcPct val="20000"/>
        </a:spcBef>
        <a:spcAft>
          <a:spcPct val="0"/>
        </a:spcAft>
        <a:buChar char="–"/>
        <a:defRPr kumimoji="1" sz="5600">
          <a:solidFill>
            <a:schemeClr val="tx1"/>
          </a:solidFill>
          <a:latin typeface="+mn-lt"/>
          <a:ea typeface="+mn-ea"/>
        </a:defRPr>
      </a:lvl2pPr>
      <a:lvl3pPr marL="22860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4800">
          <a:solidFill>
            <a:schemeClr val="tx1"/>
          </a:solidFill>
          <a:latin typeface="+mn-lt"/>
          <a:ea typeface="+mn-ea"/>
        </a:defRPr>
      </a:lvl3pPr>
      <a:lvl4pPr marL="3200400" indent="-457200" algn="l" rtl="0" eaLnBrk="0" fontAlgn="base" hangingPunct="0">
        <a:spcBef>
          <a:spcPct val="20000"/>
        </a:spcBef>
        <a:spcAft>
          <a:spcPct val="0"/>
        </a:spcAft>
        <a:buChar char="–"/>
        <a:defRPr kumimoji="1" sz="4000">
          <a:solidFill>
            <a:schemeClr val="tx1"/>
          </a:solidFill>
          <a:latin typeface="+mn-lt"/>
          <a:ea typeface="+mn-ea"/>
        </a:defRPr>
      </a:lvl4pPr>
      <a:lvl5pPr marL="4114800" indent="-457200" algn="l" rtl="0" eaLnBrk="0" fontAlgn="base" hangingPunct="0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5pPr>
      <a:lvl6pPr marL="5029200" indent="-457200" algn="l" rtl="0" fontAlgn="base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6pPr>
      <a:lvl7pPr marL="5943600" indent="-457200" algn="l" rtl="0" fontAlgn="base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7pPr>
      <a:lvl8pPr marL="6858000" indent="-457200" algn="l" rtl="0" fontAlgn="base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8pPr>
      <a:lvl9pPr marL="7772400" indent="-457200" algn="l" rtl="0" fontAlgn="base">
        <a:spcBef>
          <a:spcPct val="20000"/>
        </a:spcBef>
        <a:spcAft>
          <a:spcPct val="0"/>
        </a:spcAft>
        <a:buChar char="»"/>
        <a:defRPr kumimoji="1" sz="4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773"/>
            <a:ext cx="15773400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860"/>
            <a:ext cx="15773400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1173C5-26AD-4890-A9DA-4937097CE63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5998"/>
            <a:ext cx="6172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564347-7959-40C9-A3BC-E4990C1C2EF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3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tw/deed.zh_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deed.zh_T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deed.zh_T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11" Type="http://schemas.openxmlformats.org/officeDocument/2006/relationships/hyperlink" Target="http://ocw.aca.ntu.edu.tw/ntu-ocw/info/copyright-declaration" TargetMode="External"/><Relationship Id="rId5" Type="http://schemas.openxmlformats.org/officeDocument/2006/relationships/image" Target="../media/image10.jpeg"/><Relationship Id="rId10" Type="http://schemas.openxmlformats.org/officeDocument/2006/relationships/image" Target="../media/image15.gif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34.png"/><Relationship Id="rId18" Type="http://schemas.openxmlformats.org/officeDocument/2006/relationships/image" Target="../media/image38.png"/><Relationship Id="rId3" Type="http://schemas.openxmlformats.org/officeDocument/2006/relationships/image" Target="../media/image17.jpeg"/><Relationship Id="rId21" Type="http://schemas.openxmlformats.org/officeDocument/2006/relationships/hyperlink" Target="https://creativecommons.org/licenses/by-nc-sa/3.0/tw/deed.zh_TW" TargetMode="External"/><Relationship Id="rId7" Type="http://schemas.openxmlformats.org/officeDocument/2006/relationships/image" Target="../media/image310.png"/><Relationship Id="rId12" Type="http://schemas.openxmlformats.org/officeDocument/2006/relationships/image" Target="../media/image330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2.png"/><Relationship Id="rId5" Type="http://schemas.openxmlformats.org/officeDocument/2006/relationships/image" Target="../media/image12.png"/><Relationship Id="rId15" Type="http://schemas.openxmlformats.org/officeDocument/2006/relationships/image" Target="../media/image35.png"/><Relationship Id="rId10" Type="http://schemas.openxmlformats.org/officeDocument/2006/relationships/image" Target="../media/image13.png"/><Relationship Id="rId19" Type="http://schemas.openxmlformats.org/officeDocument/2006/relationships/image" Target="../media/image39.png"/><Relationship Id="rId4" Type="http://schemas.openxmlformats.org/officeDocument/2006/relationships/image" Target="../media/image200.png"/><Relationship Id="rId9" Type="http://schemas.openxmlformats.org/officeDocument/2006/relationships/image" Target="../media/image220.png"/><Relationship Id="rId14" Type="http://schemas.openxmlformats.org/officeDocument/2006/relationships/image" Target="../media/image11.png"/><Relationship Id="rId2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hyperlink" Target="https://creativecommons.org/licenses/by-nc-sa/3.0/tw/deed.zh_TW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19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30.png"/><Relationship Id="rId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Relationship Id="rId1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19.jpeg"/><Relationship Id="rId12" Type="http://schemas.openxmlformats.org/officeDocument/2006/relationships/image" Target="../media/image18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creativecommons.org/licenses/by-nc-sa/3.0/tw/deed.zh_T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31.png"/><Relationship Id="rId5" Type="http://schemas.openxmlformats.org/officeDocument/2006/relationships/image" Target="../media/image43.png"/><Relationship Id="rId15" Type="http://schemas.openxmlformats.org/officeDocument/2006/relationships/image" Target="../media/image20.jpe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cw.aca.ntu.edu.tw/ntu-ocw/info/copyright-declaration" TargetMode="Externa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14.png"/><Relationship Id="rId18" Type="http://schemas.openxmlformats.org/officeDocument/2006/relationships/image" Target="../media/image3.png"/><Relationship Id="rId3" Type="http://schemas.openxmlformats.org/officeDocument/2006/relationships/image" Target="../media/image96.png"/><Relationship Id="rId7" Type="http://schemas.openxmlformats.org/officeDocument/2006/relationships/image" Target="../media/image41.png"/><Relationship Id="rId12" Type="http://schemas.openxmlformats.org/officeDocument/2006/relationships/image" Target="../media/image53.png"/><Relationship Id="rId17" Type="http://schemas.openxmlformats.org/officeDocument/2006/relationships/hyperlink" Target="https://creativecommons.org/licenses/by-nc-sa/3.0/tw/deed.zh_TW" TargetMode="Externa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11" Type="http://schemas.openxmlformats.org/officeDocument/2006/relationships/image" Target="../media/image113.png"/><Relationship Id="rId5" Type="http://schemas.openxmlformats.org/officeDocument/2006/relationships/image" Target="../media/image109.png"/><Relationship Id="rId15" Type="http://schemas.openxmlformats.org/officeDocument/2006/relationships/image" Target="../media/image22.jpeg"/><Relationship Id="rId10" Type="http://schemas.openxmlformats.org/officeDocument/2006/relationships/image" Target="../media/image110.png"/><Relationship Id="rId4" Type="http://schemas.openxmlformats.org/officeDocument/2006/relationships/image" Target="../media/image97.png"/><Relationship Id="rId9" Type="http://schemas.openxmlformats.org/officeDocument/2006/relationships/image" Target="../media/image231.png"/><Relationship Id="rId14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14.png"/><Relationship Id="rId18" Type="http://schemas.openxmlformats.org/officeDocument/2006/relationships/image" Target="../media/image3.png"/><Relationship Id="rId3" Type="http://schemas.openxmlformats.org/officeDocument/2006/relationships/image" Target="../media/image96.png"/><Relationship Id="rId7" Type="http://schemas.openxmlformats.org/officeDocument/2006/relationships/image" Target="../media/image41.png"/><Relationship Id="rId12" Type="http://schemas.openxmlformats.org/officeDocument/2006/relationships/image" Target="../media/image53.png"/><Relationship Id="rId17" Type="http://schemas.openxmlformats.org/officeDocument/2006/relationships/hyperlink" Target="https://creativecommons.org/licenses/by-nc-sa/3.0/tw/deed.zh_TW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11" Type="http://schemas.openxmlformats.org/officeDocument/2006/relationships/image" Target="../media/image113.png"/><Relationship Id="rId5" Type="http://schemas.openxmlformats.org/officeDocument/2006/relationships/image" Target="../media/image109.png"/><Relationship Id="rId15" Type="http://schemas.openxmlformats.org/officeDocument/2006/relationships/image" Target="../media/image22.jpeg"/><Relationship Id="rId10" Type="http://schemas.openxmlformats.org/officeDocument/2006/relationships/image" Target="../media/image110.png"/><Relationship Id="rId4" Type="http://schemas.openxmlformats.org/officeDocument/2006/relationships/image" Target="../media/image97.png"/><Relationship Id="rId9" Type="http://schemas.openxmlformats.org/officeDocument/2006/relationships/image" Target="../media/image260.png"/><Relationship Id="rId14" Type="http://schemas.openxmlformats.org/officeDocument/2006/relationships/image" Target="../media/image9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deed.zh_T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deed.zh_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13" Type="http://schemas.openxmlformats.org/officeDocument/2006/relationships/image" Target="../media/image51.png"/><Relationship Id="rId3" Type="http://schemas.openxmlformats.org/officeDocument/2006/relationships/image" Target="../media/image280.png"/><Relationship Id="rId7" Type="http://schemas.openxmlformats.org/officeDocument/2006/relationships/image" Target="../media/image332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image" Target="../media/image49.png"/><Relationship Id="rId5" Type="http://schemas.openxmlformats.org/officeDocument/2006/relationships/image" Target="../media/image301.png"/><Relationship Id="rId15" Type="http://schemas.openxmlformats.org/officeDocument/2006/relationships/image" Target="../media/image55.png"/><Relationship Id="rId10" Type="http://schemas.openxmlformats.org/officeDocument/2006/relationships/image" Target="../media/image48.png"/><Relationship Id="rId4" Type="http://schemas.openxmlformats.org/officeDocument/2006/relationships/image" Target="../media/image290.png"/><Relationship Id="rId9" Type="http://schemas.openxmlformats.org/officeDocument/2006/relationships/image" Target="../media/image450.png"/><Relationship Id="rId1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6.png"/><Relationship Id="rId5" Type="http://schemas.openxmlformats.org/officeDocument/2006/relationships/image" Target="../media/image52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ocw.aca.ntu.edu.tw/ntu-ocw/info/copyright-declaration" TargetMode="External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3.0/tw/deed.zh_TW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tw/deed.zh_TW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6.jpeg"/><Relationship Id="rId5" Type="http://schemas.openxmlformats.org/officeDocument/2006/relationships/image" Target="../media/image65.jpeg"/><Relationship Id="rId4" Type="http://schemas.openxmlformats.org/officeDocument/2006/relationships/image" Target="../media/image64.jpeg"/><Relationship Id="rId9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tw/deed.zh_TW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0.jpeg"/><Relationship Id="rId5" Type="http://schemas.openxmlformats.org/officeDocument/2006/relationships/image" Target="../media/image69.jpg"/><Relationship Id="rId4" Type="http://schemas.openxmlformats.org/officeDocument/2006/relationships/image" Target="../media/image68.jpeg"/><Relationship Id="rId9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ocw.aca.ntu.edu.tw/ntu-ocw/info/copyright-declaration" TargetMode="External"/><Relationship Id="rId13" Type="http://schemas.openxmlformats.org/officeDocument/2006/relationships/hyperlink" Target="http://creativecommons.org/licenses/by-nc-sa/3.0/tw/deed.zh_TW" TargetMode="External"/><Relationship Id="rId3" Type="http://schemas.openxmlformats.org/officeDocument/2006/relationships/hyperlink" Target="http://www.clipartbest.com/clipart-9TRRBXxAc" TargetMode="External"/><Relationship Id="rId7" Type="http://schemas.openxmlformats.org/officeDocument/2006/relationships/image" Target="../media/image72.png"/><Relationship Id="rId12" Type="http://schemas.openxmlformats.org/officeDocument/2006/relationships/image" Target="../media/image75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png"/><Relationship Id="rId11" Type="http://schemas.openxmlformats.org/officeDocument/2006/relationships/image" Target="../media/image74.jpg"/><Relationship Id="rId5" Type="http://schemas.openxmlformats.org/officeDocument/2006/relationships/hyperlink" Target="http://aronsoninsurance.com/tips-for-writing-better-emails/" TargetMode="External"/><Relationship Id="rId10" Type="http://schemas.openxmlformats.org/officeDocument/2006/relationships/image" Target="../media/image73.jpg"/><Relationship Id="rId4" Type="http://schemas.openxmlformats.org/officeDocument/2006/relationships/hyperlink" Target="https://www.pinterest.com/pin/570338740279638007/" TargetMode="External"/><Relationship Id="rId9" Type="http://schemas.openxmlformats.org/officeDocument/2006/relationships/image" Target="../media/image16.jpg"/><Relationship Id="rId1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hyperlink" Target="https://kristenstrenkoski.files.wordpress.com/2014/12/newspaper_20icon_15b15d1.jpg" TargetMode="External"/><Relationship Id="rId7" Type="http://schemas.openxmlformats.org/officeDocument/2006/relationships/hyperlink" Target="http://ocw.aca.ntu.edu.tw/ntu-ocw/info/copyright-declaration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png"/><Relationship Id="rId11" Type="http://schemas.openxmlformats.org/officeDocument/2006/relationships/image" Target="../media/image78.jpg"/><Relationship Id="rId5" Type="http://schemas.openxmlformats.org/officeDocument/2006/relationships/hyperlink" Target="http://www.flsfpg.cl/FPG%20v1.0/images/profesor.jpg" TargetMode="External"/><Relationship Id="rId10" Type="http://schemas.openxmlformats.org/officeDocument/2006/relationships/image" Target="../media/image77.jpg"/><Relationship Id="rId4" Type="http://schemas.openxmlformats.org/officeDocument/2006/relationships/hyperlink" Target="http://bacaunik.blogspot.tw/2012/08/pria-ini-dicurigai-gara-gara-alat.html" TargetMode="External"/><Relationship Id="rId9" Type="http://schemas.openxmlformats.org/officeDocument/2006/relationships/image" Target="../media/image76.jp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g"/><Relationship Id="rId13" Type="http://schemas.openxmlformats.org/officeDocument/2006/relationships/image" Target="../media/image2.png"/><Relationship Id="rId3" Type="http://schemas.openxmlformats.org/officeDocument/2006/relationships/hyperlink" Target="https://www.olx.com.gh/ad/responsive-website-and-dynamic-mobile-apps-ID15I73F.html" TargetMode="External"/><Relationship Id="rId7" Type="http://schemas.openxmlformats.org/officeDocument/2006/relationships/image" Target="../media/image16.jpg"/><Relationship Id="rId12" Type="http://schemas.openxmlformats.org/officeDocument/2006/relationships/hyperlink" Target="http://creativecommons.org/licenses/by-nc-sa/3.0/tw/deed.zh_TW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ocw.aca.ntu.edu.tw/ntu-ocw/info/copyright-declaration" TargetMode="External"/><Relationship Id="rId11" Type="http://schemas.openxmlformats.org/officeDocument/2006/relationships/image" Target="../media/image82.jpeg"/><Relationship Id="rId5" Type="http://schemas.openxmlformats.org/officeDocument/2006/relationships/image" Target="../media/image1.png"/><Relationship Id="rId10" Type="http://schemas.openxmlformats.org/officeDocument/2006/relationships/image" Target="../media/image81.jpeg"/><Relationship Id="rId4" Type="http://schemas.openxmlformats.org/officeDocument/2006/relationships/hyperlink" Target="http://mulitnether.wixsite.com/alexlockeportfolio/contact" TargetMode="External"/><Relationship Id="rId9" Type="http://schemas.openxmlformats.org/officeDocument/2006/relationships/image" Target="../media/image80.jp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tw/deed.zh_TW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86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5.jpeg"/><Relationship Id="rId5" Type="http://schemas.openxmlformats.org/officeDocument/2006/relationships/image" Target="../media/image84.jpeg"/><Relationship Id="rId4" Type="http://schemas.openxmlformats.org/officeDocument/2006/relationships/image" Target="../media/image83.jpe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deed.zh_T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tw/deed.zh_TW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90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9.jpeg"/><Relationship Id="rId5" Type="http://schemas.openxmlformats.org/officeDocument/2006/relationships/image" Target="../media/image88.jpeg"/><Relationship Id="rId4" Type="http://schemas.openxmlformats.org/officeDocument/2006/relationships/image" Target="../media/image87.jpeg"/><Relationship Id="rId9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tw/deed.zh_TW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9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3.jpeg"/><Relationship Id="rId5" Type="http://schemas.openxmlformats.org/officeDocument/2006/relationships/image" Target="../media/image92.jpeg"/><Relationship Id="rId4" Type="http://schemas.openxmlformats.org/officeDocument/2006/relationships/image" Target="../media/image91.jpeg"/><Relationship Id="rId9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tw/deed.zh_TW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98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7.jpg"/><Relationship Id="rId5" Type="http://schemas.openxmlformats.org/officeDocument/2006/relationships/image" Target="../media/image96.jpeg"/><Relationship Id="rId4" Type="http://schemas.openxmlformats.org/officeDocument/2006/relationships/image" Target="../media/image95.jpeg"/><Relationship Id="rId9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g"/><Relationship Id="rId3" Type="http://schemas.openxmlformats.org/officeDocument/2006/relationships/hyperlink" Target="http://www.vc1212.com/wp-content/uploads/2011/11/th21-jeopardy-watson-630w.jpg" TargetMode="External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ocw.aca.ntu.edu.tw/ntu-ocw/info/copyright-declaration" TargetMode="External"/><Relationship Id="rId5" Type="http://schemas.openxmlformats.org/officeDocument/2006/relationships/image" Target="../media/image99.jpeg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hyperlink" Target="http://creativecommons.org/licenses/by-nc-sa/3.0/tw/deed.zh_T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deed.zh_T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creativecommons.org/licenses/by-nc-sa/3.0/tw/deed.zh_T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deed.zh_T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deed.zh_T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-108521" y="3702358"/>
            <a:ext cx="18505038" cy="1942800"/>
          </a:xfr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137140" tIns="68570" rIns="137140" bIns="6857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zh-TW" dirty="0" smtClean="0">
                <a:latin typeface="Benguiat Bk BT" pitchFamily="18" charset="0"/>
              </a:rPr>
              <a:t>11.0 Spoken Document Understanding and Organization for User-content Interaction</a:t>
            </a:r>
            <a:endParaRPr lang="en-US" altLang="zh-TW" dirty="0" smtClean="0">
              <a:latin typeface="Benguiat Bk BT" pitchFamily="18" charset="0"/>
              <a:ea typeface="全真魏碑體"/>
              <a:cs typeface="全真魏碑體"/>
            </a:endParaRPr>
          </a:p>
        </p:txBody>
      </p:sp>
      <p:sp>
        <p:nvSpPr>
          <p:cNvPr id="12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376040" y="9535320"/>
            <a:ext cx="654660" cy="547688"/>
          </a:xfrm>
        </p:spPr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655170" y="5000278"/>
            <a:ext cx="15121680" cy="176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447675" indent="-1809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TW" sz="2800" b="1" dirty="0">
                <a:latin typeface="Times New Roman" pitchFamily="18" charset="0"/>
              </a:rPr>
              <a:t>References</a:t>
            </a:r>
            <a:r>
              <a:rPr lang="en-US" altLang="zh-TW" sz="2800" dirty="0">
                <a:latin typeface="Times New Roman" pitchFamily="18" charset="0"/>
              </a:rPr>
              <a:t>: 1. “Spoken Document Understanding and Organization”, IEEE Signal </a:t>
            </a:r>
            <a:r>
              <a:rPr lang="en-US" altLang="zh-TW" sz="2800" dirty="0">
                <a:latin typeface="Times New Roman" pitchFamily="18" charset="0"/>
              </a:rPr>
              <a:t>Processing    Magazine</a:t>
            </a:r>
            <a:r>
              <a:rPr lang="en-US" altLang="zh-TW" sz="2800" dirty="0">
                <a:latin typeface="Times New Roman" pitchFamily="18" charset="0"/>
              </a:rPr>
              <a:t>, Sept. </a:t>
            </a:r>
            <a:r>
              <a:rPr lang="en-US" altLang="zh-TW" sz="2800" dirty="0">
                <a:latin typeface="Times New Roman" pitchFamily="18" charset="0"/>
              </a:rPr>
              <a:t>2005</a:t>
            </a:r>
            <a:r>
              <a:rPr lang="en-US" altLang="zh-TW" sz="2800" dirty="0">
                <a:latin typeface="Times New Roman" pitchFamily="18" charset="0"/>
              </a:rPr>
              <a:t>, Special Issue on Speech </a:t>
            </a:r>
            <a:r>
              <a:rPr lang="en-US" altLang="zh-TW" sz="2800" dirty="0">
                <a:latin typeface="Times New Roman" pitchFamily="18" charset="0"/>
              </a:rPr>
              <a:t>Technology in </a:t>
            </a:r>
            <a:r>
              <a:rPr lang="en-US" altLang="zh-TW" sz="2800" dirty="0">
                <a:latin typeface="Times New Roman" pitchFamily="18" charset="0"/>
              </a:rPr>
              <a:t>Human-Machine Communication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TW" sz="2800" dirty="0">
                <a:latin typeface="Times New Roman" pitchFamily="18" charset="0"/>
              </a:rPr>
              <a:t>                     2. “Multi-layered Summarization of Spoken Document Archives by </a:t>
            </a:r>
            <a:r>
              <a:rPr lang="en-US" altLang="zh-TW" sz="2800" dirty="0">
                <a:latin typeface="Times New Roman" pitchFamily="18" charset="0"/>
              </a:rPr>
              <a:t>Information </a:t>
            </a:r>
            <a:r>
              <a:rPr lang="en-US" altLang="zh-TW" sz="2800" dirty="0">
                <a:latin typeface="Times New Roman" pitchFamily="18" charset="0"/>
              </a:rPr>
              <a:t>Extraction and Semantic Structuring”, </a:t>
            </a:r>
            <a:r>
              <a:rPr lang="en-US" altLang="zh-TW" sz="2800" dirty="0" err="1">
                <a:latin typeface="Times New Roman" pitchFamily="18" charset="0"/>
              </a:rPr>
              <a:t>Interspeech</a:t>
            </a:r>
            <a:r>
              <a:rPr lang="en-US" altLang="zh-TW" sz="2800" dirty="0">
                <a:latin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2006, Pittsburg</a:t>
            </a:r>
            <a:r>
              <a:rPr lang="en-US" altLang="zh-TW" sz="2800" dirty="0">
                <a:latin typeface="Times New Roman" pitchFamily="18" charset="0"/>
              </a:rPr>
              <a:t>, USA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7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54349" y="1575262"/>
            <a:ext cx="11675697" cy="1708160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 defTabSz="1371600"/>
            <a:r>
              <a:rPr lang="zh-TW" altLang="en-US" sz="4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5400" b="1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數位語音處理概論</a:t>
            </a:r>
            <a:endParaRPr lang="en-US" altLang="zh-TW" sz="5400" b="1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 defTabSz="1371600"/>
            <a:r>
              <a:rPr lang="en-US" altLang="zh-TW" sz="4800" b="1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to Digital </a:t>
            </a:r>
            <a:r>
              <a:rPr lang="en-US" altLang="zh-TW" sz="48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Speech Processing</a:t>
            </a:r>
            <a:endParaRPr lang="zh-TW" altLang="en-US" sz="4800" b="1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49014" y="7121544"/>
            <a:ext cx="10286368" cy="569387"/>
          </a:xfrm>
          <a:prstGeom prst="rect">
            <a:avLst/>
          </a:prstGeom>
        </p:spPr>
        <p:txBody>
          <a:bodyPr wrap="square" lIns="137160" tIns="68580" rIns="137160" bIns="68580">
            <a:spAutoFit/>
          </a:bodyPr>
          <a:lstStyle/>
          <a:p>
            <a:pPr algn="ctr" defTabSz="1371600"/>
            <a:r>
              <a:rPr lang="zh-TW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授課教師：國立臺灣大學 電機工程學系 李琳山 教授</a:t>
            </a:r>
            <a:endParaRPr lang="en-US" altLang="zh-TW" sz="2800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176218" y="8086140"/>
            <a:ext cx="10461840" cy="954106"/>
            <a:chOff x="746843" y="4207851"/>
            <a:chExt cx="6975636" cy="636168"/>
          </a:xfrm>
        </p:grpSpPr>
        <p:sp>
          <p:nvSpPr>
            <p:cNvPr id="8" name="矩形 18"/>
            <p:cNvSpPr>
              <a:spLocks noChangeArrowheads="1"/>
            </p:cNvSpPr>
            <p:nvPr/>
          </p:nvSpPr>
          <p:spPr bwMode="auto">
            <a:xfrm>
              <a:off x="2339751" y="4207851"/>
              <a:ext cx="5382728" cy="636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1371600"/>
              <a:r>
                <a:rPr lang="en-US" altLang="zh-TW" sz="2800" b="1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【</a:t>
              </a:r>
              <a:r>
                <a:rPr lang="zh-TW" altLang="en-US" sz="2800" b="1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本著作除另有註明外，採取</a:t>
              </a:r>
              <a:r>
                <a:rPr lang="zh-TW" altLang="en-US" sz="2800" b="1" u="sng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創用</a:t>
              </a:r>
              <a:r>
                <a:rPr lang="en-US" altLang="zh-TW" sz="2800" b="1" u="sng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CC</a:t>
              </a:r>
              <a:r>
                <a:rPr lang="zh-TW" altLang="en-US" sz="2800" b="1" u="sng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「姓名標示－非商業性－相同方式分享」臺灣</a:t>
              </a:r>
              <a:r>
                <a:rPr lang="en-US" altLang="zh-TW" sz="2800" b="1" u="sng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3.0</a:t>
              </a:r>
              <a:r>
                <a:rPr lang="zh-TW" altLang="en-US" sz="2800" b="1" u="sng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3"/>
                </a:rPr>
                <a:t>版</a:t>
              </a:r>
              <a:r>
                <a:rPr lang="zh-TW" altLang="en-US" sz="2800" b="1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授權釋出</a:t>
              </a:r>
              <a:r>
                <a:rPr lang="en-US" altLang="zh-TW" sz="2800" b="1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】</a:t>
              </a:r>
            </a:p>
          </p:txBody>
        </p:sp>
        <p:pic>
          <p:nvPicPr>
            <p:cNvPr id="9" name="Picture 15" descr="cc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43" y="4271714"/>
              <a:ext cx="1592909" cy="57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65"/>
            <a:ext cx="3823920" cy="106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551465"/>
            <a:ext cx="18265776" cy="22775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altLang="zh-TW" sz="5600" dirty="0"/>
              <a:t>Example 2: Key-term Graph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4000" dirty="0">
                <a:solidFill>
                  <a:srgbClr val="000000"/>
                </a:solidFill>
              </a:rPr>
              <a:t>each retrieved spoken document/segment labeled by a set of key terms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4000" dirty="0">
                <a:solidFill>
                  <a:srgbClr val="000000"/>
                </a:solidFill>
              </a:rPr>
              <a:t>relationships between key terms represented by a graph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1" y="-599369"/>
            <a:ext cx="1847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 sz="7200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" y="-599369"/>
            <a:ext cx="1847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 sz="7200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" y="-599369"/>
            <a:ext cx="1847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 sz="7200"/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1" y="-315999"/>
            <a:ext cx="1847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 sz="7200"/>
          </a:p>
        </p:txBody>
      </p:sp>
      <p:sp>
        <p:nvSpPr>
          <p:cNvPr id="99335" name="Rectangle 2"/>
          <p:cNvSpPr txBox="1">
            <a:spLocks noChangeArrowheads="1"/>
          </p:cNvSpPr>
          <p:nvPr/>
        </p:nvSpPr>
        <p:spPr bwMode="auto">
          <a:xfrm>
            <a:off x="0" y="115094"/>
            <a:ext cx="18265776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7200" b="1" dirty="0">
                <a:latin typeface="Times New Roman" pitchFamily="18" charset="0"/>
                <a:cs typeface="Times New Roman" pitchFamily="18" charset="0"/>
              </a:rPr>
              <a:t>Semantic Structuring (2/2)</a:t>
            </a:r>
          </a:p>
        </p:txBody>
      </p:sp>
      <p:grpSp>
        <p:nvGrpSpPr>
          <p:cNvPr id="37" name="群組 36"/>
          <p:cNvGrpSpPr>
            <a:grpSpLocks/>
          </p:cNvGrpSpPr>
          <p:nvPr/>
        </p:nvGrpSpPr>
        <p:grpSpPr bwMode="auto">
          <a:xfrm>
            <a:off x="304800" y="4115595"/>
            <a:ext cx="17678400" cy="8462365"/>
            <a:chOff x="152400" y="2590800"/>
            <a:chExt cx="8839200" cy="5980071"/>
          </a:xfrm>
        </p:grpSpPr>
        <p:sp>
          <p:nvSpPr>
            <p:cNvPr id="2" name="流程圖: 多重文件 1"/>
            <p:cNvSpPr/>
            <p:nvPr/>
          </p:nvSpPr>
          <p:spPr>
            <a:xfrm>
              <a:off x="5610225" y="2590800"/>
              <a:ext cx="1447800" cy="1829150"/>
            </a:xfrm>
            <a:prstGeom prst="flowChartMulti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7200" dirty="0">
                  <a:solidFill>
                    <a:srgbClr val="FFC000"/>
                  </a:solidFill>
                </a:rPr>
                <a:t>-----</a:t>
              </a:r>
            </a:p>
            <a:p>
              <a:pPr algn="ctr">
                <a:defRPr/>
              </a:pPr>
              <a:r>
                <a:rPr lang="en-US" altLang="zh-TW" sz="7200" dirty="0">
                  <a:solidFill>
                    <a:srgbClr val="FFC000"/>
                  </a:solidFill>
                </a:rPr>
                <a:t>-----</a:t>
              </a:r>
            </a:p>
            <a:p>
              <a:pPr algn="ctr">
                <a:defRPr/>
              </a:pPr>
              <a:r>
                <a:rPr lang="en-US" altLang="zh-TW" sz="7200" dirty="0">
                  <a:solidFill>
                    <a:srgbClr val="FFC000"/>
                  </a:solidFill>
                </a:rPr>
                <a:t>-----</a:t>
              </a:r>
            </a:p>
            <a:p>
              <a:pPr algn="ctr">
                <a:defRPr/>
              </a:pPr>
              <a:r>
                <a:rPr lang="en-US" altLang="zh-TW" sz="7200" dirty="0">
                  <a:solidFill>
                    <a:srgbClr val="FFC000"/>
                  </a:solidFill>
                </a:rPr>
                <a:t>-----</a:t>
              </a:r>
              <a:endParaRPr lang="zh-TW" altLang="en-US" sz="7200" dirty="0">
                <a:solidFill>
                  <a:srgbClr val="FFC000"/>
                </a:solidFill>
              </a:endParaRPr>
            </a:p>
          </p:txBody>
        </p:sp>
        <p:sp>
          <p:nvSpPr>
            <p:cNvPr id="42" name="流程圖: 多重文件 41"/>
            <p:cNvSpPr/>
            <p:nvPr/>
          </p:nvSpPr>
          <p:spPr>
            <a:xfrm>
              <a:off x="3248025" y="2590800"/>
              <a:ext cx="1447800" cy="1829150"/>
            </a:xfrm>
            <a:prstGeom prst="flowChartMulti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7200" dirty="0">
                  <a:solidFill>
                    <a:srgbClr val="008000"/>
                  </a:solidFill>
                </a:rPr>
                <a:t>---------</a:t>
              </a:r>
            </a:p>
            <a:p>
              <a:pPr algn="ctr">
                <a:defRPr/>
              </a:pPr>
              <a:r>
                <a:rPr lang="en-US" altLang="zh-TW" sz="7200" dirty="0">
                  <a:solidFill>
                    <a:srgbClr val="008000"/>
                  </a:solidFill>
                </a:rPr>
                <a:t>---------</a:t>
              </a:r>
            </a:p>
            <a:p>
              <a:pPr algn="ctr">
                <a:defRPr/>
              </a:pPr>
              <a:r>
                <a:rPr lang="en-US" altLang="zh-TW" sz="7200" dirty="0">
                  <a:solidFill>
                    <a:srgbClr val="008000"/>
                  </a:solidFill>
                </a:rPr>
                <a:t>---------</a:t>
              </a:r>
            </a:p>
            <a:p>
              <a:pPr algn="ctr">
                <a:defRPr/>
              </a:pPr>
              <a:r>
                <a:rPr lang="en-US" altLang="zh-TW" sz="7200" dirty="0">
                  <a:solidFill>
                    <a:srgbClr val="008000"/>
                  </a:solidFill>
                </a:rPr>
                <a:t>---</a:t>
              </a:r>
              <a:endParaRPr lang="zh-TW" altLang="en-US" sz="7200" dirty="0">
                <a:solidFill>
                  <a:srgbClr val="008000"/>
                </a:solidFill>
              </a:endParaRPr>
            </a:p>
          </p:txBody>
        </p:sp>
        <p:sp>
          <p:nvSpPr>
            <p:cNvPr id="43" name="流程圖: 多重文件 42"/>
            <p:cNvSpPr/>
            <p:nvPr/>
          </p:nvSpPr>
          <p:spPr>
            <a:xfrm>
              <a:off x="809625" y="2590800"/>
              <a:ext cx="1447800" cy="1829150"/>
            </a:xfrm>
            <a:prstGeom prst="flowChartMultidocumen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7200" dirty="0">
                  <a:solidFill>
                    <a:srgbClr val="0033CC"/>
                  </a:solidFill>
                </a:rPr>
                <a:t>-------</a:t>
              </a:r>
            </a:p>
            <a:p>
              <a:pPr algn="ctr">
                <a:defRPr/>
              </a:pPr>
              <a:r>
                <a:rPr lang="en-US" altLang="zh-TW" sz="7200" dirty="0">
                  <a:solidFill>
                    <a:srgbClr val="0033CC"/>
                  </a:solidFill>
                </a:rPr>
                <a:t>-------</a:t>
              </a:r>
            </a:p>
            <a:p>
              <a:pPr algn="ctr">
                <a:defRPr/>
              </a:pPr>
              <a:r>
                <a:rPr lang="en-US" altLang="zh-TW" sz="7200" dirty="0">
                  <a:solidFill>
                    <a:srgbClr val="0033CC"/>
                  </a:solidFill>
                </a:rPr>
                <a:t>-------</a:t>
              </a:r>
            </a:p>
            <a:p>
              <a:pPr algn="ctr">
                <a:defRPr/>
              </a:pPr>
              <a:r>
                <a:rPr lang="en-US" altLang="zh-TW" sz="7200" dirty="0">
                  <a:solidFill>
                    <a:srgbClr val="0033CC"/>
                  </a:solidFill>
                </a:rPr>
                <a:t>----</a:t>
              </a:r>
              <a:endParaRPr lang="zh-TW" altLang="en-US" sz="7200" dirty="0">
                <a:solidFill>
                  <a:srgbClr val="0033CC"/>
                </a:solidFill>
              </a:endParaRPr>
            </a:p>
          </p:txBody>
        </p:sp>
        <p:sp>
          <p:nvSpPr>
            <p:cNvPr id="99342" name="文字方塊 2"/>
            <p:cNvSpPr txBox="1">
              <a:spLocks noChangeArrowheads="1"/>
            </p:cNvSpPr>
            <p:nvPr/>
          </p:nvSpPr>
          <p:spPr bwMode="auto">
            <a:xfrm>
              <a:off x="7543800" y="2971802"/>
              <a:ext cx="1331913" cy="5546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7200"/>
                <a:t>retrieved spoken documents</a:t>
              </a:r>
              <a:endParaRPr lang="zh-TW" altLang="en-US" sz="7200"/>
            </a:p>
          </p:txBody>
        </p:sp>
        <p:sp>
          <p:nvSpPr>
            <p:cNvPr id="99343" name="文字方塊 44"/>
            <p:cNvSpPr txBox="1">
              <a:spLocks noChangeArrowheads="1"/>
            </p:cNvSpPr>
            <p:nvPr/>
          </p:nvSpPr>
          <p:spPr bwMode="auto">
            <a:xfrm>
              <a:off x="7543800" y="5373689"/>
              <a:ext cx="1066800" cy="3197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7200"/>
                <a:t>key term graph</a:t>
              </a:r>
              <a:endParaRPr lang="zh-TW" altLang="en-US" sz="7200"/>
            </a:p>
          </p:txBody>
        </p:sp>
        <p:sp>
          <p:nvSpPr>
            <p:cNvPr id="4" name="橢圓 3"/>
            <p:cNvSpPr/>
            <p:nvPr/>
          </p:nvSpPr>
          <p:spPr>
            <a:xfrm>
              <a:off x="2362200" y="5907501"/>
              <a:ext cx="1800225" cy="721899"/>
            </a:xfrm>
            <a:prstGeom prst="ellips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7200" dirty="0"/>
                <a:t>Acoustic Modeling</a:t>
              </a:r>
              <a:endParaRPr lang="zh-TW" altLang="en-US" sz="7200" dirty="0"/>
            </a:p>
          </p:txBody>
        </p:sp>
        <p:sp>
          <p:nvSpPr>
            <p:cNvPr id="48" name="橢圓 47"/>
            <p:cNvSpPr/>
            <p:nvPr/>
          </p:nvSpPr>
          <p:spPr>
            <a:xfrm>
              <a:off x="2514600" y="4934871"/>
              <a:ext cx="1368425" cy="723583"/>
            </a:xfrm>
            <a:prstGeom prst="ellips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7200" dirty="0"/>
                <a:t>Viterbi search</a:t>
              </a:r>
              <a:endParaRPr lang="zh-TW" altLang="en-US" sz="7200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762000" y="5658454"/>
              <a:ext cx="1257300" cy="723583"/>
            </a:xfrm>
            <a:prstGeom prst="ellips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7200" dirty="0"/>
                <a:t>HMM</a:t>
              </a:r>
              <a:endParaRPr lang="zh-TW" altLang="en-US" sz="7200" dirty="0"/>
            </a:p>
          </p:txBody>
        </p:sp>
        <p:sp>
          <p:nvSpPr>
            <p:cNvPr id="50" name="橢圓 49"/>
            <p:cNvSpPr/>
            <p:nvPr/>
          </p:nvSpPr>
          <p:spPr>
            <a:xfrm>
              <a:off x="4495800" y="5621433"/>
              <a:ext cx="1828800" cy="721899"/>
            </a:xfrm>
            <a:prstGeom prst="ellips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7200" dirty="0"/>
                <a:t>Language Modeling</a:t>
              </a:r>
              <a:endParaRPr lang="zh-TW" altLang="en-US" sz="7200" dirty="0"/>
            </a:p>
          </p:txBody>
        </p:sp>
        <p:sp>
          <p:nvSpPr>
            <p:cNvPr id="51" name="橢圓 50"/>
            <p:cNvSpPr/>
            <p:nvPr/>
          </p:nvSpPr>
          <p:spPr>
            <a:xfrm>
              <a:off x="5895975" y="4875975"/>
              <a:ext cx="1724025" cy="723583"/>
            </a:xfrm>
            <a:prstGeom prst="ellips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7200" dirty="0"/>
                <a:t>Perplexity</a:t>
              </a:r>
              <a:endParaRPr lang="zh-TW" altLang="en-US" sz="7200" dirty="0"/>
            </a:p>
          </p:txBody>
        </p:sp>
        <p:cxnSp>
          <p:nvCxnSpPr>
            <p:cNvPr id="6" name="直線接點 5"/>
            <p:cNvCxnSpPr/>
            <p:nvPr/>
          </p:nvCxnSpPr>
          <p:spPr>
            <a:xfrm>
              <a:off x="152400" y="4724527"/>
              <a:ext cx="8839200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endCxn id="49" idx="0"/>
            </p:cNvCxnSpPr>
            <p:nvPr/>
          </p:nvCxnSpPr>
          <p:spPr>
            <a:xfrm>
              <a:off x="1390650" y="4495673"/>
              <a:ext cx="0" cy="1162781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endCxn id="48" idx="1"/>
            </p:cNvCxnSpPr>
            <p:nvPr/>
          </p:nvCxnSpPr>
          <p:spPr>
            <a:xfrm>
              <a:off x="1635125" y="4295426"/>
              <a:ext cx="1079500" cy="747141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endCxn id="4" idx="1"/>
            </p:cNvCxnSpPr>
            <p:nvPr/>
          </p:nvCxnSpPr>
          <p:spPr>
            <a:xfrm>
              <a:off x="1533525" y="4458653"/>
              <a:ext cx="1092200" cy="1554861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endCxn id="4" idx="7"/>
            </p:cNvCxnSpPr>
            <p:nvPr/>
          </p:nvCxnSpPr>
          <p:spPr>
            <a:xfrm flipH="1">
              <a:off x="3898900" y="4295426"/>
              <a:ext cx="266700" cy="1718087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endCxn id="50" idx="0"/>
            </p:cNvCxnSpPr>
            <p:nvPr/>
          </p:nvCxnSpPr>
          <p:spPr>
            <a:xfrm flipH="1">
              <a:off x="5410200" y="4458653"/>
              <a:ext cx="523875" cy="1162781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endCxn id="50" idx="1"/>
            </p:cNvCxnSpPr>
            <p:nvPr/>
          </p:nvCxnSpPr>
          <p:spPr>
            <a:xfrm>
              <a:off x="4343400" y="4258406"/>
              <a:ext cx="420688" cy="146904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flipH="1">
              <a:off x="3457575" y="4438460"/>
              <a:ext cx="258763" cy="518287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 flipH="1">
              <a:off x="1533525" y="4409853"/>
              <a:ext cx="1809750" cy="1248601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endCxn id="51" idx="0"/>
            </p:cNvCxnSpPr>
            <p:nvPr/>
          </p:nvCxnSpPr>
          <p:spPr>
            <a:xfrm>
              <a:off x="6657975" y="4209606"/>
              <a:ext cx="100013" cy="666369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49" idx="7"/>
              <a:endCxn id="48" idx="3"/>
            </p:cNvCxnSpPr>
            <p:nvPr/>
          </p:nvCxnSpPr>
          <p:spPr>
            <a:xfrm flipV="1">
              <a:off x="1835150" y="5552440"/>
              <a:ext cx="879475" cy="212027"/>
            </a:xfrm>
            <a:prstGeom prst="line">
              <a:avLst/>
            </a:prstGeom>
            <a:ln w="19050">
              <a:solidFill>
                <a:schemeClr val="accent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4" idx="0"/>
              <a:endCxn id="48" idx="4"/>
            </p:cNvCxnSpPr>
            <p:nvPr/>
          </p:nvCxnSpPr>
          <p:spPr>
            <a:xfrm flipH="1" flipV="1">
              <a:off x="3198813" y="5658454"/>
              <a:ext cx="63500" cy="249047"/>
            </a:xfrm>
            <a:prstGeom prst="line">
              <a:avLst/>
            </a:prstGeom>
            <a:ln w="19050">
              <a:solidFill>
                <a:schemeClr val="accent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>
              <a:stCxn id="49" idx="5"/>
              <a:endCxn id="4" idx="2"/>
            </p:cNvCxnSpPr>
            <p:nvPr/>
          </p:nvCxnSpPr>
          <p:spPr>
            <a:xfrm flipV="1">
              <a:off x="1835150" y="6267609"/>
              <a:ext cx="527050" cy="8413"/>
            </a:xfrm>
            <a:prstGeom prst="line">
              <a:avLst/>
            </a:prstGeom>
            <a:ln w="19050">
              <a:solidFill>
                <a:schemeClr val="accent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>
              <a:stCxn id="48" idx="5"/>
              <a:endCxn id="50" idx="2"/>
            </p:cNvCxnSpPr>
            <p:nvPr/>
          </p:nvCxnSpPr>
          <p:spPr>
            <a:xfrm>
              <a:off x="3683000" y="5552440"/>
              <a:ext cx="812800" cy="430784"/>
            </a:xfrm>
            <a:prstGeom prst="line">
              <a:avLst/>
            </a:prstGeom>
            <a:ln w="19050">
              <a:solidFill>
                <a:schemeClr val="accent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4" idx="6"/>
              <a:endCxn id="50" idx="3"/>
            </p:cNvCxnSpPr>
            <p:nvPr/>
          </p:nvCxnSpPr>
          <p:spPr>
            <a:xfrm flipV="1">
              <a:off x="4162425" y="6239002"/>
              <a:ext cx="601663" cy="28607"/>
            </a:xfrm>
            <a:prstGeom prst="line">
              <a:avLst/>
            </a:prstGeom>
            <a:ln w="19050">
              <a:solidFill>
                <a:schemeClr val="accent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>
              <a:stCxn id="50" idx="7"/>
              <a:endCxn id="51" idx="3"/>
            </p:cNvCxnSpPr>
            <p:nvPr/>
          </p:nvCxnSpPr>
          <p:spPr>
            <a:xfrm flipV="1">
              <a:off x="6056313" y="5493544"/>
              <a:ext cx="92075" cy="233902"/>
            </a:xfrm>
            <a:prstGeom prst="line">
              <a:avLst/>
            </a:prstGeom>
            <a:ln w="19050">
              <a:solidFill>
                <a:schemeClr val="accent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36" name="圖片 35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288" y="9376038"/>
            <a:ext cx="2016224" cy="703168"/>
          </a:xfrm>
          <a:prstGeom prst="rect">
            <a:avLst/>
          </a:prstGeom>
        </p:spPr>
      </p:pic>
      <p:sp>
        <p:nvSpPr>
          <p:cNvPr id="38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46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0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0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620046"/>
            <a:ext cx="18265776" cy="166199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altLang="zh-TW" dirty="0"/>
              <a:t>An example: user-system interaction modeled as a Markov Decision Process (MDP)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1" y="-599369"/>
            <a:ext cx="1847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 sz="7200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" y="-599369"/>
            <a:ext cx="1847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 sz="7200"/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" y="-599369"/>
            <a:ext cx="1847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 sz="7200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1" y="-315999"/>
            <a:ext cx="1847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 sz="7200"/>
          </a:p>
        </p:txBody>
      </p:sp>
      <p:sp>
        <p:nvSpPr>
          <p:cNvPr id="100359" name="Rectangle 2"/>
          <p:cNvSpPr txBox="1">
            <a:spLocks noChangeArrowheads="1"/>
          </p:cNvSpPr>
          <p:nvPr/>
        </p:nvSpPr>
        <p:spPr bwMode="auto">
          <a:xfrm>
            <a:off x="0" y="794"/>
            <a:ext cx="18265776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7200" b="1" dirty="0">
                <a:latin typeface="Times New Roman" pitchFamily="18" charset="0"/>
                <a:cs typeface="Times New Roman" pitchFamily="18" charset="0"/>
              </a:rPr>
              <a:t>Multi-modal </a:t>
            </a:r>
            <a:r>
              <a:rPr lang="en-US" altLang="zh-TW" sz="7200" b="1" dirty="0">
                <a:latin typeface="Times New Roman" pitchFamily="18" charset="0"/>
                <a:cs typeface="Times New Roman" pitchFamily="18" charset="0"/>
              </a:rPr>
              <a:t>Dialogue</a:t>
            </a:r>
            <a:endParaRPr lang="en-US" altLang="zh-TW" sz="72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1562" name="群組 1"/>
          <p:cNvGrpSpPr>
            <a:grpSpLocks/>
          </p:cNvGrpSpPr>
          <p:nvPr/>
        </p:nvGrpSpPr>
        <p:grpSpPr bwMode="auto">
          <a:xfrm>
            <a:off x="914400" y="2840039"/>
            <a:ext cx="16611600" cy="3744415"/>
            <a:chOff x="1066800" y="3714433"/>
            <a:chExt cx="7119258" cy="3163101"/>
          </a:xfrm>
        </p:grpSpPr>
        <p:sp>
          <p:nvSpPr>
            <p:cNvPr id="37" name="AutoShape 46"/>
            <p:cNvSpPr>
              <a:spLocks noChangeArrowheads="1"/>
            </p:cNvSpPr>
            <p:nvPr/>
          </p:nvSpPr>
          <p:spPr bwMode="auto">
            <a:xfrm>
              <a:off x="5050972" y="3714433"/>
              <a:ext cx="1427390" cy="1085573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360000" bIns="72000" anchor="ctr"/>
            <a:lstStyle/>
            <a:p>
              <a:pPr algn="ctr">
                <a:defRPr/>
              </a:pPr>
              <a:r>
                <a:rPr lang="en-US" altLang="zh-TW" sz="2800" dirty="0"/>
                <a:t>Key Terms/</a:t>
              </a:r>
            </a:p>
            <a:p>
              <a:pPr algn="ctr">
                <a:defRPr/>
              </a:pPr>
              <a:r>
                <a:rPr lang="en-US" altLang="zh-TW" sz="2800" dirty="0"/>
                <a:t>Titles/Summaries</a:t>
              </a:r>
              <a:endParaRPr lang="zh-TW" altLang="en-US" sz="2800" dirty="0"/>
            </a:p>
          </p:txBody>
        </p:sp>
        <p:sp>
          <p:nvSpPr>
            <p:cNvPr id="38" name="Line 47"/>
            <p:cNvSpPr>
              <a:spLocks noChangeShapeType="1"/>
            </p:cNvSpPr>
            <p:nvPr/>
          </p:nvSpPr>
          <p:spPr bwMode="auto">
            <a:xfrm>
              <a:off x="6509658" y="4411775"/>
              <a:ext cx="493940" cy="372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2800"/>
            </a:p>
          </p:txBody>
        </p:sp>
        <p:sp>
          <p:nvSpPr>
            <p:cNvPr id="39" name="AutoShape 45"/>
            <p:cNvSpPr>
              <a:spLocks noChangeArrowheads="1"/>
            </p:cNvSpPr>
            <p:nvPr/>
          </p:nvSpPr>
          <p:spPr bwMode="auto">
            <a:xfrm>
              <a:off x="7032172" y="4452007"/>
              <a:ext cx="1153886" cy="1601206"/>
            </a:xfrm>
            <a:prstGeom prst="can">
              <a:avLst>
                <a:gd name="adj" fmla="val 25000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80000" tIns="93600" rIns="180000" bIns="93600" anchor="ctr"/>
            <a:lstStyle/>
            <a:p>
              <a:pPr algn="ctr">
                <a:defRPr/>
              </a:pPr>
              <a:r>
                <a:rPr lang="en-US" altLang="zh-TW" sz="2800" dirty="0"/>
                <a:t>Spoken</a:t>
              </a:r>
            </a:p>
            <a:p>
              <a:pPr algn="ctr">
                <a:defRPr/>
              </a:pPr>
              <a:r>
                <a:rPr lang="en-US" altLang="zh-TW" sz="2800" dirty="0"/>
                <a:t>Archives</a:t>
              </a:r>
            </a:p>
          </p:txBody>
        </p:sp>
        <p:sp>
          <p:nvSpPr>
            <p:cNvPr id="100367" name="Rectangle 10"/>
            <p:cNvSpPr>
              <a:spLocks noChangeAspect="1" noChangeArrowheads="1"/>
            </p:cNvSpPr>
            <p:nvPr/>
          </p:nvSpPr>
          <p:spPr bwMode="auto">
            <a:xfrm>
              <a:off x="1066800" y="5057775"/>
              <a:ext cx="776288" cy="428625"/>
            </a:xfrm>
            <a:prstGeom prst="rect">
              <a:avLst/>
            </a:prstGeom>
            <a:solidFill>
              <a:srgbClr val="00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0000" tIns="93600" rIns="180000" bIns="93600" anchor="ctr"/>
            <a:lstStyle/>
            <a:p>
              <a:pPr algn="ctr"/>
              <a:r>
                <a:rPr lang="en-US" altLang="zh-TW" sz="2800"/>
                <a:t>User</a:t>
              </a:r>
            </a:p>
          </p:txBody>
        </p:sp>
        <p:sp>
          <p:nvSpPr>
            <p:cNvPr id="41" name="Text Box 11"/>
            <p:cNvSpPr txBox="1">
              <a:spLocks noChangeAspect="1" noChangeArrowheads="1"/>
            </p:cNvSpPr>
            <p:nvPr/>
          </p:nvSpPr>
          <p:spPr bwMode="auto">
            <a:xfrm>
              <a:off x="3690377" y="5985394"/>
              <a:ext cx="1676400" cy="441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800" dirty="0">
                  <a:latin typeface="+mn-lt"/>
                </a:rPr>
                <a:t> </a:t>
              </a:r>
              <a:r>
                <a:rPr lang="en-US" altLang="zh-TW" sz="2800" dirty="0">
                  <a:latin typeface="+mn-lt"/>
                </a:rPr>
                <a:t>Retrieved Results</a:t>
              </a:r>
              <a:endParaRPr lang="en-US" altLang="zh-TW" sz="2800" dirty="0">
                <a:latin typeface="+mn-lt"/>
              </a:endParaRPr>
            </a:p>
          </p:txBody>
        </p:sp>
        <p:sp>
          <p:nvSpPr>
            <p:cNvPr id="100369" name="Line 14"/>
            <p:cNvSpPr>
              <a:spLocks noChangeAspect="1" noChangeShapeType="1"/>
            </p:cNvSpPr>
            <p:nvPr/>
          </p:nvSpPr>
          <p:spPr bwMode="auto">
            <a:xfrm flipH="1">
              <a:off x="3725863" y="6477000"/>
              <a:ext cx="15843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TW" altLang="en-US" sz="7200"/>
            </a:p>
          </p:txBody>
        </p:sp>
        <p:sp>
          <p:nvSpPr>
            <p:cNvPr id="100370" name="Line 15"/>
            <p:cNvSpPr>
              <a:spLocks noChangeAspect="1" noChangeShapeType="1"/>
            </p:cNvSpPr>
            <p:nvPr/>
          </p:nvSpPr>
          <p:spPr bwMode="auto">
            <a:xfrm flipH="1" flipV="1">
              <a:off x="3733800" y="5676900"/>
              <a:ext cx="0" cy="792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TW" altLang="en-US" sz="7200"/>
            </a:p>
          </p:txBody>
        </p:sp>
        <p:sp>
          <p:nvSpPr>
            <p:cNvPr id="47" name="Rectangle 16"/>
            <p:cNvSpPr>
              <a:spLocks noChangeAspect="1" noChangeArrowheads="1"/>
            </p:cNvSpPr>
            <p:nvPr/>
          </p:nvSpPr>
          <p:spPr bwMode="auto">
            <a:xfrm>
              <a:off x="5362576" y="6198045"/>
              <a:ext cx="1061357" cy="679489"/>
            </a:xfrm>
            <a:prstGeom prst="rect">
              <a:avLst/>
            </a:prstGeom>
            <a:solidFill>
              <a:srgbClr val="B7B7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0000" tIns="93600" rIns="180000" bIns="93600" anchor="ctr"/>
            <a:lstStyle/>
            <a:p>
              <a:pPr algn="ctr">
                <a:defRPr/>
              </a:pPr>
              <a:r>
                <a:rPr lang="en-US" altLang="zh-TW" sz="2800" dirty="0"/>
                <a:t>Retrieval</a:t>
              </a:r>
            </a:p>
            <a:p>
              <a:pPr algn="ctr">
                <a:defRPr/>
              </a:pPr>
              <a:r>
                <a:rPr lang="en-US" altLang="zh-TW" sz="2800" dirty="0"/>
                <a:t>Engine</a:t>
              </a:r>
            </a:p>
          </p:txBody>
        </p:sp>
        <p:sp>
          <p:nvSpPr>
            <p:cNvPr id="52" name="Rectangle 17"/>
            <p:cNvSpPr>
              <a:spLocks noChangeAspect="1" noChangeArrowheads="1"/>
            </p:cNvSpPr>
            <p:nvPr/>
          </p:nvSpPr>
          <p:spPr bwMode="auto">
            <a:xfrm>
              <a:off x="2081711" y="4342044"/>
              <a:ext cx="540568" cy="523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0" tIns="93600" rIns="180000" bIns="93600" anchor="ctr">
              <a:spAutoFit/>
            </a:bodyPr>
            <a:lstStyle/>
            <a:p>
              <a:pPr algn="ctr">
                <a:defRPr/>
              </a:pPr>
              <a:r>
                <a:rPr lang="en-US" altLang="zh-TW" sz="2800" dirty="0"/>
                <a:t>Query</a:t>
              </a:r>
            </a:p>
          </p:txBody>
        </p:sp>
        <p:cxnSp>
          <p:nvCxnSpPr>
            <p:cNvPr id="100373" name="AutoShape 18"/>
            <p:cNvCxnSpPr>
              <a:cxnSpLocks noChangeAspect="1" noChangeShapeType="1"/>
              <a:stCxn id="100367" idx="0"/>
            </p:cNvCxnSpPr>
            <p:nvPr/>
          </p:nvCxnSpPr>
          <p:spPr bwMode="auto">
            <a:xfrm rot="5400000" flipH="1" flipV="1">
              <a:off x="1530351" y="4551362"/>
              <a:ext cx="430212" cy="582613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374" name="Rectangle 21"/>
            <p:cNvSpPr>
              <a:spLocks noChangeArrowheads="1"/>
            </p:cNvSpPr>
            <p:nvPr/>
          </p:nvSpPr>
          <p:spPr bwMode="auto">
            <a:xfrm>
              <a:off x="3181350" y="4648200"/>
              <a:ext cx="1085850" cy="10207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TW" sz="2800"/>
                <a:t>User</a:t>
              </a:r>
            </a:p>
            <a:p>
              <a:pPr algn="ctr"/>
              <a:r>
                <a:rPr lang="en-US" altLang="zh-TW" sz="2800"/>
                <a:t>Interface</a:t>
              </a:r>
              <a:endParaRPr lang="zh-TW" altLang="en-US" sz="2800"/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 flipH="1">
              <a:off x="4287612" y="4343382"/>
              <a:ext cx="740229" cy="4787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2800"/>
            </a:p>
          </p:txBody>
        </p:sp>
        <p:sp>
          <p:nvSpPr>
            <p:cNvPr id="100376" name="AutoShape 6"/>
            <p:cNvSpPr>
              <a:spLocks noChangeArrowheads="1"/>
            </p:cNvSpPr>
            <p:nvPr/>
          </p:nvSpPr>
          <p:spPr bwMode="auto">
            <a:xfrm>
              <a:off x="2133600" y="4836170"/>
              <a:ext cx="914400" cy="877998"/>
            </a:xfrm>
            <a:prstGeom prst="leftRightArrow">
              <a:avLst>
                <a:gd name="adj1" fmla="val 50000"/>
                <a:gd name="adj2" fmla="val 62309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 sz="2800"/>
            </a:p>
          </p:txBody>
        </p:sp>
        <p:sp>
          <p:nvSpPr>
            <p:cNvPr id="59" name="Text Box 7"/>
            <p:cNvSpPr txBox="1">
              <a:spLocks noChangeAspect="1" noChangeArrowheads="1"/>
            </p:cNvSpPr>
            <p:nvPr/>
          </p:nvSpPr>
          <p:spPr bwMode="auto">
            <a:xfrm>
              <a:off x="2116106" y="5791638"/>
              <a:ext cx="979714" cy="805983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2800" dirty="0">
                  <a:latin typeface="+mn-lt"/>
                </a:rPr>
                <a:t>Multi-modal Dialogue</a:t>
              </a:r>
            </a:p>
          </p:txBody>
        </p:sp>
        <p:sp>
          <p:nvSpPr>
            <p:cNvPr id="100378" name="Rectangle 21"/>
            <p:cNvSpPr>
              <a:spLocks noChangeArrowheads="1"/>
            </p:cNvSpPr>
            <p:nvPr/>
          </p:nvSpPr>
          <p:spPr bwMode="auto">
            <a:xfrm>
              <a:off x="4767263" y="5105400"/>
              <a:ext cx="1633537" cy="762000"/>
            </a:xfrm>
            <a:prstGeom prst="rect">
              <a:avLst/>
            </a:prstGeom>
            <a:solidFill>
              <a:srgbClr val="92D05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TW" sz="2800"/>
                <a:t>Semantic</a:t>
              </a:r>
            </a:p>
            <a:p>
              <a:pPr algn="ctr"/>
              <a:r>
                <a:rPr lang="en-US" altLang="zh-TW" sz="2800"/>
                <a:t>Structuring</a:t>
              </a:r>
              <a:endParaRPr lang="zh-TW" altLang="en-US" sz="2800"/>
            </a:p>
          </p:txBody>
        </p:sp>
        <p:sp>
          <p:nvSpPr>
            <p:cNvPr id="67" name="Line 47"/>
            <p:cNvSpPr>
              <a:spLocks noChangeShapeType="1"/>
            </p:cNvSpPr>
            <p:nvPr/>
          </p:nvSpPr>
          <p:spPr bwMode="auto">
            <a:xfrm>
              <a:off x="6430736" y="5391407"/>
              <a:ext cx="5864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2800"/>
            </a:p>
          </p:txBody>
        </p:sp>
        <p:sp>
          <p:nvSpPr>
            <p:cNvPr id="68" name="Line 47"/>
            <p:cNvSpPr>
              <a:spLocks noChangeShapeType="1"/>
            </p:cNvSpPr>
            <p:nvPr/>
          </p:nvSpPr>
          <p:spPr bwMode="auto">
            <a:xfrm flipV="1">
              <a:off x="6474279" y="5944588"/>
              <a:ext cx="521154" cy="458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2800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 flipH="1">
              <a:off x="5791201" y="4800007"/>
              <a:ext cx="0" cy="315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2800"/>
            </a:p>
          </p:txBody>
        </p:sp>
        <p:sp>
          <p:nvSpPr>
            <p:cNvPr id="70" name="Line 43"/>
            <p:cNvSpPr>
              <a:spLocks noChangeShapeType="1"/>
            </p:cNvSpPr>
            <p:nvPr/>
          </p:nvSpPr>
          <p:spPr bwMode="auto">
            <a:xfrm>
              <a:off x="5833383" y="5866136"/>
              <a:ext cx="0" cy="3319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2800"/>
            </a:p>
          </p:txBody>
        </p:sp>
        <p:sp>
          <p:nvSpPr>
            <p:cNvPr id="71" name="Line 47"/>
            <p:cNvSpPr>
              <a:spLocks noChangeShapeType="1"/>
            </p:cNvSpPr>
            <p:nvPr/>
          </p:nvSpPr>
          <p:spPr bwMode="auto">
            <a:xfrm flipV="1">
              <a:off x="4286250" y="540951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2800"/>
            </a:p>
          </p:txBody>
        </p:sp>
      </p:grpSp>
      <p:sp>
        <p:nvSpPr>
          <p:cNvPr id="5" name="矩形 4"/>
          <p:cNvSpPr/>
          <p:nvPr/>
        </p:nvSpPr>
        <p:spPr>
          <a:xfrm>
            <a:off x="0" y="6333017"/>
            <a:ext cx="18288000" cy="39333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indent="-6858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•"/>
              <a:defRPr/>
            </a:pPr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goals</a:t>
            </a:r>
          </a:p>
          <a:p>
            <a:pPr marL="1485900" lvl="1" indent="-571500">
              <a:buFontTx/>
              <a:buChar char="–"/>
              <a:defRPr/>
            </a:pPr>
            <a:r>
              <a:rPr lang="en-US" altLang="zh-TW" sz="4800" kern="0" dirty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small </a:t>
            </a:r>
            <a:r>
              <a:rPr lang="en-US" altLang="zh-TW" sz="4800" kern="0" dirty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average number of dialogue turns (average number of </a:t>
            </a:r>
            <a:r>
              <a:rPr lang="en-US" altLang="zh-TW" sz="4800" kern="0" dirty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user actions taken) </a:t>
            </a:r>
            <a:r>
              <a:rPr lang="en-US" altLang="zh-TW" sz="4800" kern="0" dirty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for successful </a:t>
            </a:r>
            <a:r>
              <a:rPr lang="en-US" altLang="zh-TW" sz="4800" kern="0" dirty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tasks (</a:t>
            </a:r>
            <a:r>
              <a:rPr lang="en-US" altLang="zh-TW" sz="4800" kern="0" dirty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success: user’s information need satisfied</a:t>
            </a:r>
            <a:r>
              <a:rPr lang="en-US" altLang="zh-TW" sz="4800" kern="0" dirty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)</a:t>
            </a:r>
          </a:p>
          <a:p>
            <a:pPr marL="1485900" lvl="1" indent="-571500">
              <a:buFontTx/>
              <a:buChar char="–"/>
              <a:defRPr/>
            </a:pPr>
            <a:r>
              <a:rPr lang="en-US" altLang="zh-TW" sz="4800" kern="0" dirty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less effort for user, better retrieval quality</a:t>
            </a:r>
            <a:endParaRPr lang="en-US" altLang="zh-TW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0" y="115099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31" name="圖片 30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888" y="6147346"/>
            <a:ext cx="2016224" cy="703168"/>
          </a:xfrm>
          <a:prstGeom prst="rect">
            <a:avLst/>
          </a:prstGeom>
        </p:spPr>
      </p:pic>
      <p:sp>
        <p:nvSpPr>
          <p:cNvPr id="32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645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12345686\Desktop\defence\icon\Lecture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117" y="7845064"/>
            <a:ext cx="2488230" cy="237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 descr="Social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573" y="8146069"/>
            <a:ext cx="3997058" cy="1986650"/>
          </a:xfrm>
          <a:prstGeom prst="rect">
            <a:avLst/>
          </a:prstGeom>
        </p:spPr>
      </p:pic>
      <p:pic>
        <p:nvPicPr>
          <p:cNvPr id="14" name="圖片 13" descr="websites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101" y="8146118"/>
            <a:ext cx="3920466" cy="2023544"/>
          </a:xfrm>
          <a:prstGeom prst="rect">
            <a:avLst/>
          </a:prstGeom>
        </p:spPr>
      </p:pic>
      <p:pic>
        <p:nvPicPr>
          <p:cNvPr id="20" name="圖片 19" descr="Emails.g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667" y="5097868"/>
            <a:ext cx="2089598" cy="2029000"/>
          </a:xfrm>
          <a:prstGeom prst="rect">
            <a:avLst/>
          </a:prstGeom>
        </p:spPr>
      </p:pic>
      <p:pic>
        <p:nvPicPr>
          <p:cNvPr id="18" name="圖片 17" descr="books2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972" y="4645722"/>
            <a:ext cx="3531348" cy="26466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4194"/>
            <a:ext cx="18266400" cy="108000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TW" sz="7200" dirty="0">
                <a:ea typeface="新細明體" pitchFamily="18" charset="-120"/>
              </a:rPr>
              <a:t>Spoken Document Summarization</a:t>
            </a:r>
            <a:endParaRPr lang="zh-TW" altLang="en-US" sz="7200" dirty="0"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61595"/>
            <a:ext cx="18288000" cy="2123658"/>
          </a:xfrm>
        </p:spPr>
        <p:txBody>
          <a:bodyPr>
            <a:spAutoFit/>
          </a:bodyPr>
          <a:lstStyle/>
          <a:p>
            <a:r>
              <a:rPr kumimoji="1" lang="en-US" altLang="zh-TW" sz="5200" dirty="0"/>
              <a:t>Why summarization?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sz="4000" dirty="0"/>
              <a:t>Huge quantities of information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sz="4000" dirty="0"/>
              <a:t>Spoken content difficult to be shown on the screen and difficult to browse</a:t>
            </a:r>
            <a:endParaRPr kumimoji="1" lang="zh-TW" altLang="en-US" sz="4000" dirty="0"/>
          </a:p>
        </p:txBody>
      </p:sp>
      <p:pic>
        <p:nvPicPr>
          <p:cNvPr id="6" name="圖片 5" descr="news.jp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573" y="5140101"/>
            <a:ext cx="4283030" cy="215222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3586055" y="4212991"/>
            <a:ext cx="392083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7200" dirty="0"/>
              <a:t>News</a:t>
            </a:r>
            <a:r>
              <a:rPr kumimoji="1" lang="zh-TW" altLang="en-US" sz="7200" dirty="0"/>
              <a:t> </a:t>
            </a:r>
            <a:r>
              <a:rPr kumimoji="1" lang="en-US" altLang="zh-TW" sz="7200" dirty="0"/>
              <a:t>articles</a:t>
            </a:r>
            <a:endParaRPr kumimoji="1" lang="zh-TW" altLang="en-US" sz="7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516748" y="7254048"/>
            <a:ext cx="3626908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7200" dirty="0"/>
              <a:t>Websites</a:t>
            </a:r>
            <a:endParaRPr kumimoji="1" lang="zh-TW" altLang="en-US" sz="7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3220681" y="7324733"/>
            <a:ext cx="3920838" cy="230832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7200" dirty="0"/>
              <a:t>Social</a:t>
            </a:r>
            <a:r>
              <a:rPr kumimoji="1" lang="zh-TW" altLang="en-US" sz="7200" dirty="0"/>
              <a:t> </a:t>
            </a:r>
            <a:r>
              <a:rPr kumimoji="1" lang="en-US" altLang="zh-TW" sz="7200" dirty="0"/>
              <a:t>Media</a:t>
            </a:r>
            <a:endParaRPr kumimoji="1" lang="zh-TW" altLang="en-US" sz="7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84642" y="4176916"/>
            <a:ext cx="3288008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7200" dirty="0"/>
              <a:t>Books</a:t>
            </a:r>
            <a:endParaRPr kumimoji="1" lang="zh-TW" altLang="en-US" sz="7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933378" y="4161108"/>
            <a:ext cx="3256120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7200" dirty="0"/>
              <a:t>Mails</a:t>
            </a:r>
            <a:endParaRPr kumimoji="1" lang="zh-TW" altLang="en-US" sz="7200" dirty="0"/>
          </a:p>
        </p:txBody>
      </p:sp>
      <p:pic>
        <p:nvPicPr>
          <p:cNvPr id="7170" name="Picture 2" descr="C:\Users\12345686\Desktop\defence\icon\News1.jp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52" y="7996913"/>
            <a:ext cx="3743180" cy="209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字方塊 24"/>
          <p:cNvSpPr txBox="1"/>
          <p:nvPr/>
        </p:nvSpPr>
        <p:spPr>
          <a:xfrm>
            <a:off x="741153" y="7214359"/>
            <a:ext cx="3920838" cy="230832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7200" dirty="0"/>
              <a:t>Broadcast News</a:t>
            </a:r>
            <a:endParaRPr kumimoji="1" lang="zh-TW" altLang="en-US" sz="7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26137" y="4276390"/>
            <a:ext cx="3920838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7200" dirty="0"/>
              <a:t>Meeting</a:t>
            </a:r>
            <a:endParaRPr kumimoji="1" lang="zh-TW" altLang="en-US" sz="7200" dirty="0"/>
          </a:p>
        </p:txBody>
      </p:sp>
      <p:pic>
        <p:nvPicPr>
          <p:cNvPr id="7171" name="Picture 3" descr="C:\Users\12345686\Desktop\defence\icon\meeting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52" y="5042260"/>
            <a:ext cx="3621812" cy="20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/>
          <p:cNvSpPr txBox="1"/>
          <p:nvPr/>
        </p:nvSpPr>
        <p:spPr>
          <a:xfrm>
            <a:off x="5177808" y="7254048"/>
            <a:ext cx="2732844" cy="230832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7200" dirty="0"/>
              <a:t>Lecture</a:t>
            </a:r>
            <a:endParaRPr kumimoji="1" lang="zh-TW" altLang="en-US" sz="7200" dirty="0"/>
          </a:p>
        </p:txBody>
      </p:sp>
      <p:sp>
        <p:nvSpPr>
          <p:cNvPr id="21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4" name="圖片 3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445" y="6477804"/>
            <a:ext cx="650242" cy="623456"/>
          </a:xfrm>
          <a:prstGeom prst="rect">
            <a:avLst/>
          </a:prstGeom>
        </p:spPr>
      </p:pic>
      <p:sp>
        <p:nvSpPr>
          <p:cNvPr id="32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3" name="圖片 32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993" y="9563540"/>
            <a:ext cx="650242" cy="623456"/>
          </a:xfrm>
          <a:prstGeom prst="rect">
            <a:avLst/>
          </a:prstGeom>
        </p:spPr>
      </p:pic>
      <p:pic>
        <p:nvPicPr>
          <p:cNvPr id="34" name="圖片 33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07" y="9546206"/>
            <a:ext cx="650242" cy="623456"/>
          </a:xfrm>
          <a:prstGeom prst="rect">
            <a:avLst/>
          </a:prstGeom>
        </p:spPr>
      </p:pic>
      <p:pic>
        <p:nvPicPr>
          <p:cNvPr id="35" name="圖片 34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467" y="6432162"/>
            <a:ext cx="650242" cy="623456"/>
          </a:xfrm>
          <a:prstGeom prst="rect">
            <a:avLst/>
          </a:prstGeom>
        </p:spPr>
      </p:pic>
      <p:pic>
        <p:nvPicPr>
          <p:cNvPr id="36" name="圖片 35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73" y="9474138"/>
            <a:ext cx="650242" cy="623456"/>
          </a:xfrm>
          <a:prstGeom prst="rect">
            <a:avLst/>
          </a:prstGeom>
        </p:spPr>
      </p:pic>
      <p:pic>
        <p:nvPicPr>
          <p:cNvPr id="37" name="圖片 36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283" y="6457020"/>
            <a:ext cx="650242" cy="623456"/>
          </a:xfrm>
          <a:prstGeom prst="rect">
            <a:avLst/>
          </a:prstGeom>
        </p:spPr>
      </p:pic>
      <p:pic>
        <p:nvPicPr>
          <p:cNvPr id="38" name="圖片 37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481" y="6768748"/>
            <a:ext cx="650242" cy="623456"/>
          </a:xfrm>
          <a:prstGeom prst="rect">
            <a:avLst/>
          </a:prstGeom>
        </p:spPr>
      </p:pic>
      <p:pic>
        <p:nvPicPr>
          <p:cNvPr id="39" name="圖片 38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1771" y="9431710"/>
            <a:ext cx="650242" cy="6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4194"/>
            <a:ext cx="18266400" cy="108000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TW" sz="7200" dirty="0">
                <a:ea typeface="新細明體" pitchFamily="18" charset="-120"/>
              </a:rPr>
              <a:t>Spoken Document Summarization</a:t>
            </a:r>
            <a:endParaRPr lang="zh-TW" altLang="en-US" sz="7200" dirty="0">
              <a:ea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923792"/>
            <a:ext cx="16459200" cy="3330142"/>
          </a:xfrm>
        </p:spPr>
        <p:txBody>
          <a:bodyPr>
            <a:spAutoFit/>
          </a:bodyPr>
          <a:lstStyle/>
          <a:p>
            <a:r>
              <a:rPr lang="en-US" altLang="zh-TW" sz="5200" dirty="0"/>
              <a:t>More difficult than text summarization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sz="4800" dirty="0"/>
              <a:t>Recognition </a:t>
            </a:r>
            <a:r>
              <a:rPr lang="en-US" altLang="zh-TW" sz="4800" dirty="0"/>
              <a:t>errors, </a:t>
            </a:r>
            <a:r>
              <a:rPr lang="en-US" altLang="zh-TW" sz="4800" dirty="0"/>
              <a:t>Disfluency, etc. </a:t>
            </a:r>
            <a:endParaRPr lang="en-US" altLang="zh-TW" sz="3600" dirty="0"/>
          </a:p>
          <a:p>
            <a:r>
              <a:rPr lang="en-US" altLang="zh-TW" sz="5200" dirty="0"/>
              <a:t>Extra information not in text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sz="4800" dirty="0"/>
              <a:t>Prosody, speaker identity, emotion, etc.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310300" y="5617135"/>
            <a:ext cx="17319068" cy="4353520"/>
            <a:chOff x="155150" y="2808170"/>
            <a:chExt cx="8659534" cy="2176760"/>
          </a:xfrm>
        </p:grpSpPr>
        <p:pic>
          <p:nvPicPr>
            <p:cNvPr id="30" name="圖片 29" descr="audio.jpe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362" y="3055176"/>
              <a:ext cx="1684748" cy="722291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478491" y="3981691"/>
              <a:ext cx="1314576" cy="7810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7200" dirty="0"/>
                <a:t>ASR System</a:t>
              </a:r>
              <a:endParaRPr kumimoji="1" lang="zh-TW" altLang="en-US" sz="7200" dirty="0"/>
            </a:p>
          </p:txBody>
        </p:sp>
        <p:sp>
          <p:nvSpPr>
            <p:cNvPr id="22" name="圓柱 21"/>
            <p:cNvSpPr/>
            <p:nvPr/>
          </p:nvSpPr>
          <p:spPr>
            <a:xfrm>
              <a:off x="4999498" y="3447033"/>
              <a:ext cx="1683316" cy="862256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400" dirty="0"/>
                <a:t>Summarization</a:t>
              </a:r>
              <a:r>
                <a:rPr kumimoji="1" lang="en-US" altLang="zh-TW" sz="7200" dirty="0"/>
                <a:t/>
              </a:r>
              <a:br>
                <a:rPr kumimoji="1" lang="en-US" altLang="zh-TW" sz="7200" dirty="0"/>
              </a:br>
              <a:r>
                <a:rPr kumimoji="1" lang="en-US" altLang="zh-TW" sz="7200" dirty="0"/>
                <a:t>System</a:t>
              </a:r>
              <a:endParaRPr kumimoji="1" lang="zh-TW" altLang="en-US" sz="7200" dirty="0"/>
            </a:p>
          </p:txBody>
        </p:sp>
        <p:cxnSp>
          <p:nvCxnSpPr>
            <p:cNvPr id="23" name="直線箭頭接點 30"/>
            <p:cNvCxnSpPr>
              <a:stCxn id="22" idx="4"/>
            </p:cNvCxnSpPr>
            <p:nvPr/>
          </p:nvCxnSpPr>
          <p:spPr>
            <a:xfrm>
              <a:off x="6682814" y="3878161"/>
              <a:ext cx="2785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箭頭接點 54"/>
            <p:cNvCxnSpPr/>
            <p:nvPr/>
          </p:nvCxnSpPr>
          <p:spPr>
            <a:xfrm flipV="1">
              <a:off x="4688373" y="3884228"/>
              <a:ext cx="309624" cy="18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2944268" y="3410772"/>
                  <a:ext cx="139422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TW" sz="2800" dirty="0"/>
                    <a:t>,</a:t>
                  </a:r>
                  <a:r>
                    <a:rPr lang="en-US" altLang="zh-TW" sz="28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TW" sz="2800" dirty="0"/>
                    <a:t>….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267" y="4547695"/>
                  <a:ext cx="1394229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961" b="-176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2944268" y="3848367"/>
                  <a:ext cx="14904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TW" sz="2800" dirty="0">
                      <a:latin typeface="Times New Roman" pitchFamily="18" charset="0"/>
                      <a:cs typeface="Times New Roman" pitchFamily="18" charset="0"/>
                    </a:rPr>
                    <a:t>: utterance</a:t>
                  </a:r>
                  <a:endParaRPr lang="zh-TW" altLang="en-US" sz="2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267" y="5131156"/>
                  <a:ext cx="1490481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000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2931606" y="3407016"/>
                  <a:ext cx="139422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TW" sz="2800" dirty="0"/>
                    <a:t>,</a:t>
                  </a:r>
                  <a:r>
                    <a:rPr lang="en-US" altLang="zh-TW" sz="28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TW" sz="2800" dirty="0"/>
                    <a:t>….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1605" y="4542688"/>
                  <a:ext cx="1394229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961" b="-176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2931606" y="3844612"/>
                  <a:ext cx="14904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TW" sz="2800" dirty="0">
                      <a:latin typeface="Times New Roman" pitchFamily="18" charset="0"/>
                      <a:cs typeface="Times New Roman" pitchFamily="18" charset="0"/>
                    </a:rPr>
                    <a:t>: utterance</a:t>
                  </a:r>
                  <a:endParaRPr lang="zh-TW" altLang="en-US" sz="2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1605" y="5126149"/>
                  <a:ext cx="1490481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000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摺角紙張 38"/>
            <p:cNvSpPr/>
            <p:nvPr/>
          </p:nvSpPr>
          <p:spPr>
            <a:xfrm>
              <a:off x="2806481" y="3267935"/>
              <a:ext cx="1490481" cy="1027201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>
                <a:defRPr/>
              </a:pPr>
              <a:r>
                <a:rPr lang="en-US" altLang="zh-TW" sz="7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TW" sz="72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sz="7200" baseline="-250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TW" sz="7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altLang="zh-TW" sz="3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document</a:t>
              </a:r>
              <a:endParaRPr lang="en-US" altLang="zh-TW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TW" altLang="en-US" sz="72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3032856" y="3740911"/>
                  <a:ext cx="139422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TW" sz="3200" dirty="0"/>
                    <a:t>,</a:t>
                  </a:r>
                  <a:r>
                    <a:rPr lang="en-US" altLang="zh-TW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TW" sz="3200" dirty="0"/>
                    <a:t>….</a:t>
                  </a:r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855" y="4987881"/>
                  <a:ext cx="1394229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3013605" y="3848367"/>
                  <a:ext cx="132489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TW" sz="3200" dirty="0">
                      <a:latin typeface="Times New Roman" pitchFamily="18" charset="0"/>
                      <a:cs typeface="Times New Roman" pitchFamily="18" charset="0"/>
                    </a:rPr>
                    <a:t>: utterance</a:t>
                  </a:r>
                  <a:endParaRPr lang="zh-TW" altLang="en-US" sz="3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3605" y="5131156"/>
                  <a:ext cx="1324892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3060212" y="3696133"/>
                  <a:ext cx="139422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TW" sz="2800" dirty="0"/>
                    <a:t>,</a:t>
                  </a:r>
                  <a:r>
                    <a:rPr lang="en-US" altLang="zh-TW" sz="28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TW" sz="2800" dirty="0"/>
                    <a:t>….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211" y="4928177"/>
                  <a:ext cx="1394229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961" b="-176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3060212" y="4133729"/>
                  <a:ext cx="14904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TW" sz="2800" dirty="0">
                      <a:latin typeface="Times New Roman" pitchFamily="18" charset="0"/>
                      <a:cs typeface="Times New Roman" pitchFamily="18" charset="0"/>
                    </a:rPr>
                    <a:t>: utterance</a:t>
                  </a:r>
                  <a:endParaRPr lang="zh-TW" altLang="en-US" sz="2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211" y="5511638"/>
                  <a:ext cx="1490481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961" b="-176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3047550" y="3692378"/>
                  <a:ext cx="139422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TW" sz="2800" dirty="0"/>
                    <a:t>,</a:t>
                  </a:r>
                  <a:r>
                    <a:rPr lang="en-US" altLang="zh-TW" sz="28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TW" sz="2800" dirty="0"/>
                    <a:t>….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549" y="4923170"/>
                  <a:ext cx="1394229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2000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3047550" y="4129974"/>
                  <a:ext cx="14904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TW" sz="2800" dirty="0">
                      <a:latin typeface="Times New Roman" pitchFamily="18" charset="0"/>
                      <a:cs typeface="Times New Roman" pitchFamily="18" charset="0"/>
                    </a:rPr>
                    <a:t>: utterance</a:t>
                  </a:r>
                  <a:endParaRPr lang="zh-TW" altLang="en-US" sz="2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549" y="5506631"/>
                  <a:ext cx="1490481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b="-176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摺角紙張 48"/>
            <p:cNvSpPr/>
            <p:nvPr/>
          </p:nvSpPr>
          <p:spPr>
            <a:xfrm>
              <a:off x="3047550" y="3595611"/>
              <a:ext cx="1490481" cy="1027201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>
                <a:defRPr/>
              </a:pPr>
              <a:r>
                <a:rPr lang="en-US" altLang="zh-TW" sz="7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d</a:t>
              </a:r>
              <a:r>
                <a:rPr lang="en-US" altLang="zh-TW" sz="72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TW" sz="7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altLang="zh-TW" sz="3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document</a:t>
              </a:r>
              <a:endParaRPr lang="en-US" altLang="zh-TW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TW" altLang="en-US" sz="72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3209760" y="3863864"/>
                  <a:ext cx="139422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TW" sz="3200" dirty="0"/>
                    <a:t>,</a:t>
                  </a:r>
                  <a:r>
                    <a:rPr lang="en-US" altLang="zh-TW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TW" sz="3200" dirty="0"/>
                    <a:t>….</a:t>
                  </a:r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759" y="5151819"/>
                  <a:ext cx="1394229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/>
                <p:cNvSpPr txBox="1"/>
                <p:nvPr/>
              </p:nvSpPr>
              <p:spPr>
                <a:xfrm>
                  <a:off x="3154053" y="4142382"/>
                  <a:ext cx="132489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TW" sz="3200" dirty="0">
                      <a:latin typeface="Times New Roman" pitchFamily="18" charset="0"/>
                      <a:cs typeface="Times New Roman" pitchFamily="18" charset="0"/>
                    </a:rPr>
                    <a:t>: utterance</a:t>
                  </a:r>
                  <a:endParaRPr lang="zh-TW" altLang="en-US" sz="3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1" name="文字方塊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053" y="5523176"/>
                  <a:ext cx="1324892" cy="3385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左右括弧 52"/>
            <p:cNvSpPr/>
            <p:nvPr/>
          </p:nvSpPr>
          <p:spPr>
            <a:xfrm>
              <a:off x="3173303" y="3926756"/>
              <a:ext cx="1128826" cy="137533"/>
            </a:xfrm>
            <a:prstGeom prst="bracketPair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3158610" y="3991739"/>
                  <a:ext cx="139422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TW" sz="3200" dirty="0"/>
                    <a:t>,</a:t>
                  </a:r>
                  <a:r>
                    <a:rPr lang="en-US" altLang="zh-TW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TW" sz="3200" dirty="0"/>
                    <a:t>….</a:t>
                  </a:r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8609" y="5322319"/>
                  <a:ext cx="1394229" cy="33855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3185966" y="3946962"/>
                  <a:ext cx="139422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TW" sz="2800" dirty="0"/>
                    <a:t>,</a:t>
                  </a:r>
                  <a:r>
                    <a:rPr lang="en-US" altLang="zh-TW" sz="28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TW" sz="2800" dirty="0"/>
                    <a:t>….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965" y="5262615"/>
                  <a:ext cx="1394229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1961" b="-176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3185966" y="4384557"/>
                  <a:ext cx="14904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TW" sz="2800" dirty="0">
                      <a:latin typeface="Times New Roman" pitchFamily="18" charset="0"/>
                      <a:cs typeface="Times New Roman" pitchFamily="18" charset="0"/>
                    </a:rPr>
                    <a:t>: utterance</a:t>
                  </a:r>
                  <a:endParaRPr lang="zh-TW" altLang="en-US" sz="2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8" name="文字方塊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965" y="5846076"/>
                  <a:ext cx="1490481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3173304" y="3943206"/>
                  <a:ext cx="139422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TW" sz="2800" dirty="0"/>
                    <a:t>,</a:t>
                  </a:r>
                  <a:r>
                    <a:rPr lang="en-US" altLang="zh-TW" sz="28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TW" sz="2800" dirty="0"/>
                    <a:t>….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9" name="文字方塊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303" y="5257608"/>
                  <a:ext cx="1394229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1961" b="-176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3173304" y="4380802"/>
                  <a:ext cx="14904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TW" sz="2800" dirty="0">
                      <a:latin typeface="Times New Roman" pitchFamily="18" charset="0"/>
                      <a:cs typeface="Times New Roman" pitchFamily="18" charset="0"/>
                    </a:rPr>
                    <a:t>: utterance</a:t>
                  </a:r>
                  <a:endParaRPr lang="zh-TW" altLang="en-US" sz="2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303" y="5841069"/>
                  <a:ext cx="1490481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b="-176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摺角紙張 60"/>
            <p:cNvSpPr/>
            <p:nvPr/>
          </p:nvSpPr>
          <p:spPr>
            <a:xfrm>
              <a:off x="3173304" y="3854656"/>
              <a:ext cx="1490481" cy="1027201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>
                <a:defRPr/>
              </a:pPr>
              <a:r>
                <a:rPr lang="en-US" altLang="zh-TW" sz="7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d</a:t>
              </a:r>
              <a:r>
                <a:rPr lang="en-US" altLang="zh-TW" sz="72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TW" sz="7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altLang="zh-TW" sz="3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document</a:t>
              </a:r>
              <a:endParaRPr lang="en-US" altLang="zh-TW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TW" altLang="en-US" sz="72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3311010" y="4106039"/>
                  <a:ext cx="139422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TW" sz="3200" dirty="0"/>
                    <a:t>,</a:t>
                  </a:r>
                  <a:r>
                    <a:rPr lang="en-US" altLang="zh-TW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TW" sz="3200" dirty="0"/>
                    <a:t>….</a:t>
                  </a:r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009" y="5474719"/>
                  <a:ext cx="1394229" cy="33855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/>
                <p:cNvSpPr txBox="1"/>
                <p:nvPr/>
              </p:nvSpPr>
              <p:spPr>
                <a:xfrm>
                  <a:off x="3255303" y="4384557"/>
                  <a:ext cx="132489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TW" sz="3200" dirty="0">
                      <a:latin typeface="Times New Roman" pitchFamily="18" charset="0"/>
                      <a:cs typeface="Times New Roman" pitchFamily="18" charset="0"/>
                    </a:rPr>
                    <a:t>: utterance</a:t>
                  </a:r>
                  <a:endParaRPr lang="zh-TW" altLang="en-US" sz="3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3" name="文字方塊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303" y="5846076"/>
                  <a:ext cx="1324892" cy="33855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左右括弧 63"/>
            <p:cNvSpPr/>
            <p:nvPr/>
          </p:nvSpPr>
          <p:spPr>
            <a:xfrm>
              <a:off x="3274553" y="4168932"/>
              <a:ext cx="1128826" cy="137533"/>
            </a:xfrm>
            <a:prstGeom prst="bracketPair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3154053" y="3312391"/>
              <a:ext cx="474666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/>
                <a:t>.</a:t>
              </a:r>
              <a:endParaRPr lang="zh-TW" altLang="en-US" sz="7200" b="1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6961396" y="3222968"/>
              <a:ext cx="1460524" cy="97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defRPr/>
              </a:pPr>
              <a:r>
                <a:rPr lang="en-US" altLang="zh-TW" sz="3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TW" sz="32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TW" sz="3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Summary</a:t>
              </a:r>
              <a:endParaRPr lang="en-US" altLang="zh-TW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7067712" y="4007008"/>
                  <a:ext cx="1392708" cy="538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TW" sz="3200" dirty="0">
                      <a:latin typeface="Times New Roman" pitchFamily="18" charset="0"/>
                      <a:cs typeface="Times New Roman" pitchFamily="18" charset="0"/>
                    </a:rPr>
                    <a:t>: selected       </a:t>
                  </a:r>
                  <a:br>
                    <a:rPr lang="en-US" altLang="zh-TW" sz="3200" dirty="0">
                      <a:latin typeface="Times New Roman" pitchFamily="18" charset="0"/>
                      <a:cs typeface="Times New Roman" pitchFamily="18" charset="0"/>
                    </a:rPr>
                  </a:br>
                  <a:r>
                    <a:rPr lang="en-US" altLang="zh-TW" sz="3200" dirty="0">
                      <a:latin typeface="Times New Roman" pitchFamily="18" charset="0"/>
                      <a:cs typeface="Times New Roman" pitchFamily="18" charset="0"/>
                    </a:rPr>
                    <a:t>     utterance</a:t>
                  </a:r>
                  <a:endParaRPr lang="zh-TW" altLang="en-US" sz="3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7" name="文字方塊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7712" y="5342677"/>
                  <a:ext cx="1392708" cy="58477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3125" r="-6987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7115655" y="3744193"/>
                  <a:ext cx="139422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TW" sz="3200" dirty="0"/>
                    <a:t>,</a:t>
                  </a:r>
                  <a:r>
                    <a:rPr lang="en-US" altLang="zh-TW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TW" sz="3200" dirty="0"/>
                    <a:t>….</a:t>
                  </a:r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5654" y="4992257"/>
                  <a:ext cx="1394229" cy="33855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矩形 68"/>
            <p:cNvSpPr/>
            <p:nvPr/>
          </p:nvSpPr>
          <p:spPr>
            <a:xfrm>
              <a:off x="7152296" y="3565765"/>
              <a:ext cx="1460524" cy="97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defRPr/>
              </a:pPr>
              <a:r>
                <a:rPr lang="en-US" altLang="zh-TW" sz="3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TW" sz="32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TW" sz="3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Summary</a:t>
              </a:r>
              <a:endParaRPr lang="en-US" altLang="zh-TW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7220112" y="4121308"/>
                  <a:ext cx="1392708" cy="538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TW" sz="3200" dirty="0">
                      <a:latin typeface="Times New Roman" pitchFamily="18" charset="0"/>
                      <a:cs typeface="Times New Roman" pitchFamily="18" charset="0"/>
                    </a:rPr>
                    <a:t>: selected       </a:t>
                  </a:r>
                  <a:br>
                    <a:rPr lang="en-US" altLang="zh-TW" sz="3200" dirty="0">
                      <a:latin typeface="Times New Roman" pitchFamily="18" charset="0"/>
                      <a:cs typeface="Times New Roman" pitchFamily="18" charset="0"/>
                    </a:rPr>
                  </a:br>
                  <a:r>
                    <a:rPr lang="en-US" altLang="zh-TW" sz="3200" dirty="0">
                      <a:latin typeface="Times New Roman" pitchFamily="18" charset="0"/>
                      <a:cs typeface="Times New Roman" pitchFamily="18" charset="0"/>
                    </a:rPr>
                    <a:t>     utterance</a:t>
                  </a:r>
                  <a:endParaRPr lang="zh-TW" altLang="en-US" sz="3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112" y="5495077"/>
                  <a:ext cx="1392708" cy="58477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3125" r="-6987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7268055" y="3858493"/>
                  <a:ext cx="139422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TW" sz="3200" dirty="0"/>
                    <a:t>,</a:t>
                  </a:r>
                  <a:r>
                    <a:rPr lang="en-US" altLang="zh-TW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TW" sz="3200" dirty="0"/>
                    <a:t>….</a:t>
                  </a:r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71" name="文字方塊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8054" y="5144657"/>
                  <a:ext cx="1394229" cy="33855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矩形 71"/>
            <p:cNvSpPr/>
            <p:nvPr/>
          </p:nvSpPr>
          <p:spPr>
            <a:xfrm>
              <a:off x="7304696" y="3844612"/>
              <a:ext cx="1460524" cy="11403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defRPr/>
              </a:pPr>
              <a:r>
                <a:rPr lang="en-US" altLang="zh-TW" sz="3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TW" sz="32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TW" sz="3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altLang="zh-TW" sz="3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Summary</a:t>
              </a:r>
              <a:endParaRPr lang="en-US" altLang="zh-TW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/>
                <p:cNvSpPr txBox="1"/>
                <p:nvPr/>
              </p:nvSpPr>
              <p:spPr>
                <a:xfrm>
                  <a:off x="7372512" y="4400155"/>
                  <a:ext cx="1392708" cy="538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TW" sz="3200" dirty="0">
                      <a:latin typeface="Times New Roman" pitchFamily="18" charset="0"/>
                      <a:cs typeface="Times New Roman" pitchFamily="18" charset="0"/>
                    </a:rPr>
                    <a:t>: selected       </a:t>
                  </a:r>
                  <a:br>
                    <a:rPr lang="en-US" altLang="zh-TW" sz="3200" dirty="0">
                      <a:latin typeface="Times New Roman" pitchFamily="18" charset="0"/>
                      <a:cs typeface="Times New Roman" pitchFamily="18" charset="0"/>
                    </a:rPr>
                  </a:br>
                  <a:r>
                    <a:rPr lang="en-US" altLang="zh-TW" sz="3200" dirty="0">
                      <a:latin typeface="Times New Roman" pitchFamily="18" charset="0"/>
                      <a:cs typeface="Times New Roman" pitchFamily="18" charset="0"/>
                    </a:rPr>
                    <a:t>     utterance</a:t>
                  </a:r>
                  <a:endParaRPr lang="zh-TW" altLang="en-US" sz="3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3" name="文字方塊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512" y="5866873"/>
                  <a:ext cx="1392708" cy="58477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3125" r="-6987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7420455" y="4137340"/>
                  <a:ext cx="139422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TW" sz="3200" dirty="0"/>
                    <a:t>,</a:t>
                  </a:r>
                  <a:r>
                    <a:rPr lang="en-US" altLang="zh-TW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TW" sz="3200" dirty="0"/>
                    <a:t>….</a:t>
                  </a:r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454" y="5516453"/>
                  <a:ext cx="1394229" cy="33855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文字方塊 74"/>
            <p:cNvSpPr txBox="1"/>
            <p:nvPr/>
          </p:nvSpPr>
          <p:spPr>
            <a:xfrm>
              <a:off x="7210940" y="3266280"/>
              <a:ext cx="47839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/>
                <a:t>.</a:t>
              </a:r>
              <a:endParaRPr lang="zh-TW" altLang="en-US" sz="4000" b="1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7267090" y="3293955"/>
              <a:ext cx="47839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/>
                <a:t>.</a:t>
              </a:r>
              <a:endParaRPr lang="zh-TW" altLang="en-US" sz="4000" b="1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7313614" y="3321630"/>
              <a:ext cx="47839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/>
                <a:t>.</a:t>
              </a:r>
              <a:endParaRPr lang="zh-TW" altLang="en-US" sz="4000" b="1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3190953" y="3340066"/>
              <a:ext cx="474666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/>
                <a:t>.</a:t>
              </a:r>
              <a:endParaRPr lang="zh-TW" altLang="en-US" sz="7200" b="1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3227853" y="3374960"/>
              <a:ext cx="474666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/>
                <a:t>.</a:t>
              </a:r>
              <a:endParaRPr lang="zh-TW" altLang="en-US" sz="7200" b="1" dirty="0"/>
            </a:p>
          </p:txBody>
        </p:sp>
        <p:sp>
          <p:nvSpPr>
            <p:cNvPr id="11" name="向下箭號 10"/>
            <p:cNvSpPr/>
            <p:nvPr/>
          </p:nvSpPr>
          <p:spPr>
            <a:xfrm>
              <a:off x="994362" y="3712041"/>
              <a:ext cx="288758" cy="2334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cxnSp>
          <p:nvCxnSpPr>
            <p:cNvPr id="80" name="直線箭頭接點 54"/>
            <p:cNvCxnSpPr/>
            <p:nvPr/>
          </p:nvCxnSpPr>
          <p:spPr>
            <a:xfrm>
              <a:off x="1793067" y="4168670"/>
              <a:ext cx="911632" cy="53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293405" y="2808170"/>
              <a:ext cx="1994373" cy="11541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7200" dirty="0"/>
                <a:t>Audio Recording</a:t>
              </a:r>
              <a:endParaRPr lang="zh-TW" altLang="en-US" sz="7200" dirty="0"/>
            </a:p>
          </p:txBody>
        </p:sp>
        <p:cxnSp>
          <p:nvCxnSpPr>
            <p:cNvPr id="19" name="肘形接點 18"/>
            <p:cNvCxnSpPr>
              <a:stCxn id="14" idx="3"/>
              <a:endCxn id="22" idx="1"/>
            </p:cNvCxnSpPr>
            <p:nvPr/>
          </p:nvCxnSpPr>
          <p:spPr>
            <a:xfrm>
              <a:off x="2287778" y="3385251"/>
              <a:ext cx="3553378" cy="61782"/>
            </a:xfrm>
            <a:prstGeom prst="bentConnector2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2" descr="C:\Users\12345686\Desktop\defence\icon\speech.png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50" y="3038434"/>
              <a:ext cx="1019824" cy="764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56" name="圖片 55">
            <a:hlinkClick r:id="rId21"/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728" y="5483246"/>
            <a:ext cx="2016224" cy="703168"/>
          </a:xfrm>
          <a:prstGeom prst="rect">
            <a:avLst/>
          </a:prstGeom>
        </p:spPr>
      </p:pic>
      <p:sp>
        <p:nvSpPr>
          <p:cNvPr id="82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4194"/>
            <a:ext cx="18266400" cy="10800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algn="l" eaLnBrk="1" hangingPunct="1"/>
            <a:r>
              <a:rPr lang="en-US" altLang="zh-TW" sz="4000" dirty="0">
                <a:ea typeface="新細明體" pitchFamily="18" charset="-120"/>
              </a:rPr>
              <a:t>Unsupervised Approach: Maximum </a:t>
            </a:r>
            <a:r>
              <a:rPr lang="en-US" altLang="zh-TW" sz="4000" dirty="0">
                <a:ea typeface="新細明體" pitchFamily="18" charset="-120"/>
              </a:rPr>
              <a:t>Margin Relevance </a:t>
            </a:r>
            <a:r>
              <a:rPr lang="en-US" altLang="zh-TW" sz="4000" dirty="0">
                <a:ea typeface="新細明體" pitchFamily="18" charset="-120"/>
              </a:rPr>
              <a:t>(MMR)</a:t>
            </a:r>
            <a:endParaRPr lang="zh-TW" altLang="en-US" sz="4000" dirty="0"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829067"/>
                <a:ext cx="16459200" cy="4113947"/>
              </a:xfrm>
            </p:spPr>
            <p:txBody>
              <a:bodyPr>
                <a:spAutoFit/>
              </a:bodyPr>
              <a:lstStyle/>
              <a:p>
                <a:pPr marL="685800" lvl="1" indent="-685800">
                  <a:buChar char="•"/>
                </a:pPr>
                <a:r>
                  <a:rPr lang="en-US" altLang="zh-TW" sz="4800" b="1" dirty="0">
                    <a:cs typeface="+mn-cs"/>
                  </a:rPr>
                  <a:t>Select </a:t>
                </a:r>
                <a:r>
                  <a:rPr lang="en-US" altLang="zh-TW" sz="4800" b="1" dirty="0">
                    <a:solidFill>
                      <a:srgbClr val="00B0F0"/>
                    </a:solidFill>
                    <a:cs typeface="+mn-cs"/>
                  </a:rPr>
                  <a:t>relevant</a:t>
                </a:r>
                <a:r>
                  <a:rPr lang="en-US" altLang="zh-TW" sz="4800" b="1" dirty="0">
                    <a:cs typeface="+mn-cs"/>
                  </a:rPr>
                  <a:t> and </a:t>
                </a:r>
                <a:r>
                  <a:rPr lang="en-US" altLang="zh-TW" sz="4800" b="1" dirty="0">
                    <a:solidFill>
                      <a:srgbClr val="00B0F0"/>
                    </a:solidFill>
                    <a:cs typeface="+mn-cs"/>
                  </a:rPr>
                  <a:t>non-redundant</a:t>
                </a:r>
                <a:r>
                  <a:rPr lang="en-US" altLang="zh-TW" sz="4800" b="1" dirty="0">
                    <a:cs typeface="+mn-cs"/>
                  </a:rPr>
                  <a:t> </a:t>
                </a:r>
                <a:r>
                  <a:rPr lang="en-US" altLang="zh-TW" sz="4800" b="1" dirty="0">
                    <a:cs typeface="+mn-cs"/>
                  </a:rPr>
                  <a:t>sentences</a:t>
                </a:r>
              </a:p>
              <a:p>
                <a:pPr marL="1828800" lvl="2" indent="0">
                  <a:spcBef>
                    <a:spcPts val="1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/>
                      </a:rPr>
                      <m:t>𝑀𝑀𝑅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/>
                      </a:rPr>
                      <m:t>𝑅𝑒𝑙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zh-TW" i="1">
                        <a:solidFill>
                          <a:schemeClr val="tx1"/>
                        </a:solidFill>
                        <a:latin typeface="Cambria Math"/>
                      </a:rPr>
                      <m:t>λ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/>
                      </a:rPr>
                      <m:t>𝑅𝑒𝑑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:endParaRPr lang="en-US" altLang="zh-TW" dirty="0"/>
              </a:p>
              <a:p>
                <a:pPr marL="1828800" lvl="2" indent="0">
                  <a:spcBef>
                    <a:spcPts val="1600"/>
                  </a:spcBef>
                  <a:buNone/>
                </a:pPr>
                <a:r>
                  <a:rPr lang="en-US" altLang="zh-TW" dirty="0" smtClean="0">
                    <a:solidFill>
                      <a:schemeClr val="tx1"/>
                    </a:solidFill>
                  </a:rPr>
                  <a:t>Relevance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: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/>
                      </a:rPr>
                      <m:t>𝑅𝑒𝑙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/>
                      </a:rPr>
                      <m:t>𝑆𝑖𝑚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marL="1828800" lvl="2" indent="0">
                  <a:spcBef>
                    <a:spcPts val="1600"/>
                  </a:spcBef>
                  <a:buNone/>
                </a:pPr>
                <a:r>
                  <a:rPr lang="en-US" altLang="zh-TW" dirty="0" smtClean="0">
                    <a:solidFill>
                      <a:schemeClr val="tx1"/>
                    </a:solidFill>
                  </a:rPr>
                  <a:t>Redundancy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: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/>
                      </a:rPr>
                      <m:t>𝑅𝑒𝑑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/>
                      </a:rPr>
                      <m:t>𝑆𝑖𝑚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altLang="zh-TW" dirty="0" smtClean="0">
                  <a:solidFill>
                    <a:srgbClr val="4A452A"/>
                  </a:solidFill>
                  <a:latin typeface="Calibri" charset="0"/>
                  <a:ea typeface="新細明體" charset="0"/>
                </a:endParaRPr>
              </a:p>
              <a:p>
                <a:pPr marL="1828800" lvl="2" indent="0">
                  <a:spcBef>
                    <a:spcPts val="1600"/>
                  </a:spcBef>
                  <a:buNone/>
                </a:pPr>
                <a:r>
                  <a:rPr lang="en-US" altLang="zh-TW" dirty="0" err="1"/>
                  <a:t>Sim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•</m:t>
                        </m:r>
                      </m:e>
                    </m:d>
                  </m:oMath>
                </a14:m>
                <a:r>
                  <a:rPr lang="en-US" altLang="zh-TW" dirty="0" smtClean="0">
                    <a:latin typeface="Calibri" charset="0"/>
                    <a:ea typeface="新細明體" charset="0"/>
                  </a:rPr>
                  <a:t> </a:t>
                </a:r>
                <a:r>
                  <a:rPr lang="en-US" altLang="zh-TW" dirty="0" smtClean="0"/>
                  <a:t>: Similarity measure</a:t>
                </a:r>
                <a:endParaRPr lang="en-US" altLang="zh-TW" dirty="0">
                  <a:latin typeface="Calibri" charset="0"/>
                  <a:ea typeface="新細明體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136"/>
                <a:ext cx="8229600" cy="2103140"/>
              </a:xfrm>
              <a:blipFill rotWithShape="1">
                <a:blip r:embed="rId3"/>
                <a:stretch>
                  <a:fillRect l="-963" t="-2319" b="-40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1958745" y="5882722"/>
            <a:ext cx="15157086" cy="8771046"/>
            <a:chOff x="979372" y="2940964"/>
            <a:chExt cx="7578543" cy="4385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7"/>
                <p:cNvSpPr txBox="1">
                  <a:spLocks noChangeArrowheads="1"/>
                </p:cNvSpPr>
                <p:nvPr/>
              </p:nvSpPr>
              <p:spPr bwMode="auto">
                <a:xfrm>
                  <a:off x="979372" y="2993015"/>
                  <a:ext cx="2723301" cy="1154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7200" b="1" dirty="0">
                      <a:latin typeface="MS PMincho" pitchFamily="18" charset="-128"/>
                      <a:ea typeface="MS PMincho" pitchFamily="18" charset="-128"/>
                    </a:rPr>
                    <a:t>Spoken Document </a:t>
                  </a:r>
                  <a14:m>
                    <m:oMath xmlns:m="http://schemas.openxmlformats.org/officeDocument/2006/math">
                      <m:r>
                        <a:rPr lang="en-US" altLang="zh-TW" sz="7200" b="1">
                          <a:latin typeface="Cambria Math"/>
                          <a:cs typeface="Times New Roman" pitchFamily="18" charset="0"/>
                        </a:rPr>
                        <m:t>𝐝</m:t>
                      </m:r>
                    </m:oMath>
                  </a14:m>
                  <a:endParaRPr lang="zh-TW" altLang="en-US" sz="7200" b="1" dirty="0">
                    <a:latin typeface="MS PMincho" pitchFamily="18" charset="-128"/>
                    <a:ea typeface="MS PMincho" pitchFamily="18" charset="-128"/>
                  </a:endParaRPr>
                </a:p>
              </p:txBody>
            </p:sp>
          </mc:Choice>
          <mc:Fallback xmlns="">
            <p:sp>
              <p:nvSpPr>
                <p:cNvPr id="12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372" y="2993015"/>
                  <a:ext cx="272330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018" t="-11475" b="-2131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7"/>
                <p:cNvSpPr txBox="1">
                  <a:spLocks noChangeArrowheads="1"/>
                </p:cNvSpPr>
                <p:nvPr/>
              </p:nvSpPr>
              <p:spPr bwMode="auto">
                <a:xfrm>
                  <a:off x="3337145" y="2940964"/>
                  <a:ext cx="2540599" cy="1154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7200" b="1" dirty="0">
                      <a:latin typeface="MS PMincho" pitchFamily="18" charset="-128"/>
                      <a:ea typeface="MS PMincho" pitchFamily="18" charset="-128"/>
                    </a:rPr>
                    <a:t>Ranked by </a:t>
                  </a:r>
                  <a14:m>
                    <m:oMath xmlns:m="http://schemas.openxmlformats.org/officeDocument/2006/math">
                      <m:r>
                        <a:rPr lang="en-US" altLang="zh-TW" sz="7200" i="1">
                          <a:latin typeface="Cambria Math"/>
                        </a:rPr>
                        <m:t>𝑀𝑀𝑅</m:t>
                      </m:r>
                      <m:d>
                        <m:dPr>
                          <m:ctrlPr>
                            <a:rPr lang="en-US" altLang="zh-TW" sz="7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7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endParaRPr lang="zh-TW" altLang="en-US" sz="7200" b="1" dirty="0">
                    <a:latin typeface="MS PMincho" pitchFamily="18" charset="-128"/>
                    <a:ea typeface="MS PMincho" pitchFamily="18" charset="-128"/>
                  </a:endParaRPr>
                </a:p>
              </p:txBody>
            </p:sp>
          </mc:Choice>
          <mc:Fallback xmlns="">
            <p:sp>
              <p:nvSpPr>
                <p:cNvPr id="17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37145" y="2940964"/>
                  <a:ext cx="25405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918" t="-11475" b="-2131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字方塊 26"/>
            <p:cNvSpPr txBox="1">
              <a:spLocks noChangeArrowheads="1"/>
            </p:cNvSpPr>
            <p:nvPr/>
          </p:nvSpPr>
          <p:spPr bwMode="auto">
            <a:xfrm>
              <a:off x="5461571" y="2940964"/>
              <a:ext cx="3096344" cy="1708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zh-TW" sz="7200" b="1" dirty="0">
                  <a:latin typeface="MS PMincho" pitchFamily="18" charset="-128"/>
                  <a:ea typeface="MS PMincho" pitchFamily="18" charset="-128"/>
                </a:rPr>
                <a:t>Presently Selected Summary S</a:t>
              </a:r>
              <a:endParaRPr lang="zh-TW" altLang="en-US" sz="7200" dirty="0">
                <a:latin typeface="MS PMincho" pitchFamily="18" charset="-128"/>
                <a:ea typeface="MS PMincho" pitchFamily="18" charset="-128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979372" y="3327560"/>
              <a:ext cx="6170573" cy="3998927"/>
              <a:chOff x="985460" y="2990472"/>
              <a:chExt cx="6170573" cy="3998927"/>
            </a:xfrm>
          </p:grpSpPr>
          <p:sp>
            <p:nvSpPr>
              <p:cNvPr id="13" name="流程圖: 文件 12"/>
              <p:cNvSpPr/>
              <p:nvPr/>
            </p:nvSpPr>
            <p:spPr>
              <a:xfrm>
                <a:off x="985460" y="3065248"/>
                <a:ext cx="2016125" cy="1585124"/>
              </a:xfrm>
              <a:prstGeom prst="flowChartDocumen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7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/>
                  <p:cNvSpPr txBox="1"/>
                  <p:nvPr/>
                </p:nvSpPr>
                <p:spPr>
                  <a:xfrm>
                    <a:off x="985460" y="3065248"/>
                    <a:ext cx="2016125" cy="39241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7200" i="1">
                              <a:latin typeface="Cambria Math"/>
                            </a:rPr>
                            <m:t>𝑢𝑡𝑡𝑒𝑟𝑎𝑛𝑐𝑒</m:t>
                          </m:r>
                          <m:r>
                            <a:rPr lang="en-US" altLang="zh-TW" sz="7200" i="1">
                              <a:latin typeface="Cambria Math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7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  <m:oMath xmlns:m="http://schemas.openxmlformats.org/officeDocument/2006/math">
                          <m:r>
                            <a:rPr lang="en-US" altLang="zh-TW" sz="7200" i="1">
                              <a:latin typeface="Cambria Math"/>
                            </a:rPr>
                            <m:t>𝑢𝑡𝑡𝑒𝑟𝑎𝑛𝑐𝑒</m:t>
                          </m:r>
                          <m:r>
                            <a:rPr lang="en-US" altLang="zh-TW" sz="7200" i="1">
                              <a:latin typeface="Cambria Math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7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TW" sz="7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7200" i="1">
                              <a:latin typeface="Cambria Math"/>
                            </a:rPr>
                            <m:t>𝑢𝑡𝑡𝑒𝑟𝑎𝑛𝑐𝑒</m:t>
                          </m:r>
                          <m:r>
                            <a:rPr lang="en-US" altLang="zh-TW" sz="7200" i="1">
                              <a:latin typeface="Cambria Math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72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zh-TW" sz="7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7200" i="1">
                              <a:latin typeface="Cambria Math"/>
                            </a:rPr>
                            <m:t>𝑢𝑡𝑡𝑒𝑟𝑎𝑛𝑐𝑒</m:t>
                          </m:r>
                          <m:r>
                            <a:rPr lang="en-US" altLang="zh-TW" sz="7200" i="1">
                              <a:latin typeface="Cambria Math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TW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7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7200" dirty="0"/>
                  </a:p>
                  <a:p>
                    <a:endParaRPr lang="zh-TW" altLang="en-US" sz="7200" dirty="0"/>
                  </a:p>
                  <a:p>
                    <a:endParaRPr lang="zh-TW" altLang="en-US" sz="7200" dirty="0"/>
                  </a:p>
                  <a:p>
                    <a:endParaRPr lang="zh-TW" altLang="en-US" sz="7200" dirty="0"/>
                  </a:p>
                </p:txBody>
              </p:sp>
            </mc:Choice>
            <mc:Fallback xmlns=""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5459" y="4086997"/>
                    <a:ext cx="2016125" cy="203132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文字方塊 7"/>
              <p:cNvSpPr txBox="1">
                <a:spLocks noChangeArrowheads="1"/>
              </p:cNvSpPr>
              <p:nvPr/>
            </p:nvSpPr>
            <p:spPr bwMode="auto">
              <a:xfrm>
                <a:off x="1849863" y="4037986"/>
                <a:ext cx="307777" cy="673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16" name="向右箭號 15"/>
              <p:cNvSpPr/>
              <p:nvPr/>
            </p:nvSpPr>
            <p:spPr>
              <a:xfrm>
                <a:off x="3118810" y="3547753"/>
                <a:ext cx="448847" cy="20212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200"/>
              </a:p>
            </p:txBody>
          </p:sp>
          <p:sp>
            <p:nvSpPr>
              <p:cNvPr id="18" name="流程圖: 卡片 17"/>
              <p:cNvSpPr/>
              <p:nvPr/>
            </p:nvSpPr>
            <p:spPr>
              <a:xfrm rot="10800000">
                <a:off x="3723017" y="2990472"/>
                <a:ext cx="1092200" cy="1753792"/>
              </a:xfrm>
              <a:prstGeom prst="flowChartPunchedCar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7200"/>
              </a:p>
            </p:txBody>
          </p:sp>
          <p:sp>
            <p:nvSpPr>
              <p:cNvPr id="19" name="文字方塊 24"/>
              <p:cNvSpPr txBox="1">
                <a:spLocks noChangeArrowheads="1"/>
              </p:cNvSpPr>
              <p:nvPr/>
            </p:nvSpPr>
            <p:spPr bwMode="auto">
              <a:xfrm>
                <a:off x="4206588" y="3914848"/>
                <a:ext cx="261610" cy="6738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2200" dirty="0"/>
                  <a:t>   ……</a:t>
                </a:r>
                <a:endParaRPr lang="zh-TW" altLang="en-US" sz="2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/>
                  <p:cNvSpPr txBox="1"/>
                  <p:nvPr/>
                </p:nvSpPr>
                <p:spPr>
                  <a:xfrm>
                    <a:off x="3723018" y="3036501"/>
                    <a:ext cx="1081087" cy="22621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7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7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7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7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TW" sz="7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7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TW" sz="7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7200" i="1">
                                  <a:latin typeface="Cambria Math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7200" dirty="0"/>
                  </a:p>
                </p:txBody>
              </p:sp>
            </mc:Choice>
            <mc:Fallback xmlns="">
              <p:sp>
                <p:nvSpPr>
                  <p:cNvPr id="20" name="文字方塊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3017" y="4048667"/>
                    <a:ext cx="1081087" cy="120032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流程圖: 程序 21"/>
              <p:cNvSpPr/>
              <p:nvPr/>
            </p:nvSpPr>
            <p:spPr>
              <a:xfrm>
                <a:off x="5716171" y="3040892"/>
                <a:ext cx="1439862" cy="1547850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7200"/>
              </a:p>
            </p:txBody>
          </p:sp>
          <p:sp>
            <p:nvSpPr>
              <p:cNvPr id="24" name="向右箭號 23"/>
              <p:cNvSpPr/>
              <p:nvPr/>
            </p:nvSpPr>
            <p:spPr>
              <a:xfrm>
                <a:off x="5018831" y="3560990"/>
                <a:ext cx="448847" cy="20212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5780327" y="3036500"/>
                    <a:ext cx="1311551" cy="600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7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7200" dirty="0"/>
                  </a:p>
                </p:txBody>
              </p:sp>
            </mc:Choice>
            <mc:Fallback xmlns="">
              <p:sp>
                <p:nvSpPr>
                  <p:cNvPr id="25" name="文字方塊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0326" y="4048667"/>
                    <a:ext cx="1311551" cy="37009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線接點 26"/>
              <p:cNvCxnSpPr/>
              <p:nvPr/>
            </p:nvCxnSpPr>
            <p:spPr>
              <a:xfrm>
                <a:off x="4083678" y="3189722"/>
                <a:ext cx="37476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/>
                  <p:cNvSpPr txBox="1"/>
                  <p:nvPr/>
                </p:nvSpPr>
                <p:spPr>
                  <a:xfrm>
                    <a:off x="3728573" y="3040892"/>
                    <a:ext cx="1081087" cy="22621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7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7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7200" i="1">
                                  <a:latin typeface="Cambria Math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altLang="zh-TW" sz="7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7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TW" sz="7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72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7200" dirty="0"/>
                  </a:p>
                </p:txBody>
              </p:sp>
            </mc:Choice>
            <mc:Fallback xmlns="">
              <p:sp>
                <p:nvSpPr>
                  <p:cNvPr id="28" name="文字方塊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573" y="3040892"/>
                    <a:ext cx="1081087" cy="1200329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28"/>
                  <p:cNvSpPr txBox="1"/>
                  <p:nvPr/>
                </p:nvSpPr>
                <p:spPr>
                  <a:xfrm>
                    <a:off x="3760694" y="4342548"/>
                    <a:ext cx="1005733" cy="600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7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7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7200" dirty="0"/>
                  </a:p>
                </p:txBody>
              </p:sp>
            </mc:Choice>
            <mc:Fallback xmlns="">
              <p:sp>
                <p:nvSpPr>
                  <p:cNvPr id="29" name="文字方塊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0694" y="4342548"/>
                    <a:ext cx="1005733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/>
                  <p:cNvSpPr txBox="1"/>
                  <p:nvPr/>
                </p:nvSpPr>
                <p:spPr>
                  <a:xfrm>
                    <a:off x="5751452" y="3241882"/>
                    <a:ext cx="1375707" cy="600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7200" i="1">
                                  <a:latin typeface="Cambria Math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7200" dirty="0"/>
                  </a:p>
                </p:txBody>
              </p:sp>
            </mc:Choice>
            <mc:Fallback xmlns="">
              <p:sp>
                <p:nvSpPr>
                  <p:cNvPr id="30" name="文字方塊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1451" y="4322509"/>
                    <a:ext cx="1375707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線接點 31"/>
              <p:cNvCxnSpPr/>
              <p:nvPr/>
            </p:nvCxnSpPr>
            <p:spPr>
              <a:xfrm>
                <a:off x="4076175" y="3560268"/>
                <a:ext cx="37476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字方塊 32"/>
              <p:cNvSpPr txBox="1"/>
              <p:nvPr/>
            </p:nvSpPr>
            <p:spPr>
              <a:xfrm>
                <a:off x="5537184" y="3797565"/>
                <a:ext cx="1200329" cy="7911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TW" sz="7200" dirty="0"/>
                  <a:t>…………</a:t>
                </a:r>
                <a:endParaRPr lang="zh-TW" altLang="en-US" sz="7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字方塊 33"/>
                  <p:cNvSpPr txBox="1"/>
                  <p:nvPr/>
                </p:nvSpPr>
                <p:spPr>
                  <a:xfrm>
                    <a:off x="5740227" y="3421151"/>
                    <a:ext cx="1375707" cy="600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72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7200" dirty="0"/>
                  </a:p>
                </p:txBody>
              </p:sp>
            </mc:Choice>
            <mc:Fallback xmlns="">
              <p:sp>
                <p:nvSpPr>
                  <p:cNvPr id="34" name="文字方塊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0226" y="4561534"/>
                    <a:ext cx="1375707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直線接點 35"/>
              <p:cNvCxnSpPr/>
              <p:nvPr/>
            </p:nvCxnSpPr>
            <p:spPr>
              <a:xfrm>
                <a:off x="4076176" y="3803695"/>
                <a:ext cx="37476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/>
              <p:cNvSpPr/>
              <p:nvPr/>
            </p:nvSpPr>
            <p:spPr>
              <a:xfrm>
                <a:off x="5780327" y="3094315"/>
                <a:ext cx="1311551" cy="72050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200"/>
              </a:p>
            </p:txBody>
          </p:sp>
          <p:cxnSp>
            <p:nvCxnSpPr>
              <p:cNvPr id="38" name="直線接點 37"/>
              <p:cNvCxnSpPr/>
              <p:nvPr/>
            </p:nvCxnSpPr>
            <p:spPr>
              <a:xfrm>
                <a:off x="4091703" y="4096776"/>
                <a:ext cx="37476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向左箭號 8"/>
              <p:cNvSpPr/>
              <p:nvPr/>
            </p:nvSpPr>
            <p:spPr>
              <a:xfrm>
                <a:off x="4987027" y="3259772"/>
                <a:ext cx="448847" cy="17926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200"/>
              </a:p>
            </p:txBody>
          </p:sp>
        </p:grpSp>
      </p:grpSp>
      <p:sp>
        <p:nvSpPr>
          <p:cNvPr id="31" name="Line 2"/>
          <p:cNvSpPr>
            <a:spLocks noChangeShapeType="1"/>
          </p:cNvSpPr>
          <p:nvPr/>
        </p:nvSpPr>
        <p:spPr bwMode="auto">
          <a:xfrm>
            <a:off x="0" y="1471886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35" name="圖片 34">
            <a:hlinkClick r:id="rId13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910" y="8709692"/>
            <a:ext cx="2016224" cy="703168"/>
          </a:xfrm>
          <a:prstGeom prst="rect">
            <a:avLst/>
          </a:prstGeom>
        </p:spPr>
      </p:pic>
      <p:sp>
        <p:nvSpPr>
          <p:cNvPr id="39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0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4194"/>
            <a:ext cx="18266400" cy="1080000"/>
          </a:xfrm>
          <a:prstGeom prst="rect">
            <a:avLst/>
          </a:prstGeom>
        </p:spPr>
        <p:txBody>
          <a:bodyPr anchor="ctr" anchorCtr="0"/>
          <a:lstStyle/>
          <a:p>
            <a:pPr algn="l"/>
            <a:r>
              <a:rPr kumimoji="1" lang="en-US" altLang="zh-TW" dirty="0"/>
              <a:t>Supervised Approach: SVM or Similar</a:t>
            </a:r>
            <a:endParaRPr kumimoji="1"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50014" y="2595234"/>
            <a:ext cx="17441312" cy="6695570"/>
            <a:chOff x="27808" y="992003"/>
            <a:chExt cx="9144000" cy="3996290"/>
          </a:xfrm>
        </p:grpSpPr>
        <p:cxnSp>
          <p:nvCxnSpPr>
            <p:cNvPr id="63" name="直線接點 62"/>
            <p:cNvCxnSpPr/>
            <p:nvPr/>
          </p:nvCxnSpPr>
          <p:spPr>
            <a:xfrm>
              <a:off x="27808" y="3372430"/>
              <a:ext cx="9144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群組 3"/>
            <p:cNvGrpSpPr/>
            <p:nvPr/>
          </p:nvGrpSpPr>
          <p:grpSpPr>
            <a:xfrm>
              <a:off x="127979" y="992003"/>
              <a:ext cx="9043829" cy="3996290"/>
              <a:chOff x="127979" y="992003"/>
              <a:chExt cx="9043829" cy="3996290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218319" y="3484766"/>
                <a:ext cx="3068997" cy="15035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20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17919" y="1524728"/>
                <a:ext cx="4047854" cy="17103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20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899158" y="1875244"/>
                <a:ext cx="1194411" cy="7916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defRPr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TW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Summary</a:t>
                </a:r>
                <a:endParaRPr lang="en-US" altLang="zh-TW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123559" y="2129403"/>
                <a:ext cx="1194411" cy="7916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defRPr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TW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Summary</a:t>
                </a:r>
                <a:endParaRPr lang="en-US" altLang="zh-TW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摺角紙張 33"/>
              <p:cNvSpPr/>
              <p:nvPr/>
            </p:nvSpPr>
            <p:spPr>
              <a:xfrm>
                <a:off x="627147" y="1844896"/>
                <a:ext cx="1123658" cy="821972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>
                  <a:defRPr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2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TW" sz="2800" baseline="-25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document</a:t>
                </a:r>
                <a:endParaRPr lang="en-US" altLang="zh-TW" sz="2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defRPr/>
                </a:pPr>
                <a:endParaRPr lang="zh-TW" altLang="en-US" sz="28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摺角紙張 34"/>
              <p:cNvSpPr/>
              <p:nvPr/>
            </p:nvSpPr>
            <p:spPr>
              <a:xfrm>
                <a:off x="919081" y="2107963"/>
                <a:ext cx="1123658" cy="821972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>
                  <a:defRPr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</a:t>
                </a:r>
                <a:r>
                  <a:rPr lang="en-US" altLang="zh-TW" sz="28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document</a:t>
                </a:r>
                <a:endParaRPr lang="en-US" altLang="zh-TW" sz="2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defRPr/>
                </a:pPr>
                <a:endParaRPr lang="zh-TW" altLang="en-US" sz="28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摺角紙張 26"/>
              <p:cNvSpPr/>
              <p:nvPr/>
            </p:nvSpPr>
            <p:spPr>
              <a:xfrm>
                <a:off x="1058089" y="2338031"/>
                <a:ext cx="1182615" cy="809575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>
                  <a:defRPr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</a:t>
                </a:r>
                <a:r>
                  <a:rPr lang="en-US" altLang="zh-TW" sz="28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document</a:t>
                </a:r>
                <a:endParaRPr lang="en-US" altLang="zh-TW" sz="2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defRPr/>
                </a:pPr>
                <a:endParaRPr lang="zh-TW" altLang="en-US" sz="28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28"/>
                  <p:cNvSpPr txBox="1"/>
                  <p:nvPr/>
                </p:nvSpPr>
                <p:spPr>
                  <a:xfrm>
                    <a:off x="1091166" y="2748393"/>
                    <a:ext cx="1165253" cy="2755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oMath>
                    </a14:m>
                    <a:r>
                      <a:rPr lang="en-US" altLang="zh-TW" sz="2400" dirty="0">
                        <a:latin typeface="Times New Roman" pitchFamily="18" charset="0"/>
                        <a:cs typeface="Times New Roman" pitchFamily="18" charset="0"/>
                      </a:rPr>
                      <a:t>: utterance</a:t>
                    </a:r>
                    <a:endParaRPr lang="zh-TW" altLang="en-US" sz="24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文字方塊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166" y="2748393"/>
                    <a:ext cx="1165253" cy="27699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3947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左右括弧 29"/>
              <p:cNvSpPr/>
              <p:nvPr/>
            </p:nvSpPr>
            <p:spPr>
              <a:xfrm>
                <a:off x="1140876" y="2618569"/>
                <a:ext cx="906378" cy="130448"/>
              </a:xfrm>
              <a:prstGeom prst="bracketPair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/>
                  <p:cNvSpPr txBox="1"/>
                  <p:nvPr/>
                </p:nvSpPr>
                <p:spPr>
                  <a:xfrm>
                    <a:off x="1169027" y="2518949"/>
                    <a:ext cx="847104" cy="2755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TW" sz="2400" dirty="0"/>
                      <a:t>,</a:t>
                    </a:r>
                    <a:r>
                      <a:rPr lang="en-US" altLang="zh-TW" sz="24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TW" sz="2400" dirty="0"/>
                      <a:t>….</a:t>
                    </a:r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6" name="文字方塊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9027" y="2518949"/>
                    <a:ext cx="847104" cy="27699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3947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文字方塊 36"/>
              <p:cNvSpPr txBox="1"/>
              <p:nvPr/>
            </p:nvSpPr>
            <p:spPr>
              <a:xfrm>
                <a:off x="885755" y="1855450"/>
                <a:ext cx="389823" cy="716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7200" b="1" dirty="0"/>
                  <a:t>.</a:t>
                </a:r>
                <a:endParaRPr lang="zh-TW" altLang="en-US" sz="7200" b="1" dirty="0"/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922655" y="1875908"/>
                <a:ext cx="389823" cy="716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7200" b="1" dirty="0"/>
                  <a:t>.</a:t>
                </a:r>
                <a:endParaRPr lang="zh-TW" altLang="en-US" sz="7200" b="1" dirty="0"/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959555" y="1896364"/>
                <a:ext cx="389823" cy="716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7200" b="1" dirty="0"/>
                  <a:t>.</a:t>
                </a:r>
                <a:endParaRPr lang="zh-TW" altLang="en-US" sz="7200" b="1" dirty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250293" y="2359471"/>
                <a:ext cx="1194411" cy="7916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defRPr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TW" sz="24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Summary</a:t>
                </a:r>
                <a:endParaRPr lang="en-US" altLang="zh-TW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字方塊 42"/>
                  <p:cNvSpPr txBox="1"/>
                  <p:nvPr/>
                </p:nvSpPr>
                <p:spPr>
                  <a:xfrm>
                    <a:off x="3284496" y="2685942"/>
                    <a:ext cx="1392708" cy="4959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altLang="zh-TW" sz="2400" dirty="0">
                        <a:latin typeface="Times New Roman" pitchFamily="18" charset="0"/>
                        <a:cs typeface="Times New Roman" pitchFamily="18" charset="0"/>
                      </a:rPr>
                      <a:t>: selected       </a:t>
                    </a:r>
                    <a:br>
                      <a:rPr lang="en-US" altLang="zh-TW" sz="2400" dirty="0">
                        <a:latin typeface="Times New Roman" pitchFamily="18" charset="0"/>
                        <a:cs typeface="Times New Roman" pitchFamily="18" charset="0"/>
                      </a:rPr>
                    </a:br>
                    <a:r>
                      <a:rPr lang="en-US" altLang="zh-TW" sz="2400" dirty="0">
                        <a:latin typeface="Times New Roman" pitchFamily="18" charset="0"/>
                        <a:cs typeface="Times New Roman" pitchFamily="18" charset="0"/>
                      </a:rPr>
                      <a:t>     utterance</a:t>
                    </a:r>
                    <a:endParaRPr lang="zh-TW" altLang="en-US" sz="24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文字方塊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496" y="3581256"/>
                    <a:ext cx="1392708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字方塊 43"/>
                  <p:cNvSpPr txBox="1"/>
                  <p:nvPr/>
                </p:nvSpPr>
                <p:spPr>
                  <a:xfrm>
                    <a:off x="3284497" y="2478193"/>
                    <a:ext cx="1394229" cy="2755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TW" sz="2400" dirty="0"/>
                      <a:t>,</a:t>
                    </a:r>
                    <a:r>
                      <a:rPr lang="en-US" altLang="zh-TW" sz="24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TW" sz="2400" dirty="0"/>
                      <a:t>….</a:t>
                    </a:r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4" name="文字方塊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496" y="3304257"/>
                    <a:ext cx="1394229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22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文字方塊 46"/>
              <p:cNvSpPr txBox="1"/>
              <p:nvPr/>
            </p:nvSpPr>
            <p:spPr>
              <a:xfrm>
                <a:off x="3092108" y="1857707"/>
                <a:ext cx="389823" cy="716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7200" b="1" dirty="0"/>
                  <a:t>.</a:t>
                </a:r>
                <a:endParaRPr lang="zh-TW" altLang="en-US" sz="7200" b="1" dirty="0"/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3138633" y="1885382"/>
                <a:ext cx="389823" cy="716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7200" b="1" dirty="0"/>
                  <a:t>.</a:t>
                </a:r>
                <a:endParaRPr lang="zh-TW" altLang="en-US" sz="7200" b="1" dirty="0"/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>
                <a:off x="3175532" y="1905838"/>
                <a:ext cx="389823" cy="716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7200" b="1" dirty="0"/>
                  <a:t>.</a:t>
                </a:r>
                <a:endParaRPr lang="zh-TW" altLang="en-US" sz="7200" b="1" dirty="0"/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2181749" y="1921204"/>
                <a:ext cx="717409" cy="495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Human labeled</a:t>
                </a:r>
                <a:endParaRPr lang="zh-TW" altLang="en-US" sz="2400" b="1" dirty="0"/>
              </a:p>
            </p:txBody>
          </p:sp>
          <p:sp>
            <p:nvSpPr>
              <p:cNvPr id="52" name="向右箭號 51"/>
              <p:cNvSpPr/>
              <p:nvPr/>
            </p:nvSpPr>
            <p:spPr>
              <a:xfrm>
                <a:off x="6242353" y="2381343"/>
                <a:ext cx="708562" cy="137605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200"/>
              </a:p>
            </p:txBody>
          </p:sp>
          <p:cxnSp>
            <p:nvCxnSpPr>
              <p:cNvPr id="54" name="直線單箭頭接點 53"/>
              <p:cNvCxnSpPr/>
              <p:nvPr/>
            </p:nvCxnSpPr>
            <p:spPr>
              <a:xfrm>
                <a:off x="2288831" y="2478193"/>
                <a:ext cx="526929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字方塊 56"/>
              <p:cNvSpPr txBox="1"/>
              <p:nvPr/>
            </p:nvSpPr>
            <p:spPr>
              <a:xfrm>
                <a:off x="517920" y="1513581"/>
                <a:ext cx="1864703" cy="349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b="1" dirty="0"/>
                  <a:t>Training data</a:t>
                </a:r>
                <a:endParaRPr lang="zh-TW" altLang="en-US" sz="3200" b="1" dirty="0"/>
              </a:p>
            </p:txBody>
          </p:sp>
          <p:sp>
            <p:nvSpPr>
              <p:cNvPr id="60" name="圓柱 59"/>
              <p:cNvSpPr/>
              <p:nvPr/>
            </p:nvSpPr>
            <p:spPr>
              <a:xfrm>
                <a:off x="7153040" y="1819418"/>
                <a:ext cx="1683316" cy="1205972"/>
              </a:xfrm>
              <a:prstGeom prst="can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7200" dirty="0"/>
                  <a:t>Binary Classification model</a:t>
                </a:r>
                <a:endParaRPr kumimoji="1" lang="zh-TW" altLang="en-US" sz="7200" dirty="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817814" y="2152907"/>
                <a:ext cx="1328286" cy="626812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200" dirty="0"/>
                  <a:t>Feature Extraction</a:t>
                </a:r>
                <a:endParaRPr lang="zh-TW" altLang="en-US" sz="7200" dirty="0"/>
              </a:p>
            </p:txBody>
          </p:sp>
          <p:pic>
            <p:nvPicPr>
              <p:cNvPr id="68" name="圖片 67" descr="audio.jpeg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332" y="3566456"/>
                <a:ext cx="1211979" cy="62739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矩形 66"/>
                  <p:cNvSpPr/>
                  <p:nvPr/>
                </p:nvSpPr>
                <p:spPr>
                  <a:xfrm>
                    <a:off x="4745294" y="1557809"/>
                    <a:ext cx="1467375" cy="56946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sz="2800" dirty="0">
                            <a:latin typeface="Times New Roman" pitchFamily="18" charset="0"/>
                            <a:cs typeface="Times New Roman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TW" sz="2800" dirty="0">
                            <a:latin typeface="Times New Roman" pitchFamily="18" charset="0"/>
                            <a:cs typeface="Times New Roman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8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 dirty="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TW" sz="2800" dirty="0">
                            <a:latin typeface="Times New Roman" pitchFamily="18" charset="0"/>
                            <a:cs typeface="Times New Roman" pitchFamily="18" charset="0"/>
                          </a:rPr>
                          <m:t>)</m:t>
                        </m:r>
                        <m:r>
                          <a:rPr lang="en-US" altLang="zh-TW" sz="2800" i="1" dirty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TW" sz="2800" dirty="0">
                        <a:latin typeface="Times New Roman" pitchFamily="18" charset="0"/>
                        <a:cs typeface="Times New Roman" pitchFamily="18" charset="0"/>
                      </a:rPr>
                      <a:t>: Feature vector </a:t>
                    </a:r>
                    <a:r>
                      <a:rPr lang="en-US" altLang="zh-TW" sz="2800" dirty="0">
                        <a:latin typeface="Times New Roman" pitchFamily="18" charset="0"/>
                        <a:cs typeface="Times New Roman" pitchFamily="18" charset="0"/>
                      </a:rPr>
                      <a:t>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 dirty="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zh-TW" altLang="en-US" sz="28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7" name="矩形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5294" y="1557809"/>
                    <a:ext cx="1467375" cy="523221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870" t="-1408" b="-3380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圓柱 69"/>
              <p:cNvSpPr/>
              <p:nvPr/>
            </p:nvSpPr>
            <p:spPr>
              <a:xfrm>
                <a:off x="5036923" y="3602549"/>
                <a:ext cx="1683316" cy="1385743"/>
              </a:xfrm>
              <a:prstGeom prst="can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7200" dirty="0"/>
                  <a:t>Binary Classification model</a:t>
                </a:r>
                <a:endParaRPr kumimoji="1" lang="zh-TW" altLang="en-US" sz="7200" dirty="0"/>
              </a:p>
            </p:txBody>
          </p:sp>
          <p:cxnSp>
            <p:nvCxnSpPr>
              <p:cNvPr id="71" name="直線單箭頭接點 70"/>
              <p:cNvCxnSpPr/>
              <p:nvPr/>
            </p:nvCxnSpPr>
            <p:spPr>
              <a:xfrm flipH="1">
                <a:off x="6242354" y="2859066"/>
                <a:ext cx="948745" cy="9141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向右箭號 74"/>
              <p:cNvSpPr/>
              <p:nvPr/>
            </p:nvSpPr>
            <p:spPr>
              <a:xfrm>
                <a:off x="4498326" y="2409390"/>
                <a:ext cx="238954" cy="132163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200"/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7043608" y="2946831"/>
                <a:ext cx="1880178" cy="1377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7200" b="1" dirty="0">
                    <a:solidFill>
                      <a:srgbClr val="0070C0"/>
                    </a:solidFill>
                  </a:rPr>
                  <a:t>Training phase</a:t>
                </a:r>
                <a:endParaRPr lang="zh-TW" altLang="en-US" sz="7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7036069" y="3397583"/>
                <a:ext cx="1944303" cy="1377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7200" b="1" dirty="0">
                    <a:solidFill>
                      <a:srgbClr val="C00000"/>
                    </a:solidFill>
                  </a:rPr>
                  <a:t>Testing phase</a:t>
                </a:r>
                <a:endParaRPr lang="zh-TW" altLang="en-US" sz="72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7008532" y="3853086"/>
                <a:ext cx="1811941" cy="312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/>
                  <a:t>Ranked utterances</a:t>
                </a:r>
                <a:endParaRPr lang="zh-TW" altLang="en-US" sz="28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摺角紙張 82"/>
                  <p:cNvSpPr/>
                  <p:nvPr/>
                </p:nvSpPr>
                <p:spPr>
                  <a:xfrm>
                    <a:off x="2056575" y="3833395"/>
                    <a:ext cx="1123658" cy="1019883"/>
                  </a:xfrm>
                  <a:prstGeom prst="foldedCorne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t"/>
                  <a:lstStyle/>
                  <a:p>
                    <a:pPr>
                      <a:defRPr/>
                    </a:pP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US" altLang="zh-TW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: </a:t>
                    </a:r>
                    <a:r>
                      <a:rPr lang="en-US" altLang="zh-TW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document</a:t>
                    </a:r>
                    <a:endParaRPr lang="en-US" altLang="zh-TW" sz="21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>
                      <a:defRPr/>
                    </a:pPr>
                    <a:endParaRPr lang="zh-TW" altLang="en-US" sz="2800" baseline="-250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摺角紙張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6575" y="3833395"/>
                    <a:ext cx="1123658" cy="1019883"/>
                  </a:xfrm>
                  <a:prstGeom prst="foldedCorner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字方塊 83"/>
                  <p:cNvSpPr txBox="1"/>
                  <p:nvPr/>
                </p:nvSpPr>
                <p:spPr>
                  <a:xfrm>
                    <a:off x="2108299" y="4542549"/>
                    <a:ext cx="1165253" cy="2755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US" altLang="zh-TW" sz="2400" dirty="0">
                        <a:latin typeface="Times New Roman" pitchFamily="18" charset="0"/>
                        <a:cs typeface="Times New Roman" pitchFamily="18" charset="0"/>
                      </a:rPr>
                      <a:t>: utterance</a:t>
                    </a:r>
                    <a:endParaRPr lang="zh-TW" altLang="en-US" sz="24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文字方塊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8299" y="4542549"/>
                    <a:ext cx="1165253" cy="27699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b="-3947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文字方塊 84"/>
                  <p:cNvSpPr txBox="1"/>
                  <p:nvPr/>
                </p:nvSpPr>
                <p:spPr>
                  <a:xfrm>
                    <a:off x="2108299" y="4324978"/>
                    <a:ext cx="847104" cy="2755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US" altLang="zh-TW" sz="2400" dirty="0"/>
                      <a:t>,</a:t>
                    </a:r>
                    <a:r>
                      <a:rPr lang="en-US" altLang="zh-TW" sz="2400" dirty="0"/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US" altLang="zh-TW" sz="2400" dirty="0"/>
                      <a:t>….</a:t>
                    </a:r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85" name="文字方塊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8299" y="4324978"/>
                    <a:ext cx="847104" cy="276998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r="-18939" b="-3947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6" name="矩形 85"/>
              <p:cNvSpPr/>
              <p:nvPr/>
            </p:nvSpPr>
            <p:spPr>
              <a:xfrm>
                <a:off x="3447001" y="3975165"/>
                <a:ext cx="1261349" cy="626812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200" dirty="0"/>
                  <a:t>Feature Extraction</a:t>
                </a:r>
                <a:endParaRPr lang="zh-TW" altLang="en-US" sz="7200" dirty="0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468475" y="4365552"/>
                <a:ext cx="1314577" cy="622740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7200" dirty="0"/>
                  <a:t>ASR System</a:t>
                </a:r>
                <a:endParaRPr kumimoji="1" lang="zh-TW" altLang="en-US" sz="7200" dirty="0"/>
              </a:p>
            </p:txBody>
          </p:sp>
          <p:sp>
            <p:nvSpPr>
              <p:cNvPr id="89" name="向下箭號 88"/>
              <p:cNvSpPr/>
              <p:nvPr/>
            </p:nvSpPr>
            <p:spPr>
              <a:xfrm>
                <a:off x="995639" y="4140791"/>
                <a:ext cx="288758" cy="224761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200"/>
              </a:p>
            </p:txBody>
          </p:sp>
          <p:pic>
            <p:nvPicPr>
              <p:cNvPr id="90" name="Picture 2" descr="C:\Users\12345686\Desktop\defence\icon\speech.png"/>
              <p:cNvPicPr>
                <a:picLocks noChangeAspect="1" noChangeArrowheads="1"/>
              </p:cNvPicPr>
              <p:nvPr/>
            </p:nvPicPr>
            <p:blipFill>
              <a:blip r:embed="rId1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979" y="3453009"/>
                <a:ext cx="1019824" cy="7648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1" name="直線箭頭接點 54"/>
              <p:cNvCxnSpPr/>
              <p:nvPr/>
            </p:nvCxnSpPr>
            <p:spPr>
              <a:xfrm flipV="1">
                <a:off x="1795559" y="4488018"/>
                <a:ext cx="220572" cy="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字方塊 98"/>
              <p:cNvSpPr txBox="1"/>
              <p:nvPr/>
            </p:nvSpPr>
            <p:spPr>
              <a:xfrm>
                <a:off x="1963257" y="3518521"/>
                <a:ext cx="1310295" cy="312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/>
                  <a:t>Testing data</a:t>
                </a:r>
                <a:endParaRPr lang="zh-TW" altLang="en-US" sz="28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矩形 99"/>
                  <p:cNvSpPr/>
                  <p:nvPr/>
                </p:nvSpPr>
                <p:spPr>
                  <a:xfrm>
                    <a:off x="3429053" y="3372430"/>
                    <a:ext cx="1546120" cy="5994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3200" i="1" dirty="0">
                            <a:latin typeface="Cambria Math"/>
                            <a:cs typeface="Times New Roman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TW" sz="3200" dirty="0">
                            <a:latin typeface="Times New Roman" pitchFamily="18" charset="0"/>
                            <a:cs typeface="Times New Roman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en-US" altLang="zh-TW" sz="3200" dirty="0">
                            <a:latin typeface="Times New Roman" pitchFamily="18" charset="0"/>
                            <a:cs typeface="Times New Roman" pitchFamily="18" charset="0"/>
                          </a:rPr>
                          <m:t>)</m:t>
                        </m:r>
                        <m:r>
                          <a:rPr lang="en-US" altLang="zh-TW" sz="3200" i="1" dirty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TW" sz="2800" dirty="0">
                        <a:latin typeface="Times New Roman" pitchFamily="18" charset="0"/>
                        <a:cs typeface="Times New Roman" pitchFamily="18" charset="0"/>
                      </a:rPr>
                      <a:t>: Feature</a:t>
                    </a:r>
                  </a:p>
                  <a:p>
                    <a:r>
                      <a:rPr lang="en-US" altLang="zh-TW" sz="2800" dirty="0">
                        <a:latin typeface="Times New Roman" pitchFamily="18" charset="0"/>
                        <a:cs typeface="Times New Roman" pitchFamily="18" charset="0"/>
                      </a:rPr>
                      <a:t> vector </a:t>
                    </a:r>
                    <a:r>
                      <a:rPr lang="en-US" altLang="zh-TW" sz="2800" dirty="0">
                        <a:latin typeface="Times New Roman" pitchFamily="18" charset="0"/>
                        <a:cs typeface="Times New Roman" pitchFamily="18" charset="0"/>
                      </a:rPr>
                      <a:t>of</a:t>
                    </a:r>
                    <a:r>
                      <a:rPr lang="en-US" altLang="zh-TW" sz="2800" dirty="0">
                        <a:latin typeface="Times New Roman" pitchFamily="18" charset="0"/>
                        <a:cs typeface="Times New Roman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a14:m>
                    <a:endParaRPr lang="zh-TW" altLang="en-US" sz="28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0" name="矩形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053" y="3372430"/>
                    <a:ext cx="1546120" cy="54835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b="-32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矩形 100"/>
              <p:cNvSpPr/>
              <p:nvPr/>
            </p:nvSpPr>
            <p:spPr>
              <a:xfrm>
                <a:off x="7074126" y="3826298"/>
                <a:ext cx="1612674" cy="102698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20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7191098" y="4182772"/>
                <a:ext cx="1307566" cy="4372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文字方塊 109"/>
                  <p:cNvSpPr txBox="1"/>
                  <p:nvPr/>
                </p:nvSpPr>
                <p:spPr>
                  <a:xfrm>
                    <a:off x="5992932" y="992003"/>
                    <a:ext cx="3178876" cy="336167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7200" dirty="0">
                        <a:latin typeface="Times New Roman" pitchFamily="18" charset="0"/>
                        <a:cs typeface="Times New Roman" pitchFamily="18" charset="0"/>
                      </a:rPr>
                      <a:t>Binary classification problem 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7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7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7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72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TW" sz="7200" i="1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US" altLang="zh-TW" sz="7200" i="1">
                            <a:latin typeface="Cambria Math"/>
                            <a:ea typeface="Cambria Math"/>
                          </a:rPr>
                          <m:t> </m:t>
                        </m:r>
                      </m:oMath>
                    </a14:m>
                    <a:r>
                      <a:rPr lang="en-US" altLang="zh-TW" sz="7200" dirty="0">
                        <a:latin typeface="Times New Roman" pitchFamily="18" charset="0"/>
                        <a:cs typeface="Times New Roman" pitchFamily="18" charset="0"/>
                      </a:rPr>
                      <a:t>, 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7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7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7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7200" i="1">
                            <a:latin typeface="Cambria Math"/>
                            <a:ea typeface="Cambria Math"/>
                          </a:rPr>
                          <m:t>∉</m:t>
                        </m:r>
                        <m:r>
                          <a:rPr lang="en-US" altLang="zh-TW" sz="7200" i="1">
                            <a:latin typeface="Cambria Math"/>
                            <a:ea typeface="Cambria Math"/>
                          </a:rPr>
                          <m:t>𝑆</m:t>
                        </m:r>
                      </m:oMath>
                    </a14:m>
                    <a:r>
                      <a:rPr lang="zh-TW" altLang="en-US" sz="72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0" name="文字方塊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2932" y="992003"/>
                    <a:ext cx="3178876" cy="771533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1400" t="-3704" r="-400" b="-1203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1" name="向右箭號 110"/>
              <p:cNvSpPr/>
              <p:nvPr/>
            </p:nvSpPr>
            <p:spPr>
              <a:xfrm>
                <a:off x="3229942" y="4112372"/>
                <a:ext cx="217058" cy="140799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200"/>
              </a:p>
            </p:txBody>
          </p:sp>
          <p:sp>
            <p:nvSpPr>
              <p:cNvPr id="117" name="向右箭號 116"/>
              <p:cNvSpPr/>
              <p:nvPr/>
            </p:nvSpPr>
            <p:spPr>
              <a:xfrm>
                <a:off x="4737280" y="4140791"/>
                <a:ext cx="257892" cy="134291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200"/>
              </a:p>
            </p:txBody>
          </p:sp>
          <p:sp>
            <p:nvSpPr>
              <p:cNvPr id="118" name="向右箭號 117"/>
              <p:cNvSpPr/>
              <p:nvPr/>
            </p:nvSpPr>
            <p:spPr>
              <a:xfrm>
                <a:off x="6750967" y="4147770"/>
                <a:ext cx="283511" cy="140800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200"/>
              </a:p>
            </p:txBody>
          </p:sp>
          <p:pic>
            <p:nvPicPr>
              <p:cNvPr id="8194" name="Picture 2" descr="C:\Users\12345686\Desktop\defence\icon\label2.jpg"/>
              <p:cNvPicPr>
                <a:picLocks noChangeAspect="1" noChangeArrowheads="1"/>
              </p:cNvPicPr>
              <p:nvPr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0705" y="2534335"/>
                <a:ext cx="610327" cy="457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直線單箭頭接點 8"/>
              <p:cNvCxnSpPr/>
              <p:nvPr/>
            </p:nvCxnSpPr>
            <p:spPr>
              <a:xfrm>
                <a:off x="6596634" y="1905838"/>
                <a:ext cx="0" cy="432193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字方塊 2"/>
          <p:cNvSpPr txBox="1"/>
          <p:nvPr/>
        </p:nvSpPr>
        <p:spPr>
          <a:xfrm>
            <a:off x="255959" y="1702683"/>
            <a:ext cx="115012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altLang="zh-TW" sz="5200" b="1" dirty="0">
                <a:latin typeface="Times New Roman" pitchFamily="18" charset="0"/>
                <a:cs typeface="Times New Roman" pitchFamily="18" charset="0"/>
              </a:rPr>
              <a:t>Trained with documents with human labeled summaries</a:t>
            </a:r>
            <a:endParaRPr lang="zh-TW" altLang="en-US" sz="5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61" name="圖片 60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648" y="9290804"/>
            <a:ext cx="2016224" cy="703168"/>
          </a:xfrm>
          <a:prstGeom prst="rect">
            <a:avLst/>
          </a:prstGeom>
        </p:spPr>
      </p:pic>
      <p:sp>
        <p:nvSpPr>
          <p:cNvPr id="62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1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4194"/>
            <a:ext cx="18266400" cy="108000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TW" sz="5600" dirty="0"/>
              <a:t>Domain Adaptation of Supervised Approach </a:t>
            </a:r>
            <a:endParaRPr kumimoji="1" lang="zh-TW" altLang="en-US" sz="5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579900"/>
            <a:ext cx="16459200" cy="8045279"/>
          </a:xfrm>
        </p:spPr>
        <p:txBody>
          <a:bodyPr>
            <a:spAutoFit/>
          </a:bodyPr>
          <a:lstStyle/>
          <a:p>
            <a:r>
              <a:rPr lang="en-US" altLang="zh-TW" sz="5600" dirty="0"/>
              <a:t>Problem</a:t>
            </a:r>
          </a:p>
          <a:p>
            <a:pPr lvl="1"/>
            <a:r>
              <a:rPr lang="en-US" altLang="zh-TW" sz="4800" dirty="0"/>
              <a:t>Hard to get high quality training data</a:t>
            </a:r>
          </a:p>
          <a:p>
            <a:pPr lvl="1"/>
            <a:r>
              <a:rPr lang="en-US" altLang="zh-TW" sz="4800" dirty="0"/>
              <a:t>In most cases, we have labeled </a:t>
            </a:r>
            <a:r>
              <a:rPr lang="en-US" altLang="zh-TW" sz="4800" b="1" dirty="0"/>
              <a:t>out-of-domain references </a:t>
            </a:r>
            <a:r>
              <a:rPr lang="en-US" altLang="zh-TW" sz="4800" dirty="0"/>
              <a:t>but not labeled </a:t>
            </a:r>
            <a:r>
              <a:rPr lang="en-US" altLang="zh-TW" sz="4800" b="1" dirty="0"/>
              <a:t>target domain references</a:t>
            </a:r>
            <a:endParaRPr lang="en-US" altLang="zh-TW" sz="4800" b="1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sz="5600" dirty="0"/>
              <a:t>Goal</a:t>
            </a:r>
            <a:endParaRPr lang="en-US" altLang="zh-TW" sz="5600" dirty="0"/>
          </a:p>
          <a:p>
            <a:pPr lvl="1"/>
            <a:r>
              <a:rPr kumimoji="1" lang="en-US" altLang="zh-TW" sz="4800" dirty="0"/>
              <a:t>Taking advantage of </a:t>
            </a:r>
            <a:r>
              <a:rPr kumimoji="1" lang="en-US" altLang="zh-TW" sz="4800" b="1" dirty="0"/>
              <a:t>out-of-domain data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3315253" y="5189009"/>
            <a:ext cx="10172478" cy="3242478"/>
            <a:chOff x="1657625" y="4117019"/>
            <a:chExt cx="5086239" cy="2161652"/>
          </a:xfrm>
        </p:grpSpPr>
        <p:pic>
          <p:nvPicPr>
            <p:cNvPr id="10" name="Picture 4" descr="C:\Users\12345686\Desktop\defence\icon\Lecture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052" y="4829568"/>
              <a:ext cx="1140782" cy="1449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10"/>
            <p:cNvSpPr txBox="1"/>
            <p:nvPr/>
          </p:nvSpPr>
          <p:spPr>
            <a:xfrm>
              <a:off x="5050524" y="4129026"/>
              <a:ext cx="1693340" cy="71814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/>
                <a:t>Out-of-domain</a:t>
              </a:r>
            </a:p>
            <a:p>
              <a:pPr algn="ctr"/>
              <a:r>
                <a:rPr lang="en-US" altLang="zh-TW" sz="3200" b="1" dirty="0"/>
                <a:t>(News)</a:t>
              </a:r>
              <a:endParaRPr kumimoji="1" lang="zh-TW" altLang="en-US" sz="3200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657625" y="4117019"/>
              <a:ext cx="1665637" cy="71814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/>
                <a:t>Target Domain (Lecture)</a:t>
              </a:r>
              <a:endParaRPr kumimoji="1" lang="zh-TW" altLang="en-US" sz="3200" b="1" dirty="0"/>
            </a:p>
          </p:txBody>
        </p:sp>
        <p:pic>
          <p:nvPicPr>
            <p:cNvPr id="14" name="Picture 2" descr="C:\Users\12345686\Desktop\defence\icon\label2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0197" y="4801950"/>
              <a:ext cx="610327" cy="610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流程圖: 多重文件 14"/>
            <p:cNvSpPr/>
            <p:nvPr/>
          </p:nvSpPr>
          <p:spPr>
            <a:xfrm>
              <a:off x="4552854" y="4433780"/>
              <a:ext cx="385011" cy="457269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19" name="流程圖: 多重文件 18"/>
            <p:cNvSpPr/>
            <p:nvPr/>
          </p:nvSpPr>
          <p:spPr>
            <a:xfrm>
              <a:off x="3476336" y="4433779"/>
              <a:ext cx="385011" cy="457269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3399798" y="4944443"/>
              <a:ext cx="461549" cy="471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/>
                <a:t>?</a:t>
              </a:r>
              <a:endParaRPr lang="zh-TW" altLang="en-US" sz="4000" b="1" dirty="0"/>
            </a:p>
          </p:txBody>
        </p:sp>
        <p:pic>
          <p:nvPicPr>
            <p:cNvPr id="23" name="Picture 2" descr="C:\Users\12345686\Desktop\defence\icon\News1.jp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295" y="5096974"/>
              <a:ext cx="1411797" cy="1055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16" name="圖片 15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405" y="7618462"/>
            <a:ext cx="650242" cy="623456"/>
          </a:xfrm>
          <a:prstGeom prst="rect">
            <a:avLst/>
          </a:prstGeom>
        </p:spPr>
      </p:pic>
      <p:pic>
        <p:nvPicPr>
          <p:cNvPr id="17" name="圖片 16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5797" y="7611534"/>
            <a:ext cx="650242" cy="623456"/>
          </a:xfrm>
          <a:prstGeom prst="rect">
            <a:avLst/>
          </a:prstGeom>
        </p:spPr>
      </p:pic>
      <p:sp>
        <p:nvSpPr>
          <p:cNvPr id="18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3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4194"/>
            <a:ext cx="18266400" cy="1080000"/>
          </a:xfrm>
          <a:prstGeom prst="rect">
            <a:avLst/>
          </a:prstGeom>
        </p:spPr>
        <p:txBody>
          <a:bodyPr/>
          <a:lstStyle/>
          <a:p>
            <a:r>
              <a:rPr lang="en-US" altLang="zh-TW" sz="5600" dirty="0"/>
              <a:t>Domain Adaptation of Supervised Approach </a:t>
            </a:r>
            <a:endParaRPr kumimoji="1" lang="zh-TW" altLang="en-US" sz="5600" dirty="0"/>
          </a:p>
        </p:txBody>
      </p:sp>
      <p:grpSp>
        <p:nvGrpSpPr>
          <p:cNvPr id="3" name="群組 2"/>
          <p:cNvGrpSpPr/>
          <p:nvPr/>
        </p:nvGrpSpPr>
        <p:grpSpPr>
          <a:xfrm>
            <a:off x="107190" y="3935115"/>
            <a:ext cx="18050244" cy="5392552"/>
            <a:chOff x="53595" y="1967160"/>
            <a:chExt cx="9025122" cy="2696276"/>
          </a:xfrm>
        </p:grpSpPr>
        <p:sp>
          <p:nvSpPr>
            <p:cNvPr id="71" name="矩形 70"/>
            <p:cNvSpPr/>
            <p:nvPr/>
          </p:nvSpPr>
          <p:spPr>
            <a:xfrm>
              <a:off x="2726004" y="2968368"/>
              <a:ext cx="3732548" cy="16589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/>
                <p:cNvSpPr/>
                <p:nvPr/>
              </p:nvSpPr>
              <p:spPr>
                <a:xfrm>
                  <a:off x="5182763" y="3277579"/>
                  <a:ext cx="1194411" cy="7916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defRPr/>
                  </a:pP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: </a:t>
                  </a:r>
                  <a:r>
                    <a:rPr lang="en-US" altLang="zh-TW" sz="24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Summary</a:t>
                  </a:r>
                  <a:endParaRPr lang="en-US" altLang="zh-TW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4" name="矩形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762" y="4370105"/>
                  <a:ext cx="1194411" cy="10554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/>
                <p:cNvSpPr/>
                <p:nvPr/>
              </p:nvSpPr>
              <p:spPr>
                <a:xfrm>
                  <a:off x="4840497" y="3560438"/>
                  <a:ext cx="1194411" cy="7916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defRPr/>
                  </a:pP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: </a:t>
                  </a:r>
                  <a:r>
                    <a:rPr lang="en-US" altLang="zh-TW" sz="24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Summary</a:t>
                  </a:r>
                  <a:endParaRPr lang="en-US" altLang="zh-TW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3" name="矩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496" y="4747250"/>
                  <a:ext cx="1194411" cy="10554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摺角紙張 53"/>
                <p:cNvSpPr/>
                <p:nvPr/>
              </p:nvSpPr>
              <p:spPr>
                <a:xfrm>
                  <a:off x="7820626" y="3204911"/>
                  <a:ext cx="1123658" cy="821972"/>
                </a:xfrm>
                <a:prstGeom prst="foldedCorne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t"/>
                <a:lstStyle/>
                <a:p>
                  <a:pPr>
                    <a:defRPr/>
                  </a:pP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zh-TW" sz="28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: </a:t>
                  </a:r>
                  <a:r>
                    <a:rPr lang="en-US" altLang="zh-TW" sz="24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document</a:t>
                  </a:r>
                  <a:endParaRPr lang="en-US" altLang="zh-TW" sz="2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>
                    <a:defRPr/>
                  </a:pPr>
                  <a:endParaRPr lang="zh-TW" altLang="en-US" sz="28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4" name="摺角紙張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626" y="4273214"/>
                  <a:ext cx="1123658" cy="1095963"/>
                </a:xfrm>
                <a:prstGeom prst="foldedCorner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摺角紙張 52"/>
                <p:cNvSpPr/>
                <p:nvPr/>
              </p:nvSpPr>
              <p:spPr>
                <a:xfrm>
                  <a:off x="7476684" y="3497811"/>
                  <a:ext cx="1123658" cy="821972"/>
                </a:xfrm>
                <a:prstGeom prst="foldedCorne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t"/>
                <a:lstStyle/>
                <a:p>
                  <a:pPr>
                    <a:defRPr/>
                  </a:pP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zh-TW" sz="28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: </a:t>
                  </a:r>
                  <a:r>
                    <a:rPr lang="en-US" altLang="zh-TW" sz="24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document</a:t>
                  </a:r>
                  <a:endParaRPr lang="en-US" altLang="zh-TW" sz="2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>
                    <a:defRPr/>
                  </a:pPr>
                  <a:endParaRPr lang="zh-TW" altLang="en-US" sz="28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3" name="摺角紙張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684" y="4663747"/>
                  <a:ext cx="1123658" cy="1095963"/>
                </a:xfrm>
                <a:prstGeom prst="foldedCorner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/>
            <p:cNvSpPr/>
            <p:nvPr/>
          </p:nvSpPr>
          <p:spPr>
            <a:xfrm>
              <a:off x="2809403" y="3297371"/>
              <a:ext cx="1194411" cy="791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TW" sz="24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Summary</a:t>
              </a:r>
              <a:endPara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033804" y="3551530"/>
              <a:ext cx="1194411" cy="791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TW" sz="24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Summary</a:t>
              </a:r>
              <a:endPara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摺角紙張 7"/>
            <p:cNvSpPr/>
            <p:nvPr/>
          </p:nvSpPr>
          <p:spPr>
            <a:xfrm>
              <a:off x="537392" y="3267023"/>
              <a:ext cx="1123658" cy="82197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>
                <a:defRPr/>
              </a:pPr>
              <a:r>
                <a: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TW" sz="28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sz="2800" baseline="-250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document</a:t>
              </a:r>
              <a:endParaRPr lang="en-US" altLang="zh-TW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TW" altLang="en-US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摺角紙張 8"/>
            <p:cNvSpPr/>
            <p:nvPr/>
          </p:nvSpPr>
          <p:spPr>
            <a:xfrm>
              <a:off x="829326" y="3530090"/>
              <a:ext cx="1123658" cy="82197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>
                <a:defRPr/>
              </a:pPr>
              <a:r>
                <a: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d</a:t>
              </a:r>
              <a:r>
                <a:rPr lang="en-US" altLang="zh-TW" sz="28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document</a:t>
              </a:r>
              <a:endParaRPr lang="en-US" altLang="zh-TW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TW" altLang="en-US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摺角紙張 9"/>
            <p:cNvSpPr/>
            <p:nvPr/>
          </p:nvSpPr>
          <p:spPr>
            <a:xfrm>
              <a:off x="968335" y="3760159"/>
              <a:ext cx="1123658" cy="82197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>
                <a:defRPr/>
              </a:pPr>
              <a:r>
                <a: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d</a:t>
              </a:r>
              <a:r>
                <a:rPr lang="en-US" altLang="zh-TW" sz="28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document</a:t>
              </a:r>
              <a:endParaRPr lang="en-US" altLang="zh-TW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TW" altLang="en-US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1033823" y="4201846"/>
                  <a:ext cx="1165253" cy="230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TW" sz="2400" dirty="0">
                      <a:latin typeface="Times New Roman" pitchFamily="18" charset="0"/>
                      <a:cs typeface="Times New Roman" pitchFamily="18" charset="0"/>
                    </a:rPr>
                    <a:t>: utterance</a:t>
                  </a:r>
                  <a:endParaRPr lang="zh-TW" altLang="en-US" sz="2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822" y="5602461"/>
                  <a:ext cx="1165253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左右括弧 11"/>
            <p:cNvSpPr/>
            <p:nvPr/>
          </p:nvSpPr>
          <p:spPr>
            <a:xfrm>
              <a:off x="1051121" y="4040696"/>
              <a:ext cx="906378" cy="130448"/>
            </a:xfrm>
            <a:prstGeom prst="bracketPair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1079971" y="3963681"/>
                  <a:ext cx="847104" cy="230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TW" sz="2400" dirty="0"/>
                    <a:t>,</a:t>
                  </a:r>
                  <a:r>
                    <a:rPr lang="en-US" altLang="zh-TW" sz="24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TW" sz="2400" dirty="0"/>
                    <a:t>….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971" y="5284907"/>
                  <a:ext cx="847104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2222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/>
            <p:cNvSpPr txBox="1"/>
            <p:nvPr/>
          </p:nvSpPr>
          <p:spPr>
            <a:xfrm>
              <a:off x="796000" y="3277579"/>
              <a:ext cx="389823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/>
                <a:t>.</a:t>
              </a:r>
              <a:endParaRPr lang="zh-TW" altLang="en-US" sz="7200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832900" y="3298035"/>
              <a:ext cx="389823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/>
                <a:t>.</a:t>
              </a:r>
              <a:endParaRPr lang="zh-TW" altLang="en-US" sz="7200" b="1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69800" y="3318491"/>
              <a:ext cx="389823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/>
                <a:t>.</a:t>
              </a:r>
              <a:endParaRPr lang="zh-TW" altLang="en-US" sz="7200" b="1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160538" y="3781599"/>
              <a:ext cx="1194411" cy="791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TW" sz="24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Summary</a:t>
              </a:r>
              <a:endPara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002352" y="3279834"/>
              <a:ext cx="389823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/>
                <a:t>.</a:t>
              </a:r>
              <a:endParaRPr lang="zh-TW" altLang="en-US" sz="7200" b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048877" y="3307509"/>
              <a:ext cx="389823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/>
                <a:t>.</a:t>
              </a:r>
              <a:endParaRPr lang="zh-TW" altLang="en-US" sz="7200" b="1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085777" y="3327965"/>
              <a:ext cx="389823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/>
                <a:t>.</a:t>
              </a:r>
              <a:endParaRPr lang="zh-TW" altLang="en-US" sz="7200" b="1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2043869" y="3446009"/>
              <a:ext cx="717409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Human labeled</a:t>
              </a:r>
              <a:endParaRPr lang="zh-TW" altLang="en-US" sz="2400" b="1" dirty="0"/>
            </a:p>
          </p:txBody>
        </p:sp>
        <p:cxnSp>
          <p:nvCxnSpPr>
            <p:cNvPr id="22" name="直線單箭頭接點 21"/>
            <p:cNvCxnSpPr/>
            <p:nvPr/>
          </p:nvCxnSpPr>
          <p:spPr>
            <a:xfrm>
              <a:off x="2199076" y="3900320"/>
              <a:ext cx="52692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354774" y="2923668"/>
              <a:ext cx="4112505" cy="1739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59069" y="2905199"/>
              <a:ext cx="2266472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>
                  <a:latin typeface="Times New Roman" pitchFamily="18" charset="0"/>
                  <a:cs typeface="Times New Roman" pitchFamily="18" charset="0"/>
                </a:rPr>
                <a:t>Spoken Document</a:t>
              </a:r>
              <a:endParaRPr lang="zh-TW" altLang="en-US" sz="7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678996" y="2990024"/>
              <a:ext cx="1472664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>
                  <a:latin typeface="Times New Roman" pitchFamily="18" charset="0"/>
                  <a:cs typeface="Times New Roman" pitchFamily="18" charset="0"/>
                </a:rPr>
                <a:t>Summary</a:t>
              </a:r>
              <a:endParaRPr lang="zh-TW" altLang="en-US" sz="7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" name="肘形接點 36"/>
            <p:cNvCxnSpPr>
              <a:endCxn id="43" idx="1"/>
            </p:cNvCxnSpPr>
            <p:nvPr/>
          </p:nvCxnSpPr>
          <p:spPr>
            <a:xfrm rot="5400000" flipH="1" flipV="1">
              <a:off x="2415648" y="2343335"/>
              <a:ext cx="662338" cy="498330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995981" y="2010472"/>
              <a:ext cx="1381502" cy="5017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model training</a:t>
              </a:r>
              <a:endParaRPr lang="zh-TW" altLang="en-US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直線單箭頭接點 47"/>
            <p:cNvCxnSpPr>
              <a:stCxn id="43" idx="3"/>
              <a:endCxn id="49" idx="2"/>
            </p:cNvCxnSpPr>
            <p:nvPr/>
          </p:nvCxnSpPr>
          <p:spPr>
            <a:xfrm flipV="1">
              <a:off x="4377483" y="2258174"/>
              <a:ext cx="261902" cy="315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流程圖: 磁碟 48"/>
                <p:cNvSpPr/>
                <p:nvPr/>
              </p:nvSpPr>
              <p:spPr>
                <a:xfrm>
                  <a:off x="4639386" y="1967160"/>
                  <a:ext cx="1530417" cy="582028"/>
                </a:xfrm>
                <a:prstGeom prst="flowChartMagneticDisk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7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7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𝑀𝑜𝑑𝑒𝑙</m:t>
                            </m:r>
                          </m:e>
                          <m:sub>
                            <m:r>
                              <a:rPr lang="en-US" altLang="zh-TW" sz="7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7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9" name="流程圖: 磁碟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9385" y="2622879"/>
                  <a:ext cx="1530417" cy="776037"/>
                </a:xfrm>
                <a:prstGeom prst="flowChartMagneticDisk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摺角紙張 49"/>
                <p:cNvSpPr/>
                <p:nvPr/>
              </p:nvSpPr>
              <p:spPr>
                <a:xfrm>
                  <a:off x="7324284" y="3750010"/>
                  <a:ext cx="1123658" cy="821972"/>
                </a:xfrm>
                <a:prstGeom prst="foldedCorne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t"/>
                <a:lstStyle/>
                <a:p>
                  <a:pPr>
                    <a:defRPr/>
                  </a:pP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zh-TW" sz="28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: </a:t>
                  </a:r>
                  <a:r>
                    <a:rPr lang="en-US" altLang="zh-TW" sz="24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document</a:t>
                  </a:r>
                  <a:endParaRPr lang="en-US" altLang="zh-TW" sz="2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>
                    <a:defRPr/>
                  </a:pPr>
                  <a:endParaRPr lang="zh-TW" altLang="en-US" sz="28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0" name="摺角紙張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4284" y="5000012"/>
                  <a:ext cx="1123658" cy="1095963"/>
                </a:xfrm>
                <a:prstGeom prst="foldedCorner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/>
                <p:cNvSpPr txBox="1"/>
                <p:nvPr/>
              </p:nvSpPr>
              <p:spPr>
                <a:xfrm>
                  <a:off x="7389772" y="4191697"/>
                  <a:ext cx="1165253" cy="230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zh-TW" sz="2400" dirty="0">
                      <a:latin typeface="Times New Roman" pitchFamily="18" charset="0"/>
                      <a:cs typeface="Times New Roman" pitchFamily="18" charset="0"/>
                    </a:rPr>
                    <a:t>: utterance</a:t>
                  </a:r>
                  <a:endParaRPr lang="zh-TW" altLang="en-US" sz="2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1" name="文字方塊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9771" y="5588929"/>
                  <a:ext cx="1165253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7435920" y="3953532"/>
                  <a:ext cx="847104" cy="230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zh-TW" sz="2400" dirty="0"/>
                    <a:t>,</a:t>
                  </a:r>
                  <a:r>
                    <a:rPr lang="en-US" altLang="zh-TW" sz="2400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zh-TW" sz="2400" dirty="0"/>
                    <a:t>….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文字方塊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920" y="5271375"/>
                  <a:ext cx="847104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222" r="-14388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文字方塊 54"/>
            <p:cNvSpPr txBox="1"/>
            <p:nvPr/>
          </p:nvSpPr>
          <p:spPr>
            <a:xfrm>
              <a:off x="8165202" y="3219181"/>
              <a:ext cx="389823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/>
                <a:t>.</a:t>
              </a:r>
              <a:endParaRPr lang="zh-TW" altLang="en-US" sz="7200" b="1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8134727" y="3246856"/>
              <a:ext cx="389823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/>
                <a:t>.</a:t>
              </a:r>
              <a:endParaRPr lang="zh-TW" altLang="en-US" sz="7200" b="1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8113877" y="3274531"/>
              <a:ext cx="389823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/>
                <a:t>.</a:t>
              </a:r>
              <a:endParaRPr lang="zh-TW" altLang="en-US" sz="7200" b="1" dirty="0"/>
            </a:p>
          </p:txBody>
        </p:sp>
        <p:cxnSp>
          <p:nvCxnSpPr>
            <p:cNvPr id="61" name="直線單箭頭接點 60"/>
            <p:cNvCxnSpPr/>
            <p:nvPr/>
          </p:nvCxnSpPr>
          <p:spPr>
            <a:xfrm flipH="1">
              <a:off x="6458552" y="3847694"/>
              <a:ext cx="7892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/>
                <p:cNvSpPr/>
                <p:nvPr/>
              </p:nvSpPr>
              <p:spPr>
                <a:xfrm>
                  <a:off x="4715516" y="3780358"/>
                  <a:ext cx="1194411" cy="7916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defRPr/>
                  </a:pP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: </a:t>
                  </a:r>
                  <a:r>
                    <a:rPr lang="en-US" altLang="zh-TW" sz="24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Summary</a:t>
                  </a:r>
                  <a:endParaRPr lang="en-US" altLang="zh-TW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515" y="5040476"/>
                  <a:ext cx="1194411" cy="10554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矩形 64"/>
            <p:cNvSpPr/>
            <p:nvPr/>
          </p:nvSpPr>
          <p:spPr>
            <a:xfrm>
              <a:off x="4593315" y="2923669"/>
              <a:ext cx="4454432" cy="1739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4686640" y="2920846"/>
                  <a:ext cx="1472664" cy="6600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7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 sz="72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Summary</m:t>
                            </m:r>
                          </m:e>
                          <m:sub>
                            <m:r>
                              <a:rPr lang="en-US" altLang="zh-TW" sz="7200" i="1" dirty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4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6640" y="3894461"/>
                  <a:ext cx="1472664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文字方塊 67"/>
            <p:cNvSpPr txBox="1"/>
            <p:nvPr/>
          </p:nvSpPr>
          <p:spPr>
            <a:xfrm>
              <a:off x="6409252" y="3416079"/>
              <a:ext cx="1067433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Summary Extraction</a:t>
              </a:r>
              <a:endParaRPr lang="zh-TW" altLang="en-US" sz="2400" b="1" dirty="0"/>
            </a:p>
          </p:txBody>
        </p:sp>
        <p:cxnSp>
          <p:nvCxnSpPr>
            <p:cNvPr id="70" name="肘形接點 69"/>
            <p:cNvCxnSpPr>
              <a:stCxn id="49" idx="4"/>
              <a:endCxn id="68" idx="0"/>
            </p:cNvCxnSpPr>
            <p:nvPr/>
          </p:nvCxnSpPr>
          <p:spPr>
            <a:xfrm>
              <a:off x="6169803" y="2258174"/>
              <a:ext cx="773166" cy="1157905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>
              <a:endCxn id="43" idx="2"/>
            </p:cNvCxnSpPr>
            <p:nvPr/>
          </p:nvCxnSpPr>
          <p:spPr>
            <a:xfrm flipV="1">
              <a:off x="3686732" y="2512189"/>
              <a:ext cx="0" cy="456179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字方塊 76"/>
            <p:cNvSpPr txBox="1"/>
            <p:nvPr/>
          </p:nvSpPr>
          <p:spPr>
            <a:xfrm>
              <a:off x="53595" y="2383593"/>
              <a:ext cx="256765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latin typeface="Times New Roman" pitchFamily="18" charset="0"/>
                  <a:cs typeface="Times New Roman" pitchFamily="18" charset="0"/>
                </a:rPr>
                <a:t>Out-of-domain </a:t>
              </a:r>
              <a:r>
                <a:rPr lang="en-US" altLang="zh-TW" sz="3200" dirty="0">
                  <a:latin typeface="Times New Roman" pitchFamily="18" charset="0"/>
                  <a:cs typeface="Times New Roman" pitchFamily="18" charset="0"/>
                </a:rPr>
                <a:t>data with labeled document/summary </a:t>
              </a:r>
              <a:endParaRPr lang="zh-TW" alt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7033345" y="2010472"/>
              <a:ext cx="204537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latin typeface="Times New Roman" pitchFamily="18" charset="0"/>
                  <a:cs typeface="Times New Roman" pitchFamily="18" charset="0"/>
                </a:rPr>
                <a:t>Target domain </a:t>
              </a:r>
              <a:r>
                <a:rPr lang="en-US" altLang="zh-TW" sz="3200" dirty="0">
                  <a:latin typeface="Times New Roman" pitchFamily="18" charset="0"/>
                  <a:cs typeface="Times New Roman" pitchFamily="18" charset="0"/>
                </a:rPr>
                <a:t>data without labeled document/summary </a:t>
              </a:r>
              <a:endParaRPr lang="zh-TW" alt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58" name="Picture 2" descr="C:\Users\12345686\Desktop\defence\icon\label2.jpg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700" y="3995364"/>
              <a:ext cx="458432" cy="343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107191" y="1702683"/>
                <a:ext cx="1818081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indent="-6858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52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5200" i="1" dirty="0">
                            <a:latin typeface="Cambria Math"/>
                            <a:cs typeface="Times New Roman" pitchFamily="18" charset="0"/>
                          </a:rPr>
                          <m:t>𝑀𝑜𝑑𝑒𝑙</m:t>
                        </m:r>
                      </m:e>
                      <m:sub>
                        <m:r>
                          <a:rPr lang="en-US" altLang="zh-TW" sz="5200" i="1" dirty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52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TW" sz="5200" b="1" dirty="0">
                    <a:latin typeface="Times New Roman" pitchFamily="18" charset="0"/>
                    <a:cs typeface="Times New Roman" pitchFamily="18" charset="0"/>
                  </a:rPr>
                  <a:t>trined by out-of-domain data, used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52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5200" i="1" dirty="0">
                            <a:latin typeface="Cambria Math"/>
                            <a:cs typeface="Times New Roman" pitchFamily="18" charset="0"/>
                          </a:rPr>
                          <m:t>𝑠𝑢𝑚𝑚𝑎𝑟𝑦</m:t>
                        </m:r>
                      </m:e>
                      <m:sub>
                        <m:r>
                          <a:rPr lang="en-US" altLang="zh-TW" sz="5200" i="1" dirty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5200" b="1" dirty="0">
                    <a:latin typeface="Times New Roman" pitchFamily="18" charset="0"/>
                    <a:cs typeface="Times New Roman" pitchFamily="18" charset="0"/>
                  </a:rPr>
                  <a:t> for target domain</a:t>
                </a:r>
                <a:endParaRPr lang="zh-TW" altLang="en-US" sz="5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" y="1134592"/>
                <a:ext cx="9090405" cy="892552"/>
              </a:xfrm>
              <a:prstGeom prst="rect">
                <a:avLst/>
              </a:prstGeom>
              <a:blipFill rotWithShape="1">
                <a:blip r:embed="rId16"/>
                <a:stretch>
                  <a:fillRect t="-6122" b="-156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67" name="圖片 66">
            <a:hlinkClick r:id="rId17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9942" y="9474016"/>
            <a:ext cx="2016224" cy="703168"/>
          </a:xfrm>
          <a:prstGeom prst="rect">
            <a:avLst/>
          </a:prstGeom>
        </p:spPr>
      </p:pic>
      <p:sp>
        <p:nvSpPr>
          <p:cNvPr id="69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4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4194"/>
            <a:ext cx="18266400" cy="108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Domain Adaptation of Supervised Approach </a:t>
            </a:r>
            <a:endParaRPr kumimoji="1"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107190" y="3935115"/>
            <a:ext cx="18101652" cy="5392552"/>
            <a:chOff x="53595" y="1967160"/>
            <a:chExt cx="9050826" cy="2696276"/>
          </a:xfrm>
        </p:grpSpPr>
        <p:sp>
          <p:nvSpPr>
            <p:cNvPr id="71" name="矩形 70"/>
            <p:cNvSpPr/>
            <p:nvPr/>
          </p:nvSpPr>
          <p:spPr>
            <a:xfrm>
              <a:off x="2726004" y="2968368"/>
              <a:ext cx="3732548" cy="1658974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/>
                <p:cNvSpPr/>
                <p:nvPr/>
              </p:nvSpPr>
              <p:spPr>
                <a:xfrm>
                  <a:off x="5182763" y="3277579"/>
                  <a:ext cx="1194411" cy="7916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defRPr/>
                  </a:pP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: </a:t>
                  </a:r>
                  <a:r>
                    <a:rPr lang="en-US" altLang="zh-TW" sz="24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Summary</a:t>
                  </a:r>
                  <a:endParaRPr lang="en-US" altLang="zh-TW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4" name="矩形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762" y="4370105"/>
                  <a:ext cx="1194411" cy="10554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/>
                <p:cNvSpPr/>
                <p:nvPr/>
              </p:nvSpPr>
              <p:spPr>
                <a:xfrm>
                  <a:off x="4840497" y="3560438"/>
                  <a:ext cx="1194411" cy="7916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defRPr/>
                  </a:pP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: </a:t>
                  </a:r>
                  <a:r>
                    <a:rPr lang="en-US" altLang="zh-TW" sz="24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Summary</a:t>
                  </a:r>
                  <a:endParaRPr lang="en-US" altLang="zh-TW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3" name="矩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496" y="4747250"/>
                  <a:ext cx="1194411" cy="10554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摺角紙張 53"/>
                <p:cNvSpPr/>
                <p:nvPr/>
              </p:nvSpPr>
              <p:spPr>
                <a:xfrm>
                  <a:off x="7820626" y="3204911"/>
                  <a:ext cx="1123658" cy="821972"/>
                </a:xfrm>
                <a:prstGeom prst="foldedCorne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t"/>
                <a:lstStyle/>
                <a:p>
                  <a:pPr>
                    <a:defRPr/>
                  </a:pP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zh-TW" sz="28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: </a:t>
                  </a:r>
                  <a:r>
                    <a:rPr lang="en-US" altLang="zh-TW" sz="24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document</a:t>
                  </a:r>
                  <a:endParaRPr lang="en-US" altLang="zh-TW" sz="2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>
                    <a:defRPr/>
                  </a:pPr>
                  <a:endParaRPr lang="zh-TW" altLang="en-US" sz="28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4" name="摺角紙張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626" y="4273214"/>
                  <a:ext cx="1123658" cy="1095963"/>
                </a:xfrm>
                <a:prstGeom prst="foldedCorner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摺角紙張 52"/>
                <p:cNvSpPr/>
                <p:nvPr/>
              </p:nvSpPr>
              <p:spPr>
                <a:xfrm>
                  <a:off x="7476684" y="3497811"/>
                  <a:ext cx="1123658" cy="821972"/>
                </a:xfrm>
                <a:prstGeom prst="foldedCorne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t"/>
                <a:lstStyle/>
                <a:p>
                  <a:pPr>
                    <a:defRPr/>
                  </a:pP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zh-TW" sz="28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: </a:t>
                  </a:r>
                  <a:r>
                    <a:rPr lang="en-US" altLang="zh-TW" sz="24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document</a:t>
                  </a:r>
                  <a:endParaRPr lang="en-US" altLang="zh-TW" sz="2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>
                    <a:defRPr/>
                  </a:pPr>
                  <a:endParaRPr lang="zh-TW" altLang="en-US" sz="28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3" name="摺角紙張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684" y="4663747"/>
                  <a:ext cx="1123658" cy="1095963"/>
                </a:xfrm>
                <a:prstGeom prst="foldedCorner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/>
            <p:cNvSpPr/>
            <p:nvPr/>
          </p:nvSpPr>
          <p:spPr>
            <a:xfrm>
              <a:off x="2809403" y="3297371"/>
              <a:ext cx="1194411" cy="791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TW" sz="24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Summary</a:t>
              </a:r>
              <a:endPara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033804" y="3551530"/>
              <a:ext cx="1194411" cy="791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TW" sz="24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Summary</a:t>
              </a:r>
              <a:endPara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摺角紙張 7"/>
            <p:cNvSpPr/>
            <p:nvPr/>
          </p:nvSpPr>
          <p:spPr>
            <a:xfrm>
              <a:off x="537392" y="3267023"/>
              <a:ext cx="1123658" cy="82197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>
                <a:defRPr/>
              </a:pPr>
              <a:r>
                <a: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TW" sz="28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sz="2800" baseline="-250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document</a:t>
              </a:r>
              <a:endParaRPr lang="en-US" altLang="zh-TW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TW" altLang="en-US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摺角紙張 8"/>
            <p:cNvSpPr/>
            <p:nvPr/>
          </p:nvSpPr>
          <p:spPr>
            <a:xfrm>
              <a:off x="829326" y="3530090"/>
              <a:ext cx="1123658" cy="82197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>
                <a:defRPr/>
              </a:pPr>
              <a:r>
                <a: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d</a:t>
              </a:r>
              <a:r>
                <a:rPr lang="en-US" altLang="zh-TW" sz="28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document</a:t>
              </a:r>
              <a:endParaRPr lang="en-US" altLang="zh-TW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TW" altLang="en-US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摺角紙張 9"/>
            <p:cNvSpPr/>
            <p:nvPr/>
          </p:nvSpPr>
          <p:spPr>
            <a:xfrm>
              <a:off x="968335" y="3760159"/>
              <a:ext cx="1123658" cy="82197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>
                <a:defRPr/>
              </a:pPr>
              <a:r>
                <a: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d</a:t>
              </a:r>
              <a:r>
                <a:rPr lang="en-US" altLang="zh-TW" sz="28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document</a:t>
              </a:r>
              <a:endParaRPr lang="en-US" altLang="zh-TW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TW" altLang="en-US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1033823" y="4201846"/>
                  <a:ext cx="1165253" cy="230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TW" sz="2400" dirty="0">
                      <a:latin typeface="Times New Roman" pitchFamily="18" charset="0"/>
                      <a:cs typeface="Times New Roman" pitchFamily="18" charset="0"/>
                    </a:rPr>
                    <a:t>: utterance</a:t>
                  </a:r>
                  <a:endParaRPr lang="zh-TW" altLang="en-US" sz="2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822" y="5602461"/>
                  <a:ext cx="1165253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左右括弧 11"/>
            <p:cNvSpPr/>
            <p:nvPr/>
          </p:nvSpPr>
          <p:spPr>
            <a:xfrm>
              <a:off x="1051121" y="4040696"/>
              <a:ext cx="906378" cy="130448"/>
            </a:xfrm>
            <a:prstGeom prst="bracketPair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1079971" y="3963681"/>
                  <a:ext cx="847104" cy="230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TW" sz="2400" dirty="0"/>
                    <a:t>,</a:t>
                  </a:r>
                  <a:r>
                    <a:rPr lang="en-US" altLang="zh-TW" sz="24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TW" sz="2400" dirty="0"/>
                    <a:t>….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971" y="5284907"/>
                  <a:ext cx="847104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2222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/>
            <p:cNvSpPr txBox="1"/>
            <p:nvPr/>
          </p:nvSpPr>
          <p:spPr>
            <a:xfrm>
              <a:off x="796000" y="3277579"/>
              <a:ext cx="389823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/>
                <a:t>.</a:t>
              </a:r>
              <a:endParaRPr lang="zh-TW" altLang="en-US" sz="7200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832900" y="3298035"/>
              <a:ext cx="389823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/>
                <a:t>.</a:t>
              </a:r>
              <a:endParaRPr lang="zh-TW" altLang="en-US" sz="7200" b="1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69800" y="3318491"/>
              <a:ext cx="389823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/>
                <a:t>.</a:t>
              </a:r>
              <a:endParaRPr lang="zh-TW" altLang="en-US" sz="7200" b="1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160538" y="3781599"/>
              <a:ext cx="1194411" cy="791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TW" sz="24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Summary</a:t>
              </a:r>
              <a:endPara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002352" y="3279834"/>
              <a:ext cx="389823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/>
                <a:t>.</a:t>
              </a:r>
              <a:endParaRPr lang="zh-TW" altLang="en-US" sz="7200" b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048877" y="3307509"/>
              <a:ext cx="389823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/>
                <a:t>.</a:t>
              </a:r>
              <a:endParaRPr lang="zh-TW" altLang="en-US" sz="7200" b="1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085777" y="3327965"/>
              <a:ext cx="389823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/>
                <a:t>.</a:t>
              </a:r>
              <a:endParaRPr lang="zh-TW" altLang="en-US" sz="7200" b="1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2043869" y="3446009"/>
              <a:ext cx="717409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Human labeled</a:t>
              </a:r>
              <a:endParaRPr lang="zh-TW" altLang="en-US" sz="2400" b="1" dirty="0"/>
            </a:p>
          </p:txBody>
        </p:sp>
        <p:cxnSp>
          <p:nvCxnSpPr>
            <p:cNvPr id="22" name="直線單箭頭接點 21"/>
            <p:cNvCxnSpPr/>
            <p:nvPr/>
          </p:nvCxnSpPr>
          <p:spPr>
            <a:xfrm>
              <a:off x="2199076" y="3900320"/>
              <a:ext cx="52692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354774" y="2923668"/>
              <a:ext cx="4112505" cy="1739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71074" y="2920994"/>
              <a:ext cx="2266472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>
                  <a:latin typeface="Times New Roman" pitchFamily="18" charset="0"/>
                  <a:cs typeface="Times New Roman" pitchFamily="18" charset="0"/>
                </a:rPr>
                <a:t>Spoken Document</a:t>
              </a:r>
              <a:endParaRPr lang="zh-TW" altLang="en-US" sz="7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678996" y="2990024"/>
              <a:ext cx="1472664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>
                  <a:latin typeface="Times New Roman" pitchFamily="18" charset="0"/>
                  <a:cs typeface="Times New Roman" pitchFamily="18" charset="0"/>
                </a:rPr>
                <a:t>Summary</a:t>
              </a:r>
              <a:endParaRPr lang="zh-TW" altLang="en-US" sz="7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" name="肘形接點 36"/>
            <p:cNvCxnSpPr>
              <a:endCxn id="43" idx="1"/>
            </p:cNvCxnSpPr>
            <p:nvPr/>
          </p:nvCxnSpPr>
          <p:spPr>
            <a:xfrm rot="5400000" flipH="1" flipV="1">
              <a:off x="2415648" y="2343335"/>
              <a:ext cx="662338" cy="498330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995981" y="2010472"/>
              <a:ext cx="1381502" cy="5017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model training</a:t>
              </a:r>
              <a:endParaRPr lang="zh-TW" altLang="en-US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直線單箭頭接點 47"/>
            <p:cNvCxnSpPr>
              <a:stCxn id="43" idx="3"/>
              <a:endCxn id="49" idx="2"/>
            </p:cNvCxnSpPr>
            <p:nvPr/>
          </p:nvCxnSpPr>
          <p:spPr>
            <a:xfrm flipV="1">
              <a:off x="4377483" y="2258174"/>
              <a:ext cx="261902" cy="3157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流程圖: 磁碟 48"/>
                <p:cNvSpPr/>
                <p:nvPr/>
              </p:nvSpPr>
              <p:spPr>
                <a:xfrm>
                  <a:off x="4639386" y="1967160"/>
                  <a:ext cx="1530417" cy="582028"/>
                </a:xfrm>
                <a:prstGeom prst="flowChartMagneticDisk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7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7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𝑀𝑜𝑑𝑒𝑙</m:t>
                            </m:r>
                          </m:e>
                          <m:sub>
                            <m:r>
                              <a:rPr lang="en-US" altLang="zh-TW" sz="7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7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9" name="流程圖: 磁碟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9385" y="2622879"/>
                  <a:ext cx="1530417" cy="776037"/>
                </a:xfrm>
                <a:prstGeom prst="flowChartMagneticDisk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摺角紙張 49"/>
                <p:cNvSpPr/>
                <p:nvPr/>
              </p:nvSpPr>
              <p:spPr>
                <a:xfrm>
                  <a:off x="7324284" y="3750010"/>
                  <a:ext cx="1123658" cy="821972"/>
                </a:xfrm>
                <a:prstGeom prst="foldedCorne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t"/>
                <a:lstStyle/>
                <a:p>
                  <a:pPr>
                    <a:defRPr/>
                  </a:pP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zh-TW" sz="28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: </a:t>
                  </a:r>
                  <a:r>
                    <a:rPr lang="en-US" altLang="zh-TW" sz="24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document</a:t>
                  </a:r>
                  <a:endParaRPr lang="en-US" altLang="zh-TW" sz="2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>
                    <a:defRPr/>
                  </a:pPr>
                  <a:endParaRPr lang="zh-TW" altLang="en-US" sz="28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0" name="摺角紙張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4284" y="5000012"/>
                  <a:ext cx="1123658" cy="1095963"/>
                </a:xfrm>
                <a:prstGeom prst="foldedCorner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/>
                <p:cNvSpPr txBox="1"/>
                <p:nvPr/>
              </p:nvSpPr>
              <p:spPr>
                <a:xfrm>
                  <a:off x="7389772" y="4191697"/>
                  <a:ext cx="1165253" cy="230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zh-TW" sz="2400" dirty="0">
                      <a:latin typeface="Times New Roman" pitchFamily="18" charset="0"/>
                      <a:cs typeface="Times New Roman" pitchFamily="18" charset="0"/>
                    </a:rPr>
                    <a:t>: utterance</a:t>
                  </a:r>
                  <a:endParaRPr lang="zh-TW" altLang="en-US" sz="2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1" name="文字方塊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9771" y="5588929"/>
                  <a:ext cx="1165253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7435920" y="3953532"/>
                  <a:ext cx="847104" cy="230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zh-TW" sz="2400" dirty="0"/>
                    <a:t>,</a:t>
                  </a:r>
                  <a:r>
                    <a:rPr lang="en-US" altLang="zh-TW" sz="2400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zh-TW" sz="2400" dirty="0"/>
                    <a:t>….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文字方塊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920" y="5271375"/>
                  <a:ext cx="847104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222" r="-14388" b="-1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文字方塊 54"/>
            <p:cNvSpPr txBox="1"/>
            <p:nvPr/>
          </p:nvSpPr>
          <p:spPr>
            <a:xfrm>
              <a:off x="8165202" y="3219181"/>
              <a:ext cx="389823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/>
                <a:t>.</a:t>
              </a:r>
              <a:endParaRPr lang="zh-TW" altLang="en-US" sz="7200" b="1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8134727" y="3246856"/>
              <a:ext cx="389823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/>
                <a:t>.</a:t>
              </a:r>
              <a:endParaRPr lang="zh-TW" altLang="en-US" sz="7200" b="1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8113877" y="3274531"/>
              <a:ext cx="389823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/>
                <a:t>.</a:t>
              </a:r>
              <a:endParaRPr lang="zh-TW" altLang="en-US" sz="7200" b="1" dirty="0"/>
            </a:p>
          </p:txBody>
        </p:sp>
        <p:cxnSp>
          <p:nvCxnSpPr>
            <p:cNvPr id="61" name="直線單箭頭接點 60"/>
            <p:cNvCxnSpPr/>
            <p:nvPr/>
          </p:nvCxnSpPr>
          <p:spPr>
            <a:xfrm flipH="1">
              <a:off x="6458552" y="3847694"/>
              <a:ext cx="7892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/>
                <p:cNvSpPr/>
                <p:nvPr/>
              </p:nvSpPr>
              <p:spPr>
                <a:xfrm>
                  <a:off x="4715516" y="3780358"/>
                  <a:ext cx="1194411" cy="7916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defRPr/>
                  </a:pP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: </a:t>
                  </a:r>
                  <a:r>
                    <a:rPr lang="en-US" altLang="zh-TW" sz="2400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Summary</a:t>
                  </a:r>
                  <a:endParaRPr lang="en-US" altLang="zh-TW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515" y="5040476"/>
                  <a:ext cx="1194411" cy="10554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矩形 64"/>
            <p:cNvSpPr/>
            <p:nvPr/>
          </p:nvSpPr>
          <p:spPr>
            <a:xfrm>
              <a:off x="4593315" y="2923669"/>
              <a:ext cx="4454432" cy="1739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4686640" y="2920846"/>
                  <a:ext cx="1472664" cy="6600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7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 sz="7200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Summary</m:t>
                            </m:r>
                          </m:e>
                          <m:sub>
                            <m:r>
                              <a:rPr lang="en-US" altLang="zh-TW" sz="7200" i="1" dirty="0"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4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6640" y="3894461"/>
                  <a:ext cx="1472664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文字方塊 67"/>
            <p:cNvSpPr txBox="1"/>
            <p:nvPr/>
          </p:nvSpPr>
          <p:spPr>
            <a:xfrm>
              <a:off x="6409252" y="3416079"/>
              <a:ext cx="1067433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Summary Extraction</a:t>
              </a:r>
              <a:endParaRPr lang="zh-TW" altLang="en-US" sz="2400" b="1" dirty="0"/>
            </a:p>
          </p:txBody>
        </p:sp>
        <p:cxnSp>
          <p:nvCxnSpPr>
            <p:cNvPr id="70" name="肘形接點 69"/>
            <p:cNvCxnSpPr>
              <a:stCxn id="49" idx="4"/>
              <a:endCxn id="68" idx="0"/>
            </p:cNvCxnSpPr>
            <p:nvPr/>
          </p:nvCxnSpPr>
          <p:spPr>
            <a:xfrm>
              <a:off x="6169803" y="2258174"/>
              <a:ext cx="773166" cy="1157905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>
              <a:endCxn id="43" idx="2"/>
            </p:cNvCxnSpPr>
            <p:nvPr/>
          </p:nvCxnSpPr>
          <p:spPr>
            <a:xfrm flipV="1">
              <a:off x="3686732" y="2512189"/>
              <a:ext cx="0" cy="45617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字方塊 76"/>
            <p:cNvSpPr txBox="1"/>
            <p:nvPr/>
          </p:nvSpPr>
          <p:spPr>
            <a:xfrm>
              <a:off x="53595" y="2375951"/>
              <a:ext cx="256765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latin typeface="Times New Roman" pitchFamily="18" charset="0"/>
                  <a:cs typeface="Times New Roman" pitchFamily="18" charset="0"/>
                </a:rPr>
                <a:t>Out-of-domain </a:t>
              </a:r>
              <a:r>
                <a:rPr lang="en-US" altLang="zh-TW" sz="3200" dirty="0">
                  <a:latin typeface="Times New Roman" pitchFamily="18" charset="0"/>
                  <a:cs typeface="Times New Roman" pitchFamily="18" charset="0"/>
                </a:rPr>
                <a:t>data with labeled document/summary </a:t>
              </a:r>
              <a:endParaRPr lang="zh-TW" alt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7059049" y="2096690"/>
              <a:ext cx="204537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latin typeface="Times New Roman" pitchFamily="18" charset="0"/>
                  <a:cs typeface="Times New Roman" pitchFamily="18" charset="0"/>
                </a:rPr>
                <a:t>Target domain </a:t>
              </a:r>
              <a:r>
                <a:rPr lang="en-US" altLang="zh-TW" sz="3200" dirty="0">
                  <a:latin typeface="Times New Roman" pitchFamily="18" charset="0"/>
                  <a:cs typeface="Times New Roman" pitchFamily="18" charset="0"/>
                </a:rPr>
                <a:t>data without labeled document/summary </a:t>
              </a:r>
              <a:endParaRPr lang="zh-TW" alt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58" name="Picture 2" descr="C:\Users\12345686\Desktop\defence\icon\label2.jpg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700" y="3995364"/>
              <a:ext cx="458432" cy="343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107191" y="1702683"/>
                <a:ext cx="1818081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indent="-6858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8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4800" i="1" dirty="0">
                            <a:latin typeface="Cambria Math"/>
                            <a:cs typeface="Times New Roman" pitchFamily="18" charset="0"/>
                          </a:rPr>
                          <m:t>𝑀𝑜𝑑𝑒𝑙</m:t>
                        </m:r>
                      </m:e>
                      <m:sub>
                        <m:r>
                          <a:rPr lang="en-US" altLang="zh-TW" sz="4800" i="1" dirty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48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TW" sz="4800" b="1" dirty="0">
                    <a:latin typeface="Times New Roman" pitchFamily="18" charset="0"/>
                    <a:cs typeface="Times New Roman" pitchFamily="18" charset="0"/>
                  </a:rPr>
                  <a:t>trined by out-of-domain data, used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8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4800" i="1" dirty="0">
                            <a:latin typeface="Cambria Math"/>
                            <a:cs typeface="Times New Roman" pitchFamily="18" charset="0"/>
                          </a:rPr>
                          <m:t>𝑠𝑢𝑚𝑚𝑎𝑟𝑦</m:t>
                        </m:r>
                      </m:e>
                      <m:sub>
                        <m:r>
                          <a:rPr lang="en-US" altLang="zh-TW" sz="4800" i="1" dirty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4800" b="1" dirty="0">
                    <a:latin typeface="Times New Roman" pitchFamily="18" charset="0"/>
                    <a:cs typeface="Times New Roman" pitchFamily="18" charset="0"/>
                  </a:rPr>
                  <a:t> for target domain</a:t>
                </a:r>
              </a:p>
              <a:p>
                <a:pPr marL="685800" indent="-6858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8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4800" i="1" dirty="0">
                            <a:latin typeface="Cambria Math"/>
                            <a:cs typeface="Times New Roman" pitchFamily="18" charset="0"/>
                          </a:rPr>
                          <m:t>𝑠𝑢𝑚𝑚𝑎𝑟𝑦</m:t>
                        </m:r>
                      </m:e>
                      <m:sub>
                        <m:r>
                          <a:rPr lang="en-US" altLang="zh-TW" sz="4800" i="1" dirty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48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4800" b="1" dirty="0">
                    <a:latin typeface="Times New Roman" pitchFamily="18" charset="0"/>
                    <a:cs typeface="Times New Roman" pitchFamily="18" charset="0"/>
                  </a:rPr>
                  <a:t>together with</a:t>
                </a:r>
                <a:r>
                  <a:rPr lang="en-US" altLang="zh-TW" sz="48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4800" b="1" dirty="0">
                    <a:latin typeface="Times New Roman" pitchFamily="18" charset="0"/>
                    <a:cs typeface="Times New Roman" pitchFamily="18" charset="0"/>
                  </a:rPr>
                  <a:t>out-of-domain data jointly used to 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8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4800" i="1" dirty="0">
                            <a:latin typeface="Cambria Math"/>
                            <a:cs typeface="Times New Roman" pitchFamily="18" charset="0"/>
                          </a:rPr>
                          <m:t>𝑀𝑜𝑑𝑒𝑙</m:t>
                        </m:r>
                      </m:e>
                      <m:sub>
                        <m:r>
                          <a:rPr lang="en-US" altLang="zh-TW" sz="4800" i="1" dirty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4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" y="1134592"/>
                <a:ext cx="9090405" cy="1569660"/>
              </a:xfrm>
              <a:prstGeom prst="rect">
                <a:avLst/>
              </a:prstGeom>
              <a:blipFill rotWithShape="1">
                <a:blip r:embed="rId16"/>
                <a:stretch>
                  <a:fillRect l="-939" t="-3101" r="-9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67" name="圖片 66">
            <a:hlinkClick r:id="rId17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180" y="9473326"/>
            <a:ext cx="2016224" cy="703168"/>
          </a:xfrm>
          <a:prstGeom prst="rect">
            <a:avLst/>
          </a:prstGeom>
        </p:spPr>
      </p:pic>
      <p:sp>
        <p:nvSpPr>
          <p:cNvPr id="69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4194"/>
            <a:ext cx="18266400" cy="108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D</a:t>
            </a:r>
            <a:r>
              <a:rPr kumimoji="1" lang="en-US" altLang="zh-TW" dirty="0" smtClean="0"/>
              <a:t>ocument Summarization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9947" y="1687910"/>
            <a:ext cx="17475014" cy="3761030"/>
          </a:xfrm>
        </p:spPr>
        <p:txBody>
          <a:bodyPr wrap="square">
            <a:spAutoFit/>
          </a:bodyPr>
          <a:lstStyle/>
          <a:p>
            <a:r>
              <a:rPr lang="en-US" altLang="zh-TW" sz="5600" dirty="0">
                <a:ea typeface="新細明體" charset="0"/>
              </a:rPr>
              <a:t>Extractive Summarization</a:t>
            </a:r>
          </a:p>
          <a:p>
            <a:pPr lvl="1">
              <a:buFont typeface="Arial" charset="0"/>
              <a:buChar char="–"/>
            </a:pPr>
            <a:r>
              <a:rPr lang="en-US" altLang="zh-TW" sz="4800" dirty="0"/>
              <a:t>select </a:t>
            </a:r>
            <a:r>
              <a:rPr lang="en-US" altLang="zh-TW" sz="4800" b="1" dirty="0">
                <a:solidFill>
                  <a:srgbClr val="FF0000"/>
                </a:solidFill>
              </a:rPr>
              <a:t>sentences</a:t>
            </a:r>
            <a:r>
              <a:rPr lang="en-US" altLang="zh-TW" sz="4800" dirty="0"/>
              <a:t> in the document</a:t>
            </a:r>
          </a:p>
          <a:p>
            <a:r>
              <a:rPr lang="en-US" altLang="zh-TW" sz="5600" dirty="0">
                <a:ea typeface="新細明體" charset="0"/>
              </a:rPr>
              <a:t>Abstractive Summarization</a:t>
            </a:r>
          </a:p>
          <a:p>
            <a:pPr lvl="1">
              <a:buFont typeface="Arial" charset="0"/>
              <a:buChar char="–"/>
            </a:pPr>
            <a:r>
              <a:rPr lang="en-US" altLang="zh-TW" sz="4800" dirty="0"/>
              <a:t>Generate sentences describing the content of the </a:t>
            </a:r>
            <a:r>
              <a:rPr lang="en-US" altLang="zh-TW" sz="4800" dirty="0"/>
              <a:t>document</a:t>
            </a:r>
            <a:endParaRPr lang="en-US" altLang="zh-TW" sz="4800" dirty="0">
              <a:ea typeface="新細明體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55169" y="5397991"/>
            <a:ext cx="1745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e.g.</a:t>
            </a:r>
            <a:endParaRPr lang="zh-TW" altLang="en-US" sz="4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976887" y="5515481"/>
            <a:ext cx="15061482" cy="4015348"/>
            <a:chOff x="988443" y="2757343"/>
            <a:chExt cx="7530741" cy="2007674"/>
          </a:xfrm>
        </p:grpSpPr>
        <p:sp>
          <p:nvSpPr>
            <p:cNvPr id="18" name="流程圖 17"/>
            <p:cNvSpPr/>
            <p:nvPr/>
          </p:nvSpPr>
          <p:spPr>
            <a:xfrm>
              <a:off x="6410748" y="3103405"/>
              <a:ext cx="2061030" cy="719243"/>
            </a:xfrm>
            <a:prstGeom prst="flowChartProcess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200"/>
            </a:p>
          </p:txBody>
        </p:sp>
        <p:sp>
          <p:nvSpPr>
            <p:cNvPr id="19" name="流程圖 18"/>
            <p:cNvSpPr/>
            <p:nvPr/>
          </p:nvSpPr>
          <p:spPr>
            <a:xfrm>
              <a:off x="6420965" y="4095161"/>
              <a:ext cx="2082796" cy="569800"/>
            </a:xfrm>
            <a:prstGeom prst="flowChartProcess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200" dirty="0"/>
            </a:p>
          </p:txBody>
        </p:sp>
        <p:sp>
          <p:nvSpPr>
            <p:cNvPr id="17" name="垂直捲動 16"/>
            <p:cNvSpPr/>
            <p:nvPr/>
          </p:nvSpPr>
          <p:spPr>
            <a:xfrm>
              <a:off x="988443" y="3030997"/>
              <a:ext cx="2683121" cy="1734020"/>
            </a:xfrm>
            <a:prstGeom prst="verticalScroll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2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263894" y="3195357"/>
              <a:ext cx="2165112" cy="1523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</a:rPr>
                <a:t>彰化 檢方 偵辦 芳苑 鄉公所</a:t>
              </a:r>
              <a:endParaRPr lang="en-US" altLang="zh-TW" sz="2400" dirty="0">
                <a:solidFill>
                  <a:srgbClr val="FF0000"/>
                </a:solidFill>
              </a:endParaRPr>
            </a:p>
            <a:p>
              <a:r>
                <a:rPr lang="zh-TW" altLang="en-US" sz="2400" dirty="0">
                  <a:solidFill>
                    <a:srgbClr val="FF0000"/>
                  </a:solidFill>
                </a:rPr>
                <a:t>道路 排水 改善 工程 弊案</a:t>
              </a:r>
            </a:p>
            <a:p>
              <a:r>
                <a:rPr lang="zh-TW" altLang="en-US" sz="2400" dirty="0">
                  <a:solidFill>
                    <a:srgbClr val="FF0000"/>
                  </a:solidFill>
                </a:rPr>
                <a:t>拘提 芳苑 鄉長 陳 聰明</a:t>
              </a:r>
            </a:p>
            <a:p>
              <a:r>
                <a:rPr lang="zh-TW" altLang="en-US" sz="2400" dirty="0"/>
                <a:t>檢方 認為</a:t>
              </a:r>
            </a:p>
            <a:p>
              <a:r>
                <a:rPr lang="zh-TW" altLang="en-US" sz="2400" dirty="0"/>
                <a:t>陳 聰明 等 人和 包商 勾結 </a:t>
              </a:r>
            </a:p>
            <a:p>
              <a:r>
                <a:rPr lang="zh-TW" altLang="en-US" sz="2400" dirty="0"/>
                <a:t>涉嫌 貪污 和 圖利 罪嫌</a:t>
              </a:r>
            </a:p>
            <a:p>
              <a:r>
                <a:rPr lang="zh-TW" altLang="en-US" sz="2400" dirty="0"/>
                <a:t>凌晨 向 法院 聲請羈押 </a:t>
              </a:r>
            </a:p>
            <a:p>
              <a:r>
                <a:rPr lang="zh-TW" altLang="en-US" sz="2400" dirty="0"/>
                <a:t>以及 公所 秘書 楊 騰 煌 獲准</a:t>
              </a:r>
              <a:endParaRPr lang="zh-TW" altLang="en-US" sz="24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420965" y="4221540"/>
              <a:ext cx="2082795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rgbClr val="3366FF"/>
                  </a:solidFill>
                </a:rPr>
                <a:t>彰化</a:t>
              </a:r>
              <a:r>
                <a:rPr lang="ja-JP" altLang="en-US" sz="2400" dirty="0">
                  <a:solidFill>
                    <a:srgbClr val="3366FF"/>
                  </a:solidFill>
                </a:rPr>
                <a:t>　</a:t>
              </a:r>
              <a:r>
                <a:rPr lang="zh-TW" altLang="en-US" sz="2400" dirty="0">
                  <a:solidFill>
                    <a:srgbClr val="3366FF"/>
                  </a:solidFill>
                </a:rPr>
                <a:t>鄉公所</a:t>
              </a:r>
              <a:r>
                <a:rPr lang="ja-JP" altLang="en-US" sz="2400" dirty="0">
                  <a:solidFill>
                    <a:srgbClr val="3366FF"/>
                  </a:solidFill>
                </a:rPr>
                <a:t>　</a:t>
              </a:r>
              <a:r>
                <a:rPr lang="zh-TW" altLang="en-US" sz="2400" dirty="0">
                  <a:solidFill>
                    <a:srgbClr val="3366FF"/>
                  </a:solidFill>
                </a:rPr>
                <a:t>陳聰明</a:t>
              </a:r>
              <a:r>
                <a:rPr lang="ja-JP" altLang="en-US" sz="2400" dirty="0">
                  <a:solidFill>
                    <a:srgbClr val="3366FF"/>
                  </a:solidFill>
                </a:rPr>
                <a:t>　</a:t>
              </a:r>
              <a:endParaRPr lang="en-US" altLang="ja-JP" sz="2400" dirty="0">
                <a:solidFill>
                  <a:srgbClr val="3366FF"/>
                </a:solidFill>
              </a:endParaRPr>
            </a:p>
            <a:p>
              <a:r>
                <a:rPr lang="zh-TW" altLang="en-US" sz="2400" dirty="0">
                  <a:solidFill>
                    <a:srgbClr val="3366FF"/>
                  </a:solidFill>
                </a:rPr>
                <a:t>涉嫌    貪污</a:t>
              </a:r>
              <a:endParaRPr kumimoji="1" lang="zh-TW" altLang="en-US" sz="24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436388" y="3106988"/>
              <a:ext cx="2082796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</a:rPr>
                <a:t>彰化 檢方 偵辦 芳苑 鄉公所</a:t>
              </a:r>
              <a:endParaRPr lang="en-US" altLang="zh-TW" sz="2400" dirty="0">
                <a:solidFill>
                  <a:srgbClr val="FF0000"/>
                </a:solidFill>
              </a:endParaRPr>
            </a:p>
            <a:p>
              <a:r>
                <a:rPr lang="zh-TW" altLang="en-US" sz="2400" dirty="0">
                  <a:solidFill>
                    <a:srgbClr val="FF0000"/>
                  </a:solidFill>
                </a:rPr>
                <a:t>道路 排水 改善 工程 弊案</a:t>
              </a:r>
            </a:p>
            <a:p>
              <a:r>
                <a:rPr lang="zh-TW" altLang="en-US" sz="2400" dirty="0">
                  <a:solidFill>
                    <a:srgbClr val="FF0000"/>
                  </a:solidFill>
                </a:rPr>
                <a:t>拘提 芳苑 鄉長 陳 聰明</a:t>
              </a:r>
              <a:endParaRPr kumimoji="1"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410748" y="2757343"/>
              <a:ext cx="2082796" cy="2923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/>
                <a:t>Extractive </a:t>
              </a:r>
              <a:endParaRPr kumimoji="1" lang="zh-TW" altLang="en-US" sz="3200" b="1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420965" y="3898007"/>
              <a:ext cx="2082796" cy="2923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/>
                <a:t>Abstractive</a:t>
              </a:r>
              <a:endParaRPr kumimoji="1" lang="zh-TW" altLang="en-US" sz="3200" b="1" dirty="0"/>
            </a:p>
          </p:txBody>
        </p:sp>
        <p:sp>
          <p:nvSpPr>
            <p:cNvPr id="16" name="圓柱 15"/>
            <p:cNvSpPr/>
            <p:nvPr/>
          </p:nvSpPr>
          <p:spPr>
            <a:xfrm>
              <a:off x="3883206" y="3129602"/>
              <a:ext cx="2123929" cy="1034706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400" dirty="0"/>
                <a:t>Summarization</a:t>
              </a:r>
              <a:br>
                <a:rPr kumimoji="1" lang="en-US" altLang="zh-TW" sz="4400" dirty="0"/>
              </a:br>
              <a:r>
                <a:rPr kumimoji="1" lang="en-US" altLang="zh-TW" sz="4400" dirty="0"/>
                <a:t>System</a:t>
              </a:r>
              <a:endParaRPr kumimoji="1" lang="zh-TW" altLang="en-US" sz="4400" dirty="0"/>
            </a:p>
          </p:txBody>
        </p:sp>
        <p:cxnSp>
          <p:nvCxnSpPr>
            <p:cNvPr id="26" name="直線箭頭接點 30"/>
            <p:cNvCxnSpPr/>
            <p:nvPr/>
          </p:nvCxnSpPr>
          <p:spPr>
            <a:xfrm>
              <a:off x="6007135" y="3655323"/>
              <a:ext cx="3342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箭頭接點 54"/>
            <p:cNvCxnSpPr/>
            <p:nvPr/>
          </p:nvCxnSpPr>
          <p:spPr>
            <a:xfrm flipV="1">
              <a:off x="3463657" y="3654235"/>
              <a:ext cx="371549" cy="21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28" name="圖片 2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576" y="9453404"/>
            <a:ext cx="2016224" cy="703168"/>
          </a:xfrm>
          <a:prstGeom prst="rect">
            <a:avLst/>
          </a:prstGeom>
        </p:spPr>
      </p:pic>
      <p:sp>
        <p:nvSpPr>
          <p:cNvPr id="29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6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094"/>
            <a:ext cx="18265776" cy="108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1" hangingPunct="1"/>
            <a:r>
              <a:rPr lang="en-US" altLang="zh-TW" sz="4800" dirty="0"/>
              <a:t>User-Content Interaction for Spoken Content Retrieval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0" y="1486695"/>
            <a:ext cx="18288000" cy="4031873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4000" dirty="0"/>
              <a:t>Problems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sz="2800" dirty="0"/>
              <a:t>Unlike text content, spoken content not easily summarized on screen, thus retrieved results difficult to scan and select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sz="2800" dirty="0"/>
              <a:t>User-content interaction always important even for text content</a:t>
            </a:r>
          </a:p>
          <a:p>
            <a:pPr eaLnBrk="1" hangingPunct="1">
              <a:defRPr/>
            </a:pPr>
            <a:r>
              <a:rPr lang="en-US" altLang="zh-TW" sz="4000" dirty="0"/>
              <a:t>Possible Approaches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sz="2800" dirty="0">
                <a:cs typeface="+mn-cs"/>
              </a:rPr>
              <a:t>Automatic summary/title generation and key term extraction for spoken content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sz="2800" dirty="0">
                <a:cs typeface="+mn-cs"/>
              </a:rPr>
              <a:t>Semantic structuring for spoken content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sz="2800" dirty="0">
                <a:cs typeface="+mn-cs"/>
              </a:rPr>
              <a:t>Multi-modal dialogue with improved interaction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304803" y="5258595"/>
            <a:ext cx="16713198" cy="4350190"/>
            <a:chOff x="152401" y="2628900"/>
            <a:chExt cx="8356599" cy="2175095"/>
          </a:xfrm>
        </p:grpSpPr>
        <p:grpSp>
          <p:nvGrpSpPr>
            <p:cNvPr id="4" name="群組 3"/>
            <p:cNvGrpSpPr>
              <a:grpSpLocks/>
            </p:cNvGrpSpPr>
            <p:nvPr/>
          </p:nvGrpSpPr>
          <p:grpSpPr bwMode="auto">
            <a:xfrm>
              <a:off x="4800601" y="2628900"/>
              <a:ext cx="2365375" cy="971550"/>
              <a:chOff x="4800599" y="3505200"/>
              <a:chExt cx="2363964" cy="1295400"/>
            </a:xfrm>
          </p:grpSpPr>
          <p:sp>
            <p:nvSpPr>
              <p:cNvPr id="53297" name="AutoShape 46"/>
              <p:cNvSpPr>
                <a:spLocks noChangeArrowheads="1"/>
              </p:cNvSpPr>
              <p:nvPr/>
            </p:nvSpPr>
            <p:spPr bwMode="auto">
              <a:xfrm>
                <a:off x="4800599" y="3505200"/>
                <a:ext cx="1751555" cy="1006475"/>
              </a:xfrm>
              <a:prstGeom prst="flowChartMagneticDisk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tIns="360000" bIns="72000" anchor="ctr"/>
              <a:lstStyle/>
              <a:p>
                <a:pPr algn="ctr">
                  <a:defRPr/>
                </a:pPr>
                <a:r>
                  <a:rPr lang="en-US" altLang="zh-TW" sz="3200" dirty="0"/>
                  <a:t>Key Terms/</a:t>
                </a:r>
              </a:p>
              <a:p>
                <a:pPr algn="ctr">
                  <a:defRPr/>
                </a:pPr>
                <a:r>
                  <a:rPr lang="en-US" altLang="zh-TW" sz="3200" dirty="0"/>
                  <a:t>Titles/Summaries</a:t>
                </a:r>
                <a:endParaRPr lang="zh-TW" altLang="en-US" sz="3200" dirty="0"/>
              </a:p>
            </p:txBody>
          </p:sp>
          <p:sp>
            <p:nvSpPr>
              <p:cNvPr id="53298" name="Line 47"/>
              <p:cNvSpPr>
                <a:spLocks noChangeShapeType="1"/>
              </p:cNvSpPr>
              <p:nvPr/>
            </p:nvSpPr>
            <p:spPr bwMode="auto">
              <a:xfrm>
                <a:off x="6552154" y="4224338"/>
                <a:ext cx="612409" cy="576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TW" altLang="en-US" sz="3200"/>
              </a:p>
            </p:txBody>
          </p:sp>
        </p:grpSp>
        <p:grpSp>
          <p:nvGrpSpPr>
            <p:cNvPr id="2" name="群組 1"/>
            <p:cNvGrpSpPr>
              <a:grpSpLocks/>
            </p:cNvGrpSpPr>
            <p:nvPr/>
          </p:nvGrpSpPr>
          <p:grpSpPr bwMode="auto">
            <a:xfrm>
              <a:off x="152401" y="3077062"/>
              <a:ext cx="1846848" cy="779372"/>
              <a:chOff x="152400" y="4103405"/>
              <a:chExt cx="1846694" cy="1037740"/>
            </a:xfrm>
          </p:grpSpPr>
          <p:sp>
            <p:nvSpPr>
              <p:cNvPr id="90139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152400" y="4747468"/>
                <a:ext cx="905669" cy="393677"/>
              </a:xfrm>
              <a:prstGeom prst="rect">
                <a:avLst/>
              </a:prstGeom>
              <a:solidFill>
                <a:srgbClr val="0099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80000" tIns="93600" rIns="180000" bIns="93600" anchor="ctr"/>
              <a:lstStyle/>
              <a:p>
                <a:pPr algn="ctr"/>
                <a:r>
                  <a:rPr lang="en-US" altLang="zh-TW" sz="3200"/>
                  <a:t>User</a:t>
                </a:r>
              </a:p>
            </p:txBody>
          </p:sp>
          <p:sp>
            <p:nvSpPr>
              <p:cNvPr id="53289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1304241" y="4103405"/>
                <a:ext cx="694853" cy="453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0" tIns="93600" rIns="180000" bIns="93600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zh-TW" sz="3200" dirty="0"/>
                  <a:t>Query</a:t>
                </a:r>
              </a:p>
            </p:txBody>
          </p:sp>
          <p:cxnSp>
            <p:nvCxnSpPr>
              <p:cNvPr id="90141" name="AutoShape 18"/>
              <p:cNvCxnSpPr>
                <a:cxnSpLocks noChangeAspect="1" noChangeShapeType="1"/>
                <a:stCxn id="90139" idx="0"/>
              </p:cNvCxnSpPr>
              <p:nvPr/>
            </p:nvCxnSpPr>
            <p:spPr bwMode="auto">
              <a:xfrm rot="5400000" flipH="1" flipV="1">
                <a:off x="746599" y="4210043"/>
                <a:ext cx="395134" cy="679715"/>
              </a:xfrm>
              <a:prstGeom prst="bentConnector2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群組 5"/>
            <p:cNvGrpSpPr>
              <a:grpSpLocks/>
            </p:cNvGrpSpPr>
            <p:nvPr/>
          </p:nvGrpSpPr>
          <p:grpSpPr bwMode="auto">
            <a:xfrm>
              <a:off x="1066800" y="3437074"/>
              <a:ext cx="1498600" cy="1121084"/>
              <a:chOff x="1066800" y="4581599"/>
              <a:chExt cx="1498600" cy="1496062"/>
            </a:xfrm>
          </p:grpSpPr>
          <p:sp>
            <p:nvSpPr>
              <p:cNvPr id="90137" name="AutoShape 6"/>
              <p:cNvSpPr>
                <a:spLocks noChangeArrowheads="1"/>
              </p:cNvSpPr>
              <p:nvPr/>
            </p:nvSpPr>
            <p:spPr bwMode="auto">
              <a:xfrm>
                <a:off x="1219200" y="4581599"/>
                <a:ext cx="1244600" cy="775087"/>
              </a:xfrm>
              <a:prstGeom prst="leftRightArrow">
                <a:avLst>
                  <a:gd name="adj1" fmla="val 50000"/>
                  <a:gd name="adj2" fmla="val 62311"/>
                </a:avLst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TW" altLang="en-US" sz="3200"/>
              </a:p>
            </p:txBody>
          </p:sp>
          <p:sp>
            <p:nvSpPr>
              <p:cNvPr id="53258" name="Text Box 7"/>
              <p:cNvSpPr txBox="1">
                <a:spLocks noChangeAspect="1" noChangeArrowheads="1"/>
              </p:cNvSpPr>
              <p:nvPr/>
            </p:nvSpPr>
            <p:spPr bwMode="auto">
              <a:xfrm>
                <a:off x="1066800" y="5358899"/>
                <a:ext cx="1498600" cy="7187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TW" sz="3200" dirty="0">
                    <a:latin typeface="+mn-lt"/>
                  </a:rPr>
                  <a:t>Multi-modal Dialogue</a:t>
                </a:r>
              </a:p>
            </p:txBody>
          </p:sp>
        </p:grpSp>
        <p:grpSp>
          <p:nvGrpSpPr>
            <p:cNvPr id="3" name="群組 2"/>
            <p:cNvGrpSpPr>
              <a:grpSpLocks/>
            </p:cNvGrpSpPr>
            <p:nvPr/>
          </p:nvGrpSpPr>
          <p:grpSpPr bwMode="auto">
            <a:xfrm>
              <a:off x="3200929" y="3168253"/>
              <a:ext cx="5308071" cy="1635742"/>
              <a:chOff x="3200929" y="4224335"/>
              <a:chExt cx="5308071" cy="2180994"/>
            </a:xfrm>
          </p:grpSpPr>
          <p:sp>
            <p:nvSpPr>
              <p:cNvPr id="53283" name="AutoShape 45"/>
              <p:cNvSpPr>
                <a:spLocks noChangeArrowheads="1"/>
              </p:cNvSpPr>
              <p:nvPr/>
            </p:nvSpPr>
            <p:spPr bwMode="auto">
              <a:xfrm>
                <a:off x="7162800" y="4224335"/>
                <a:ext cx="1346200" cy="1165226"/>
              </a:xfrm>
              <a:prstGeom prst="can">
                <a:avLst>
                  <a:gd name="adj" fmla="val 25000"/>
                </a:avLst>
              </a:prstGeom>
              <a:solidFill>
                <a:srgbClr val="00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180000" tIns="93600" rIns="180000" bIns="93600" anchor="b"/>
              <a:lstStyle/>
              <a:p>
                <a:pPr algn="ctr">
                  <a:defRPr/>
                </a:pPr>
                <a:r>
                  <a:rPr lang="en-US" altLang="zh-TW" sz="3200" dirty="0"/>
                  <a:t>Spoken</a:t>
                </a:r>
              </a:p>
              <a:p>
                <a:pPr algn="ctr">
                  <a:defRPr/>
                </a:pPr>
                <a:r>
                  <a:rPr lang="en-US" altLang="zh-TW" sz="3200" dirty="0"/>
                  <a:t>Archives</a:t>
                </a:r>
              </a:p>
            </p:txBody>
          </p:sp>
          <p:sp>
            <p:nvSpPr>
              <p:cNvPr id="53286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3200929" y="5678203"/>
                <a:ext cx="1955800" cy="389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TW" sz="3200" dirty="0">
                    <a:latin typeface="+mn-lt"/>
                  </a:rPr>
                  <a:t> </a:t>
                </a:r>
                <a:r>
                  <a:rPr lang="en-US" altLang="zh-TW" sz="3200" dirty="0">
                    <a:latin typeface="+mn-lt"/>
                  </a:rPr>
                  <a:t>Retrieved Results</a:t>
                </a:r>
                <a:endParaRPr lang="en-US" altLang="zh-TW" sz="3200" dirty="0">
                  <a:latin typeface="+mn-lt"/>
                </a:endParaRPr>
              </a:p>
            </p:txBody>
          </p:sp>
          <p:sp>
            <p:nvSpPr>
              <p:cNvPr id="90133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3254640" y="6050975"/>
                <a:ext cx="184837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TW" altLang="en-US" sz="7200"/>
              </a:p>
            </p:txBody>
          </p:sp>
          <p:sp>
            <p:nvSpPr>
              <p:cNvPr id="90134" name="Line 1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263900" y="5316112"/>
                <a:ext cx="0" cy="7275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TW" altLang="en-US" sz="7200"/>
              </a:p>
            </p:txBody>
          </p:sp>
          <p:sp>
            <p:nvSpPr>
              <p:cNvPr id="53288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5145088" y="5749247"/>
                <a:ext cx="1238250" cy="656082"/>
              </a:xfrm>
              <a:prstGeom prst="rect">
                <a:avLst/>
              </a:prstGeom>
              <a:solidFill>
                <a:srgbClr val="B7B7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80000" tIns="93600" rIns="180000" bIns="93600" anchor="ctr"/>
              <a:lstStyle/>
              <a:p>
                <a:pPr algn="ctr">
                  <a:defRPr/>
                </a:pPr>
                <a:r>
                  <a:rPr lang="en-US" altLang="zh-TW" sz="3200" dirty="0"/>
                  <a:t>Retrieval</a:t>
                </a:r>
              </a:p>
              <a:p>
                <a:pPr algn="ctr">
                  <a:defRPr/>
                </a:pPr>
                <a:r>
                  <a:rPr lang="en-US" altLang="zh-TW" sz="3200" dirty="0"/>
                  <a:t>Engine</a:t>
                </a:r>
              </a:p>
            </p:txBody>
          </p:sp>
          <p:sp>
            <p:nvSpPr>
              <p:cNvPr id="53" name="Line 47"/>
              <p:cNvSpPr>
                <a:spLocks noChangeShapeType="1"/>
              </p:cNvSpPr>
              <p:nvPr/>
            </p:nvSpPr>
            <p:spPr bwMode="auto">
              <a:xfrm flipV="1">
                <a:off x="6375400" y="5167311"/>
                <a:ext cx="792163" cy="868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TW" altLang="en-US" sz="3200"/>
              </a:p>
            </p:txBody>
          </p:sp>
        </p:grpSp>
        <p:grpSp>
          <p:nvGrpSpPr>
            <p:cNvPr id="9" name="群組 8"/>
            <p:cNvGrpSpPr>
              <a:grpSpLocks/>
            </p:cNvGrpSpPr>
            <p:nvPr/>
          </p:nvGrpSpPr>
          <p:grpSpPr bwMode="auto">
            <a:xfrm>
              <a:off x="2619376" y="3068241"/>
              <a:ext cx="4530725" cy="1277540"/>
              <a:chOff x="2619375" y="4090990"/>
              <a:chExt cx="4530115" cy="1703387"/>
            </a:xfrm>
          </p:grpSpPr>
          <p:grpSp>
            <p:nvGrpSpPr>
              <p:cNvPr id="90123" name="群組 4"/>
              <p:cNvGrpSpPr>
                <a:grpSpLocks/>
              </p:cNvGrpSpPr>
              <p:nvPr/>
            </p:nvGrpSpPr>
            <p:grpSpPr bwMode="auto">
              <a:xfrm>
                <a:off x="2619375" y="4090990"/>
                <a:ext cx="3756115" cy="1703387"/>
                <a:chOff x="2619375" y="4090988"/>
                <a:chExt cx="3756024" cy="1703387"/>
              </a:xfrm>
            </p:grpSpPr>
            <p:sp>
              <p:nvSpPr>
                <p:cNvPr id="90125" name="Rectangle 21"/>
                <p:cNvSpPr>
                  <a:spLocks noChangeArrowheads="1"/>
                </p:cNvSpPr>
                <p:nvPr/>
              </p:nvSpPr>
              <p:spPr bwMode="auto">
                <a:xfrm>
                  <a:off x="2619375" y="4371288"/>
                  <a:ext cx="1266825" cy="93753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altLang="zh-TW" sz="3200"/>
                    <a:t>User</a:t>
                  </a:r>
                </a:p>
                <a:p>
                  <a:pPr algn="ctr"/>
                  <a:r>
                    <a:rPr lang="en-US" altLang="zh-TW" sz="3200"/>
                    <a:t>Interface</a:t>
                  </a:r>
                  <a:endParaRPr lang="zh-TW" altLang="en-US" sz="3200"/>
                </a:p>
              </p:txBody>
            </p:sp>
            <p:sp>
              <p:nvSpPr>
                <p:cNvPr id="53260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909808" y="4090988"/>
                  <a:ext cx="863463" cy="4397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endParaRPr lang="zh-TW" altLang="en-US" sz="3200"/>
                </a:p>
              </p:txBody>
            </p:sp>
            <p:sp>
              <p:nvSpPr>
                <p:cNvPr id="90127" name="Rectangle 21"/>
                <p:cNvSpPr>
                  <a:spLocks noChangeArrowheads="1"/>
                </p:cNvSpPr>
                <p:nvPr/>
              </p:nvSpPr>
              <p:spPr bwMode="auto">
                <a:xfrm>
                  <a:off x="4469606" y="4791210"/>
                  <a:ext cx="1905793" cy="699870"/>
                </a:xfrm>
                <a:prstGeom prst="rect">
                  <a:avLst/>
                </a:prstGeom>
                <a:solidFill>
                  <a:srgbClr val="92D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altLang="zh-TW" sz="3200"/>
                    <a:t>Semantic</a:t>
                  </a:r>
                </a:p>
                <a:p>
                  <a:pPr algn="ctr"/>
                  <a:r>
                    <a:rPr lang="en-US" altLang="zh-TW" sz="3200"/>
                    <a:t>Structuring</a:t>
                  </a:r>
                  <a:endParaRPr lang="zh-TW" altLang="en-US" sz="3200"/>
                </a:p>
              </p:txBody>
            </p:sp>
            <p:sp>
              <p:nvSpPr>
                <p:cNvPr id="54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5663716" y="4511675"/>
                  <a:ext cx="0" cy="2889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endParaRPr lang="zh-TW" altLang="en-US" sz="3200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5712921" y="5491163"/>
                  <a:ext cx="0" cy="3032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endParaRPr lang="zh-TW" altLang="en-US" sz="3200"/>
                </a:p>
              </p:txBody>
            </p:sp>
            <p:sp>
              <p:nvSpPr>
                <p:cNvPr id="56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908220" y="5070475"/>
                  <a:ext cx="53331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endParaRPr lang="zh-TW" altLang="en-US" sz="3200"/>
                </a:p>
              </p:txBody>
            </p:sp>
          </p:grpSp>
          <p:cxnSp>
            <p:nvCxnSpPr>
              <p:cNvPr id="8" name="直線單箭頭接點 7"/>
              <p:cNvCxnSpPr/>
              <p:nvPr/>
            </p:nvCxnSpPr>
            <p:spPr>
              <a:xfrm>
                <a:off x="6374894" y="5041902"/>
                <a:ext cx="7745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Line 2"/>
          <p:cNvSpPr>
            <a:spLocks noChangeShapeType="1"/>
          </p:cNvSpPr>
          <p:nvPr/>
        </p:nvSpPr>
        <p:spPr bwMode="auto">
          <a:xfrm>
            <a:off x="0" y="136387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7" name="圖片 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776" y="8843622"/>
            <a:ext cx="2016224" cy="703168"/>
          </a:xfrm>
          <a:prstGeom prst="rect">
            <a:avLst/>
          </a:prstGeom>
        </p:spPr>
      </p:pic>
      <p:sp>
        <p:nvSpPr>
          <p:cNvPr id="33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3550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4194"/>
            <a:ext cx="18266400" cy="108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D</a:t>
            </a:r>
            <a:r>
              <a:rPr kumimoji="1" lang="en-US" altLang="zh-TW" dirty="0" smtClean="0"/>
              <a:t>ocument Summarization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35089" y="5296935"/>
            <a:ext cx="1745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e.g.</a:t>
            </a:r>
            <a:endParaRPr lang="zh-TW" altLang="en-US" sz="4400" dirty="0"/>
          </a:p>
        </p:txBody>
      </p:sp>
      <p:grpSp>
        <p:nvGrpSpPr>
          <p:cNvPr id="3" name="群組 2"/>
          <p:cNvGrpSpPr/>
          <p:nvPr/>
        </p:nvGrpSpPr>
        <p:grpSpPr>
          <a:xfrm>
            <a:off x="1256807" y="5490345"/>
            <a:ext cx="15200806" cy="4273214"/>
            <a:chOff x="628403" y="2744775"/>
            <a:chExt cx="7600403" cy="2136607"/>
          </a:xfrm>
        </p:grpSpPr>
        <p:sp>
          <p:nvSpPr>
            <p:cNvPr id="17" name="垂直捲動 16"/>
            <p:cNvSpPr/>
            <p:nvPr/>
          </p:nvSpPr>
          <p:spPr>
            <a:xfrm>
              <a:off x="628403" y="3073159"/>
              <a:ext cx="2683121" cy="1766894"/>
            </a:xfrm>
            <a:prstGeom prst="verticalScroll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200" dirty="0"/>
            </a:p>
          </p:txBody>
        </p:sp>
        <p:sp>
          <p:nvSpPr>
            <p:cNvPr id="18" name="流程圖 17"/>
            <p:cNvSpPr/>
            <p:nvPr/>
          </p:nvSpPr>
          <p:spPr>
            <a:xfrm>
              <a:off x="6146009" y="3083330"/>
              <a:ext cx="2082796" cy="665330"/>
            </a:xfrm>
            <a:prstGeom prst="flowChartProcess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200"/>
            </a:p>
          </p:txBody>
        </p:sp>
        <p:sp>
          <p:nvSpPr>
            <p:cNvPr id="19" name="流程圖 18"/>
            <p:cNvSpPr/>
            <p:nvPr/>
          </p:nvSpPr>
          <p:spPr>
            <a:xfrm>
              <a:off x="6146009" y="4281217"/>
              <a:ext cx="2082796" cy="564478"/>
            </a:xfrm>
            <a:prstGeom prst="flowChartProcess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72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903854" y="3270393"/>
              <a:ext cx="2165112" cy="1523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dirty="0">
                  <a:solidFill>
                    <a:srgbClr val="1D68FF"/>
                  </a:solidFill>
                </a:rPr>
                <a:t>彰化</a:t>
              </a:r>
              <a:r>
                <a:rPr lang="zh-TW" altLang="en-US" sz="2400" dirty="0">
                  <a:solidFill>
                    <a:srgbClr val="FF0000"/>
                  </a:solidFill>
                </a:rPr>
                <a:t> </a:t>
              </a:r>
              <a:r>
                <a:rPr lang="zh-TW" altLang="en-US" sz="2400" dirty="0"/>
                <a:t>檢方 偵辦 芳苑 </a:t>
              </a:r>
              <a:r>
                <a:rPr lang="zh-TW" altLang="en-US" sz="2400" dirty="0">
                  <a:solidFill>
                    <a:srgbClr val="1D68FF"/>
                  </a:solidFill>
                </a:rPr>
                <a:t>鄉公所</a:t>
              </a:r>
              <a:endParaRPr lang="en-US" altLang="zh-TW" sz="2400" dirty="0">
                <a:solidFill>
                  <a:srgbClr val="1D68FF"/>
                </a:solidFill>
              </a:endParaRPr>
            </a:p>
            <a:p>
              <a:r>
                <a:rPr lang="zh-TW" altLang="en-US" sz="2400" dirty="0"/>
                <a:t>道路 排水 改善 工程 弊案</a:t>
              </a:r>
            </a:p>
            <a:p>
              <a:r>
                <a:rPr lang="zh-TW" altLang="en-US" sz="2400" dirty="0"/>
                <a:t>拘提 芳苑 鄉長 陳 聰明</a:t>
              </a:r>
            </a:p>
            <a:p>
              <a:r>
                <a:rPr lang="zh-TW" altLang="en-US" sz="2400" dirty="0"/>
                <a:t>檢方 認為</a:t>
              </a:r>
            </a:p>
            <a:p>
              <a:r>
                <a:rPr lang="zh-TW" altLang="en-US" sz="2400" dirty="0">
                  <a:solidFill>
                    <a:srgbClr val="3366FF"/>
                  </a:solidFill>
                </a:rPr>
                <a:t>陳 聰明</a:t>
              </a:r>
              <a:r>
                <a:rPr lang="zh-TW" altLang="en-US" sz="2400" dirty="0"/>
                <a:t> 等 人和 包商 勾結 </a:t>
              </a:r>
            </a:p>
            <a:p>
              <a:r>
                <a:rPr lang="zh-TW" altLang="en-US" sz="2400" dirty="0">
                  <a:solidFill>
                    <a:srgbClr val="3366FF"/>
                  </a:solidFill>
                </a:rPr>
                <a:t>涉嫌 貪污 </a:t>
              </a:r>
              <a:r>
                <a:rPr lang="zh-TW" altLang="en-US" sz="2400" dirty="0"/>
                <a:t>和 圖利 罪嫌</a:t>
              </a:r>
            </a:p>
            <a:p>
              <a:r>
                <a:rPr lang="zh-TW" altLang="en-US" sz="2400" dirty="0"/>
                <a:t>凌晨 向 法院 聲請羈押 </a:t>
              </a:r>
            </a:p>
            <a:p>
              <a:r>
                <a:rPr lang="zh-TW" altLang="en-US" sz="2400" dirty="0"/>
                <a:t>以及 公所 秘書 楊 騰 煌 獲准</a:t>
              </a:r>
              <a:endParaRPr lang="zh-TW" altLang="en-US" sz="24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146011" y="4281217"/>
              <a:ext cx="2082795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rgbClr val="3366FF"/>
                  </a:solidFill>
                </a:rPr>
                <a:t>彰化</a:t>
              </a:r>
              <a:r>
                <a:rPr lang="ja-JP" altLang="en-US" sz="2400" dirty="0">
                  <a:solidFill>
                    <a:srgbClr val="3366FF"/>
                  </a:solidFill>
                </a:rPr>
                <a:t>　</a:t>
              </a:r>
              <a:r>
                <a:rPr lang="zh-TW" altLang="en-US" sz="2400" dirty="0">
                  <a:solidFill>
                    <a:srgbClr val="3366FF"/>
                  </a:solidFill>
                </a:rPr>
                <a:t>鄉公所</a:t>
              </a:r>
              <a:r>
                <a:rPr lang="ja-JP" altLang="en-US" sz="2400" dirty="0">
                  <a:solidFill>
                    <a:srgbClr val="3366FF"/>
                  </a:solidFill>
                </a:rPr>
                <a:t>　</a:t>
              </a:r>
              <a:r>
                <a:rPr lang="zh-TW" altLang="en-US" sz="2400" dirty="0">
                  <a:solidFill>
                    <a:srgbClr val="3366FF"/>
                  </a:solidFill>
                </a:rPr>
                <a:t>陳聰明</a:t>
              </a:r>
              <a:r>
                <a:rPr lang="ja-JP" altLang="en-US" sz="2400" dirty="0">
                  <a:solidFill>
                    <a:srgbClr val="3366FF"/>
                  </a:solidFill>
                </a:rPr>
                <a:t>　</a:t>
              </a:r>
              <a:endParaRPr lang="en-US" altLang="ja-JP" sz="2400" dirty="0">
                <a:solidFill>
                  <a:srgbClr val="3366FF"/>
                </a:solidFill>
              </a:endParaRPr>
            </a:p>
            <a:p>
              <a:r>
                <a:rPr lang="zh-TW" altLang="en-US" sz="2400" dirty="0">
                  <a:solidFill>
                    <a:srgbClr val="3366FF"/>
                  </a:solidFill>
                </a:rPr>
                <a:t>涉嫌    貪污 </a:t>
              </a:r>
              <a:endParaRPr lang="en-US" altLang="zh-TW" sz="2400" dirty="0">
                <a:solidFill>
                  <a:srgbClr val="3366FF"/>
                </a:solidFill>
              </a:endParaRPr>
            </a:p>
            <a:p>
              <a:r>
                <a:rPr lang="zh-TW" altLang="en-US" sz="2400" dirty="0">
                  <a:solidFill>
                    <a:srgbClr val="FF0000"/>
                  </a:solidFill>
                </a:rPr>
                <a:t> </a:t>
              </a:r>
              <a:endParaRPr kumimoji="1" lang="zh-TW" altLang="en-US" sz="24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146010" y="3083330"/>
              <a:ext cx="2082796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</a:rPr>
                <a:t>彰化 檢方 偵辦 芳苑 鄉公所</a:t>
              </a:r>
              <a:endParaRPr lang="en-US" altLang="zh-TW" sz="2400" dirty="0">
                <a:solidFill>
                  <a:srgbClr val="FF0000"/>
                </a:solidFill>
              </a:endParaRPr>
            </a:p>
            <a:p>
              <a:r>
                <a:rPr lang="zh-TW" altLang="en-US" sz="2400" dirty="0">
                  <a:solidFill>
                    <a:srgbClr val="FF0000"/>
                  </a:solidFill>
                </a:rPr>
                <a:t>道路 排水 改善 工程 弊案</a:t>
              </a:r>
            </a:p>
            <a:p>
              <a:r>
                <a:rPr lang="zh-TW" altLang="en-US" sz="2400" dirty="0">
                  <a:solidFill>
                    <a:srgbClr val="FF0000"/>
                  </a:solidFill>
                </a:rPr>
                <a:t>拘提 芳苑 鄉長 陳 聰明</a:t>
              </a:r>
            </a:p>
            <a:p>
              <a:endParaRPr kumimoji="1" lang="zh-TW" altLang="en-US" sz="20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146009" y="2744775"/>
              <a:ext cx="2082796" cy="2923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/>
                <a:t>Extractive </a:t>
              </a:r>
              <a:endParaRPr kumimoji="1" lang="zh-TW" altLang="en-US" sz="3200" b="1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146009" y="3942662"/>
              <a:ext cx="2082796" cy="2923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/>
                <a:t>Abstractive</a:t>
              </a:r>
              <a:endParaRPr kumimoji="1" lang="zh-TW" altLang="en-US" sz="3200" b="1" dirty="0"/>
            </a:p>
          </p:txBody>
        </p:sp>
        <p:sp>
          <p:nvSpPr>
            <p:cNvPr id="16" name="圓柱 15"/>
            <p:cNvSpPr/>
            <p:nvPr/>
          </p:nvSpPr>
          <p:spPr>
            <a:xfrm>
              <a:off x="3523165" y="3191486"/>
              <a:ext cx="2123929" cy="1241648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400" dirty="0"/>
                <a:t>Summarization</a:t>
              </a:r>
              <a:br>
                <a:rPr kumimoji="1" lang="en-US" altLang="zh-TW" sz="4400" dirty="0"/>
              </a:br>
              <a:r>
                <a:rPr kumimoji="1" lang="en-US" altLang="zh-TW" sz="4400" dirty="0"/>
                <a:t>System</a:t>
              </a:r>
              <a:endParaRPr kumimoji="1" lang="zh-TW" altLang="en-US" sz="4400" dirty="0"/>
            </a:p>
          </p:txBody>
        </p:sp>
        <p:cxnSp>
          <p:nvCxnSpPr>
            <p:cNvPr id="26" name="直線箭頭接點 30"/>
            <p:cNvCxnSpPr/>
            <p:nvPr/>
          </p:nvCxnSpPr>
          <p:spPr>
            <a:xfrm>
              <a:off x="5734266" y="3822352"/>
              <a:ext cx="3342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箭頭接點 54"/>
            <p:cNvCxnSpPr/>
            <p:nvPr/>
          </p:nvCxnSpPr>
          <p:spPr>
            <a:xfrm flipV="1">
              <a:off x="3103617" y="3821047"/>
              <a:ext cx="371549" cy="26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內容版面配置區 2"/>
          <p:cNvSpPr>
            <a:spLocks noGrp="1"/>
          </p:cNvSpPr>
          <p:nvPr>
            <p:ph idx="1"/>
          </p:nvPr>
        </p:nvSpPr>
        <p:spPr>
          <a:xfrm>
            <a:off x="309947" y="1687910"/>
            <a:ext cx="17475014" cy="3761030"/>
          </a:xfrm>
        </p:spPr>
        <p:txBody>
          <a:bodyPr wrap="square">
            <a:spAutoFit/>
          </a:bodyPr>
          <a:lstStyle/>
          <a:p>
            <a:r>
              <a:rPr lang="en-US" altLang="zh-TW" sz="5600" dirty="0">
                <a:ea typeface="新細明體" charset="0"/>
              </a:rPr>
              <a:t>Extractive Summarization</a:t>
            </a:r>
          </a:p>
          <a:p>
            <a:pPr lvl="1">
              <a:buFont typeface="Arial" charset="0"/>
              <a:buChar char="–"/>
            </a:pPr>
            <a:r>
              <a:rPr lang="en-US" altLang="zh-TW" sz="4800" dirty="0"/>
              <a:t>select </a:t>
            </a:r>
            <a:r>
              <a:rPr lang="en-US" altLang="zh-TW" sz="4800" b="1" dirty="0">
                <a:solidFill>
                  <a:srgbClr val="FF0000"/>
                </a:solidFill>
              </a:rPr>
              <a:t>sentences</a:t>
            </a:r>
            <a:r>
              <a:rPr lang="en-US" altLang="zh-TW" sz="4800" dirty="0"/>
              <a:t> in the document</a:t>
            </a:r>
          </a:p>
          <a:p>
            <a:r>
              <a:rPr lang="en-US" altLang="zh-TW" sz="5600" dirty="0">
                <a:ea typeface="新細明體" charset="0"/>
              </a:rPr>
              <a:t>Abstractive Summarization</a:t>
            </a:r>
          </a:p>
          <a:p>
            <a:pPr lvl="1">
              <a:buFont typeface="Arial" charset="0"/>
              <a:buChar char="–"/>
            </a:pPr>
            <a:r>
              <a:rPr lang="en-US" altLang="zh-TW" sz="4800" dirty="0"/>
              <a:t>Generate sentences describing the content of the document</a:t>
            </a:r>
          </a:p>
        </p:txBody>
      </p:sp>
      <p:sp>
        <p:nvSpPr>
          <p:cNvPr id="28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832" y="8664139"/>
            <a:ext cx="1440160" cy="502262"/>
          </a:xfrm>
          <a:prstGeom prst="rect">
            <a:avLst/>
          </a:prstGeom>
        </p:spPr>
      </p:pic>
      <p:sp>
        <p:nvSpPr>
          <p:cNvPr id="30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0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4194"/>
            <a:ext cx="18266400" cy="108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Abstractive Summarization (1/4)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2000" y="1687912"/>
            <a:ext cx="16459200" cy="4019562"/>
          </a:xfrm>
        </p:spPr>
        <p:txBody>
          <a:bodyPr>
            <a:spAutoFit/>
          </a:bodyPr>
          <a:lstStyle/>
          <a:p>
            <a:r>
              <a:rPr lang="en-US" altLang="zh-TW" dirty="0"/>
              <a:t>An Example Approach</a:t>
            </a:r>
          </a:p>
          <a:p>
            <a:pPr marL="1828800" lvl="1" indent="-914400">
              <a:buAutoNum type="arabicParenBoth"/>
            </a:pPr>
            <a:r>
              <a:rPr lang="en-US" altLang="zh-TW" dirty="0"/>
              <a:t>Generating candidate sentences by a graph</a:t>
            </a:r>
          </a:p>
          <a:p>
            <a:pPr marL="1828800" lvl="1" indent="-914400">
              <a:buAutoNum type="arabicParenBoth"/>
            </a:pPr>
            <a:r>
              <a:rPr lang="en-US" altLang="zh-TW" dirty="0"/>
              <a:t>Selecting </a:t>
            </a:r>
            <a:r>
              <a:rPr lang="en-US" altLang="zh-TW" dirty="0"/>
              <a:t>sentences by topic models, language models of words, parts-of-speech(POS), length constraint, etc.</a:t>
            </a:r>
            <a:endParaRPr lang="en-US" altLang="zh-TW" dirty="0"/>
          </a:p>
          <a:p>
            <a:endParaRPr kumimoji="1"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820718" y="4777893"/>
            <a:ext cx="15016136" cy="4302116"/>
            <a:chOff x="910359" y="2388549"/>
            <a:chExt cx="7508068" cy="2151058"/>
          </a:xfrm>
        </p:grpSpPr>
        <p:sp>
          <p:nvSpPr>
            <p:cNvPr id="29" name="摺角紙張 28"/>
            <p:cNvSpPr/>
            <p:nvPr/>
          </p:nvSpPr>
          <p:spPr>
            <a:xfrm>
              <a:off x="910359" y="2798391"/>
              <a:ext cx="1490481" cy="1027201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>
                <a:defRPr/>
              </a:pPr>
              <a:r>
                <a:rPr lang="en-US" altLang="zh-TW" sz="7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d</a:t>
              </a:r>
              <a:r>
                <a:rPr lang="en-US" altLang="zh-TW" sz="72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TW" sz="7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altLang="zh-TW" sz="3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document</a:t>
              </a:r>
              <a:endParaRPr lang="en-US" altLang="zh-TW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endParaRPr lang="zh-TW" altLang="en-US" sz="72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985832" y="3121506"/>
                  <a:ext cx="139422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TW" sz="3200" dirty="0"/>
                    <a:t>,</a:t>
                  </a:r>
                  <a:r>
                    <a:rPr lang="en-US" altLang="zh-TW" sz="3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TW" sz="3200" dirty="0"/>
                    <a:t>….</a:t>
                  </a:r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31" y="4162008"/>
                  <a:ext cx="1394229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93152" y="3385790"/>
                  <a:ext cx="132489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TW" sz="3200" dirty="0">
                      <a:latin typeface="Times New Roman" pitchFamily="18" charset="0"/>
                      <a:cs typeface="Times New Roman" pitchFamily="18" charset="0"/>
                    </a:rPr>
                    <a:t>: utterance</a:t>
                  </a:r>
                  <a:endParaRPr lang="zh-TW" altLang="en-US" sz="3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152" y="4514387"/>
                  <a:ext cx="1324892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向右箭號 3"/>
            <p:cNvSpPr/>
            <p:nvPr/>
          </p:nvSpPr>
          <p:spPr>
            <a:xfrm>
              <a:off x="2553264" y="3108837"/>
              <a:ext cx="337608" cy="1904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862294" y="2388549"/>
              <a:ext cx="268886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/>
                <a:t>1) Generating Candidate  sentences</a:t>
              </a:r>
              <a:endParaRPr lang="zh-TW" altLang="en-US" sz="3200" b="1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5688508" y="2415960"/>
              <a:ext cx="272991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b="1" dirty="0"/>
                <a:t>2) Sentence selection</a:t>
              </a:r>
              <a:endParaRPr lang="zh-TW" altLang="en-US" sz="3200" b="1" dirty="0"/>
            </a:p>
          </p:txBody>
        </p:sp>
        <p:sp>
          <p:nvSpPr>
            <p:cNvPr id="34" name="向右箭號 33"/>
            <p:cNvSpPr/>
            <p:nvPr/>
          </p:nvSpPr>
          <p:spPr>
            <a:xfrm>
              <a:off x="5368410" y="3115203"/>
              <a:ext cx="556482" cy="1904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297101" y="2908993"/>
              <a:ext cx="14910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Ranked list</a:t>
              </a:r>
              <a:endParaRPr lang="zh-TW" altLang="en-US" sz="2800" b="1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6247129" y="2876836"/>
              <a:ext cx="1612674" cy="102698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6364101" y="3162908"/>
                  <a:ext cx="1307566" cy="709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/>
                                    <a:cs typeface="Times New Roman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altLang="zh-TW" sz="28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/>
                                    <a:cs typeface="Times New Roman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altLang="zh-TW" sz="2800" dirty="0"/>
                </a:p>
                <a:p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4101" y="4217211"/>
                  <a:ext cx="1307566" cy="76431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00" r="-186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文字方塊 45"/>
            <p:cNvSpPr txBox="1"/>
            <p:nvPr/>
          </p:nvSpPr>
          <p:spPr>
            <a:xfrm>
              <a:off x="6072633" y="3536694"/>
              <a:ext cx="1200329" cy="3671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7200" dirty="0"/>
                <a:t>..…</a:t>
              </a:r>
              <a:endParaRPr lang="zh-TW" altLang="en-US" sz="72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6364101" y="3162909"/>
              <a:ext cx="1307566" cy="5076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48" name="橢圓 47"/>
            <p:cNvSpPr/>
            <p:nvPr/>
          </p:nvSpPr>
          <p:spPr>
            <a:xfrm>
              <a:off x="3126146" y="2861287"/>
              <a:ext cx="2161161" cy="10555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3593261" y="3035178"/>
                  <a:ext cx="347110" cy="600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7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72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72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7200" i="1"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TW" altLang="en-US" sz="7200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261" y="4046904"/>
                  <a:ext cx="34711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667" r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4525573" y="3446492"/>
                  <a:ext cx="347110" cy="600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7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72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72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7200" i="1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TW" altLang="en-US" sz="7200" dirty="0"/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573" y="4595322"/>
                  <a:ext cx="34711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667" r="-70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/>
                <p:cNvSpPr txBox="1"/>
                <p:nvPr/>
              </p:nvSpPr>
              <p:spPr>
                <a:xfrm>
                  <a:off x="4043690" y="2911823"/>
                  <a:ext cx="347110" cy="600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7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72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72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7200" i="1"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TW" altLang="en-US" sz="7200" dirty="0"/>
                </a:p>
              </p:txBody>
            </p:sp>
          </mc:Choice>
          <mc:Fallback xmlns="">
            <p:sp>
              <p:nvSpPr>
                <p:cNvPr id="51" name="文字方塊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690" y="3882430"/>
                  <a:ext cx="34711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667" r="-70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4178463" y="3161415"/>
                  <a:ext cx="347110" cy="600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7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72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72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7200" i="1">
                                    <a:latin typeface="Cambria Math"/>
                                    <a:cs typeface="Times New Roman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TW" altLang="en-US" sz="7200" dirty="0"/>
                </a:p>
              </p:txBody>
            </p:sp>
          </mc:Choice>
          <mc:Fallback xmlns="">
            <p:sp>
              <p:nvSpPr>
                <p:cNvPr id="52" name="文字方塊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463" y="4215220"/>
                  <a:ext cx="34711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557" r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4109124" y="3576480"/>
                  <a:ext cx="347110" cy="600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7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72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72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7200" i="1">
                                    <a:latin typeface="Cambria Math"/>
                                    <a:cs typeface="Times New Roman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TW" altLang="en-US" sz="7200" dirty="0"/>
                </a:p>
              </p:txBody>
            </p:sp>
          </mc:Choice>
          <mc:Fallback xmlns="">
            <p:sp>
              <p:nvSpPr>
                <p:cNvPr id="53" name="文字方塊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9124" y="4768640"/>
                  <a:ext cx="34711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557" r="-70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3452839" y="3325447"/>
                  <a:ext cx="347110" cy="600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7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72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72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72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TW" altLang="en-US" sz="7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839" y="4433929"/>
                  <a:ext cx="34711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6557" r="-877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/>
                <p:cNvSpPr txBox="1"/>
                <p:nvPr/>
              </p:nvSpPr>
              <p:spPr>
                <a:xfrm>
                  <a:off x="3673654" y="3557457"/>
                  <a:ext cx="347110" cy="6447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7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72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72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7200" i="1">
                                    <a:latin typeface="Cambria Math"/>
                                    <a:cs typeface="Times New Roman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TW" altLang="en-US" sz="7200" dirty="0"/>
                </a:p>
              </p:txBody>
            </p:sp>
          </mc:Choice>
          <mc:Fallback xmlns="">
            <p:sp>
              <p:nvSpPr>
                <p:cNvPr id="55" name="文字方塊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3654" y="4743277"/>
                  <a:ext cx="347110" cy="39164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4688" r="-7018" b="-78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3886042" y="3309495"/>
                  <a:ext cx="347110" cy="600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7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72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72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7200" i="1">
                                    <a:latin typeface="Cambria Math"/>
                                    <a:cs typeface="Times New Roman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TW" altLang="en-US" sz="7200" dirty="0"/>
                </a:p>
              </p:txBody>
            </p:sp>
          </mc:Choice>
          <mc:Fallback xmlns="">
            <p:sp>
              <p:nvSpPr>
                <p:cNvPr id="56" name="文字方塊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042" y="4412660"/>
                  <a:ext cx="347110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6667" r="-877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4622950" y="3126041"/>
                  <a:ext cx="347110" cy="600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7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72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7200" i="1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7200" i="1">
                                    <a:latin typeface="Cambria Math"/>
                                    <a:cs typeface="Times New Roman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TW" altLang="en-US" sz="7200" dirty="0"/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950" y="4168055"/>
                  <a:ext cx="34711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6667" r="-70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文字方塊 57"/>
            <p:cNvSpPr txBox="1"/>
            <p:nvPr/>
          </p:nvSpPr>
          <p:spPr>
            <a:xfrm>
              <a:off x="3404684" y="3133691"/>
              <a:ext cx="347110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/>
                <a:t>…</a:t>
              </a:r>
              <a:endParaRPr lang="zh-TW" altLang="en-US" sz="7200" dirty="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4466391" y="2911189"/>
              <a:ext cx="347110" cy="60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/>
                <a:t>…</a:t>
              </a:r>
              <a:endParaRPr lang="zh-TW" altLang="en-US" sz="7200" dirty="0"/>
            </a:p>
          </p:txBody>
        </p:sp>
        <p:sp>
          <p:nvSpPr>
            <p:cNvPr id="23" name="左右括弧 22"/>
            <p:cNvSpPr/>
            <p:nvPr/>
          </p:nvSpPr>
          <p:spPr>
            <a:xfrm>
              <a:off x="1012951" y="3199963"/>
              <a:ext cx="1128826" cy="137533"/>
            </a:xfrm>
            <a:prstGeom prst="bracketPair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3275857" y="3952202"/>
                  <a:ext cx="2370795" cy="587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7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7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7200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7200" i="1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zh-TW" sz="3200" dirty="0"/>
                    <a:t> : candidate  sentence</a:t>
                  </a:r>
                  <a:endParaRPr lang="zh-TW" altLang="en-US" sz="7200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5269602"/>
                  <a:ext cx="2370795" cy="36298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6667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290" y="8168630"/>
            <a:ext cx="2016224" cy="703168"/>
          </a:xfrm>
          <a:prstGeom prst="rect">
            <a:avLst/>
          </a:prstGeom>
        </p:spPr>
      </p:pic>
      <p:sp>
        <p:nvSpPr>
          <p:cNvPr id="37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4194"/>
            <a:ext cx="18266400" cy="108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Abstractive </a:t>
            </a:r>
            <a:r>
              <a:rPr lang="en-US" altLang="zh-TW" dirty="0" smtClean="0"/>
              <a:t>Summarization (2/4)</a:t>
            </a:r>
            <a:endParaRPr kumimoji="1"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183369" y="4496222"/>
            <a:ext cx="147374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p"/>
            </a:pP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1 : </a:t>
            </a:r>
            <a:r>
              <a:rPr lang="zh-TW" altLang="en-US" sz="4400" dirty="0">
                <a:latin typeface="Times New Roman" pitchFamily="18" charset="0"/>
                <a:cs typeface="Times New Roman" pitchFamily="18" charset="0"/>
              </a:rPr>
              <a:t>這個 飯店 房間 算 舒適</a:t>
            </a: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571500">
              <a:buFont typeface="Wingdings" pitchFamily="2" charset="2"/>
              <a:buChar char="p"/>
            </a:pP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X2 : </a:t>
            </a:r>
            <a:r>
              <a:rPr lang="zh-TW" altLang="en-US" sz="4400" dirty="0">
                <a:latin typeface="Times New Roman" pitchFamily="18" charset="0"/>
                <a:cs typeface="Times New Roman" pitchFamily="18" charset="0"/>
              </a:rPr>
              <a:t>這個 飯店 的 房間 很 舒適 但 離 市中心 太遠 不方便</a:t>
            </a:r>
            <a:endParaRPr lang="en-US" altLang="zh-TW" sz="4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p"/>
            </a:pP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X3 : </a:t>
            </a:r>
            <a:r>
              <a:rPr lang="zh-TW" altLang="en-US" sz="4400" dirty="0">
                <a:latin typeface="Times New Roman" pitchFamily="18" charset="0"/>
                <a:cs typeface="Times New Roman" pitchFamily="18" charset="0"/>
              </a:rPr>
              <a:t>飯店 挺 漂亮 但 房間 很 舊</a:t>
            </a:r>
            <a:endParaRPr lang="en-US" altLang="zh-TW" sz="4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p"/>
            </a:pP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X4 : </a:t>
            </a:r>
            <a:r>
              <a:rPr lang="zh-TW" altLang="en-US" sz="4400" dirty="0">
                <a:latin typeface="Times New Roman" pitchFamily="18" charset="0"/>
                <a:cs typeface="Times New Roman" pitchFamily="18" charset="0"/>
              </a:rPr>
              <a:t>離 市中心 遠</a:t>
            </a:r>
            <a:endParaRPr lang="zh-TW" alt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2" name="內容版面配置區 2"/>
          <p:cNvSpPr txBox="1">
            <a:spLocks/>
          </p:cNvSpPr>
          <p:nvPr/>
        </p:nvSpPr>
        <p:spPr bwMode="auto">
          <a:xfrm>
            <a:off x="0" y="1361594"/>
            <a:ext cx="18288000" cy="313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新細明體" charset="0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▫"/>
              <a:defRPr kumimoji="1" sz="2000" kern="1200">
                <a:solidFill>
                  <a:srgbClr val="EABC3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dirty="0"/>
              <a:t>1</a:t>
            </a:r>
            <a:r>
              <a:rPr lang="en-US" altLang="zh-TW" sz="4000" dirty="0"/>
              <a:t>) </a:t>
            </a:r>
            <a:r>
              <a:rPr lang="en-US" altLang="zh-TW" sz="4800" dirty="0"/>
              <a:t>Generating </a:t>
            </a:r>
            <a:r>
              <a:rPr lang="en-US" altLang="zh-TW" sz="4800" dirty="0"/>
              <a:t>Candidate sentences   </a:t>
            </a:r>
            <a:r>
              <a:rPr lang="en-US" altLang="zh-TW" sz="4800" b="1" u="sng" dirty="0">
                <a:solidFill>
                  <a:srgbClr val="1D68FF"/>
                </a:solidFill>
              </a:rPr>
              <a:t>Graph </a:t>
            </a:r>
            <a:r>
              <a:rPr lang="en-US" altLang="zh-TW" sz="4800" b="1" u="sng" dirty="0">
                <a:solidFill>
                  <a:srgbClr val="1D68FF"/>
                </a:solidFill>
              </a:rPr>
              <a:t>construction </a:t>
            </a:r>
            <a:r>
              <a:rPr lang="en-US" altLang="zh-TW" sz="4800" dirty="0">
                <a:solidFill>
                  <a:srgbClr val="1D68FF"/>
                </a:solidFill>
              </a:rPr>
              <a:t>+  </a:t>
            </a:r>
          </a:p>
          <a:p>
            <a:pPr marL="219074" indent="0">
              <a:buNone/>
            </a:pPr>
            <a:r>
              <a:rPr lang="en-US" altLang="zh-TW" sz="4800" dirty="0">
                <a:solidFill>
                  <a:srgbClr val="1D68FF"/>
                </a:solidFill>
              </a:rPr>
              <a:t>       search </a:t>
            </a:r>
            <a:r>
              <a:rPr lang="en-US" altLang="zh-TW" sz="4800" dirty="0">
                <a:solidFill>
                  <a:srgbClr val="1D68FF"/>
                </a:solidFill>
              </a:rPr>
              <a:t>on graph</a:t>
            </a:r>
          </a:p>
          <a:p>
            <a:pPr lvl="1"/>
            <a:r>
              <a:rPr lang="en-US" altLang="zh-TW" sz="4400" dirty="0"/>
              <a:t>Node : “word” in the sentence </a:t>
            </a:r>
          </a:p>
          <a:p>
            <a:pPr lvl="1"/>
            <a:r>
              <a:rPr lang="en-US" altLang="zh-TW" sz="4400" dirty="0"/>
              <a:t>Edge  : word </a:t>
            </a:r>
            <a:r>
              <a:rPr lang="en-US" altLang="zh-TW" sz="4400" dirty="0"/>
              <a:t>ordering in the sentence </a:t>
            </a:r>
            <a:endParaRPr lang="zh-TW" altLang="en-US" sz="4400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sp>
        <p:nvSpPr>
          <p:cNvPr id="6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58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4194"/>
            <a:ext cx="18266400" cy="108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Abstractive </a:t>
            </a:r>
            <a:r>
              <a:rPr lang="en-US" altLang="zh-TW" dirty="0" smtClean="0"/>
              <a:t>Summarization (3/4)</a:t>
            </a:r>
            <a:endParaRPr kumimoji="1"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342400" y="3416102"/>
            <a:ext cx="148664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p"/>
            </a:pP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1 : </a:t>
            </a:r>
            <a:r>
              <a:rPr lang="zh-TW" altLang="en-US" sz="4400" dirty="0">
                <a:latin typeface="Times New Roman" pitchFamily="18" charset="0"/>
                <a:cs typeface="Times New Roman" pitchFamily="18" charset="0"/>
              </a:rPr>
              <a:t>這個 飯店 房間 算 舒適</a:t>
            </a:r>
            <a:endParaRPr lang="en-US" altLang="zh-TW" sz="4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p"/>
            </a:pP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X2 : </a:t>
            </a:r>
            <a:r>
              <a:rPr lang="zh-TW" altLang="en-US" sz="4400" dirty="0">
                <a:latin typeface="Times New Roman" pitchFamily="18" charset="0"/>
                <a:cs typeface="Times New Roman" pitchFamily="18" charset="0"/>
              </a:rPr>
              <a:t>這個 飯店 的 房間 很 舒適 但 離 市中心 太遠 不方便</a:t>
            </a:r>
            <a:endParaRPr lang="en-US" altLang="zh-TW" sz="4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p"/>
            </a:pP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X3 : </a:t>
            </a:r>
            <a:r>
              <a:rPr lang="zh-TW" altLang="en-US" sz="4400" dirty="0">
                <a:latin typeface="Times New Roman" pitchFamily="18" charset="0"/>
                <a:cs typeface="Times New Roman" pitchFamily="18" charset="0"/>
              </a:rPr>
              <a:t>飯店 挺 漂亮 但 房間 很 舊</a:t>
            </a:r>
            <a:endParaRPr lang="en-US" altLang="zh-TW" sz="4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p"/>
            </a:pP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X4 : </a:t>
            </a:r>
            <a:r>
              <a:rPr lang="zh-TW" altLang="en-US" sz="4400" dirty="0">
                <a:latin typeface="Times New Roman" pitchFamily="18" charset="0"/>
                <a:cs typeface="Times New Roman" pitchFamily="18" charset="0"/>
              </a:rPr>
              <a:t>離 市中心 遠</a:t>
            </a:r>
            <a:endParaRPr lang="zh-TW" alt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775780" y="5734453"/>
            <a:ext cx="11585120" cy="6789646"/>
            <a:chOff x="1387890" y="2866829"/>
            <a:chExt cx="5792560" cy="3394823"/>
          </a:xfrm>
        </p:grpSpPr>
        <p:sp>
          <p:nvSpPr>
            <p:cNvPr id="288" name="橢圓 287"/>
            <p:cNvSpPr/>
            <p:nvPr/>
          </p:nvSpPr>
          <p:spPr>
            <a:xfrm>
              <a:off x="3191032" y="4109476"/>
              <a:ext cx="431800" cy="325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289" name="直線單箭頭接點 288"/>
            <p:cNvCxnSpPr>
              <a:stCxn id="288" idx="6"/>
              <a:endCxn id="290" idx="2"/>
            </p:cNvCxnSpPr>
            <p:nvPr/>
          </p:nvCxnSpPr>
          <p:spPr>
            <a:xfrm>
              <a:off x="3622832" y="4271995"/>
              <a:ext cx="711276" cy="9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橢圓 289"/>
            <p:cNvSpPr/>
            <p:nvPr/>
          </p:nvSpPr>
          <p:spPr>
            <a:xfrm>
              <a:off x="4334108" y="4111008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291" name="直線單箭頭接點 290"/>
            <p:cNvCxnSpPr>
              <a:stCxn id="290" idx="6"/>
              <a:endCxn id="292" idx="2"/>
            </p:cNvCxnSpPr>
            <p:nvPr/>
          </p:nvCxnSpPr>
          <p:spPr>
            <a:xfrm>
              <a:off x="4765909" y="4272934"/>
              <a:ext cx="601937" cy="33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橢圓 291"/>
            <p:cNvSpPr/>
            <p:nvPr/>
          </p:nvSpPr>
          <p:spPr>
            <a:xfrm>
              <a:off x="5367845" y="4114406"/>
              <a:ext cx="431800" cy="323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293" name="直線單箭頭接點 292"/>
            <p:cNvCxnSpPr>
              <a:stCxn id="292" idx="6"/>
              <a:endCxn id="294" idx="2"/>
            </p:cNvCxnSpPr>
            <p:nvPr/>
          </p:nvCxnSpPr>
          <p:spPr>
            <a:xfrm>
              <a:off x="5799645" y="4276331"/>
              <a:ext cx="579532" cy="57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橢圓 293"/>
            <p:cNvSpPr/>
            <p:nvPr/>
          </p:nvSpPr>
          <p:spPr>
            <a:xfrm>
              <a:off x="6379177" y="4120118"/>
              <a:ext cx="431800" cy="323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295" name="直線單箭頭接點 294"/>
            <p:cNvCxnSpPr>
              <a:stCxn id="294" idx="4"/>
              <a:endCxn id="296" idx="0"/>
            </p:cNvCxnSpPr>
            <p:nvPr/>
          </p:nvCxnSpPr>
          <p:spPr>
            <a:xfrm flipH="1">
              <a:off x="6585411" y="4443968"/>
              <a:ext cx="9667" cy="2302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橢圓 295"/>
            <p:cNvSpPr/>
            <p:nvPr/>
          </p:nvSpPr>
          <p:spPr>
            <a:xfrm>
              <a:off x="6369510" y="4674205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297" name="直線單箭頭接點 296"/>
            <p:cNvCxnSpPr>
              <a:stCxn id="296" idx="2"/>
              <a:endCxn id="298" idx="6"/>
            </p:cNvCxnSpPr>
            <p:nvPr/>
          </p:nvCxnSpPr>
          <p:spPr>
            <a:xfrm flipH="1">
              <a:off x="5767078" y="4836130"/>
              <a:ext cx="602432" cy="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橢圓 297"/>
            <p:cNvSpPr/>
            <p:nvPr/>
          </p:nvSpPr>
          <p:spPr>
            <a:xfrm>
              <a:off x="5335278" y="4676211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299" name="文字方塊 13"/>
            <p:cNvSpPr txBox="1">
              <a:spLocks noChangeArrowheads="1"/>
            </p:cNvSpPr>
            <p:nvPr/>
          </p:nvSpPr>
          <p:spPr bwMode="auto">
            <a:xfrm>
              <a:off x="3213880" y="3772126"/>
              <a:ext cx="432307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但</a:t>
              </a:r>
              <a:endParaRPr lang="zh-TW" altLang="en-US" sz="7200" dirty="0"/>
            </a:p>
          </p:txBody>
        </p:sp>
        <p:sp>
          <p:nvSpPr>
            <p:cNvPr id="300" name="文字方塊 19"/>
            <p:cNvSpPr txBox="1">
              <a:spLocks noChangeArrowheads="1"/>
            </p:cNvSpPr>
            <p:nvPr/>
          </p:nvSpPr>
          <p:spPr bwMode="auto">
            <a:xfrm>
              <a:off x="4344016" y="3758037"/>
              <a:ext cx="514076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離</a:t>
              </a:r>
              <a:endParaRPr lang="zh-TW" altLang="en-US" sz="7200" dirty="0"/>
            </a:p>
          </p:txBody>
        </p:sp>
        <p:sp>
          <p:nvSpPr>
            <p:cNvPr id="301" name="文字方塊 20"/>
            <p:cNvSpPr txBox="1">
              <a:spLocks noChangeArrowheads="1"/>
            </p:cNvSpPr>
            <p:nvPr/>
          </p:nvSpPr>
          <p:spPr bwMode="auto">
            <a:xfrm>
              <a:off x="5193267" y="3778436"/>
              <a:ext cx="896144" cy="1708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市中心</a:t>
              </a:r>
              <a:endParaRPr lang="zh-TW" altLang="en-US" sz="7200" dirty="0"/>
            </a:p>
          </p:txBody>
        </p:sp>
        <p:sp>
          <p:nvSpPr>
            <p:cNvPr id="302" name="文字方塊 21"/>
            <p:cNvSpPr txBox="1">
              <a:spLocks noChangeArrowheads="1"/>
            </p:cNvSpPr>
            <p:nvPr/>
          </p:nvSpPr>
          <p:spPr bwMode="auto">
            <a:xfrm>
              <a:off x="6398973" y="3768288"/>
              <a:ext cx="485775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太</a:t>
              </a:r>
              <a:endParaRPr lang="zh-TW" altLang="en-US" sz="7200" dirty="0"/>
            </a:p>
          </p:txBody>
        </p:sp>
        <p:sp>
          <p:nvSpPr>
            <p:cNvPr id="303" name="文字方塊 22"/>
            <p:cNvSpPr txBox="1">
              <a:spLocks noChangeArrowheads="1"/>
            </p:cNvSpPr>
            <p:nvPr/>
          </p:nvSpPr>
          <p:spPr bwMode="auto">
            <a:xfrm>
              <a:off x="6689028" y="4498721"/>
              <a:ext cx="491422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遠</a:t>
              </a:r>
              <a:endParaRPr lang="zh-TW" altLang="en-US" sz="7200" dirty="0"/>
            </a:p>
          </p:txBody>
        </p:sp>
        <p:sp>
          <p:nvSpPr>
            <p:cNvPr id="304" name="文字方塊 23"/>
            <p:cNvSpPr txBox="1">
              <a:spLocks noChangeArrowheads="1"/>
            </p:cNvSpPr>
            <p:nvPr/>
          </p:nvSpPr>
          <p:spPr bwMode="auto">
            <a:xfrm>
              <a:off x="4542616" y="4553492"/>
              <a:ext cx="976137" cy="1708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不方便</a:t>
              </a:r>
              <a:endParaRPr lang="zh-TW" altLang="en-US" sz="7200" dirty="0"/>
            </a:p>
          </p:txBody>
        </p:sp>
        <p:sp>
          <p:nvSpPr>
            <p:cNvPr id="305" name="橢圓 304"/>
            <p:cNvSpPr/>
            <p:nvPr/>
          </p:nvSpPr>
          <p:spPr>
            <a:xfrm>
              <a:off x="1549815" y="3491865"/>
              <a:ext cx="431800" cy="323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06" name="直線單箭頭接點 305"/>
            <p:cNvCxnSpPr>
              <a:stCxn id="305" idx="6"/>
              <a:endCxn id="307" idx="2"/>
            </p:cNvCxnSpPr>
            <p:nvPr/>
          </p:nvCxnSpPr>
          <p:spPr>
            <a:xfrm>
              <a:off x="1981616" y="3653790"/>
              <a:ext cx="5519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橢圓 306"/>
            <p:cNvSpPr/>
            <p:nvPr/>
          </p:nvSpPr>
          <p:spPr>
            <a:xfrm>
              <a:off x="2533528" y="3491865"/>
              <a:ext cx="431800" cy="323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08" name="直線單箭頭接點 307"/>
            <p:cNvCxnSpPr>
              <a:stCxn id="307" idx="6"/>
              <a:endCxn id="309" idx="2"/>
            </p:cNvCxnSpPr>
            <p:nvPr/>
          </p:nvCxnSpPr>
          <p:spPr>
            <a:xfrm>
              <a:off x="2965329" y="3653790"/>
              <a:ext cx="10101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橢圓 308"/>
            <p:cNvSpPr/>
            <p:nvPr/>
          </p:nvSpPr>
          <p:spPr>
            <a:xfrm>
              <a:off x="3975451" y="3491865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10" name="直線單箭頭接點 309"/>
            <p:cNvCxnSpPr>
              <a:stCxn id="309" idx="6"/>
              <a:endCxn id="311" idx="2"/>
            </p:cNvCxnSpPr>
            <p:nvPr/>
          </p:nvCxnSpPr>
          <p:spPr>
            <a:xfrm>
              <a:off x="4407252" y="3653790"/>
              <a:ext cx="814451" cy="8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橢圓 310"/>
            <p:cNvSpPr/>
            <p:nvPr/>
          </p:nvSpPr>
          <p:spPr>
            <a:xfrm>
              <a:off x="5221702" y="3492705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12" name="直線單箭頭接點 311"/>
            <p:cNvCxnSpPr>
              <a:stCxn id="311" idx="6"/>
              <a:endCxn id="313" idx="2"/>
            </p:cNvCxnSpPr>
            <p:nvPr/>
          </p:nvCxnSpPr>
          <p:spPr>
            <a:xfrm>
              <a:off x="5653503" y="3654630"/>
              <a:ext cx="702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橢圓 312"/>
            <p:cNvSpPr/>
            <p:nvPr/>
          </p:nvSpPr>
          <p:spPr>
            <a:xfrm>
              <a:off x="6355695" y="3492705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14" name="直線單箭頭接點 313"/>
            <p:cNvCxnSpPr>
              <a:stCxn id="329" idx="6"/>
              <a:endCxn id="315" idx="2"/>
            </p:cNvCxnSpPr>
            <p:nvPr/>
          </p:nvCxnSpPr>
          <p:spPr>
            <a:xfrm flipV="1">
              <a:off x="5015739" y="3252625"/>
              <a:ext cx="704435" cy="13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橢圓 314"/>
            <p:cNvSpPr/>
            <p:nvPr/>
          </p:nvSpPr>
          <p:spPr>
            <a:xfrm>
              <a:off x="5720173" y="3090700"/>
              <a:ext cx="431800" cy="323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316" name="文字方塊 56"/>
            <p:cNvSpPr txBox="1">
              <a:spLocks noChangeArrowheads="1"/>
            </p:cNvSpPr>
            <p:nvPr/>
          </p:nvSpPr>
          <p:spPr bwMode="auto">
            <a:xfrm>
              <a:off x="1387890" y="3149534"/>
              <a:ext cx="755650" cy="115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這個</a:t>
              </a:r>
              <a:endParaRPr lang="zh-TW" altLang="en-US" sz="7200" dirty="0"/>
            </a:p>
          </p:txBody>
        </p:sp>
        <p:sp>
          <p:nvSpPr>
            <p:cNvPr id="317" name="文字方塊 57"/>
            <p:cNvSpPr txBox="1">
              <a:spLocks noChangeArrowheads="1"/>
            </p:cNvSpPr>
            <p:nvPr/>
          </p:nvSpPr>
          <p:spPr bwMode="auto">
            <a:xfrm>
              <a:off x="2421889" y="3169960"/>
              <a:ext cx="677862" cy="115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飯店</a:t>
              </a:r>
            </a:p>
          </p:txBody>
        </p:sp>
        <p:sp>
          <p:nvSpPr>
            <p:cNvPr id="318" name="文字方塊 58"/>
            <p:cNvSpPr txBox="1">
              <a:spLocks noChangeArrowheads="1"/>
            </p:cNvSpPr>
            <p:nvPr/>
          </p:nvSpPr>
          <p:spPr bwMode="auto">
            <a:xfrm>
              <a:off x="3876095" y="3149534"/>
              <a:ext cx="706437" cy="115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房間</a:t>
              </a:r>
              <a:endParaRPr lang="zh-TW" altLang="en-US" sz="7200" dirty="0"/>
            </a:p>
          </p:txBody>
        </p:sp>
        <p:sp>
          <p:nvSpPr>
            <p:cNvPr id="319" name="文字方塊 59"/>
            <p:cNvSpPr txBox="1">
              <a:spLocks noChangeArrowheads="1"/>
            </p:cNvSpPr>
            <p:nvPr/>
          </p:nvSpPr>
          <p:spPr bwMode="auto">
            <a:xfrm>
              <a:off x="5220877" y="3185196"/>
              <a:ext cx="481165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算</a:t>
              </a:r>
            </a:p>
          </p:txBody>
        </p:sp>
        <p:sp>
          <p:nvSpPr>
            <p:cNvPr id="320" name="文字方塊 64"/>
            <p:cNvSpPr txBox="1">
              <a:spLocks noChangeArrowheads="1"/>
            </p:cNvSpPr>
            <p:nvPr/>
          </p:nvSpPr>
          <p:spPr bwMode="auto">
            <a:xfrm>
              <a:off x="6261720" y="3147692"/>
              <a:ext cx="848546" cy="115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舒適</a:t>
              </a:r>
              <a:endParaRPr lang="zh-TW" altLang="en-US" sz="7200" dirty="0"/>
            </a:p>
          </p:txBody>
        </p:sp>
        <p:cxnSp>
          <p:nvCxnSpPr>
            <p:cNvPr id="321" name="直線單箭頭接點 320"/>
            <p:cNvCxnSpPr>
              <a:stCxn id="288" idx="7"/>
              <a:endCxn id="309" idx="3"/>
            </p:cNvCxnSpPr>
            <p:nvPr/>
          </p:nvCxnSpPr>
          <p:spPr>
            <a:xfrm flipV="1">
              <a:off x="3559597" y="3768288"/>
              <a:ext cx="479091" cy="388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橢圓 321"/>
            <p:cNvSpPr/>
            <p:nvPr/>
          </p:nvSpPr>
          <p:spPr>
            <a:xfrm>
              <a:off x="2528983" y="4624346"/>
              <a:ext cx="431800" cy="323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23" name="直線單箭頭接點 322"/>
            <p:cNvCxnSpPr>
              <a:stCxn id="322" idx="0"/>
              <a:endCxn id="288" idx="3"/>
            </p:cNvCxnSpPr>
            <p:nvPr/>
          </p:nvCxnSpPr>
          <p:spPr>
            <a:xfrm flipV="1">
              <a:off x="2744884" y="4386914"/>
              <a:ext cx="509385" cy="2374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/>
            <p:cNvCxnSpPr>
              <a:stCxn id="307" idx="4"/>
              <a:endCxn id="325" idx="0"/>
            </p:cNvCxnSpPr>
            <p:nvPr/>
          </p:nvCxnSpPr>
          <p:spPr>
            <a:xfrm flipH="1">
              <a:off x="2745278" y="3815715"/>
              <a:ext cx="4150" cy="282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橢圓 324"/>
            <p:cNvSpPr/>
            <p:nvPr/>
          </p:nvSpPr>
          <p:spPr>
            <a:xfrm>
              <a:off x="2529378" y="4097870"/>
              <a:ext cx="431800" cy="325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26" name="直線單箭頭接點 325"/>
            <p:cNvCxnSpPr>
              <a:stCxn id="313" idx="3"/>
              <a:endCxn id="288" idx="7"/>
            </p:cNvCxnSpPr>
            <p:nvPr/>
          </p:nvCxnSpPr>
          <p:spPr>
            <a:xfrm flipH="1">
              <a:off x="3559597" y="3769128"/>
              <a:ext cx="2859335" cy="3879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字方塊 90"/>
            <p:cNvSpPr txBox="1">
              <a:spLocks noChangeArrowheads="1"/>
            </p:cNvSpPr>
            <p:nvPr/>
          </p:nvSpPr>
          <p:spPr bwMode="auto">
            <a:xfrm>
              <a:off x="1953187" y="4463685"/>
              <a:ext cx="666848" cy="115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漂亮</a:t>
              </a:r>
              <a:endParaRPr lang="zh-TW" altLang="en-US" sz="7200" dirty="0"/>
            </a:p>
          </p:txBody>
        </p:sp>
        <p:sp>
          <p:nvSpPr>
            <p:cNvPr id="328" name="文字方塊 92"/>
            <p:cNvSpPr txBox="1">
              <a:spLocks noChangeArrowheads="1"/>
            </p:cNvSpPr>
            <p:nvPr/>
          </p:nvSpPr>
          <p:spPr bwMode="auto">
            <a:xfrm>
              <a:off x="2196709" y="3989588"/>
              <a:ext cx="553653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挺</a:t>
              </a:r>
            </a:p>
          </p:txBody>
        </p:sp>
        <p:sp>
          <p:nvSpPr>
            <p:cNvPr id="329" name="橢圓 328"/>
            <p:cNvSpPr/>
            <p:nvPr/>
          </p:nvSpPr>
          <p:spPr>
            <a:xfrm>
              <a:off x="4583938" y="3092052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30" name="直線單箭頭接點 329"/>
            <p:cNvCxnSpPr>
              <a:stCxn id="309" idx="7"/>
              <a:endCxn id="329" idx="3"/>
            </p:cNvCxnSpPr>
            <p:nvPr/>
          </p:nvCxnSpPr>
          <p:spPr>
            <a:xfrm flipV="1">
              <a:off x="4344016" y="3368475"/>
              <a:ext cx="303159" cy="1708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單箭頭接點 330"/>
            <p:cNvCxnSpPr>
              <a:stCxn id="329" idx="5"/>
              <a:endCxn id="313" idx="1"/>
            </p:cNvCxnSpPr>
            <p:nvPr/>
          </p:nvCxnSpPr>
          <p:spPr>
            <a:xfrm>
              <a:off x="4952503" y="3368475"/>
              <a:ext cx="1466429" cy="171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文字方塊 59"/>
            <p:cNvSpPr txBox="1">
              <a:spLocks noChangeArrowheads="1"/>
            </p:cNvSpPr>
            <p:nvPr/>
          </p:nvSpPr>
          <p:spPr bwMode="auto">
            <a:xfrm>
              <a:off x="4898111" y="2866829"/>
              <a:ext cx="545582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很</a:t>
              </a:r>
              <a:endParaRPr lang="en-US" altLang="zh-TW" sz="7200" dirty="0"/>
            </a:p>
          </p:txBody>
        </p:sp>
        <p:cxnSp>
          <p:nvCxnSpPr>
            <p:cNvPr id="333" name="直線單箭頭接點 332"/>
            <p:cNvCxnSpPr>
              <a:stCxn id="292" idx="5"/>
              <a:endCxn id="296" idx="1"/>
            </p:cNvCxnSpPr>
            <p:nvPr/>
          </p:nvCxnSpPr>
          <p:spPr>
            <a:xfrm>
              <a:off x="5736410" y="4390829"/>
              <a:ext cx="696337" cy="3308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單箭頭接點 333"/>
            <p:cNvCxnSpPr>
              <a:stCxn id="325" idx="4"/>
              <a:endCxn id="322" idx="0"/>
            </p:cNvCxnSpPr>
            <p:nvPr/>
          </p:nvCxnSpPr>
          <p:spPr>
            <a:xfrm flipH="1">
              <a:off x="2744884" y="4422910"/>
              <a:ext cx="395" cy="20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文字方塊 64"/>
            <p:cNvSpPr txBox="1">
              <a:spLocks noChangeArrowheads="1"/>
            </p:cNvSpPr>
            <p:nvPr/>
          </p:nvSpPr>
          <p:spPr bwMode="auto">
            <a:xfrm>
              <a:off x="6000272" y="2866829"/>
              <a:ext cx="359965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舊</a:t>
              </a:r>
              <a:endParaRPr lang="zh-TW" altLang="en-US" sz="7200" dirty="0"/>
            </a:p>
          </p:txBody>
        </p:sp>
        <p:sp>
          <p:nvSpPr>
            <p:cNvPr id="336" name="橢圓 335"/>
            <p:cNvSpPr/>
            <p:nvPr/>
          </p:nvSpPr>
          <p:spPr>
            <a:xfrm>
              <a:off x="3210027" y="3093439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337" name="文字方塊 58"/>
            <p:cNvSpPr txBox="1">
              <a:spLocks noChangeArrowheads="1"/>
            </p:cNvSpPr>
            <p:nvPr/>
          </p:nvSpPr>
          <p:spPr bwMode="auto">
            <a:xfrm>
              <a:off x="3598319" y="3012794"/>
              <a:ext cx="450196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的</a:t>
              </a:r>
              <a:endParaRPr lang="zh-TW" altLang="en-US" sz="7200" dirty="0"/>
            </a:p>
          </p:txBody>
        </p:sp>
        <p:cxnSp>
          <p:nvCxnSpPr>
            <p:cNvPr id="338" name="直線單箭頭接點 337"/>
            <p:cNvCxnSpPr>
              <a:stCxn id="307" idx="7"/>
              <a:endCxn id="336" idx="3"/>
            </p:cNvCxnSpPr>
            <p:nvPr/>
          </p:nvCxnSpPr>
          <p:spPr>
            <a:xfrm flipV="1">
              <a:off x="2902093" y="3369862"/>
              <a:ext cx="371171" cy="1694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單箭頭接點 338"/>
            <p:cNvCxnSpPr>
              <a:stCxn id="336" idx="5"/>
              <a:endCxn id="309" idx="1"/>
            </p:cNvCxnSpPr>
            <p:nvPr/>
          </p:nvCxnSpPr>
          <p:spPr>
            <a:xfrm>
              <a:off x="3578591" y="3369862"/>
              <a:ext cx="460096" cy="1694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內容版面配置區 2"/>
          <p:cNvSpPr txBox="1">
            <a:spLocks/>
          </p:cNvSpPr>
          <p:nvPr/>
        </p:nvSpPr>
        <p:spPr bwMode="auto">
          <a:xfrm>
            <a:off x="3" y="2011947"/>
            <a:ext cx="18072994" cy="201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新細明體" charset="0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▫"/>
              <a:defRPr kumimoji="1" sz="2000" kern="1200">
                <a:solidFill>
                  <a:srgbClr val="EABC3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/>
              <a:t>1) Generating Candidate sentences   </a:t>
            </a:r>
            <a:r>
              <a:rPr lang="en-US" altLang="zh-TW" sz="4800" b="1" u="sng" dirty="0">
                <a:solidFill>
                  <a:srgbClr val="1D68FF"/>
                </a:solidFill>
              </a:rPr>
              <a:t>Graph construction </a:t>
            </a:r>
            <a:r>
              <a:rPr lang="en-US" altLang="zh-TW" sz="4800" dirty="0">
                <a:solidFill>
                  <a:srgbClr val="1D68FF"/>
                </a:solidFill>
              </a:rPr>
              <a:t>+ </a:t>
            </a:r>
          </a:p>
          <a:p>
            <a:pPr marL="219074" indent="0">
              <a:buNone/>
            </a:pPr>
            <a:r>
              <a:rPr lang="en-US" altLang="zh-TW" sz="4800" dirty="0">
                <a:solidFill>
                  <a:srgbClr val="1D68FF"/>
                </a:solidFill>
              </a:rPr>
              <a:t> </a:t>
            </a:r>
            <a:r>
              <a:rPr lang="en-US" altLang="zh-TW" sz="4800" dirty="0">
                <a:solidFill>
                  <a:srgbClr val="1D68FF"/>
                </a:solidFill>
              </a:rPr>
              <a:t>       search on graph</a:t>
            </a:r>
          </a:p>
        </p:txBody>
      </p:sp>
      <p:sp>
        <p:nvSpPr>
          <p:cNvPr id="58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446" y="9208646"/>
            <a:ext cx="2016224" cy="703168"/>
          </a:xfrm>
          <a:prstGeom prst="rect">
            <a:avLst/>
          </a:prstGeom>
        </p:spPr>
      </p:pic>
      <p:sp>
        <p:nvSpPr>
          <p:cNvPr id="61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9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4194"/>
            <a:ext cx="18266400" cy="108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Abstractive </a:t>
            </a:r>
            <a:r>
              <a:rPr lang="en-US" altLang="zh-TW" dirty="0" smtClean="0"/>
              <a:t>Summarization (3/4)</a:t>
            </a:r>
            <a:endParaRPr kumimoji="1"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342400" y="3092066"/>
            <a:ext cx="151545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p"/>
            </a:pP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1 : </a:t>
            </a:r>
            <a:r>
              <a:rPr lang="zh-TW" altLang="en-US" sz="4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這個</a:t>
            </a:r>
            <a:r>
              <a:rPr lang="zh-TW" altLang="en-US" sz="4400" dirty="0">
                <a:latin typeface="Times New Roman" pitchFamily="18" charset="0"/>
                <a:cs typeface="Times New Roman" pitchFamily="18" charset="0"/>
              </a:rPr>
              <a:t> 飯店 房間 算 舒適</a:t>
            </a:r>
            <a:endParaRPr lang="en-US" altLang="zh-TW" sz="4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p"/>
            </a:pP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X2 : </a:t>
            </a:r>
            <a:r>
              <a:rPr lang="zh-TW" altLang="en-US" sz="4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這個</a:t>
            </a:r>
            <a:r>
              <a:rPr lang="zh-TW" altLang="en-US" sz="4400" dirty="0">
                <a:latin typeface="Times New Roman" pitchFamily="18" charset="0"/>
                <a:cs typeface="Times New Roman" pitchFamily="18" charset="0"/>
              </a:rPr>
              <a:t> 飯店 的 房間 很 舒適 但 離 市中心 太遠 不方便</a:t>
            </a:r>
            <a:endParaRPr lang="en-US" altLang="zh-TW" sz="4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p"/>
            </a:pP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X3 : </a:t>
            </a:r>
            <a:r>
              <a:rPr lang="zh-TW" altLang="en-US" sz="4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飯店</a:t>
            </a:r>
            <a:r>
              <a:rPr lang="zh-TW" altLang="en-US" sz="4400" dirty="0">
                <a:latin typeface="Times New Roman" pitchFamily="18" charset="0"/>
                <a:cs typeface="Times New Roman" pitchFamily="18" charset="0"/>
              </a:rPr>
              <a:t> 挺 漂亮 但 房間 很 舊</a:t>
            </a:r>
            <a:endParaRPr lang="en-US" altLang="zh-TW" sz="4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p"/>
            </a:pP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X4 : </a:t>
            </a:r>
            <a:r>
              <a:rPr lang="zh-TW" altLang="en-US" sz="4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離</a:t>
            </a:r>
            <a:r>
              <a:rPr lang="zh-TW" altLang="en-US" sz="4400" dirty="0">
                <a:latin typeface="Times New Roman" pitchFamily="18" charset="0"/>
                <a:cs typeface="Times New Roman" pitchFamily="18" charset="0"/>
              </a:rPr>
              <a:t> 市中心 遠</a:t>
            </a:r>
            <a:endParaRPr lang="zh-TW" alt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內容版面配置區 2"/>
          <p:cNvSpPr txBox="1">
            <a:spLocks noGrp="1"/>
          </p:cNvSpPr>
          <p:nvPr>
            <p:ph idx="1"/>
          </p:nvPr>
        </p:nvSpPr>
        <p:spPr bwMode="auto">
          <a:xfrm>
            <a:off x="390336" y="1543894"/>
            <a:ext cx="17359052" cy="17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新細明體" charset="0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▫"/>
              <a:defRPr kumimoji="1" sz="2000" kern="1200">
                <a:solidFill>
                  <a:srgbClr val="EABC3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/>
              <a:t>1) </a:t>
            </a:r>
            <a:r>
              <a:rPr lang="en-US" altLang="zh-TW" sz="4800" dirty="0"/>
              <a:t>Generating </a:t>
            </a:r>
            <a:r>
              <a:rPr lang="en-US" altLang="zh-TW" sz="4800" dirty="0"/>
              <a:t>Candidate sentences </a:t>
            </a:r>
            <a:r>
              <a:rPr lang="en-US" altLang="zh-TW" sz="4800" dirty="0"/>
              <a:t>  </a:t>
            </a:r>
            <a:r>
              <a:rPr lang="en-US" altLang="zh-TW" sz="4800" u="sng" dirty="0">
                <a:solidFill>
                  <a:srgbClr val="1D68FF"/>
                </a:solidFill>
              </a:rPr>
              <a:t>Graph </a:t>
            </a:r>
            <a:r>
              <a:rPr lang="en-US" altLang="zh-TW" sz="4800" u="sng" dirty="0">
                <a:solidFill>
                  <a:srgbClr val="1D68FF"/>
                </a:solidFill>
              </a:rPr>
              <a:t>construction </a:t>
            </a:r>
            <a:endParaRPr lang="en-US" altLang="zh-TW" sz="4800" u="sng" dirty="0">
              <a:solidFill>
                <a:srgbClr val="1D68FF"/>
              </a:solidFill>
            </a:endParaRPr>
          </a:p>
          <a:p>
            <a:pPr marL="219074" indent="0">
              <a:buNone/>
            </a:pPr>
            <a:r>
              <a:rPr lang="en-US" altLang="zh-TW" sz="4800" dirty="0">
                <a:solidFill>
                  <a:srgbClr val="1D68FF"/>
                </a:solidFill>
              </a:rPr>
              <a:t>        + </a:t>
            </a:r>
            <a:r>
              <a:rPr lang="en-US" altLang="zh-TW" sz="4800" dirty="0">
                <a:solidFill>
                  <a:srgbClr val="1D68FF"/>
                </a:solidFill>
              </a:rPr>
              <a:t>search on graph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2882118" y="5435371"/>
            <a:ext cx="14835960" cy="6789649"/>
            <a:chOff x="1441058" y="3822438"/>
            <a:chExt cx="7417980" cy="4526430"/>
          </a:xfrm>
        </p:grpSpPr>
        <p:sp>
          <p:nvSpPr>
            <p:cNvPr id="288" name="橢圓 287"/>
            <p:cNvSpPr/>
            <p:nvPr/>
          </p:nvSpPr>
          <p:spPr>
            <a:xfrm>
              <a:off x="3191032" y="5479300"/>
              <a:ext cx="431800" cy="4333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289" name="直線單箭頭接點 288"/>
            <p:cNvCxnSpPr>
              <a:stCxn id="288" idx="6"/>
              <a:endCxn id="290" idx="2"/>
            </p:cNvCxnSpPr>
            <p:nvPr/>
          </p:nvCxnSpPr>
          <p:spPr>
            <a:xfrm>
              <a:off x="3622832" y="5695994"/>
              <a:ext cx="711276" cy="12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橢圓 289"/>
            <p:cNvSpPr/>
            <p:nvPr/>
          </p:nvSpPr>
          <p:spPr>
            <a:xfrm>
              <a:off x="4334108" y="5481344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291" name="直線單箭頭接點 290"/>
            <p:cNvCxnSpPr>
              <a:stCxn id="290" idx="6"/>
              <a:endCxn id="292" idx="2"/>
            </p:cNvCxnSpPr>
            <p:nvPr/>
          </p:nvCxnSpPr>
          <p:spPr>
            <a:xfrm>
              <a:off x="4765908" y="5697244"/>
              <a:ext cx="601937" cy="4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橢圓 291"/>
            <p:cNvSpPr/>
            <p:nvPr/>
          </p:nvSpPr>
          <p:spPr>
            <a:xfrm>
              <a:off x="5367845" y="5485875"/>
              <a:ext cx="4318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293" name="直線單箭頭接點 292"/>
            <p:cNvCxnSpPr>
              <a:stCxn id="292" idx="6"/>
              <a:endCxn id="294" idx="2"/>
            </p:cNvCxnSpPr>
            <p:nvPr/>
          </p:nvCxnSpPr>
          <p:spPr>
            <a:xfrm>
              <a:off x="5799645" y="5701775"/>
              <a:ext cx="579532" cy="7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橢圓 293"/>
            <p:cNvSpPr/>
            <p:nvPr/>
          </p:nvSpPr>
          <p:spPr>
            <a:xfrm>
              <a:off x="6379177" y="5493491"/>
              <a:ext cx="4318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295" name="直線單箭頭接點 294"/>
            <p:cNvCxnSpPr>
              <a:stCxn id="294" idx="4"/>
              <a:endCxn id="296" idx="0"/>
            </p:cNvCxnSpPr>
            <p:nvPr/>
          </p:nvCxnSpPr>
          <p:spPr>
            <a:xfrm flipH="1">
              <a:off x="6585410" y="5925291"/>
              <a:ext cx="9667" cy="306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橢圓 295"/>
            <p:cNvSpPr/>
            <p:nvPr/>
          </p:nvSpPr>
          <p:spPr>
            <a:xfrm>
              <a:off x="6369510" y="6232273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297" name="直線單箭頭接點 296"/>
            <p:cNvCxnSpPr>
              <a:stCxn id="296" idx="2"/>
              <a:endCxn id="298" idx="6"/>
            </p:cNvCxnSpPr>
            <p:nvPr/>
          </p:nvCxnSpPr>
          <p:spPr>
            <a:xfrm flipH="1">
              <a:off x="5767078" y="6448173"/>
              <a:ext cx="602432" cy="26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橢圓 297"/>
            <p:cNvSpPr/>
            <p:nvPr/>
          </p:nvSpPr>
          <p:spPr>
            <a:xfrm>
              <a:off x="5335278" y="6234948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299" name="文字方塊 13"/>
            <p:cNvSpPr txBox="1">
              <a:spLocks noChangeArrowheads="1"/>
            </p:cNvSpPr>
            <p:nvPr/>
          </p:nvSpPr>
          <p:spPr bwMode="auto">
            <a:xfrm>
              <a:off x="3190525" y="5025504"/>
              <a:ext cx="432307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但</a:t>
              </a:r>
              <a:endParaRPr lang="zh-TW" altLang="en-US" sz="7200" dirty="0"/>
            </a:p>
          </p:txBody>
        </p:sp>
        <p:sp>
          <p:nvSpPr>
            <p:cNvPr id="300" name="文字方塊 19"/>
            <p:cNvSpPr txBox="1">
              <a:spLocks noChangeArrowheads="1"/>
            </p:cNvSpPr>
            <p:nvPr/>
          </p:nvSpPr>
          <p:spPr bwMode="auto">
            <a:xfrm>
              <a:off x="4344015" y="5088740"/>
              <a:ext cx="514076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離</a:t>
              </a:r>
              <a:endParaRPr lang="zh-TW" altLang="en-US" sz="7200" dirty="0"/>
            </a:p>
          </p:txBody>
        </p:sp>
        <p:sp>
          <p:nvSpPr>
            <p:cNvPr id="301" name="文字方塊 20"/>
            <p:cNvSpPr txBox="1">
              <a:spLocks noChangeArrowheads="1"/>
            </p:cNvSpPr>
            <p:nvPr/>
          </p:nvSpPr>
          <p:spPr bwMode="auto">
            <a:xfrm>
              <a:off x="5234136" y="5073229"/>
              <a:ext cx="896144" cy="227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市中心</a:t>
              </a:r>
              <a:endParaRPr lang="zh-TW" altLang="en-US" sz="7200" dirty="0"/>
            </a:p>
          </p:txBody>
        </p:sp>
        <p:sp>
          <p:nvSpPr>
            <p:cNvPr id="302" name="文字方塊 21"/>
            <p:cNvSpPr txBox="1">
              <a:spLocks noChangeArrowheads="1"/>
            </p:cNvSpPr>
            <p:nvPr/>
          </p:nvSpPr>
          <p:spPr bwMode="auto">
            <a:xfrm>
              <a:off x="6398972" y="5124159"/>
              <a:ext cx="485775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太</a:t>
              </a:r>
              <a:endParaRPr lang="zh-TW" altLang="en-US" sz="7200" dirty="0"/>
            </a:p>
          </p:txBody>
        </p:sp>
        <p:sp>
          <p:nvSpPr>
            <p:cNvPr id="303" name="文字方塊 22"/>
            <p:cNvSpPr txBox="1">
              <a:spLocks noChangeArrowheads="1"/>
            </p:cNvSpPr>
            <p:nvPr/>
          </p:nvSpPr>
          <p:spPr bwMode="auto">
            <a:xfrm>
              <a:off x="6689028" y="5998295"/>
              <a:ext cx="491422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遠</a:t>
              </a:r>
              <a:endParaRPr lang="zh-TW" altLang="en-US" sz="7200" dirty="0"/>
            </a:p>
          </p:txBody>
        </p:sp>
        <p:sp>
          <p:nvSpPr>
            <p:cNvPr id="304" name="文字方塊 23"/>
            <p:cNvSpPr txBox="1">
              <a:spLocks noChangeArrowheads="1"/>
            </p:cNvSpPr>
            <p:nvPr/>
          </p:nvSpPr>
          <p:spPr bwMode="auto">
            <a:xfrm>
              <a:off x="4542615" y="6071323"/>
              <a:ext cx="976137" cy="227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不方便</a:t>
              </a:r>
              <a:endParaRPr lang="zh-TW" altLang="en-US" sz="7200" dirty="0"/>
            </a:p>
          </p:txBody>
        </p:sp>
        <p:sp>
          <p:nvSpPr>
            <p:cNvPr id="305" name="橢圓 304"/>
            <p:cNvSpPr/>
            <p:nvPr/>
          </p:nvSpPr>
          <p:spPr>
            <a:xfrm>
              <a:off x="1549815" y="4655820"/>
              <a:ext cx="431800" cy="431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06" name="直線單箭頭接點 305"/>
            <p:cNvCxnSpPr>
              <a:stCxn id="305" idx="6"/>
              <a:endCxn id="307" idx="2"/>
            </p:cNvCxnSpPr>
            <p:nvPr/>
          </p:nvCxnSpPr>
          <p:spPr>
            <a:xfrm>
              <a:off x="1981615" y="4871720"/>
              <a:ext cx="5519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橢圓 306"/>
            <p:cNvSpPr/>
            <p:nvPr/>
          </p:nvSpPr>
          <p:spPr>
            <a:xfrm>
              <a:off x="2533528" y="4655820"/>
              <a:ext cx="431800" cy="431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08" name="直線單箭頭接點 307"/>
            <p:cNvCxnSpPr>
              <a:stCxn id="307" idx="6"/>
              <a:endCxn id="309" idx="2"/>
            </p:cNvCxnSpPr>
            <p:nvPr/>
          </p:nvCxnSpPr>
          <p:spPr>
            <a:xfrm>
              <a:off x="2965328" y="4871720"/>
              <a:ext cx="10101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橢圓 308"/>
            <p:cNvSpPr/>
            <p:nvPr/>
          </p:nvSpPr>
          <p:spPr>
            <a:xfrm>
              <a:off x="3975451" y="4655820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10" name="直線單箭頭接點 309"/>
            <p:cNvCxnSpPr>
              <a:stCxn id="309" idx="6"/>
              <a:endCxn id="311" idx="2"/>
            </p:cNvCxnSpPr>
            <p:nvPr/>
          </p:nvCxnSpPr>
          <p:spPr>
            <a:xfrm>
              <a:off x="4407251" y="4871720"/>
              <a:ext cx="814451" cy="1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橢圓 310"/>
            <p:cNvSpPr/>
            <p:nvPr/>
          </p:nvSpPr>
          <p:spPr>
            <a:xfrm>
              <a:off x="5221702" y="4656940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12" name="直線單箭頭接點 311"/>
            <p:cNvCxnSpPr>
              <a:stCxn id="311" idx="6"/>
              <a:endCxn id="313" idx="2"/>
            </p:cNvCxnSpPr>
            <p:nvPr/>
          </p:nvCxnSpPr>
          <p:spPr>
            <a:xfrm>
              <a:off x="5653502" y="4872840"/>
              <a:ext cx="702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橢圓 312"/>
            <p:cNvSpPr/>
            <p:nvPr/>
          </p:nvSpPr>
          <p:spPr>
            <a:xfrm>
              <a:off x="6355695" y="4656940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14" name="直線單箭頭接點 313"/>
            <p:cNvCxnSpPr>
              <a:stCxn id="329" idx="6"/>
              <a:endCxn id="315" idx="2"/>
            </p:cNvCxnSpPr>
            <p:nvPr/>
          </p:nvCxnSpPr>
          <p:spPr>
            <a:xfrm flipV="1">
              <a:off x="5015738" y="4336833"/>
              <a:ext cx="704435" cy="18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橢圓 314"/>
            <p:cNvSpPr/>
            <p:nvPr/>
          </p:nvSpPr>
          <p:spPr>
            <a:xfrm>
              <a:off x="5720173" y="4120933"/>
              <a:ext cx="4318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316" name="文字方塊 56"/>
            <p:cNvSpPr txBox="1">
              <a:spLocks noChangeArrowheads="1"/>
            </p:cNvSpPr>
            <p:nvPr/>
          </p:nvSpPr>
          <p:spPr bwMode="auto">
            <a:xfrm>
              <a:off x="1441058" y="4246927"/>
              <a:ext cx="755650" cy="1538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這個</a:t>
              </a:r>
              <a:endParaRPr lang="zh-TW" altLang="en-US" sz="7200" dirty="0"/>
            </a:p>
          </p:txBody>
        </p:sp>
        <p:sp>
          <p:nvSpPr>
            <p:cNvPr id="318" name="文字方塊 58"/>
            <p:cNvSpPr txBox="1">
              <a:spLocks noChangeArrowheads="1"/>
            </p:cNvSpPr>
            <p:nvPr/>
          </p:nvSpPr>
          <p:spPr bwMode="auto">
            <a:xfrm>
              <a:off x="3876094" y="4224695"/>
              <a:ext cx="706437" cy="1538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房間</a:t>
              </a:r>
              <a:endParaRPr lang="zh-TW" altLang="en-US" sz="7200" dirty="0"/>
            </a:p>
          </p:txBody>
        </p:sp>
        <p:cxnSp>
          <p:nvCxnSpPr>
            <p:cNvPr id="321" name="直線單箭頭接點 320"/>
            <p:cNvCxnSpPr>
              <a:stCxn id="288" idx="7"/>
              <a:endCxn id="309" idx="3"/>
            </p:cNvCxnSpPr>
            <p:nvPr/>
          </p:nvCxnSpPr>
          <p:spPr>
            <a:xfrm flipV="1">
              <a:off x="3559596" y="5024384"/>
              <a:ext cx="479091" cy="518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橢圓 321"/>
            <p:cNvSpPr/>
            <p:nvPr/>
          </p:nvSpPr>
          <p:spPr>
            <a:xfrm>
              <a:off x="2528983" y="6165795"/>
              <a:ext cx="4318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23" name="直線單箭頭接點 322"/>
            <p:cNvCxnSpPr>
              <a:stCxn id="322" idx="0"/>
              <a:endCxn id="288" idx="3"/>
            </p:cNvCxnSpPr>
            <p:nvPr/>
          </p:nvCxnSpPr>
          <p:spPr>
            <a:xfrm flipV="1">
              <a:off x="2744883" y="5849219"/>
              <a:ext cx="509385" cy="316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/>
            <p:cNvCxnSpPr>
              <a:stCxn id="307" idx="4"/>
              <a:endCxn id="325" idx="0"/>
            </p:cNvCxnSpPr>
            <p:nvPr/>
          </p:nvCxnSpPr>
          <p:spPr>
            <a:xfrm flipH="1">
              <a:off x="2745278" y="5087620"/>
              <a:ext cx="4150" cy="376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橢圓 324"/>
            <p:cNvSpPr/>
            <p:nvPr/>
          </p:nvSpPr>
          <p:spPr>
            <a:xfrm>
              <a:off x="2529378" y="5463826"/>
              <a:ext cx="431800" cy="433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26" name="直線單箭頭接點 325"/>
            <p:cNvCxnSpPr>
              <a:stCxn id="313" idx="3"/>
              <a:endCxn id="288" idx="7"/>
            </p:cNvCxnSpPr>
            <p:nvPr/>
          </p:nvCxnSpPr>
          <p:spPr>
            <a:xfrm flipH="1">
              <a:off x="3559596" y="5025504"/>
              <a:ext cx="2859335" cy="5172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字方塊 90"/>
            <p:cNvSpPr txBox="1">
              <a:spLocks noChangeArrowheads="1"/>
            </p:cNvSpPr>
            <p:nvPr/>
          </p:nvSpPr>
          <p:spPr bwMode="auto">
            <a:xfrm>
              <a:off x="2034235" y="5951579"/>
              <a:ext cx="666848" cy="1538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漂亮</a:t>
              </a:r>
              <a:endParaRPr lang="zh-TW" altLang="en-US" sz="7200" dirty="0"/>
            </a:p>
          </p:txBody>
        </p:sp>
        <p:sp>
          <p:nvSpPr>
            <p:cNvPr id="328" name="文字方塊 92"/>
            <p:cNvSpPr txBox="1">
              <a:spLocks noChangeArrowheads="1"/>
            </p:cNvSpPr>
            <p:nvPr/>
          </p:nvSpPr>
          <p:spPr bwMode="auto">
            <a:xfrm>
              <a:off x="2196708" y="5319450"/>
              <a:ext cx="553653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挺</a:t>
              </a:r>
            </a:p>
          </p:txBody>
        </p:sp>
        <p:sp>
          <p:nvSpPr>
            <p:cNvPr id="329" name="橢圓 328"/>
            <p:cNvSpPr/>
            <p:nvPr/>
          </p:nvSpPr>
          <p:spPr>
            <a:xfrm>
              <a:off x="4583938" y="4122736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30" name="直線單箭頭接點 329"/>
            <p:cNvCxnSpPr>
              <a:stCxn id="309" idx="7"/>
              <a:endCxn id="329" idx="3"/>
            </p:cNvCxnSpPr>
            <p:nvPr/>
          </p:nvCxnSpPr>
          <p:spPr>
            <a:xfrm flipV="1">
              <a:off x="4344015" y="4491300"/>
              <a:ext cx="303159" cy="227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單箭頭接點 330"/>
            <p:cNvCxnSpPr>
              <a:stCxn id="329" idx="5"/>
              <a:endCxn id="313" idx="1"/>
            </p:cNvCxnSpPr>
            <p:nvPr/>
          </p:nvCxnSpPr>
          <p:spPr>
            <a:xfrm>
              <a:off x="4952502" y="4491300"/>
              <a:ext cx="1466429" cy="228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文字方塊 59"/>
            <p:cNvSpPr txBox="1">
              <a:spLocks noChangeArrowheads="1"/>
            </p:cNvSpPr>
            <p:nvPr/>
          </p:nvSpPr>
          <p:spPr bwMode="auto">
            <a:xfrm>
              <a:off x="4898111" y="3822438"/>
              <a:ext cx="545582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很</a:t>
              </a:r>
              <a:endParaRPr lang="en-US" altLang="zh-TW" sz="7200" dirty="0"/>
            </a:p>
          </p:txBody>
        </p:sp>
        <p:cxnSp>
          <p:nvCxnSpPr>
            <p:cNvPr id="333" name="直線單箭頭接點 332"/>
            <p:cNvCxnSpPr>
              <a:stCxn id="292" idx="5"/>
              <a:endCxn id="296" idx="1"/>
            </p:cNvCxnSpPr>
            <p:nvPr/>
          </p:nvCxnSpPr>
          <p:spPr>
            <a:xfrm>
              <a:off x="5736409" y="5854439"/>
              <a:ext cx="696337" cy="441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單箭頭接點 333"/>
            <p:cNvCxnSpPr>
              <a:stCxn id="325" idx="4"/>
              <a:endCxn id="322" idx="0"/>
            </p:cNvCxnSpPr>
            <p:nvPr/>
          </p:nvCxnSpPr>
          <p:spPr>
            <a:xfrm flipH="1">
              <a:off x="2744883" y="5897213"/>
              <a:ext cx="395" cy="268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文字方塊 64"/>
            <p:cNvSpPr txBox="1">
              <a:spLocks noChangeArrowheads="1"/>
            </p:cNvSpPr>
            <p:nvPr/>
          </p:nvSpPr>
          <p:spPr bwMode="auto">
            <a:xfrm>
              <a:off x="6000271" y="3822438"/>
              <a:ext cx="359965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舊</a:t>
              </a:r>
              <a:endParaRPr lang="zh-TW" altLang="en-US" sz="7200" dirty="0"/>
            </a:p>
          </p:txBody>
        </p:sp>
        <p:sp>
          <p:nvSpPr>
            <p:cNvPr id="336" name="橢圓 335"/>
            <p:cNvSpPr/>
            <p:nvPr/>
          </p:nvSpPr>
          <p:spPr>
            <a:xfrm>
              <a:off x="3210027" y="4124585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337" name="文字方塊 58"/>
            <p:cNvSpPr txBox="1">
              <a:spLocks noChangeArrowheads="1"/>
            </p:cNvSpPr>
            <p:nvPr/>
          </p:nvSpPr>
          <p:spPr bwMode="auto">
            <a:xfrm>
              <a:off x="3598319" y="4017059"/>
              <a:ext cx="450196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的</a:t>
              </a:r>
              <a:endParaRPr lang="zh-TW" altLang="en-US" sz="7200" dirty="0"/>
            </a:p>
          </p:txBody>
        </p:sp>
        <p:cxnSp>
          <p:nvCxnSpPr>
            <p:cNvPr id="338" name="直線單箭頭接點 337"/>
            <p:cNvCxnSpPr>
              <a:stCxn id="307" idx="7"/>
              <a:endCxn id="336" idx="3"/>
            </p:cNvCxnSpPr>
            <p:nvPr/>
          </p:nvCxnSpPr>
          <p:spPr>
            <a:xfrm flipV="1">
              <a:off x="2902092" y="4493149"/>
              <a:ext cx="371171" cy="225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單箭頭接點 338"/>
            <p:cNvCxnSpPr>
              <a:stCxn id="336" idx="5"/>
              <a:endCxn id="309" idx="1"/>
            </p:cNvCxnSpPr>
            <p:nvPr/>
          </p:nvCxnSpPr>
          <p:spPr>
            <a:xfrm>
              <a:off x="3578591" y="4493149"/>
              <a:ext cx="460096" cy="225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橢圓 61"/>
            <p:cNvSpPr/>
            <p:nvPr/>
          </p:nvSpPr>
          <p:spPr>
            <a:xfrm>
              <a:off x="7305576" y="4511874"/>
              <a:ext cx="283279" cy="285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7588855" y="4472274"/>
              <a:ext cx="1270183" cy="1538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/>
                <a:t>Start node</a:t>
              </a:r>
              <a:endParaRPr lang="zh-TW" altLang="en-US" sz="7200" dirty="0"/>
            </a:p>
          </p:txBody>
        </p:sp>
        <p:sp>
          <p:nvSpPr>
            <p:cNvPr id="69" name="文字方塊 57"/>
            <p:cNvSpPr txBox="1">
              <a:spLocks noChangeArrowheads="1"/>
            </p:cNvSpPr>
            <p:nvPr/>
          </p:nvSpPr>
          <p:spPr bwMode="auto">
            <a:xfrm>
              <a:off x="2447877" y="4327208"/>
              <a:ext cx="677862" cy="1538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飯店</a:t>
              </a:r>
            </a:p>
          </p:txBody>
        </p:sp>
        <p:sp>
          <p:nvSpPr>
            <p:cNvPr id="70" name="文字方塊 59"/>
            <p:cNvSpPr txBox="1">
              <a:spLocks noChangeArrowheads="1"/>
            </p:cNvSpPr>
            <p:nvPr/>
          </p:nvSpPr>
          <p:spPr bwMode="auto">
            <a:xfrm>
              <a:off x="5220876" y="4272239"/>
              <a:ext cx="481165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算</a:t>
              </a:r>
            </a:p>
          </p:txBody>
        </p:sp>
        <p:sp>
          <p:nvSpPr>
            <p:cNvPr id="71" name="文字方塊 64"/>
            <p:cNvSpPr txBox="1">
              <a:spLocks noChangeArrowheads="1"/>
            </p:cNvSpPr>
            <p:nvPr/>
          </p:nvSpPr>
          <p:spPr bwMode="auto">
            <a:xfrm>
              <a:off x="6282594" y="4189387"/>
              <a:ext cx="848546" cy="1538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舒適</a:t>
              </a:r>
              <a:endParaRPr lang="zh-TW" altLang="en-US" sz="7200" dirty="0"/>
            </a:p>
          </p:txBody>
        </p:sp>
      </p:grpSp>
      <p:sp>
        <p:nvSpPr>
          <p:cNvPr id="59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61" name="圖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874" y="9125196"/>
            <a:ext cx="2016224" cy="703168"/>
          </a:xfrm>
          <a:prstGeom prst="rect">
            <a:avLst/>
          </a:prstGeom>
        </p:spPr>
      </p:pic>
      <p:sp>
        <p:nvSpPr>
          <p:cNvPr id="63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5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4194"/>
            <a:ext cx="18266400" cy="108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Abstractive </a:t>
            </a:r>
            <a:r>
              <a:rPr lang="en-US" altLang="zh-TW" dirty="0" smtClean="0"/>
              <a:t>Summarization (3/4)</a:t>
            </a:r>
            <a:endParaRPr kumimoji="1"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342403" y="3200078"/>
            <a:ext cx="153756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p"/>
            </a:pP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1 : </a:t>
            </a:r>
            <a:r>
              <a:rPr lang="zh-TW" altLang="en-US" sz="4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這個</a:t>
            </a:r>
            <a:r>
              <a:rPr lang="zh-TW" altLang="en-US" sz="4400" dirty="0">
                <a:latin typeface="Times New Roman" pitchFamily="18" charset="0"/>
                <a:cs typeface="Times New Roman" pitchFamily="18" charset="0"/>
              </a:rPr>
              <a:t> 飯店 房間 算 </a:t>
            </a:r>
            <a:r>
              <a:rPr lang="zh-TW" altLang="en-US" sz="4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舒適</a:t>
            </a:r>
            <a:endParaRPr lang="en-US" altLang="zh-TW" sz="4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p"/>
            </a:pP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X2 : </a:t>
            </a:r>
            <a:r>
              <a:rPr lang="zh-TW" altLang="en-US" sz="4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這個</a:t>
            </a:r>
            <a:r>
              <a:rPr lang="zh-TW" altLang="en-US" sz="4400" dirty="0">
                <a:latin typeface="Times New Roman" pitchFamily="18" charset="0"/>
                <a:cs typeface="Times New Roman" pitchFamily="18" charset="0"/>
              </a:rPr>
              <a:t> 飯店 的 房間 很 舒適 但 離 市中心 太遠 </a:t>
            </a:r>
            <a:r>
              <a:rPr lang="zh-TW" altLang="en-US" sz="4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不方便</a:t>
            </a:r>
            <a:endParaRPr lang="en-US" altLang="zh-TW" sz="4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p"/>
            </a:pP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X3 : </a:t>
            </a:r>
            <a:r>
              <a:rPr lang="zh-TW" altLang="en-US" sz="4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飯店</a:t>
            </a:r>
            <a:r>
              <a:rPr lang="zh-TW" altLang="en-US" sz="4400" dirty="0">
                <a:latin typeface="Times New Roman" pitchFamily="18" charset="0"/>
                <a:cs typeface="Times New Roman" pitchFamily="18" charset="0"/>
              </a:rPr>
              <a:t> 挺 漂亮 但 房間 很 </a:t>
            </a:r>
            <a:r>
              <a:rPr lang="zh-TW" altLang="en-US" sz="4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舊</a:t>
            </a:r>
            <a:endParaRPr lang="en-US" altLang="zh-TW" sz="4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p"/>
            </a:pPr>
            <a:r>
              <a:rPr lang="en-US" altLang="zh-TW" sz="4400" dirty="0">
                <a:latin typeface="Times New Roman" pitchFamily="18" charset="0"/>
                <a:cs typeface="Times New Roman" pitchFamily="18" charset="0"/>
              </a:rPr>
              <a:t>X4 : </a:t>
            </a:r>
            <a:r>
              <a:rPr lang="zh-TW" altLang="en-US" sz="4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離</a:t>
            </a:r>
            <a:r>
              <a:rPr lang="zh-TW" altLang="en-US" sz="4400" dirty="0">
                <a:latin typeface="Times New Roman" pitchFamily="18" charset="0"/>
                <a:cs typeface="Times New Roman" pitchFamily="18" charset="0"/>
              </a:rPr>
              <a:t> 市中心 </a:t>
            </a:r>
            <a:r>
              <a:rPr lang="zh-TW" altLang="en-US" sz="4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遠</a:t>
            </a:r>
            <a:endParaRPr lang="zh-TW" altLang="en-US" sz="4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內容版面配置區 2"/>
          <p:cNvSpPr txBox="1">
            <a:spLocks noGrp="1"/>
          </p:cNvSpPr>
          <p:nvPr>
            <p:ph idx="1"/>
          </p:nvPr>
        </p:nvSpPr>
        <p:spPr bwMode="auto">
          <a:xfrm>
            <a:off x="215008" y="1795922"/>
            <a:ext cx="17857092" cy="17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新細明體" charset="0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▫"/>
              <a:defRPr kumimoji="1" sz="2000" kern="1200">
                <a:solidFill>
                  <a:srgbClr val="EABC3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/>
              <a:t>1) </a:t>
            </a:r>
            <a:r>
              <a:rPr lang="en-US" altLang="zh-TW" sz="4800" dirty="0"/>
              <a:t>Generating </a:t>
            </a:r>
            <a:r>
              <a:rPr lang="en-US" altLang="zh-TW" sz="4800" dirty="0"/>
              <a:t>Candidate sentences </a:t>
            </a:r>
            <a:r>
              <a:rPr lang="en-US" altLang="zh-TW" sz="4800" dirty="0"/>
              <a:t>  </a:t>
            </a:r>
            <a:r>
              <a:rPr lang="en-US" altLang="zh-TW" sz="4800" u="sng" dirty="0">
                <a:solidFill>
                  <a:srgbClr val="1D68FF"/>
                </a:solidFill>
              </a:rPr>
              <a:t>Graph </a:t>
            </a:r>
            <a:r>
              <a:rPr lang="en-US" altLang="zh-TW" sz="4800" u="sng" dirty="0">
                <a:solidFill>
                  <a:srgbClr val="1D68FF"/>
                </a:solidFill>
              </a:rPr>
              <a:t>construction </a:t>
            </a:r>
            <a:r>
              <a:rPr lang="en-US" altLang="zh-TW" sz="4800" dirty="0">
                <a:solidFill>
                  <a:srgbClr val="1D68FF"/>
                </a:solidFill>
              </a:rPr>
              <a:t>+</a:t>
            </a:r>
          </a:p>
          <a:p>
            <a:pPr marL="219074" indent="0">
              <a:buNone/>
            </a:pPr>
            <a:r>
              <a:rPr lang="en-US" altLang="zh-TW" sz="4800" dirty="0">
                <a:solidFill>
                  <a:srgbClr val="1D68FF"/>
                </a:solidFill>
              </a:rPr>
              <a:t> </a:t>
            </a:r>
            <a:r>
              <a:rPr lang="en-US" altLang="zh-TW" sz="4800" dirty="0">
                <a:solidFill>
                  <a:srgbClr val="1D68FF"/>
                </a:solidFill>
              </a:rPr>
              <a:t>       search </a:t>
            </a:r>
            <a:r>
              <a:rPr lang="en-US" altLang="zh-TW" sz="4800" dirty="0">
                <a:solidFill>
                  <a:srgbClr val="1D68FF"/>
                </a:solidFill>
              </a:rPr>
              <a:t>on graph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2451933" y="5713382"/>
            <a:ext cx="15266146" cy="6789648"/>
            <a:chOff x="1225965" y="3822438"/>
            <a:chExt cx="7633073" cy="4526431"/>
          </a:xfrm>
        </p:grpSpPr>
        <p:sp>
          <p:nvSpPr>
            <p:cNvPr id="288" name="橢圓 287"/>
            <p:cNvSpPr/>
            <p:nvPr/>
          </p:nvSpPr>
          <p:spPr>
            <a:xfrm>
              <a:off x="3191032" y="5479300"/>
              <a:ext cx="431800" cy="4333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289" name="直線單箭頭接點 288"/>
            <p:cNvCxnSpPr>
              <a:stCxn id="288" idx="6"/>
              <a:endCxn id="290" idx="2"/>
            </p:cNvCxnSpPr>
            <p:nvPr/>
          </p:nvCxnSpPr>
          <p:spPr>
            <a:xfrm>
              <a:off x="3622832" y="5695994"/>
              <a:ext cx="711276" cy="12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橢圓 289"/>
            <p:cNvSpPr/>
            <p:nvPr/>
          </p:nvSpPr>
          <p:spPr>
            <a:xfrm>
              <a:off x="4334108" y="5481344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291" name="直線單箭頭接點 290"/>
            <p:cNvCxnSpPr>
              <a:stCxn id="290" idx="6"/>
              <a:endCxn id="292" idx="2"/>
            </p:cNvCxnSpPr>
            <p:nvPr/>
          </p:nvCxnSpPr>
          <p:spPr>
            <a:xfrm>
              <a:off x="4765908" y="5697244"/>
              <a:ext cx="601937" cy="4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橢圓 291"/>
            <p:cNvSpPr/>
            <p:nvPr/>
          </p:nvSpPr>
          <p:spPr>
            <a:xfrm>
              <a:off x="5367845" y="5485875"/>
              <a:ext cx="4318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293" name="直線單箭頭接點 292"/>
            <p:cNvCxnSpPr>
              <a:stCxn id="292" idx="6"/>
              <a:endCxn id="294" idx="2"/>
            </p:cNvCxnSpPr>
            <p:nvPr/>
          </p:nvCxnSpPr>
          <p:spPr>
            <a:xfrm>
              <a:off x="5799645" y="5701775"/>
              <a:ext cx="579532" cy="7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橢圓 293"/>
            <p:cNvSpPr/>
            <p:nvPr/>
          </p:nvSpPr>
          <p:spPr>
            <a:xfrm>
              <a:off x="6379177" y="5493491"/>
              <a:ext cx="4318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295" name="直線單箭頭接點 294"/>
            <p:cNvCxnSpPr>
              <a:stCxn id="294" idx="4"/>
              <a:endCxn id="296" idx="0"/>
            </p:cNvCxnSpPr>
            <p:nvPr/>
          </p:nvCxnSpPr>
          <p:spPr>
            <a:xfrm flipH="1">
              <a:off x="6585410" y="5925291"/>
              <a:ext cx="9667" cy="306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橢圓 295"/>
            <p:cNvSpPr/>
            <p:nvPr/>
          </p:nvSpPr>
          <p:spPr>
            <a:xfrm>
              <a:off x="6369510" y="6232273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297" name="直線單箭頭接點 296"/>
            <p:cNvCxnSpPr>
              <a:stCxn id="296" idx="2"/>
              <a:endCxn id="298" idx="6"/>
            </p:cNvCxnSpPr>
            <p:nvPr/>
          </p:nvCxnSpPr>
          <p:spPr>
            <a:xfrm flipH="1">
              <a:off x="5767078" y="6448173"/>
              <a:ext cx="602432" cy="26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橢圓 297"/>
            <p:cNvSpPr/>
            <p:nvPr/>
          </p:nvSpPr>
          <p:spPr>
            <a:xfrm>
              <a:off x="5335278" y="6234948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299" name="文字方塊 13"/>
            <p:cNvSpPr txBox="1">
              <a:spLocks noChangeArrowheads="1"/>
            </p:cNvSpPr>
            <p:nvPr/>
          </p:nvSpPr>
          <p:spPr bwMode="auto">
            <a:xfrm>
              <a:off x="3210027" y="5029502"/>
              <a:ext cx="432307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但</a:t>
              </a:r>
              <a:endParaRPr lang="zh-TW" altLang="en-US" sz="7200" dirty="0"/>
            </a:p>
          </p:txBody>
        </p:sp>
        <p:sp>
          <p:nvSpPr>
            <p:cNvPr id="300" name="文字方塊 19"/>
            <p:cNvSpPr txBox="1">
              <a:spLocks noChangeArrowheads="1"/>
            </p:cNvSpPr>
            <p:nvPr/>
          </p:nvSpPr>
          <p:spPr bwMode="auto">
            <a:xfrm>
              <a:off x="4340272" y="5086322"/>
              <a:ext cx="514076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離</a:t>
              </a:r>
              <a:endParaRPr lang="zh-TW" altLang="en-US" sz="7200" dirty="0"/>
            </a:p>
          </p:txBody>
        </p:sp>
        <p:sp>
          <p:nvSpPr>
            <p:cNvPr id="301" name="文字方塊 20"/>
            <p:cNvSpPr txBox="1">
              <a:spLocks noChangeArrowheads="1"/>
            </p:cNvSpPr>
            <p:nvPr/>
          </p:nvSpPr>
          <p:spPr bwMode="auto">
            <a:xfrm>
              <a:off x="5208408" y="5037915"/>
              <a:ext cx="896144" cy="2277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市中心</a:t>
              </a:r>
              <a:endParaRPr lang="zh-TW" altLang="en-US" sz="7200" dirty="0"/>
            </a:p>
          </p:txBody>
        </p:sp>
        <p:sp>
          <p:nvSpPr>
            <p:cNvPr id="302" name="文字方塊 21"/>
            <p:cNvSpPr txBox="1">
              <a:spLocks noChangeArrowheads="1"/>
            </p:cNvSpPr>
            <p:nvPr/>
          </p:nvSpPr>
          <p:spPr bwMode="auto">
            <a:xfrm>
              <a:off x="6398972" y="5029502"/>
              <a:ext cx="485775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太</a:t>
              </a:r>
              <a:endParaRPr lang="zh-TW" altLang="en-US" sz="7200" dirty="0"/>
            </a:p>
          </p:txBody>
        </p:sp>
        <p:sp>
          <p:nvSpPr>
            <p:cNvPr id="303" name="文字方塊 22"/>
            <p:cNvSpPr txBox="1">
              <a:spLocks noChangeArrowheads="1"/>
            </p:cNvSpPr>
            <p:nvPr/>
          </p:nvSpPr>
          <p:spPr bwMode="auto">
            <a:xfrm>
              <a:off x="6689028" y="5998295"/>
              <a:ext cx="491422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遠</a:t>
              </a:r>
              <a:endParaRPr lang="zh-TW" altLang="en-US" sz="7200" dirty="0"/>
            </a:p>
          </p:txBody>
        </p:sp>
        <p:sp>
          <p:nvSpPr>
            <p:cNvPr id="304" name="文字方塊 23"/>
            <p:cNvSpPr txBox="1">
              <a:spLocks noChangeArrowheads="1"/>
            </p:cNvSpPr>
            <p:nvPr/>
          </p:nvSpPr>
          <p:spPr bwMode="auto">
            <a:xfrm>
              <a:off x="4542615" y="6071323"/>
              <a:ext cx="976137" cy="2277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不方便</a:t>
              </a:r>
              <a:endParaRPr lang="zh-TW" altLang="en-US" sz="7200" dirty="0"/>
            </a:p>
          </p:txBody>
        </p:sp>
        <p:sp>
          <p:nvSpPr>
            <p:cNvPr id="305" name="橢圓 304"/>
            <p:cNvSpPr/>
            <p:nvPr/>
          </p:nvSpPr>
          <p:spPr>
            <a:xfrm>
              <a:off x="1549815" y="4655820"/>
              <a:ext cx="431800" cy="431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06" name="直線單箭頭接點 305"/>
            <p:cNvCxnSpPr>
              <a:stCxn id="305" idx="6"/>
              <a:endCxn id="307" idx="2"/>
            </p:cNvCxnSpPr>
            <p:nvPr/>
          </p:nvCxnSpPr>
          <p:spPr>
            <a:xfrm>
              <a:off x="1981615" y="4871720"/>
              <a:ext cx="5519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橢圓 306"/>
            <p:cNvSpPr/>
            <p:nvPr/>
          </p:nvSpPr>
          <p:spPr>
            <a:xfrm>
              <a:off x="2533528" y="4655820"/>
              <a:ext cx="431800" cy="431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08" name="直線單箭頭接點 307"/>
            <p:cNvCxnSpPr>
              <a:stCxn id="307" idx="6"/>
              <a:endCxn id="309" idx="2"/>
            </p:cNvCxnSpPr>
            <p:nvPr/>
          </p:nvCxnSpPr>
          <p:spPr>
            <a:xfrm>
              <a:off x="2965328" y="4871720"/>
              <a:ext cx="10101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橢圓 308"/>
            <p:cNvSpPr/>
            <p:nvPr/>
          </p:nvSpPr>
          <p:spPr>
            <a:xfrm>
              <a:off x="3975451" y="4655820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10" name="直線單箭頭接點 309"/>
            <p:cNvCxnSpPr>
              <a:stCxn id="309" idx="6"/>
              <a:endCxn id="311" idx="2"/>
            </p:cNvCxnSpPr>
            <p:nvPr/>
          </p:nvCxnSpPr>
          <p:spPr>
            <a:xfrm>
              <a:off x="4407251" y="4871720"/>
              <a:ext cx="814451" cy="1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橢圓 310"/>
            <p:cNvSpPr/>
            <p:nvPr/>
          </p:nvSpPr>
          <p:spPr>
            <a:xfrm>
              <a:off x="5221702" y="4656940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12" name="直線單箭頭接點 311"/>
            <p:cNvCxnSpPr>
              <a:stCxn id="311" idx="6"/>
              <a:endCxn id="313" idx="2"/>
            </p:cNvCxnSpPr>
            <p:nvPr/>
          </p:nvCxnSpPr>
          <p:spPr>
            <a:xfrm>
              <a:off x="5653502" y="4872840"/>
              <a:ext cx="702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橢圓 312"/>
            <p:cNvSpPr/>
            <p:nvPr/>
          </p:nvSpPr>
          <p:spPr>
            <a:xfrm>
              <a:off x="6355695" y="4656940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14" name="直線單箭頭接點 313"/>
            <p:cNvCxnSpPr>
              <a:stCxn id="329" idx="6"/>
              <a:endCxn id="315" idx="2"/>
            </p:cNvCxnSpPr>
            <p:nvPr/>
          </p:nvCxnSpPr>
          <p:spPr>
            <a:xfrm flipV="1">
              <a:off x="5015738" y="4336833"/>
              <a:ext cx="704435" cy="18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橢圓 314"/>
            <p:cNvSpPr/>
            <p:nvPr/>
          </p:nvSpPr>
          <p:spPr>
            <a:xfrm>
              <a:off x="5720173" y="4120933"/>
              <a:ext cx="431800" cy="4318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316" name="文字方塊 56"/>
            <p:cNvSpPr txBox="1">
              <a:spLocks noChangeArrowheads="1"/>
            </p:cNvSpPr>
            <p:nvPr/>
          </p:nvSpPr>
          <p:spPr bwMode="auto">
            <a:xfrm>
              <a:off x="1225965" y="4327209"/>
              <a:ext cx="755650" cy="1538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這個</a:t>
              </a:r>
              <a:endParaRPr lang="zh-TW" altLang="en-US" sz="7200" dirty="0"/>
            </a:p>
          </p:txBody>
        </p:sp>
        <p:sp>
          <p:nvSpPr>
            <p:cNvPr id="318" name="文字方塊 58"/>
            <p:cNvSpPr txBox="1">
              <a:spLocks noChangeArrowheads="1"/>
            </p:cNvSpPr>
            <p:nvPr/>
          </p:nvSpPr>
          <p:spPr bwMode="auto">
            <a:xfrm>
              <a:off x="3876094" y="4226053"/>
              <a:ext cx="706437" cy="1538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房間</a:t>
              </a:r>
              <a:endParaRPr lang="zh-TW" altLang="en-US" sz="7200" dirty="0"/>
            </a:p>
          </p:txBody>
        </p:sp>
        <p:cxnSp>
          <p:nvCxnSpPr>
            <p:cNvPr id="321" name="直線單箭頭接點 320"/>
            <p:cNvCxnSpPr>
              <a:stCxn id="288" idx="7"/>
              <a:endCxn id="309" idx="3"/>
            </p:cNvCxnSpPr>
            <p:nvPr/>
          </p:nvCxnSpPr>
          <p:spPr>
            <a:xfrm flipV="1">
              <a:off x="3559596" y="5024384"/>
              <a:ext cx="479091" cy="518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橢圓 321"/>
            <p:cNvSpPr/>
            <p:nvPr/>
          </p:nvSpPr>
          <p:spPr>
            <a:xfrm>
              <a:off x="2528983" y="6165795"/>
              <a:ext cx="4318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23" name="直線單箭頭接點 322"/>
            <p:cNvCxnSpPr>
              <a:stCxn id="322" idx="0"/>
              <a:endCxn id="288" idx="3"/>
            </p:cNvCxnSpPr>
            <p:nvPr/>
          </p:nvCxnSpPr>
          <p:spPr>
            <a:xfrm flipV="1">
              <a:off x="2744883" y="5849219"/>
              <a:ext cx="509385" cy="316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/>
            <p:cNvCxnSpPr>
              <a:stCxn id="307" idx="4"/>
              <a:endCxn id="325" idx="0"/>
            </p:cNvCxnSpPr>
            <p:nvPr/>
          </p:nvCxnSpPr>
          <p:spPr>
            <a:xfrm flipH="1">
              <a:off x="2745278" y="5087620"/>
              <a:ext cx="4150" cy="376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橢圓 324"/>
            <p:cNvSpPr/>
            <p:nvPr/>
          </p:nvSpPr>
          <p:spPr>
            <a:xfrm>
              <a:off x="2529378" y="5463826"/>
              <a:ext cx="431800" cy="433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26" name="直線單箭頭接點 325"/>
            <p:cNvCxnSpPr>
              <a:stCxn id="313" idx="3"/>
              <a:endCxn id="288" idx="7"/>
            </p:cNvCxnSpPr>
            <p:nvPr/>
          </p:nvCxnSpPr>
          <p:spPr>
            <a:xfrm flipH="1">
              <a:off x="3559596" y="5025504"/>
              <a:ext cx="2859335" cy="5172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字方塊 90"/>
            <p:cNvSpPr txBox="1">
              <a:spLocks noChangeArrowheads="1"/>
            </p:cNvSpPr>
            <p:nvPr/>
          </p:nvSpPr>
          <p:spPr bwMode="auto">
            <a:xfrm>
              <a:off x="1979066" y="5958405"/>
              <a:ext cx="666848" cy="1538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漂亮</a:t>
              </a:r>
              <a:endParaRPr lang="zh-TW" altLang="en-US" sz="7200" dirty="0"/>
            </a:p>
          </p:txBody>
        </p:sp>
        <p:sp>
          <p:nvSpPr>
            <p:cNvPr id="328" name="文字方塊 92"/>
            <p:cNvSpPr txBox="1">
              <a:spLocks noChangeArrowheads="1"/>
            </p:cNvSpPr>
            <p:nvPr/>
          </p:nvSpPr>
          <p:spPr bwMode="auto">
            <a:xfrm>
              <a:off x="2196708" y="5319451"/>
              <a:ext cx="553653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挺</a:t>
              </a:r>
            </a:p>
          </p:txBody>
        </p:sp>
        <p:sp>
          <p:nvSpPr>
            <p:cNvPr id="329" name="橢圓 328"/>
            <p:cNvSpPr/>
            <p:nvPr/>
          </p:nvSpPr>
          <p:spPr>
            <a:xfrm>
              <a:off x="4583938" y="4122736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330" name="直線單箭頭接點 329"/>
            <p:cNvCxnSpPr>
              <a:stCxn id="309" idx="7"/>
              <a:endCxn id="329" idx="3"/>
            </p:cNvCxnSpPr>
            <p:nvPr/>
          </p:nvCxnSpPr>
          <p:spPr>
            <a:xfrm flipV="1">
              <a:off x="4344015" y="4491300"/>
              <a:ext cx="303159" cy="227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單箭頭接點 330"/>
            <p:cNvCxnSpPr>
              <a:stCxn id="329" idx="5"/>
              <a:endCxn id="313" idx="1"/>
            </p:cNvCxnSpPr>
            <p:nvPr/>
          </p:nvCxnSpPr>
          <p:spPr>
            <a:xfrm>
              <a:off x="4952502" y="4491300"/>
              <a:ext cx="1466429" cy="228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文字方塊 59"/>
            <p:cNvSpPr txBox="1">
              <a:spLocks noChangeArrowheads="1"/>
            </p:cNvSpPr>
            <p:nvPr/>
          </p:nvSpPr>
          <p:spPr bwMode="auto">
            <a:xfrm>
              <a:off x="4898111" y="3822438"/>
              <a:ext cx="545582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很</a:t>
              </a:r>
              <a:endParaRPr lang="en-US" altLang="zh-TW" sz="7200" dirty="0"/>
            </a:p>
          </p:txBody>
        </p:sp>
        <p:cxnSp>
          <p:nvCxnSpPr>
            <p:cNvPr id="333" name="直線單箭頭接點 332"/>
            <p:cNvCxnSpPr>
              <a:stCxn id="292" idx="5"/>
              <a:endCxn id="296" idx="1"/>
            </p:cNvCxnSpPr>
            <p:nvPr/>
          </p:nvCxnSpPr>
          <p:spPr>
            <a:xfrm>
              <a:off x="5736409" y="5854439"/>
              <a:ext cx="696337" cy="441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單箭頭接點 333"/>
            <p:cNvCxnSpPr>
              <a:stCxn id="325" idx="4"/>
              <a:endCxn id="322" idx="0"/>
            </p:cNvCxnSpPr>
            <p:nvPr/>
          </p:nvCxnSpPr>
          <p:spPr>
            <a:xfrm flipH="1">
              <a:off x="2744883" y="5897213"/>
              <a:ext cx="395" cy="268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文字方塊 64"/>
            <p:cNvSpPr txBox="1">
              <a:spLocks noChangeArrowheads="1"/>
            </p:cNvSpPr>
            <p:nvPr/>
          </p:nvSpPr>
          <p:spPr bwMode="auto">
            <a:xfrm>
              <a:off x="6000271" y="3822438"/>
              <a:ext cx="359965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舊</a:t>
              </a:r>
              <a:endParaRPr lang="zh-TW" altLang="en-US" sz="7200" dirty="0"/>
            </a:p>
          </p:txBody>
        </p:sp>
        <p:sp>
          <p:nvSpPr>
            <p:cNvPr id="336" name="橢圓 335"/>
            <p:cNvSpPr/>
            <p:nvPr/>
          </p:nvSpPr>
          <p:spPr>
            <a:xfrm>
              <a:off x="3210027" y="4124585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337" name="文字方塊 58"/>
            <p:cNvSpPr txBox="1">
              <a:spLocks noChangeArrowheads="1"/>
            </p:cNvSpPr>
            <p:nvPr/>
          </p:nvSpPr>
          <p:spPr bwMode="auto">
            <a:xfrm>
              <a:off x="3598319" y="4017059"/>
              <a:ext cx="450196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的</a:t>
              </a:r>
              <a:endParaRPr lang="zh-TW" altLang="en-US" sz="7200" dirty="0"/>
            </a:p>
          </p:txBody>
        </p:sp>
        <p:cxnSp>
          <p:nvCxnSpPr>
            <p:cNvPr id="338" name="直線單箭頭接點 337"/>
            <p:cNvCxnSpPr>
              <a:stCxn id="307" idx="7"/>
              <a:endCxn id="336" idx="3"/>
            </p:cNvCxnSpPr>
            <p:nvPr/>
          </p:nvCxnSpPr>
          <p:spPr>
            <a:xfrm flipV="1">
              <a:off x="2902092" y="4493149"/>
              <a:ext cx="371171" cy="225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單箭頭接點 338"/>
            <p:cNvCxnSpPr>
              <a:stCxn id="336" idx="5"/>
              <a:endCxn id="309" idx="1"/>
            </p:cNvCxnSpPr>
            <p:nvPr/>
          </p:nvCxnSpPr>
          <p:spPr>
            <a:xfrm>
              <a:off x="3578591" y="4493149"/>
              <a:ext cx="460096" cy="225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橢圓 61"/>
            <p:cNvSpPr/>
            <p:nvPr/>
          </p:nvSpPr>
          <p:spPr>
            <a:xfrm>
              <a:off x="7305576" y="4511874"/>
              <a:ext cx="283279" cy="285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7588855" y="4472274"/>
              <a:ext cx="1270183" cy="1538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/>
                <a:t>Start node</a:t>
              </a:r>
              <a:endParaRPr lang="zh-TW" altLang="en-US" sz="7200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7305575" y="4943375"/>
              <a:ext cx="283279" cy="28589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7588854" y="4903775"/>
              <a:ext cx="1270183" cy="1538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/>
                <a:t>End node</a:t>
              </a:r>
              <a:endParaRPr lang="zh-TW" altLang="en-US" sz="7200" dirty="0"/>
            </a:p>
          </p:txBody>
        </p:sp>
        <p:sp>
          <p:nvSpPr>
            <p:cNvPr id="69" name="文字方塊 57"/>
            <p:cNvSpPr txBox="1">
              <a:spLocks noChangeArrowheads="1"/>
            </p:cNvSpPr>
            <p:nvPr/>
          </p:nvSpPr>
          <p:spPr bwMode="auto">
            <a:xfrm>
              <a:off x="2448893" y="4175335"/>
              <a:ext cx="677862" cy="1538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飯店</a:t>
              </a:r>
            </a:p>
          </p:txBody>
        </p:sp>
        <p:sp>
          <p:nvSpPr>
            <p:cNvPr id="70" name="文字方塊 59"/>
            <p:cNvSpPr txBox="1">
              <a:spLocks noChangeArrowheads="1"/>
            </p:cNvSpPr>
            <p:nvPr/>
          </p:nvSpPr>
          <p:spPr bwMode="auto">
            <a:xfrm>
              <a:off x="5220876" y="4225182"/>
              <a:ext cx="481165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算</a:t>
              </a:r>
            </a:p>
          </p:txBody>
        </p:sp>
        <p:sp>
          <p:nvSpPr>
            <p:cNvPr id="71" name="文字方塊 64"/>
            <p:cNvSpPr txBox="1">
              <a:spLocks noChangeArrowheads="1"/>
            </p:cNvSpPr>
            <p:nvPr/>
          </p:nvSpPr>
          <p:spPr bwMode="auto">
            <a:xfrm>
              <a:off x="6264755" y="4164498"/>
              <a:ext cx="848546" cy="1538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舒適</a:t>
              </a:r>
              <a:endParaRPr lang="zh-TW" altLang="en-US" sz="7200" dirty="0"/>
            </a:p>
          </p:txBody>
        </p:sp>
      </p:grp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63" name="圖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902" y="9125196"/>
            <a:ext cx="2016224" cy="703168"/>
          </a:xfrm>
          <a:prstGeom prst="rect">
            <a:avLst/>
          </a:prstGeom>
        </p:spPr>
      </p:pic>
      <p:sp>
        <p:nvSpPr>
          <p:cNvPr id="66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1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內容版面配置區 2"/>
          <p:cNvSpPr txBox="1">
            <a:spLocks noGrp="1"/>
          </p:cNvSpPr>
          <p:nvPr>
            <p:ph idx="1"/>
          </p:nvPr>
        </p:nvSpPr>
        <p:spPr bwMode="auto">
          <a:xfrm>
            <a:off x="914400" y="1471886"/>
            <a:ext cx="17157700" cy="300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新細明體" charset="0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▫"/>
              <a:defRPr kumimoji="1" sz="2000" kern="1200">
                <a:solidFill>
                  <a:srgbClr val="EABC3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/>
              <a:t>1) Generate Candidate sentences </a:t>
            </a:r>
            <a:r>
              <a:rPr lang="en-US" altLang="zh-TW" sz="4800" dirty="0"/>
              <a:t>  </a:t>
            </a:r>
            <a:r>
              <a:rPr lang="en-US" altLang="zh-TW" sz="4800" dirty="0">
                <a:solidFill>
                  <a:srgbClr val="1D68FF"/>
                </a:solidFill>
              </a:rPr>
              <a:t>Graph </a:t>
            </a:r>
            <a:r>
              <a:rPr lang="en-US" altLang="zh-TW" sz="4800" dirty="0">
                <a:solidFill>
                  <a:srgbClr val="1D68FF"/>
                </a:solidFill>
              </a:rPr>
              <a:t>construction </a:t>
            </a:r>
            <a:r>
              <a:rPr lang="en-US" altLang="zh-TW" sz="4800" dirty="0">
                <a:solidFill>
                  <a:srgbClr val="1D68FF"/>
                </a:solidFill>
              </a:rPr>
              <a:t>+</a:t>
            </a:r>
          </a:p>
          <a:p>
            <a:pPr marL="219074" indent="0">
              <a:buNone/>
            </a:pPr>
            <a:r>
              <a:rPr lang="en-US" altLang="zh-TW" sz="4800" dirty="0">
                <a:solidFill>
                  <a:srgbClr val="1D68FF"/>
                </a:solidFill>
              </a:rPr>
              <a:t> </a:t>
            </a:r>
            <a:r>
              <a:rPr lang="en-US" altLang="zh-TW" sz="4800" dirty="0">
                <a:solidFill>
                  <a:srgbClr val="1D68FF"/>
                </a:solidFill>
              </a:rPr>
              <a:t>       </a:t>
            </a:r>
            <a:r>
              <a:rPr lang="en-US" altLang="zh-TW" sz="4800" u="sng" dirty="0">
                <a:solidFill>
                  <a:srgbClr val="1D68FF"/>
                </a:solidFill>
              </a:rPr>
              <a:t>search on </a:t>
            </a:r>
            <a:r>
              <a:rPr lang="en-US" altLang="zh-TW" sz="4800" u="sng" dirty="0">
                <a:solidFill>
                  <a:srgbClr val="1D68FF"/>
                </a:solidFill>
              </a:rPr>
              <a:t>graph</a:t>
            </a:r>
          </a:p>
          <a:p>
            <a:pPr lvl="1"/>
            <a:r>
              <a:rPr lang="en-US" altLang="zh-TW" sz="4000" dirty="0"/>
              <a:t>Search</a:t>
            </a:r>
            <a:r>
              <a:rPr lang="zh-TW" altLang="en-US" sz="4000" dirty="0"/>
              <a:t> </a:t>
            </a:r>
            <a:r>
              <a:rPr lang="en-US" altLang="zh-TW" sz="4000" dirty="0"/>
              <a:t>:</a:t>
            </a:r>
            <a:r>
              <a:rPr lang="zh-TW" altLang="en-US" sz="4000" dirty="0"/>
              <a:t> </a:t>
            </a:r>
            <a:r>
              <a:rPr lang="en-US" altLang="zh-TW" sz="4000" dirty="0"/>
              <a:t>find Valid path on graph</a:t>
            </a:r>
          </a:p>
          <a:p>
            <a:pPr lvl="1"/>
            <a:r>
              <a:rPr lang="en-US" altLang="zh-TW" sz="4000" dirty="0"/>
              <a:t>Valid path : path from </a:t>
            </a:r>
            <a:r>
              <a:rPr lang="en-US" altLang="zh-TW" sz="4000" dirty="0">
                <a:solidFill>
                  <a:srgbClr val="FF0000"/>
                </a:solidFill>
              </a:rPr>
              <a:t>start node </a:t>
            </a:r>
            <a:r>
              <a:rPr lang="en-US" altLang="zh-TW" sz="4000" dirty="0"/>
              <a:t>to </a:t>
            </a:r>
            <a:r>
              <a:rPr lang="en-US" altLang="zh-TW" sz="4000" dirty="0">
                <a:solidFill>
                  <a:srgbClr val="00B050"/>
                </a:solidFill>
              </a:rPr>
              <a:t>end </a:t>
            </a:r>
            <a:r>
              <a:rPr lang="en-US" altLang="zh-TW" sz="4000" dirty="0">
                <a:solidFill>
                  <a:srgbClr val="00B050"/>
                </a:solidFill>
              </a:rPr>
              <a:t>node</a:t>
            </a:r>
            <a:endParaRPr lang="en-US" altLang="zh-TW" sz="2800" b="1" u="sng" dirty="0">
              <a:solidFill>
                <a:srgbClr val="1D68FF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9599677" y="2294168"/>
            <a:ext cx="862346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p"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1 :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這個 </a:t>
            </a:r>
            <a:r>
              <a:rPr lang="zh-TW" altLang="en-US" sz="2400" dirty="0">
                <a:solidFill>
                  <a:srgbClr val="1D68FF"/>
                </a:solidFill>
                <a:latin typeface="Times New Roman" pitchFamily="18" charset="0"/>
                <a:cs typeface="Times New Roman" pitchFamily="18" charset="0"/>
              </a:rPr>
              <a:t>飯店 房間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算 舒適</a:t>
            </a: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p"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X2 :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這個 飯店 的 房間 </a:t>
            </a:r>
            <a:r>
              <a:rPr lang="zh-TW" altLang="en-US" sz="2400" dirty="0">
                <a:solidFill>
                  <a:srgbClr val="1D68FF"/>
                </a:solidFill>
                <a:latin typeface="Times New Roman" pitchFamily="18" charset="0"/>
                <a:cs typeface="Times New Roman" pitchFamily="18" charset="0"/>
              </a:rPr>
              <a:t>很 舒適 但 離 市中心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太遠 不方便</a:t>
            </a: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p"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X3 :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飯店 挺 漂亮 但 房間 很 舊</a:t>
            </a: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p"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X4 :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離 市中心 </a:t>
            </a:r>
            <a:r>
              <a:rPr lang="zh-TW" altLang="en-US" sz="2400" dirty="0">
                <a:solidFill>
                  <a:srgbClr val="1D68FF"/>
                </a:solidFill>
                <a:latin typeface="Times New Roman" pitchFamily="18" charset="0"/>
                <a:cs typeface="Times New Roman" pitchFamily="18" charset="0"/>
              </a:rPr>
              <a:t>遠</a:t>
            </a:r>
            <a:endParaRPr lang="zh-TW" altLang="en-US" sz="2400" dirty="0">
              <a:solidFill>
                <a:srgbClr val="1D68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1830784" y="4510740"/>
            <a:ext cx="717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en-US" altLang="zh-TW" sz="3200" dirty="0">
                <a:solidFill>
                  <a:srgbClr val="0070C0"/>
                </a:solidFill>
              </a:rPr>
              <a:t>e.g.  </a:t>
            </a:r>
            <a:r>
              <a:rPr lang="zh-TW" altLang="en-US" sz="3200" dirty="0">
                <a:solidFill>
                  <a:srgbClr val="0070C0"/>
                </a:solidFill>
              </a:rPr>
              <a:t>飯店 </a:t>
            </a:r>
            <a:r>
              <a:rPr lang="zh-TW" altLang="en-US" sz="3200" dirty="0">
                <a:solidFill>
                  <a:srgbClr val="0070C0"/>
                </a:solidFill>
              </a:rPr>
              <a:t>房間 很 舒適 但 離 市中心 </a:t>
            </a:r>
            <a:r>
              <a:rPr lang="zh-TW" altLang="en-US" sz="3200" dirty="0">
                <a:solidFill>
                  <a:srgbClr val="0070C0"/>
                </a:solidFill>
              </a:rPr>
              <a:t>遠</a:t>
            </a:r>
            <a:endParaRPr lang="zh-TW" altLang="en-US" sz="3200" dirty="0"/>
          </a:p>
        </p:txBody>
      </p:sp>
      <p:grpSp>
        <p:nvGrpSpPr>
          <p:cNvPr id="2" name="群組 1"/>
          <p:cNvGrpSpPr/>
          <p:nvPr/>
        </p:nvGrpSpPr>
        <p:grpSpPr>
          <a:xfrm>
            <a:off x="2451930" y="5414335"/>
            <a:ext cx="15266148" cy="6789646"/>
            <a:chOff x="1225965" y="2706770"/>
            <a:chExt cx="7633074" cy="3394823"/>
          </a:xfrm>
        </p:grpSpPr>
        <p:cxnSp>
          <p:nvCxnSpPr>
            <p:cNvPr id="103" name="直線單箭頭接點 102"/>
            <p:cNvCxnSpPr>
              <a:stCxn id="90" idx="3"/>
              <a:endCxn id="65" idx="7"/>
            </p:cNvCxnSpPr>
            <p:nvPr/>
          </p:nvCxnSpPr>
          <p:spPr>
            <a:xfrm flipH="1">
              <a:off x="3559597" y="3609069"/>
              <a:ext cx="2859335" cy="3879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向下箭號 123"/>
            <p:cNvSpPr/>
            <p:nvPr/>
          </p:nvSpPr>
          <p:spPr>
            <a:xfrm rot="4690875">
              <a:off x="4900393" y="2372881"/>
              <a:ext cx="166978" cy="2852054"/>
            </a:xfrm>
            <a:prstGeom prst="downArrow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65" name="橢圓 64"/>
            <p:cNvSpPr/>
            <p:nvPr/>
          </p:nvSpPr>
          <p:spPr>
            <a:xfrm>
              <a:off x="3191032" y="3949417"/>
              <a:ext cx="431800" cy="325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66" name="直線單箭頭接點 65"/>
            <p:cNvCxnSpPr>
              <a:stCxn id="65" idx="6"/>
              <a:endCxn id="67" idx="2"/>
            </p:cNvCxnSpPr>
            <p:nvPr/>
          </p:nvCxnSpPr>
          <p:spPr>
            <a:xfrm>
              <a:off x="3622832" y="4111936"/>
              <a:ext cx="711276" cy="9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/>
            <p:cNvSpPr/>
            <p:nvPr/>
          </p:nvSpPr>
          <p:spPr>
            <a:xfrm>
              <a:off x="4334108" y="3950949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68" name="直線單箭頭接點 67"/>
            <p:cNvCxnSpPr>
              <a:stCxn id="67" idx="6"/>
              <a:endCxn id="69" idx="2"/>
            </p:cNvCxnSpPr>
            <p:nvPr/>
          </p:nvCxnSpPr>
          <p:spPr>
            <a:xfrm>
              <a:off x="4765909" y="4112875"/>
              <a:ext cx="601937" cy="33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橢圓 68"/>
            <p:cNvSpPr/>
            <p:nvPr/>
          </p:nvSpPr>
          <p:spPr>
            <a:xfrm>
              <a:off x="5367845" y="3954347"/>
              <a:ext cx="431800" cy="323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70" name="直線單箭頭接點 69"/>
            <p:cNvCxnSpPr>
              <a:stCxn id="69" idx="6"/>
              <a:endCxn id="71" idx="2"/>
            </p:cNvCxnSpPr>
            <p:nvPr/>
          </p:nvCxnSpPr>
          <p:spPr>
            <a:xfrm>
              <a:off x="5799645" y="4116272"/>
              <a:ext cx="579532" cy="57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橢圓 70"/>
            <p:cNvSpPr/>
            <p:nvPr/>
          </p:nvSpPr>
          <p:spPr>
            <a:xfrm>
              <a:off x="6379177" y="3960059"/>
              <a:ext cx="431800" cy="323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72" name="直線單箭頭接點 71"/>
            <p:cNvCxnSpPr>
              <a:stCxn id="71" idx="4"/>
              <a:endCxn id="73" idx="0"/>
            </p:cNvCxnSpPr>
            <p:nvPr/>
          </p:nvCxnSpPr>
          <p:spPr>
            <a:xfrm flipH="1">
              <a:off x="6585411" y="4283909"/>
              <a:ext cx="9667" cy="2302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橢圓 72"/>
            <p:cNvSpPr/>
            <p:nvPr/>
          </p:nvSpPr>
          <p:spPr>
            <a:xfrm>
              <a:off x="6369510" y="4514146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74" name="直線單箭頭接點 73"/>
            <p:cNvCxnSpPr>
              <a:stCxn id="73" idx="2"/>
              <a:endCxn id="75" idx="6"/>
            </p:cNvCxnSpPr>
            <p:nvPr/>
          </p:nvCxnSpPr>
          <p:spPr>
            <a:xfrm flipH="1">
              <a:off x="5767078" y="4676071"/>
              <a:ext cx="602432" cy="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橢圓 74"/>
            <p:cNvSpPr/>
            <p:nvPr/>
          </p:nvSpPr>
          <p:spPr>
            <a:xfrm>
              <a:off x="5335278" y="4516152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76" name="文字方塊 13"/>
            <p:cNvSpPr txBox="1">
              <a:spLocks noChangeArrowheads="1"/>
            </p:cNvSpPr>
            <p:nvPr/>
          </p:nvSpPr>
          <p:spPr bwMode="auto">
            <a:xfrm>
              <a:off x="3099751" y="3627685"/>
              <a:ext cx="432307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但</a:t>
              </a:r>
              <a:endParaRPr lang="zh-TW" altLang="en-US" sz="7200" dirty="0"/>
            </a:p>
          </p:txBody>
        </p:sp>
        <p:sp>
          <p:nvSpPr>
            <p:cNvPr id="77" name="文字方塊 19"/>
            <p:cNvSpPr txBox="1">
              <a:spLocks noChangeArrowheads="1"/>
            </p:cNvSpPr>
            <p:nvPr/>
          </p:nvSpPr>
          <p:spPr bwMode="auto">
            <a:xfrm>
              <a:off x="4344016" y="3649576"/>
              <a:ext cx="514076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離</a:t>
              </a:r>
              <a:endParaRPr lang="zh-TW" altLang="en-US" sz="7200" dirty="0"/>
            </a:p>
          </p:txBody>
        </p:sp>
        <p:sp>
          <p:nvSpPr>
            <p:cNvPr id="78" name="文字方塊 20"/>
            <p:cNvSpPr txBox="1">
              <a:spLocks noChangeArrowheads="1"/>
            </p:cNvSpPr>
            <p:nvPr/>
          </p:nvSpPr>
          <p:spPr bwMode="auto">
            <a:xfrm>
              <a:off x="5208408" y="3632323"/>
              <a:ext cx="896144" cy="1708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市中心</a:t>
              </a:r>
              <a:endParaRPr lang="zh-TW" altLang="en-US" sz="7200" dirty="0"/>
            </a:p>
          </p:txBody>
        </p:sp>
        <p:sp>
          <p:nvSpPr>
            <p:cNvPr id="79" name="文字方塊 21"/>
            <p:cNvSpPr txBox="1">
              <a:spLocks noChangeArrowheads="1"/>
            </p:cNvSpPr>
            <p:nvPr/>
          </p:nvSpPr>
          <p:spPr bwMode="auto">
            <a:xfrm>
              <a:off x="6398973" y="3590727"/>
              <a:ext cx="485775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太</a:t>
              </a:r>
              <a:endParaRPr lang="zh-TW" altLang="en-US" sz="7200" dirty="0"/>
            </a:p>
          </p:txBody>
        </p:sp>
        <p:sp>
          <p:nvSpPr>
            <p:cNvPr id="80" name="文字方塊 22"/>
            <p:cNvSpPr txBox="1">
              <a:spLocks noChangeArrowheads="1"/>
            </p:cNvSpPr>
            <p:nvPr/>
          </p:nvSpPr>
          <p:spPr bwMode="auto">
            <a:xfrm>
              <a:off x="6689028" y="4338662"/>
              <a:ext cx="491422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遠</a:t>
              </a:r>
              <a:endParaRPr lang="zh-TW" altLang="en-US" sz="7200" dirty="0"/>
            </a:p>
          </p:txBody>
        </p:sp>
        <p:sp>
          <p:nvSpPr>
            <p:cNvPr id="81" name="文字方塊 23"/>
            <p:cNvSpPr txBox="1">
              <a:spLocks noChangeArrowheads="1"/>
            </p:cNvSpPr>
            <p:nvPr/>
          </p:nvSpPr>
          <p:spPr bwMode="auto">
            <a:xfrm>
              <a:off x="4542616" y="4393433"/>
              <a:ext cx="976137" cy="1708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不方便</a:t>
              </a:r>
              <a:endParaRPr lang="zh-TW" altLang="en-US" sz="7200" dirty="0"/>
            </a:p>
          </p:txBody>
        </p:sp>
        <p:sp>
          <p:nvSpPr>
            <p:cNvPr id="82" name="橢圓 81"/>
            <p:cNvSpPr/>
            <p:nvPr/>
          </p:nvSpPr>
          <p:spPr>
            <a:xfrm>
              <a:off x="1549815" y="3331806"/>
              <a:ext cx="431800" cy="3238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83" name="直線單箭頭接點 82"/>
            <p:cNvCxnSpPr>
              <a:stCxn id="82" idx="6"/>
              <a:endCxn id="84" idx="2"/>
            </p:cNvCxnSpPr>
            <p:nvPr/>
          </p:nvCxnSpPr>
          <p:spPr>
            <a:xfrm>
              <a:off x="1981616" y="3493731"/>
              <a:ext cx="5519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橢圓 83"/>
            <p:cNvSpPr/>
            <p:nvPr/>
          </p:nvSpPr>
          <p:spPr>
            <a:xfrm>
              <a:off x="2533528" y="3331806"/>
              <a:ext cx="431800" cy="3238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85" name="直線單箭頭接點 84"/>
            <p:cNvCxnSpPr>
              <a:stCxn id="84" idx="6"/>
              <a:endCxn id="86" idx="2"/>
            </p:cNvCxnSpPr>
            <p:nvPr/>
          </p:nvCxnSpPr>
          <p:spPr>
            <a:xfrm>
              <a:off x="2965329" y="3493731"/>
              <a:ext cx="10101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橢圓 85"/>
            <p:cNvSpPr/>
            <p:nvPr/>
          </p:nvSpPr>
          <p:spPr>
            <a:xfrm>
              <a:off x="3975451" y="3331806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87" name="直線單箭頭接點 86"/>
            <p:cNvCxnSpPr>
              <a:stCxn id="86" idx="6"/>
              <a:endCxn id="88" idx="2"/>
            </p:cNvCxnSpPr>
            <p:nvPr/>
          </p:nvCxnSpPr>
          <p:spPr>
            <a:xfrm>
              <a:off x="4407252" y="3493731"/>
              <a:ext cx="814451" cy="8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橢圓 87"/>
            <p:cNvSpPr/>
            <p:nvPr/>
          </p:nvSpPr>
          <p:spPr>
            <a:xfrm>
              <a:off x="5221702" y="3332646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89" name="直線單箭頭接點 88"/>
            <p:cNvCxnSpPr>
              <a:stCxn id="88" idx="6"/>
              <a:endCxn id="90" idx="2"/>
            </p:cNvCxnSpPr>
            <p:nvPr/>
          </p:nvCxnSpPr>
          <p:spPr>
            <a:xfrm>
              <a:off x="5653503" y="3494571"/>
              <a:ext cx="702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橢圓 89"/>
            <p:cNvSpPr/>
            <p:nvPr/>
          </p:nvSpPr>
          <p:spPr>
            <a:xfrm>
              <a:off x="6355695" y="3332646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91" name="直線單箭頭接點 90"/>
            <p:cNvCxnSpPr>
              <a:stCxn id="106" idx="6"/>
              <a:endCxn id="92" idx="2"/>
            </p:cNvCxnSpPr>
            <p:nvPr/>
          </p:nvCxnSpPr>
          <p:spPr>
            <a:xfrm flipV="1">
              <a:off x="5015739" y="3092566"/>
              <a:ext cx="704435" cy="13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橢圓 91"/>
            <p:cNvSpPr/>
            <p:nvPr/>
          </p:nvSpPr>
          <p:spPr>
            <a:xfrm>
              <a:off x="5720173" y="2930641"/>
              <a:ext cx="431800" cy="32385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93" name="文字方塊 56"/>
            <p:cNvSpPr txBox="1">
              <a:spLocks noChangeArrowheads="1"/>
            </p:cNvSpPr>
            <p:nvPr/>
          </p:nvSpPr>
          <p:spPr bwMode="auto">
            <a:xfrm>
              <a:off x="1225965" y="3085347"/>
              <a:ext cx="755650" cy="115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這個</a:t>
              </a:r>
              <a:endParaRPr lang="zh-TW" altLang="en-US" sz="7200" dirty="0"/>
            </a:p>
          </p:txBody>
        </p:sp>
        <p:sp>
          <p:nvSpPr>
            <p:cNvPr id="95" name="文字方塊 58"/>
            <p:cNvSpPr txBox="1">
              <a:spLocks noChangeArrowheads="1"/>
            </p:cNvSpPr>
            <p:nvPr/>
          </p:nvSpPr>
          <p:spPr bwMode="auto">
            <a:xfrm>
              <a:off x="3890356" y="2964217"/>
              <a:ext cx="706437" cy="115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房間</a:t>
              </a:r>
              <a:endParaRPr lang="zh-TW" altLang="en-US" sz="7200" dirty="0"/>
            </a:p>
          </p:txBody>
        </p:sp>
        <p:cxnSp>
          <p:nvCxnSpPr>
            <p:cNvPr id="98" name="直線單箭頭接點 97"/>
            <p:cNvCxnSpPr>
              <a:stCxn id="65" idx="7"/>
              <a:endCxn id="86" idx="3"/>
            </p:cNvCxnSpPr>
            <p:nvPr/>
          </p:nvCxnSpPr>
          <p:spPr>
            <a:xfrm flipV="1">
              <a:off x="3559597" y="3608229"/>
              <a:ext cx="479091" cy="388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橢圓 98"/>
            <p:cNvSpPr/>
            <p:nvPr/>
          </p:nvSpPr>
          <p:spPr>
            <a:xfrm>
              <a:off x="2528983" y="4464287"/>
              <a:ext cx="431800" cy="323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100" name="直線單箭頭接點 99"/>
            <p:cNvCxnSpPr>
              <a:stCxn id="99" idx="0"/>
              <a:endCxn id="65" idx="3"/>
            </p:cNvCxnSpPr>
            <p:nvPr/>
          </p:nvCxnSpPr>
          <p:spPr>
            <a:xfrm flipV="1">
              <a:off x="2744884" y="4226855"/>
              <a:ext cx="509385" cy="2374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stCxn id="84" idx="4"/>
              <a:endCxn id="102" idx="0"/>
            </p:cNvCxnSpPr>
            <p:nvPr/>
          </p:nvCxnSpPr>
          <p:spPr>
            <a:xfrm flipH="1">
              <a:off x="2745278" y="3655656"/>
              <a:ext cx="4150" cy="282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橢圓 101"/>
            <p:cNvSpPr/>
            <p:nvPr/>
          </p:nvSpPr>
          <p:spPr>
            <a:xfrm>
              <a:off x="2529378" y="3937811"/>
              <a:ext cx="431800" cy="325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104" name="文字方塊 90"/>
            <p:cNvSpPr txBox="1">
              <a:spLocks noChangeArrowheads="1"/>
            </p:cNvSpPr>
            <p:nvPr/>
          </p:nvSpPr>
          <p:spPr bwMode="auto">
            <a:xfrm>
              <a:off x="1953187" y="4271053"/>
              <a:ext cx="666848" cy="115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漂亮</a:t>
              </a:r>
              <a:endParaRPr lang="zh-TW" altLang="en-US" sz="7200" dirty="0"/>
            </a:p>
          </p:txBody>
        </p:sp>
        <p:sp>
          <p:nvSpPr>
            <p:cNvPr id="105" name="文字方塊 92"/>
            <p:cNvSpPr txBox="1">
              <a:spLocks noChangeArrowheads="1"/>
            </p:cNvSpPr>
            <p:nvPr/>
          </p:nvSpPr>
          <p:spPr bwMode="auto">
            <a:xfrm>
              <a:off x="2196709" y="3829529"/>
              <a:ext cx="553653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挺</a:t>
              </a:r>
            </a:p>
          </p:txBody>
        </p:sp>
        <p:sp>
          <p:nvSpPr>
            <p:cNvPr id="106" name="橢圓 105"/>
            <p:cNvSpPr/>
            <p:nvPr/>
          </p:nvSpPr>
          <p:spPr>
            <a:xfrm>
              <a:off x="4583938" y="2931993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107" name="直線單箭頭接點 106"/>
            <p:cNvCxnSpPr>
              <a:stCxn id="86" idx="7"/>
              <a:endCxn id="106" idx="3"/>
            </p:cNvCxnSpPr>
            <p:nvPr/>
          </p:nvCxnSpPr>
          <p:spPr>
            <a:xfrm flipV="1">
              <a:off x="4344016" y="3208416"/>
              <a:ext cx="303159" cy="1708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106" idx="5"/>
              <a:endCxn id="90" idx="1"/>
            </p:cNvCxnSpPr>
            <p:nvPr/>
          </p:nvCxnSpPr>
          <p:spPr>
            <a:xfrm>
              <a:off x="4952503" y="3208416"/>
              <a:ext cx="1466429" cy="171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字方塊 59"/>
            <p:cNvSpPr txBox="1">
              <a:spLocks noChangeArrowheads="1"/>
            </p:cNvSpPr>
            <p:nvPr/>
          </p:nvSpPr>
          <p:spPr bwMode="auto">
            <a:xfrm>
              <a:off x="4898111" y="2706770"/>
              <a:ext cx="545582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很</a:t>
              </a:r>
              <a:endParaRPr lang="en-US" altLang="zh-TW" sz="7200" dirty="0"/>
            </a:p>
          </p:txBody>
        </p:sp>
        <p:cxnSp>
          <p:nvCxnSpPr>
            <p:cNvPr id="110" name="直線單箭頭接點 109"/>
            <p:cNvCxnSpPr>
              <a:stCxn id="69" idx="5"/>
              <a:endCxn id="73" idx="1"/>
            </p:cNvCxnSpPr>
            <p:nvPr/>
          </p:nvCxnSpPr>
          <p:spPr>
            <a:xfrm>
              <a:off x="5736410" y="4230770"/>
              <a:ext cx="696337" cy="3308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單箭頭接點 110"/>
            <p:cNvCxnSpPr>
              <a:stCxn id="102" idx="4"/>
              <a:endCxn id="99" idx="0"/>
            </p:cNvCxnSpPr>
            <p:nvPr/>
          </p:nvCxnSpPr>
          <p:spPr>
            <a:xfrm flipH="1">
              <a:off x="2744884" y="4262851"/>
              <a:ext cx="395" cy="20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字方塊 64"/>
            <p:cNvSpPr txBox="1">
              <a:spLocks noChangeArrowheads="1"/>
            </p:cNvSpPr>
            <p:nvPr/>
          </p:nvSpPr>
          <p:spPr bwMode="auto">
            <a:xfrm>
              <a:off x="6000272" y="2706770"/>
              <a:ext cx="359965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舊</a:t>
              </a:r>
              <a:endParaRPr lang="zh-TW" altLang="en-US" sz="7200" dirty="0"/>
            </a:p>
          </p:txBody>
        </p:sp>
        <p:sp>
          <p:nvSpPr>
            <p:cNvPr id="113" name="橢圓 112"/>
            <p:cNvSpPr/>
            <p:nvPr/>
          </p:nvSpPr>
          <p:spPr>
            <a:xfrm>
              <a:off x="3210027" y="2933380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114" name="文字方塊 58"/>
            <p:cNvSpPr txBox="1">
              <a:spLocks noChangeArrowheads="1"/>
            </p:cNvSpPr>
            <p:nvPr/>
          </p:nvSpPr>
          <p:spPr bwMode="auto">
            <a:xfrm>
              <a:off x="3598319" y="2852735"/>
              <a:ext cx="450196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的</a:t>
              </a:r>
              <a:endParaRPr lang="zh-TW" altLang="en-US" sz="7200" dirty="0"/>
            </a:p>
          </p:txBody>
        </p:sp>
        <p:cxnSp>
          <p:nvCxnSpPr>
            <p:cNvPr id="115" name="直線單箭頭接點 114"/>
            <p:cNvCxnSpPr>
              <a:stCxn id="84" idx="7"/>
              <a:endCxn id="113" idx="3"/>
            </p:cNvCxnSpPr>
            <p:nvPr/>
          </p:nvCxnSpPr>
          <p:spPr>
            <a:xfrm flipV="1">
              <a:off x="2902093" y="3209803"/>
              <a:ext cx="371171" cy="1694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113" idx="5"/>
              <a:endCxn id="86" idx="1"/>
            </p:cNvCxnSpPr>
            <p:nvPr/>
          </p:nvCxnSpPr>
          <p:spPr>
            <a:xfrm>
              <a:off x="3578591" y="3209803"/>
              <a:ext cx="460096" cy="1694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橢圓 116"/>
            <p:cNvSpPr/>
            <p:nvPr/>
          </p:nvSpPr>
          <p:spPr>
            <a:xfrm>
              <a:off x="7305577" y="3223846"/>
              <a:ext cx="283279" cy="2144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7588856" y="3194146"/>
              <a:ext cx="1270183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/>
                <a:t>Start node</a:t>
              </a:r>
              <a:endParaRPr lang="zh-TW" altLang="en-US" sz="7200" dirty="0"/>
            </a:p>
          </p:txBody>
        </p:sp>
        <p:sp>
          <p:nvSpPr>
            <p:cNvPr id="119" name="橢圓 118"/>
            <p:cNvSpPr/>
            <p:nvPr/>
          </p:nvSpPr>
          <p:spPr>
            <a:xfrm>
              <a:off x="7305576" y="3547472"/>
              <a:ext cx="283279" cy="21442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7588855" y="3517772"/>
              <a:ext cx="1270183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/>
                <a:t>End node</a:t>
              </a:r>
              <a:endParaRPr lang="zh-TW" altLang="en-US" sz="7200" dirty="0"/>
            </a:p>
          </p:txBody>
        </p:sp>
        <p:sp>
          <p:nvSpPr>
            <p:cNvPr id="6" name="向下箭號 5"/>
            <p:cNvSpPr/>
            <p:nvPr/>
          </p:nvSpPr>
          <p:spPr>
            <a:xfrm rot="16200000">
              <a:off x="3386901" y="2987495"/>
              <a:ext cx="166978" cy="992034"/>
            </a:xfrm>
            <a:prstGeom prst="downArrow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122" name="向下箭號 121"/>
            <p:cNvSpPr/>
            <p:nvPr/>
          </p:nvSpPr>
          <p:spPr>
            <a:xfrm rot="13448258">
              <a:off x="4393910" y="3166819"/>
              <a:ext cx="222637" cy="266171"/>
            </a:xfrm>
            <a:prstGeom prst="downArrow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123" name="向下箭號 122"/>
            <p:cNvSpPr/>
            <p:nvPr/>
          </p:nvSpPr>
          <p:spPr>
            <a:xfrm rot="16955972">
              <a:off x="5619271" y="2551250"/>
              <a:ext cx="166978" cy="1462330"/>
            </a:xfrm>
            <a:prstGeom prst="downArrow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125" name="向下箭號 124"/>
            <p:cNvSpPr/>
            <p:nvPr/>
          </p:nvSpPr>
          <p:spPr>
            <a:xfrm rot="16200000">
              <a:off x="3903186" y="3774549"/>
              <a:ext cx="166978" cy="694870"/>
            </a:xfrm>
            <a:prstGeom prst="downArrow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126" name="向下箭號 125"/>
            <p:cNvSpPr/>
            <p:nvPr/>
          </p:nvSpPr>
          <p:spPr>
            <a:xfrm rot="16200000">
              <a:off x="4979981" y="3819315"/>
              <a:ext cx="166978" cy="608755"/>
            </a:xfrm>
            <a:prstGeom prst="downArrow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127" name="向下箭號 126"/>
            <p:cNvSpPr/>
            <p:nvPr/>
          </p:nvSpPr>
          <p:spPr>
            <a:xfrm rot="18101169">
              <a:off x="6010047" y="4013193"/>
              <a:ext cx="166978" cy="777829"/>
            </a:xfrm>
            <a:prstGeom prst="downArrow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130" name="文字方塊 57"/>
            <p:cNvSpPr txBox="1">
              <a:spLocks noChangeArrowheads="1"/>
            </p:cNvSpPr>
            <p:nvPr/>
          </p:nvSpPr>
          <p:spPr bwMode="auto">
            <a:xfrm>
              <a:off x="2447877" y="2942206"/>
              <a:ext cx="677862" cy="115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飯店</a:t>
              </a:r>
            </a:p>
          </p:txBody>
        </p:sp>
        <p:sp>
          <p:nvSpPr>
            <p:cNvPr id="131" name="文字方塊 59"/>
            <p:cNvSpPr txBox="1">
              <a:spLocks noChangeArrowheads="1"/>
            </p:cNvSpPr>
            <p:nvPr/>
          </p:nvSpPr>
          <p:spPr bwMode="auto">
            <a:xfrm>
              <a:off x="5237574" y="3004136"/>
              <a:ext cx="481165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算</a:t>
              </a:r>
            </a:p>
          </p:txBody>
        </p:sp>
        <p:sp>
          <p:nvSpPr>
            <p:cNvPr id="132" name="文字方塊 64"/>
            <p:cNvSpPr txBox="1">
              <a:spLocks noChangeArrowheads="1"/>
            </p:cNvSpPr>
            <p:nvPr/>
          </p:nvSpPr>
          <p:spPr bwMode="auto">
            <a:xfrm>
              <a:off x="6264755" y="3008653"/>
              <a:ext cx="848546" cy="115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舒適</a:t>
              </a:r>
              <a:endParaRPr lang="zh-TW" altLang="en-US" sz="7200" dirty="0"/>
            </a:p>
          </p:txBody>
        </p:sp>
      </p:grpSp>
      <p:sp>
        <p:nvSpPr>
          <p:cNvPr id="94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sp>
        <p:nvSpPr>
          <p:cNvPr id="96" name="標題 1"/>
          <p:cNvSpPr>
            <a:spLocks noGrp="1"/>
          </p:cNvSpPr>
          <p:nvPr>
            <p:ph type="title"/>
          </p:nvPr>
        </p:nvSpPr>
        <p:spPr>
          <a:xfrm>
            <a:off x="0" y="114194"/>
            <a:ext cx="18266400" cy="108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Abstractive </a:t>
            </a:r>
            <a:r>
              <a:rPr lang="en-US" altLang="zh-TW" dirty="0" smtClean="0"/>
              <a:t>Summarization (4/4) </a:t>
            </a:r>
            <a:endParaRPr kumimoji="1" lang="zh-TW" altLang="en-US" dirty="0"/>
          </a:p>
        </p:txBody>
      </p:sp>
      <p:pic>
        <p:nvPicPr>
          <p:cNvPr id="97" name="圖片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152" y="8826576"/>
            <a:ext cx="2016224" cy="703168"/>
          </a:xfrm>
          <a:prstGeom prst="rect">
            <a:avLst/>
          </a:prstGeom>
        </p:spPr>
      </p:pic>
      <p:sp>
        <p:nvSpPr>
          <p:cNvPr id="133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1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內容版面配置區 2"/>
          <p:cNvSpPr txBox="1">
            <a:spLocks noGrp="1"/>
          </p:cNvSpPr>
          <p:nvPr>
            <p:ph idx="1"/>
          </p:nvPr>
        </p:nvSpPr>
        <p:spPr bwMode="auto">
          <a:xfrm>
            <a:off x="70992" y="1579901"/>
            <a:ext cx="16803676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新細明體" charset="0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▫"/>
              <a:defRPr kumimoji="1" sz="2000" kern="1200">
                <a:solidFill>
                  <a:srgbClr val="EABC3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/>
              <a:t>1) </a:t>
            </a:r>
            <a:r>
              <a:rPr lang="en-US" altLang="zh-TW" sz="4800" dirty="0"/>
              <a:t>Generating </a:t>
            </a:r>
            <a:r>
              <a:rPr lang="en-US" altLang="zh-TW" sz="4800" dirty="0"/>
              <a:t>Candidate sentences </a:t>
            </a:r>
            <a:r>
              <a:rPr lang="en-US" altLang="zh-TW" sz="4800" dirty="0"/>
              <a:t>  </a:t>
            </a:r>
            <a:r>
              <a:rPr lang="en-US" altLang="zh-TW" sz="4800" dirty="0">
                <a:solidFill>
                  <a:srgbClr val="1D68FF"/>
                </a:solidFill>
              </a:rPr>
              <a:t>Graph construction</a:t>
            </a:r>
          </a:p>
          <a:p>
            <a:pPr marL="219074" indent="0">
              <a:buNone/>
            </a:pPr>
            <a:r>
              <a:rPr lang="en-US" altLang="zh-TW" sz="4800" dirty="0">
                <a:solidFill>
                  <a:srgbClr val="1D68FF"/>
                </a:solidFill>
              </a:rPr>
              <a:t> </a:t>
            </a:r>
            <a:r>
              <a:rPr lang="en-US" altLang="zh-TW" sz="4800" dirty="0">
                <a:solidFill>
                  <a:srgbClr val="1D68FF"/>
                </a:solidFill>
              </a:rPr>
              <a:t>      </a:t>
            </a:r>
            <a:r>
              <a:rPr lang="en-US" altLang="zh-TW" sz="4800" dirty="0">
                <a:solidFill>
                  <a:srgbClr val="1D68FF"/>
                </a:solidFill>
              </a:rPr>
              <a:t>+ </a:t>
            </a:r>
            <a:r>
              <a:rPr lang="en-US" altLang="zh-TW" sz="4800" u="sng" dirty="0">
                <a:solidFill>
                  <a:srgbClr val="1D68FF"/>
                </a:solidFill>
              </a:rPr>
              <a:t>search on </a:t>
            </a:r>
            <a:r>
              <a:rPr lang="en-US" altLang="zh-TW" sz="4800" u="sng" dirty="0">
                <a:solidFill>
                  <a:srgbClr val="1D68FF"/>
                </a:solidFill>
              </a:rPr>
              <a:t>graph</a:t>
            </a:r>
          </a:p>
          <a:p>
            <a:pPr lvl="1"/>
            <a:r>
              <a:rPr lang="en-US" altLang="zh-TW" sz="4000" dirty="0"/>
              <a:t>Search</a:t>
            </a:r>
            <a:r>
              <a:rPr lang="zh-TW" altLang="en-US" sz="4000" dirty="0"/>
              <a:t> </a:t>
            </a:r>
            <a:r>
              <a:rPr lang="en-US" altLang="zh-TW" sz="4000" dirty="0"/>
              <a:t>:</a:t>
            </a:r>
            <a:r>
              <a:rPr lang="zh-TW" altLang="en-US" sz="4000" dirty="0"/>
              <a:t> </a:t>
            </a:r>
            <a:r>
              <a:rPr lang="en-US" altLang="zh-TW" sz="4000" dirty="0"/>
              <a:t>find Valid path on graph</a:t>
            </a:r>
          </a:p>
          <a:p>
            <a:pPr lvl="1"/>
            <a:r>
              <a:rPr lang="en-US" altLang="zh-TW" sz="4000" dirty="0"/>
              <a:t>Valid path : path from </a:t>
            </a:r>
            <a:r>
              <a:rPr lang="en-US" altLang="zh-TW" sz="4000" dirty="0">
                <a:solidFill>
                  <a:srgbClr val="FF0000"/>
                </a:solidFill>
              </a:rPr>
              <a:t>start node </a:t>
            </a:r>
            <a:r>
              <a:rPr lang="en-US" altLang="zh-TW" sz="4000" dirty="0"/>
              <a:t>to </a:t>
            </a:r>
            <a:r>
              <a:rPr lang="en-US" altLang="zh-TW" sz="4000" dirty="0">
                <a:solidFill>
                  <a:srgbClr val="00B050"/>
                </a:solidFill>
              </a:rPr>
              <a:t>end node</a:t>
            </a:r>
          </a:p>
          <a:p>
            <a:pPr lvl="1"/>
            <a:endParaRPr lang="en-US" altLang="zh-TW" sz="2800" b="1" u="sng" dirty="0">
              <a:solidFill>
                <a:srgbClr val="1D68FF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4194"/>
            <a:ext cx="18266400" cy="108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Abstractive </a:t>
            </a:r>
            <a:r>
              <a:rPr lang="en-US" altLang="zh-TW" dirty="0" smtClean="0"/>
              <a:t>Summarization (4/4)</a:t>
            </a:r>
            <a:endParaRPr kumimoji="1"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2451930" y="5734453"/>
            <a:ext cx="15266148" cy="6789646"/>
            <a:chOff x="1225965" y="2866829"/>
            <a:chExt cx="7633074" cy="3394823"/>
          </a:xfrm>
        </p:grpSpPr>
        <p:sp>
          <p:nvSpPr>
            <p:cNvPr id="65" name="橢圓 64"/>
            <p:cNvSpPr/>
            <p:nvPr/>
          </p:nvSpPr>
          <p:spPr>
            <a:xfrm>
              <a:off x="3191032" y="4109476"/>
              <a:ext cx="431800" cy="325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66" name="直線單箭頭接點 65"/>
            <p:cNvCxnSpPr>
              <a:stCxn id="65" idx="6"/>
              <a:endCxn id="67" idx="2"/>
            </p:cNvCxnSpPr>
            <p:nvPr/>
          </p:nvCxnSpPr>
          <p:spPr>
            <a:xfrm>
              <a:off x="3622832" y="4271995"/>
              <a:ext cx="711276" cy="9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/>
            <p:cNvSpPr/>
            <p:nvPr/>
          </p:nvSpPr>
          <p:spPr>
            <a:xfrm>
              <a:off x="4334108" y="4111008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68" name="直線單箭頭接點 67"/>
            <p:cNvCxnSpPr>
              <a:stCxn id="67" idx="6"/>
              <a:endCxn id="69" idx="2"/>
            </p:cNvCxnSpPr>
            <p:nvPr/>
          </p:nvCxnSpPr>
          <p:spPr>
            <a:xfrm>
              <a:off x="4765909" y="4272934"/>
              <a:ext cx="601937" cy="33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橢圓 68"/>
            <p:cNvSpPr/>
            <p:nvPr/>
          </p:nvSpPr>
          <p:spPr>
            <a:xfrm>
              <a:off x="5367845" y="4114406"/>
              <a:ext cx="431800" cy="323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70" name="直線單箭頭接點 69"/>
            <p:cNvCxnSpPr>
              <a:stCxn id="69" idx="6"/>
              <a:endCxn id="71" idx="2"/>
            </p:cNvCxnSpPr>
            <p:nvPr/>
          </p:nvCxnSpPr>
          <p:spPr>
            <a:xfrm>
              <a:off x="5799645" y="4276331"/>
              <a:ext cx="579532" cy="57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橢圓 70"/>
            <p:cNvSpPr/>
            <p:nvPr/>
          </p:nvSpPr>
          <p:spPr>
            <a:xfrm>
              <a:off x="6379177" y="4120118"/>
              <a:ext cx="431800" cy="323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72" name="直線單箭頭接點 71"/>
            <p:cNvCxnSpPr>
              <a:stCxn id="71" idx="4"/>
              <a:endCxn id="73" idx="0"/>
            </p:cNvCxnSpPr>
            <p:nvPr/>
          </p:nvCxnSpPr>
          <p:spPr>
            <a:xfrm flipH="1">
              <a:off x="6585411" y="4443968"/>
              <a:ext cx="9667" cy="2302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橢圓 72"/>
            <p:cNvSpPr/>
            <p:nvPr/>
          </p:nvSpPr>
          <p:spPr>
            <a:xfrm>
              <a:off x="6369510" y="4674205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74" name="直線單箭頭接點 73"/>
            <p:cNvCxnSpPr>
              <a:stCxn id="73" idx="2"/>
              <a:endCxn id="75" idx="6"/>
            </p:cNvCxnSpPr>
            <p:nvPr/>
          </p:nvCxnSpPr>
          <p:spPr>
            <a:xfrm flipH="1">
              <a:off x="5767078" y="4836130"/>
              <a:ext cx="602432" cy="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橢圓 74"/>
            <p:cNvSpPr/>
            <p:nvPr/>
          </p:nvSpPr>
          <p:spPr>
            <a:xfrm>
              <a:off x="5335278" y="4676211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76" name="文字方塊 13"/>
            <p:cNvSpPr txBox="1">
              <a:spLocks noChangeArrowheads="1"/>
            </p:cNvSpPr>
            <p:nvPr/>
          </p:nvSpPr>
          <p:spPr bwMode="auto">
            <a:xfrm>
              <a:off x="3146284" y="3745074"/>
              <a:ext cx="432307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但</a:t>
              </a:r>
              <a:endParaRPr lang="zh-TW" altLang="en-US" sz="7200" dirty="0"/>
            </a:p>
          </p:txBody>
        </p:sp>
        <p:sp>
          <p:nvSpPr>
            <p:cNvPr id="77" name="文字方塊 19"/>
            <p:cNvSpPr txBox="1">
              <a:spLocks noChangeArrowheads="1"/>
            </p:cNvSpPr>
            <p:nvPr/>
          </p:nvSpPr>
          <p:spPr bwMode="auto">
            <a:xfrm>
              <a:off x="4441165" y="3880314"/>
              <a:ext cx="514076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離</a:t>
              </a:r>
              <a:endParaRPr lang="zh-TW" altLang="en-US" sz="7200" dirty="0"/>
            </a:p>
          </p:txBody>
        </p:sp>
        <p:sp>
          <p:nvSpPr>
            <p:cNvPr id="78" name="文字方塊 20"/>
            <p:cNvSpPr txBox="1">
              <a:spLocks noChangeArrowheads="1"/>
            </p:cNvSpPr>
            <p:nvPr/>
          </p:nvSpPr>
          <p:spPr bwMode="auto">
            <a:xfrm>
              <a:off x="5221703" y="3823051"/>
              <a:ext cx="896144" cy="1708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市中心</a:t>
              </a:r>
              <a:endParaRPr lang="zh-TW" altLang="en-US" sz="7200" dirty="0"/>
            </a:p>
          </p:txBody>
        </p:sp>
        <p:sp>
          <p:nvSpPr>
            <p:cNvPr id="79" name="文字方塊 21"/>
            <p:cNvSpPr txBox="1">
              <a:spLocks noChangeArrowheads="1"/>
            </p:cNvSpPr>
            <p:nvPr/>
          </p:nvSpPr>
          <p:spPr bwMode="auto">
            <a:xfrm>
              <a:off x="6398973" y="3748730"/>
              <a:ext cx="485775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太</a:t>
              </a:r>
              <a:endParaRPr lang="zh-TW" altLang="en-US" sz="7200" dirty="0"/>
            </a:p>
          </p:txBody>
        </p:sp>
        <p:sp>
          <p:nvSpPr>
            <p:cNvPr id="80" name="文字方塊 22"/>
            <p:cNvSpPr txBox="1">
              <a:spLocks noChangeArrowheads="1"/>
            </p:cNvSpPr>
            <p:nvPr/>
          </p:nvSpPr>
          <p:spPr bwMode="auto">
            <a:xfrm>
              <a:off x="6689028" y="4498721"/>
              <a:ext cx="491422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遠</a:t>
              </a:r>
              <a:endParaRPr lang="zh-TW" altLang="en-US" sz="7200" dirty="0"/>
            </a:p>
          </p:txBody>
        </p:sp>
        <p:sp>
          <p:nvSpPr>
            <p:cNvPr id="81" name="文字方塊 23"/>
            <p:cNvSpPr txBox="1">
              <a:spLocks noChangeArrowheads="1"/>
            </p:cNvSpPr>
            <p:nvPr/>
          </p:nvSpPr>
          <p:spPr bwMode="auto">
            <a:xfrm>
              <a:off x="4542616" y="4553492"/>
              <a:ext cx="976137" cy="1708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不方便</a:t>
              </a:r>
              <a:endParaRPr lang="zh-TW" altLang="en-US" sz="7200" dirty="0"/>
            </a:p>
          </p:txBody>
        </p:sp>
        <p:sp>
          <p:nvSpPr>
            <p:cNvPr id="82" name="橢圓 81"/>
            <p:cNvSpPr/>
            <p:nvPr/>
          </p:nvSpPr>
          <p:spPr>
            <a:xfrm>
              <a:off x="1549815" y="3491865"/>
              <a:ext cx="431800" cy="3238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83" name="直線單箭頭接點 82"/>
            <p:cNvCxnSpPr>
              <a:stCxn id="82" idx="6"/>
              <a:endCxn id="84" idx="2"/>
            </p:cNvCxnSpPr>
            <p:nvPr/>
          </p:nvCxnSpPr>
          <p:spPr>
            <a:xfrm>
              <a:off x="1981616" y="3653790"/>
              <a:ext cx="5519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橢圓 83"/>
            <p:cNvSpPr/>
            <p:nvPr/>
          </p:nvSpPr>
          <p:spPr>
            <a:xfrm>
              <a:off x="2533528" y="3491865"/>
              <a:ext cx="431800" cy="3238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85" name="直線單箭頭接點 84"/>
            <p:cNvCxnSpPr>
              <a:stCxn id="84" idx="6"/>
              <a:endCxn id="86" idx="2"/>
            </p:cNvCxnSpPr>
            <p:nvPr/>
          </p:nvCxnSpPr>
          <p:spPr>
            <a:xfrm>
              <a:off x="2965329" y="3653790"/>
              <a:ext cx="10101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橢圓 85"/>
            <p:cNvSpPr/>
            <p:nvPr/>
          </p:nvSpPr>
          <p:spPr>
            <a:xfrm>
              <a:off x="3975451" y="3491865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87" name="直線單箭頭接點 86"/>
            <p:cNvCxnSpPr>
              <a:stCxn id="86" idx="6"/>
              <a:endCxn id="88" idx="2"/>
            </p:cNvCxnSpPr>
            <p:nvPr/>
          </p:nvCxnSpPr>
          <p:spPr>
            <a:xfrm>
              <a:off x="4407252" y="3653790"/>
              <a:ext cx="814451" cy="8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橢圓 87"/>
            <p:cNvSpPr/>
            <p:nvPr/>
          </p:nvSpPr>
          <p:spPr>
            <a:xfrm>
              <a:off x="5221702" y="3492705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89" name="直線單箭頭接點 88"/>
            <p:cNvCxnSpPr>
              <a:stCxn id="88" idx="6"/>
              <a:endCxn id="90" idx="2"/>
            </p:cNvCxnSpPr>
            <p:nvPr/>
          </p:nvCxnSpPr>
          <p:spPr>
            <a:xfrm>
              <a:off x="5653503" y="3654630"/>
              <a:ext cx="702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橢圓 89"/>
            <p:cNvSpPr/>
            <p:nvPr/>
          </p:nvSpPr>
          <p:spPr>
            <a:xfrm>
              <a:off x="6355695" y="3492705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91" name="直線單箭頭接點 90"/>
            <p:cNvCxnSpPr>
              <a:stCxn id="106" idx="6"/>
              <a:endCxn id="92" idx="2"/>
            </p:cNvCxnSpPr>
            <p:nvPr/>
          </p:nvCxnSpPr>
          <p:spPr>
            <a:xfrm flipV="1">
              <a:off x="5015739" y="3252625"/>
              <a:ext cx="704435" cy="13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橢圓 91"/>
            <p:cNvSpPr/>
            <p:nvPr/>
          </p:nvSpPr>
          <p:spPr>
            <a:xfrm>
              <a:off x="5720173" y="3090700"/>
              <a:ext cx="431800" cy="32385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93" name="文字方塊 56"/>
            <p:cNvSpPr txBox="1">
              <a:spLocks noChangeArrowheads="1"/>
            </p:cNvSpPr>
            <p:nvPr/>
          </p:nvSpPr>
          <p:spPr bwMode="auto">
            <a:xfrm>
              <a:off x="1225965" y="3245406"/>
              <a:ext cx="755650" cy="115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這個</a:t>
              </a:r>
              <a:endParaRPr lang="zh-TW" altLang="en-US" sz="7200" dirty="0"/>
            </a:p>
          </p:txBody>
        </p:sp>
        <p:sp>
          <p:nvSpPr>
            <p:cNvPr id="94" name="文字方塊 57"/>
            <p:cNvSpPr txBox="1">
              <a:spLocks noChangeArrowheads="1"/>
            </p:cNvSpPr>
            <p:nvPr/>
          </p:nvSpPr>
          <p:spPr bwMode="auto">
            <a:xfrm>
              <a:off x="2492396" y="3191022"/>
              <a:ext cx="677862" cy="115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飯店</a:t>
              </a:r>
            </a:p>
          </p:txBody>
        </p:sp>
        <p:sp>
          <p:nvSpPr>
            <p:cNvPr id="95" name="文字方塊 58"/>
            <p:cNvSpPr txBox="1">
              <a:spLocks noChangeArrowheads="1"/>
            </p:cNvSpPr>
            <p:nvPr/>
          </p:nvSpPr>
          <p:spPr bwMode="auto">
            <a:xfrm>
              <a:off x="3876095" y="3123373"/>
              <a:ext cx="706437" cy="115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房間</a:t>
              </a:r>
              <a:endParaRPr lang="zh-TW" altLang="en-US" sz="7200" dirty="0"/>
            </a:p>
          </p:txBody>
        </p:sp>
        <p:sp>
          <p:nvSpPr>
            <p:cNvPr id="96" name="文字方塊 59"/>
            <p:cNvSpPr txBox="1">
              <a:spLocks noChangeArrowheads="1"/>
            </p:cNvSpPr>
            <p:nvPr/>
          </p:nvSpPr>
          <p:spPr bwMode="auto">
            <a:xfrm>
              <a:off x="4860775" y="3319042"/>
              <a:ext cx="481165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算</a:t>
              </a:r>
            </a:p>
          </p:txBody>
        </p:sp>
        <p:sp>
          <p:nvSpPr>
            <p:cNvPr id="97" name="文字方塊 64"/>
            <p:cNvSpPr txBox="1">
              <a:spLocks noChangeArrowheads="1"/>
            </p:cNvSpPr>
            <p:nvPr/>
          </p:nvSpPr>
          <p:spPr bwMode="auto">
            <a:xfrm>
              <a:off x="6330171" y="3169540"/>
              <a:ext cx="848546" cy="115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舒適</a:t>
              </a:r>
              <a:endParaRPr lang="zh-TW" altLang="en-US" sz="7200" dirty="0"/>
            </a:p>
          </p:txBody>
        </p:sp>
        <p:cxnSp>
          <p:nvCxnSpPr>
            <p:cNvPr id="98" name="直線單箭頭接點 97"/>
            <p:cNvCxnSpPr>
              <a:stCxn id="65" idx="7"/>
              <a:endCxn id="86" idx="3"/>
            </p:cNvCxnSpPr>
            <p:nvPr/>
          </p:nvCxnSpPr>
          <p:spPr>
            <a:xfrm flipV="1">
              <a:off x="3559597" y="3768288"/>
              <a:ext cx="479091" cy="388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橢圓 98"/>
            <p:cNvSpPr/>
            <p:nvPr/>
          </p:nvSpPr>
          <p:spPr>
            <a:xfrm>
              <a:off x="2528983" y="4624346"/>
              <a:ext cx="431800" cy="323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100" name="直線單箭頭接點 99"/>
            <p:cNvCxnSpPr>
              <a:stCxn id="99" idx="0"/>
              <a:endCxn id="65" idx="3"/>
            </p:cNvCxnSpPr>
            <p:nvPr/>
          </p:nvCxnSpPr>
          <p:spPr>
            <a:xfrm flipV="1">
              <a:off x="2744884" y="4386914"/>
              <a:ext cx="509385" cy="2374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stCxn id="84" idx="4"/>
              <a:endCxn id="102" idx="0"/>
            </p:cNvCxnSpPr>
            <p:nvPr/>
          </p:nvCxnSpPr>
          <p:spPr>
            <a:xfrm flipH="1">
              <a:off x="2745278" y="3815715"/>
              <a:ext cx="4150" cy="282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橢圓 101"/>
            <p:cNvSpPr/>
            <p:nvPr/>
          </p:nvSpPr>
          <p:spPr>
            <a:xfrm>
              <a:off x="2529378" y="4097870"/>
              <a:ext cx="431800" cy="325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103" name="直線單箭頭接點 102"/>
            <p:cNvCxnSpPr>
              <a:stCxn id="90" idx="3"/>
              <a:endCxn id="65" idx="7"/>
            </p:cNvCxnSpPr>
            <p:nvPr/>
          </p:nvCxnSpPr>
          <p:spPr>
            <a:xfrm flipH="1">
              <a:off x="3559597" y="3769128"/>
              <a:ext cx="2859335" cy="3879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字方塊 90"/>
            <p:cNvSpPr txBox="1">
              <a:spLocks noChangeArrowheads="1"/>
            </p:cNvSpPr>
            <p:nvPr/>
          </p:nvSpPr>
          <p:spPr bwMode="auto">
            <a:xfrm>
              <a:off x="1941843" y="4458887"/>
              <a:ext cx="666848" cy="115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漂亮</a:t>
              </a:r>
              <a:endParaRPr lang="zh-TW" altLang="en-US" sz="7200" dirty="0"/>
            </a:p>
          </p:txBody>
        </p:sp>
        <p:sp>
          <p:nvSpPr>
            <p:cNvPr id="105" name="文字方塊 92"/>
            <p:cNvSpPr txBox="1">
              <a:spLocks noChangeArrowheads="1"/>
            </p:cNvSpPr>
            <p:nvPr/>
          </p:nvSpPr>
          <p:spPr bwMode="auto">
            <a:xfrm>
              <a:off x="2196709" y="3989588"/>
              <a:ext cx="553653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挺</a:t>
              </a:r>
            </a:p>
          </p:txBody>
        </p:sp>
        <p:sp>
          <p:nvSpPr>
            <p:cNvPr id="106" name="橢圓 105"/>
            <p:cNvSpPr/>
            <p:nvPr/>
          </p:nvSpPr>
          <p:spPr>
            <a:xfrm>
              <a:off x="4583938" y="3092052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cxnSp>
          <p:nvCxnSpPr>
            <p:cNvPr id="107" name="直線單箭頭接點 106"/>
            <p:cNvCxnSpPr>
              <a:stCxn id="86" idx="7"/>
              <a:endCxn id="106" idx="3"/>
            </p:cNvCxnSpPr>
            <p:nvPr/>
          </p:nvCxnSpPr>
          <p:spPr>
            <a:xfrm flipV="1">
              <a:off x="4344016" y="3368475"/>
              <a:ext cx="303159" cy="1708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106" idx="5"/>
              <a:endCxn id="90" idx="1"/>
            </p:cNvCxnSpPr>
            <p:nvPr/>
          </p:nvCxnSpPr>
          <p:spPr>
            <a:xfrm>
              <a:off x="4952503" y="3368475"/>
              <a:ext cx="1466429" cy="171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字方塊 59"/>
            <p:cNvSpPr txBox="1">
              <a:spLocks noChangeArrowheads="1"/>
            </p:cNvSpPr>
            <p:nvPr/>
          </p:nvSpPr>
          <p:spPr bwMode="auto">
            <a:xfrm>
              <a:off x="4898111" y="2866829"/>
              <a:ext cx="545582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很</a:t>
              </a:r>
              <a:endParaRPr lang="en-US" altLang="zh-TW" sz="7200" dirty="0"/>
            </a:p>
          </p:txBody>
        </p:sp>
        <p:cxnSp>
          <p:nvCxnSpPr>
            <p:cNvPr id="110" name="直線單箭頭接點 109"/>
            <p:cNvCxnSpPr>
              <a:stCxn id="69" idx="5"/>
              <a:endCxn id="73" idx="1"/>
            </p:cNvCxnSpPr>
            <p:nvPr/>
          </p:nvCxnSpPr>
          <p:spPr>
            <a:xfrm>
              <a:off x="5736410" y="4390829"/>
              <a:ext cx="696337" cy="3308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單箭頭接點 110"/>
            <p:cNvCxnSpPr>
              <a:stCxn id="102" idx="4"/>
              <a:endCxn id="99" idx="0"/>
            </p:cNvCxnSpPr>
            <p:nvPr/>
          </p:nvCxnSpPr>
          <p:spPr>
            <a:xfrm flipH="1">
              <a:off x="2744884" y="4422910"/>
              <a:ext cx="395" cy="20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字方塊 64"/>
            <p:cNvSpPr txBox="1">
              <a:spLocks noChangeArrowheads="1"/>
            </p:cNvSpPr>
            <p:nvPr/>
          </p:nvSpPr>
          <p:spPr bwMode="auto">
            <a:xfrm>
              <a:off x="6000272" y="2866829"/>
              <a:ext cx="359965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舊</a:t>
              </a:r>
              <a:endParaRPr lang="zh-TW" altLang="en-US" sz="7200" dirty="0"/>
            </a:p>
          </p:txBody>
        </p:sp>
        <p:sp>
          <p:nvSpPr>
            <p:cNvPr id="113" name="橢圓 112"/>
            <p:cNvSpPr/>
            <p:nvPr/>
          </p:nvSpPr>
          <p:spPr>
            <a:xfrm>
              <a:off x="3210027" y="3093439"/>
              <a:ext cx="431800" cy="323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114" name="文字方塊 58"/>
            <p:cNvSpPr txBox="1">
              <a:spLocks noChangeArrowheads="1"/>
            </p:cNvSpPr>
            <p:nvPr/>
          </p:nvSpPr>
          <p:spPr bwMode="auto">
            <a:xfrm>
              <a:off x="3598319" y="3012794"/>
              <a:ext cx="450196" cy="600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sz="7200" dirty="0"/>
                <a:t>的</a:t>
              </a:r>
              <a:endParaRPr lang="zh-TW" altLang="en-US" sz="7200" dirty="0"/>
            </a:p>
          </p:txBody>
        </p:sp>
        <p:cxnSp>
          <p:nvCxnSpPr>
            <p:cNvPr id="115" name="直線單箭頭接點 114"/>
            <p:cNvCxnSpPr>
              <a:stCxn id="84" idx="7"/>
              <a:endCxn id="113" idx="3"/>
            </p:cNvCxnSpPr>
            <p:nvPr/>
          </p:nvCxnSpPr>
          <p:spPr>
            <a:xfrm flipV="1">
              <a:off x="2902093" y="3369862"/>
              <a:ext cx="371171" cy="1694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113" idx="5"/>
              <a:endCxn id="86" idx="1"/>
            </p:cNvCxnSpPr>
            <p:nvPr/>
          </p:nvCxnSpPr>
          <p:spPr>
            <a:xfrm>
              <a:off x="3578591" y="3369862"/>
              <a:ext cx="460096" cy="1694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橢圓 116"/>
            <p:cNvSpPr/>
            <p:nvPr/>
          </p:nvSpPr>
          <p:spPr>
            <a:xfrm>
              <a:off x="7305577" y="3383905"/>
              <a:ext cx="283279" cy="2144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7588856" y="3354206"/>
              <a:ext cx="1270183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/>
                <a:t>Start node</a:t>
              </a:r>
              <a:endParaRPr lang="zh-TW" altLang="en-US" sz="7200" dirty="0"/>
            </a:p>
          </p:txBody>
        </p:sp>
        <p:sp>
          <p:nvSpPr>
            <p:cNvPr id="119" name="橢圓 118"/>
            <p:cNvSpPr/>
            <p:nvPr/>
          </p:nvSpPr>
          <p:spPr>
            <a:xfrm>
              <a:off x="7305576" y="3707531"/>
              <a:ext cx="283279" cy="21442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720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7588855" y="3677831"/>
              <a:ext cx="1270183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/>
                <a:t>End node</a:t>
              </a:r>
              <a:endParaRPr lang="zh-TW" altLang="en-US" sz="7200" dirty="0"/>
            </a:p>
          </p:txBody>
        </p:sp>
        <p:sp>
          <p:nvSpPr>
            <p:cNvPr id="122" name="向下箭號 121"/>
            <p:cNvSpPr/>
            <p:nvPr/>
          </p:nvSpPr>
          <p:spPr>
            <a:xfrm rot="4690875">
              <a:off x="4900393" y="2532940"/>
              <a:ext cx="166978" cy="2852054"/>
            </a:xfrm>
            <a:prstGeom prst="downArrow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123" name="向下箭號 122"/>
            <p:cNvSpPr/>
            <p:nvPr/>
          </p:nvSpPr>
          <p:spPr>
            <a:xfrm rot="16200000">
              <a:off x="3395947" y="3158613"/>
              <a:ext cx="166978" cy="992034"/>
            </a:xfrm>
            <a:prstGeom prst="downArrow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124" name="向下箭號 123"/>
            <p:cNvSpPr/>
            <p:nvPr/>
          </p:nvSpPr>
          <p:spPr>
            <a:xfrm rot="13448258">
              <a:off x="4393910" y="3326878"/>
              <a:ext cx="222637" cy="266171"/>
            </a:xfrm>
            <a:prstGeom prst="downArrow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125" name="向下箭號 124"/>
            <p:cNvSpPr/>
            <p:nvPr/>
          </p:nvSpPr>
          <p:spPr>
            <a:xfrm rot="16955972">
              <a:off x="5619271" y="2711309"/>
              <a:ext cx="166978" cy="1462330"/>
            </a:xfrm>
            <a:prstGeom prst="downArrow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126" name="向下箭號 125"/>
            <p:cNvSpPr/>
            <p:nvPr/>
          </p:nvSpPr>
          <p:spPr>
            <a:xfrm rot="16200000">
              <a:off x="3903186" y="3934608"/>
              <a:ext cx="166978" cy="694870"/>
            </a:xfrm>
            <a:prstGeom prst="downArrow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127" name="向下箭號 126"/>
            <p:cNvSpPr/>
            <p:nvPr/>
          </p:nvSpPr>
          <p:spPr>
            <a:xfrm rot="16200000">
              <a:off x="4979981" y="3979374"/>
              <a:ext cx="166978" cy="608755"/>
            </a:xfrm>
            <a:prstGeom prst="downArrow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128" name="向下箭號 127"/>
            <p:cNvSpPr/>
            <p:nvPr/>
          </p:nvSpPr>
          <p:spPr>
            <a:xfrm rot="18101169">
              <a:off x="6010047" y="4173252"/>
              <a:ext cx="166978" cy="777829"/>
            </a:xfrm>
            <a:prstGeom prst="downArrow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129" name="向下箭號 128"/>
            <p:cNvSpPr/>
            <p:nvPr/>
          </p:nvSpPr>
          <p:spPr>
            <a:xfrm>
              <a:off x="2608691" y="3814741"/>
              <a:ext cx="222637" cy="294734"/>
            </a:xfrm>
            <a:prstGeom prst="downArrow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130" name="向下箭號 129"/>
            <p:cNvSpPr/>
            <p:nvPr/>
          </p:nvSpPr>
          <p:spPr>
            <a:xfrm>
              <a:off x="2610678" y="4418036"/>
              <a:ext cx="222637" cy="206311"/>
            </a:xfrm>
            <a:prstGeom prst="downArrow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131" name="向下箭號 130"/>
            <p:cNvSpPr/>
            <p:nvPr/>
          </p:nvSpPr>
          <p:spPr>
            <a:xfrm rot="13959550">
              <a:off x="2949864" y="4237750"/>
              <a:ext cx="166978" cy="542042"/>
            </a:xfrm>
            <a:prstGeom prst="downArrow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132" name="向下箭號 131"/>
            <p:cNvSpPr/>
            <p:nvPr/>
          </p:nvSpPr>
          <p:spPr>
            <a:xfrm rot="13240451">
              <a:off x="3693722" y="3697875"/>
              <a:ext cx="222637" cy="522015"/>
            </a:xfrm>
            <a:prstGeom prst="downArrow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133" name="向下箭號 132"/>
            <p:cNvSpPr/>
            <p:nvPr/>
          </p:nvSpPr>
          <p:spPr>
            <a:xfrm rot="16200000">
              <a:off x="5296085" y="2898526"/>
              <a:ext cx="166978" cy="713675"/>
            </a:xfrm>
            <a:prstGeom prst="downArrow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</p:grpSp>
      <p:sp>
        <p:nvSpPr>
          <p:cNvPr id="137" name="文字方塊 136"/>
          <p:cNvSpPr txBox="1"/>
          <p:nvPr/>
        </p:nvSpPr>
        <p:spPr>
          <a:xfrm>
            <a:off x="2529879" y="4911654"/>
            <a:ext cx="8033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en-US" altLang="zh-TW" sz="2800" dirty="0">
                <a:solidFill>
                  <a:srgbClr val="0070C0"/>
                </a:solidFill>
              </a:rPr>
              <a:t>e.g.  </a:t>
            </a:r>
            <a:r>
              <a:rPr lang="zh-TW" altLang="en-US" sz="2800" dirty="0">
                <a:solidFill>
                  <a:srgbClr val="0070C0"/>
                </a:solidFill>
              </a:rPr>
              <a:t>飯店 </a:t>
            </a:r>
            <a:r>
              <a:rPr lang="zh-TW" altLang="en-US" sz="2800" dirty="0">
                <a:solidFill>
                  <a:srgbClr val="0070C0"/>
                </a:solidFill>
              </a:rPr>
              <a:t>房間 很 舒適 但 離 市中心 </a:t>
            </a:r>
            <a:r>
              <a:rPr lang="zh-TW" altLang="en-US" sz="2800" dirty="0">
                <a:solidFill>
                  <a:srgbClr val="0070C0"/>
                </a:solidFill>
              </a:rPr>
              <a:t>遠</a:t>
            </a:r>
            <a:endParaRPr lang="en-US" altLang="zh-TW" sz="2800" dirty="0">
              <a:solidFill>
                <a:srgbClr val="0070C0"/>
              </a:solidFill>
            </a:endParaRPr>
          </a:p>
          <a:p>
            <a:pPr>
              <a:buSzPct val="80000"/>
            </a:pPr>
            <a:r>
              <a:rPr lang="zh-TW" altLang="en-US" sz="2800" dirty="0">
                <a:solidFill>
                  <a:srgbClr val="0070C0"/>
                </a:solidFill>
              </a:rPr>
              <a:t>       飯店 </a:t>
            </a:r>
            <a:r>
              <a:rPr lang="zh-TW" altLang="en-US" sz="2800" dirty="0">
                <a:solidFill>
                  <a:srgbClr val="0070C0"/>
                </a:solidFill>
              </a:rPr>
              <a:t>挺 漂亮 但 房間 很</a:t>
            </a:r>
            <a:r>
              <a:rPr lang="zh-TW" altLang="en-US" sz="2800" dirty="0">
                <a:solidFill>
                  <a:srgbClr val="0070C0"/>
                </a:solidFill>
              </a:rPr>
              <a:t>舊</a:t>
            </a:r>
            <a:endParaRPr lang="zh-TW" altLang="en-US" sz="28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9559091" y="2407990"/>
            <a:ext cx="842078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p"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1 :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這個 飯店 房間 算 舒適</a:t>
            </a: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p"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X2 :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這個 飯店 的 房間 很 舒適 但 離 市中心 太遠 不方便</a:t>
            </a: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p"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X3 </a:t>
            </a:r>
            <a:r>
              <a:rPr lang="en-US" altLang="zh-TW" sz="2400" dirty="0">
                <a:solidFill>
                  <a:srgbClr val="1D68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TW" altLang="en-US" sz="2400" dirty="0">
                <a:solidFill>
                  <a:srgbClr val="1D68FF"/>
                </a:solidFill>
                <a:latin typeface="Times New Roman" pitchFamily="18" charset="0"/>
                <a:cs typeface="Times New Roman" pitchFamily="18" charset="0"/>
              </a:rPr>
              <a:t>飯店 挺 漂亮 但 房間 很 舊</a:t>
            </a:r>
            <a:endParaRPr lang="en-US" altLang="zh-TW" sz="2400" dirty="0">
              <a:solidFill>
                <a:srgbClr val="1D68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p"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X4 :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離 市中心 遠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134" name="圖片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514" y="8691592"/>
            <a:ext cx="2016224" cy="703168"/>
          </a:xfrm>
          <a:prstGeom prst="rect">
            <a:avLst/>
          </a:prstGeom>
        </p:spPr>
      </p:pic>
      <p:sp>
        <p:nvSpPr>
          <p:cNvPr id="136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712248"/>
            <a:ext cx="17158592" cy="5353260"/>
          </a:xfrm>
        </p:spPr>
        <p:txBody>
          <a:bodyPr wrap="square">
            <a:spAutoFit/>
          </a:bodyPr>
          <a:lstStyle/>
          <a:p>
            <a:r>
              <a:rPr lang="en-US" altLang="zh-TW" sz="5600" dirty="0"/>
              <a:t>Interactive dialogue: retrieval engine interacts with the user to find out more precisely his information </a:t>
            </a:r>
            <a:r>
              <a:rPr lang="en-US" altLang="zh-TW" sz="5600" dirty="0"/>
              <a:t>need</a:t>
            </a:r>
            <a:endParaRPr lang="en-US" altLang="zh-TW" sz="5600" dirty="0">
              <a:ea typeface="華康魏碑體" pitchFamily="65" charset="-120"/>
            </a:endParaRPr>
          </a:p>
          <a:p>
            <a:pPr lvl="1" indent="-685800"/>
            <a:r>
              <a:rPr lang="en-US" altLang="zh-TW" sz="4800" dirty="0">
                <a:ea typeface="華康魏碑體" pitchFamily="65" charset="-120"/>
              </a:rPr>
              <a:t>User entering the query</a:t>
            </a:r>
          </a:p>
          <a:p>
            <a:pPr lvl="1" indent="-685800">
              <a:lnSpc>
                <a:spcPts val="6400"/>
              </a:lnSpc>
            </a:pPr>
            <a:r>
              <a:rPr lang="en-US" altLang="zh-TW" sz="4800" dirty="0">
                <a:ea typeface="華康魏碑體" pitchFamily="65" charset="-120"/>
              </a:rPr>
              <a:t>When </a:t>
            </a:r>
            <a:r>
              <a:rPr lang="en-US" altLang="zh-TW" sz="4800" dirty="0">
                <a:ea typeface="華康魏碑體" pitchFamily="65" charset="-120"/>
              </a:rPr>
              <a:t>the retrieved results are divergent, the </a:t>
            </a:r>
            <a:r>
              <a:rPr lang="en-US" altLang="zh-TW" sz="4800" dirty="0">
                <a:ea typeface="華康魏碑體" pitchFamily="65" charset="-120"/>
              </a:rPr>
              <a:t>system may </a:t>
            </a:r>
            <a:r>
              <a:rPr lang="en-US" altLang="zh-TW" sz="4800" dirty="0">
                <a:ea typeface="華康魏碑體" pitchFamily="65" charset="-120"/>
              </a:rPr>
              <a:t>ask for more information rather than offering </a:t>
            </a:r>
            <a:r>
              <a:rPr lang="en-US" altLang="zh-TW" sz="4800" dirty="0">
                <a:ea typeface="華康魏碑體" pitchFamily="65" charset="-120"/>
              </a:rPr>
              <a:t>the results</a:t>
            </a:r>
            <a:endParaRPr lang="en-US" sz="4800" dirty="0">
              <a:latin typeface="華康魏碑體" pitchFamily="65" charset="-120"/>
              <a:ea typeface="華康魏碑體" pitchFamily="65" charset="-120"/>
            </a:endParaRPr>
          </a:p>
        </p:txBody>
      </p:sp>
      <p:sp>
        <p:nvSpPr>
          <p:cNvPr id="6" name="Can 5"/>
          <p:cNvSpPr/>
          <p:nvPr/>
        </p:nvSpPr>
        <p:spPr>
          <a:xfrm>
            <a:off x="12674598" y="2667795"/>
            <a:ext cx="3705228" cy="192405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4000" dirty="0"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sz="4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Spoken Archive</a:t>
            </a:r>
            <a:endParaRPr lang="en-US" sz="4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61016" y="2915444"/>
            <a:ext cx="2968984" cy="1485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Retrieval Engine</a:t>
            </a:r>
            <a:endParaRPr lang="en-US" sz="4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644899" y="2915444"/>
            <a:ext cx="751322" cy="1448796"/>
            <a:chOff x="347724" y="4009057"/>
            <a:chExt cx="624124" cy="1604687"/>
          </a:xfrm>
        </p:grpSpPr>
        <p:sp>
          <p:nvSpPr>
            <p:cNvPr id="11" name="Smiley Face 10"/>
            <p:cNvSpPr/>
            <p:nvPr/>
          </p:nvSpPr>
          <p:spPr>
            <a:xfrm>
              <a:off x="350629" y="4009057"/>
              <a:ext cx="621219" cy="638285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>
              <a:off x="661239" y="4647342"/>
              <a:ext cx="0" cy="5798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47724" y="5227184"/>
              <a:ext cx="310610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8334" y="5227184"/>
              <a:ext cx="310609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47724" y="4647880"/>
              <a:ext cx="310610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8334" y="4647880"/>
              <a:ext cx="310609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99092" y="4091300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System response</a:t>
            </a:r>
            <a:endParaRPr lang="en-US" altLang="zh-TW" sz="40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855903" y="1482462"/>
            <a:ext cx="3536822" cy="873852"/>
          </a:xfrm>
          <a:prstGeom prst="wedgeRoundRectCallout">
            <a:avLst>
              <a:gd name="adj1" fmla="val 28879"/>
              <a:gd name="adj2" fmla="val 7818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sz="4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USA President</a:t>
            </a:r>
            <a:endParaRPr lang="en-US" sz="4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2469"/>
            <a:ext cx="18288000" cy="114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TW" sz="6600" b="1" spc="-300" dirty="0">
                <a:solidFill>
                  <a:srgbClr val="000000"/>
                </a:solidFill>
                <a:latin typeface="Times New Roman" pitchFamily="18" charset="0"/>
                <a:ea typeface="華康隸書體W5" pitchFamily="49" charset="-120"/>
                <a:cs typeface="Times New Roman" pitchFamily="18" charset="0"/>
              </a:rPr>
              <a:t>Multi-modal Interactive  Dialogue</a:t>
            </a:r>
            <a:endParaRPr lang="en-US" altLang="zh-TW" sz="6600" b="1" spc="-300" dirty="0">
              <a:solidFill>
                <a:srgbClr val="000000"/>
              </a:solidFill>
              <a:latin typeface="Times New Roman" pitchFamily="18" charset="0"/>
              <a:ea typeface="華康隸書體W5" pitchFamily="49" charset="-120"/>
              <a:cs typeface="Times New Roman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4679507" y="3841214"/>
            <a:ext cx="378151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11430002" y="3848150"/>
            <a:ext cx="124459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8" descr="a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01" y="3293009"/>
            <a:ext cx="2463802" cy="339118"/>
          </a:xfrm>
          <a:prstGeom prst="rect">
            <a:avLst/>
          </a:prstGeom>
        </p:spPr>
      </p:pic>
      <p:sp>
        <p:nvSpPr>
          <p:cNvPr id="18" name="Rounded Rectangular Callout 18"/>
          <p:cNvSpPr/>
          <p:nvPr/>
        </p:nvSpPr>
        <p:spPr>
          <a:xfrm>
            <a:off x="5831635" y="1486937"/>
            <a:ext cx="3699706" cy="1497118"/>
          </a:xfrm>
          <a:prstGeom prst="wedgeRoundRectCallout">
            <a:avLst>
              <a:gd name="adj1" fmla="val 28879"/>
              <a:gd name="adj2" fmla="val 7818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sz="4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More precisely please?</a:t>
            </a:r>
            <a:endParaRPr lang="en-US" sz="4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4" name="Folded Corner 154"/>
          <p:cNvSpPr>
            <a:spLocks noChangeAspect="1"/>
          </p:cNvSpPr>
          <p:nvPr/>
        </p:nvSpPr>
        <p:spPr>
          <a:xfrm>
            <a:off x="10152114" y="1277146"/>
            <a:ext cx="2304256" cy="1706912"/>
          </a:xfrm>
          <a:prstGeom prst="foldedCorner">
            <a:avLst>
              <a:gd name="adj" fmla="val 324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endParaRPr lang="en-US" sz="2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document </a:t>
            </a:r>
            <a:r>
              <a:rPr lang="en-US" sz="28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  <a:r>
              <a:rPr lang="en-US" altLang="zh-TW" sz="28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05</a:t>
            </a:r>
            <a:endParaRPr lang="en-US" sz="28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altLang="zh-TW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document </a:t>
            </a:r>
            <a:r>
              <a:rPr lang="en-US" sz="28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28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16</a:t>
            </a:r>
            <a:endParaRPr lang="en-US" sz="28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altLang="zh-TW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document </a:t>
            </a:r>
            <a:r>
              <a:rPr lang="en-US" sz="28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8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98</a:t>
            </a:r>
            <a:endParaRPr lang="en-US" sz="28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altLang="zh-TW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...</a:t>
            </a:r>
          </a:p>
        </p:txBody>
      </p:sp>
      <p:sp>
        <p:nvSpPr>
          <p:cNvPr id="25" name="TextBox 19"/>
          <p:cNvSpPr txBox="1"/>
          <p:nvPr/>
        </p:nvSpPr>
        <p:spPr>
          <a:xfrm>
            <a:off x="5418133" y="3092099"/>
            <a:ext cx="2304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Query 1</a:t>
            </a:r>
            <a:endParaRPr lang="en-US" altLang="zh-TW" sz="4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4679507" y="4015234"/>
            <a:ext cx="378151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736" y="1653146"/>
            <a:ext cx="2016224" cy="703168"/>
          </a:xfrm>
          <a:prstGeom prst="rect">
            <a:avLst/>
          </a:prstGeom>
        </p:spPr>
      </p:pic>
      <p:sp>
        <p:nvSpPr>
          <p:cNvPr id="29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4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20" grpId="0" uiExpand="1"/>
      <p:bldP spid="17" grpId="0" animBg="1"/>
      <p:bldP spid="18" grpId="0" uiExpand="1" animBg="1"/>
      <p:bldP spid="24" grpId="0" uiExpand="1" animBg="1"/>
      <p:bldP spid="25" grpId="0"/>
      <p:bldP spid="2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/>
          <p:nvPr/>
        </p:nvSpPr>
        <p:spPr>
          <a:xfrm>
            <a:off x="8461016" y="2915444"/>
            <a:ext cx="2968984" cy="1485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Retrieval </a:t>
            </a:r>
            <a:r>
              <a:rPr lang="en-US" altLang="zh-TW" sz="4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Engine</a:t>
            </a:r>
            <a:endParaRPr lang="en-US" sz="40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44" name="Group 9"/>
          <p:cNvGrpSpPr>
            <a:grpSpLocks noChangeAspect="1"/>
          </p:cNvGrpSpPr>
          <p:nvPr/>
        </p:nvGrpSpPr>
        <p:grpSpPr>
          <a:xfrm>
            <a:off x="3644899" y="2915444"/>
            <a:ext cx="751322" cy="1448796"/>
            <a:chOff x="347724" y="4009057"/>
            <a:chExt cx="624124" cy="1604687"/>
          </a:xfrm>
        </p:grpSpPr>
        <p:sp>
          <p:nvSpPr>
            <p:cNvPr id="45" name="Smiley Face 10"/>
            <p:cNvSpPr/>
            <p:nvPr/>
          </p:nvSpPr>
          <p:spPr>
            <a:xfrm>
              <a:off x="350629" y="4009057"/>
              <a:ext cx="621219" cy="638285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rgbClr val="000000"/>
                </a:solidFill>
              </a:endParaRPr>
            </a:p>
          </p:txBody>
        </p:sp>
        <p:cxnSp>
          <p:nvCxnSpPr>
            <p:cNvPr id="46" name="Straight Connector 11"/>
            <p:cNvCxnSpPr>
              <a:stCxn id="45" idx="4"/>
            </p:cNvCxnSpPr>
            <p:nvPr/>
          </p:nvCxnSpPr>
          <p:spPr>
            <a:xfrm>
              <a:off x="661239" y="4647342"/>
              <a:ext cx="0" cy="5798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12"/>
            <p:cNvCxnSpPr/>
            <p:nvPr/>
          </p:nvCxnSpPr>
          <p:spPr>
            <a:xfrm flipH="1">
              <a:off x="347724" y="5227184"/>
              <a:ext cx="310610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13"/>
            <p:cNvCxnSpPr/>
            <p:nvPr/>
          </p:nvCxnSpPr>
          <p:spPr>
            <a:xfrm>
              <a:off x="658334" y="5227184"/>
              <a:ext cx="310609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14"/>
            <p:cNvCxnSpPr/>
            <p:nvPr/>
          </p:nvCxnSpPr>
          <p:spPr>
            <a:xfrm flipH="1">
              <a:off x="347724" y="4647880"/>
              <a:ext cx="310610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15"/>
            <p:cNvCxnSpPr/>
            <p:nvPr/>
          </p:nvCxnSpPr>
          <p:spPr>
            <a:xfrm>
              <a:off x="658334" y="4647880"/>
              <a:ext cx="310609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ounded Rectangular Callout 16"/>
          <p:cNvSpPr/>
          <p:nvPr/>
        </p:nvSpPr>
        <p:spPr>
          <a:xfrm>
            <a:off x="359024" y="1482462"/>
            <a:ext cx="4752528" cy="873852"/>
          </a:xfrm>
          <a:prstGeom prst="wedgeRoundRectCallout">
            <a:avLst>
              <a:gd name="adj1" fmla="val 28879"/>
              <a:gd name="adj2" fmla="val 7818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4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International Affairs</a:t>
            </a:r>
            <a:endParaRPr lang="en-US" sz="4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0" y="2469"/>
            <a:ext cx="18288000" cy="114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TW" sz="6600" b="1" spc="-300" dirty="0">
                <a:solidFill>
                  <a:srgbClr val="000000"/>
                </a:solidFill>
                <a:latin typeface="Times New Roman" pitchFamily="18" charset="0"/>
                <a:ea typeface="華康隸書體W5" pitchFamily="49" charset="-120"/>
                <a:cs typeface="Times New Roman" pitchFamily="18" charset="0"/>
              </a:rPr>
              <a:t>Multi-modal Interactive  </a:t>
            </a:r>
            <a:r>
              <a:rPr lang="en-US" altLang="zh-TW" sz="6600" b="1" spc="-300" dirty="0">
                <a:solidFill>
                  <a:srgbClr val="000000"/>
                </a:solidFill>
                <a:latin typeface="Times New Roman" pitchFamily="18" charset="0"/>
                <a:ea typeface="華康隸書體W5" pitchFamily="49" charset="-120"/>
                <a:cs typeface="Times New Roman" pitchFamily="18" charset="0"/>
              </a:rPr>
              <a:t>Dialogue</a:t>
            </a:r>
            <a:endParaRPr lang="en-US" altLang="zh-TW" sz="6600" b="1" spc="-300" dirty="0">
              <a:solidFill>
                <a:srgbClr val="000000"/>
              </a:solidFill>
              <a:latin typeface="Times New Roman" pitchFamily="18" charset="0"/>
              <a:ea typeface="華康隸書體W5" pitchFamily="49" charset="-120"/>
              <a:cs typeface="Times New Roman" pitchFamily="18" charset="0"/>
            </a:endParaRPr>
          </a:p>
        </p:txBody>
      </p:sp>
      <p:sp>
        <p:nvSpPr>
          <p:cNvPr id="58" name="Content Placeholder 2"/>
          <p:cNvSpPr>
            <a:spLocks noGrp="1"/>
          </p:cNvSpPr>
          <p:nvPr>
            <p:ph idx="1"/>
          </p:nvPr>
        </p:nvSpPr>
        <p:spPr>
          <a:xfrm>
            <a:off x="914400" y="4976523"/>
            <a:ext cx="17014576" cy="5386090"/>
          </a:xfrm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Interactive dialogue: retrieval engine interacts with the user to find out more precisely his information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need</a:t>
            </a:r>
          </a:p>
          <a:p>
            <a:pPr marL="1371600" lvl="1"/>
            <a:r>
              <a:rPr lang="en-US" altLang="zh-TW" sz="4000" dirty="0">
                <a:ea typeface="華康魏碑體" pitchFamily="65" charset="-120"/>
              </a:rPr>
              <a:t>User entering the second query</a:t>
            </a:r>
          </a:p>
          <a:p>
            <a:pPr marL="1371600" lvl="1">
              <a:lnSpc>
                <a:spcPts val="6000"/>
              </a:lnSpc>
              <a:spcBef>
                <a:spcPts val="0"/>
              </a:spcBef>
            </a:pPr>
            <a:r>
              <a:rPr lang="en-US" altLang="zh-TW" sz="4000" dirty="0">
                <a:ea typeface="華康魏碑體" pitchFamily="65" charset="-120"/>
              </a:rPr>
              <a:t>when the retrieved results are still divergent, but seem </a:t>
            </a:r>
            <a:r>
              <a:rPr lang="en-US" altLang="zh-TW" sz="4000" dirty="0">
                <a:ea typeface="華康魏碑體" pitchFamily="65" charset="-120"/>
              </a:rPr>
              <a:t>to have </a:t>
            </a:r>
            <a:r>
              <a:rPr lang="en-US" altLang="zh-TW" sz="4000" dirty="0">
                <a:ea typeface="華康魏碑體" pitchFamily="65" charset="-120"/>
              </a:rPr>
              <a:t>a major trend, the system may use a key word </a:t>
            </a:r>
            <a:r>
              <a:rPr lang="en-US" altLang="zh-TW" sz="4000" dirty="0">
                <a:ea typeface="華康魏碑體" pitchFamily="65" charset="-120"/>
              </a:rPr>
              <a:t>representing </a:t>
            </a:r>
            <a:r>
              <a:rPr lang="en-US" altLang="zh-TW" sz="4000" dirty="0">
                <a:ea typeface="華康魏碑體" pitchFamily="65" charset="-120"/>
              </a:rPr>
              <a:t>the major trend asking for </a:t>
            </a:r>
            <a:r>
              <a:rPr lang="en-US" altLang="zh-TW" sz="4000" dirty="0">
                <a:ea typeface="華康魏碑體" pitchFamily="65" charset="-120"/>
              </a:rPr>
              <a:t>confirmation</a:t>
            </a:r>
          </a:p>
          <a:p>
            <a:pPr marL="1371600" lvl="1">
              <a:lnSpc>
                <a:spcPts val="6000"/>
              </a:lnSpc>
              <a:spcBef>
                <a:spcPts val="0"/>
              </a:spcBef>
            </a:pPr>
            <a:r>
              <a:rPr lang="en-US" altLang="zh-TW" sz="4000" dirty="0">
                <a:ea typeface="華康魏碑體" pitchFamily="65" charset="-120"/>
              </a:rPr>
              <a:t>User </a:t>
            </a:r>
            <a:r>
              <a:rPr lang="en-US" altLang="zh-TW" sz="4000" dirty="0">
                <a:ea typeface="華康魏碑體" pitchFamily="65" charset="-120"/>
              </a:rPr>
              <a:t>may </a:t>
            </a:r>
            <a:r>
              <a:rPr lang="en-US" altLang="zh-TW" sz="4000" dirty="0">
                <a:ea typeface="華康魏碑體" pitchFamily="65" charset="-120"/>
              </a:rPr>
              <a:t>reply</a:t>
            </a:r>
            <a:r>
              <a:rPr lang="zh-TW" altLang="en-US" sz="4000" dirty="0">
                <a:ea typeface="華康魏碑體" pitchFamily="65" charset="-120"/>
              </a:rPr>
              <a:t>：</a:t>
            </a:r>
            <a:r>
              <a:rPr lang="en-US" altLang="zh-TW" sz="4000" dirty="0">
                <a:ea typeface="華康魏碑體" pitchFamily="65" charset="-120"/>
              </a:rPr>
              <a:t> “Yes” or “No, Asia</a:t>
            </a:r>
            <a:r>
              <a:rPr lang="en-US" altLang="zh-TW" sz="4000" dirty="0">
                <a:ea typeface="華康魏碑體" pitchFamily="65" charset="-120"/>
              </a:rPr>
              <a:t>”</a:t>
            </a:r>
            <a:endParaRPr lang="en-US" sz="4000" dirty="0">
              <a:ea typeface="華康魏碑體" pitchFamily="65" charset="-120"/>
            </a:endParaRPr>
          </a:p>
        </p:txBody>
      </p:sp>
      <p:sp>
        <p:nvSpPr>
          <p:cNvPr id="60" name="TextBox 19"/>
          <p:cNvSpPr txBox="1"/>
          <p:nvPr/>
        </p:nvSpPr>
        <p:spPr>
          <a:xfrm>
            <a:off x="4823522" y="3971944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System response</a:t>
            </a:r>
            <a:endParaRPr lang="en-US" altLang="zh-TW" sz="4000" b="1" baseline="-25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4679507" y="3740138"/>
            <a:ext cx="378151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11448260" y="3841214"/>
            <a:ext cx="2055408" cy="69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13503668" y="2667795"/>
            <a:ext cx="3705228" cy="1924050"/>
            <a:chOff x="6516216" y="1778000"/>
            <a:chExt cx="1852614" cy="1282700"/>
          </a:xfrm>
        </p:grpSpPr>
        <p:sp>
          <p:nvSpPr>
            <p:cNvPr id="41" name="Can 5"/>
            <p:cNvSpPr/>
            <p:nvPr/>
          </p:nvSpPr>
          <p:spPr>
            <a:xfrm>
              <a:off x="6516216" y="1778000"/>
              <a:ext cx="1852614" cy="12827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4000" dirty="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  <a:p>
              <a:pPr algn="ctr"/>
              <a:r>
                <a:rPr lang="en-US" altLang="zh-TW" sz="4000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Spoken Archive</a:t>
              </a:r>
              <a:endParaRPr lang="en-US" altLang="zh-TW" sz="4000" dirty="0">
                <a:latin typeface="標楷體" pitchFamily="65" charset="-120"/>
                <a:ea typeface="標楷體" pitchFamily="65" charset="-120"/>
              </a:endParaRPr>
            </a:p>
          </p:txBody>
        </p:sp>
        <p:pic>
          <p:nvPicPr>
            <p:cNvPr id="19" name="Picture 8" descr="audi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8491" y="2194809"/>
              <a:ext cx="1231901" cy="226079"/>
            </a:xfrm>
            <a:prstGeom prst="rect">
              <a:avLst/>
            </a:prstGeom>
          </p:spPr>
        </p:pic>
      </p:grpSp>
      <p:sp>
        <p:nvSpPr>
          <p:cNvPr id="18" name="TextBox 19"/>
          <p:cNvSpPr txBox="1"/>
          <p:nvPr/>
        </p:nvSpPr>
        <p:spPr>
          <a:xfrm>
            <a:off x="5562148" y="3055852"/>
            <a:ext cx="201622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TW" sz="7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Query 2</a:t>
            </a:r>
          </a:p>
        </p:txBody>
      </p:sp>
      <p:sp>
        <p:nvSpPr>
          <p:cNvPr id="22" name="Rounded Rectangular Callout 18"/>
          <p:cNvSpPr/>
          <p:nvPr/>
        </p:nvSpPr>
        <p:spPr>
          <a:xfrm>
            <a:off x="5831635" y="1486937"/>
            <a:ext cx="3699706" cy="1497118"/>
          </a:xfrm>
          <a:prstGeom prst="wedgeRoundRectCallout">
            <a:avLst>
              <a:gd name="adj1" fmla="val 28879"/>
              <a:gd name="adj2" fmla="val 7818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sz="4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Regarding Middle East?</a:t>
            </a:r>
            <a:endParaRPr lang="en-US" sz="4000" dirty="0">
              <a:latin typeface="標楷體" pitchFamily="65" charset="-120"/>
              <a:ea typeface="標楷體" pitchFamily="65" charset="-120"/>
              <a:cs typeface="Times New Roman"/>
            </a:endParaRPr>
          </a:p>
        </p:txBody>
      </p:sp>
      <p:sp>
        <p:nvSpPr>
          <p:cNvPr id="23" name="Folded Corner 154"/>
          <p:cNvSpPr/>
          <p:nvPr/>
        </p:nvSpPr>
        <p:spPr>
          <a:xfrm>
            <a:off x="10152117" y="1277145"/>
            <a:ext cx="3168350" cy="1814922"/>
          </a:xfrm>
          <a:prstGeom prst="foldedCorner">
            <a:avLst>
              <a:gd name="adj" fmla="val 324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altLang="zh-TW" sz="4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endParaRPr lang="en-US" altLang="zh-TW" sz="32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altLang="zh-TW" sz="32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document 496</a:t>
            </a:r>
            <a:endParaRPr lang="en-US" sz="32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altLang="zh-TW" sz="32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document 275</a:t>
            </a:r>
            <a:endParaRPr lang="en-US" sz="32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altLang="zh-TW" sz="32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document 312</a:t>
            </a:r>
            <a:endParaRPr lang="en-US" sz="32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altLang="zh-TW" sz="7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...</a:t>
            </a:r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4642413" y="3956162"/>
            <a:ext cx="378151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662" y="1532326"/>
            <a:ext cx="2016224" cy="703168"/>
          </a:xfrm>
          <a:prstGeom prst="rect">
            <a:avLst/>
          </a:prstGeom>
        </p:spPr>
      </p:pic>
      <p:sp>
        <p:nvSpPr>
          <p:cNvPr id="27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0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2" grpId="0" animBg="1"/>
      <p:bldP spid="58" grpId="0" uiExpand="1" build="p"/>
      <p:bldP spid="60" grpId="0"/>
      <p:bldP spid="18" grpId="0"/>
      <p:bldP spid="18" grpId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" y="247750"/>
            <a:ext cx="18288002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4000" dirty="0"/>
              <a:t>Multi-media/Spoken Document Understanding and Organization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1653" y="1579565"/>
            <a:ext cx="16849726" cy="86639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3200" dirty="0"/>
              <a:t>Key Term/Named Entity Extraction from Multi-media/Spoken Documents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800" dirty="0"/>
              <a:t>	</a:t>
            </a:r>
            <a:r>
              <a:rPr lang="en-US" altLang="zh-TW" sz="2600" dirty="0"/>
              <a:t> — personal names, organization names, location names, event names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600" dirty="0"/>
              <a:t>	 — key phrase/keywords in the documents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600" dirty="0"/>
              <a:t>	 — very often out-of-vocabulary (OOV) words, difficult for recognition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TW" sz="3200" dirty="0"/>
              <a:t>Multi-media/Spoken Document Segmentation</a:t>
            </a:r>
          </a:p>
          <a:p>
            <a:pPr indent="-720000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TW" sz="2600" dirty="0"/>
              <a:t>        — </a:t>
            </a:r>
            <a:r>
              <a:rPr lang="en-US" altLang="zh-TW" sz="2600" dirty="0"/>
              <a:t>automatically segmenting a multi-media/spoken document into short paragraphs, </a:t>
            </a:r>
            <a:r>
              <a:rPr lang="en-US" altLang="zh-TW" sz="2600" dirty="0"/>
              <a:t>each</a:t>
            </a:r>
          </a:p>
          <a:p>
            <a:pPr indent="-720000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TW" sz="2600" dirty="0"/>
              <a:t>             with a central topic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TW" sz="3200" dirty="0"/>
              <a:t>Information Extraction for Multi-media/Spoken Documents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600" dirty="0"/>
              <a:t>        — extraction of key information such as who, when, where, what and how for the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600" dirty="0"/>
              <a:t> </a:t>
            </a:r>
            <a:r>
              <a:rPr lang="en-US" altLang="zh-TW" sz="2600" dirty="0"/>
              <a:t>            information described by multi-media/spoken documents.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600" dirty="0"/>
              <a:t>        — very often the relationships among the key terms/named entities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TW" sz="3200" dirty="0"/>
              <a:t>Summarization for Multi-media/Spoken Documents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600" dirty="0"/>
              <a:t>        — automatically generating a summary (in text or speech form) for each short paragraph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TW" sz="3200" dirty="0"/>
              <a:t>Title Generation for Multi-media/Spoken Documents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600" dirty="0"/>
              <a:t>        — automatically generating a title (in text or speech form) for each short paragraph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600" dirty="0"/>
              <a:t>        — very concise summary indicating the topic area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TW" sz="3200" dirty="0"/>
              <a:t>Topic Analysis and Organization for Multi-media/Spoken Documents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600" dirty="0"/>
              <a:t>        — analyzing the subject topics for the short paragraphs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600" dirty="0"/>
              <a:t>        — clustering and organizing the subject topics of the short paragraphs, </a:t>
            </a:r>
            <a:r>
              <a:rPr lang="en-US" altLang="zh-TW" sz="2600" dirty="0"/>
              <a:t>giving </a:t>
            </a:r>
            <a:r>
              <a:rPr lang="en-US" altLang="zh-TW" sz="2600" dirty="0"/>
              <a:t>the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600" dirty="0"/>
              <a:t>             relationships among </a:t>
            </a:r>
            <a:r>
              <a:rPr lang="en-US" altLang="zh-TW" sz="2600" dirty="0"/>
              <a:t>them for easier </a:t>
            </a:r>
            <a:r>
              <a:rPr lang="en-US" altLang="zh-TW" sz="2600" dirty="0"/>
              <a:t>access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sp>
        <p:nvSpPr>
          <p:cNvPr id="5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194"/>
            <a:ext cx="18266400" cy="108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Markov Decision </a:t>
            </a:r>
            <a:r>
              <a:rPr lang="en-US" dirty="0" smtClean="0"/>
              <a:t>Process (MDP)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" y="1361597"/>
            <a:ext cx="18000992" cy="7503593"/>
          </a:xfrm>
        </p:spPr>
        <p:txBody>
          <a:bodyPr>
            <a:spAutoFit/>
          </a:bodyPr>
          <a:lstStyle/>
          <a:p>
            <a:r>
              <a:rPr lang="en-US" sz="4000" dirty="0"/>
              <a:t>A mathematical framework for decision making, defined by (S,A,T,R,π)</a:t>
            </a:r>
          </a:p>
          <a:p>
            <a:pPr lvl="1"/>
            <a:r>
              <a:rPr lang="en-US" sz="3600" dirty="0"/>
              <a:t>S: Set of states, </a:t>
            </a:r>
            <a:r>
              <a:rPr lang="en-US" sz="3600" dirty="0"/>
              <a:t>c</a:t>
            </a:r>
            <a:r>
              <a:rPr lang="en-US" sz="3600" dirty="0"/>
              <a:t>urrent system status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A: </a:t>
            </a:r>
            <a:r>
              <a:rPr lang="en-US" altLang="zh-TW" sz="3600" dirty="0"/>
              <a:t>Set of </a:t>
            </a:r>
            <a:r>
              <a:rPr lang="en-US" sz="3600" dirty="0"/>
              <a:t>actions the system can take at each state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T: transition probabilities between states when a certain action is taken</a:t>
            </a:r>
            <a:endParaRPr lang="en-US" sz="3600" dirty="0"/>
          </a:p>
          <a:p>
            <a:pPr lvl="1"/>
            <a:r>
              <a:rPr lang="en-US" sz="3600" dirty="0"/>
              <a:t>R: reward received when taking an action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π: policy, choice of action given the state</a:t>
            </a:r>
          </a:p>
          <a:p>
            <a:endParaRPr lang="en-US" sz="4000" dirty="0"/>
          </a:p>
          <a:p>
            <a:r>
              <a:rPr lang="en-US" sz="4000" dirty="0"/>
              <a:t>Objective </a:t>
            </a:r>
            <a:r>
              <a:rPr lang="en-US" sz="4000" dirty="0"/>
              <a:t>: Find a policy that maximizes the expected total reward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231232" y="2708281"/>
                <a:ext cx="374441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4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440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sz="4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4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440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zh-TW" sz="4400" i="1">
                              <a:latin typeface="Cambria Math"/>
                              <a:cs typeface="Times New Roman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zh-TW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4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440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sz="440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zh-TW" sz="44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TW" altLang="en-US" sz="4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353743"/>
                <a:ext cx="1872208" cy="430887"/>
              </a:xfrm>
              <a:prstGeom prst="rect">
                <a:avLst/>
              </a:prstGeom>
              <a:blipFill rotWithShape="1"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291868" y="3992167"/>
                <a:ext cx="3744416" cy="1430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4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440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sz="4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4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440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zh-TW" sz="4400" i="1">
                              <a:latin typeface="Cambria Math"/>
                              <a:cs typeface="Times New Roman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zh-TW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4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440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sz="440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zh-TW" sz="44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TW" altLang="en-US" sz="4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34" y="1995686"/>
                <a:ext cx="1872208" cy="430887"/>
              </a:xfrm>
              <a:prstGeom prst="rect">
                <a:avLst/>
              </a:prstGeom>
              <a:blipFill rotWithShape="1">
                <a:blip r:embed="rId5"/>
                <a:stretch>
                  <a:fillRect r="-3909" b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291868" y="5911871"/>
                <a:ext cx="3744416" cy="1430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sz="4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440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sz="4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440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zh-TW" sz="4400" i="1">
                              <a:latin typeface="Cambria Math"/>
                              <a:cs typeface="Times New Roman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zh-TW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sz="44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440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sz="440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zh-TW" sz="44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TW" altLang="en-US" sz="4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34" y="2955538"/>
                <a:ext cx="1872208" cy="430887"/>
              </a:xfrm>
              <a:prstGeom prst="rect">
                <a:avLst/>
              </a:prstGeom>
              <a:blipFill rotWithShape="1">
                <a:blip r:embed="rId6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259168" y="7160519"/>
                <a:ext cx="3744416" cy="870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4400" dirty="0"/>
                            <m:t>π</m:t>
                          </m:r>
                          <m:r>
                            <m:rPr>
                              <m:nor/>
                            </m:rPr>
                            <a:rPr lang="en-US" altLang="zh-TW" sz="4400" dirty="0"/>
                            <m:t>:</m:t>
                          </m:r>
                          <m:sSub>
                            <m:sSubPr>
                              <m:ctrlPr>
                                <a:rPr lang="en-US" altLang="zh-TW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4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4400" i="1">
                              <a:latin typeface="Cambria Math"/>
                              <a:ea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4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4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84" y="3579862"/>
                <a:ext cx="1872208" cy="481478"/>
              </a:xfrm>
              <a:prstGeom prst="rect">
                <a:avLst/>
              </a:prstGeom>
              <a:blipFill rotWithShape="1">
                <a:blip r:embed="rId7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sp>
        <p:nvSpPr>
          <p:cNvPr id="11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597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/>
          <p:cNvSpPr txBox="1"/>
          <p:nvPr/>
        </p:nvSpPr>
        <p:spPr>
          <a:xfrm>
            <a:off x="298064" y="2358843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latin typeface="Times New Roman" pitchFamily="18" charset="0"/>
                <a:cs typeface="Times New Roman" pitchFamily="18" charset="0"/>
              </a:rPr>
              <a:t>Model as </a:t>
            </a:r>
            <a:r>
              <a:rPr lang="en-US" altLang="zh-TW" sz="4800" b="1" i="1" u="sng" dirty="0">
                <a:latin typeface="Times New Roman" pitchFamily="18" charset="0"/>
                <a:cs typeface="Times New Roman" pitchFamily="18" charset="0"/>
              </a:rPr>
              <a:t>Markov Decision Process (MDP)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196668" y="5576344"/>
            <a:ext cx="8803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6" indent="-365126">
              <a:buFont typeface="Arial" pitchFamily="34" charset="0"/>
              <a:buChar char="•"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After a query entered, the system starts at a certain state</a:t>
            </a:r>
          </a:p>
          <a:p>
            <a:pPr marL="365126" indent="-365126">
              <a:buFont typeface="Arial" pitchFamily="34" charset="0"/>
              <a:buChar char="•"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States: retrieval 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result quality estimated 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as a continuous 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variable (e.g. MAP) plus the present dialogue turn</a:t>
            </a:r>
          </a:p>
          <a:p>
            <a:pPr marL="365126" indent="-365126">
              <a:buFont typeface="Arial" pitchFamily="34" charset="0"/>
              <a:buChar char="•"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Action: 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at each state, there is a set of actions which can be taken: asking 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for more information, returning a keyword or a document, or a list of keywords or documents asking for 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selecting 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one, </a:t>
            </a:r>
            <a:endParaRPr lang="zh-TW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4194"/>
            <a:ext cx="18266400" cy="1080000"/>
          </a:xfrm>
          <a:prstGeom prst="rect">
            <a:avLst/>
          </a:prstGeom>
        </p:spPr>
        <p:txBody>
          <a:bodyPr/>
          <a:lstStyle/>
          <a:p>
            <a:r>
              <a:rPr lang="en-US" altLang="zh-TW" spc="-300" dirty="0">
                <a:solidFill>
                  <a:srgbClr val="000000"/>
                </a:solidFill>
                <a:ea typeface="華康隸書體W5" pitchFamily="49" charset="-120"/>
              </a:rPr>
              <a:t>Multi-modal Interactive  </a:t>
            </a:r>
            <a:r>
              <a:rPr lang="en-US" altLang="zh-TW" spc="-300" dirty="0">
                <a:solidFill>
                  <a:srgbClr val="000000"/>
                </a:solidFill>
                <a:ea typeface="華康隸書體W5" pitchFamily="49" charset="-120"/>
              </a:rPr>
              <a:t>Dialogue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4586357" y="1625618"/>
            <a:ext cx="13373102" cy="3831432"/>
            <a:chOff x="2293178" y="812412"/>
            <a:chExt cx="6686551" cy="1915716"/>
          </a:xfrm>
        </p:grpSpPr>
        <p:grpSp>
          <p:nvGrpSpPr>
            <p:cNvPr id="54" name="群組 53"/>
            <p:cNvGrpSpPr/>
            <p:nvPr/>
          </p:nvGrpSpPr>
          <p:grpSpPr>
            <a:xfrm>
              <a:off x="2293178" y="812412"/>
              <a:ext cx="6686551" cy="1915716"/>
              <a:chOff x="1327149" y="1481256"/>
              <a:chExt cx="6686551" cy="2554288"/>
            </a:xfrm>
          </p:grpSpPr>
          <p:sp>
            <p:nvSpPr>
              <p:cNvPr id="37" name="Rectangle 8"/>
              <p:cNvSpPr/>
              <p:nvPr/>
            </p:nvSpPr>
            <p:spPr>
              <a:xfrm>
                <a:off x="1327149" y="1481256"/>
                <a:ext cx="6686551" cy="255428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7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Oval 5"/>
              <p:cNvSpPr/>
              <p:nvPr/>
            </p:nvSpPr>
            <p:spPr>
              <a:xfrm>
                <a:off x="1562100" y="2263069"/>
                <a:ext cx="787400" cy="8001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0" dirty="0"/>
                  <a:t>S1</a:t>
                </a:r>
                <a:endParaRPr lang="en-US" sz="7200" dirty="0"/>
              </a:p>
            </p:txBody>
          </p:sp>
          <p:sp>
            <p:nvSpPr>
              <p:cNvPr id="39" name="Oval 6"/>
              <p:cNvSpPr/>
              <p:nvPr/>
            </p:nvSpPr>
            <p:spPr>
              <a:xfrm>
                <a:off x="4559300" y="3202869"/>
                <a:ext cx="787400" cy="8001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0" dirty="0"/>
                  <a:t>S2</a:t>
                </a:r>
                <a:endParaRPr lang="en-US" sz="7200" dirty="0"/>
              </a:p>
            </p:txBody>
          </p:sp>
          <p:sp>
            <p:nvSpPr>
              <p:cNvPr id="40" name="Oval 7"/>
              <p:cNvSpPr/>
              <p:nvPr/>
            </p:nvSpPr>
            <p:spPr>
              <a:xfrm>
                <a:off x="6858000" y="1685219"/>
                <a:ext cx="787400" cy="8001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0" dirty="0"/>
                  <a:t>S3</a:t>
                </a:r>
                <a:endParaRPr lang="en-US" sz="7200" dirty="0"/>
              </a:p>
            </p:txBody>
          </p:sp>
          <p:cxnSp>
            <p:nvCxnSpPr>
              <p:cNvPr id="41" name="Curved Connector 13"/>
              <p:cNvCxnSpPr>
                <a:stCxn id="38" idx="7"/>
              </p:cNvCxnSpPr>
              <p:nvPr/>
            </p:nvCxnSpPr>
            <p:spPr>
              <a:xfrm rot="5400000" flipH="1" flipV="1">
                <a:off x="2326524" y="2052465"/>
                <a:ext cx="235441" cy="420112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24"/>
              <p:cNvCxnSpPr>
                <a:endCxn id="40" idx="1"/>
              </p:cNvCxnSpPr>
              <p:nvPr/>
            </p:nvCxnSpPr>
            <p:spPr>
              <a:xfrm flipV="1">
                <a:off x="3556000" y="1802391"/>
                <a:ext cx="3417312" cy="342406"/>
              </a:xfrm>
              <a:prstGeom prst="curvedConnector4">
                <a:avLst>
                  <a:gd name="adj1" fmla="val 40880"/>
                  <a:gd name="adj2" fmla="val 167602"/>
                </a:avLst>
              </a:prstGeom>
              <a:ln>
                <a:prstDash val="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Diamond 12"/>
              <p:cNvSpPr/>
              <p:nvPr/>
            </p:nvSpPr>
            <p:spPr>
              <a:xfrm>
                <a:off x="2654300" y="1804281"/>
                <a:ext cx="901700" cy="681038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/>
                  <a:t>A1</a:t>
                </a:r>
                <a:endParaRPr lang="en-US" sz="3200" dirty="0"/>
              </a:p>
            </p:txBody>
          </p:sp>
          <p:sp>
            <p:nvSpPr>
              <p:cNvPr id="44" name="Rectangle 18"/>
              <p:cNvSpPr/>
              <p:nvPr/>
            </p:nvSpPr>
            <p:spPr>
              <a:xfrm>
                <a:off x="3479800" y="1617725"/>
                <a:ext cx="644131" cy="369332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R</a:t>
                </a:r>
                <a:r>
                  <a:rPr lang="en-US" sz="3200" baseline="-25000" dirty="0"/>
                  <a:t>1</a:t>
                </a:r>
                <a:endParaRPr lang="en-US" sz="3200" dirty="0"/>
              </a:p>
            </p:txBody>
          </p:sp>
          <p:cxnSp>
            <p:nvCxnSpPr>
              <p:cNvPr id="45" name="Curved Connector 17"/>
              <p:cNvCxnSpPr/>
              <p:nvPr/>
            </p:nvCxnSpPr>
            <p:spPr>
              <a:xfrm rot="10800000" flipV="1">
                <a:off x="4953000" y="2404197"/>
                <a:ext cx="1149350" cy="785812"/>
              </a:xfrm>
              <a:prstGeom prst="curvedConnector2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19"/>
              <p:cNvSpPr/>
              <p:nvPr/>
            </p:nvSpPr>
            <p:spPr>
              <a:xfrm>
                <a:off x="4953000" y="2100713"/>
                <a:ext cx="644131" cy="369332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200" dirty="0"/>
                  <a:t>R</a:t>
                </a:r>
                <a:r>
                  <a:rPr lang="en-US" altLang="zh-TW" sz="7200" baseline="-25000" dirty="0"/>
                  <a:t>2</a:t>
                </a:r>
                <a:endParaRPr lang="en-US" sz="7200" dirty="0"/>
              </a:p>
            </p:txBody>
          </p:sp>
          <p:sp>
            <p:nvSpPr>
              <p:cNvPr id="47" name="Diamond 20"/>
              <p:cNvSpPr/>
              <p:nvPr/>
            </p:nvSpPr>
            <p:spPr>
              <a:xfrm>
                <a:off x="5651500" y="1723159"/>
                <a:ext cx="901700" cy="681038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A2</a:t>
                </a:r>
                <a:endParaRPr lang="en-US" sz="3200" dirty="0"/>
              </a:p>
            </p:txBody>
          </p:sp>
          <p:cxnSp>
            <p:nvCxnSpPr>
              <p:cNvPr id="48" name="Curved Connector 23"/>
              <p:cNvCxnSpPr>
                <a:endCxn id="47" idx="3"/>
              </p:cNvCxnSpPr>
              <p:nvPr/>
            </p:nvCxnSpPr>
            <p:spPr>
              <a:xfrm rot="10800000">
                <a:off x="6553200" y="2063679"/>
                <a:ext cx="304800" cy="8731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22"/>
              <p:cNvSpPr/>
              <p:nvPr/>
            </p:nvSpPr>
            <p:spPr>
              <a:xfrm>
                <a:off x="6471052" y="3050192"/>
                <a:ext cx="485210" cy="409850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0" dirty="0"/>
                  <a:t>R</a:t>
                </a:r>
                <a:endParaRPr lang="en-US" sz="7200" dirty="0"/>
              </a:p>
            </p:txBody>
          </p:sp>
          <p:sp>
            <p:nvSpPr>
              <p:cNvPr id="50" name="Oval 24"/>
              <p:cNvSpPr/>
              <p:nvPr/>
            </p:nvSpPr>
            <p:spPr>
              <a:xfrm>
                <a:off x="7039154" y="3171719"/>
                <a:ext cx="787400" cy="8001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0" dirty="0"/>
                  <a:t>End</a:t>
                </a:r>
                <a:endParaRPr lang="en-US" sz="7200" dirty="0"/>
              </a:p>
            </p:txBody>
          </p:sp>
          <p:sp>
            <p:nvSpPr>
              <p:cNvPr id="51" name="Diamond 10"/>
              <p:cNvSpPr/>
              <p:nvPr/>
            </p:nvSpPr>
            <p:spPr>
              <a:xfrm>
                <a:off x="5153546" y="2626143"/>
                <a:ext cx="1404754" cy="681038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Show</a:t>
                </a:r>
                <a:endParaRPr lang="en-US" sz="3200" dirty="0"/>
              </a:p>
            </p:txBody>
          </p:sp>
          <p:cxnSp>
            <p:nvCxnSpPr>
              <p:cNvPr id="52" name="Curved Connector 11"/>
              <p:cNvCxnSpPr>
                <a:endCxn id="51" idx="2"/>
              </p:cNvCxnSpPr>
              <p:nvPr/>
            </p:nvCxnSpPr>
            <p:spPr>
              <a:xfrm flipV="1">
                <a:off x="5346700" y="3307181"/>
                <a:ext cx="509223" cy="282878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27"/>
              <p:cNvCxnSpPr>
                <a:stCxn id="51" idx="3"/>
              </p:cNvCxnSpPr>
              <p:nvPr/>
            </p:nvCxnSpPr>
            <p:spPr>
              <a:xfrm>
                <a:off x="6558300" y="2966662"/>
                <a:ext cx="596166" cy="322229"/>
              </a:xfrm>
              <a:prstGeom prst="curvedConnector3">
                <a:avLst>
                  <a:gd name="adj1" fmla="val 93458"/>
                </a:avLst>
              </a:prstGeom>
              <a:ln>
                <a:prstDash val="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Diamond 12"/>
            <p:cNvSpPr/>
            <p:nvPr/>
          </p:nvSpPr>
          <p:spPr>
            <a:xfrm>
              <a:off x="3321878" y="1682929"/>
              <a:ext cx="901700" cy="510779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/>
                <a:t>A2</a:t>
              </a:r>
              <a:endParaRPr lang="en-US" sz="3200" dirty="0"/>
            </a:p>
          </p:txBody>
        </p:sp>
        <p:sp>
          <p:nvSpPr>
            <p:cNvPr id="31" name="Diamond 12"/>
            <p:cNvSpPr/>
            <p:nvPr/>
          </p:nvSpPr>
          <p:spPr>
            <a:xfrm>
              <a:off x="4211960" y="1491630"/>
              <a:ext cx="901700" cy="510779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/>
                <a:t>A3</a:t>
              </a:r>
              <a:endParaRPr lang="en-US" sz="32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8999984" y="5576342"/>
            <a:ext cx="90235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   or</a:t>
            </a:r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showing results….</a:t>
            </a:r>
          </a:p>
          <a:p>
            <a:pPr marL="365126" indent="-365126">
              <a:buFont typeface="Arial" pitchFamily="34" charset="0"/>
              <a:buChar char="•"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User response corresponds to a certain negative reward (extra work for user)</a:t>
            </a:r>
          </a:p>
          <a:p>
            <a:pPr marL="365126" indent="-365126">
              <a:buFont typeface="Arial" pitchFamily="34" charset="0"/>
              <a:buChar char="•"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when the system decides to show to the user the retrieved results, it earns some positive 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reward 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(e.g. MAP improvement)</a:t>
            </a:r>
          </a:p>
          <a:p>
            <a:pPr marL="365126" indent="-365126">
              <a:buFont typeface="Arial" pitchFamily="34" charset="0"/>
              <a:buChar char="•"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Learn a policy maximizing rewards from historical user interactions( </a:t>
            </a:r>
            <a:r>
              <a:rPr lang="el-GR" altLang="zh-TW" sz="3200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: S</a:t>
            </a:r>
            <a:r>
              <a:rPr lang="en-US" altLang="zh-TW" sz="32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TW" sz="32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3200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138" y="5576345"/>
            <a:ext cx="1651768" cy="576062"/>
          </a:xfrm>
          <a:prstGeom prst="rect">
            <a:avLst/>
          </a:prstGeom>
        </p:spPr>
      </p:pic>
      <p:sp>
        <p:nvSpPr>
          <p:cNvPr id="32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194"/>
            <a:ext cx="18266400" cy="1080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1200" y="1485794"/>
                <a:ext cx="17921792" cy="830301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5600" dirty="0"/>
                  <a:t>Example approach: Value Iteration</a:t>
                </a:r>
              </a:p>
              <a:p>
                <a:pPr lvl="1"/>
                <a:r>
                  <a:rPr lang="en-US" sz="4800" dirty="0"/>
                  <a:t>Define value function:</a:t>
                </a:r>
              </a:p>
              <a:p>
                <a:pPr marL="914400" lvl="1" indent="0">
                  <a:buNone/>
                </a:pPr>
                <a:r>
                  <a:rPr lang="en-US" altLang="zh-TW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zh-TW" altLang="en-US" i="1">
                            <a:latin typeface="Cambria Math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</m:sSubSup>
                        <m:r>
                          <a:rPr lang="en-US" altLang="zh-TW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=</m:t>
                        </m:r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=</m:t>
                        </m:r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914400" lvl="1" indent="0">
                  <a:buNone/>
                </a:pPr>
                <a:r>
                  <a:rPr lang="en-US" sz="4800" dirty="0"/>
                  <a:t>   the expected discounted sum of rewards given π </a:t>
                </a:r>
              </a:p>
              <a:p>
                <a:pPr marL="914400" lvl="1" indent="0">
                  <a:buNone/>
                </a:pPr>
                <a:r>
                  <a:rPr lang="en-US" sz="4800" dirty="0"/>
                  <a:t> </a:t>
                </a:r>
                <a:r>
                  <a:rPr lang="en-US" sz="4800" dirty="0"/>
                  <a:t>  started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4800" i="1">
                            <a:latin typeface="Cambria Math"/>
                          </a:rPr>
                          <m:t>𝑠</m:t>
                        </m:r>
                        <m:r>
                          <a:rPr lang="en-US" altLang="zh-TW" sz="4800" i="1">
                            <a:latin typeface="Cambria Math"/>
                          </a:rPr>
                          <m:t>,</m:t>
                        </m:r>
                        <m:r>
                          <a:rPr lang="en-US" altLang="zh-TW" sz="4800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endParaRPr lang="en-US" sz="4800" dirty="0"/>
              </a:p>
              <a:p>
                <a:pPr lvl="1"/>
                <a:r>
                  <a:rPr lang="en-US" sz="4800" dirty="0"/>
                  <a:t>The real value of Q can be estimated iteratively from a training set:</a:t>
                </a:r>
              </a:p>
              <a:p>
                <a:pPr marL="914400" lvl="1" indent="0"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lang="en-US" altLang="zh-TW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𝑚𝑎𝑥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914400" lvl="1" indent="0"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  <a:r>
                  <a:rPr lang="en-US" altLang="zh-TW" sz="4800" dirty="0"/>
                  <a:t>estimated </a:t>
                </a:r>
                <a:r>
                  <a:rPr lang="en-US" altLang="zh-TW" sz="4800" dirty="0"/>
                  <a:t>value </a:t>
                </a:r>
                <a:r>
                  <a:rPr lang="en-US" altLang="zh-TW" sz="4800" dirty="0"/>
                  <a:t>function based on the training set</a:t>
                </a:r>
                <a:r>
                  <a:rPr lang="en-US" sz="4800" dirty="0"/>
                  <a:t> </a:t>
                </a:r>
                <a:endParaRPr lang="en-US" sz="48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4800" dirty="0"/>
                  <a:t>Optimal policy is learned by choosing the best action given each state such that the value function is maximized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200" y="1485794"/>
                <a:ext cx="17921792" cy="8303016"/>
              </a:xfrm>
              <a:blipFill rotWithShape="0">
                <a:blip r:embed="rId3"/>
                <a:stretch>
                  <a:fillRect l="-1531" t="-1909" b="-28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螢幕快照 2013-07-19 下午6.19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219" y="2307980"/>
            <a:ext cx="5480130" cy="606860"/>
          </a:xfrm>
          <a:prstGeom prst="rect">
            <a:avLst/>
          </a:prstGeom>
        </p:spPr>
      </p:pic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sp>
        <p:nvSpPr>
          <p:cNvPr id="7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" y="173594"/>
            <a:ext cx="18216000" cy="950400"/>
          </a:xfrm>
        </p:spPr>
        <p:txBody>
          <a:bodyPr>
            <a:noAutofit/>
          </a:bodyPr>
          <a:lstStyle/>
          <a:p>
            <a:pPr algn="l"/>
            <a:r>
              <a:rPr lang="en-US" altLang="zh-TW" dirty="0"/>
              <a:t>Question-Answering (QA) in Speech </a:t>
            </a:r>
            <a:endParaRPr lang="en-US" dirty="0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48556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 sz="7200"/>
          </a:p>
        </p:txBody>
      </p:sp>
      <p:grpSp>
        <p:nvGrpSpPr>
          <p:cNvPr id="3" name="群組 2"/>
          <p:cNvGrpSpPr/>
          <p:nvPr/>
        </p:nvGrpSpPr>
        <p:grpSpPr>
          <a:xfrm>
            <a:off x="2807296" y="2072922"/>
            <a:ext cx="11233248" cy="5448022"/>
            <a:chOff x="1403648" y="1036064"/>
            <a:chExt cx="5616624" cy="2724011"/>
          </a:xfrm>
        </p:grpSpPr>
        <p:grpSp>
          <p:nvGrpSpPr>
            <p:cNvPr id="8" name="群組 7"/>
            <p:cNvGrpSpPr/>
            <p:nvPr/>
          </p:nvGrpSpPr>
          <p:grpSpPr>
            <a:xfrm>
              <a:off x="5580112" y="1390500"/>
              <a:ext cx="1440160" cy="1816172"/>
              <a:chOff x="1403648" y="1700808"/>
              <a:chExt cx="1440160" cy="2421563"/>
            </a:xfrm>
          </p:grpSpPr>
          <p:sp>
            <p:nvSpPr>
              <p:cNvPr id="5" name="圓角矩形 4"/>
              <p:cNvSpPr/>
              <p:nvPr/>
            </p:nvSpPr>
            <p:spPr>
              <a:xfrm>
                <a:off x="1403648" y="1700808"/>
                <a:ext cx="1440160" cy="1008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200"/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1475656" y="1844824"/>
                <a:ext cx="1368152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7200" dirty="0"/>
                  <a:t>Knowledge</a:t>
                </a:r>
              </a:p>
              <a:p>
                <a:pPr algn="ctr"/>
                <a:r>
                  <a:rPr lang="en-US" altLang="zh-TW" sz="7200" dirty="0"/>
                  <a:t>Source</a:t>
                </a:r>
                <a:endParaRPr lang="zh-TW" altLang="en-US" sz="7200" dirty="0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2771800" y="1389906"/>
              <a:ext cx="1440160" cy="2370169"/>
              <a:chOff x="1403648" y="1700808"/>
              <a:chExt cx="1440160" cy="3160226"/>
            </a:xfrm>
          </p:grpSpPr>
          <p:sp>
            <p:nvSpPr>
              <p:cNvPr id="10" name="圓角矩形 9"/>
              <p:cNvSpPr/>
              <p:nvPr/>
            </p:nvSpPr>
            <p:spPr>
              <a:xfrm>
                <a:off x="1403648" y="1700808"/>
                <a:ext cx="1440160" cy="1008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20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1475656" y="1844824"/>
                <a:ext cx="1368152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7200" dirty="0"/>
                  <a:t>Question</a:t>
                </a:r>
              </a:p>
              <a:p>
                <a:pPr algn="ctr"/>
                <a:r>
                  <a:rPr lang="en-US" altLang="zh-TW" sz="7200" dirty="0"/>
                  <a:t>Answering</a:t>
                </a:r>
                <a:endParaRPr lang="zh-TW" altLang="en-US" sz="7200" dirty="0"/>
              </a:p>
            </p:txBody>
          </p:sp>
        </p:grpSp>
        <p:sp>
          <p:nvSpPr>
            <p:cNvPr id="12" name="左-右雙向箭號 11"/>
            <p:cNvSpPr/>
            <p:nvPr/>
          </p:nvSpPr>
          <p:spPr>
            <a:xfrm>
              <a:off x="4427984" y="1599642"/>
              <a:ext cx="1008112" cy="324036"/>
            </a:xfrm>
            <a:prstGeom prst="left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2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03648" y="1036064"/>
              <a:ext cx="1277888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7200" dirty="0"/>
                <a:t>Question</a:t>
              </a:r>
              <a:endParaRPr lang="zh-TW" altLang="en-US" sz="72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477562" y="2247714"/>
              <a:ext cx="1277888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7200" dirty="0"/>
                <a:t>Answer</a:t>
              </a:r>
              <a:endParaRPr lang="zh-TW" altLang="en-US" sz="7200" dirty="0"/>
            </a:p>
          </p:txBody>
        </p:sp>
        <p:cxnSp>
          <p:nvCxnSpPr>
            <p:cNvPr id="18" name="肘形接點 17"/>
            <p:cNvCxnSpPr>
              <a:stCxn id="14" idx="2"/>
            </p:cNvCxnSpPr>
            <p:nvPr/>
          </p:nvCxnSpPr>
          <p:spPr>
            <a:xfrm rot="5400000" flipH="1" flipV="1">
              <a:off x="2130732" y="1565509"/>
              <a:ext cx="536578" cy="712858"/>
            </a:xfrm>
            <a:prstGeom prst="bentConnector4">
              <a:avLst>
                <a:gd name="adj1" fmla="val -21302"/>
                <a:gd name="adj2" fmla="val 94816"/>
              </a:avLst>
            </a:prstGeom>
            <a:ln w="571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肘形接點 26"/>
            <p:cNvCxnSpPr/>
            <p:nvPr/>
          </p:nvCxnSpPr>
          <p:spPr>
            <a:xfrm rot="10800000" flipV="1">
              <a:off x="2051721" y="1881535"/>
              <a:ext cx="635132" cy="366179"/>
            </a:xfrm>
            <a:prstGeom prst="bentConnector2">
              <a:avLst/>
            </a:prstGeom>
            <a:ln w="571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5" name="文字方塊 34"/>
          <p:cNvSpPr txBox="1"/>
          <p:nvPr/>
        </p:nvSpPr>
        <p:spPr>
          <a:xfrm>
            <a:off x="0" y="5234887"/>
            <a:ext cx="18288000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4000" indent="-684000">
              <a:buFont typeface="Times New Roman" panose="02020603050405020304" pitchFamily="18" charset="0"/>
              <a:buChar char="•"/>
            </a:pPr>
            <a:r>
              <a:rPr lang="en-US" altLang="zh-TW" sz="4000" b="1" dirty="0">
                <a:latin typeface="Times New Roman" pitchFamily="18" charset="0"/>
                <a:ea typeface="華康魏碑體" pitchFamily="65" charset="-120"/>
              </a:rPr>
              <a:t>Question, Answer, Knowledge Source can all be in text form or in Speech</a:t>
            </a:r>
          </a:p>
          <a:p>
            <a:pPr marL="684000" indent="-684000">
              <a:buFont typeface="Times New Roman" panose="02020603050405020304" pitchFamily="18" charset="0"/>
              <a:buChar char="•"/>
            </a:pPr>
            <a:r>
              <a:rPr lang="en-US" altLang="zh-TW" sz="4000" b="1" dirty="0">
                <a:latin typeface="Times New Roman" pitchFamily="18" charset="0"/>
                <a:ea typeface="華康魏碑體" pitchFamily="65" charset="-120"/>
              </a:rPr>
              <a:t>Spoken </a:t>
            </a:r>
            <a:r>
              <a:rPr lang="en-US" altLang="zh-TW" sz="4000" b="1" dirty="0">
                <a:latin typeface="Times New Roman" pitchFamily="18" charset="0"/>
                <a:ea typeface="華康魏碑體" pitchFamily="65" charset="-120"/>
              </a:rPr>
              <a:t>Question Answering </a:t>
            </a:r>
            <a:r>
              <a:rPr lang="en-US" altLang="zh-TW" sz="4000" b="1" dirty="0">
                <a:latin typeface="Times New Roman" pitchFamily="18" charset="0"/>
                <a:ea typeface="華康魏碑體" pitchFamily="65" charset="-120"/>
              </a:rPr>
              <a:t>becomes </a:t>
            </a:r>
            <a:r>
              <a:rPr lang="en-US" altLang="zh-TW" sz="4000" b="1" dirty="0">
                <a:latin typeface="Times New Roman" pitchFamily="18" charset="0"/>
                <a:ea typeface="華康魏碑體" pitchFamily="65" charset="-120"/>
              </a:rPr>
              <a:t>important</a:t>
            </a:r>
          </a:p>
          <a:p>
            <a:pPr marL="1485900" lvl="1" indent="-571500" fontAlgn="base">
              <a:lnSpc>
                <a:spcPct val="110000"/>
              </a:lnSpc>
              <a:spcAft>
                <a:spcPct val="0"/>
              </a:spcAft>
              <a:buFont typeface="Times New Roman" panose="02020603050405020304" pitchFamily="18" charset="0"/>
              <a:buChar char="–"/>
            </a:pPr>
            <a:r>
              <a:rPr lang="en-US" altLang="zh-TW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spoken questions and answers are attractive</a:t>
            </a:r>
          </a:p>
          <a:p>
            <a:pPr marL="1485900" lvl="1" indent="-571500" fontAlgn="base">
              <a:lnSpc>
                <a:spcPct val="110000"/>
              </a:lnSpc>
              <a:spcAft>
                <a:spcPct val="0"/>
              </a:spcAft>
              <a:buFont typeface="Times New Roman" panose="02020603050405020304" pitchFamily="18" charset="0"/>
              <a:buChar char="–"/>
            </a:pPr>
            <a:r>
              <a:rPr lang="en-US" altLang="zh-TW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large number of on-line courses and shared videos today makes spoken answers by </a:t>
            </a:r>
            <a:r>
              <a:rPr lang="en-US" altLang="zh-TW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distinguished instructors </a:t>
            </a:r>
            <a:r>
              <a:rPr lang="en-US" altLang="zh-TW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TW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speakers </a:t>
            </a:r>
            <a:r>
              <a:rPr lang="en-US" altLang="zh-TW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feasible, etc.</a:t>
            </a:r>
          </a:p>
          <a:p>
            <a:pPr marL="684000" indent="-684000">
              <a:buFont typeface="Times New Roman" panose="02020603050405020304" pitchFamily="18" charset="0"/>
              <a:buChar char="•"/>
            </a:pPr>
            <a:r>
              <a:rPr lang="en-US" altLang="zh-TW" sz="4000" b="1" dirty="0">
                <a:latin typeface="Times New Roman" pitchFamily="18" charset="0"/>
                <a:ea typeface="華康魏碑體" pitchFamily="65" charset="-120"/>
              </a:rPr>
              <a:t>Text Knowledge Source is always important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576" y="4379634"/>
            <a:ext cx="2016224" cy="703168"/>
          </a:xfrm>
          <a:prstGeom prst="rect">
            <a:avLst/>
          </a:prstGeom>
        </p:spPr>
      </p:pic>
      <p:sp>
        <p:nvSpPr>
          <p:cNvPr id="19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Three Types of QA</a:t>
            </a:r>
            <a:endParaRPr lang="zh-TW" altLang="en-US" dirty="0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0" y="1361595"/>
            <a:ext cx="18288000" cy="6851106"/>
          </a:xfrm>
        </p:spPr>
        <p:txBody>
          <a:bodyPr>
            <a:spAutoFit/>
          </a:bodyPr>
          <a:lstStyle/>
          <a:p>
            <a:pPr marL="684000" indent="-684000">
              <a:lnSpc>
                <a:spcPct val="150000"/>
              </a:lnSpc>
              <a:spcBef>
                <a:spcPct val="0"/>
              </a:spcBef>
            </a:pPr>
            <a:r>
              <a:rPr kumimoji="1" lang="en-US" altLang="zh-TW" sz="5600" dirty="0">
                <a:ea typeface="華康魏碑體" pitchFamily="65" charset="-120"/>
                <a:cs typeface="+mn-cs"/>
              </a:rPr>
              <a:t>Factoid QA: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5200" dirty="0"/>
              <a:t>What is the name of the largest city of Taiwan? </a:t>
            </a:r>
            <a:r>
              <a:rPr lang="en-US" altLang="zh-TW" sz="5200" dirty="0" err="1"/>
              <a:t>Ans</a:t>
            </a:r>
            <a:r>
              <a:rPr lang="en-US" altLang="zh-TW" sz="5200" dirty="0"/>
              <a:t>: Taipei.</a:t>
            </a:r>
          </a:p>
          <a:p>
            <a:pPr marL="684000" indent="-684000">
              <a:lnSpc>
                <a:spcPct val="150000"/>
              </a:lnSpc>
              <a:spcBef>
                <a:spcPct val="0"/>
              </a:spcBef>
            </a:pPr>
            <a:r>
              <a:rPr kumimoji="1" lang="en-US" altLang="zh-TW" sz="5600" dirty="0">
                <a:ea typeface="華康魏碑體" pitchFamily="65" charset="-120"/>
                <a:cs typeface="+mn-cs"/>
              </a:rPr>
              <a:t>Definitional QA :</a:t>
            </a:r>
          </a:p>
          <a:p>
            <a:pPr lvl="1"/>
            <a:r>
              <a:rPr lang="en-US" altLang="zh-TW" sz="5200" dirty="0"/>
              <a:t>What is QA?</a:t>
            </a:r>
          </a:p>
          <a:p>
            <a:pPr marL="684000" indent="-684000">
              <a:lnSpc>
                <a:spcPct val="150000"/>
              </a:lnSpc>
              <a:spcBef>
                <a:spcPct val="0"/>
              </a:spcBef>
            </a:pPr>
            <a:r>
              <a:rPr kumimoji="1" lang="en-US" altLang="zh-TW" sz="5600" dirty="0">
                <a:ea typeface="華康魏碑體" pitchFamily="65" charset="-120"/>
                <a:cs typeface="+mn-cs"/>
              </a:rPr>
              <a:t>Complex Question:</a:t>
            </a:r>
          </a:p>
          <a:p>
            <a:pPr lvl="1"/>
            <a:r>
              <a:rPr lang="en-US" altLang="zh-TW" sz="5200" dirty="0"/>
              <a:t>How to construct a QA system?</a:t>
            </a:r>
            <a:endParaRPr lang="zh-TW" altLang="en-US" sz="5200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sp>
        <p:nvSpPr>
          <p:cNvPr id="5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Factoid QA</a:t>
            </a:r>
            <a:endParaRPr lang="zh-TW" altLang="en-US" dirty="0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0" y="1361595"/>
            <a:ext cx="18288000" cy="4598182"/>
          </a:xfrm>
        </p:spPr>
        <p:txBody>
          <a:bodyPr>
            <a:spAutoFit/>
          </a:bodyPr>
          <a:lstStyle/>
          <a:p>
            <a:pPr marL="684000" indent="-684000">
              <a:spcBef>
                <a:spcPct val="0"/>
              </a:spcBef>
            </a:pPr>
            <a:r>
              <a:rPr kumimoji="1" lang="en-US" altLang="zh-TW" sz="4000" dirty="0">
                <a:ea typeface="華康魏碑體" pitchFamily="65" charset="-120"/>
                <a:cs typeface="+mn-cs"/>
              </a:rPr>
              <a:t>Question Processing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3600" dirty="0"/>
              <a:t>Query Formulation: transform the question into a query for retrieval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3600" dirty="0"/>
              <a:t>Answer Type Detection (city name, number, time, etc.)</a:t>
            </a:r>
          </a:p>
          <a:p>
            <a:pPr marL="684000" lvl="1" indent="-684000">
              <a:spcBef>
                <a:spcPct val="0"/>
              </a:spcBef>
              <a:buFont typeface="Times New Roman" panose="02020603050405020304" pitchFamily="18" charset="0"/>
              <a:buChar char="•"/>
            </a:pPr>
            <a:r>
              <a:rPr kumimoji="1" lang="en-US" altLang="zh-TW" sz="4000" b="1" dirty="0">
                <a:ea typeface="華康魏碑體" pitchFamily="65" charset="-120"/>
                <a:cs typeface="+mn-cs"/>
              </a:rPr>
              <a:t>Passage Retrieval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3600" dirty="0"/>
              <a:t>Document Retrieval, Passage Retrieval</a:t>
            </a:r>
          </a:p>
          <a:p>
            <a:pPr marL="684000" indent="-684000">
              <a:spcBef>
                <a:spcPct val="0"/>
              </a:spcBef>
            </a:pPr>
            <a:r>
              <a:rPr kumimoji="1" lang="en-US" altLang="zh-TW" sz="4000" dirty="0">
                <a:ea typeface="華康魏碑體" pitchFamily="65" charset="-120"/>
                <a:cs typeface="+mn-cs"/>
              </a:rPr>
              <a:t>Answer Processing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3600" dirty="0"/>
              <a:t>Find and rank candidate answers</a:t>
            </a:r>
            <a:endParaRPr lang="zh-TW" altLang="en-US" sz="3600" dirty="0"/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3" y="5842003"/>
            <a:ext cx="17929226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576" y="5490418"/>
            <a:ext cx="2016224" cy="703168"/>
          </a:xfrm>
          <a:prstGeom prst="rect">
            <a:avLst/>
          </a:prstGeom>
        </p:spPr>
      </p:pic>
      <p:sp>
        <p:nvSpPr>
          <p:cNvPr id="7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Factoid QA – Question Processing </a:t>
            </a:r>
            <a:endParaRPr lang="zh-TW" altLang="en-US" smtClean="0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70992" y="1255863"/>
            <a:ext cx="18146016" cy="3982629"/>
          </a:xfrm>
        </p:spPr>
        <p:txBody>
          <a:bodyPr/>
          <a:lstStyle/>
          <a:p>
            <a:pPr marL="684000" indent="-684000">
              <a:spcBef>
                <a:spcPct val="0"/>
              </a:spcBef>
            </a:pPr>
            <a:r>
              <a:rPr kumimoji="1" lang="en-US" altLang="zh-TW" sz="4000" dirty="0">
                <a:ea typeface="華康魏碑體" pitchFamily="65" charset="-120"/>
                <a:cs typeface="+mn-cs"/>
              </a:rPr>
              <a:t>Query Formulation: Choose key terms from the question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3600" dirty="0"/>
              <a:t>Ex: What is the name of the largest city of Taiwan?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3600" dirty="0"/>
              <a:t>“Taiwan”, “largest city ” are key terms and used as query </a:t>
            </a:r>
          </a:p>
          <a:p>
            <a:pPr marL="684000" indent="-684000">
              <a:spcBef>
                <a:spcPct val="0"/>
              </a:spcBef>
            </a:pPr>
            <a:r>
              <a:rPr kumimoji="1" lang="en-US" altLang="zh-TW" sz="4000" dirty="0">
                <a:ea typeface="華康魏碑體" pitchFamily="65" charset="-120"/>
                <a:cs typeface="+mn-cs"/>
              </a:rPr>
              <a:t>Answer Type Detection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3600" dirty="0"/>
              <a:t>“city name” for example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3600" dirty="0"/>
              <a:t>Large number of hierarchical classes hand-crafted or automatically </a:t>
            </a:r>
            <a:r>
              <a:rPr lang="en-US" altLang="zh-TW" sz="3600" dirty="0"/>
              <a:t>learned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604" y="5432327"/>
            <a:ext cx="115189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496" y="8812300"/>
            <a:ext cx="2016224" cy="703168"/>
          </a:xfrm>
          <a:prstGeom prst="rect">
            <a:avLst/>
          </a:prstGeom>
        </p:spPr>
      </p:pic>
      <p:sp>
        <p:nvSpPr>
          <p:cNvPr id="7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An Example Factoid QA</a:t>
            </a:r>
            <a:endParaRPr lang="zh-TW" altLang="en-US" dirty="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0" y="2119960"/>
            <a:ext cx="18288000" cy="1815882"/>
          </a:xfrm>
        </p:spPr>
        <p:txBody>
          <a:bodyPr>
            <a:spAutoFit/>
          </a:bodyPr>
          <a:lstStyle/>
          <a:p>
            <a:pPr marL="684000" indent="-684000">
              <a:spcBef>
                <a:spcPct val="0"/>
              </a:spcBef>
            </a:pPr>
            <a:r>
              <a:rPr kumimoji="1" lang="en-US" altLang="zh-TW" sz="5600" dirty="0">
                <a:ea typeface="華康魏碑體" pitchFamily="65" charset="-120"/>
                <a:cs typeface="+mn-cs"/>
              </a:rPr>
              <a:t>Watson: a QA system develop by IBM (text-based, no speech), who won “Jeopardy!”</a:t>
            </a:r>
            <a:endParaRPr kumimoji="1" lang="zh-TW" altLang="en-US" sz="5600" dirty="0">
              <a:ea typeface="華康魏碑體" pitchFamily="65" charset="-120"/>
              <a:cs typeface="+mn-cs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328" y="4136182"/>
            <a:ext cx="11457384" cy="5946928"/>
          </a:xfrm>
          <a:prstGeom prst="rect">
            <a:avLst/>
          </a:prstGeom>
        </p:spPr>
      </p:pic>
      <p:pic>
        <p:nvPicPr>
          <p:cNvPr id="7" name="圖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641" y="9470000"/>
            <a:ext cx="650242" cy="623456"/>
          </a:xfrm>
          <a:prstGeom prst="rect">
            <a:avLst/>
          </a:prstGeom>
        </p:spPr>
      </p:pic>
      <p:sp>
        <p:nvSpPr>
          <p:cNvPr id="8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2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Definitional QA</a:t>
            </a:r>
            <a:endParaRPr lang="zh-TW" altLang="en-US" smtClean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>
          <a:xfrm>
            <a:off x="0" y="1361595"/>
            <a:ext cx="18288000" cy="5847755"/>
          </a:xfrm>
        </p:spPr>
        <p:txBody>
          <a:bodyPr/>
          <a:lstStyle/>
          <a:p>
            <a:pPr marL="684000" indent="-684000">
              <a:lnSpc>
                <a:spcPct val="150000"/>
              </a:lnSpc>
              <a:spcBef>
                <a:spcPct val="0"/>
              </a:spcBef>
            </a:pPr>
            <a:r>
              <a:rPr kumimoji="1" lang="en-US" altLang="zh-TW" sz="5600" dirty="0">
                <a:ea typeface="華康魏碑體" pitchFamily="65" charset="-120"/>
                <a:cs typeface="+mn-cs"/>
              </a:rPr>
              <a:t>Definitional QA ≈ Query-focused summarization</a:t>
            </a:r>
          </a:p>
          <a:p>
            <a:pPr marL="684000" indent="-684000">
              <a:lnSpc>
                <a:spcPct val="150000"/>
              </a:lnSpc>
              <a:spcBef>
                <a:spcPct val="0"/>
              </a:spcBef>
            </a:pPr>
            <a:r>
              <a:rPr kumimoji="1" lang="en-US" altLang="zh-TW" sz="5600" dirty="0">
                <a:ea typeface="華康魏碑體" pitchFamily="65" charset="-120"/>
                <a:cs typeface="+mn-cs"/>
              </a:rPr>
              <a:t>Use similar framework as Factoid QA</a:t>
            </a:r>
          </a:p>
          <a:p>
            <a:pPr lvl="1">
              <a:spcBef>
                <a:spcPts val="2000"/>
              </a:spcBef>
            </a:pPr>
            <a:r>
              <a:rPr lang="en-US" altLang="zh-TW" sz="5200" dirty="0"/>
              <a:t>Question Processing</a:t>
            </a:r>
          </a:p>
          <a:p>
            <a:pPr lvl="1">
              <a:spcBef>
                <a:spcPts val="2000"/>
              </a:spcBef>
            </a:pPr>
            <a:r>
              <a:rPr lang="en-US" altLang="zh-TW" sz="5200" dirty="0"/>
              <a:t>Passage Retrieval</a:t>
            </a:r>
          </a:p>
          <a:p>
            <a:pPr lvl="1">
              <a:spcBef>
                <a:spcPts val="2000"/>
              </a:spcBef>
            </a:pPr>
            <a:r>
              <a:rPr lang="en-US" altLang="zh-TW" sz="5200" dirty="0"/>
              <a:t>Answer Processing is replaced by Summarization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sp>
        <p:nvSpPr>
          <p:cNvPr id="5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194"/>
            <a:ext cx="18266400" cy="1080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" y="1361594"/>
            <a:ext cx="18000992" cy="8857809"/>
          </a:xfrm>
        </p:spPr>
        <p:txBody>
          <a:bodyPr>
            <a:spAutoFit/>
          </a:bodyPr>
          <a:lstStyle/>
          <a:p>
            <a:r>
              <a:rPr lang="en-US" b="1" dirty="0" smtClean="0"/>
              <a:t>Key terms</a:t>
            </a:r>
          </a:p>
          <a:p>
            <a:pPr marL="1371600" lvl="1">
              <a:buFont typeface="Arial" pitchFamily="34" charset="0"/>
              <a:buChar char="–"/>
            </a:pPr>
            <a:r>
              <a:rPr lang="en-US" sz="4000" dirty="0"/>
              <a:t>“Automatic Key Term Extraction From Spoken Course Lectures Using Branching Entropy and Prosodic/Semantic Features”, IEEE Workshop on Spoken Language Technology, Berkeley, California, U.S.A., Dec 2010, pp. 253-258.</a:t>
            </a:r>
          </a:p>
          <a:p>
            <a:pPr marL="1371600" lvl="1">
              <a:buFont typeface="Arial" pitchFamily="34" charset="0"/>
              <a:buChar char="–"/>
            </a:pPr>
            <a:r>
              <a:rPr lang="en-US" sz="4000" dirty="0"/>
              <a:t>“Unsupervised Two-Stage Keyword Extraction from Spoken Documents by Topic Coherence and Support Vector Machine”, International Conference on Acoustics, Speech and Signal Processing, Kyoto, Japan, Mar 2012, pp. 5041-5044.</a:t>
            </a:r>
          </a:p>
          <a:p>
            <a:r>
              <a:rPr lang="en-US" dirty="0"/>
              <a:t>Title Generation</a:t>
            </a:r>
          </a:p>
          <a:p>
            <a:pPr marL="1371600" lvl="1"/>
            <a:r>
              <a:rPr lang="en-US" sz="4000" dirty="0"/>
              <a:t>“</a:t>
            </a:r>
            <a:r>
              <a:rPr lang="en-US" sz="4000" dirty="0"/>
              <a:t>Automatic Title Generation </a:t>
            </a:r>
            <a:r>
              <a:rPr lang="en-US" sz="4000" dirty="0"/>
              <a:t>for Spoken </a:t>
            </a:r>
            <a:r>
              <a:rPr lang="en-US" sz="4000" dirty="0"/>
              <a:t>Documents with a Delicate Scored Viterbi Algorithm”, 2nd IEEE Workshop on </a:t>
            </a:r>
            <a:r>
              <a:rPr lang="en-US" sz="4000" dirty="0"/>
              <a:t>Spoken Language </a:t>
            </a:r>
            <a:r>
              <a:rPr lang="en-US" sz="4000" dirty="0"/>
              <a:t>Technology, Goa, India, Dec 2008, pp. 165-168.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sp>
        <p:nvSpPr>
          <p:cNvPr id="5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47750"/>
            <a:ext cx="1828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4000" dirty="0">
                <a:solidFill>
                  <a:srgbClr val="000000"/>
                </a:solidFill>
              </a:rPr>
              <a:t>Integration Relationships among the Involved Technology Areas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" y="2386719"/>
            <a:ext cx="1847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 sz="72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111750" y="8385176"/>
            <a:ext cx="5184776" cy="7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93600" rIns="180000" bIns="93600" anchor="ctr"/>
          <a:lstStyle/>
          <a:p>
            <a:endParaRPr lang="zh-TW" altLang="en-US" sz="72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400679" y="8492332"/>
            <a:ext cx="4752974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tIns="93600" rIns="180000" bIns="93600" anchor="ctr"/>
          <a:lstStyle/>
          <a:p>
            <a:pPr algn="ctr"/>
            <a:r>
              <a:rPr lang="en-US" altLang="zh-TW" sz="2000">
                <a:latin typeface="Times New Roman" pitchFamily="18" charset="0"/>
              </a:rPr>
              <a:t>Keyterms/Named Entity</a:t>
            </a:r>
          </a:p>
          <a:p>
            <a:pPr algn="ctr"/>
            <a:r>
              <a:rPr lang="en-US" altLang="zh-TW" sz="2000">
                <a:latin typeface="Times New Roman" pitchFamily="18" charset="0"/>
              </a:rPr>
              <a:t>Extraction from </a:t>
            </a:r>
          </a:p>
          <a:p>
            <a:pPr algn="ctr"/>
            <a:r>
              <a:rPr lang="en-US" altLang="zh-TW" sz="2000">
                <a:latin typeface="Times New Roman" pitchFamily="18" charset="0"/>
              </a:rPr>
              <a:t>Spoken Documents</a:t>
            </a:r>
          </a:p>
        </p:txBody>
      </p:sp>
      <p:pic>
        <p:nvPicPr>
          <p:cNvPr id="7174" name="Picture 6" descr="未命名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796257"/>
            <a:ext cx="15767050" cy="76676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AutoShape 8"/>
          <p:cNvSpPr>
            <a:spLocks noChangeArrowheads="1"/>
          </p:cNvSpPr>
          <p:nvPr/>
        </p:nvSpPr>
        <p:spPr bwMode="auto">
          <a:xfrm>
            <a:off x="11160126" y="3201194"/>
            <a:ext cx="1584324" cy="431008"/>
          </a:xfrm>
          <a:prstGeom prst="leftRightArrow">
            <a:avLst>
              <a:gd name="adj1" fmla="val 50000"/>
              <a:gd name="adj2" fmla="val 5513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12887326" y="2660651"/>
            <a:ext cx="2590800" cy="151209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7200"/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13033376" y="2660651"/>
            <a:ext cx="21590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7200" dirty="0">
                <a:latin typeface="Times New Roman" pitchFamily="18" charset="0"/>
                <a:ea typeface="華康隸書體" pitchFamily="49" charset="-120"/>
              </a:rPr>
              <a:t>Semantic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7200" dirty="0">
                <a:latin typeface="Times New Roman" pitchFamily="18" charset="0"/>
                <a:ea typeface="華康隸書體" pitchFamily="49" charset="-120"/>
              </a:rPr>
              <a:t>Analysis</a:t>
            </a:r>
          </a:p>
        </p:txBody>
      </p:sp>
      <p:sp>
        <p:nvSpPr>
          <p:cNvPr id="7178" name="AutoShape 11"/>
          <p:cNvSpPr>
            <a:spLocks noChangeArrowheads="1"/>
          </p:cNvSpPr>
          <p:nvPr/>
        </p:nvSpPr>
        <p:spPr bwMode="auto">
          <a:xfrm>
            <a:off x="11303003" y="7196932"/>
            <a:ext cx="1873250" cy="1081088"/>
          </a:xfrm>
          <a:custGeom>
            <a:avLst/>
            <a:gdLst>
              <a:gd name="T0" fmla="*/ 1257979260 w 21600"/>
              <a:gd name="T1" fmla="*/ 0 h 21600"/>
              <a:gd name="T2" fmla="*/ 754756318 w 21600"/>
              <a:gd name="T3" fmla="*/ 143172355 h 21600"/>
              <a:gd name="T4" fmla="*/ 314229709 w 21600"/>
              <a:gd name="T5" fmla="*/ 343888161 h 21600"/>
              <a:gd name="T6" fmla="*/ 0 w 21600"/>
              <a:gd name="T7" fmla="*/ 573172572 h 21600"/>
              <a:gd name="T8" fmla="*/ 314229709 w 21600"/>
              <a:gd name="T9" fmla="*/ 802419112 h 21600"/>
              <a:gd name="T10" fmla="*/ 875425576 w 21600"/>
              <a:gd name="T11" fmla="*/ 654566249 h 21600"/>
              <a:gd name="T12" fmla="*/ 1436619621 w 21600"/>
              <a:gd name="T13" fmla="*/ 398868735 h 21600"/>
              <a:gd name="T14" fmla="*/ 1761123196 w 21600"/>
              <a:gd name="T15" fmla="*/ 143172355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1369 w 21600"/>
              <a:gd name="T25" fmla="*/ 13237 h 21600"/>
              <a:gd name="T26" fmla="*/ 17620 w 21600"/>
              <a:gd name="T27" fmla="*/ 1762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3854"/>
                </a:lnTo>
                <a:lnTo>
                  <a:pt x="13237" y="3854"/>
                </a:lnTo>
                <a:lnTo>
                  <a:pt x="13237" y="13237"/>
                </a:lnTo>
                <a:lnTo>
                  <a:pt x="3854" y="13237"/>
                </a:lnTo>
                <a:lnTo>
                  <a:pt x="3854" y="9257"/>
                </a:lnTo>
                <a:lnTo>
                  <a:pt x="0" y="15429"/>
                </a:lnTo>
                <a:lnTo>
                  <a:pt x="3854" y="21600"/>
                </a:lnTo>
                <a:lnTo>
                  <a:pt x="3854" y="17620"/>
                </a:lnTo>
                <a:lnTo>
                  <a:pt x="17620" y="17620"/>
                </a:lnTo>
                <a:lnTo>
                  <a:pt x="17620" y="3854"/>
                </a:lnTo>
                <a:lnTo>
                  <a:pt x="21600" y="3854"/>
                </a:lnTo>
                <a:lnTo>
                  <a:pt x="1542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11591929" y="4603750"/>
            <a:ext cx="3025774" cy="24836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11160127" y="4559440"/>
            <a:ext cx="4029074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dirty="0">
                <a:latin typeface="Times New Roman" pitchFamily="18" charset="0"/>
                <a:ea typeface="華康隸書體" pitchFamily="49" charset="-120"/>
              </a:rPr>
              <a:t>Information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TW" sz="2800" dirty="0">
                <a:latin typeface="Times New Roman" pitchFamily="18" charset="0"/>
                <a:ea typeface="華康隸書體" pitchFamily="49" charset="-120"/>
              </a:rPr>
              <a:t>Indexing,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TW" sz="2800" dirty="0">
                <a:latin typeface="Times New Roman" pitchFamily="18" charset="0"/>
                <a:ea typeface="華康隸書體" pitchFamily="49" charset="-120"/>
              </a:rPr>
              <a:t>Retrieval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TW" sz="2800" dirty="0">
                <a:latin typeface="Times New Roman" pitchFamily="18" charset="0"/>
                <a:ea typeface="華康隸書體" pitchFamily="49" charset="-120"/>
              </a:rPr>
              <a:t>And Browsing</a:t>
            </a:r>
          </a:p>
        </p:txBody>
      </p:sp>
      <p:sp>
        <p:nvSpPr>
          <p:cNvPr id="7181" name="Text Box 14"/>
          <p:cNvSpPr txBox="1">
            <a:spLocks noChangeArrowheads="1"/>
          </p:cNvSpPr>
          <p:nvPr/>
        </p:nvSpPr>
        <p:spPr bwMode="auto">
          <a:xfrm>
            <a:off x="2663826" y="8275639"/>
            <a:ext cx="5905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 sz="7200">
              <a:ea typeface="華康隸書體" pitchFamily="49" charset="-120"/>
            </a:endParaRPr>
          </a:p>
        </p:txBody>
      </p:sp>
      <p:sp>
        <p:nvSpPr>
          <p:cNvPr id="7182" name="Rectangle 15"/>
          <p:cNvSpPr>
            <a:spLocks noChangeArrowheads="1"/>
          </p:cNvSpPr>
          <p:nvPr/>
        </p:nvSpPr>
        <p:spPr bwMode="auto">
          <a:xfrm>
            <a:off x="2517776" y="8168482"/>
            <a:ext cx="6194424" cy="835820"/>
          </a:xfrm>
          <a:prstGeom prst="rect">
            <a:avLst/>
          </a:prstGeom>
          <a:solidFill>
            <a:schemeClr val="bg1"/>
          </a:solidFill>
          <a:ln w="9525">
            <a:solidFill>
              <a:srgbClr val="00040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 sz="7200">
              <a:solidFill>
                <a:srgbClr val="000404"/>
              </a:solidFill>
            </a:endParaRPr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2245692" y="8306013"/>
            <a:ext cx="676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400" dirty="0">
                <a:solidFill>
                  <a:srgbClr val="000404"/>
                </a:solidFill>
                <a:ea typeface="華康隸書體" pitchFamily="49" charset="-120"/>
              </a:rPr>
              <a:t>Key Term Extraction </a:t>
            </a:r>
            <a:r>
              <a:rPr lang="en-US" altLang="zh-TW" sz="2400" dirty="0">
                <a:solidFill>
                  <a:srgbClr val="000404"/>
                </a:solidFill>
                <a:ea typeface="華康隸書體" pitchFamily="49" charset="-120"/>
              </a:rPr>
              <a:t>from Spoken </a:t>
            </a:r>
            <a:r>
              <a:rPr lang="en-US" altLang="zh-TW" sz="2400" dirty="0">
                <a:solidFill>
                  <a:srgbClr val="000404"/>
                </a:solidFill>
                <a:ea typeface="華康隸書體" pitchFamily="49" charset="-120"/>
              </a:rPr>
              <a:t>Documents</a:t>
            </a:r>
          </a:p>
        </p:txBody>
      </p:sp>
      <p:sp>
        <p:nvSpPr>
          <p:cNvPr id="16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17" name="圖片 16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322" y="7847716"/>
            <a:ext cx="2016224" cy="703168"/>
          </a:xfrm>
          <a:prstGeom prst="rect">
            <a:avLst/>
          </a:prstGeom>
        </p:spPr>
      </p:pic>
      <p:sp>
        <p:nvSpPr>
          <p:cNvPr id="18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14194"/>
            <a:ext cx="18266400" cy="1080000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algn="l"/>
            <a:r>
              <a:rPr lang="en-US" sz="6600" b="1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6600" b="1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361595"/>
            <a:ext cx="18288000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</a:pPr>
            <a:r>
              <a:rPr lang="en-US" altLang="zh-TW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</a:t>
            </a:r>
          </a:p>
          <a:p>
            <a:pPr marL="1082676" indent="-7175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Spoken Document Summarization Jointly Considering Utterance Importance and Redundancy by Structured Support Vector Machine”, </a:t>
            </a:r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Portland, U.S.A., Sep 2012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82676" indent="-7175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Domain Adaptation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Spoken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Summarization with Structured Support Vector Machine”, International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on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Acoustics, Speech and Signal Processing, Vancouver, Canada, May 2013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82676" indent="-7175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 and Organization of Spoken Documents Based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Parameters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from Latent Topics”, IEEE Transactions on Audio, Speech and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Processing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19, No. 7, Sep 2011, pp. 1875-1889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82676" indent="-7175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"Spoken Lecture Summarization by Random Walk over a Graph Constructed with Automatically Extracted Key Terms," </a:t>
            </a:r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sp>
        <p:nvSpPr>
          <p:cNvPr id="6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4"/>
            <a:ext cx="18288000" cy="1080000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algn="l"/>
            <a:r>
              <a:rPr lang="en-US" sz="6600" b="1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6600" b="1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sp>
        <p:nvSpPr>
          <p:cNvPr id="7" name="矩形 6"/>
          <p:cNvSpPr/>
          <p:nvPr/>
        </p:nvSpPr>
        <p:spPr>
          <a:xfrm>
            <a:off x="0" y="1361595"/>
            <a:ext cx="18288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</a:pPr>
            <a:r>
              <a:rPr lang="en-US" altLang="zh-TW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</a:t>
            </a:r>
          </a:p>
          <a:p>
            <a:pPr marL="1371600" lvl="1" indent="-57150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and Speech-to-speech Summarization of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Spontaneous Speech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IEEE Transactions on Speech and Audio Processing, Dec.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</a:p>
          <a:p>
            <a:pPr marL="1371600" lvl="1" indent="-57150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Use of MMR, diversity-based </a:t>
            </a:r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reranking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reordering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and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producing summaries” SIGIR,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 </a:t>
            </a:r>
          </a:p>
          <a:p>
            <a:pPr marL="1371600" lvl="1" indent="-57150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“Using </a:t>
            </a:r>
            <a:r>
              <a:rPr lang="en-US" altLang="zh-TW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Corpus and Knowledge-based Similarity Measure in Maximum Marginal Relevance for Meeting Summarization” ICASSP, </a:t>
            </a:r>
            <a:r>
              <a:rPr lang="en-US" altLang="zh-TW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 </a:t>
            </a:r>
          </a:p>
          <a:p>
            <a:pPr marL="1371600" lvl="1" indent="-57150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fr-CA" altLang="zh-TW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Opinosis: A Graph-Based Approach to Abstractive Summarization </a:t>
            </a:r>
            <a:r>
              <a:rPr lang="fr-CA" altLang="zh-TW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Highly Redundant </a:t>
            </a:r>
            <a:r>
              <a:rPr lang="fr-CA" altLang="zh-TW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Opinions</a:t>
            </a:r>
            <a:r>
              <a:rPr lang="en-US" altLang="zh-TW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fr-CA" altLang="zh-TW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</a:t>
            </a:r>
            <a:r>
              <a:rPr lang="fr-CA" altLang="zh-TW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</a:t>
            </a:r>
            <a:r>
              <a:rPr lang="fr-CA" altLang="zh-TW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Linguistics</a:t>
            </a:r>
            <a:r>
              <a:rPr lang="en-US" altLang="zh-TW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fr-CA" altLang="zh-TW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2010 </a:t>
            </a:r>
            <a:r>
              <a:rPr lang="en-US" altLang="zh-TW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000" y="1361595"/>
            <a:ext cx="1800099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</a:pPr>
            <a:r>
              <a:rPr lang="en-US" altLang="zh-TW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Retrieval</a:t>
            </a:r>
          </a:p>
          <a:p>
            <a:pPr marL="892176" indent="-5270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“Interactive Spoken Content Retrieval with Different Types of Actions Optimized by a Markov Decision Process”, </a:t>
            </a:r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Portland, U.S.A., Sep 2012.</a:t>
            </a:r>
          </a:p>
          <a:p>
            <a:pPr marL="892176" indent="-5270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Spoken Content Retrieval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Extended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Model and Continuous State Space Markov Decision Process”,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Acoustics, Speech and Signal Processing, Vancouver, Canada, May 2013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92176" indent="-5270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Learning: An Introduction, </a:t>
            </a:r>
            <a:r>
              <a:rPr lang="it-IT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 S. Sutton and </a:t>
            </a:r>
            <a:r>
              <a:rPr lang="pl-PL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G. Barto</a:t>
            </a:r>
            <a:r>
              <a:rPr lang="it-IT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MIT Press, 1999.</a:t>
            </a:r>
          </a:p>
          <a:p>
            <a:pPr marL="892176" indent="-5270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decision processes for spoken dialog systems, Jason D. Williams and Steve Young, Computer Speech and Language, 2007.</a:t>
            </a: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sp>
        <p:nvSpPr>
          <p:cNvPr id="5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Reference</a:t>
            </a:r>
            <a:endParaRPr lang="zh-TW" altLang="en-US" smtClean="0"/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0" y="1361597"/>
            <a:ext cx="18288000" cy="6875728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TW" sz="5600" dirty="0"/>
              <a:t>Question Answering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5200" dirty="0" err="1"/>
              <a:t>Rosset</a:t>
            </a:r>
            <a:r>
              <a:rPr lang="en-US" altLang="zh-TW" sz="5200" dirty="0"/>
              <a:t>, S., </a:t>
            </a:r>
            <a:r>
              <a:rPr lang="en-US" altLang="zh-TW" sz="5200" dirty="0" err="1"/>
              <a:t>Galibert</a:t>
            </a:r>
            <a:r>
              <a:rPr lang="en-US" altLang="zh-TW" sz="5200" dirty="0"/>
              <a:t>, O. and </a:t>
            </a:r>
            <a:r>
              <a:rPr lang="en-US" altLang="zh-TW" sz="5200" dirty="0" err="1"/>
              <a:t>Lamel</a:t>
            </a:r>
            <a:r>
              <a:rPr lang="en-US" altLang="zh-TW" sz="5200" dirty="0"/>
              <a:t>, L. (2011) Spoken Question Answering, in Spoken Language Understanding: Systems for Extracting Semantic Information from Speech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5200" dirty="0"/>
              <a:t>Pere R. Comas, </a:t>
            </a:r>
            <a:r>
              <a:rPr lang="en-US" altLang="zh-TW" sz="5200" dirty="0" err="1"/>
              <a:t>Jordi</a:t>
            </a:r>
            <a:r>
              <a:rPr lang="en-US" altLang="zh-TW" sz="5200" dirty="0"/>
              <a:t> </a:t>
            </a:r>
            <a:r>
              <a:rPr lang="en-US" altLang="zh-TW" sz="5200" dirty="0" err="1"/>
              <a:t>Turmo</a:t>
            </a:r>
            <a:r>
              <a:rPr lang="en-US" altLang="zh-TW" sz="5200" dirty="0"/>
              <a:t>, and </a:t>
            </a:r>
            <a:r>
              <a:rPr lang="en-US" altLang="zh-TW" sz="5200" dirty="0" err="1"/>
              <a:t>Lluís</a:t>
            </a:r>
            <a:r>
              <a:rPr lang="en-US" altLang="zh-TW" sz="5200" dirty="0"/>
              <a:t> </a:t>
            </a:r>
            <a:r>
              <a:rPr lang="en-US" altLang="zh-TW" sz="5200" dirty="0" err="1"/>
              <a:t>Màrquez</a:t>
            </a:r>
            <a:r>
              <a:rPr lang="en-US" altLang="zh-TW" sz="5200" dirty="0"/>
              <a:t>. 2012. “Sibyl, a factoid question-answering system for spoken documents.” ACM Trans. Inf. Syst. 30, 3, Article 19 (September 2012), 40</a:t>
            </a:r>
            <a:r>
              <a:rPr lang="en-US" altLang="zh-TW" sz="4800" dirty="0"/>
              <a:t> 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sp>
        <p:nvSpPr>
          <p:cNvPr id="5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928094"/>
              </p:ext>
            </p:extLst>
          </p:nvPr>
        </p:nvGraphicFramePr>
        <p:xfrm>
          <a:off x="791072" y="1579898"/>
          <a:ext cx="16849872" cy="70521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30254"/>
                <a:gridCol w="5025400"/>
                <a:gridCol w="2217088"/>
                <a:gridCol w="8277130"/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2,11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</a:t>
                      </a: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55568" y="283755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6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kumimoji="1" lang="zh-TW" altLang="en-US" sz="6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rgbClr val="FFFFFF">
                    <a:lumMod val="65000"/>
                  </a:srgbClr>
                </a:solidFill>
              </a:rPr>
              <a:pPr/>
              <a:t>44</a:t>
            </a:fld>
            <a:endParaRPr lang="zh-TW" altLang="en-US" sz="2400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65"/>
            <a:ext cx="3823920" cy="106893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62" y="2267551"/>
            <a:ext cx="4896544" cy="13480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092" y="3790227"/>
            <a:ext cx="3047684" cy="15358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552" y="5815421"/>
            <a:ext cx="4896544" cy="94373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72552" y="7501680"/>
            <a:ext cx="4896544" cy="754616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7246299" y="2513222"/>
            <a:ext cx="2053766" cy="5643144"/>
            <a:chOff x="3623149" y="1256214"/>
            <a:chExt cx="1026883" cy="2821572"/>
          </a:xfrm>
        </p:grpSpPr>
        <p:pic>
          <p:nvPicPr>
            <p:cNvPr id="18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149" y="1256214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149" y="3711695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149" y="2880038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173" y="2067578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55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30610"/>
              </p:ext>
            </p:extLst>
          </p:nvPr>
        </p:nvGraphicFramePr>
        <p:xfrm>
          <a:off x="791072" y="1579898"/>
          <a:ext cx="16849872" cy="70521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30254"/>
                <a:gridCol w="5025400"/>
                <a:gridCol w="2217088"/>
                <a:gridCol w="8277130"/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</a:t>
                      </a: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55568" y="283755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6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kumimoji="1" lang="zh-TW" altLang="en-US" sz="6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rgbClr val="FFFFFF">
                    <a:lumMod val="65000"/>
                  </a:srgbClr>
                </a:solidFill>
              </a:rPr>
              <a:pPr/>
              <a:t>45</a:t>
            </a:fld>
            <a:endParaRPr lang="zh-TW" altLang="en-US" sz="2400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65"/>
            <a:ext cx="3823920" cy="106893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387" y="2175238"/>
            <a:ext cx="1505182" cy="14207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345" y="3820381"/>
            <a:ext cx="2862078" cy="150276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54" y="5588253"/>
            <a:ext cx="4816056" cy="121793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377" y="7068719"/>
            <a:ext cx="2793198" cy="1457126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7246299" y="2513222"/>
            <a:ext cx="2053766" cy="5643144"/>
            <a:chOff x="3623149" y="1256214"/>
            <a:chExt cx="1026883" cy="2821572"/>
          </a:xfrm>
        </p:grpSpPr>
        <p:pic>
          <p:nvPicPr>
            <p:cNvPr id="19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149" y="1256214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149" y="3711695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149" y="2880038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173" y="2067578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13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18495"/>
              </p:ext>
            </p:extLst>
          </p:nvPr>
        </p:nvGraphicFramePr>
        <p:xfrm>
          <a:off x="791072" y="1579898"/>
          <a:ext cx="16849872" cy="812096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30254"/>
                <a:gridCol w="5025400"/>
                <a:gridCol w="2217088"/>
                <a:gridCol w="8277130"/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844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ClipArtBest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作者：不明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800" u="sng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http://www.clipartbest.com/clipart-9TRRBXxAc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altLang="zh-TW" sz="2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</a:t>
                      </a:r>
                    </a:p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瀏覽日期：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2016.12.1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。本作品依據著作權法第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46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52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條合理使用。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844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Pinterest/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作者：不明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800" u="sng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https://www.pinterest.com/pin/570338740279638007/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TW" sz="28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瀏覽日期：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2016.12.1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。本作品依據著作權法第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46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52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條合理使用。</a:t>
                      </a:r>
                      <a:endParaRPr lang="zh-TW" altLang="en-US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2270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ARONSON</a:t>
                      </a:r>
                      <a:r>
                        <a:rPr lang="en-US" altLang="zh-TW" sz="2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INSURANCE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作者：不明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5"/>
                        </a:rPr>
                        <a:t>http://aronsoninsurance.com/tips-for-writing-better-emails/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altLang="zh-TW" sz="2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</a:t>
                      </a:r>
                    </a:p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瀏覽日期：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2016.12.1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。本作品依據著作權法第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46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52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條合理使用。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55568" y="283755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6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kumimoji="1" lang="zh-TW" altLang="en-US" sz="6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rgbClr val="FFFFFF">
                    <a:lumMod val="65000"/>
                  </a:srgbClr>
                </a:solidFill>
              </a:rPr>
              <a:pPr/>
              <a:t>46</a:t>
            </a:fld>
            <a:endParaRPr lang="zh-TW" altLang="en-US" sz="2400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65"/>
            <a:ext cx="3823920" cy="106893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33" y="2119959"/>
            <a:ext cx="4845338" cy="1693030"/>
          </a:xfrm>
          <a:prstGeom prst="rect">
            <a:avLst/>
          </a:prstGeom>
        </p:spPr>
      </p:pic>
      <p:pic>
        <p:nvPicPr>
          <p:cNvPr id="11" name="圖片 10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40" y="4190995"/>
            <a:ext cx="814000" cy="780470"/>
          </a:xfrm>
          <a:prstGeom prst="rect">
            <a:avLst/>
          </a:prstGeom>
        </p:spPr>
      </p:pic>
      <p:pic>
        <p:nvPicPr>
          <p:cNvPr id="20" name="圖片 19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40" y="6188705"/>
            <a:ext cx="814000" cy="780470"/>
          </a:xfrm>
          <a:prstGeom prst="rect">
            <a:avLst/>
          </a:prstGeom>
        </p:spPr>
      </p:pic>
      <p:pic>
        <p:nvPicPr>
          <p:cNvPr id="21" name="圖片 20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30" y="8247497"/>
            <a:ext cx="814000" cy="78047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98" y="3812989"/>
            <a:ext cx="2931404" cy="166803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07" y="5663072"/>
            <a:ext cx="2211386" cy="165854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06" y="7536566"/>
            <a:ext cx="2084832" cy="2036064"/>
          </a:xfrm>
          <a:prstGeom prst="rect">
            <a:avLst/>
          </a:prstGeom>
        </p:spPr>
      </p:pic>
      <p:pic>
        <p:nvPicPr>
          <p:cNvPr id="19" name="Picture 15" descr="cc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99" y="2600381"/>
            <a:ext cx="2041718" cy="73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8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96000"/>
              </p:ext>
            </p:extLst>
          </p:nvPr>
        </p:nvGraphicFramePr>
        <p:xfrm>
          <a:off x="791072" y="1579898"/>
          <a:ext cx="16993888" cy="69256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30254"/>
                <a:gridCol w="5025400"/>
                <a:gridCol w="2217088"/>
                <a:gridCol w="8421146"/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</a:tr>
              <a:tr h="2270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Kristen</a:t>
                      </a:r>
                      <a:r>
                        <a:rPr lang="en-US" altLang="zh-TW" sz="2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baseline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Strenkoski</a:t>
                      </a:r>
                      <a:r>
                        <a:rPr lang="en-US" altLang="zh-TW" sz="2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Portfolio/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作者：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Kristen</a:t>
                      </a:r>
                      <a:r>
                        <a:rPr lang="en-US" altLang="zh-TW" sz="2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baseline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Strenkoski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8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https://kristenstrenkoski.files.wordpress.com/2014/12/newspaper_20icon_15b15d1.jpg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altLang="zh-TW" sz="2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</a:t>
                      </a:r>
                    </a:p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瀏覽日期：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2016.12.1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。本作品依據著作權法第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46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52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條合理使用。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2270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12,16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BACAUNIK/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作者：不明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280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800" u="sng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http://bacaunik.blogspot.tw/2012/08/pria-ini-dicurigai-gara-gara-alat.html</a:t>
                      </a:r>
                      <a:r>
                        <a:rPr lang="en-US" altLang="zh-TW" sz="280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800" baseline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altLang="zh-TW" sz="2800" baseline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</a:t>
                      </a:r>
                      <a:endParaRPr lang="en-US" altLang="zh-TW" sz="28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瀏覽日期：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2016.12.1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。本作品依據著作權法第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46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52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條合理使用。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844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12,16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FLSMIDTH/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作者：不明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800" u="sng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5"/>
                        </a:rPr>
                        <a:t>http://www.flsfpg.cl/FPG%20v1.0/images/profesor.jpg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TW" sz="28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瀏覽日期：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2016.12.1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。本作品依據著作權法第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46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52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條合理使用。</a:t>
                      </a:r>
                      <a:endParaRPr lang="zh-TW" altLang="en-US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55568" y="283755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6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kumimoji="1" lang="zh-TW" altLang="en-US" sz="6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rgbClr val="FFFFFF">
                    <a:lumMod val="65000"/>
                  </a:srgbClr>
                </a:solidFill>
              </a:rPr>
              <a:pPr/>
              <a:t>47</a:t>
            </a:fld>
            <a:endParaRPr lang="zh-TW" altLang="en-US" sz="2400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65"/>
            <a:ext cx="3823920" cy="1068934"/>
          </a:xfrm>
          <a:prstGeom prst="rect">
            <a:avLst/>
          </a:prstGeom>
        </p:spPr>
      </p:pic>
      <p:pic>
        <p:nvPicPr>
          <p:cNvPr id="11" name="圖片 10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80" y="5037049"/>
            <a:ext cx="814000" cy="780470"/>
          </a:xfrm>
          <a:prstGeom prst="rect">
            <a:avLst/>
          </a:prstGeom>
        </p:spPr>
      </p:pic>
      <p:pic>
        <p:nvPicPr>
          <p:cNvPr id="20" name="圖片 19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80" y="7160519"/>
            <a:ext cx="814000" cy="780470"/>
          </a:xfrm>
          <a:prstGeom prst="rect">
            <a:avLst/>
          </a:prstGeom>
        </p:spPr>
      </p:pic>
      <p:pic>
        <p:nvPicPr>
          <p:cNvPr id="14" name="圖片 13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10" y="2840039"/>
            <a:ext cx="814000" cy="78047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64" y="2205504"/>
            <a:ext cx="4286708" cy="21457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488" y="4529304"/>
            <a:ext cx="3646208" cy="20509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77" y="6756476"/>
            <a:ext cx="1670798" cy="15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36063"/>
              </p:ext>
            </p:extLst>
          </p:nvPr>
        </p:nvGraphicFramePr>
        <p:xfrm>
          <a:off x="791072" y="1579898"/>
          <a:ext cx="17281920" cy="812096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30254"/>
                <a:gridCol w="5025400"/>
                <a:gridCol w="2217088"/>
                <a:gridCol w="8709178"/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</a:tr>
              <a:tr h="2270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OLX/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作者：不明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800" u="sng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https://www.olx.com.gh/ad/responsive-website-and-dynamic-mobile-apps-ID15I73F.html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altLang="zh-TW" sz="2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</a:t>
                      </a:r>
                    </a:p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瀏覽日期：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2016.12.1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。本作品依據著作權法第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46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52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條合理使用。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844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Alex</a:t>
                      </a:r>
                      <a:r>
                        <a:rPr lang="en-US" altLang="zh-TW" sz="2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Portfolio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作者：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Alex</a:t>
                      </a:r>
                      <a:r>
                        <a:rPr lang="en-US" altLang="zh-TW" sz="2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Locke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800" u="sng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http://mulitnether.wixsite.com/alexlockeportfolio/contact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altLang="zh-TW" sz="2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</a:t>
                      </a:r>
                    </a:p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瀏覽日期：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2016.12.1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。本作品依據著作權法第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46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52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條合理使用。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</a:t>
                      </a: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844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</a:t>
                      </a: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55568" y="283755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6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kumimoji="1" lang="zh-TW" altLang="en-US" sz="6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rgbClr val="FFFFFF">
                    <a:lumMod val="65000"/>
                  </a:srgbClr>
                </a:solidFill>
              </a:rPr>
              <a:pPr/>
              <a:t>48</a:t>
            </a:fld>
            <a:endParaRPr lang="zh-TW" altLang="en-US" sz="2400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65"/>
            <a:ext cx="3823920" cy="1068934"/>
          </a:xfrm>
          <a:prstGeom prst="rect">
            <a:avLst/>
          </a:prstGeom>
        </p:spPr>
      </p:pic>
      <p:pic>
        <p:nvPicPr>
          <p:cNvPr id="11" name="圖片 10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40" y="4911603"/>
            <a:ext cx="814000" cy="780470"/>
          </a:xfrm>
          <a:prstGeom prst="rect">
            <a:avLst/>
          </a:prstGeom>
        </p:spPr>
      </p:pic>
      <p:pic>
        <p:nvPicPr>
          <p:cNvPr id="21" name="圖片 20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904" y="2856813"/>
            <a:ext cx="814000" cy="7804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81" y="2232440"/>
            <a:ext cx="3906982" cy="20292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29" y="4424214"/>
            <a:ext cx="3524202" cy="175524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501" y="6406288"/>
            <a:ext cx="4920070" cy="12876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35" y="7916102"/>
            <a:ext cx="4920070" cy="1630876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7246299" y="6718354"/>
            <a:ext cx="2041718" cy="2395496"/>
            <a:chOff x="3623149" y="2880038"/>
            <a:chExt cx="1020859" cy="1197748"/>
          </a:xfrm>
        </p:grpSpPr>
        <p:pic>
          <p:nvPicPr>
            <p:cNvPr id="19" name="Picture 15" descr="cc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149" y="3711695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 descr="cc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149" y="2880038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36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80015"/>
              </p:ext>
            </p:extLst>
          </p:nvPr>
        </p:nvGraphicFramePr>
        <p:xfrm>
          <a:off x="791072" y="1579898"/>
          <a:ext cx="16849872" cy="70521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30254"/>
                <a:gridCol w="5025400"/>
                <a:gridCol w="2217088"/>
                <a:gridCol w="8277130"/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</a:t>
                      </a: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55568" y="283755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6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kumimoji="1" lang="zh-TW" altLang="en-US" sz="6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rgbClr val="FFFFFF">
                    <a:lumMod val="65000"/>
                  </a:srgbClr>
                </a:solidFill>
              </a:rPr>
              <a:pPr/>
              <a:t>49</a:t>
            </a:fld>
            <a:endParaRPr lang="zh-TW" altLang="en-US" sz="2400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65"/>
            <a:ext cx="3823920" cy="106893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96" y="2172219"/>
            <a:ext cx="3600400" cy="14813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88" y="3811830"/>
            <a:ext cx="4896544" cy="14926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96" y="5466690"/>
            <a:ext cx="4808936" cy="146106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347" y="7191346"/>
            <a:ext cx="4928086" cy="1361240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7246299" y="2513222"/>
            <a:ext cx="2053766" cy="5643144"/>
            <a:chOff x="3623149" y="1256214"/>
            <a:chExt cx="1026883" cy="2821572"/>
          </a:xfrm>
        </p:grpSpPr>
        <p:pic>
          <p:nvPicPr>
            <p:cNvPr id="19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149" y="1256214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149" y="3711695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149" y="2880038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173" y="2067578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229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 txBox="1">
            <a:spLocks noChangeArrowheads="1"/>
          </p:cNvSpPr>
          <p:nvPr/>
        </p:nvSpPr>
        <p:spPr bwMode="auto">
          <a:xfrm>
            <a:off x="-146048" y="35400"/>
            <a:ext cx="18265776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5600" b="1" dirty="0">
                <a:latin typeface="Times New Roman" pitchFamily="18" charset="0"/>
                <a:cs typeface="Times New Roman" pitchFamily="18" charset="0"/>
              </a:rPr>
              <a:t>Key Term Extraction from Spoken Content (</a:t>
            </a:r>
            <a:r>
              <a:rPr lang="en-US" altLang="zh-TW" sz="5600" b="1" dirty="0">
                <a:latin typeface="Times New Roman" pitchFamily="18" charset="0"/>
                <a:cs typeface="Times New Roman" pitchFamily="18" charset="0"/>
              </a:rPr>
              <a:t>1/2)</a:t>
            </a:r>
            <a:endParaRPr lang="en-US" altLang="zh-TW" sz="5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40" name="內容版面配置區 2"/>
          <p:cNvSpPr txBox="1">
            <a:spLocks/>
          </p:cNvSpPr>
          <p:nvPr/>
        </p:nvSpPr>
        <p:spPr bwMode="auto">
          <a:xfrm>
            <a:off x="-14974" y="1447445"/>
            <a:ext cx="18265776" cy="893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5200" dirty="0"/>
              <a:t>Key Terms : key phrases and keywords</a:t>
            </a:r>
            <a:endParaRPr lang="en-US" altLang="ja-JP" sz="5200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ja-JP" sz="5200" dirty="0"/>
              <a:t>Key Phrase Boundary Detection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ja-JP" sz="5200" dirty="0"/>
              <a:t>An Example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ja-JP" sz="5200" dirty="0"/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ja-JP" sz="5200" dirty="0"/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ja-JP" sz="5200" dirty="0"/>
          </a:p>
          <a:p>
            <a:pPr marL="0" indent="0">
              <a:spcBef>
                <a:spcPct val="20000"/>
              </a:spcBef>
            </a:pPr>
            <a:endParaRPr lang="en-US" altLang="ja-JP" sz="4000" dirty="0"/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ja-JP" sz="4000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ja-JP" sz="5200" dirty="0"/>
              <a:t>Left/right boundary of a key phrase detected by context statistics</a:t>
            </a:r>
            <a:endParaRPr lang="en-US" altLang="ja-JP" sz="3200" dirty="0">
              <a:solidFill>
                <a:srgbClr val="0000FF"/>
              </a:solidFill>
            </a:endParaRPr>
          </a:p>
        </p:txBody>
      </p:sp>
      <p:sp>
        <p:nvSpPr>
          <p:cNvPr id="42" name="內容版面配置區 2"/>
          <p:cNvSpPr txBox="1">
            <a:spLocks/>
          </p:cNvSpPr>
          <p:nvPr/>
        </p:nvSpPr>
        <p:spPr>
          <a:xfrm>
            <a:off x="19050" y="6858795"/>
            <a:ext cx="18265776" cy="68941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35708" lvl="3" indent="-571500"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TW" sz="7200" dirty="0"/>
              <a:t>“hidden” almost always followed by the same word</a:t>
            </a:r>
          </a:p>
          <a:p>
            <a:pPr marL="2235708" lvl="3" indent="-571500"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TW" sz="7200" dirty="0"/>
              <a:t>“hidden Markov” almost always followed by the same word</a:t>
            </a:r>
          </a:p>
          <a:p>
            <a:pPr marL="2235708" lvl="3" indent="-571500">
              <a:spcBef>
                <a:spcPts val="600"/>
              </a:spcBef>
              <a:buClr>
                <a:schemeClr val="tx2">
                  <a:lumMod val="75000"/>
                </a:schemeClr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TW" sz="7200" dirty="0"/>
              <a:t>“hidden Markov model” is followed by many different words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13106403" y="6606383"/>
            <a:ext cx="252095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7200" b="1" kern="0" dirty="0">
                <a:solidFill>
                  <a:srgbClr val="CF6DA4">
                    <a:lumMod val="75000"/>
                  </a:srgbClr>
                </a:solidFill>
              </a:rPr>
              <a:t>boundary</a:t>
            </a:r>
            <a:endParaRPr lang="zh-TW" altLang="en-US" sz="7200" b="1" kern="0" dirty="0">
              <a:solidFill>
                <a:srgbClr val="CF6DA4">
                  <a:lumMod val="75000"/>
                </a:srgbClr>
              </a:solidFill>
            </a:endParaRPr>
          </a:p>
        </p:txBody>
      </p: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1416053" y="4001297"/>
            <a:ext cx="16443326" cy="3453706"/>
            <a:chOff x="708026" y="2667002"/>
            <a:chExt cx="8221662" cy="2302471"/>
          </a:xfrm>
        </p:grpSpPr>
        <p:sp>
          <p:nvSpPr>
            <p:cNvPr id="41" name="文字方塊 40"/>
            <p:cNvSpPr txBox="1"/>
            <p:nvPr/>
          </p:nvSpPr>
          <p:spPr>
            <a:xfrm>
              <a:off x="1952626" y="3276602"/>
              <a:ext cx="5081587" cy="7591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6800" kern="0" dirty="0">
                  <a:solidFill>
                    <a:sysClr val="windowText" lastClr="000000"/>
                  </a:solidFill>
                </a:rPr>
                <a:t>hidden   Markov   model</a:t>
              </a:r>
              <a:endParaRPr lang="zh-TW" altLang="en-US" sz="6800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1155" name="群組 42"/>
            <p:cNvGrpSpPr>
              <a:grpSpLocks/>
            </p:cNvGrpSpPr>
            <p:nvPr/>
          </p:nvGrpSpPr>
          <p:grpSpPr bwMode="auto">
            <a:xfrm>
              <a:off x="1139826" y="2892427"/>
              <a:ext cx="936625" cy="1368425"/>
              <a:chOff x="1403648" y="1772816"/>
              <a:chExt cx="936108" cy="1368152"/>
            </a:xfrm>
          </p:grpSpPr>
          <p:cxnSp>
            <p:nvCxnSpPr>
              <p:cNvPr id="91181" name="直線接點 43"/>
              <p:cNvCxnSpPr>
                <a:cxnSpLocks noChangeShapeType="1"/>
              </p:cNvCxnSpPr>
              <p:nvPr/>
            </p:nvCxnSpPr>
            <p:spPr bwMode="auto">
              <a:xfrm rot="10800000">
                <a:off x="1547664" y="1772816"/>
                <a:ext cx="792088" cy="432048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82" name="直線接點 44"/>
              <p:cNvCxnSpPr>
                <a:cxnSpLocks noChangeShapeType="1"/>
              </p:cNvCxnSpPr>
              <p:nvPr/>
            </p:nvCxnSpPr>
            <p:spPr bwMode="auto">
              <a:xfrm rot="10800000">
                <a:off x="1403648" y="2132856"/>
                <a:ext cx="936108" cy="216024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83" name="直線接點 45"/>
              <p:cNvCxnSpPr>
                <a:cxnSpLocks noChangeShapeType="1"/>
              </p:cNvCxnSpPr>
              <p:nvPr/>
            </p:nvCxnSpPr>
            <p:spPr bwMode="auto">
              <a:xfrm rot="10800000">
                <a:off x="1403648" y="2492896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84" name="直線接點 46"/>
              <p:cNvCxnSpPr>
                <a:cxnSpLocks noChangeShapeType="1"/>
              </p:cNvCxnSpPr>
              <p:nvPr/>
            </p:nvCxnSpPr>
            <p:spPr bwMode="auto">
              <a:xfrm rot="10800000" flipV="1">
                <a:off x="1403648" y="2636912"/>
                <a:ext cx="936104" cy="216024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85" name="直線接點 47"/>
              <p:cNvCxnSpPr>
                <a:cxnSpLocks noChangeShapeType="1"/>
              </p:cNvCxnSpPr>
              <p:nvPr/>
            </p:nvCxnSpPr>
            <p:spPr bwMode="auto">
              <a:xfrm rot="10800000" flipV="1">
                <a:off x="1475656" y="2780928"/>
                <a:ext cx="864096" cy="36004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1156" name="群組 48"/>
            <p:cNvGrpSpPr>
              <a:grpSpLocks/>
            </p:cNvGrpSpPr>
            <p:nvPr/>
          </p:nvGrpSpPr>
          <p:grpSpPr bwMode="auto">
            <a:xfrm flipH="1">
              <a:off x="6913564" y="2892427"/>
              <a:ext cx="935037" cy="1368425"/>
              <a:chOff x="1403648" y="1772816"/>
              <a:chExt cx="936108" cy="1368152"/>
            </a:xfrm>
          </p:grpSpPr>
          <p:cxnSp>
            <p:nvCxnSpPr>
              <p:cNvPr id="91176" name="直線接點 49"/>
              <p:cNvCxnSpPr>
                <a:cxnSpLocks noChangeShapeType="1"/>
              </p:cNvCxnSpPr>
              <p:nvPr/>
            </p:nvCxnSpPr>
            <p:spPr bwMode="auto">
              <a:xfrm rot="10800000">
                <a:off x="1547664" y="1772816"/>
                <a:ext cx="792088" cy="432048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77" name="直線接點 50"/>
              <p:cNvCxnSpPr>
                <a:cxnSpLocks noChangeShapeType="1"/>
              </p:cNvCxnSpPr>
              <p:nvPr/>
            </p:nvCxnSpPr>
            <p:spPr bwMode="auto">
              <a:xfrm rot="10800000">
                <a:off x="1403648" y="2132856"/>
                <a:ext cx="936108" cy="216024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78" name="直線接點 51"/>
              <p:cNvCxnSpPr>
                <a:cxnSpLocks noChangeShapeType="1"/>
              </p:cNvCxnSpPr>
              <p:nvPr/>
            </p:nvCxnSpPr>
            <p:spPr bwMode="auto">
              <a:xfrm rot="10800000">
                <a:off x="1403648" y="2492896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79" name="直線接點 52"/>
              <p:cNvCxnSpPr>
                <a:cxnSpLocks noChangeShapeType="1"/>
              </p:cNvCxnSpPr>
              <p:nvPr/>
            </p:nvCxnSpPr>
            <p:spPr bwMode="auto">
              <a:xfrm rot="10800000" flipV="1">
                <a:off x="1403648" y="2636912"/>
                <a:ext cx="936104" cy="216024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80" name="直線接點 53"/>
              <p:cNvCxnSpPr>
                <a:cxnSpLocks noChangeShapeType="1"/>
              </p:cNvCxnSpPr>
              <p:nvPr/>
            </p:nvCxnSpPr>
            <p:spPr bwMode="auto">
              <a:xfrm rot="10800000" flipV="1">
                <a:off x="1475656" y="2780928"/>
                <a:ext cx="864096" cy="36004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0" name="群組 69"/>
            <p:cNvGrpSpPr/>
            <p:nvPr/>
          </p:nvGrpSpPr>
          <p:grpSpPr>
            <a:xfrm>
              <a:off x="5284094" y="2820308"/>
              <a:ext cx="288032" cy="1512168"/>
              <a:chOff x="3476114" y="1716574"/>
              <a:chExt cx="288032" cy="1512168"/>
            </a:xfrm>
            <a:solidFill>
              <a:srgbClr val="E2AFD8">
                <a:lumMod val="60000"/>
                <a:lumOff val="40000"/>
              </a:srgbClr>
            </a:solidFill>
          </p:grpSpPr>
          <p:cxnSp>
            <p:nvCxnSpPr>
              <p:cNvPr id="61" name="直線接點 60"/>
              <p:cNvCxnSpPr/>
              <p:nvPr/>
            </p:nvCxnSpPr>
            <p:spPr>
              <a:xfrm rot="5400000">
                <a:off x="2864046" y="2472658"/>
                <a:ext cx="151216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</p:cxnSp>
          <p:sp>
            <p:nvSpPr>
              <p:cNvPr id="62" name="向右箭號 61"/>
              <p:cNvSpPr/>
              <p:nvPr/>
            </p:nvSpPr>
            <p:spPr>
              <a:xfrm>
                <a:off x="3476114" y="2852936"/>
                <a:ext cx="288032" cy="288032"/>
              </a:xfrm>
              <a:prstGeom prst="rightArrow">
                <a:avLst/>
              </a:prstGeom>
              <a:grpFill/>
              <a:ln w="1905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</p:grpSp>
        <p:grpSp>
          <p:nvGrpSpPr>
            <p:cNvPr id="63" name="群組 69"/>
            <p:cNvGrpSpPr/>
            <p:nvPr/>
          </p:nvGrpSpPr>
          <p:grpSpPr>
            <a:xfrm>
              <a:off x="3495675" y="2836074"/>
              <a:ext cx="288032" cy="1512168"/>
              <a:chOff x="3476114" y="1716574"/>
              <a:chExt cx="288032" cy="1512168"/>
            </a:xfrm>
            <a:solidFill>
              <a:srgbClr val="E2AFD8">
                <a:lumMod val="60000"/>
                <a:lumOff val="40000"/>
              </a:srgbClr>
            </a:solidFill>
          </p:grpSpPr>
          <p:cxnSp>
            <p:nvCxnSpPr>
              <p:cNvPr id="64" name="直線接點 63"/>
              <p:cNvCxnSpPr/>
              <p:nvPr/>
            </p:nvCxnSpPr>
            <p:spPr>
              <a:xfrm rot="5400000">
                <a:off x="2864046" y="2472658"/>
                <a:ext cx="151216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</p:cxnSp>
          <p:sp>
            <p:nvSpPr>
              <p:cNvPr id="65" name="向右箭號 64"/>
              <p:cNvSpPr/>
              <p:nvPr/>
            </p:nvSpPr>
            <p:spPr>
              <a:xfrm>
                <a:off x="3476114" y="2852936"/>
                <a:ext cx="288032" cy="288032"/>
              </a:xfrm>
              <a:prstGeom prst="rightArrow">
                <a:avLst/>
              </a:prstGeom>
              <a:grpFill/>
              <a:ln w="1905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</p:grpSp>
        <p:grpSp>
          <p:nvGrpSpPr>
            <p:cNvPr id="91159" name="群組 66"/>
            <p:cNvGrpSpPr>
              <a:grpSpLocks/>
            </p:cNvGrpSpPr>
            <p:nvPr/>
          </p:nvGrpSpPr>
          <p:grpSpPr bwMode="auto">
            <a:xfrm>
              <a:off x="7705725" y="2667002"/>
              <a:ext cx="1223963" cy="2302471"/>
              <a:chOff x="7524328" y="1547500"/>
              <a:chExt cx="1224136" cy="2301850"/>
            </a:xfrm>
          </p:grpSpPr>
          <p:sp>
            <p:nvSpPr>
              <p:cNvPr id="68" name="文字方塊 67"/>
              <p:cNvSpPr txBox="1"/>
              <p:nvPr/>
            </p:nvSpPr>
            <p:spPr>
              <a:xfrm>
                <a:off x="7524328" y="1547500"/>
                <a:ext cx="1224136" cy="153846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7200" kern="0" dirty="0">
                    <a:solidFill>
                      <a:sysClr val="windowText" lastClr="000000"/>
                    </a:solidFill>
                  </a:rPr>
                  <a:t>represent</a:t>
                </a:r>
                <a:endParaRPr lang="zh-TW" altLang="en-US" sz="7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7683100" y="1950617"/>
                <a:ext cx="431861" cy="80000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7200" kern="0" dirty="0">
                    <a:solidFill>
                      <a:sysClr val="windowText" lastClr="000000"/>
                    </a:solidFill>
                  </a:rPr>
                  <a:t>is</a:t>
                </a:r>
                <a:endParaRPr lang="zh-TW" altLang="en-US" sz="7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7683100" y="2310882"/>
                <a:ext cx="647792" cy="153846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7200" kern="0" dirty="0">
                    <a:solidFill>
                      <a:sysClr val="windowText" lastClr="000000"/>
                    </a:solidFill>
                  </a:rPr>
                  <a:t>can</a:t>
                </a:r>
                <a:endParaRPr lang="zh-TW" altLang="en-US" sz="7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7668811" y="2636232"/>
                <a:ext cx="503308" cy="80000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7200" kern="0" dirty="0">
                    <a:solidFill>
                      <a:sysClr val="windowText" lastClr="000000"/>
                    </a:solidFill>
                  </a:rPr>
                  <a:t>:</a:t>
                </a:r>
                <a:endParaRPr lang="zh-TW" altLang="en-US" sz="7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7668811" y="2996497"/>
                <a:ext cx="503308" cy="80000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7200" kern="0" dirty="0">
                    <a:solidFill>
                      <a:sysClr val="windowText" lastClr="000000"/>
                    </a:solidFill>
                  </a:rPr>
                  <a:t>:</a:t>
                </a:r>
                <a:endParaRPr lang="zh-TW" altLang="en-US" sz="72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1160" name="群組 72"/>
            <p:cNvGrpSpPr>
              <a:grpSpLocks/>
            </p:cNvGrpSpPr>
            <p:nvPr/>
          </p:nvGrpSpPr>
          <p:grpSpPr bwMode="auto">
            <a:xfrm>
              <a:off x="708026" y="2676527"/>
              <a:ext cx="504825" cy="2167055"/>
              <a:chOff x="755576" y="1556792"/>
              <a:chExt cx="504056" cy="2168003"/>
            </a:xfrm>
          </p:grpSpPr>
          <p:sp>
            <p:nvSpPr>
              <p:cNvPr id="74" name="文字方塊 73"/>
              <p:cNvSpPr txBox="1"/>
              <p:nvPr/>
            </p:nvSpPr>
            <p:spPr>
              <a:xfrm>
                <a:off x="755576" y="1556792"/>
                <a:ext cx="504056" cy="8005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7200" kern="0" dirty="0">
                    <a:solidFill>
                      <a:sysClr val="windowText" lastClr="000000"/>
                    </a:solidFill>
                  </a:rPr>
                  <a:t>is</a:t>
                </a:r>
                <a:endParaRPr lang="zh-TW" altLang="en-US" sz="7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755576" y="1907783"/>
                <a:ext cx="504056" cy="8005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7200" kern="0" dirty="0">
                    <a:solidFill>
                      <a:sysClr val="windowText" lastClr="000000"/>
                    </a:solidFill>
                  </a:rPr>
                  <a:t>of</a:t>
                </a:r>
                <a:endParaRPr lang="zh-TW" altLang="en-US" sz="7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755576" y="2268303"/>
                <a:ext cx="504056" cy="8005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7200" kern="0" dirty="0">
                    <a:solidFill>
                      <a:sysClr val="windowText" lastClr="000000"/>
                    </a:solidFill>
                  </a:rPr>
                  <a:t>in</a:t>
                </a:r>
                <a:endParaRPr lang="zh-TW" altLang="en-US" sz="7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755576" y="2924226"/>
                <a:ext cx="504056" cy="8005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7200" kern="0" dirty="0">
                    <a:solidFill>
                      <a:sysClr val="windowText" lastClr="000000"/>
                    </a:solidFill>
                  </a:rPr>
                  <a:t>:</a:t>
                </a:r>
                <a:endParaRPr lang="zh-TW" altLang="en-US" sz="72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755576" y="2636764"/>
                <a:ext cx="504056" cy="8005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TW" sz="7200" kern="0" dirty="0">
                    <a:solidFill>
                      <a:sysClr val="windowText" lastClr="000000"/>
                    </a:solidFill>
                  </a:rPr>
                  <a:t>:</a:t>
                </a:r>
                <a:endParaRPr lang="zh-TW" altLang="en-US" sz="72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7" name="直線接點 46"/>
            <p:cNvCxnSpPr/>
            <p:nvPr/>
          </p:nvCxnSpPr>
          <p:spPr>
            <a:xfrm>
              <a:off x="3522664" y="3657602"/>
              <a:ext cx="2174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5327650" y="3657602"/>
              <a:ext cx="2159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1163" name="群組 4"/>
            <p:cNvGrpSpPr>
              <a:grpSpLocks/>
            </p:cNvGrpSpPr>
            <p:nvPr/>
          </p:nvGrpSpPr>
          <p:grpSpPr bwMode="auto">
            <a:xfrm>
              <a:off x="6951664" y="2819400"/>
              <a:ext cx="287337" cy="1512888"/>
              <a:chOff x="8915400" y="2819400"/>
              <a:chExt cx="288032" cy="1512168"/>
            </a:xfrm>
          </p:grpSpPr>
          <p:cxnSp>
            <p:nvCxnSpPr>
              <p:cNvPr id="50" name="直線接點 49"/>
              <p:cNvCxnSpPr/>
              <p:nvPr/>
            </p:nvCxnSpPr>
            <p:spPr>
              <a:xfrm rot="5400000">
                <a:off x="8304126" y="3575486"/>
                <a:ext cx="1512168" cy="0"/>
              </a:xfrm>
              <a:prstGeom prst="line">
                <a:avLst/>
              </a:prstGeom>
              <a:solidFill>
                <a:srgbClr val="E2AFD8">
                  <a:lumMod val="60000"/>
                  <a:lumOff val="40000"/>
                </a:srgbClr>
              </a:solidFill>
              <a:ln w="9525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</p:cxnSp>
          <p:sp>
            <p:nvSpPr>
              <p:cNvPr id="51" name="向右箭號 50"/>
              <p:cNvSpPr/>
              <p:nvPr/>
            </p:nvSpPr>
            <p:spPr>
              <a:xfrm>
                <a:off x="8915399" y="3955511"/>
                <a:ext cx="288032" cy="288787"/>
              </a:xfrm>
              <a:prstGeom prst="rightArrow">
                <a:avLst/>
              </a:prstGeom>
              <a:solidFill>
                <a:srgbClr val="E2AFD8">
                  <a:lumMod val="60000"/>
                  <a:lumOff val="40000"/>
                </a:srgbClr>
              </a:solidFill>
              <a:ln w="1905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</p:grpSp>
      </p:grpSp>
      <p:grpSp>
        <p:nvGrpSpPr>
          <p:cNvPr id="4" name="群組 3"/>
          <p:cNvGrpSpPr>
            <a:grpSpLocks/>
          </p:cNvGrpSpPr>
          <p:nvPr/>
        </p:nvGrpSpPr>
        <p:grpSpPr bwMode="auto">
          <a:xfrm>
            <a:off x="10572750" y="4229895"/>
            <a:ext cx="574676" cy="2266950"/>
            <a:chOff x="5275263" y="2819400"/>
            <a:chExt cx="287337" cy="1511300"/>
          </a:xfrm>
        </p:grpSpPr>
        <p:cxnSp>
          <p:nvCxnSpPr>
            <p:cNvPr id="91152" name="直線接點 57"/>
            <p:cNvCxnSpPr>
              <a:cxnSpLocks noChangeShapeType="1"/>
            </p:cNvCxnSpPr>
            <p:nvPr/>
          </p:nvCxnSpPr>
          <p:spPr bwMode="auto">
            <a:xfrm rot="5400000">
              <a:off x="4663282" y="3575050"/>
              <a:ext cx="1511300" cy="0"/>
            </a:xfrm>
            <a:prstGeom prst="line">
              <a:avLst/>
            </a:prstGeom>
            <a:noFill/>
            <a:ln w="9525" algn="ctr">
              <a:solidFill>
                <a:srgbClr val="B83D6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7" name="向右箭號 116"/>
            <p:cNvSpPr/>
            <p:nvPr/>
          </p:nvSpPr>
          <p:spPr bwMode="auto">
            <a:xfrm>
              <a:off x="5275263" y="3954463"/>
              <a:ext cx="287337" cy="288925"/>
            </a:xfrm>
            <a:prstGeom prst="rightArrow">
              <a:avLst/>
            </a:prstGeom>
            <a:solidFill>
              <a:srgbClr val="B83D68"/>
            </a:solidFill>
            <a:ln w="19050" cap="flat" cmpd="sng" algn="ctr">
              <a:solidFill>
                <a:srgbClr val="B83D68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TW" altLang="en-US" sz="7200" kern="0">
                <a:solidFill>
                  <a:sysClr val="window" lastClr="FFFFFF"/>
                </a:solidFill>
                <a:latin typeface="Calibri"/>
                <a:ea typeface="新細明體"/>
              </a:endParaRPr>
            </a:p>
          </p:txBody>
        </p:sp>
      </p:grpSp>
      <p:grpSp>
        <p:nvGrpSpPr>
          <p:cNvPr id="6" name="群組 5"/>
          <p:cNvGrpSpPr>
            <a:grpSpLocks/>
          </p:cNvGrpSpPr>
          <p:nvPr/>
        </p:nvGrpSpPr>
        <p:grpSpPr bwMode="auto">
          <a:xfrm>
            <a:off x="13900150" y="4237039"/>
            <a:ext cx="574676" cy="2266950"/>
            <a:chOff x="9768781" y="2819400"/>
            <a:chExt cx="287337" cy="1511300"/>
          </a:xfrm>
        </p:grpSpPr>
        <p:cxnSp>
          <p:nvCxnSpPr>
            <p:cNvPr id="91150" name="直線接點 57"/>
            <p:cNvCxnSpPr>
              <a:cxnSpLocks noChangeShapeType="1"/>
            </p:cNvCxnSpPr>
            <p:nvPr/>
          </p:nvCxnSpPr>
          <p:spPr bwMode="auto">
            <a:xfrm rot="5400000">
              <a:off x="9156800" y="3575050"/>
              <a:ext cx="1511300" cy="0"/>
            </a:xfrm>
            <a:prstGeom prst="line">
              <a:avLst/>
            </a:prstGeom>
            <a:noFill/>
            <a:ln w="9525" algn="ctr">
              <a:solidFill>
                <a:srgbClr val="B83D6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向右箭號 119"/>
            <p:cNvSpPr/>
            <p:nvPr/>
          </p:nvSpPr>
          <p:spPr bwMode="auto">
            <a:xfrm>
              <a:off x="9768781" y="3954462"/>
              <a:ext cx="287337" cy="288925"/>
            </a:xfrm>
            <a:prstGeom prst="rightArrow">
              <a:avLst/>
            </a:prstGeom>
            <a:solidFill>
              <a:srgbClr val="B83D68"/>
            </a:solidFill>
            <a:ln w="19050" cap="flat" cmpd="sng" algn="ctr">
              <a:solidFill>
                <a:srgbClr val="B83D68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TW" altLang="en-US" sz="7200" kern="0">
                <a:solidFill>
                  <a:sysClr val="window" lastClr="FFFFFF"/>
                </a:solidFill>
                <a:latin typeface="Calibri"/>
                <a:ea typeface="新細明體"/>
              </a:endParaRPr>
            </a:p>
          </p:txBody>
        </p:sp>
      </p:grpSp>
      <p:grpSp>
        <p:nvGrpSpPr>
          <p:cNvPr id="44" name="群組 56"/>
          <p:cNvGrpSpPr>
            <a:grpSpLocks/>
          </p:cNvGrpSpPr>
          <p:nvPr/>
        </p:nvGrpSpPr>
        <p:grpSpPr bwMode="auto">
          <a:xfrm>
            <a:off x="6988179" y="4265615"/>
            <a:ext cx="574674" cy="2266950"/>
            <a:chOff x="3476114" y="1716574"/>
            <a:chExt cx="288032" cy="1512168"/>
          </a:xfrm>
        </p:grpSpPr>
        <p:cxnSp>
          <p:nvCxnSpPr>
            <p:cNvPr id="91148" name="直線接點 57"/>
            <p:cNvCxnSpPr>
              <a:cxnSpLocks noChangeShapeType="1"/>
            </p:cNvCxnSpPr>
            <p:nvPr/>
          </p:nvCxnSpPr>
          <p:spPr bwMode="auto">
            <a:xfrm rot="5400000">
              <a:off x="2864046" y="2472658"/>
              <a:ext cx="1512168" cy="0"/>
            </a:xfrm>
            <a:prstGeom prst="line">
              <a:avLst/>
            </a:prstGeom>
            <a:noFill/>
            <a:ln w="9525" algn="ctr">
              <a:solidFill>
                <a:srgbClr val="B83D6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向右箭號 45"/>
            <p:cNvSpPr/>
            <p:nvPr/>
          </p:nvSpPr>
          <p:spPr>
            <a:xfrm>
              <a:off x="3476114" y="2852288"/>
              <a:ext cx="288032" cy="289091"/>
            </a:xfrm>
            <a:prstGeom prst="rightArrow">
              <a:avLst/>
            </a:prstGeom>
            <a:solidFill>
              <a:srgbClr val="B83D68"/>
            </a:solidFill>
            <a:ln w="19050" cap="flat" cmpd="sng" algn="ctr">
              <a:solidFill>
                <a:srgbClr val="B83D68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TW" altLang="en-US" sz="7200" kern="0">
                <a:solidFill>
                  <a:sysClr val="window" lastClr="FFFFFF"/>
                </a:solidFill>
                <a:latin typeface="Calibri"/>
                <a:ea typeface="新細明體"/>
              </a:endParaRPr>
            </a:p>
          </p:txBody>
        </p:sp>
      </p:grpSp>
      <p:sp>
        <p:nvSpPr>
          <p:cNvPr id="52" name="Line 2"/>
          <p:cNvSpPr>
            <a:spLocks noChangeShapeType="1"/>
          </p:cNvSpPr>
          <p:nvPr/>
        </p:nvSpPr>
        <p:spPr bwMode="auto">
          <a:xfrm>
            <a:off x="0" y="115099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53" name="圖片 52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272" y="6993462"/>
            <a:ext cx="2016224" cy="703168"/>
          </a:xfrm>
          <a:prstGeom prst="rect">
            <a:avLst/>
          </a:prstGeom>
        </p:spPr>
      </p:pic>
      <p:sp>
        <p:nvSpPr>
          <p:cNvPr id="54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134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639966"/>
              </p:ext>
            </p:extLst>
          </p:nvPr>
        </p:nvGraphicFramePr>
        <p:xfrm>
          <a:off x="791072" y="1579898"/>
          <a:ext cx="16849872" cy="70521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30254"/>
                <a:gridCol w="5025400"/>
                <a:gridCol w="2217088"/>
                <a:gridCol w="8277130"/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</a:t>
                      </a: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55568" y="283755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6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kumimoji="1" lang="zh-TW" altLang="en-US" sz="6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rgbClr val="FFFFFF">
                    <a:lumMod val="65000"/>
                  </a:srgbClr>
                </a:solidFill>
              </a:rPr>
              <a:pPr/>
              <a:t>50</a:t>
            </a:fld>
            <a:endParaRPr lang="zh-TW" altLang="en-US" sz="2400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65"/>
            <a:ext cx="3823920" cy="106893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76" y="2230318"/>
            <a:ext cx="4919364" cy="14099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56" y="3944977"/>
            <a:ext cx="4865984" cy="130916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314" y="5460935"/>
            <a:ext cx="3944688" cy="147257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76" y="7077125"/>
            <a:ext cx="4915544" cy="1436542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7246299" y="2513222"/>
            <a:ext cx="2053766" cy="5643144"/>
            <a:chOff x="3623149" y="1256214"/>
            <a:chExt cx="1026883" cy="2821572"/>
          </a:xfrm>
        </p:grpSpPr>
        <p:pic>
          <p:nvPicPr>
            <p:cNvPr id="19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149" y="1256214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149" y="3711695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149" y="2880038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173" y="2067578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48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64295"/>
              </p:ext>
            </p:extLst>
          </p:nvPr>
        </p:nvGraphicFramePr>
        <p:xfrm>
          <a:off x="791072" y="1579898"/>
          <a:ext cx="16849872" cy="70521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30254"/>
                <a:gridCol w="5025400"/>
                <a:gridCol w="2217088"/>
                <a:gridCol w="8277130"/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</a:t>
                      </a: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55568" y="283755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6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kumimoji="1" lang="zh-TW" altLang="en-US" sz="6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rgbClr val="FFFFFF">
                    <a:lumMod val="65000"/>
                  </a:srgbClr>
                </a:solidFill>
              </a:rPr>
              <a:pPr/>
              <a:t>51</a:t>
            </a:fld>
            <a:endParaRPr lang="zh-TW" altLang="en-US" sz="2400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65"/>
            <a:ext cx="3823920" cy="106893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64" y="2276359"/>
            <a:ext cx="4896544" cy="13873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98" y="3862554"/>
            <a:ext cx="4896544" cy="13912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32" y="5492842"/>
            <a:ext cx="4958208" cy="140876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99" y="7140654"/>
            <a:ext cx="4897710" cy="1249184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7246299" y="2513222"/>
            <a:ext cx="2053766" cy="5643144"/>
            <a:chOff x="3623149" y="1256214"/>
            <a:chExt cx="1026883" cy="2821572"/>
          </a:xfrm>
        </p:grpSpPr>
        <p:pic>
          <p:nvPicPr>
            <p:cNvPr id="19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149" y="1256214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149" y="3711695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149" y="2880038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173" y="2067578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64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4388"/>
              </p:ext>
            </p:extLst>
          </p:nvPr>
        </p:nvGraphicFramePr>
        <p:xfrm>
          <a:off x="791072" y="1579898"/>
          <a:ext cx="16849872" cy="70521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30254"/>
                <a:gridCol w="5025400"/>
                <a:gridCol w="2217088"/>
                <a:gridCol w="8277130"/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</a:t>
                      </a: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55568" y="283755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6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kumimoji="1" lang="zh-TW" altLang="en-US" sz="6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rgbClr val="FFFFFF">
                    <a:lumMod val="65000"/>
                  </a:srgbClr>
                </a:solidFill>
              </a:rPr>
              <a:pPr/>
              <a:t>52</a:t>
            </a:fld>
            <a:endParaRPr lang="zh-TW" altLang="en-US" sz="2400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65"/>
            <a:ext cx="3823920" cy="106893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24" y="2441228"/>
            <a:ext cx="4752528" cy="10447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16" y="3851486"/>
            <a:ext cx="4896544" cy="145620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95" y="5434347"/>
            <a:ext cx="4925466" cy="149256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567" y="7229600"/>
            <a:ext cx="4915494" cy="1166732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7246299" y="2513222"/>
            <a:ext cx="2053766" cy="5643144"/>
            <a:chOff x="3623149" y="1256214"/>
            <a:chExt cx="1026883" cy="2821572"/>
          </a:xfrm>
        </p:grpSpPr>
        <p:pic>
          <p:nvPicPr>
            <p:cNvPr id="19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149" y="1256214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149" y="3711695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149" y="2880038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5" descr="cc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173" y="2067578"/>
              <a:ext cx="1020859" cy="36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46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733457"/>
              </p:ext>
            </p:extLst>
          </p:nvPr>
        </p:nvGraphicFramePr>
        <p:xfrm>
          <a:off x="791072" y="1579898"/>
          <a:ext cx="16849872" cy="485960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30254"/>
                <a:gridCol w="5025400"/>
                <a:gridCol w="2217088"/>
                <a:gridCol w="8277130"/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82880" marR="182880" marT="68580" marB="68580">
                    <a:solidFill>
                      <a:srgbClr val="3333B3"/>
                    </a:solidFill>
                  </a:tcPr>
                </a:tc>
              </a:tr>
              <a:tr h="1622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28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</a:t>
                      </a:r>
                      <a:r>
                        <a:rPr lang="zh-TW" altLang="en-US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採用創用</a:t>
                      </a:r>
                      <a:r>
                        <a:rPr lang="en-US" altLang="zh-TW" sz="28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8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28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TW" altLang="en-US" sz="28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協議。</a:t>
                      </a:r>
                      <a:endParaRPr lang="en-US" altLang="zh-TW" sz="28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  <a:tr h="2697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marL="182880" marR="182880" marT="68580" marB="6858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VC1212/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作者：不明</a:t>
                      </a:r>
                      <a:endParaRPr lang="en-US" altLang="zh-TW" sz="2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800" u="sng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http://www.vc1212.com/wp-content/uploads/2011/11/th21-jeopardy-watson-630w.jpg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altLang="zh-TW" sz="28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</a:t>
                      </a:r>
                    </a:p>
                    <a:p>
                      <a:pPr algn="l"/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瀏覽日期：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2016.12.1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。本作品依據著作權法第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46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52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zh-TW" altLang="en-US" sz="2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條合理使用。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68580" marB="68580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55568" y="283755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6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kumimoji="1" lang="zh-TW" altLang="en-US" sz="6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投影片編號版面配置區 4"/>
          <p:cNvSpPr txBox="1">
            <a:spLocks/>
          </p:cNvSpPr>
          <p:nvPr/>
        </p:nvSpPr>
        <p:spPr>
          <a:xfrm>
            <a:off x="16376040" y="9496430"/>
            <a:ext cx="911452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srgbClr val="FFFFFF">
                    <a:lumMod val="65000"/>
                  </a:srgbClr>
                </a:solidFill>
              </a:rPr>
              <a:pPr/>
              <a:t>53</a:t>
            </a:fld>
            <a:endParaRPr lang="zh-TW" altLang="en-US" sz="2400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080" y="44965"/>
            <a:ext cx="3823920" cy="106893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714" y="2165997"/>
            <a:ext cx="3744416" cy="1504834"/>
          </a:xfrm>
          <a:prstGeom prst="rect">
            <a:avLst/>
          </a:prstGeom>
        </p:spPr>
      </p:pic>
      <p:pic>
        <p:nvPicPr>
          <p:cNvPr id="18" name="圖片 17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56" y="4712247"/>
            <a:ext cx="814000" cy="7804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92" y="3848619"/>
            <a:ext cx="4831392" cy="2507722"/>
          </a:xfrm>
          <a:prstGeom prst="rect">
            <a:avLst/>
          </a:prstGeom>
        </p:spPr>
      </p:pic>
      <p:pic>
        <p:nvPicPr>
          <p:cNvPr id="10" name="Picture 15" descr="cc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699" y="2552323"/>
            <a:ext cx="2041718" cy="73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3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 txBox="1">
            <a:spLocks noChangeArrowheads="1"/>
          </p:cNvSpPr>
          <p:nvPr/>
        </p:nvSpPr>
        <p:spPr bwMode="auto">
          <a:xfrm>
            <a:off x="-73024" y="103322"/>
            <a:ext cx="18265776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5600" b="1" dirty="0">
                <a:latin typeface="Times New Roman" pitchFamily="18" charset="0"/>
                <a:cs typeface="Times New Roman" pitchFamily="18" charset="0"/>
              </a:rPr>
              <a:t>Key Term Extraction from Spoken Content (</a:t>
            </a:r>
            <a:r>
              <a:rPr lang="en-US" altLang="zh-TW" sz="5600" b="1" dirty="0">
                <a:latin typeface="Times New Roman" pitchFamily="18" charset="0"/>
                <a:cs typeface="Times New Roman" pitchFamily="18" charset="0"/>
              </a:rPr>
              <a:t>2/2)</a:t>
            </a:r>
            <a:endParaRPr lang="en-US" altLang="zh-TW" sz="5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0" y="1620047"/>
            <a:ext cx="18265776" cy="7712881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5200" dirty="0"/>
              <a:t>Prosodic Features</a:t>
            </a:r>
            <a:endParaRPr lang="en-US" altLang="ja-JP" sz="5200" dirty="0"/>
          </a:p>
          <a:p>
            <a:pPr lvl="1">
              <a:defRPr/>
            </a:pPr>
            <a:r>
              <a:rPr lang="en-US" altLang="ja-JP" sz="4000" dirty="0"/>
              <a:t>key terms probably produced with longer duration, wider pitch range and higher energy</a:t>
            </a:r>
          </a:p>
          <a:p>
            <a:pPr>
              <a:defRPr/>
            </a:pPr>
            <a:r>
              <a:rPr lang="en-US" altLang="ja-JP" sz="5200" dirty="0"/>
              <a:t>Semantic Features (e.g. PLSA)</a:t>
            </a:r>
            <a:endParaRPr lang="en-US" altLang="ja-JP" sz="5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altLang="ja-JP" sz="4000" dirty="0"/>
              <a:t>key terms usually focused on smaller number of topics</a:t>
            </a:r>
          </a:p>
          <a:p>
            <a:pPr>
              <a:defRPr/>
            </a:pPr>
            <a:endParaRPr lang="en-US" altLang="ja-JP" sz="5200" dirty="0"/>
          </a:p>
          <a:p>
            <a:pPr marL="0" indent="0">
              <a:buNone/>
              <a:defRPr/>
            </a:pPr>
            <a:endParaRPr lang="en-US" altLang="ja-JP" sz="5200" dirty="0"/>
          </a:p>
          <a:p>
            <a:pPr>
              <a:defRPr/>
            </a:pPr>
            <a:r>
              <a:rPr lang="en-US" altLang="ja-JP" sz="5200" dirty="0"/>
              <a:t>Lexical Features</a:t>
            </a:r>
          </a:p>
          <a:p>
            <a:pPr lvl="1">
              <a:defRPr/>
            </a:pPr>
            <a:r>
              <a:rPr lang="en-US" altLang="ja-JP" sz="4800" dirty="0"/>
              <a:t>TF/IDF, POS tag, etc.</a:t>
            </a:r>
          </a:p>
        </p:txBody>
      </p:sp>
      <p:grpSp>
        <p:nvGrpSpPr>
          <p:cNvPr id="44" name="群組 43"/>
          <p:cNvGrpSpPr>
            <a:grpSpLocks/>
          </p:cNvGrpSpPr>
          <p:nvPr/>
        </p:nvGrpSpPr>
        <p:grpSpPr bwMode="auto">
          <a:xfrm>
            <a:off x="513284" y="5638541"/>
            <a:ext cx="17345833" cy="2371221"/>
            <a:chOff x="283695" y="3504536"/>
            <a:chExt cx="8672956" cy="1580958"/>
          </a:xfrm>
        </p:grpSpPr>
        <p:grpSp>
          <p:nvGrpSpPr>
            <p:cNvPr id="92167" name="群組 5"/>
            <p:cNvGrpSpPr>
              <a:grpSpLocks/>
            </p:cNvGrpSpPr>
            <p:nvPr/>
          </p:nvGrpSpPr>
          <p:grpSpPr bwMode="auto">
            <a:xfrm>
              <a:off x="283695" y="3520416"/>
              <a:ext cx="4269230" cy="1336592"/>
              <a:chOff x="4308427" y="3364825"/>
              <a:chExt cx="4268978" cy="1336225"/>
            </a:xfrm>
          </p:grpSpPr>
          <p:sp>
            <p:nvSpPr>
              <p:cNvPr id="42" name="文字方塊 41"/>
              <p:cNvSpPr txBox="1"/>
              <p:nvPr/>
            </p:nvSpPr>
            <p:spPr>
              <a:xfrm>
                <a:off x="6858345" y="3577967"/>
                <a:ext cx="1328978" cy="41029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sz="3400" kern="0" dirty="0">
                    <a:solidFill>
                      <a:sysClr val="windowText" lastClr="000000"/>
                    </a:solidFill>
                    <a:latin typeface="Arial" charset="0"/>
                  </a:rPr>
                  <a:t>Not key </a:t>
                </a:r>
                <a:r>
                  <a:rPr lang="en-US" altLang="zh-TW" sz="3400" kern="0" dirty="0">
                    <a:solidFill>
                      <a:sysClr val="windowText" lastClr="000000"/>
                    </a:solidFill>
                    <a:latin typeface="Arial" charset="0"/>
                  </a:rPr>
                  <a:t>term</a:t>
                </a:r>
                <a:endParaRPr lang="zh-TW" altLang="en-US" sz="34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cxnSp>
            <p:nvCxnSpPr>
              <p:cNvPr id="92186" name="直線單箭頭接點 58"/>
              <p:cNvCxnSpPr>
                <a:cxnSpLocks noChangeShapeType="1"/>
              </p:cNvCxnSpPr>
              <p:nvPr/>
            </p:nvCxnSpPr>
            <p:spPr bwMode="auto">
              <a:xfrm>
                <a:off x="4630800" y="4515459"/>
                <a:ext cx="3747235" cy="2066"/>
              </a:xfrm>
              <a:prstGeom prst="straightConnector1">
                <a:avLst/>
              </a:prstGeom>
              <a:noFill/>
              <a:ln w="19050" algn="ctr">
                <a:solidFill>
                  <a:srgbClr val="00CC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187" name="直線單箭頭接點 5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256077" y="4149283"/>
                <a:ext cx="749444" cy="2066"/>
              </a:xfrm>
              <a:prstGeom prst="straightConnector1">
                <a:avLst/>
              </a:prstGeom>
              <a:noFill/>
              <a:ln w="19050" algn="ctr">
                <a:solidFill>
                  <a:srgbClr val="00CC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3" name="矩形 62"/>
              <p:cNvSpPr/>
              <p:nvPr/>
            </p:nvSpPr>
            <p:spPr>
              <a:xfrm flipH="1">
                <a:off x="4982022" y="4235072"/>
                <a:ext cx="60322" cy="280937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 flipH="1">
                <a:off x="5180448" y="4328717"/>
                <a:ext cx="60322" cy="187291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 flipH="1">
                <a:off x="5380462" y="4235072"/>
                <a:ext cx="58735" cy="280937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 flipH="1">
                <a:off x="5567777" y="4328717"/>
                <a:ext cx="58735" cy="187291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flipH="1">
                <a:off x="5755092" y="4235072"/>
                <a:ext cx="58735" cy="280937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flipH="1">
                <a:off x="5967805" y="4235072"/>
                <a:ext cx="58735" cy="280937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flipH="1">
                <a:off x="6166232" y="4235072"/>
                <a:ext cx="60322" cy="280937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flipH="1">
                <a:off x="6598009" y="4235072"/>
                <a:ext cx="60322" cy="280937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flipH="1">
                <a:off x="6378946" y="4328717"/>
                <a:ext cx="60322" cy="187291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flipH="1">
                <a:off x="6785324" y="4328717"/>
                <a:ext cx="60322" cy="187291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 flipH="1">
                <a:off x="6972639" y="4422362"/>
                <a:ext cx="60322" cy="93646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 flipH="1">
                <a:off x="4818517" y="4422362"/>
                <a:ext cx="58735" cy="93646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21508" name="矩形 21507"/>
              <p:cNvSpPr/>
              <p:nvPr/>
            </p:nvSpPr>
            <p:spPr>
              <a:xfrm>
                <a:off x="4308427" y="3364825"/>
                <a:ext cx="667775" cy="38977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ja-JP" sz="32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ja-JP" sz="3200" dirty="0">
                    <a:cs typeface="Times New Roman" pitchFamily="18" charset="0"/>
                  </a:rPr>
                  <a:t>(</a:t>
                </a:r>
                <a:r>
                  <a:rPr lang="en-US" altLang="ja-JP" sz="3200" i="1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ja-JP" sz="3200" i="1" baseline="-25000" dirty="0" err="1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ja-JP" sz="3200" i="1" dirty="0" err="1">
                    <a:latin typeface="Times New Roman" pitchFamily="18" charset="0"/>
                    <a:cs typeface="Times New Roman" pitchFamily="18" charset="0"/>
                  </a:rPr>
                  <a:t>|t</a:t>
                </a:r>
                <a:r>
                  <a:rPr lang="en-US" altLang="ja-JP" sz="3200" i="1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ja-JP" sz="3200" dirty="0">
                    <a:cs typeface="Times New Roman" pitchFamily="18" charset="0"/>
                  </a:rPr>
                  <a:t>)</a:t>
                </a:r>
                <a:endParaRPr lang="zh-TW" altLang="en-US" sz="3200" b="1" dirty="0">
                  <a:solidFill>
                    <a:srgbClr val="FF0000"/>
                  </a:solidFill>
                  <a:ea typeface="微軟正黑體" pitchFamily="34" charset="-120"/>
                  <a:cs typeface="Times New Roman" pitchFamily="18" charset="0"/>
                </a:endParaRPr>
              </a:p>
            </p:txBody>
          </p:sp>
          <p:sp>
            <p:nvSpPr>
              <p:cNvPr id="92201" name="矩形 21508"/>
              <p:cNvSpPr>
                <a:spLocks noChangeArrowheads="1"/>
              </p:cNvSpPr>
              <p:nvPr/>
            </p:nvSpPr>
            <p:spPr bwMode="auto">
              <a:xfrm>
                <a:off x="8393711" y="4311271"/>
                <a:ext cx="183694" cy="389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TW" sz="3200" i="1">
                    <a:latin typeface="Times New Roman" pitchFamily="18" charset="0"/>
                    <a:ea typeface="微軟正黑體" pitchFamily="34" charset="-120"/>
                    <a:cs typeface="Times New Roman" pitchFamily="18" charset="0"/>
                  </a:rPr>
                  <a:t>k</a:t>
                </a:r>
                <a:endParaRPr lang="zh-TW" altLang="en-US" sz="3200" i="1">
                  <a:latin typeface="Times New Roman" pitchFamily="18" charset="0"/>
                  <a:ea typeface="微軟正黑體" pitchFamily="34" charset="-120"/>
                  <a:cs typeface="Times New Roman" pitchFamily="18" charset="0"/>
                </a:endParaRPr>
              </a:p>
            </p:txBody>
          </p:sp>
        </p:grpSp>
        <p:grpSp>
          <p:nvGrpSpPr>
            <p:cNvPr id="92168" name="群組 6"/>
            <p:cNvGrpSpPr>
              <a:grpSpLocks/>
            </p:cNvGrpSpPr>
            <p:nvPr/>
          </p:nvGrpSpPr>
          <p:grpSpPr bwMode="auto">
            <a:xfrm>
              <a:off x="4687440" y="3504536"/>
              <a:ext cx="4269211" cy="1352433"/>
              <a:chOff x="4308447" y="4653576"/>
              <a:chExt cx="4268959" cy="1351697"/>
            </a:xfrm>
          </p:grpSpPr>
          <p:sp>
            <p:nvSpPr>
              <p:cNvPr id="43" name="文字方塊 42"/>
              <p:cNvSpPr txBox="1"/>
              <p:nvPr/>
            </p:nvSpPr>
            <p:spPr>
              <a:xfrm>
                <a:off x="7134575" y="4882529"/>
                <a:ext cx="929050" cy="41018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sz="3400" kern="0" dirty="0">
                    <a:solidFill>
                      <a:sysClr val="windowText" lastClr="000000"/>
                    </a:solidFill>
                    <a:latin typeface="Arial" charset="0"/>
                  </a:rPr>
                  <a:t>key term</a:t>
                </a:r>
                <a:endParaRPr lang="zh-TW" altLang="en-US" sz="34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cxnSp>
            <p:nvCxnSpPr>
              <p:cNvPr id="92172" name="直線單箭頭接點 44"/>
              <p:cNvCxnSpPr>
                <a:cxnSpLocks noChangeShapeType="1"/>
              </p:cNvCxnSpPr>
              <p:nvPr/>
            </p:nvCxnSpPr>
            <p:spPr bwMode="auto">
              <a:xfrm>
                <a:off x="4630800" y="5826985"/>
                <a:ext cx="3747235" cy="2066"/>
              </a:xfrm>
              <a:prstGeom prst="straightConnector1">
                <a:avLst/>
              </a:prstGeom>
              <a:noFill/>
              <a:ln w="19050" algn="ctr">
                <a:solidFill>
                  <a:srgbClr val="B83D6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173" name="直線單箭頭接點 4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256077" y="5460809"/>
                <a:ext cx="749444" cy="2066"/>
              </a:xfrm>
              <a:prstGeom prst="straightConnector1">
                <a:avLst/>
              </a:prstGeom>
              <a:noFill/>
              <a:ln w="19050" algn="ctr">
                <a:solidFill>
                  <a:srgbClr val="B83D6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" name="矩形 48"/>
              <p:cNvSpPr/>
              <p:nvPr/>
            </p:nvSpPr>
            <p:spPr>
              <a:xfrm>
                <a:off x="6036084" y="4984083"/>
                <a:ext cx="58734" cy="84258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005852" y="5733043"/>
                <a:ext cx="69846" cy="9362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204279" y="5733043"/>
                <a:ext cx="69846" cy="9362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685265" y="5733043"/>
                <a:ext cx="69846" cy="9362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848770" y="5733043"/>
                <a:ext cx="69846" cy="9362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6247210" y="5733043"/>
                <a:ext cx="69846" cy="9362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410714" y="5733043"/>
                <a:ext cx="69846" cy="9362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809154" y="5733043"/>
                <a:ext cx="69846" cy="9362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972659" y="5452183"/>
                <a:ext cx="60322" cy="374480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7200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4308447" y="4653576"/>
                <a:ext cx="667775" cy="389673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ja-JP" sz="32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ja-JP" sz="3200" dirty="0">
                    <a:cs typeface="Times New Roman" pitchFamily="18" charset="0"/>
                  </a:rPr>
                  <a:t>(</a:t>
                </a:r>
                <a:r>
                  <a:rPr lang="en-US" altLang="ja-JP" sz="3200" i="1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ja-JP" sz="3200" i="1" baseline="-25000" dirty="0" err="1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ja-JP" sz="3200" i="1" dirty="0" err="1">
                    <a:latin typeface="Times New Roman" pitchFamily="18" charset="0"/>
                    <a:cs typeface="Times New Roman" pitchFamily="18" charset="0"/>
                  </a:rPr>
                  <a:t>|t</a:t>
                </a:r>
                <a:r>
                  <a:rPr lang="en-US" altLang="ja-JP" sz="3200" i="1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ja-JP" sz="3200" dirty="0">
                    <a:cs typeface="Times New Roman" pitchFamily="18" charset="0"/>
                  </a:rPr>
                  <a:t>)</a:t>
                </a:r>
                <a:endParaRPr lang="zh-TW" altLang="en-US" sz="3200" b="1" dirty="0">
                  <a:solidFill>
                    <a:srgbClr val="FF0000"/>
                  </a:solidFill>
                  <a:ea typeface="微軟正黑體" pitchFamily="34" charset="-120"/>
                  <a:cs typeface="Times New Roman" pitchFamily="18" charset="0"/>
                </a:endParaRPr>
              </a:p>
            </p:txBody>
          </p:sp>
          <p:sp>
            <p:nvSpPr>
              <p:cNvPr id="92184" name="矩形 113"/>
              <p:cNvSpPr>
                <a:spLocks noChangeArrowheads="1"/>
              </p:cNvSpPr>
              <p:nvPr/>
            </p:nvSpPr>
            <p:spPr bwMode="auto">
              <a:xfrm>
                <a:off x="8393712" y="5615600"/>
                <a:ext cx="183694" cy="389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TW" sz="3200" i="1">
                    <a:latin typeface="Times New Roman" pitchFamily="18" charset="0"/>
                    <a:ea typeface="微軟正黑體" pitchFamily="34" charset="-120"/>
                    <a:cs typeface="Times New Roman" pitchFamily="18" charset="0"/>
                  </a:rPr>
                  <a:t>k</a:t>
                </a:r>
                <a:endParaRPr lang="zh-TW" altLang="en-US" sz="3200" i="1">
                  <a:latin typeface="Times New Roman" pitchFamily="18" charset="0"/>
                  <a:ea typeface="微軟正黑體" pitchFamily="34" charset="-120"/>
                  <a:cs typeface="Times New Roman" pitchFamily="18" charset="0"/>
                </a:endParaRPr>
              </a:p>
            </p:txBody>
          </p:sp>
        </p:grpSp>
        <p:sp>
          <p:nvSpPr>
            <p:cNvPr id="39" name="文字方塊 38"/>
            <p:cNvSpPr txBox="1"/>
            <p:nvPr/>
          </p:nvSpPr>
          <p:spPr bwMode="auto">
            <a:xfrm>
              <a:off x="3511628" y="4675088"/>
              <a:ext cx="661402" cy="41040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3400" kern="0" dirty="0">
                  <a:solidFill>
                    <a:sysClr val="windowText" lastClr="000000"/>
                  </a:solidFill>
                  <a:latin typeface="Arial" charset="0"/>
                </a:rPr>
                <a:t>topics</a:t>
              </a:r>
              <a:endParaRPr lang="zh-TW" altLang="en-US" sz="34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40" name="文字方塊 39"/>
            <p:cNvSpPr txBox="1"/>
            <p:nvPr/>
          </p:nvSpPr>
          <p:spPr bwMode="auto">
            <a:xfrm>
              <a:off x="7848698" y="4675088"/>
              <a:ext cx="661402" cy="41040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3400" kern="0" dirty="0">
                  <a:solidFill>
                    <a:sysClr val="windowText" lastClr="000000"/>
                  </a:solidFill>
                  <a:latin typeface="Arial" charset="0"/>
                </a:rPr>
                <a:t>topics</a:t>
              </a:r>
              <a:endParaRPr lang="zh-TW" altLang="en-US" sz="34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</p:grpSp>
      <p:sp>
        <p:nvSpPr>
          <p:cNvPr id="41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45" name="圖片 44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8052" y="8213886"/>
            <a:ext cx="2016224" cy="703168"/>
          </a:xfrm>
          <a:prstGeom prst="rect">
            <a:avLst/>
          </a:prstGeom>
        </p:spPr>
      </p:pic>
      <p:sp>
        <p:nvSpPr>
          <p:cNvPr id="46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035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63551" y="2189164"/>
            <a:ext cx="6775450" cy="6724650"/>
            <a:chOff x="231775" y="1094185"/>
            <a:chExt cx="3387725" cy="3362325"/>
          </a:xfrm>
        </p:grpSpPr>
        <p:sp>
          <p:nvSpPr>
            <p:cNvPr id="94210" name="Rectangle 2"/>
            <p:cNvSpPr>
              <a:spLocks/>
            </p:cNvSpPr>
            <p:nvPr/>
          </p:nvSpPr>
          <p:spPr bwMode="auto">
            <a:xfrm>
              <a:off x="609600" y="1094185"/>
              <a:ext cx="3009900" cy="3362325"/>
            </a:xfrm>
            <a:prstGeom prst="rect">
              <a:avLst/>
            </a:prstGeom>
            <a:solidFill>
              <a:srgbClr val="408000">
                <a:alpha val="48627"/>
              </a:srgbClr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7200">
                <a:solidFill>
                  <a:srgbClr val="000000"/>
                </a:solidFill>
              </a:endParaRPr>
            </a:p>
          </p:txBody>
        </p:sp>
        <p:grpSp>
          <p:nvGrpSpPr>
            <p:cNvPr id="94211" name="Group 3"/>
            <p:cNvGrpSpPr>
              <a:grpSpLocks/>
            </p:cNvGrpSpPr>
            <p:nvPr/>
          </p:nvGrpSpPr>
          <p:grpSpPr bwMode="auto">
            <a:xfrm>
              <a:off x="788989" y="1288256"/>
              <a:ext cx="2357437" cy="328613"/>
              <a:chOff x="0" y="0"/>
              <a:chExt cx="2112" cy="392"/>
            </a:xfrm>
          </p:grpSpPr>
          <p:sp>
            <p:nvSpPr>
              <p:cNvPr id="94318" name="AutoShape 4"/>
              <p:cNvSpPr>
                <a:spLocks/>
              </p:cNvSpPr>
              <p:nvPr/>
            </p:nvSpPr>
            <p:spPr bwMode="auto">
              <a:xfrm>
                <a:off x="0" y="0"/>
                <a:ext cx="2112" cy="392"/>
              </a:xfrm>
              <a:prstGeom prst="roundRect">
                <a:avLst>
                  <a:gd name="adj" fmla="val 30611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19" name="Oval 5"/>
              <p:cNvSpPr>
                <a:spLocks/>
              </p:cNvSpPr>
              <p:nvPr/>
            </p:nvSpPr>
            <p:spPr bwMode="auto">
              <a:xfrm>
                <a:off x="0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20" name="Oval 6"/>
              <p:cNvSpPr>
                <a:spLocks/>
              </p:cNvSpPr>
              <p:nvPr/>
            </p:nvSpPr>
            <p:spPr bwMode="auto">
              <a:xfrm>
                <a:off x="304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21" name="Oval 7"/>
              <p:cNvSpPr>
                <a:spLocks/>
              </p:cNvSpPr>
              <p:nvPr/>
            </p:nvSpPr>
            <p:spPr bwMode="auto">
              <a:xfrm>
                <a:off x="608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22" name="Oval 8"/>
              <p:cNvSpPr>
                <a:spLocks/>
              </p:cNvSpPr>
              <p:nvPr/>
            </p:nvSpPr>
            <p:spPr bwMode="auto">
              <a:xfrm>
                <a:off x="912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23" name="Oval 9"/>
              <p:cNvSpPr>
                <a:spLocks/>
              </p:cNvSpPr>
              <p:nvPr/>
            </p:nvSpPr>
            <p:spPr bwMode="auto">
              <a:xfrm>
                <a:off x="1216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24" name="Oval 10"/>
              <p:cNvSpPr>
                <a:spLocks/>
              </p:cNvSpPr>
              <p:nvPr/>
            </p:nvSpPr>
            <p:spPr bwMode="auto">
              <a:xfrm>
                <a:off x="1520" y="56"/>
                <a:ext cx="288" cy="288"/>
              </a:xfrm>
              <a:prstGeom prst="ellipse">
                <a:avLst/>
              </a:prstGeom>
              <a:solidFill>
                <a:srgbClr val="FF0080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25" name="Oval 11"/>
              <p:cNvSpPr>
                <a:spLocks/>
              </p:cNvSpPr>
              <p:nvPr/>
            </p:nvSpPr>
            <p:spPr bwMode="auto">
              <a:xfrm>
                <a:off x="1824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212" name="Group 12"/>
            <p:cNvGrpSpPr>
              <a:grpSpLocks/>
            </p:cNvGrpSpPr>
            <p:nvPr/>
          </p:nvGrpSpPr>
          <p:grpSpPr bwMode="auto">
            <a:xfrm>
              <a:off x="788988" y="1818085"/>
              <a:ext cx="2017712" cy="327422"/>
              <a:chOff x="0" y="0"/>
              <a:chExt cx="1808" cy="392"/>
            </a:xfrm>
          </p:grpSpPr>
          <p:sp>
            <p:nvSpPr>
              <p:cNvPr id="94311" name="AutoShape 13"/>
              <p:cNvSpPr>
                <a:spLocks/>
              </p:cNvSpPr>
              <p:nvPr/>
            </p:nvSpPr>
            <p:spPr bwMode="auto">
              <a:xfrm>
                <a:off x="0" y="0"/>
                <a:ext cx="1808" cy="392"/>
              </a:xfrm>
              <a:prstGeom prst="roundRect">
                <a:avLst>
                  <a:gd name="adj" fmla="val 30611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12" name="Oval 14"/>
              <p:cNvSpPr>
                <a:spLocks/>
              </p:cNvSpPr>
              <p:nvPr/>
            </p:nvSpPr>
            <p:spPr bwMode="auto">
              <a:xfrm>
                <a:off x="0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13" name="Oval 15"/>
              <p:cNvSpPr>
                <a:spLocks/>
              </p:cNvSpPr>
              <p:nvPr/>
            </p:nvSpPr>
            <p:spPr bwMode="auto">
              <a:xfrm>
                <a:off x="304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14" name="Oval 16"/>
              <p:cNvSpPr>
                <a:spLocks/>
              </p:cNvSpPr>
              <p:nvPr/>
            </p:nvSpPr>
            <p:spPr bwMode="auto">
              <a:xfrm>
                <a:off x="608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15" name="Oval 17"/>
              <p:cNvSpPr>
                <a:spLocks/>
              </p:cNvSpPr>
              <p:nvPr/>
            </p:nvSpPr>
            <p:spPr bwMode="auto">
              <a:xfrm>
                <a:off x="912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16" name="Oval 18"/>
              <p:cNvSpPr>
                <a:spLocks/>
              </p:cNvSpPr>
              <p:nvPr/>
            </p:nvSpPr>
            <p:spPr bwMode="auto">
              <a:xfrm>
                <a:off x="1216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17" name="Oval 19"/>
              <p:cNvSpPr>
                <a:spLocks/>
              </p:cNvSpPr>
              <p:nvPr/>
            </p:nvSpPr>
            <p:spPr bwMode="auto">
              <a:xfrm>
                <a:off x="1520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213" name="Group 20"/>
            <p:cNvGrpSpPr>
              <a:grpSpLocks/>
            </p:cNvGrpSpPr>
            <p:nvPr/>
          </p:nvGrpSpPr>
          <p:grpSpPr bwMode="auto">
            <a:xfrm>
              <a:off x="788988" y="2346722"/>
              <a:ext cx="2705100" cy="328613"/>
              <a:chOff x="0" y="0"/>
              <a:chExt cx="2424" cy="392"/>
            </a:xfrm>
          </p:grpSpPr>
          <p:sp>
            <p:nvSpPr>
              <p:cNvPr id="94302" name="AutoShape 21"/>
              <p:cNvSpPr>
                <a:spLocks/>
              </p:cNvSpPr>
              <p:nvPr/>
            </p:nvSpPr>
            <p:spPr bwMode="auto">
              <a:xfrm>
                <a:off x="0" y="0"/>
                <a:ext cx="2424" cy="392"/>
              </a:xfrm>
              <a:prstGeom prst="roundRect">
                <a:avLst>
                  <a:gd name="adj" fmla="val 30611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03" name="Oval 22"/>
              <p:cNvSpPr>
                <a:spLocks/>
              </p:cNvSpPr>
              <p:nvPr/>
            </p:nvSpPr>
            <p:spPr bwMode="auto">
              <a:xfrm>
                <a:off x="0" y="48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04" name="Oval 23"/>
              <p:cNvSpPr>
                <a:spLocks/>
              </p:cNvSpPr>
              <p:nvPr/>
            </p:nvSpPr>
            <p:spPr bwMode="auto">
              <a:xfrm>
                <a:off x="304" y="48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05" name="Oval 24"/>
              <p:cNvSpPr>
                <a:spLocks/>
              </p:cNvSpPr>
              <p:nvPr/>
            </p:nvSpPr>
            <p:spPr bwMode="auto">
              <a:xfrm>
                <a:off x="608" y="48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06" name="Oval 25"/>
              <p:cNvSpPr>
                <a:spLocks/>
              </p:cNvSpPr>
              <p:nvPr/>
            </p:nvSpPr>
            <p:spPr bwMode="auto">
              <a:xfrm>
                <a:off x="912" y="48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07" name="Oval 26"/>
              <p:cNvSpPr>
                <a:spLocks/>
              </p:cNvSpPr>
              <p:nvPr/>
            </p:nvSpPr>
            <p:spPr bwMode="auto">
              <a:xfrm>
                <a:off x="1216" y="48"/>
                <a:ext cx="288" cy="288"/>
              </a:xfrm>
              <a:prstGeom prst="ellipse">
                <a:avLst/>
              </a:prstGeom>
              <a:solidFill>
                <a:srgbClr val="FF0080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08" name="Oval 27"/>
              <p:cNvSpPr>
                <a:spLocks/>
              </p:cNvSpPr>
              <p:nvPr/>
            </p:nvSpPr>
            <p:spPr bwMode="auto">
              <a:xfrm>
                <a:off x="1520" y="48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09" name="Oval 28"/>
              <p:cNvSpPr>
                <a:spLocks/>
              </p:cNvSpPr>
              <p:nvPr/>
            </p:nvSpPr>
            <p:spPr bwMode="auto">
              <a:xfrm>
                <a:off x="1824" y="48"/>
                <a:ext cx="288" cy="288"/>
              </a:xfrm>
              <a:prstGeom prst="ellipse">
                <a:avLst/>
              </a:prstGeom>
              <a:solidFill>
                <a:srgbClr val="FF0080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10" name="Oval 29"/>
              <p:cNvSpPr>
                <a:spLocks/>
              </p:cNvSpPr>
              <p:nvPr/>
            </p:nvSpPr>
            <p:spPr bwMode="auto">
              <a:xfrm>
                <a:off x="2128" y="48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214" name="Group 30"/>
            <p:cNvGrpSpPr>
              <a:grpSpLocks/>
            </p:cNvGrpSpPr>
            <p:nvPr/>
          </p:nvGrpSpPr>
          <p:grpSpPr bwMode="auto">
            <a:xfrm>
              <a:off x="788989" y="2876551"/>
              <a:ext cx="1347787" cy="327422"/>
              <a:chOff x="0" y="0"/>
              <a:chExt cx="1208" cy="392"/>
            </a:xfrm>
          </p:grpSpPr>
          <p:sp>
            <p:nvSpPr>
              <p:cNvPr id="94297" name="AutoShape 31"/>
              <p:cNvSpPr>
                <a:spLocks/>
              </p:cNvSpPr>
              <p:nvPr/>
            </p:nvSpPr>
            <p:spPr bwMode="auto">
              <a:xfrm>
                <a:off x="0" y="0"/>
                <a:ext cx="1208" cy="392"/>
              </a:xfrm>
              <a:prstGeom prst="roundRect">
                <a:avLst>
                  <a:gd name="adj" fmla="val 30611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98" name="Oval 32"/>
              <p:cNvSpPr>
                <a:spLocks/>
              </p:cNvSpPr>
              <p:nvPr/>
            </p:nvSpPr>
            <p:spPr bwMode="auto">
              <a:xfrm>
                <a:off x="0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99" name="Oval 33"/>
              <p:cNvSpPr>
                <a:spLocks/>
              </p:cNvSpPr>
              <p:nvPr/>
            </p:nvSpPr>
            <p:spPr bwMode="auto">
              <a:xfrm>
                <a:off x="304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00" name="Oval 34"/>
              <p:cNvSpPr>
                <a:spLocks/>
              </p:cNvSpPr>
              <p:nvPr/>
            </p:nvSpPr>
            <p:spPr bwMode="auto">
              <a:xfrm>
                <a:off x="608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01" name="Oval 35"/>
              <p:cNvSpPr>
                <a:spLocks/>
              </p:cNvSpPr>
              <p:nvPr/>
            </p:nvSpPr>
            <p:spPr bwMode="auto">
              <a:xfrm>
                <a:off x="912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215" name="Group 36"/>
            <p:cNvGrpSpPr>
              <a:grpSpLocks/>
            </p:cNvGrpSpPr>
            <p:nvPr/>
          </p:nvGrpSpPr>
          <p:grpSpPr bwMode="auto">
            <a:xfrm>
              <a:off x="788989" y="3405187"/>
              <a:ext cx="2357437" cy="328613"/>
              <a:chOff x="0" y="0"/>
              <a:chExt cx="2112" cy="392"/>
            </a:xfrm>
          </p:grpSpPr>
          <p:sp>
            <p:nvSpPr>
              <p:cNvPr id="94289" name="AutoShape 37"/>
              <p:cNvSpPr>
                <a:spLocks/>
              </p:cNvSpPr>
              <p:nvPr/>
            </p:nvSpPr>
            <p:spPr bwMode="auto">
              <a:xfrm>
                <a:off x="0" y="0"/>
                <a:ext cx="2112" cy="392"/>
              </a:xfrm>
              <a:prstGeom prst="roundRect">
                <a:avLst>
                  <a:gd name="adj" fmla="val 30611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90" name="Oval 38"/>
              <p:cNvSpPr>
                <a:spLocks/>
              </p:cNvSpPr>
              <p:nvPr/>
            </p:nvSpPr>
            <p:spPr bwMode="auto">
              <a:xfrm>
                <a:off x="0" y="40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91" name="Oval 39"/>
              <p:cNvSpPr>
                <a:spLocks/>
              </p:cNvSpPr>
              <p:nvPr/>
            </p:nvSpPr>
            <p:spPr bwMode="auto">
              <a:xfrm>
                <a:off x="304" y="40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92" name="Oval 40"/>
              <p:cNvSpPr>
                <a:spLocks/>
              </p:cNvSpPr>
              <p:nvPr/>
            </p:nvSpPr>
            <p:spPr bwMode="auto">
              <a:xfrm>
                <a:off x="608" y="40"/>
                <a:ext cx="288" cy="288"/>
              </a:xfrm>
              <a:prstGeom prst="ellipse">
                <a:avLst/>
              </a:prstGeom>
              <a:solidFill>
                <a:srgbClr val="FF0080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93" name="Oval 41"/>
              <p:cNvSpPr>
                <a:spLocks/>
              </p:cNvSpPr>
              <p:nvPr/>
            </p:nvSpPr>
            <p:spPr bwMode="auto">
              <a:xfrm>
                <a:off x="912" y="40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94" name="Oval 42"/>
              <p:cNvSpPr>
                <a:spLocks/>
              </p:cNvSpPr>
              <p:nvPr/>
            </p:nvSpPr>
            <p:spPr bwMode="auto">
              <a:xfrm>
                <a:off x="1216" y="40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95" name="Oval 43"/>
              <p:cNvSpPr>
                <a:spLocks/>
              </p:cNvSpPr>
              <p:nvPr/>
            </p:nvSpPr>
            <p:spPr bwMode="auto">
              <a:xfrm>
                <a:off x="1520" y="40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96" name="Oval 44"/>
              <p:cNvSpPr>
                <a:spLocks/>
              </p:cNvSpPr>
              <p:nvPr/>
            </p:nvSpPr>
            <p:spPr bwMode="auto">
              <a:xfrm>
                <a:off x="1824" y="40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216" name="Group 45"/>
            <p:cNvGrpSpPr>
              <a:grpSpLocks/>
            </p:cNvGrpSpPr>
            <p:nvPr/>
          </p:nvGrpSpPr>
          <p:grpSpPr bwMode="auto">
            <a:xfrm>
              <a:off x="762000" y="3933825"/>
              <a:ext cx="2732088" cy="328613"/>
              <a:chOff x="0" y="0"/>
              <a:chExt cx="2448" cy="392"/>
            </a:xfrm>
          </p:grpSpPr>
          <p:sp>
            <p:nvSpPr>
              <p:cNvPr id="94280" name="AutoShape 46"/>
              <p:cNvSpPr>
                <a:spLocks/>
              </p:cNvSpPr>
              <p:nvPr/>
            </p:nvSpPr>
            <p:spPr bwMode="auto">
              <a:xfrm>
                <a:off x="0" y="0"/>
                <a:ext cx="2448" cy="392"/>
              </a:xfrm>
              <a:prstGeom prst="roundRect">
                <a:avLst>
                  <a:gd name="adj" fmla="val 30611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81" name="Oval 47"/>
              <p:cNvSpPr>
                <a:spLocks/>
              </p:cNvSpPr>
              <p:nvPr/>
            </p:nvSpPr>
            <p:spPr bwMode="auto">
              <a:xfrm>
                <a:off x="24" y="64"/>
                <a:ext cx="288" cy="288"/>
              </a:xfrm>
              <a:prstGeom prst="ellipse">
                <a:avLst/>
              </a:prstGeom>
              <a:solidFill>
                <a:srgbClr val="FF0080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82" name="Oval 48"/>
              <p:cNvSpPr>
                <a:spLocks/>
              </p:cNvSpPr>
              <p:nvPr/>
            </p:nvSpPr>
            <p:spPr bwMode="auto">
              <a:xfrm>
                <a:off x="328" y="64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83" name="Oval 49"/>
              <p:cNvSpPr>
                <a:spLocks/>
              </p:cNvSpPr>
              <p:nvPr/>
            </p:nvSpPr>
            <p:spPr bwMode="auto">
              <a:xfrm>
                <a:off x="632" y="64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84" name="Oval 50"/>
              <p:cNvSpPr>
                <a:spLocks/>
              </p:cNvSpPr>
              <p:nvPr/>
            </p:nvSpPr>
            <p:spPr bwMode="auto">
              <a:xfrm>
                <a:off x="936" y="64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85" name="Oval 51"/>
              <p:cNvSpPr>
                <a:spLocks/>
              </p:cNvSpPr>
              <p:nvPr/>
            </p:nvSpPr>
            <p:spPr bwMode="auto">
              <a:xfrm>
                <a:off x="1240" y="64"/>
                <a:ext cx="288" cy="288"/>
              </a:xfrm>
              <a:prstGeom prst="ellipse">
                <a:avLst/>
              </a:prstGeom>
              <a:solidFill>
                <a:srgbClr val="FF0080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86" name="Oval 52"/>
              <p:cNvSpPr>
                <a:spLocks/>
              </p:cNvSpPr>
              <p:nvPr/>
            </p:nvSpPr>
            <p:spPr bwMode="auto">
              <a:xfrm>
                <a:off x="1544" y="64"/>
                <a:ext cx="288" cy="288"/>
              </a:xfrm>
              <a:prstGeom prst="ellipse">
                <a:avLst/>
              </a:prstGeom>
              <a:solidFill>
                <a:srgbClr val="FF0080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87" name="Oval 53"/>
              <p:cNvSpPr>
                <a:spLocks/>
              </p:cNvSpPr>
              <p:nvPr/>
            </p:nvSpPr>
            <p:spPr bwMode="auto">
              <a:xfrm>
                <a:off x="1848" y="64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88" name="Oval 54"/>
              <p:cNvSpPr>
                <a:spLocks/>
              </p:cNvSpPr>
              <p:nvPr/>
            </p:nvSpPr>
            <p:spPr bwMode="auto">
              <a:xfrm>
                <a:off x="2152" y="64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218" name="Group 56"/>
            <p:cNvGrpSpPr>
              <a:grpSpLocks/>
            </p:cNvGrpSpPr>
            <p:nvPr/>
          </p:nvGrpSpPr>
          <p:grpSpPr bwMode="auto">
            <a:xfrm>
              <a:off x="788989" y="1282303"/>
              <a:ext cx="2357437" cy="327422"/>
              <a:chOff x="0" y="0"/>
              <a:chExt cx="2112" cy="392"/>
            </a:xfrm>
          </p:grpSpPr>
          <p:sp>
            <p:nvSpPr>
              <p:cNvPr id="94272" name="AutoShape 57"/>
              <p:cNvSpPr>
                <a:spLocks/>
              </p:cNvSpPr>
              <p:nvPr/>
            </p:nvSpPr>
            <p:spPr bwMode="auto">
              <a:xfrm>
                <a:off x="0" y="0"/>
                <a:ext cx="2112" cy="392"/>
              </a:xfrm>
              <a:prstGeom prst="roundRect">
                <a:avLst>
                  <a:gd name="adj" fmla="val 30611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73" name="Oval 58"/>
              <p:cNvSpPr>
                <a:spLocks/>
              </p:cNvSpPr>
              <p:nvPr/>
            </p:nvSpPr>
            <p:spPr bwMode="auto">
              <a:xfrm>
                <a:off x="0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74" name="Oval 59"/>
              <p:cNvSpPr>
                <a:spLocks/>
              </p:cNvSpPr>
              <p:nvPr/>
            </p:nvSpPr>
            <p:spPr bwMode="auto">
              <a:xfrm>
                <a:off x="304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75" name="Oval 60"/>
              <p:cNvSpPr>
                <a:spLocks/>
              </p:cNvSpPr>
              <p:nvPr/>
            </p:nvSpPr>
            <p:spPr bwMode="auto">
              <a:xfrm>
                <a:off x="608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76" name="Oval 61"/>
              <p:cNvSpPr>
                <a:spLocks/>
              </p:cNvSpPr>
              <p:nvPr/>
            </p:nvSpPr>
            <p:spPr bwMode="auto">
              <a:xfrm>
                <a:off x="912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77" name="Oval 62"/>
              <p:cNvSpPr>
                <a:spLocks/>
              </p:cNvSpPr>
              <p:nvPr/>
            </p:nvSpPr>
            <p:spPr bwMode="auto">
              <a:xfrm>
                <a:off x="1216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78" name="Oval 63"/>
              <p:cNvSpPr>
                <a:spLocks/>
              </p:cNvSpPr>
              <p:nvPr/>
            </p:nvSpPr>
            <p:spPr bwMode="auto">
              <a:xfrm>
                <a:off x="1520" y="56"/>
                <a:ext cx="288" cy="288"/>
              </a:xfrm>
              <a:prstGeom prst="ellipse">
                <a:avLst/>
              </a:prstGeom>
              <a:solidFill>
                <a:srgbClr val="FF0080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79" name="Oval 64"/>
              <p:cNvSpPr>
                <a:spLocks/>
              </p:cNvSpPr>
              <p:nvPr/>
            </p:nvSpPr>
            <p:spPr bwMode="auto">
              <a:xfrm>
                <a:off x="1824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219" name="Group 65"/>
            <p:cNvGrpSpPr>
              <a:grpSpLocks/>
            </p:cNvGrpSpPr>
            <p:nvPr/>
          </p:nvGrpSpPr>
          <p:grpSpPr bwMode="auto">
            <a:xfrm>
              <a:off x="788988" y="2340769"/>
              <a:ext cx="2705100" cy="327422"/>
              <a:chOff x="0" y="0"/>
              <a:chExt cx="2424" cy="392"/>
            </a:xfrm>
          </p:grpSpPr>
          <p:sp>
            <p:nvSpPr>
              <p:cNvPr id="94263" name="AutoShape 66"/>
              <p:cNvSpPr>
                <a:spLocks/>
              </p:cNvSpPr>
              <p:nvPr/>
            </p:nvSpPr>
            <p:spPr bwMode="auto">
              <a:xfrm>
                <a:off x="0" y="0"/>
                <a:ext cx="2424" cy="392"/>
              </a:xfrm>
              <a:prstGeom prst="roundRect">
                <a:avLst>
                  <a:gd name="adj" fmla="val 30611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64" name="Oval 67"/>
              <p:cNvSpPr>
                <a:spLocks/>
              </p:cNvSpPr>
              <p:nvPr/>
            </p:nvSpPr>
            <p:spPr bwMode="auto">
              <a:xfrm>
                <a:off x="0" y="48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65" name="Oval 68"/>
              <p:cNvSpPr>
                <a:spLocks/>
              </p:cNvSpPr>
              <p:nvPr/>
            </p:nvSpPr>
            <p:spPr bwMode="auto">
              <a:xfrm>
                <a:off x="304" y="48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66" name="Oval 69"/>
              <p:cNvSpPr>
                <a:spLocks/>
              </p:cNvSpPr>
              <p:nvPr/>
            </p:nvSpPr>
            <p:spPr bwMode="auto">
              <a:xfrm>
                <a:off x="608" y="48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67" name="Oval 70"/>
              <p:cNvSpPr>
                <a:spLocks/>
              </p:cNvSpPr>
              <p:nvPr/>
            </p:nvSpPr>
            <p:spPr bwMode="auto">
              <a:xfrm>
                <a:off x="912" y="48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68" name="Oval 71"/>
              <p:cNvSpPr>
                <a:spLocks/>
              </p:cNvSpPr>
              <p:nvPr/>
            </p:nvSpPr>
            <p:spPr bwMode="auto">
              <a:xfrm>
                <a:off x="1216" y="48"/>
                <a:ext cx="288" cy="288"/>
              </a:xfrm>
              <a:prstGeom prst="ellipse">
                <a:avLst/>
              </a:prstGeom>
              <a:solidFill>
                <a:srgbClr val="FF0080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69" name="Oval 72"/>
              <p:cNvSpPr>
                <a:spLocks/>
              </p:cNvSpPr>
              <p:nvPr/>
            </p:nvSpPr>
            <p:spPr bwMode="auto">
              <a:xfrm>
                <a:off x="1520" y="48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70" name="Oval 73"/>
              <p:cNvSpPr>
                <a:spLocks/>
              </p:cNvSpPr>
              <p:nvPr/>
            </p:nvSpPr>
            <p:spPr bwMode="auto">
              <a:xfrm>
                <a:off x="1824" y="48"/>
                <a:ext cx="288" cy="288"/>
              </a:xfrm>
              <a:prstGeom prst="ellipse">
                <a:avLst/>
              </a:prstGeom>
              <a:solidFill>
                <a:srgbClr val="FF0080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71" name="Oval 74"/>
              <p:cNvSpPr>
                <a:spLocks/>
              </p:cNvSpPr>
              <p:nvPr/>
            </p:nvSpPr>
            <p:spPr bwMode="auto">
              <a:xfrm>
                <a:off x="2128" y="48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435" name="Rectangle 75"/>
            <p:cNvSpPr>
              <a:spLocks/>
            </p:cNvSpPr>
            <p:nvPr/>
          </p:nvSpPr>
          <p:spPr bwMode="auto">
            <a:xfrm>
              <a:off x="231775" y="1264921"/>
              <a:ext cx="263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TW" sz="4800">
                  <a:solidFill>
                    <a:srgbClr val="000000"/>
                  </a:solidFill>
                </a:rPr>
                <a:t>X</a:t>
              </a:r>
              <a:r>
                <a:rPr lang="en-US" altLang="zh-TW" sz="4800" baseline="-6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5436" name="Rectangle 76"/>
            <p:cNvSpPr>
              <a:spLocks/>
            </p:cNvSpPr>
            <p:nvPr/>
          </p:nvSpPr>
          <p:spPr bwMode="auto">
            <a:xfrm>
              <a:off x="231775" y="1797130"/>
              <a:ext cx="263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TW" sz="4800">
                  <a:solidFill>
                    <a:srgbClr val="000000"/>
                  </a:solidFill>
                </a:rPr>
                <a:t>X</a:t>
              </a:r>
              <a:r>
                <a:rPr lang="en-US" altLang="zh-TW" sz="4800" baseline="-6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231775" y="2326363"/>
              <a:ext cx="263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TW" sz="4800">
                  <a:solidFill>
                    <a:srgbClr val="000000"/>
                  </a:solidFill>
                </a:rPr>
                <a:t>X</a:t>
              </a:r>
              <a:r>
                <a:rPr lang="en-US" altLang="zh-TW" sz="4800" baseline="-6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5438" name="Rectangle 78"/>
            <p:cNvSpPr>
              <a:spLocks/>
            </p:cNvSpPr>
            <p:nvPr/>
          </p:nvSpPr>
          <p:spPr bwMode="auto">
            <a:xfrm>
              <a:off x="231775" y="2855596"/>
              <a:ext cx="263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TW" sz="4800">
                  <a:solidFill>
                    <a:srgbClr val="000000"/>
                  </a:solidFill>
                </a:rPr>
                <a:t>X</a:t>
              </a:r>
              <a:r>
                <a:rPr lang="en-US" altLang="zh-TW" sz="4800" baseline="-60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5439" name="Rectangle 79"/>
            <p:cNvSpPr>
              <a:spLocks/>
            </p:cNvSpPr>
            <p:nvPr/>
          </p:nvSpPr>
          <p:spPr bwMode="auto">
            <a:xfrm>
              <a:off x="231775" y="3384234"/>
              <a:ext cx="263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TW" sz="4800">
                  <a:solidFill>
                    <a:srgbClr val="000000"/>
                  </a:solidFill>
                </a:rPr>
                <a:t>X</a:t>
              </a:r>
              <a:r>
                <a:rPr lang="en-US" altLang="zh-TW" sz="4800" baseline="-6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5440" name="Rectangle 80"/>
            <p:cNvSpPr>
              <a:spLocks/>
            </p:cNvSpPr>
            <p:nvPr/>
          </p:nvSpPr>
          <p:spPr bwMode="auto">
            <a:xfrm>
              <a:off x="231775" y="3914061"/>
              <a:ext cx="263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TW" sz="4800">
                  <a:solidFill>
                    <a:srgbClr val="000000"/>
                  </a:solidFill>
                </a:rPr>
                <a:t>X</a:t>
              </a:r>
              <a:r>
                <a:rPr lang="en-US" altLang="zh-TW" sz="4800" baseline="-6000">
                  <a:solidFill>
                    <a:srgbClr val="000000"/>
                  </a:solidFill>
                </a:rPr>
                <a:t>6</a:t>
              </a:r>
            </a:p>
          </p:txBody>
        </p:sp>
        <p:grpSp>
          <p:nvGrpSpPr>
            <p:cNvPr id="11" name="Group 56"/>
            <p:cNvGrpSpPr>
              <a:grpSpLocks/>
            </p:cNvGrpSpPr>
            <p:nvPr/>
          </p:nvGrpSpPr>
          <p:grpSpPr bwMode="auto">
            <a:xfrm>
              <a:off x="788989" y="1293019"/>
              <a:ext cx="2357437" cy="328613"/>
              <a:chOff x="0" y="0"/>
              <a:chExt cx="2112" cy="392"/>
            </a:xfrm>
          </p:grpSpPr>
          <p:sp>
            <p:nvSpPr>
              <p:cNvPr id="94253" name="AutoShape 57"/>
              <p:cNvSpPr>
                <a:spLocks/>
              </p:cNvSpPr>
              <p:nvPr/>
            </p:nvSpPr>
            <p:spPr bwMode="auto">
              <a:xfrm>
                <a:off x="0" y="0"/>
                <a:ext cx="2112" cy="392"/>
              </a:xfrm>
              <a:prstGeom prst="roundRect">
                <a:avLst>
                  <a:gd name="adj" fmla="val 30611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54" name="Oval 58"/>
              <p:cNvSpPr>
                <a:spLocks/>
              </p:cNvSpPr>
              <p:nvPr/>
            </p:nvSpPr>
            <p:spPr bwMode="auto">
              <a:xfrm>
                <a:off x="0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55" name="Oval 59"/>
              <p:cNvSpPr>
                <a:spLocks/>
              </p:cNvSpPr>
              <p:nvPr/>
            </p:nvSpPr>
            <p:spPr bwMode="auto">
              <a:xfrm>
                <a:off x="304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56" name="Oval 60"/>
              <p:cNvSpPr>
                <a:spLocks/>
              </p:cNvSpPr>
              <p:nvPr/>
            </p:nvSpPr>
            <p:spPr bwMode="auto">
              <a:xfrm>
                <a:off x="608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57" name="Oval 61"/>
              <p:cNvSpPr>
                <a:spLocks/>
              </p:cNvSpPr>
              <p:nvPr/>
            </p:nvSpPr>
            <p:spPr bwMode="auto">
              <a:xfrm>
                <a:off x="912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58" name="Oval 62"/>
              <p:cNvSpPr>
                <a:spLocks/>
              </p:cNvSpPr>
              <p:nvPr/>
            </p:nvSpPr>
            <p:spPr bwMode="auto">
              <a:xfrm>
                <a:off x="1216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59" name="Oval 63"/>
              <p:cNvSpPr>
                <a:spLocks/>
              </p:cNvSpPr>
              <p:nvPr/>
            </p:nvSpPr>
            <p:spPr bwMode="auto">
              <a:xfrm>
                <a:off x="1520" y="56"/>
                <a:ext cx="288" cy="288"/>
              </a:xfrm>
              <a:prstGeom prst="ellipse">
                <a:avLst/>
              </a:prstGeom>
              <a:solidFill>
                <a:srgbClr val="FF0080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60" name="Oval 64"/>
              <p:cNvSpPr>
                <a:spLocks/>
              </p:cNvSpPr>
              <p:nvPr/>
            </p:nvSpPr>
            <p:spPr bwMode="auto">
              <a:xfrm>
                <a:off x="1824" y="56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Group 65"/>
            <p:cNvGrpSpPr>
              <a:grpSpLocks/>
            </p:cNvGrpSpPr>
            <p:nvPr/>
          </p:nvGrpSpPr>
          <p:grpSpPr bwMode="auto">
            <a:xfrm>
              <a:off x="788989" y="2356247"/>
              <a:ext cx="2706687" cy="328613"/>
              <a:chOff x="0" y="0"/>
              <a:chExt cx="2424" cy="392"/>
            </a:xfrm>
          </p:grpSpPr>
          <p:sp>
            <p:nvSpPr>
              <p:cNvPr id="94244" name="AutoShape 66"/>
              <p:cNvSpPr>
                <a:spLocks/>
              </p:cNvSpPr>
              <p:nvPr/>
            </p:nvSpPr>
            <p:spPr bwMode="auto">
              <a:xfrm>
                <a:off x="0" y="0"/>
                <a:ext cx="2424" cy="392"/>
              </a:xfrm>
              <a:prstGeom prst="roundRect">
                <a:avLst>
                  <a:gd name="adj" fmla="val 30611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45" name="Oval 67"/>
              <p:cNvSpPr>
                <a:spLocks/>
              </p:cNvSpPr>
              <p:nvPr/>
            </p:nvSpPr>
            <p:spPr bwMode="auto">
              <a:xfrm>
                <a:off x="0" y="48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46" name="Oval 68"/>
              <p:cNvSpPr>
                <a:spLocks/>
              </p:cNvSpPr>
              <p:nvPr/>
            </p:nvSpPr>
            <p:spPr bwMode="auto">
              <a:xfrm>
                <a:off x="304" y="48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47" name="Oval 69"/>
              <p:cNvSpPr>
                <a:spLocks/>
              </p:cNvSpPr>
              <p:nvPr/>
            </p:nvSpPr>
            <p:spPr bwMode="auto">
              <a:xfrm>
                <a:off x="608" y="48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48" name="Oval 70"/>
              <p:cNvSpPr>
                <a:spLocks/>
              </p:cNvSpPr>
              <p:nvPr/>
            </p:nvSpPr>
            <p:spPr bwMode="auto">
              <a:xfrm>
                <a:off x="912" y="48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49" name="Oval 71"/>
              <p:cNvSpPr>
                <a:spLocks/>
              </p:cNvSpPr>
              <p:nvPr/>
            </p:nvSpPr>
            <p:spPr bwMode="auto">
              <a:xfrm>
                <a:off x="1216" y="48"/>
                <a:ext cx="288" cy="288"/>
              </a:xfrm>
              <a:prstGeom prst="ellipse">
                <a:avLst/>
              </a:prstGeom>
              <a:solidFill>
                <a:srgbClr val="FF0080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50" name="Oval 72"/>
              <p:cNvSpPr>
                <a:spLocks/>
              </p:cNvSpPr>
              <p:nvPr/>
            </p:nvSpPr>
            <p:spPr bwMode="auto">
              <a:xfrm>
                <a:off x="1520" y="48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51" name="Oval 73"/>
              <p:cNvSpPr>
                <a:spLocks/>
              </p:cNvSpPr>
              <p:nvPr/>
            </p:nvSpPr>
            <p:spPr bwMode="auto">
              <a:xfrm>
                <a:off x="1824" y="48"/>
                <a:ext cx="288" cy="288"/>
              </a:xfrm>
              <a:prstGeom prst="ellipse">
                <a:avLst/>
              </a:prstGeom>
              <a:solidFill>
                <a:srgbClr val="FF0080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52" name="Oval 74"/>
              <p:cNvSpPr>
                <a:spLocks/>
              </p:cNvSpPr>
              <p:nvPr/>
            </p:nvSpPr>
            <p:spPr bwMode="auto">
              <a:xfrm>
                <a:off x="2128" y="48"/>
                <a:ext cx="288" cy="288"/>
              </a:xfrm>
              <a:prstGeom prst="ellipse">
                <a:avLst/>
              </a:prstGeom>
              <a:solidFill>
                <a:srgbClr val="00FFFF"/>
              </a:solidFill>
              <a:ln w="25400">
                <a:solidFill>
                  <a:srgbClr val="35302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zh-TW" altLang="en-US" sz="7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4237" name="Rectangle 82"/>
            <p:cNvSpPr>
              <a:spLocks/>
            </p:cNvSpPr>
            <p:nvPr/>
          </p:nvSpPr>
          <p:spPr bwMode="auto">
            <a:xfrm>
              <a:off x="1208348" y="1290705"/>
              <a:ext cx="1899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TW" sz="4400" dirty="0">
                  <a:solidFill>
                    <a:srgbClr val="191919"/>
                  </a:solidFill>
                </a:rPr>
                <a:t>t</a:t>
              </a:r>
              <a:r>
                <a:rPr lang="en-US" altLang="zh-TW" sz="4400" baseline="-6000" dirty="0">
                  <a:solidFill>
                    <a:srgbClr val="191919"/>
                  </a:solidFill>
                </a:rPr>
                <a:t>2</a:t>
              </a:r>
            </a:p>
          </p:txBody>
        </p:sp>
        <p:sp>
          <p:nvSpPr>
            <p:cNvPr id="94238" name="Rectangle 81"/>
            <p:cNvSpPr>
              <a:spLocks/>
            </p:cNvSpPr>
            <p:nvPr/>
          </p:nvSpPr>
          <p:spPr bwMode="auto">
            <a:xfrm>
              <a:off x="855205" y="1288048"/>
              <a:ext cx="1899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TW" sz="4400" dirty="0">
                  <a:solidFill>
                    <a:srgbClr val="191919"/>
                  </a:solidFill>
                </a:rPr>
                <a:t>t</a:t>
              </a:r>
              <a:r>
                <a:rPr lang="en-US" altLang="zh-TW" sz="4400" baseline="-6000" dirty="0">
                  <a:solidFill>
                    <a:srgbClr val="191919"/>
                  </a:solidFill>
                </a:rPr>
                <a:t>1</a:t>
              </a:r>
            </a:p>
          </p:txBody>
        </p:sp>
      </p:grpSp>
      <p:sp>
        <p:nvSpPr>
          <p:cNvPr id="15443" name="Rectangle 83"/>
          <p:cNvSpPr>
            <a:spLocks/>
          </p:cNvSpPr>
          <p:nvPr/>
        </p:nvSpPr>
        <p:spPr bwMode="auto">
          <a:xfrm>
            <a:off x="346079" y="1467647"/>
            <a:ext cx="4359274" cy="75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TW" sz="7200">
                <a:solidFill>
                  <a:srgbClr val="000000"/>
                </a:solidFill>
              </a:rPr>
              <a:t>document d:</a:t>
            </a:r>
          </a:p>
        </p:txBody>
      </p: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6308726" y="1788674"/>
            <a:ext cx="11319550" cy="1124394"/>
            <a:chOff x="0" y="-31"/>
            <a:chExt cx="5070" cy="671"/>
          </a:xfrm>
        </p:grpSpPr>
        <p:sp>
          <p:nvSpPr>
            <p:cNvPr id="94261" name="Rectangle 85"/>
            <p:cNvSpPr>
              <a:spLocks/>
            </p:cNvSpPr>
            <p:nvPr/>
          </p:nvSpPr>
          <p:spPr bwMode="auto">
            <a:xfrm>
              <a:off x="673" y="-31"/>
              <a:ext cx="4397" cy="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TW" sz="7200" dirty="0">
                  <a:solidFill>
                    <a:srgbClr val="0000FF"/>
                  </a:solidFill>
                </a:rPr>
                <a:t>Correctly recognized word</a:t>
              </a:r>
            </a:p>
          </p:txBody>
        </p:sp>
        <p:sp>
          <p:nvSpPr>
            <p:cNvPr id="94262" name="Line 86"/>
            <p:cNvSpPr>
              <a:spLocks noChangeShapeType="1"/>
            </p:cNvSpPr>
            <p:nvPr/>
          </p:nvSpPr>
          <p:spPr bwMode="auto">
            <a:xfrm rot="10800000" flipH="1">
              <a:off x="0" y="321"/>
              <a:ext cx="596" cy="319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 sz="7200"/>
            </a:p>
          </p:txBody>
        </p:sp>
      </p:grpSp>
      <p:sp>
        <p:nvSpPr>
          <p:cNvPr id="15452" name="Rectangle 92"/>
          <p:cNvSpPr>
            <a:spLocks/>
          </p:cNvSpPr>
          <p:nvPr/>
        </p:nvSpPr>
        <p:spPr bwMode="auto">
          <a:xfrm>
            <a:off x="7362826" y="1467647"/>
            <a:ext cx="8493124" cy="75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TW" sz="7200">
                <a:solidFill>
                  <a:srgbClr val="000000"/>
                </a:solidFill>
              </a:rPr>
              <a:t>summary of document d:</a:t>
            </a:r>
          </a:p>
        </p:txBody>
      </p:sp>
      <p:sp>
        <p:nvSpPr>
          <p:cNvPr id="15453" name="Rectangle 93"/>
          <p:cNvSpPr>
            <a:spLocks/>
          </p:cNvSpPr>
          <p:nvPr/>
        </p:nvSpPr>
        <p:spPr bwMode="auto">
          <a:xfrm>
            <a:off x="7470776" y="4809671"/>
            <a:ext cx="1051242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marL="933450" indent="-501650">
              <a:spcBef>
                <a:spcPts val="3650"/>
              </a:spcBef>
              <a:buSzPct val="100000"/>
              <a:buFont typeface="Arial" pitchFamily="34" charset="0"/>
              <a:buChar char="•"/>
            </a:pPr>
            <a:r>
              <a:rPr lang="en-US" altLang="zh-TW" sz="4400" dirty="0">
                <a:solidFill>
                  <a:srgbClr val="000000"/>
                </a:solidFill>
              </a:rPr>
              <a:t>Selecting most representative utterances in the original document but avoiding redundancy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3032432" y="2292345"/>
            <a:ext cx="4704432" cy="2357438"/>
            <a:chOff x="6516216" y="1044774"/>
            <a:chExt cx="2352216" cy="1178719"/>
          </a:xfrm>
        </p:grpSpPr>
        <p:sp>
          <p:nvSpPr>
            <p:cNvPr id="15415" name="Rectangle 55"/>
            <p:cNvSpPr>
              <a:spLocks/>
            </p:cNvSpPr>
            <p:nvPr/>
          </p:nvSpPr>
          <p:spPr bwMode="auto">
            <a:xfrm>
              <a:off x="6987518" y="1044774"/>
              <a:ext cx="1880914" cy="1178719"/>
            </a:xfrm>
            <a:prstGeom prst="rect">
              <a:avLst/>
            </a:prstGeom>
            <a:solidFill>
              <a:srgbClr val="008000">
                <a:alpha val="27843"/>
              </a:srgbClr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7200">
                <a:solidFill>
                  <a:srgbClr val="000000"/>
                </a:solidFill>
              </a:endParaRPr>
            </a:p>
          </p:txBody>
        </p:sp>
        <p:sp>
          <p:nvSpPr>
            <p:cNvPr id="15450" name="Rectangle 90"/>
            <p:cNvSpPr>
              <a:spLocks/>
            </p:cNvSpPr>
            <p:nvPr/>
          </p:nvSpPr>
          <p:spPr bwMode="auto">
            <a:xfrm>
              <a:off x="6516216" y="1171338"/>
              <a:ext cx="263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TW" sz="4800" dirty="0">
                  <a:solidFill>
                    <a:srgbClr val="000000"/>
                  </a:solidFill>
                </a:rPr>
                <a:t>X</a:t>
              </a:r>
              <a:r>
                <a:rPr lang="en-US" altLang="zh-TW" sz="4800" baseline="-6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5451" name="Rectangle 91"/>
            <p:cNvSpPr>
              <a:spLocks/>
            </p:cNvSpPr>
            <p:nvPr/>
          </p:nvSpPr>
          <p:spPr bwMode="auto">
            <a:xfrm>
              <a:off x="6516216" y="1818085"/>
              <a:ext cx="263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TW" sz="4800" dirty="0">
                  <a:solidFill>
                    <a:srgbClr val="000000"/>
                  </a:solidFill>
                </a:rPr>
                <a:t>X</a:t>
              </a:r>
              <a:r>
                <a:rPr lang="en-US" altLang="zh-TW" sz="4800" baseline="-6000" dirty="0">
                  <a:solidFill>
                    <a:srgbClr val="000000"/>
                  </a:solidFill>
                </a:rPr>
                <a:t>3</a:t>
              </a:r>
            </a:p>
          </p:txBody>
        </p:sp>
        <p:pic>
          <p:nvPicPr>
            <p:cNvPr id="15462" name="Picture 10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2540" y="1736409"/>
              <a:ext cx="1446213" cy="483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61" name="Picture 10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5866" y="1094067"/>
              <a:ext cx="15795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4242" name="Rectangle 88"/>
          <p:cNvSpPr>
            <a:spLocks/>
          </p:cNvSpPr>
          <p:nvPr/>
        </p:nvSpPr>
        <p:spPr bwMode="auto">
          <a:xfrm>
            <a:off x="7803855" y="3321182"/>
            <a:ext cx="955274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TW" sz="7200" dirty="0">
                <a:solidFill>
                  <a:srgbClr val="FF0000"/>
                </a:solidFill>
              </a:rPr>
              <a:t>Wrongly recognized word</a:t>
            </a:r>
          </a:p>
        </p:txBody>
      </p:sp>
      <p:sp>
        <p:nvSpPr>
          <p:cNvPr id="94243" name="Line 89"/>
          <p:cNvSpPr>
            <a:spLocks noChangeShapeType="1"/>
          </p:cNvSpPr>
          <p:nvPr/>
        </p:nvSpPr>
        <p:spPr bwMode="auto">
          <a:xfrm flipV="1">
            <a:off x="6294583" y="4006296"/>
            <a:ext cx="1332950" cy="647224"/>
          </a:xfrm>
          <a:prstGeom prst="line">
            <a:avLst/>
          </a:prstGeom>
          <a:noFill/>
          <a:ln w="63500">
            <a:solidFill>
              <a:srgbClr val="FF0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TW" altLang="en-US" sz="7200"/>
          </a:p>
        </p:txBody>
      </p:sp>
      <p:sp>
        <p:nvSpPr>
          <p:cNvPr id="124" name="Text Box 5"/>
          <p:cNvSpPr txBox="1">
            <a:spLocks noChangeArrowheads="1"/>
          </p:cNvSpPr>
          <p:nvPr/>
        </p:nvSpPr>
        <p:spPr bwMode="auto">
          <a:xfrm>
            <a:off x="7627533" y="6982194"/>
            <a:ext cx="1044546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7200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4400" dirty="0">
                <a:solidFill>
                  <a:srgbClr val="0000FF"/>
                </a:solidFill>
              </a:rPr>
              <a:t>- </a:t>
            </a:r>
            <a:r>
              <a:rPr lang="en-US" altLang="zh-TW" sz="4400" dirty="0">
                <a:solidFill>
                  <a:srgbClr val="0000FF"/>
                </a:solidFill>
                <a:latin typeface="+mn-lt"/>
              </a:rPr>
              <a:t>Scoring sentences  based on prosodic,  </a:t>
            </a:r>
          </a:p>
          <a:p>
            <a:pPr eaLnBrk="1" hangingPunct="1">
              <a:defRPr/>
            </a:pPr>
            <a:r>
              <a:rPr lang="en-US" altLang="zh-TW" sz="4400" dirty="0">
                <a:solidFill>
                  <a:srgbClr val="0000FF"/>
                </a:solidFill>
                <a:latin typeface="+mn-lt"/>
              </a:rPr>
              <a:t>   semantic, lexical features and confidence   </a:t>
            </a:r>
          </a:p>
          <a:p>
            <a:pPr eaLnBrk="1" hangingPunct="1">
              <a:defRPr/>
            </a:pPr>
            <a:r>
              <a:rPr lang="en-US" altLang="zh-TW" sz="4400" dirty="0">
                <a:solidFill>
                  <a:srgbClr val="0000FF"/>
                </a:solidFill>
                <a:latin typeface="+mn-lt"/>
              </a:rPr>
              <a:t>   measures, etc.   </a:t>
            </a:r>
          </a:p>
          <a:p>
            <a:pPr eaLnBrk="1" hangingPunct="1">
              <a:defRPr/>
            </a:pPr>
            <a:r>
              <a:rPr lang="en-US" altLang="zh-TW" sz="4400" dirty="0">
                <a:solidFill>
                  <a:srgbClr val="0000FF"/>
                </a:solidFill>
                <a:latin typeface="+mn-lt"/>
              </a:rPr>
              <a:t>- Based on a given summarization ratio</a:t>
            </a:r>
            <a:endParaRPr lang="en-US" altLang="zh-TW" sz="4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94240" name="Rectangle 2"/>
          <p:cNvSpPr txBox="1">
            <a:spLocks noChangeArrowheads="1"/>
          </p:cNvSpPr>
          <p:nvPr/>
        </p:nvSpPr>
        <p:spPr bwMode="auto">
          <a:xfrm>
            <a:off x="-123274" y="125878"/>
            <a:ext cx="18265776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5600" b="1" dirty="0">
                <a:latin typeface="Times New Roman" pitchFamily="18" charset="0"/>
                <a:cs typeface="Times New Roman" pitchFamily="18" charset="0"/>
              </a:rPr>
              <a:t>Extractive Summarization of Spoken </a:t>
            </a:r>
            <a:r>
              <a:rPr lang="en-US" altLang="zh-TW" sz="5600" b="1" dirty="0">
                <a:latin typeface="Times New Roman" pitchFamily="18" charset="0"/>
                <a:cs typeface="Times New Roman" pitchFamily="18" charset="0"/>
              </a:rPr>
              <a:t>Documents</a:t>
            </a:r>
            <a:endParaRPr lang="en-US" altLang="zh-TW" sz="5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120" name="圖片 1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76" y="9195206"/>
            <a:ext cx="2016224" cy="703168"/>
          </a:xfrm>
          <a:prstGeom prst="rect">
            <a:avLst/>
          </a:prstGeom>
        </p:spPr>
      </p:pic>
      <p:pic>
        <p:nvPicPr>
          <p:cNvPr id="121" name="圖片 120">
            <a:hlinkClick r:id="rId7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278" y="1467646"/>
            <a:ext cx="2016224" cy="703168"/>
          </a:xfrm>
          <a:prstGeom prst="rect">
            <a:avLst/>
          </a:prstGeom>
        </p:spPr>
      </p:pic>
      <p:sp>
        <p:nvSpPr>
          <p:cNvPr id="122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507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951104" presetClass="entr" presetSubtype="5474410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951104" presetClass="entr" presetSubtype="547448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3" grpId="0" autoUpdateAnimBg="0"/>
      <p:bldP spid="15452" grpId="0" autoUpdateAnimBg="0"/>
      <p:bldP spid="1545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1620046"/>
            <a:ext cx="18265776" cy="37056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altLang="zh-TW" sz="5200" dirty="0"/>
              <a:t>Titles for retrieved documents/segments helpful in browsing and selection of retrieved results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zh-TW" sz="5200" dirty="0"/>
              <a:t>Short, readable, telling what the document/segment is about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zh-TW" sz="5200" dirty="0"/>
              <a:t>One example: Scored Viterbi Search</a:t>
            </a:r>
          </a:p>
        </p:txBody>
      </p:sp>
      <p:sp>
        <p:nvSpPr>
          <p:cNvPr id="97284" name="Rectangle 2"/>
          <p:cNvSpPr txBox="1">
            <a:spLocks noChangeArrowheads="1"/>
          </p:cNvSpPr>
          <p:nvPr/>
        </p:nvSpPr>
        <p:spPr bwMode="auto">
          <a:xfrm>
            <a:off x="0" y="115094"/>
            <a:ext cx="18265776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400" b="1" dirty="0">
                <a:latin typeface="Times New Roman" pitchFamily="18" charset="0"/>
                <a:cs typeface="Times New Roman" pitchFamily="18" charset="0"/>
              </a:rPr>
              <a:t>Title Generation for Spoken Documents</a:t>
            </a:r>
          </a:p>
        </p:txBody>
      </p:sp>
      <p:grpSp>
        <p:nvGrpSpPr>
          <p:cNvPr id="22" name="群組 21"/>
          <p:cNvGrpSpPr>
            <a:grpSpLocks/>
          </p:cNvGrpSpPr>
          <p:nvPr/>
        </p:nvGrpSpPr>
        <p:grpSpPr bwMode="auto">
          <a:xfrm>
            <a:off x="1346464" y="5144295"/>
            <a:ext cx="15662559" cy="3819526"/>
            <a:chOff x="673048" y="2934049"/>
            <a:chExt cx="7831146" cy="2760314"/>
          </a:xfrm>
        </p:grpSpPr>
        <p:sp>
          <p:nvSpPr>
            <p:cNvPr id="52227" name="AutoShape 4"/>
            <p:cNvSpPr>
              <a:spLocks noChangeArrowheads="1"/>
            </p:cNvSpPr>
            <p:nvPr/>
          </p:nvSpPr>
          <p:spPr bwMode="auto">
            <a:xfrm>
              <a:off x="2041318" y="3128511"/>
              <a:ext cx="1020745" cy="991235"/>
            </a:xfrm>
            <a:prstGeom prst="can">
              <a:avLst>
                <a:gd name="adj" fmla="val 25840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800" dirty="0">
                  <a:ea typeface="新細明體" charset="-120"/>
                </a:rPr>
                <a:t>Training</a:t>
              </a:r>
            </a:p>
            <a:p>
              <a:pPr algn="ctr" eaLnBrk="0" hangingPunct="0">
                <a:defRPr/>
              </a:pPr>
              <a:r>
                <a:rPr lang="en-US" altLang="zh-TW" sz="2800" dirty="0">
                  <a:ea typeface="新細明體" charset="-120"/>
                </a:rPr>
                <a:t>corpus</a:t>
              </a:r>
            </a:p>
          </p:txBody>
        </p:sp>
        <p:grpSp>
          <p:nvGrpSpPr>
            <p:cNvPr id="97288" name="群組 2"/>
            <p:cNvGrpSpPr>
              <a:grpSpLocks/>
            </p:cNvGrpSpPr>
            <p:nvPr/>
          </p:nvGrpSpPr>
          <p:grpSpPr bwMode="auto">
            <a:xfrm>
              <a:off x="3828812" y="2934049"/>
              <a:ext cx="4021069" cy="1283789"/>
              <a:chOff x="3728807" y="1814213"/>
              <a:chExt cx="3903595" cy="1505012"/>
            </a:xfrm>
          </p:grpSpPr>
          <p:sp>
            <p:nvSpPr>
              <p:cNvPr id="52242" name="Rectangle 2"/>
              <p:cNvSpPr>
                <a:spLocks noChangeArrowheads="1"/>
              </p:cNvSpPr>
              <p:nvPr/>
            </p:nvSpPr>
            <p:spPr bwMode="auto">
              <a:xfrm>
                <a:off x="3728807" y="1814215"/>
                <a:ext cx="3903595" cy="1505010"/>
              </a:xfrm>
              <a:prstGeom prst="rect">
                <a:avLst/>
              </a:prstGeom>
              <a:solidFill>
                <a:srgbClr val="CCFF99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 sz="2800">
                  <a:ea typeface="新細明體" charset="-120"/>
                </a:endParaRPr>
              </a:p>
            </p:txBody>
          </p:sp>
          <p:sp>
            <p:nvSpPr>
              <p:cNvPr id="52243" name="AutoShape 5"/>
              <p:cNvSpPr>
                <a:spLocks noChangeArrowheads="1"/>
              </p:cNvSpPr>
              <p:nvPr/>
            </p:nvSpPr>
            <p:spPr bwMode="auto">
              <a:xfrm>
                <a:off x="5194389" y="1814213"/>
                <a:ext cx="1066438" cy="1505008"/>
              </a:xfrm>
              <a:prstGeom prst="can">
                <a:avLst>
                  <a:gd name="adj" fmla="val 25841"/>
                </a:avLst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 eaLnBrk="0" hangingPunct="0">
                  <a:defRPr/>
                </a:pPr>
                <a:r>
                  <a:rPr lang="en-US" altLang="zh-TW" sz="2800" dirty="0">
                    <a:ea typeface="新細明體" charset="-120"/>
                  </a:rPr>
                  <a:t>Term</a:t>
                </a:r>
              </a:p>
              <a:p>
                <a:pPr algn="ctr" eaLnBrk="0" hangingPunct="0">
                  <a:defRPr/>
                </a:pPr>
                <a:r>
                  <a:rPr lang="en-US" altLang="zh-TW" sz="2800" dirty="0">
                    <a:ea typeface="新細明體" charset="-120"/>
                  </a:rPr>
                  <a:t>Ordering</a:t>
                </a:r>
              </a:p>
              <a:p>
                <a:pPr algn="ctr" eaLnBrk="0" hangingPunct="0">
                  <a:defRPr/>
                </a:pPr>
                <a:r>
                  <a:rPr lang="en-US" altLang="zh-TW" sz="2800" dirty="0">
                    <a:ea typeface="新細明體" charset="-120"/>
                  </a:rPr>
                  <a:t>Model</a:t>
                </a:r>
              </a:p>
            </p:txBody>
          </p:sp>
          <p:sp>
            <p:nvSpPr>
              <p:cNvPr id="52244" name="AutoShape 6"/>
              <p:cNvSpPr>
                <a:spLocks noChangeArrowheads="1"/>
              </p:cNvSpPr>
              <p:nvPr/>
            </p:nvSpPr>
            <p:spPr bwMode="auto">
              <a:xfrm>
                <a:off x="3898327" y="1814215"/>
                <a:ext cx="1066438" cy="1505008"/>
              </a:xfrm>
              <a:prstGeom prst="can">
                <a:avLst>
                  <a:gd name="adj" fmla="val 25841"/>
                </a:avLst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 eaLnBrk="0" hangingPunct="0">
                  <a:defRPr/>
                </a:pPr>
                <a:r>
                  <a:rPr lang="en-US" altLang="zh-TW" sz="2800" dirty="0">
                    <a:ea typeface="新細明體" charset="-120"/>
                  </a:rPr>
                  <a:t>Term</a:t>
                </a:r>
              </a:p>
              <a:p>
                <a:pPr algn="ctr" eaLnBrk="0" hangingPunct="0">
                  <a:defRPr/>
                </a:pPr>
                <a:r>
                  <a:rPr lang="en-US" altLang="zh-TW" sz="2800" dirty="0">
                    <a:ea typeface="新細明體" charset="-120"/>
                  </a:rPr>
                  <a:t>Selection</a:t>
                </a:r>
              </a:p>
              <a:p>
                <a:pPr algn="ctr" eaLnBrk="0" hangingPunct="0">
                  <a:defRPr/>
                </a:pPr>
                <a:r>
                  <a:rPr lang="en-US" altLang="zh-TW" sz="2800" dirty="0">
                    <a:ea typeface="新細明體" charset="-120"/>
                  </a:rPr>
                  <a:t>Model</a:t>
                </a:r>
              </a:p>
            </p:txBody>
          </p:sp>
          <p:sp>
            <p:nvSpPr>
              <p:cNvPr id="52245" name="AutoShape 7"/>
              <p:cNvSpPr>
                <a:spLocks noChangeArrowheads="1"/>
              </p:cNvSpPr>
              <p:nvPr/>
            </p:nvSpPr>
            <p:spPr bwMode="auto">
              <a:xfrm>
                <a:off x="6425724" y="1814213"/>
                <a:ext cx="1054109" cy="1505007"/>
              </a:xfrm>
              <a:prstGeom prst="can">
                <a:avLst>
                  <a:gd name="adj" fmla="val 25842"/>
                </a:avLst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 eaLnBrk="0" hangingPunct="0">
                  <a:defRPr/>
                </a:pPr>
                <a:r>
                  <a:rPr lang="en-US" altLang="zh-TW" sz="2800" dirty="0">
                    <a:ea typeface="新細明體" charset="-120"/>
                  </a:rPr>
                  <a:t>Title</a:t>
                </a:r>
              </a:p>
              <a:p>
                <a:pPr algn="ctr" eaLnBrk="0" hangingPunct="0">
                  <a:defRPr/>
                </a:pPr>
                <a:r>
                  <a:rPr lang="en-US" altLang="zh-TW" sz="2800" dirty="0">
                    <a:ea typeface="新細明體" charset="-120"/>
                  </a:rPr>
                  <a:t>Length</a:t>
                </a:r>
              </a:p>
              <a:p>
                <a:pPr algn="ctr" eaLnBrk="0" hangingPunct="0">
                  <a:defRPr/>
                </a:pPr>
                <a:r>
                  <a:rPr lang="en-US" altLang="zh-TW" sz="2800" dirty="0">
                    <a:ea typeface="新細明體" charset="-120"/>
                  </a:rPr>
                  <a:t>Model</a:t>
                </a:r>
              </a:p>
            </p:txBody>
          </p:sp>
        </p:grpSp>
        <p:sp>
          <p:nvSpPr>
            <p:cNvPr id="52229" name="Text Box 9"/>
            <p:cNvSpPr txBox="1">
              <a:spLocks noChangeArrowheads="1"/>
            </p:cNvSpPr>
            <p:nvPr/>
          </p:nvSpPr>
          <p:spPr bwMode="auto">
            <a:xfrm>
              <a:off x="673048" y="5041714"/>
              <a:ext cx="1409753" cy="378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>
                <a:defRPr/>
              </a:pPr>
              <a:r>
                <a:rPr kumimoji="0" lang="en-US" altLang="zh-TW" sz="2800" dirty="0">
                  <a:latin typeface="+mn-lt"/>
                </a:rPr>
                <a:t>Spoken document</a:t>
              </a:r>
            </a:p>
          </p:txBody>
        </p:sp>
        <p:sp>
          <p:nvSpPr>
            <p:cNvPr id="52230" name="Rectangle 10"/>
            <p:cNvSpPr>
              <a:spLocks noChangeArrowheads="1"/>
            </p:cNvSpPr>
            <p:nvPr/>
          </p:nvSpPr>
          <p:spPr bwMode="auto">
            <a:xfrm>
              <a:off x="2992215" y="4930566"/>
              <a:ext cx="1774795" cy="689519"/>
            </a:xfrm>
            <a:prstGeom prst="rect">
              <a:avLst/>
            </a:prstGeom>
            <a:solidFill>
              <a:srgbClr val="FFFF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TW" sz="2800" dirty="0">
                  <a:ea typeface="新細明體" charset="-120"/>
                </a:rPr>
                <a:t>Recognition </a:t>
              </a:r>
              <a:r>
                <a:rPr lang="en-US" altLang="zh-TW" sz="2800" dirty="0">
                  <a:ea typeface="新細明體" charset="-120"/>
                </a:rPr>
                <a:t>and </a:t>
              </a:r>
            </a:p>
            <a:p>
              <a:pPr algn="ctr" eaLnBrk="0" hangingPunct="0">
                <a:defRPr/>
              </a:pPr>
              <a:r>
                <a:rPr lang="en-US" altLang="zh-TW" sz="2800" dirty="0">
                  <a:ea typeface="新細明體" charset="-120"/>
                </a:rPr>
                <a:t>Summarization</a:t>
              </a:r>
              <a:endParaRPr lang="en-US" altLang="zh-TW" sz="2800" dirty="0">
                <a:ea typeface="新細明體" charset="-120"/>
              </a:endParaRPr>
            </a:p>
          </p:txBody>
        </p:sp>
        <p:sp>
          <p:nvSpPr>
            <p:cNvPr id="52231" name="Rectangle 11"/>
            <p:cNvSpPr>
              <a:spLocks noChangeArrowheads="1"/>
            </p:cNvSpPr>
            <p:nvPr/>
          </p:nvSpPr>
          <p:spPr bwMode="auto">
            <a:xfrm>
              <a:off x="5809978" y="4835638"/>
              <a:ext cx="1203304" cy="858725"/>
            </a:xfrm>
            <a:prstGeom prst="rect">
              <a:avLst/>
            </a:prstGeom>
            <a:solidFill>
              <a:srgbClr val="FFFF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TW" sz="2800">
                  <a:ea typeface="新細明體" charset="-120"/>
                </a:rPr>
                <a:t>Viterbi</a:t>
              </a:r>
            </a:p>
            <a:p>
              <a:pPr algn="ctr" eaLnBrk="0" hangingPunct="0">
                <a:defRPr/>
              </a:pPr>
              <a:r>
                <a:rPr lang="en-US" altLang="zh-TW" sz="2800">
                  <a:ea typeface="新細明體" charset="-120"/>
                </a:rPr>
                <a:t>Algorithm</a:t>
              </a:r>
            </a:p>
          </p:txBody>
        </p:sp>
        <p:sp>
          <p:nvSpPr>
            <p:cNvPr id="52232" name="Text Box 13"/>
            <p:cNvSpPr txBox="1">
              <a:spLocks noChangeArrowheads="1"/>
            </p:cNvSpPr>
            <p:nvPr/>
          </p:nvSpPr>
          <p:spPr bwMode="auto">
            <a:xfrm>
              <a:off x="7889293" y="4978471"/>
              <a:ext cx="614901" cy="689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defRPr/>
              </a:pPr>
              <a:r>
                <a:rPr kumimoji="0" lang="en-US" altLang="zh-TW" sz="2800" dirty="0">
                  <a:latin typeface="+mn-lt"/>
                </a:rPr>
                <a:t>Output</a:t>
              </a:r>
            </a:p>
            <a:p>
              <a:pPr algn="ctr">
                <a:defRPr/>
              </a:pPr>
              <a:r>
                <a:rPr kumimoji="0" lang="en-US" altLang="zh-TW" sz="2800" dirty="0">
                  <a:latin typeface="+mn-lt"/>
                </a:rPr>
                <a:t>Title</a:t>
              </a:r>
            </a:p>
          </p:txBody>
        </p:sp>
        <p:sp>
          <p:nvSpPr>
            <p:cNvPr id="52233" name="Line 14"/>
            <p:cNvSpPr>
              <a:spLocks noChangeShapeType="1"/>
            </p:cNvSpPr>
            <p:nvPr/>
          </p:nvSpPr>
          <p:spPr bwMode="auto">
            <a:xfrm flipV="1">
              <a:off x="4776534" y="5264140"/>
              <a:ext cx="1000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2800">
                <a:ea typeface="新細明體" charset="-120"/>
              </a:endParaRPr>
            </a:p>
          </p:txBody>
        </p:sp>
        <p:sp>
          <p:nvSpPr>
            <p:cNvPr id="52234" name="Text Box 15"/>
            <p:cNvSpPr txBox="1">
              <a:spLocks noChangeArrowheads="1"/>
            </p:cNvSpPr>
            <p:nvPr/>
          </p:nvSpPr>
          <p:spPr bwMode="auto">
            <a:xfrm>
              <a:off x="4833683" y="4914798"/>
              <a:ext cx="1095356" cy="378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>
                <a:defRPr/>
              </a:pPr>
              <a:r>
                <a:rPr kumimoji="0" lang="en-US" altLang="zh-TW" sz="2800" dirty="0">
                  <a:latin typeface="+mn-lt"/>
                </a:rPr>
                <a:t>Summary</a:t>
              </a:r>
            </a:p>
          </p:txBody>
        </p:sp>
        <p:sp>
          <p:nvSpPr>
            <p:cNvPr id="52237" name="AutoShape 21"/>
            <p:cNvSpPr>
              <a:spLocks noChangeArrowheads="1"/>
            </p:cNvSpPr>
            <p:nvPr/>
          </p:nvSpPr>
          <p:spPr bwMode="auto">
            <a:xfrm>
              <a:off x="3089050" y="3486457"/>
              <a:ext cx="692138" cy="251251"/>
            </a:xfrm>
            <a:prstGeom prst="leftRightArrow">
              <a:avLst>
                <a:gd name="adj1" fmla="val 50000"/>
                <a:gd name="adj2" fmla="val 50476"/>
              </a:avLst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sz="2800">
                <a:ea typeface="新細明體" charset="-120"/>
              </a:endParaRPr>
            </a:p>
          </p:txBody>
        </p:sp>
        <p:sp>
          <p:nvSpPr>
            <p:cNvPr id="52238" name="AutoShape 22"/>
            <p:cNvSpPr>
              <a:spLocks noChangeArrowheads="1"/>
            </p:cNvSpPr>
            <p:nvPr/>
          </p:nvSpPr>
          <p:spPr bwMode="auto">
            <a:xfrm>
              <a:off x="6202084" y="4217836"/>
              <a:ext cx="180972" cy="585104"/>
            </a:xfrm>
            <a:prstGeom prst="upDownArrow">
              <a:avLst>
                <a:gd name="adj1" fmla="val 50000"/>
                <a:gd name="adj2" fmla="val 69600"/>
              </a:avLst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sz="2800">
                <a:ea typeface="新細明體" charset="-120"/>
              </a:endParaRP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 flipV="1">
              <a:off x="2185778" y="5264140"/>
              <a:ext cx="7778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2800">
                <a:ea typeface="新細明體" charset="-120"/>
              </a:endParaRP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 flipV="1">
              <a:off x="7027570" y="5286512"/>
              <a:ext cx="8159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2800">
                <a:ea typeface="新細明體" charset="-120"/>
              </a:endParaRPr>
            </a:p>
          </p:txBody>
        </p:sp>
      </p:grpSp>
      <p:sp>
        <p:nvSpPr>
          <p:cNvPr id="21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23" name="圖片 22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264" y="8963820"/>
            <a:ext cx="2016224" cy="703168"/>
          </a:xfrm>
          <a:prstGeom prst="rect">
            <a:avLst/>
          </a:prstGeom>
        </p:spPr>
      </p:pic>
      <p:sp>
        <p:nvSpPr>
          <p:cNvPr id="26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079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620045"/>
            <a:ext cx="18265776" cy="369331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altLang="zh-TW" dirty="0" smtClean="0"/>
              <a:t>Example 1: retrieved results clustered by Latent Topics and organized in a two-dimensional tree structure (multi-layered map)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each cluster labeled by a set of key terms representing a group of retrieved documents/segments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each cluster expanded into a map in the next layer</a:t>
            </a:r>
          </a:p>
        </p:txBody>
      </p:sp>
      <p:grpSp>
        <p:nvGrpSpPr>
          <p:cNvPr id="149511" name="Group 43"/>
          <p:cNvGrpSpPr>
            <a:grpSpLocks noChangeAspect="1"/>
          </p:cNvGrpSpPr>
          <p:nvPr/>
        </p:nvGrpSpPr>
        <p:grpSpPr bwMode="auto">
          <a:xfrm>
            <a:off x="3260729" y="5258596"/>
            <a:ext cx="7559674" cy="3948112"/>
            <a:chOff x="691" y="2540"/>
            <a:chExt cx="1578" cy="1156"/>
          </a:xfrm>
        </p:grpSpPr>
        <p:grpSp>
          <p:nvGrpSpPr>
            <p:cNvPr id="98311" name="Group 8"/>
            <p:cNvGrpSpPr>
              <a:grpSpLocks/>
            </p:cNvGrpSpPr>
            <p:nvPr/>
          </p:nvGrpSpPr>
          <p:grpSpPr bwMode="auto">
            <a:xfrm>
              <a:off x="691" y="2540"/>
              <a:ext cx="986" cy="680"/>
              <a:chOff x="2094" y="2614"/>
              <a:chExt cx="986" cy="680"/>
            </a:xfrm>
          </p:grpSpPr>
          <p:sp>
            <p:nvSpPr>
              <p:cNvPr id="98327" name="AutoShape 9"/>
              <p:cNvSpPr>
                <a:spLocks noChangeArrowheads="1"/>
              </p:cNvSpPr>
              <p:nvPr/>
            </p:nvSpPr>
            <p:spPr bwMode="auto">
              <a:xfrm>
                <a:off x="2094" y="2885"/>
                <a:ext cx="980" cy="408"/>
              </a:xfrm>
              <a:prstGeom prst="parallelogram">
                <a:avLst>
                  <a:gd name="adj" fmla="val 60049"/>
                </a:avLst>
              </a:prstGeom>
              <a:solidFill>
                <a:srgbClr val="FFCC99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7200"/>
              </a:p>
            </p:txBody>
          </p:sp>
          <p:sp>
            <p:nvSpPr>
              <p:cNvPr id="98328" name="Oval 10"/>
              <p:cNvSpPr>
                <a:spLocks noChangeArrowheads="1"/>
              </p:cNvSpPr>
              <p:nvPr/>
            </p:nvSpPr>
            <p:spPr bwMode="auto">
              <a:xfrm>
                <a:off x="2361" y="2922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7200"/>
              </a:p>
            </p:txBody>
          </p:sp>
          <p:sp>
            <p:nvSpPr>
              <p:cNvPr id="98329" name="Oval 11"/>
              <p:cNvSpPr>
                <a:spLocks noChangeArrowheads="1"/>
              </p:cNvSpPr>
              <p:nvPr/>
            </p:nvSpPr>
            <p:spPr bwMode="auto">
              <a:xfrm>
                <a:off x="2569" y="2920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7200"/>
              </a:p>
            </p:txBody>
          </p:sp>
          <p:sp>
            <p:nvSpPr>
              <p:cNvPr id="98330" name="Oval 12"/>
              <p:cNvSpPr>
                <a:spLocks noChangeArrowheads="1"/>
              </p:cNvSpPr>
              <p:nvPr/>
            </p:nvSpPr>
            <p:spPr bwMode="auto">
              <a:xfrm>
                <a:off x="2795" y="2920"/>
                <a:ext cx="165" cy="90"/>
              </a:xfrm>
              <a:prstGeom prst="ellipse">
                <a:avLst/>
              </a:prstGeom>
              <a:solidFill>
                <a:srgbClr val="FF6600">
                  <a:alpha val="78038"/>
                </a:srgbClr>
              </a:solidFill>
              <a:ln w="635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7200"/>
              </a:p>
            </p:txBody>
          </p:sp>
          <p:sp>
            <p:nvSpPr>
              <p:cNvPr id="98331" name="Oval 13"/>
              <p:cNvSpPr>
                <a:spLocks noChangeArrowheads="1"/>
              </p:cNvSpPr>
              <p:nvPr/>
            </p:nvSpPr>
            <p:spPr bwMode="auto">
              <a:xfrm>
                <a:off x="2259" y="3056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7200"/>
              </a:p>
            </p:txBody>
          </p:sp>
          <p:sp>
            <p:nvSpPr>
              <p:cNvPr id="98332" name="Oval 14"/>
              <p:cNvSpPr>
                <a:spLocks noChangeArrowheads="1"/>
              </p:cNvSpPr>
              <p:nvPr/>
            </p:nvSpPr>
            <p:spPr bwMode="auto">
              <a:xfrm>
                <a:off x="2467" y="3054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7200"/>
              </a:p>
            </p:txBody>
          </p:sp>
          <p:sp>
            <p:nvSpPr>
              <p:cNvPr id="98333" name="Oval 15"/>
              <p:cNvSpPr>
                <a:spLocks noChangeArrowheads="1"/>
              </p:cNvSpPr>
              <p:nvPr/>
            </p:nvSpPr>
            <p:spPr bwMode="auto">
              <a:xfrm>
                <a:off x="2693" y="3054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7200"/>
              </a:p>
            </p:txBody>
          </p:sp>
          <p:sp>
            <p:nvSpPr>
              <p:cNvPr id="98334" name="Oval 16"/>
              <p:cNvSpPr>
                <a:spLocks noChangeArrowheads="1"/>
              </p:cNvSpPr>
              <p:nvPr/>
            </p:nvSpPr>
            <p:spPr bwMode="auto">
              <a:xfrm>
                <a:off x="2185" y="3182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7200"/>
              </a:p>
            </p:txBody>
          </p:sp>
          <p:sp>
            <p:nvSpPr>
              <p:cNvPr id="98335" name="Oval 17"/>
              <p:cNvSpPr>
                <a:spLocks noChangeArrowheads="1"/>
              </p:cNvSpPr>
              <p:nvPr/>
            </p:nvSpPr>
            <p:spPr bwMode="auto">
              <a:xfrm>
                <a:off x="2393" y="3180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7200"/>
              </a:p>
            </p:txBody>
          </p:sp>
          <p:sp>
            <p:nvSpPr>
              <p:cNvPr id="98336" name="Oval 18"/>
              <p:cNvSpPr>
                <a:spLocks noChangeArrowheads="1"/>
              </p:cNvSpPr>
              <p:nvPr/>
            </p:nvSpPr>
            <p:spPr bwMode="auto">
              <a:xfrm>
                <a:off x="2619" y="3180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7200"/>
              </a:p>
            </p:txBody>
          </p:sp>
          <p:sp>
            <p:nvSpPr>
              <p:cNvPr id="98337" name="Line 19"/>
              <p:cNvSpPr>
                <a:spLocks noChangeShapeType="1"/>
              </p:cNvSpPr>
              <p:nvPr/>
            </p:nvSpPr>
            <p:spPr bwMode="auto">
              <a:xfrm flipH="1">
                <a:off x="2096" y="2614"/>
                <a:ext cx="330" cy="67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7200"/>
              </a:p>
            </p:txBody>
          </p:sp>
          <p:sp>
            <p:nvSpPr>
              <p:cNvPr id="98338" name="Line 20"/>
              <p:cNvSpPr>
                <a:spLocks noChangeShapeType="1"/>
              </p:cNvSpPr>
              <p:nvPr/>
            </p:nvSpPr>
            <p:spPr bwMode="auto">
              <a:xfrm flipH="1">
                <a:off x="2340" y="2614"/>
                <a:ext cx="86" cy="26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7200"/>
              </a:p>
            </p:txBody>
          </p:sp>
          <p:sp>
            <p:nvSpPr>
              <p:cNvPr id="98339" name="Line 21"/>
              <p:cNvSpPr>
                <a:spLocks noChangeShapeType="1"/>
              </p:cNvSpPr>
              <p:nvPr/>
            </p:nvSpPr>
            <p:spPr bwMode="auto">
              <a:xfrm>
                <a:off x="2426" y="2614"/>
                <a:ext cx="402" cy="68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7200"/>
              </a:p>
            </p:txBody>
          </p:sp>
          <p:sp>
            <p:nvSpPr>
              <p:cNvPr id="98340" name="Line 22"/>
              <p:cNvSpPr>
                <a:spLocks noChangeShapeType="1"/>
              </p:cNvSpPr>
              <p:nvPr/>
            </p:nvSpPr>
            <p:spPr bwMode="auto">
              <a:xfrm>
                <a:off x="2426" y="2614"/>
                <a:ext cx="654" cy="27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7200"/>
              </a:p>
            </p:txBody>
          </p:sp>
        </p:grpSp>
        <p:grpSp>
          <p:nvGrpSpPr>
            <p:cNvPr id="98312" name="Group 23"/>
            <p:cNvGrpSpPr>
              <a:grpSpLocks/>
            </p:cNvGrpSpPr>
            <p:nvPr/>
          </p:nvGrpSpPr>
          <p:grpSpPr bwMode="auto">
            <a:xfrm>
              <a:off x="1277" y="2934"/>
              <a:ext cx="992" cy="762"/>
              <a:chOff x="2680" y="3008"/>
              <a:chExt cx="992" cy="762"/>
            </a:xfrm>
          </p:grpSpPr>
          <p:sp>
            <p:nvSpPr>
              <p:cNvPr id="98313" name="AutoShape 24"/>
              <p:cNvSpPr>
                <a:spLocks noChangeArrowheads="1"/>
              </p:cNvSpPr>
              <p:nvPr/>
            </p:nvSpPr>
            <p:spPr bwMode="auto">
              <a:xfrm>
                <a:off x="2686" y="3357"/>
                <a:ext cx="980" cy="408"/>
              </a:xfrm>
              <a:prstGeom prst="parallelogram">
                <a:avLst>
                  <a:gd name="adj" fmla="val 60049"/>
                </a:avLst>
              </a:prstGeom>
              <a:solidFill>
                <a:srgbClr val="FFFF99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7200"/>
              </a:p>
            </p:txBody>
          </p:sp>
          <p:sp>
            <p:nvSpPr>
              <p:cNvPr id="98314" name="Oval 25"/>
              <p:cNvSpPr>
                <a:spLocks noChangeArrowheads="1"/>
              </p:cNvSpPr>
              <p:nvPr/>
            </p:nvSpPr>
            <p:spPr bwMode="auto">
              <a:xfrm>
                <a:off x="2953" y="3394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7200"/>
              </a:p>
            </p:txBody>
          </p:sp>
          <p:sp>
            <p:nvSpPr>
              <p:cNvPr id="98315" name="Oval 26"/>
              <p:cNvSpPr>
                <a:spLocks noChangeArrowheads="1"/>
              </p:cNvSpPr>
              <p:nvPr/>
            </p:nvSpPr>
            <p:spPr bwMode="auto">
              <a:xfrm>
                <a:off x="3161" y="3392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7200"/>
              </a:p>
            </p:txBody>
          </p:sp>
          <p:sp>
            <p:nvSpPr>
              <p:cNvPr id="98316" name="Oval 27"/>
              <p:cNvSpPr>
                <a:spLocks noChangeArrowheads="1"/>
              </p:cNvSpPr>
              <p:nvPr/>
            </p:nvSpPr>
            <p:spPr bwMode="auto">
              <a:xfrm>
                <a:off x="3387" y="3392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7200"/>
              </a:p>
            </p:txBody>
          </p:sp>
          <p:sp>
            <p:nvSpPr>
              <p:cNvPr id="98317" name="Oval 28"/>
              <p:cNvSpPr>
                <a:spLocks noChangeArrowheads="1"/>
              </p:cNvSpPr>
              <p:nvPr/>
            </p:nvSpPr>
            <p:spPr bwMode="auto">
              <a:xfrm>
                <a:off x="2851" y="3528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7200"/>
              </a:p>
            </p:txBody>
          </p:sp>
          <p:sp>
            <p:nvSpPr>
              <p:cNvPr id="98318" name="Oval 29"/>
              <p:cNvSpPr>
                <a:spLocks noChangeArrowheads="1"/>
              </p:cNvSpPr>
              <p:nvPr/>
            </p:nvSpPr>
            <p:spPr bwMode="auto">
              <a:xfrm>
                <a:off x="3059" y="3526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7200"/>
              </a:p>
            </p:txBody>
          </p:sp>
          <p:sp>
            <p:nvSpPr>
              <p:cNvPr id="98319" name="Oval 30"/>
              <p:cNvSpPr>
                <a:spLocks noChangeArrowheads="1"/>
              </p:cNvSpPr>
              <p:nvPr/>
            </p:nvSpPr>
            <p:spPr bwMode="auto">
              <a:xfrm>
                <a:off x="3285" y="3526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7200"/>
              </a:p>
            </p:txBody>
          </p:sp>
          <p:sp>
            <p:nvSpPr>
              <p:cNvPr id="98320" name="Oval 31"/>
              <p:cNvSpPr>
                <a:spLocks noChangeArrowheads="1"/>
              </p:cNvSpPr>
              <p:nvPr/>
            </p:nvSpPr>
            <p:spPr bwMode="auto">
              <a:xfrm>
                <a:off x="2777" y="3654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7200"/>
              </a:p>
            </p:txBody>
          </p:sp>
          <p:sp>
            <p:nvSpPr>
              <p:cNvPr id="98321" name="Oval 32"/>
              <p:cNvSpPr>
                <a:spLocks noChangeArrowheads="1"/>
              </p:cNvSpPr>
              <p:nvPr/>
            </p:nvSpPr>
            <p:spPr bwMode="auto">
              <a:xfrm>
                <a:off x="2985" y="3652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7200"/>
              </a:p>
            </p:txBody>
          </p:sp>
          <p:sp>
            <p:nvSpPr>
              <p:cNvPr id="98322" name="Oval 33"/>
              <p:cNvSpPr>
                <a:spLocks noChangeArrowheads="1"/>
              </p:cNvSpPr>
              <p:nvPr/>
            </p:nvSpPr>
            <p:spPr bwMode="auto">
              <a:xfrm>
                <a:off x="3211" y="3652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sz="7200"/>
              </a:p>
            </p:txBody>
          </p:sp>
          <p:sp>
            <p:nvSpPr>
              <p:cNvPr id="98323" name="Line 34"/>
              <p:cNvSpPr>
                <a:spLocks noChangeShapeType="1"/>
              </p:cNvSpPr>
              <p:nvPr/>
            </p:nvSpPr>
            <p:spPr bwMode="auto">
              <a:xfrm flipH="1">
                <a:off x="2680" y="3008"/>
                <a:ext cx="215" cy="76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7200"/>
              </a:p>
            </p:txBody>
          </p:sp>
          <p:sp>
            <p:nvSpPr>
              <p:cNvPr id="98324" name="Line 35"/>
              <p:cNvSpPr>
                <a:spLocks noChangeShapeType="1"/>
              </p:cNvSpPr>
              <p:nvPr/>
            </p:nvSpPr>
            <p:spPr bwMode="auto">
              <a:xfrm>
                <a:off x="2900" y="3011"/>
                <a:ext cx="32" cy="34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7200"/>
              </a:p>
            </p:txBody>
          </p:sp>
          <p:sp>
            <p:nvSpPr>
              <p:cNvPr id="98325" name="Line 36"/>
              <p:cNvSpPr>
                <a:spLocks noChangeShapeType="1"/>
              </p:cNvSpPr>
              <p:nvPr/>
            </p:nvSpPr>
            <p:spPr bwMode="auto">
              <a:xfrm>
                <a:off x="2905" y="3012"/>
                <a:ext cx="515" cy="7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7200"/>
              </a:p>
            </p:txBody>
          </p:sp>
          <p:sp>
            <p:nvSpPr>
              <p:cNvPr id="98326" name="Line 37"/>
              <p:cNvSpPr>
                <a:spLocks noChangeShapeType="1"/>
              </p:cNvSpPr>
              <p:nvPr/>
            </p:nvSpPr>
            <p:spPr bwMode="auto">
              <a:xfrm>
                <a:off x="2909" y="3009"/>
                <a:ext cx="763" cy="34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 sz="7200"/>
              </a:p>
            </p:txBody>
          </p:sp>
        </p:grpSp>
      </p:grpSp>
      <p:sp>
        <p:nvSpPr>
          <p:cNvPr id="98309" name="Rectangle 2"/>
          <p:cNvSpPr txBox="1">
            <a:spLocks noChangeArrowheads="1"/>
          </p:cNvSpPr>
          <p:nvPr/>
        </p:nvSpPr>
        <p:spPr bwMode="auto">
          <a:xfrm>
            <a:off x="0" y="115094"/>
            <a:ext cx="18265776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7200" b="1">
                <a:latin typeface="Times New Roman" pitchFamily="18" charset="0"/>
                <a:cs typeface="Times New Roman" pitchFamily="18" charset="0"/>
              </a:rPr>
              <a:t>Semantic Structuring (1/2)</a:t>
            </a:r>
          </a:p>
        </p:txBody>
      </p:sp>
      <p:sp>
        <p:nvSpPr>
          <p:cNvPr id="35" name="Line 2"/>
          <p:cNvSpPr>
            <a:spLocks noChangeShapeType="1"/>
          </p:cNvSpPr>
          <p:nvPr/>
        </p:nvSpPr>
        <p:spPr bwMode="auto">
          <a:xfrm>
            <a:off x="0" y="1277144"/>
            <a:ext cx="1828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7200"/>
          </a:p>
        </p:txBody>
      </p:sp>
      <p:pic>
        <p:nvPicPr>
          <p:cNvPr id="36" name="圖片 35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90" y="8740130"/>
            <a:ext cx="2016224" cy="703168"/>
          </a:xfrm>
          <a:prstGeom prst="rect">
            <a:avLst/>
          </a:prstGeom>
        </p:spPr>
      </p:pic>
      <p:sp>
        <p:nvSpPr>
          <p:cNvPr id="37" name="投影片編號版面配置區 4"/>
          <p:cNvSpPr txBox="1">
            <a:spLocks/>
          </p:cNvSpPr>
          <p:nvPr/>
        </p:nvSpPr>
        <p:spPr>
          <a:xfrm>
            <a:off x="16486534" y="9574576"/>
            <a:ext cx="829916" cy="547688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0235C-42BF-4B25-9723-BC31C62EF58C}" type="slidenum">
              <a:rPr lang="zh-TW" altLang="en-US" sz="240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TW" altLang="en-US" sz="2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640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4|0.1|0.1|0.1|0.1"/>
</p:tagLst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4543</Words>
  <Application>Microsoft Office PowerPoint</Application>
  <PresentationFormat>自訂</PresentationFormat>
  <Paragraphs>1051</Paragraphs>
  <Slides>53</Slides>
  <Notes>48</Notes>
  <HiddenSlides>0</HiddenSlides>
  <MMClips>0</MMClips>
  <ScaleCrop>false</ScaleCrop>
  <HeadingPairs>
    <vt:vector size="6" baseType="variant">
      <vt:variant>
        <vt:lpstr>使用字型</vt:lpstr>
      </vt:variant>
      <vt:variant>
        <vt:i4>17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53</vt:i4>
      </vt:variant>
    </vt:vector>
  </HeadingPairs>
  <TitlesOfParts>
    <vt:vector size="73" baseType="lpstr">
      <vt:lpstr>Benguiat Bk BT</vt:lpstr>
      <vt:lpstr>ＭＳ Ｐゴシック</vt:lpstr>
      <vt:lpstr>MS PMincho</vt:lpstr>
      <vt:lpstr>全真魏碑體</vt:lpstr>
      <vt:lpstr>華康隸書體</vt:lpstr>
      <vt:lpstr>華康隸書體W5</vt:lpstr>
      <vt:lpstr>華康魏碑體</vt:lpstr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Georgia</vt:lpstr>
      <vt:lpstr>Times New Roman</vt:lpstr>
      <vt:lpstr>Wingdings</vt:lpstr>
      <vt:lpstr>1_Office 佈景主題</vt:lpstr>
      <vt:lpstr>3_預設簡報設計</vt:lpstr>
      <vt:lpstr>2_Office 佈景主題</vt:lpstr>
      <vt:lpstr>PowerPoint 簡報</vt:lpstr>
      <vt:lpstr>User-Content Interaction for Spoken Content Retrieval</vt:lpstr>
      <vt:lpstr>Multi-media/Spoken Document Understanding and Organization</vt:lpstr>
      <vt:lpstr>Integration Relationships among the Involved Technology Areas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Spoken Document Summarization</vt:lpstr>
      <vt:lpstr>Spoken Document Summarization</vt:lpstr>
      <vt:lpstr>Unsupervised Approach: Maximum Margin Relevance (MMR)</vt:lpstr>
      <vt:lpstr>Supervised Approach: SVM or Similar</vt:lpstr>
      <vt:lpstr>Domain Adaptation of Supervised Approach </vt:lpstr>
      <vt:lpstr>Domain Adaptation of Supervised Approach </vt:lpstr>
      <vt:lpstr>Domain Adaptation of Supervised Approach </vt:lpstr>
      <vt:lpstr>Document Summarization</vt:lpstr>
      <vt:lpstr>Document Summarization</vt:lpstr>
      <vt:lpstr>Abstractive Summarization (1/4) </vt:lpstr>
      <vt:lpstr>Abstractive Summarization (2/4)</vt:lpstr>
      <vt:lpstr>Abstractive Summarization (3/4)</vt:lpstr>
      <vt:lpstr>Abstractive Summarization (3/4)</vt:lpstr>
      <vt:lpstr>Abstractive Summarization (3/4)</vt:lpstr>
      <vt:lpstr>Abstractive Summarization (4/4) </vt:lpstr>
      <vt:lpstr>Abstractive Summarization (4/4)</vt:lpstr>
      <vt:lpstr>PowerPoint 簡報</vt:lpstr>
      <vt:lpstr>PowerPoint 簡報</vt:lpstr>
      <vt:lpstr>Markov Decision Process (MDP)</vt:lpstr>
      <vt:lpstr>Multi-modal Interactive  Dialogue</vt:lpstr>
      <vt:lpstr>Reinforcement Learning</vt:lpstr>
      <vt:lpstr>Question-Answering (QA) in Speech </vt:lpstr>
      <vt:lpstr>Three Types of QA</vt:lpstr>
      <vt:lpstr>Factoid QA</vt:lpstr>
      <vt:lpstr>Factoid QA – Question Processing </vt:lpstr>
      <vt:lpstr>An Example Factoid QA</vt:lpstr>
      <vt:lpstr>Definitional QA</vt:lpstr>
      <vt:lpstr>References</vt:lpstr>
      <vt:lpstr>PowerPoint 簡報</vt:lpstr>
      <vt:lpstr>PowerPoint 簡報</vt:lpstr>
      <vt:lpstr>References</vt:lpstr>
      <vt:lpstr>Reference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Lab531</dc:creator>
  <cp:lastModifiedBy>user</cp:lastModifiedBy>
  <cp:revision>234</cp:revision>
  <cp:lastPrinted>2013-10-04T11:15:03Z</cp:lastPrinted>
  <dcterms:created xsi:type="dcterms:W3CDTF">2013-01-13T14:50:10Z</dcterms:created>
  <dcterms:modified xsi:type="dcterms:W3CDTF">2017-03-28T07:50:32Z</dcterms:modified>
</cp:coreProperties>
</file>