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handoutMasterIdLst>
    <p:handoutMasterId r:id="rId42"/>
  </p:handoutMasterIdLst>
  <p:sldIdLst>
    <p:sldId id="313" r:id="rId2"/>
    <p:sldId id="270" r:id="rId3"/>
    <p:sldId id="271" r:id="rId4"/>
    <p:sldId id="272" r:id="rId5"/>
    <p:sldId id="273" r:id="rId6"/>
    <p:sldId id="274" r:id="rId7"/>
    <p:sldId id="275" r:id="rId8"/>
    <p:sldId id="276" r:id="rId9"/>
    <p:sldId id="305" r:id="rId10"/>
    <p:sldId id="278" r:id="rId11"/>
    <p:sldId id="279" r:id="rId12"/>
    <p:sldId id="280" r:id="rId13"/>
    <p:sldId id="281" r:id="rId14"/>
    <p:sldId id="282" r:id="rId15"/>
    <p:sldId id="283" r:id="rId16"/>
    <p:sldId id="288" r:id="rId17"/>
    <p:sldId id="311" r:id="rId18"/>
    <p:sldId id="312" r:id="rId19"/>
    <p:sldId id="284" r:id="rId20"/>
    <p:sldId id="289" r:id="rId21"/>
    <p:sldId id="291" r:id="rId22"/>
    <p:sldId id="292" r:id="rId23"/>
    <p:sldId id="293" r:id="rId24"/>
    <p:sldId id="308" r:id="rId25"/>
    <p:sldId id="294" r:id="rId26"/>
    <p:sldId id="295" r:id="rId27"/>
    <p:sldId id="296" r:id="rId28"/>
    <p:sldId id="297" r:id="rId29"/>
    <p:sldId id="306" r:id="rId30"/>
    <p:sldId id="300" r:id="rId31"/>
    <p:sldId id="301" r:id="rId32"/>
    <p:sldId id="307" r:id="rId33"/>
    <p:sldId id="314" r:id="rId34"/>
    <p:sldId id="315" r:id="rId35"/>
    <p:sldId id="316" r:id="rId36"/>
    <p:sldId id="317" r:id="rId37"/>
    <p:sldId id="318" r:id="rId38"/>
    <p:sldId id="320" r:id="rId39"/>
    <p:sldId id="319" r:id="rId40"/>
  </p:sldIdLst>
  <p:sldSz cx="18288000" cy="10288588"/>
  <p:notesSz cx="6797675" cy="9928225"/>
  <p:defaultTextStyle>
    <a:defPPr>
      <a:defRPr lang="zh-TW"/>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userDrawn="1">
          <p15:clr>
            <a:srgbClr val="A4A3A4"/>
          </p15:clr>
        </p15:guide>
        <p15:guide id="2" pos="576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p:cViewPr varScale="1">
        <p:scale>
          <a:sx n="73" d="100"/>
          <a:sy n="73" d="100"/>
        </p:scale>
        <p:origin x="594" y="78"/>
      </p:cViewPr>
      <p:guideLst>
        <p:guide orient="horz" pos="3241"/>
        <p:guide pos="57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3288" y="-101"/>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17" Type="http://schemas.openxmlformats.org/officeDocument/2006/relationships/image" Target="../media/image22.wmf"/><Relationship Id="rId2" Type="http://schemas.openxmlformats.org/officeDocument/2006/relationships/image" Target="../media/image7.wmf"/><Relationship Id="rId16" Type="http://schemas.openxmlformats.org/officeDocument/2006/relationships/image" Target="../media/image21.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5" Type="http://schemas.openxmlformats.org/officeDocument/2006/relationships/image" Target="../media/image2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412"/>
          </a:xfrm>
          <a:prstGeom prst="rect">
            <a:avLst/>
          </a:prstGeom>
        </p:spPr>
        <p:txBody>
          <a:bodyPr vert="horz" lIns="91440" tIns="45720" rIns="91440" bIns="45720" rtlCol="0"/>
          <a:lstStyle>
            <a:lvl1pPr algn="l">
              <a:defRPr sz="1200"/>
            </a:lvl1pPr>
          </a:lstStyle>
          <a:p>
            <a:r>
              <a:rPr lang="en-US" altLang="zh-TW" dirty="0" smtClean="0">
                <a:solidFill>
                  <a:schemeClr val="bg1">
                    <a:lumMod val="65000"/>
                  </a:schemeClr>
                </a:solidFill>
              </a:rPr>
              <a:t>15.0</a:t>
            </a:r>
            <a:endParaRPr lang="zh-TW" altLang="en-US" dirty="0">
              <a:solidFill>
                <a:schemeClr val="bg1">
                  <a:lumMod val="65000"/>
                </a:schemeClr>
              </a:solidFill>
            </a:endParaRPr>
          </a:p>
        </p:txBody>
      </p:sp>
      <p:sp>
        <p:nvSpPr>
          <p:cNvPr id="3" name="日期版面配置區 2"/>
          <p:cNvSpPr>
            <a:spLocks noGrp="1"/>
          </p:cNvSpPr>
          <p:nvPr>
            <p:ph type="dt" sz="quarter" idx="1"/>
          </p:nvPr>
        </p:nvSpPr>
        <p:spPr>
          <a:xfrm>
            <a:off x="3830885" y="0"/>
            <a:ext cx="2946400" cy="496412"/>
          </a:xfrm>
          <a:prstGeom prst="rect">
            <a:avLst/>
          </a:prstGeom>
        </p:spPr>
        <p:txBody>
          <a:bodyPr vert="horz" lIns="91440" tIns="45720" rIns="91440" bIns="45720" rtlCol="0"/>
          <a:lstStyle>
            <a:lvl1pPr algn="r">
              <a:defRPr sz="1200"/>
            </a:lvl1pPr>
          </a:lstStyle>
          <a:p>
            <a:fld id="{622F96A5-4F99-48D7-96D8-00F32CD85522}" type="datetimeFigureOut">
              <a:rPr lang="zh-TW" altLang="en-US" smtClean="0">
                <a:solidFill>
                  <a:schemeClr val="bg1">
                    <a:lumMod val="65000"/>
                  </a:schemeClr>
                </a:solidFill>
              </a:rPr>
              <a:t>2017/3/30</a:t>
            </a:fld>
            <a:endParaRPr lang="zh-TW" altLang="en-US">
              <a:solidFill>
                <a:schemeClr val="bg1">
                  <a:lumMod val="65000"/>
                </a:schemeClr>
              </a:solidFill>
            </a:endParaRPr>
          </a:p>
        </p:txBody>
      </p:sp>
      <p:sp>
        <p:nvSpPr>
          <p:cNvPr id="5" name="投影片編號版面配置區 4"/>
          <p:cNvSpPr>
            <a:spLocks noGrp="1"/>
          </p:cNvSpPr>
          <p:nvPr>
            <p:ph type="sldNum" sz="quarter" idx="3"/>
          </p:nvPr>
        </p:nvSpPr>
        <p:spPr>
          <a:xfrm>
            <a:off x="3830885" y="9430218"/>
            <a:ext cx="2946400" cy="496412"/>
          </a:xfrm>
          <a:prstGeom prst="rect">
            <a:avLst/>
          </a:prstGeom>
        </p:spPr>
        <p:txBody>
          <a:bodyPr vert="horz" lIns="91440" tIns="45720" rIns="91440" bIns="45720" rtlCol="0" anchor="b"/>
          <a:lstStyle>
            <a:lvl1pPr algn="r">
              <a:defRPr sz="1200"/>
            </a:lvl1pPr>
          </a:lstStyle>
          <a:p>
            <a:fld id="{F0C04B63-94F3-4FA6-A75A-393D25F18B6D}" type="slidenum">
              <a:rPr lang="zh-TW" altLang="en-US" smtClean="0"/>
              <a:t>‹#›</a:t>
            </a:fld>
            <a:endParaRPr lang="zh-TW" altLang="en-US"/>
          </a:p>
        </p:txBody>
      </p:sp>
    </p:spTree>
    <p:extLst>
      <p:ext uri="{BB962C8B-B14F-4D97-AF65-F5344CB8AC3E}">
        <p14:creationId xmlns:p14="http://schemas.microsoft.com/office/powerpoint/2010/main" val="102272617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41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49688" y="0"/>
            <a:ext cx="2946400" cy="496412"/>
          </a:xfrm>
          <a:prstGeom prst="rect">
            <a:avLst/>
          </a:prstGeom>
        </p:spPr>
        <p:txBody>
          <a:bodyPr vert="horz" lIns="91440" tIns="45720" rIns="91440" bIns="45720" rtlCol="0"/>
          <a:lstStyle>
            <a:lvl1pPr algn="r">
              <a:defRPr sz="1200"/>
            </a:lvl1pPr>
          </a:lstStyle>
          <a:p>
            <a:fld id="{E264B9AF-8C5E-45AD-9A78-2D0D576E9043}" type="datetimeFigureOut">
              <a:rPr lang="zh-TW" altLang="en-US" smtClean="0"/>
              <a:t>2017/3/30</a:t>
            </a:fld>
            <a:endParaRPr lang="zh-TW" altLang="en-US"/>
          </a:p>
        </p:txBody>
      </p:sp>
      <p:sp>
        <p:nvSpPr>
          <p:cNvPr id="4" name="投影片圖像版面配置區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450" y="4716705"/>
            <a:ext cx="5438775" cy="4467701"/>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30218"/>
            <a:ext cx="2946400" cy="49641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49688" y="9430218"/>
            <a:ext cx="2946400" cy="496412"/>
          </a:xfrm>
          <a:prstGeom prst="rect">
            <a:avLst/>
          </a:prstGeom>
        </p:spPr>
        <p:txBody>
          <a:bodyPr vert="horz" lIns="91440" tIns="45720" rIns="91440" bIns="45720" rtlCol="0" anchor="b"/>
          <a:lstStyle>
            <a:lvl1pPr algn="r">
              <a:defRPr sz="1200"/>
            </a:lvl1pPr>
          </a:lstStyle>
          <a:p>
            <a:fld id="{9C425B7B-85CA-4E5F-86F4-2B8EF28BEB0F}" type="slidenum">
              <a:rPr lang="zh-TW" altLang="en-US" smtClean="0"/>
              <a:t>‹#›</a:t>
            </a:fld>
            <a:endParaRPr lang="zh-TW" altLang="en-US"/>
          </a:p>
        </p:txBody>
      </p:sp>
    </p:spTree>
    <p:extLst>
      <p:ext uri="{BB962C8B-B14F-4D97-AF65-F5344CB8AC3E}">
        <p14:creationId xmlns:p14="http://schemas.microsoft.com/office/powerpoint/2010/main" val="1529659657"/>
      </p:ext>
    </p:extLst>
  </p:cSld>
  <p:clrMap bg1="lt1" tx1="dk1" bg2="lt2" tx2="dk2" accent1="accent1" accent2="accent2" accent3="accent3" accent4="accent4" accent5="accent5" accent6="accent6" hlink="hlink" folHlink="folHlink"/>
  <p:hf ftr="0" dt="0"/>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a:t>
            </a:fld>
            <a:endParaRPr lang="zh-TW" altLang="en-US"/>
          </a:p>
        </p:txBody>
      </p:sp>
    </p:spTree>
    <p:extLst>
      <p:ext uri="{BB962C8B-B14F-4D97-AF65-F5344CB8AC3E}">
        <p14:creationId xmlns:p14="http://schemas.microsoft.com/office/powerpoint/2010/main" val="2729537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11</a:t>
            </a:fld>
            <a:endParaRPr lang="zh-TW" altLang="en-US"/>
          </a:p>
        </p:txBody>
      </p:sp>
    </p:spTree>
    <p:extLst>
      <p:ext uri="{BB962C8B-B14F-4D97-AF65-F5344CB8AC3E}">
        <p14:creationId xmlns:p14="http://schemas.microsoft.com/office/powerpoint/2010/main" val="1416352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12</a:t>
            </a:fld>
            <a:endParaRPr lang="zh-TW" altLang="en-US"/>
          </a:p>
        </p:txBody>
      </p:sp>
    </p:spTree>
    <p:extLst>
      <p:ext uri="{BB962C8B-B14F-4D97-AF65-F5344CB8AC3E}">
        <p14:creationId xmlns:p14="http://schemas.microsoft.com/office/powerpoint/2010/main" val="107280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13</a:t>
            </a:fld>
            <a:endParaRPr lang="zh-TW" altLang="en-US"/>
          </a:p>
        </p:txBody>
      </p:sp>
    </p:spTree>
    <p:extLst>
      <p:ext uri="{BB962C8B-B14F-4D97-AF65-F5344CB8AC3E}">
        <p14:creationId xmlns:p14="http://schemas.microsoft.com/office/powerpoint/2010/main" val="354719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14</a:t>
            </a:fld>
            <a:endParaRPr lang="zh-TW" altLang="en-US"/>
          </a:p>
        </p:txBody>
      </p:sp>
    </p:spTree>
    <p:extLst>
      <p:ext uri="{BB962C8B-B14F-4D97-AF65-F5344CB8AC3E}">
        <p14:creationId xmlns:p14="http://schemas.microsoft.com/office/powerpoint/2010/main" val="3756606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15</a:t>
            </a:fld>
            <a:endParaRPr lang="zh-TW" altLang="en-US"/>
          </a:p>
        </p:txBody>
      </p:sp>
    </p:spTree>
    <p:extLst>
      <p:ext uri="{BB962C8B-B14F-4D97-AF65-F5344CB8AC3E}">
        <p14:creationId xmlns:p14="http://schemas.microsoft.com/office/powerpoint/2010/main" val="2400296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16</a:t>
            </a:fld>
            <a:endParaRPr lang="zh-TW" altLang="en-US"/>
          </a:p>
        </p:txBody>
      </p:sp>
    </p:spTree>
    <p:extLst>
      <p:ext uri="{BB962C8B-B14F-4D97-AF65-F5344CB8AC3E}">
        <p14:creationId xmlns:p14="http://schemas.microsoft.com/office/powerpoint/2010/main" val="278069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19</a:t>
            </a:fld>
            <a:endParaRPr lang="zh-TW" altLang="en-US"/>
          </a:p>
        </p:txBody>
      </p:sp>
    </p:spTree>
    <p:extLst>
      <p:ext uri="{BB962C8B-B14F-4D97-AF65-F5344CB8AC3E}">
        <p14:creationId xmlns:p14="http://schemas.microsoft.com/office/powerpoint/2010/main" val="13087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20</a:t>
            </a:fld>
            <a:endParaRPr lang="zh-TW" altLang="en-US"/>
          </a:p>
        </p:txBody>
      </p:sp>
    </p:spTree>
    <p:extLst>
      <p:ext uri="{BB962C8B-B14F-4D97-AF65-F5344CB8AC3E}">
        <p14:creationId xmlns:p14="http://schemas.microsoft.com/office/powerpoint/2010/main" val="1086928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21</a:t>
            </a:fld>
            <a:endParaRPr lang="zh-TW" altLang="en-US"/>
          </a:p>
        </p:txBody>
      </p:sp>
    </p:spTree>
    <p:extLst>
      <p:ext uri="{BB962C8B-B14F-4D97-AF65-F5344CB8AC3E}">
        <p14:creationId xmlns:p14="http://schemas.microsoft.com/office/powerpoint/2010/main" val="1964330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22</a:t>
            </a:fld>
            <a:endParaRPr lang="zh-TW" altLang="en-US"/>
          </a:p>
        </p:txBody>
      </p:sp>
    </p:spTree>
    <p:extLst>
      <p:ext uri="{BB962C8B-B14F-4D97-AF65-F5344CB8AC3E}">
        <p14:creationId xmlns:p14="http://schemas.microsoft.com/office/powerpoint/2010/main" val="310622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3</a:t>
            </a:fld>
            <a:endParaRPr lang="zh-TW" altLang="en-US"/>
          </a:p>
        </p:txBody>
      </p:sp>
    </p:spTree>
    <p:extLst>
      <p:ext uri="{BB962C8B-B14F-4D97-AF65-F5344CB8AC3E}">
        <p14:creationId xmlns:p14="http://schemas.microsoft.com/office/powerpoint/2010/main" val="1851792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23</a:t>
            </a:fld>
            <a:endParaRPr lang="zh-TW" altLang="en-US"/>
          </a:p>
        </p:txBody>
      </p:sp>
    </p:spTree>
    <p:extLst>
      <p:ext uri="{BB962C8B-B14F-4D97-AF65-F5344CB8AC3E}">
        <p14:creationId xmlns:p14="http://schemas.microsoft.com/office/powerpoint/2010/main" val="916715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24</a:t>
            </a:fld>
            <a:endParaRPr lang="zh-TW" altLang="en-US"/>
          </a:p>
        </p:txBody>
      </p:sp>
    </p:spTree>
    <p:extLst>
      <p:ext uri="{BB962C8B-B14F-4D97-AF65-F5344CB8AC3E}">
        <p14:creationId xmlns:p14="http://schemas.microsoft.com/office/powerpoint/2010/main" val="1086928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25</a:t>
            </a:fld>
            <a:endParaRPr lang="zh-TW" altLang="en-US"/>
          </a:p>
        </p:txBody>
      </p:sp>
    </p:spTree>
    <p:extLst>
      <p:ext uri="{BB962C8B-B14F-4D97-AF65-F5344CB8AC3E}">
        <p14:creationId xmlns:p14="http://schemas.microsoft.com/office/powerpoint/2010/main" val="2410018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26</a:t>
            </a:fld>
            <a:endParaRPr lang="zh-TW" altLang="en-US"/>
          </a:p>
        </p:txBody>
      </p:sp>
    </p:spTree>
    <p:extLst>
      <p:ext uri="{BB962C8B-B14F-4D97-AF65-F5344CB8AC3E}">
        <p14:creationId xmlns:p14="http://schemas.microsoft.com/office/powerpoint/2010/main" val="851335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27</a:t>
            </a:fld>
            <a:endParaRPr lang="zh-TW" altLang="en-US"/>
          </a:p>
        </p:txBody>
      </p:sp>
    </p:spTree>
    <p:extLst>
      <p:ext uri="{BB962C8B-B14F-4D97-AF65-F5344CB8AC3E}">
        <p14:creationId xmlns:p14="http://schemas.microsoft.com/office/powerpoint/2010/main" val="3532037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28</a:t>
            </a:fld>
            <a:endParaRPr lang="zh-TW" altLang="en-US"/>
          </a:p>
        </p:txBody>
      </p:sp>
    </p:spTree>
    <p:extLst>
      <p:ext uri="{BB962C8B-B14F-4D97-AF65-F5344CB8AC3E}">
        <p14:creationId xmlns:p14="http://schemas.microsoft.com/office/powerpoint/2010/main" val="2662940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29</a:t>
            </a:fld>
            <a:endParaRPr lang="zh-TW" altLang="en-US"/>
          </a:p>
        </p:txBody>
      </p:sp>
    </p:spTree>
    <p:extLst>
      <p:ext uri="{BB962C8B-B14F-4D97-AF65-F5344CB8AC3E}">
        <p14:creationId xmlns:p14="http://schemas.microsoft.com/office/powerpoint/2010/main" val="83623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30</a:t>
            </a:fld>
            <a:endParaRPr lang="zh-TW" altLang="en-US"/>
          </a:p>
        </p:txBody>
      </p:sp>
    </p:spTree>
    <p:extLst>
      <p:ext uri="{BB962C8B-B14F-4D97-AF65-F5344CB8AC3E}">
        <p14:creationId xmlns:p14="http://schemas.microsoft.com/office/powerpoint/2010/main" val="1197527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31</a:t>
            </a:fld>
            <a:endParaRPr lang="zh-TW" altLang="en-US"/>
          </a:p>
        </p:txBody>
      </p:sp>
    </p:spTree>
    <p:extLst>
      <p:ext uri="{BB962C8B-B14F-4D97-AF65-F5344CB8AC3E}">
        <p14:creationId xmlns:p14="http://schemas.microsoft.com/office/powerpoint/2010/main" val="2015660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32</a:t>
            </a:fld>
            <a:endParaRPr lang="zh-TW" altLang="en-US"/>
          </a:p>
        </p:txBody>
      </p:sp>
    </p:spTree>
    <p:extLst>
      <p:ext uri="{BB962C8B-B14F-4D97-AF65-F5344CB8AC3E}">
        <p14:creationId xmlns:p14="http://schemas.microsoft.com/office/powerpoint/2010/main" val="158884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4</a:t>
            </a:fld>
            <a:endParaRPr lang="zh-TW" altLang="en-US"/>
          </a:p>
        </p:txBody>
      </p:sp>
    </p:spTree>
    <p:extLst>
      <p:ext uri="{BB962C8B-B14F-4D97-AF65-F5344CB8AC3E}">
        <p14:creationId xmlns:p14="http://schemas.microsoft.com/office/powerpoint/2010/main" val="4181376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B9EAF92-0E5A-4581-BFE7-C595D0385F9B}" type="slidenum">
              <a:rPr lang="zh-TW" altLang="en-US" smtClean="0"/>
              <a:t>33</a:t>
            </a:fld>
            <a:endParaRPr lang="zh-TW" altLang="en-US"/>
          </a:p>
        </p:txBody>
      </p:sp>
    </p:spTree>
    <p:extLst>
      <p:ext uri="{BB962C8B-B14F-4D97-AF65-F5344CB8AC3E}">
        <p14:creationId xmlns:p14="http://schemas.microsoft.com/office/powerpoint/2010/main" val="1837244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B9EAF92-0E5A-4581-BFE7-C595D0385F9B}" type="slidenum">
              <a:rPr lang="zh-TW" altLang="en-US" smtClean="0"/>
              <a:t>34</a:t>
            </a:fld>
            <a:endParaRPr lang="zh-TW" altLang="en-US"/>
          </a:p>
        </p:txBody>
      </p:sp>
    </p:spTree>
    <p:extLst>
      <p:ext uri="{BB962C8B-B14F-4D97-AF65-F5344CB8AC3E}">
        <p14:creationId xmlns:p14="http://schemas.microsoft.com/office/powerpoint/2010/main" val="1314392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B9EAF92-0E5A-4581-BFE7-C595D0385F9B}" type="slidenum">
              <a:rPr lang="zh-TW" altLang="en-US" smtClean="0"/>
              <a:t>35</a:t>
            </a:fld>
            <a:endParaRPr lang="zh-TW" altLang="en-US"/>
          </a:p>
        </p:txBody>
      </p:sp>
    </p:spTree>
    <p:extLst>
      <p:ext uri="{BB962C8B-B14F-4D97-AF65-F5344CB8AC3E}">
        <p14:creationId xmlns:p14="http://schemas.microsoft.com/office/powerpoint/2010/main" val="1383387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B9EAF92-0E5A-4581-BFE7-C595D0385F9B}" type="slidenum">
              <a:rPr lang="zh-TW" altLang="en-US" smtClean="0"/>
              <a:t>36</a:t>
            </a:fld>
            <a:endParaRPr lang="zh-TW" altLang="en-US"/>
          </a:p>
        </p:txBody>
      </p:sp>
    </p:spTree>
    <p:extLst>
      <p:ext uri="{BB962C8B-B14F-4D97-AF65-F5344CB8AC3E}">
        <p14:creationId xmlns:p14="http://schemas.microsoft.com/office/powerpoint/2010/main" val="1837083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B9EAF92-0E5A-4581-BFE7-C595D0385F9B}" type="slidenum">
              <a:rPr lang="zh-TW" altLang="en-US" smtClean="0"/>
              <a:t>37</a:t>
            </a:fld>
            <a:endParaRPr lang="zh-TW" altLang="en-US"/>
          </a:p>
        </p:txBody>
      </p:sp>
    </p:spTree>
    <p:extLst>
      <p:ext uri="{BB962C8B-B14F-4D97-AF65-F5344CB8AC3E}">
        <p14:creationId xmlns:p14="http://schemas.microsoft.com/office/powerpoint/2010/main" val="1472406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B9EAF92-0E5A-4581-BFE7-C595D0385F9B}" type="slidenum">
              <a:rPr lang="zh-TW" altLang="en-US" smtClean="0"/>
              <a:t>38</a:t>
            </a:fld>
            <a:endParaRPr lang="zh-TW" altLang="en-US"/>
          </a:p>
        </p:txBody>
      </p:sp>
    </p:spTree>
    <p:extLst>
      <p:ext uri="{BB962C8B-B14F-4D97-AF65-F5344CB8AC3E}">
        <p14:creationId xmlns:p14="http://schemas.microsoft.com/office/powerpoint/2010/main" val="675484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DB9EAF92-0E5A-4581-BFE7-C595D0385F9B}" type="slidenum">
              <a:rPr lang="zh-TW" altLang="en-US" smtClean="0"/>
              <a:t>39</a:t>
            </a:fld>
            <a:endParaRPr lang="zh-TW" altLang="en-US"/>
          </a:p>
        </p:txBody>
      </p:sp>
    </p:spTree>
    <p:extLst>
      <p:ext uri="{BB962C8B-B14F-4D97-AF65-F5344CB8AC3E}">
        <p14:creationId xmlns:p14="http://schemas.microsoft.com/office/powerpoint/2010/main" val="48196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5</a:t>
            </a:fld>
            <a:endParaRPr lang="zh-TW" altLang="en-US"/>
          </a:p>
        </p:txBody>
      </p:sp>
    </p:spTree>
    <p:extLst>
      <p:ext uri="{BB962C8B-B14F-4D97-AF65-F5344CB8AC3E}">
        <p14:creationId xmlns:p14="http://schemas.microsoft.com/office/powerpoint/2010/main" val="420352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6</a:t>
            </a:fld>
            <a:endParaRPr lang="zh-TW" altLang="en-US"/>
          </a:p>
        </p:txBody>
      </p:sp>
    </p:spTree>
    <p:extLst>
      <p:ext uri="{BB962C8B-B14F-4D97-AF65-F5344CB8AC3E}">
        <p14:creationId xmlns:p14="http://schemas.microsoft.com/office/powerpoint/2010/main" val="391307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7</a:t>
            </a:fld>
            <a:endParaRPr lang="zh-TW" altLang="en-US"/>
          </a:p>
        </p:txBody>
      </p:sp>
    </p:spTree>
    <p:extLst>
      <p:ext uri="{BB962C8B-B14F-4D97-AF65-F5344CB8AC3E}">
        <p14:creationId xmlns:p14="http://schemas.microsoft.com/office/powerpoint/2010/main" val="1797864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8</a:t>
            </a:fld>
            <a:endParaRPr lang="zh-TW" altLang="en-US"/>
          </a:p>
        </p:txBody>
      </p:sp>
    </p:spTree>
    <p:extLst>
      <p:ext uri="{BB962C8B-B14F-4D97-AF65-F5344CB8AC3E}">
        <p14:creationId xmlns:p14="http://schemas.microsoft.com/office/powerpoint/2010/main" val="70628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9</a:t>
            </a:fld>
            <a:endParaRPr lang="zh-TW" altLang="en-US"/>
          </a:p>
        </p:txBody>
      </p:sp>
    </p:spTree>
    <p:extLst>
      <p:ext uri="{BB962C8B-B14F-4D97-AF65-F5344CB8AC3E}">
        <p14:creationId xmlns:p14="http://schemas.microsoft.com/office/powerpoint/2010/main" val="400658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頁首版面配置區 3"/>
          <p:cNvSpPr>
            <a:spLocks noGrp="1"/>
          </p:cNvSpPr>
          <p:nvPr>
            <p:ph type="hdr" sz="quarter" idx="10"/>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9C425B7B-85CA-4E5F-86F4-2B8EF28BEB0F}" type="slidenum">
              <a:rPr lang="zh-TW" altLang="en-US" smtClean="0"/>
              <a:t>10</a:t>
            </a:fld>
            <a:endParaRPr lang="zh-TW" altLang="en-US"/>
          </a:p>
        </p:txBody>
      </p:sp>
    </p:spTree>
    <p:extLst>
      <p:ext uri="{BB962C8B-B14F-4D97-AF65-F5344CB8AC3E}">
        <p14:creationId xmlns:p14="http://schemas.microsoft.com/office/powerpoint/2010/main" val="13153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71600" y="3196133"/>
            <a:ext cx="15544800" cy="2205378"/>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2743200" y="5830200"/>
            <a:ext cx="12801600" cy="2629306"/>
          </a:xfrm>
        </p:spPr>
        <p:txBody>
          <a:bodyPr/>
          <a:lstStyle>
            <a:lvl1pPr marL="0" indent="0" algn="ctr">
              <a:buNone/>
              <a:defRPr>
                <a:solidFill>
                  <a:schemeClr val="tx1">
                    <a:tint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pPr>
              <a:defRPr/>
            </a:pPr>
            <a:fld id="{75F45987-7F28-5943-9606-F617F643E45C}"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645EAB27-9B91-4AB3-9511-1F4AC5D414CC}"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7047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138DBDAC-2CF3-5543-8377-9EA8B72F31AF}"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851C1C77-071B-427B-BC6E-801FF3BAB20C}"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02159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3258800" y="412023"/>
            <a:ext cx="4114800" cy="877864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412023"/>
            <a:ext cx="12039600" cy="877864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0C48E6A4-89D5-5044-9E42-27FA52386C23}"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131BAF9B-6920-4B34-8375-0652D451E861}"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104156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0"/>
            <a:ext cx="16459200" cy="1714765"/>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914400" y="2400673"/>
            <a:ext cx="8077200" cy="678999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pPr>
              <a:defRPr/>
            </a:pPr>
            <a:fld id="{FCDE0FE7-5BCE-084F-AF69-B53BF1B4ADB3}"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6" name="頁尾版面配置區 5"/>
          <p:cNvSpPr>
            <a:spLocks noGrp="1"/>
          </p:cNvSpPr>
          <p:nvPr>
            <p:ph type="ftr" sz="quarter" idx="11"/>
          </p:nvPr>
        </p:nvSpPr>
        <p:spPr/>
        <p:txBody>
          <a:bodyPr/>
          <a:lstStyle/>
          <a:p>
            <a:pPr>
              <a:defRPr/>
            </a:pPr>
            <a:endParaRPr lang="zh-TW" altLang="en-US">
              <a:solidFill>
                <a:prstClr val="black">
                  <a:tint val="75000"/>
                </a:prstClr>
              </a:solidFill>
            </a:endParaRPr>
          </a:p>
        </p:txBody>
      </p:sp>
      <p:sp>
        <p:nvSpPr>
          <p:cNvPr id="7" name="投影片編號版面配置區 6"/>
          <p:cNvSpPr>
            <a:spLocks noGrp="1"/>
          </p:cNvSpPr>
          <p:nvPr>
            <p:ph type="sldNum" sz="quarter" idx="12"/>
          </p:nvPr>
        </p:nvSpPr>
        <p:spPr/>
        <p:txBody>
          <a:bodyPr/>
          <a:lstStyle/>
          <a:p>
            <a:pPr>
              <a:defRPr/>
            </a:pPr>
            <a:fld id="{AC564347-7959-40C9-A3BC-E4990C1C2EFA}" type="slidenum">
              <a:rPr lang="zh-TW" altLang="en-US" smtClean="0">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109905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0"/>
            <a:ext cx="16459200" cy="1714765"/>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914400" y="2400673"/>
            <a:ext cx="8077200" cy="678999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9296400" y="2400671"/>
            <a:ext cx="8077200" cy="32794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9296400" y="5908796"/>
            <a:ext cx="8077200" cy="3281869"/>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日期版面配置區 5"/>
          <p:cNvSpPr>
            <a:spLocks noGrp="1"/>
          </p:cNvSpPr>
          <p:nvPr>
            <p:ph type="dt" sz="half" idx="10"/>
          </p:nvPr>
        </p:nvSpPr>
        <p:spPr/>
        <p:txBody>
          <a:bodyPr/>
          <a:lstStyle/>
          <a:p>
            <a:pPr>
              <a:defRPr/>
            </a:pPr>
            <a:fld id="{49B8656B-7EFF-7743-8740-7EB88FCA7AA2}"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7" name="頁尾版面配置區 6"/>
          <p:cNvSpPr>
            <a:spLocks noGrp="1"/>
          </p:cNvSpPr>
          <p:nvPr>
            <p:ph type="ftr" sz="quarter" idx="11"/>
          </p:nvPr>
        </p:nvSpPr>
        <p:spPr/>
        <p:txBody>
          <a:bodyPr/>
          <a:lstStyle/>
          <a:p>
            <a:pPr>
              <a:defRPr/>
            </a:pPr>
            <a:endParaRPr lang="zh-TW" altLang="en-US">
              <a:solidFill>
                <a:prstClr val="black">
                  <a:tint val="75000"/>
                </a:prstClr>
              </a:solidFill>
            </a:endParaRPr>
          </a:p>
        </p:txBody>
      </p:sp>
      <p:sp>
        <p:nvSpPr>
          <p:cNvPr id="8" name="投影片編號版面配置區 7"/>
          <p:cNvSpPr>
            <a:spLocks noGrp="1"/>
          </p:cNvSpPr>
          <p:nvPr>
            <p:ph type="sldNum" sz="quarter" idx="12"/>
          </p:nvPr>
        </p:nvSpPr>
        <p:spPr/>
        <p:txBody>
          <a:bodyPr/>
          <a:lstStyle/>
          <a:p>
            <a:pPr>
              <a:defRPr/>
            </a:pPr>
            <a:fld id="{AC564347-7959-40C9-A3BC-E4990C1C2EFA}" type="slidenum">
              <a:rPr lang="zh-TW" altLang="en-US" smtClean="0">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400078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8288000" cy="1080167"/>
          </a:xfrm>
        </p:spPr>
        <p:txBody>
          <a:bodyPr/>
          <a:lstStyle>
            <a:lvl1pPr>
              <a:defRPr sz="4950" b="1">
                <a:latin typeface="Times New Roman" pitchFamily="18" charset="0"/>
                <a:cs typeface="Times New Roman" pitchFamily="18" charset="0"/>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90408070-FA29-D243-A891-C404BDA15448}"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50D1E6F7-9DA6-4DD6-994D-66C3697C694B}"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421178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444626" y="6611373"/>
            <a:ext cx="15544800" cy="2043428"/>
          </a:xfrm>
        </p:spPr>
        <p:txBody>
          <a:bodyPr anchor="t"/>
          <a:lstStyle>
            <a:lvl1pPr algn="l">
              <a:defRPr sz="6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444626" y="4360743"/>
            <a:ext cx="15544800" cy="2250628"/>
          </a:xfrm>
        </p:spPr>
        <p:txBody>
          <a:bodyPr anchor="b"/>
          <a:lstStyle>
            <a:lvl1pPr marL="0" indent="0">
              <a:buNone/>
              <a:defRPr sz="3000">
                <a:solidFill>
                  <a:schemeClr val="tx1">
                    <a:tint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5E45493A-9B69-974D-ADCB-900596BF717D}"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D02F274D-961F-4466-A345-626AFF41BFD1}"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98114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914400" y="2400673"/>
            <a:ext cx="8077200" cy="6789993"/>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3"/>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1A1AA167-3868-5F4B-B890-F5A8703ACB8A}"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65AD7F9F-7CA3-4466-B516-5ECB04B3AEFC}"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18150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14401" y="2303025"/>
            <a:ext cx="8080376" cy="959791"/>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TW" altLang="en-US" smtClean="0"/>
              <a:t>按一下以編輯母片文字樣式</a:t>
            </a:r>
          </a:p>
        </p:txBody>
      </p:sp>
      <p:sp>
        <p:nvSpPr>
          <p:cNvPr id="4" name="內容版面配置區 3"/>
          <p:cNvSpPr>
            <a:spLocks noGrp="1"/>
          </p:cNvSpPr>
          <p:nvPr>
            <p:ph sz="half" idx="2"/>
          </p:nvPr>
        </p:nvSpPr>
        <p:spPr>
          <a:xfrm>
            <a:off x="914401" y="3262816"/>
            <a:ext cx="8080376" cy="5927847"/>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9290053" y="2303025"/>
            <a:ext cx="8083550" cy="959791"/>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TW" altLang="en-US" smtClean="0"/>
              <a:t>按一下以編輯母片文字樣式</a:t>
            </a:r>
          </a:p>
        </p:txBody>
      </p:sp>
      <p:sp>
        <p:nvSpPr>
          <p:cNvPr id="6" name="內容版面配置區 5"/>
          <p:cNvSpPr>
            <a:spLocks noGrp="1"/>
          </p:cNvSpPr>
          <p:nvPr>
            <p:ph sz="quarter" idx="4"/>
          </p:nvPr>
        </p:nvSpPr>
        <p:spPr>
          <a:xfrm>
            <a:off x="9290053" y="3262816"/>
            <a:ext cx="8083550" cy="5927847"/>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E4C0DF35-A5EF-6C46-9C50-BF4FC1FE0576}"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8"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9" name="投影片編號版面配置區 5"/>
          <p:cNvSpPr>
            <a:spLocks noGrp="1"/>
          </p:cNvSpPr>
          <p:nvPr>
            <p:ph type="sldNum" sz="quarter" idx="12"/>
          </p:nvPr>
        </p:nvSpPr>
        <p:spPr/>
        <p:txBody>
          <a:bodyPr/>
          <a:lstStyle>
            <a:lvl1pPr>
              <a:defRPr/>
            </a:lvl1pPr>
          </a:lstStyle>
          <a:p>
            <a:pPr>
              <a:defRPr/>
            </a:pPr>
            <a:fld id="{18ECDFEC-37B5-4037-99F1-FD55ABFCE71F}"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6415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FAD35B88-6EEB-1B4B-8EDD-B4907F9D54F2}"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4"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5" name="投影片編號版面配置區 5"/>
          <p:cNvSpPr>
            <a:spLocks noGrp="1"/>
          </p:cNvSpPr>
          <p:nvPr>
            <p:ph type="sldNum" sz="quarter" idx="12"/>
          </p:nvPr>
        </p:nvSpPr>
        <p:spPr/>
        <p:txBody>
          <a:bodyPr/>
          <a:lstStyle>
            <a:lvl1pPr>
              <a:defRPr/>
            </a:lvl1pPr>
          </a:lstStyle>
          <a:p>
            <a:pPr>
              <a:defRPr/>
            </a:pPr>
            <a:fld id="{6DFAD2EE-9070-4EA4-BDEE-595D4D6C1F72}"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11811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25BC08E4-B1DD-FE4A-9718-C2E9B584A9AF}"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3"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4" name="投影片編號版面配置區 5"/>
          <p:cNvSpPr>
            <a:spLocks noGrp="1"/>
          </p:cNvSpPr>
          <p:nvPr>
            <p:ph type="sldNum" sz="quarter" idx="12"/>
          </p:nvPr>
        </p:nvSpPr>
        <p:spPr/>
        <p:txBody>
          <a:bodyPr/>
          <a:lstStyle>
            <a:lvl1pPr>
              <a:defRPr/>
            </a:lvl1pPr>
          </a:lstStyle>
          <a:p>
            <a:pPr>
              <a:defRPr/>
            </a:pPr>
            <a:fld id="{E29026AE-3C3D-463C-883B-D7E2328BEEBB}"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296177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914402" y="409638"/>
            <a:ext cx="6016626" cy="1743344"/>
          </a:xfrm>
        </p:spPr>
        <p:txBody>
          <a:bodyPr anchor="b"/>
          <a:lstStyle>
            <a:lvl1pPr algn="l">
              <a:defRPr sz="3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7150100" y="409640"/>
            <a:ext cx="10223501" cy="8781025"/>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914402" y="2152984"/>
            <a:ext cx="6016626" cy="7037681"/>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4B927817-DE17-9145-8FA5-4E24CC10280B}"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EC3C6A4C-7984-4ED7-BA5F-A6622E0FA0E5}"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302400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3584576" y="7202012"/>
            <a:ext cx="10972800" cy="850238"/>
          </a:xfrm>
        </p:spPr>
        <p:txBody>
          <a:bodyPr anchor="b"/>
          <a:lstStyle>
            <a:lvl1pPr algn="l">
              <a:defRPr sz="3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584576" y="919304"/>
            <a:ext cx="10972800" cy="6173153"/>
          </a:xfrm>
        </p:spPr>
        <p:txBody>
          <a:bodyPr rtlCol="0">
            <a:normAutofit/>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lvl="0"/>
            <a:endParaRPr lang="zh-TW" altLang="en-US" noProof="0"/>
          </a:p>
        </p:txBody>
      </p:sp>
      <p:sp>
        <p:nvSpPr>
          <p:cNvPr id="4" name="文字版面配置區 3"/>
          <p:cNvSpPr>
            <a:spLocks noGrp="1"/>
          </p:cNvSpPr>
          <p:nvPr>
            <p:ph type="body" sz="half" idx="2"/>
          </p:nvPr>
        </p:nvSpPr>
        <p:spPr>
          <a:xfrm>
            <a:off x="3584576" y="8052250"/>
            <a:ext cx="10972800" cy="120747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36FDAD0A-74AA-8149-8DF9-6E08173EA854}"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prstClr val="black">
                  <a:tint val="75000"/>
                </a:prst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C33F9F18-7F94-48AD-9903-A652C33B1084}" type="slidenum">
              <a:rPr lang="zh-TW" altLang="en-US">
                <a:solidFill>
                  <a:prstClr val="black">
                    <a:tint val="75000"/>
                  </a:prstClr>
                </a:solidFill>
              </a:rPr>
              <a:pPr>
                <a:defRPr/>
              </a:pPr>
              <a:t>‹#›</a:t>
            </a:fld>
            <a:endParaRPr lang="zh-TW" altLang="en-US">
              <a:solidFill>
                <a:prstClr val="black">
                  <a:tint val="75000"/>
                </a:prstClr>
              </a:solidFill>
            </a:endParaRPr>
          </a:p>
        </p:txBody>
      </p:sp>
    </p:spTree>
    <p:extLst>
      <p:ext uri="{BB962C8B-B14F-4D97-AF65-F5344CB8AC3E}">
        <p14:creationId xmlns:p14="http://schemas.microsoft.com/office/powerpoint/2010/main" val="164468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914400" y="412020"/>
            <a:ext cx="16459200" cy="171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914400" y="2400673"/>
            <a:ext cx="16459200" cy="678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914400" y="9535999"/>
            <a:ext cx="4267200" cy="547772"/>
          </a:xfrm>
          <a:prstGeom prst="rect">
            <a:avLst/>
          </a:prstGeom>
        </p:spPr>
        <p:txBody>
          <a:bodyPr vert="horz" lIns="91440" tIns="45720" rIns="91440" bIns="45720" rtlCol="0" anchor="ctr"/>
          <a:lstStyle>
            <a:lvl1pPr algn="l" fontAlgn="auto">
              <a:spcBef>
                <a:spcPts val="0"/>
              </a:spcBef>
              <a:spcAft>
                <a:spcPts val="0"/>
              </a:spcAft>
              <a:defRPr kumimoji="0" sz="1800" smtClean="0">
                <a:solidFill>
                  <a:schemeClr val="tx1">
                    <a:tint val="75000"/>
                  </a:schemeClr>
                </a:solidFill>
                <a:latin typeface="+mn-lt"/>
                <a:ea typeface="+mn-ea"/>
              </a:defRPr>
            </a:lvl1pPr>
          </a:lstStyle>
          <a:p>
            <a:pPr>
              <a:defRPr/>
            </a:pPr>
            <a:fld id="{9C972CF1-DD9B-8448-8CE1-6FEA19C893E3}" type="datetime1">
              <a:rPr lang="zh-TW" altLang="en-US" smtClean="0">
                <a:solidFill>
                  <a:prstClr val="black">
                    <a:tint val="75000"/>
                  </a:prstClr>
                </a:solidFill>
              </a:rPr>
              <a:t>2017/3/30</a:t>
            </a:fld>
            <a:endParaRPr lang="zh-TW" altLang="en-US">
              <a:solidFill>
                <a:prstClr val="black">
                  <a:tint val="75000"/>
                </a:prstClr>
              </a:solidFill>
            </a:endParaRPr>
          </a:p>
        </p:txBody>
      </p:sp>
      <p:sp>
        <p:nvSpPr>
          <p:cNvPr id="5" name="頁尾版面配置區 4"/>
          <p:cNvSpPr>
            <a:spLocks noGrp="1"/>
          </p:cNvSpPr>
          <p:nvPr>
            <p:ph type="ftr" sz="quarter" idx="3"/>
          </p:nvPr>
        </p:nvSpPr>
        <p:spPr>
          <a:xfrm>
            <a:off x="6248400" y="9535999"/>
            <a:ext cx="5791200" cy="547772"/>
          </a:xfrm>
          <a:prstGeom prst="rect">
            <a:avLst/>
          </a:prstGeom>
        </p:spPr>
        <p:txBody>
          <a:bodyPr vert="horz" lIns="91440" tIns="45720" rIns="91440" bIns="45720" rtlCol="0" anchor="ctr"/>
          <a:lstStyle>
            <a:lvl1pPr algn="ctr" fontAlgn="auto">
              <a:spcBef>
                <a:spcPts val="0"/>
              </a:spcBef>
              <a:spcAft>
                <a:spcPts val="0"/>
              </a:spcAft>
              <a:defRPr kumimoji="0" sz="1800">
                <a:solidFill>
                  <a:schemeClr val="tx1">
                    <a:tint val="75000"/>
                  </a:schemeClr>
                </a:solidFill>
                <a:latin typeface="+mn-lt"/>
                <a:ea typeface="+mn-ea"/>
              </a:defRPr>
            </a:lvl1pPr>
          </a:lstStyle>
          <a:p>
            <a:pPr>
              <a:defRPr/>
            </a:pPr>
            <a:endParaRPr lang="zh-TW" altLang="en-US">
              <a:solidFill>
                <a:prstClr val="black">
                  <a:tint val="75000"/>
                </a:prstClr>
              </a:solidFill>
            </a:endParaRPr>
          </a:p>
        </p:txBody>
      </p:sp>
      <p:sp>
        <p:nvSpPr>
          <p:cNvPr id="6" name="投影片編號版面配置區 5"/>
          <p:cNvSpPr>
            <a:spLocks noGrp="1"/>
          </p:cNvSpPr>
          <p:nvPr>
            <p:ph type="sldNum" sz="quarter" idx="4"/>
          </p:nvPr>
        </p:nvSpPr>
        <p:spPr>
          <a:xfrm>
            <a:off x="13106400" y="9535999"/>
            <a:ext cx="4267200" cy="547772"/>
          </a:xfrm>
          <a:prstGeom prst="rect">
            <a:avLst/>
          </a:prstGeom>
        </p:spPr>
        <p:txBody>
          <a:bodyPr vert="horz" lIns="91440" tIns="45720" rIns="91440" bIns="45720" rtlCol="0" anchor="ctr"/>
          <a:lstStyle>
            <a:lvl1pPr algn="r" fontAlgn="auto">
              <a:spcBef>
                <a:spcPts val="0"/>
              </a:spcBef>
              <a:spcAft>
                <a:spcPts val="0"/>
              </a:spcAft>
              <a:defRPr kumimoji="0" sz="1800" smtClean="0">
                <a:solidFill>
                  <a:schemeClr val="tx1">
                    <a:tint val="75000"/>
                  </a:schemeClr>
                </a:solidFill>
                <a:latin typeface="+mn-lt"/>
                <a:ea typeface="+mn-ea"/>
              </a:defRPr>
            </a:lvl1pPr>
          </a:lstStyle>
          <a:p>
            <a:pPr>
              <a:defRPr/>
            </a:pPr>
            <a:fld id="{AC564347-7959-40C9-A3BC-E4990C1C2EFA}" type="slidenum">
              <a:rPr lang="zh-TW" altLang="en-US">
                <a:solidFill>
                  <a:prstClr val="black">
                    <a:tint val="75000"/>
                  </a:prstClr>
                </a:solidFill>
              </a:rPr>
              <a:pPr>
                <a:defRPr/>
              </a:pPr>
              <a:t>‹#›</a:t>
            </a:fld>
            <a:endParaRPr lang="zh-TW" altLang="en-US">
              <a:solidFill>
                <a:prstClr val="black">
                  <a:tint val="75000"/>
                </a:prstClr>
              </a:solidFill>
            </a:endParaRPr>
          </a:p>
        </p:txBody>
      </p:sp>
      <p:pic>
        <p:nvPicPr>
          <p:cNvPr id="7" name="圖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4879307" y="175385"/>
            <a:ext cx="3401475" cy="920316"/>
          </a:xfrm>
          <a:prstGeom prst="rect">
            <a:avLst/>
          </a:prstGeom>
        </p:spPr>
      </p:pic>
    </p:spTree>
    <p:extLst>
      <p:ext uri="{BB962C8B-B14F-4D97-AF65-F5344CB8AC3E}">
        <p14:creationId xmlns:p14="http://schemas.microsoft.com/office/powerpoint/2010/main" val="354013976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ftr="0" dt="0"/>
  <p:txStyles>
    <p:titleStyle>
      <a:lvl1pPr algn="ctr" rtl="0" fontAlgn="base">
        <a:spcBef>
          <a:spcPct val="0"/>
        </a:spcBef>
        <a:spcAft>
          <a:spcPct val="0"/>
        </a:spcAft>
        <a:defRPr sz="6600" kern="1200">
          <a:solidFill>
            <a:schemeClr val="tx1"/>
          </a:solidFill>
          <a:latin typeface="+mj-lt"/>
          <a:ea typeface="+mj-ea"/>
          <a:cs typeface="+mj-cs"/>
        </a:defRPr>
      </a:lvl1pPr>
      <a:lvl2pPr algn="ctr" rtl="0" fontAlgn="base">
        <a:spcBef>
          <a:spcPct val="0"/>
        </a:spcBef>
        <a:spcAft>
          <a:spcPct val="0"/>
        </a:spcAft>
        <a:defRPr sz="6600">
          <a:solidFill>
            <a:schemeClr val="tx1"/>
          </a:solidFill>
          <a:latin typeface="Calibri" pitchFamily="34" charset="0"/>
          <a:ea typeface="新細明體" pitchFamily="18" charset="-120"/>
        </a:defRPr>
      </a:lvl2pPr>
      <a:lvl3pPr algn="ctr" rtl="0" fontAlgn="base">
        <a:spcBef>
          <a:spcPct val="0"/>
        </a:spcBef>
        <a:spcAft>
          <a:spcPct val="0"/>
        </a:spcAft>
        <a:defRPr sz="6600">
          <a:solidFill>
            <a:schemeClr val="tx1"/>
          </a:solidFill>
          <a:latin typeface="Calibri" pitchFamily="34" charset="0"/>
          <a:ea typeface="新細明體" pitchFamily="18" charset="-120"/>
        </a:defRPr>
      </a:lvl3pPr>
      <a:lvl4pPr algn="ctr" rtl="0" fontAlgn="base">
        <a:spcBef>
          <a:spcPct val="0"/>
        </a:spcBef>
        <a:spcAft>
          <a:spcPct val="0"/>
        </a:spcAft>
        <a:defRPr sz="6600">
          <a:solidFill>
            <a:schemeClr val="tx1"/>
          </a:solidFill>
          <a:latin typeface="Calibri" pitchFamily="34" charset="0"/>
          <a:ea typeface="新細明體" pitchFamily="18" charset="-120"/>
        </a:defRPr>
      </a:lvl4pPr>
      <a:lvl5pPr algn="ctr" rtl="0" fontAlgn="base">
        <a:spcBef>
          <a:spcPct val="0"/>
        </a:spcBef>
        <a:spcAft>
          <a:spcPct val="0"/>
        </a:spcAft>
        <a:defRPr sz="6600">
          <a:solidFill>
            <a:schemeClr val="tx1"/>
          </a:solidFill>
          <a:latin typeface="Calibri" pitchFamily="34" charset="0"/>
          <a:ea typeface="新細明體" pitchFamily="18" charset="-120"/>
        </a:defRPr>
      </a:lvl5pPr>
      <a:lvl6pPr marL="685800" algn="ctr" rtl="0" fontAlgn="base">
        <a:spcBef>
          <a:spcPct val="0"/>
        </a:spcBef>
        <a:spcAft>
          <a:spcPct val="0"/>
        </a:spcAft>
        <a:defRPr sz="6600">
          <a:solidFill>
            <a:schemeClr val="tx1"/>
          </a:solidFill>
          <a:latin typeface="Calibri" pitchFamily="34" charset="0"/>
          <a:ea typeface="新細明體" pitchFamily="18" charset="-120"/>
        </a:defRPr>
      </a:lvl6pPr>
      <a:lvl7pPr marL="1371600" algn="ctr" rtl="0" fontAlgn="base">
        <a:spcBef>
          <a:spcPct val="0"/>
        </a:spcBef>
        <a:spcAft>
          <a:spcPct val="0"/>
        </a:spcAft>
        <a:defRPr sz="6600">
          <a:solidFill>
            <a:schemeClr val="tx1"/>
          </a:solidFill>
          <a:latin typeface="Calibri" pitchFamily="34" charset="0"/>
          <a:ea typeface="新細明體" pitchFamily="18" charset="-120"/>
        </a:defRPr>
      </a:lvl7pPr>
      <a:lvl8pPr marL="2057400" algn="ctr" rtl="0" fontAlgn="base">
        <a:spcBef>
          <a:spcPct val="0"/>
        </a:spcBef>
        <a:spcAft>
          <a:spcPct val="0"/>
        </a:spcAft>
        <a:defRPr sz="6600">
          <a:solidFill>
            <a:schemeClr val="tx1"/>
          </a:solidFill>
          <a:latin typeface="Calibri" pitchFamily="34" charset="0"/>
          <a:ea typeface="新細明體" pitchFamily="18" charset="-120"/>
        </a:defRPr>
      </a:lvl8pPr>
      <a:lvl9pPr marL="2743200" algn="ctr" rtl="0" fontAlgn="base">
        <a:spcBef>
          <a:spcPct val="0"/>
        </a:spcBef>
        <a:spcAft>
          <a:spcPct val="0"/>
        </a:spcAft>
        <a:defRPr sz="6600">
          <a:solidFill>
            <a:schemeClr val="tx1"/>
          </a:solidFill>
          <a:latin typeface="Calibri" pitchFamily="34" charset="0"/>
          <a:ea typeface="新細明體" pitchFamily="18" charset="-120"/>
        </a:defRPr>
      </a:lvl9pPr>
    </p:titleStyle>
    <p:bodyStyle>
      <a:lvl1pPr marL="514350" indent="-514350" algn="l" rtl="0" fontAlgn="base">
        <a:spcBef>
          <a:spcPct val="20000"/>
        </a:spcBef>
        <a:spcAft>
          <a:spcPct val="0"/>
        </a:spcAft>
        <a:buFont typeface="Arial" pitchFamily="34" charset="0"/>
        <a:buChar char="•"/>
        <a:defRPr sz="4800" kern="1200">
          <a:solidFill>
            <a:schemeClr val="tx1"/>
          </a:solidFill>
          <a:latin typeface="+mn-lt"/>
          <a:ea typeface="+mn-ea"/>
          <a:cs typeface="+mn-cs"/>
        </a:defRPr>
      </a:lvl1pPr>
      <a:lvl2pPr marL="1114425" indent="-428625" algn="l" rtl="0" fontAlgn="base">
        <a:spcBef>
          <a:spcPct val="20000"/>
        </a:spcBef>
        <a:spcAft>
          <a:spcPct val="0"/>
        </a:spcAft>
        <a:buFont typeface="Arial" pitchFamily="34" charset="0"/>
        <a:buChar char="–"/>
        <a:defRPr sz="4200" kern="1200">
          <a:solidFill>
            <a:schemeClr val="tx1"/>
          </a:solidFill>
          <a:latin typeface="+mn-lt"/>
          <a:ea typeface="+mn-ea"/>
          <a:cs typeface="+mn-cs"/>
        </a:defRPr>
      </a:lvl2pPr>
      <a:lvl3pPr marL="17145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3pPr>
      <a:lvl4pPr marL="2400300" indent="-342900" algn="l" rtl="0" fontAlgn="base">
        <a:spcBef>
          <a:spcPct val="20000"/>
        </a:spcBef>
        <a:spcAft>
          <a:spcPct val="0"/>
        </a:spcAft>
        <a:buFont typeface="Arial" pitchFamily="34" charset="0"/>
        <a:buChar char="–"/>
        <a:defRPr sz="3000" kern="1200">
          <a:solidFill>
            <a:schemeClr val="tx1"/>
          </a:solidFill>
          <a:latin typeface="+mn-lt"/>
          <a:ea typeface="+mn-ea"/>
          <a:cs typeface="+mn-cs"/>
        </a:defRPr>
      </a:lvl4pPr>
      <a:lvl5pPr marL="3086100" indent="-342900" algn="l" rtl="0" fontAlgn="base">
        <a:spcBef>
          <a:spcPct val="20000"/>
        </a:spcBef>
        <a:spcAft>
          <a:spcPct val="0"/>
        </a:spcAft>
        <a:buFont typeface="Arial" pitchFamily="34" charset="0"/>
        <a:buChar char="»"/>
        <a:defRPr sz="3000" kern="1200">
          <a:solidFill>
            <a:schemeClr val="tx1"/>
          </a:solidFill>
          <a:latin typeface="+mn-lt"/>
          <a:ea typeface="+mn-ea"/>
          <a:cs typeface="+mn-cs"/>
        </a:defRPr>
      </a:lvl5pPr>
      <a:lvl6pPr marL="37719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7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5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3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zh-TW"/>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nc-sa/3.0/tw/deed.zh_TW"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sa/3.0/tw/deed.zh_TW"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sa/3.0/tw/deed.zh_TW"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12.xml"/><Relationship Id="rId7" Type="http://schemas.openxmlformats.org/officeDocument/2006/relationships/hyperlink" Target="http://creativecommons.org/licenses/by-nc-sa/3.0/tw/deed.zh_TW"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8" Type="http://schemas.openxmlformats.org/officeDocument/2006/relationships/hyperlink" Target="http://creativecommons.org/licenses/by-nc-sa/3.0/tw/deed.zh_TW" TargetMode="External"/><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sa/3.0/tw/deed.zh_T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7.png"/><Relationship Id="rId7" Type="http://schemas.openxmlformats.org/officeDocument/2006/relationships/hyperlink" Target="http://creativecommons.org/licenses/by-nc-sa/3.0/tw/deed.zh_TW" TargetMode="External"/><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image" Target="../media/image51.w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sa/3.0/tw/deed.zh_TW"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notesSlide" Target="../notesSlides/notesSlide18.xml"/><Relationship Id="rId7" Type="http://schemas.openxmlformats.org/officeDocument/2006/relationships/image" Target="../media/image53.wmf"/><Relationship Id="rId12" Type="http://schemas.openxmlformats.org/officeDocument/2006/relationships/image" Target="../media/image60.png"/><Relationship Id="rId17" Type="http://schemas.openxmlformats.org/officeDocument/2006/relationships/image" Target="../media/image2.png"/><Relationship Id="rId2" Type="http://schemas.openxmlformats.org/officeDocument/2006/relationships/slideLayout" Target="../slideLayouts/slideLayout1.xml"/><Relationship Id="rId16" Type="http://schemas.openxmlformats.org/officeDocument/2006/relationships/hyperlink" Target="http://creativecommons.org/licenses/by-nc-sa/3.0/tw/deed.zh_TW" TargetMode="External"/><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59.png"/><Relationship Id="rId5" Type="http://schemas.openxmlformats.org/officeDocument/2006/relationships/image" Target="../media/image55.jpe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54.jpeg"/><Relationship Id="rId9" Type="http://schemas.openxmlformats.org/officeDocument/2006/relationships/image" Target="../media/image57.png"/><Relationship Id="rId14" Type="http://schemas.openxmlformats.org/officeDocument/2006/relationships/image" Target="../media/image62.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70.png"/><Relationship Id="rId18" Type="http://schemas.openxmlformats.org/officeDocument/2006/relationships/image" Target="../media/image2.png"/><Relationship Id="rId3" Type="http://schemas.openxmlformats.org/officeDocument/2006/relationships/notesSlide" Target="../notesSlides/notesSlide19.xml"/><Relationship Id="rId7" Type="http://schemas.openxmlformats.org/officeDocument/2006/relationships/image" Target="../media/image64.wmf"/><Relationship Id="rId12" Type="http://schemas.openxmlformats.org/officeDocument/2006/relationships/image" Target="../media/image69.png"/><Relationship Id="rId17" Type="http://schemas.openxmlformats.org/officeDocument/2006/relationships/hyperlink" Target="http://creativecommons.org/licenses/by-nc-sa/3.0/tw/deed.zh_TW" TargetMode="External"/><Relationship Id="rId2" Type="http://schemas.openxmlformats.org/officeDocument/2006/relationships/slideLayout" Target="../slideLayouts/slideLayout1.xml"/><Relationship Id="rId16" Type="http://schemas.openxmlformats.org/officeDocument/2006/relationships/image" Target="../media/image73.png"/><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image" Target="../media/image68.png"/><Relationship Id="rId5" Type="http://schemas.openxmlformats.org/officeDocument/2006/relationships/image" Target="../media/image54.jpeg"/><Relationship Id="rId15" Type="http://schemas.openxmlformats.org/officeDocument/2006/relationships/image" Target="../media/image72.png"/><Relationship Id="rId10"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65.wmf"/><Relationship Id="rId14" Type="http://schemas.openxmlformats.org/officeDocument/2006/relationships/image" Target="../media/image71.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png"/><Relationship Id="rId3" Type="http://schemas.openxmlformats.org/officeDocument/2006/relationships/notesSlide" Target="../notesSlides/notesSlide20.xml"/><Relationship Id="rId7" Type="http://schemas.openxmlformats.org/officeDocument/2006/relationships/image" Target="../media/image74.emf"/><Relationship Id="rId12" Type="http://schemas.openxmlformats.org/officeDocument/2006/relationships/hyperlink" Target="http://creativecommons.org/licenses/by-nc-sa/3.0/tw/deed.zh_TW" TargetMode="External"/><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package" Target="../embeddings/Microsoft_Word___.docx"/><Relationship Id="rId11" Type="http://schemas.openxmlformats.org/officeDocument/2006/relationships/image" Target="../media/image78.png"/><Relationship Id="rId5" Type="http://schemas.openxmlformats.org/officeDocument/2006/relationships/image" Target="../media/image76.jpeg"/><Relationship Id="rId10" Type="http://schemas.openxmlformats.org/officeDocument/2006/relationships/image" Target="../media/image77.png"/><Relationship Id="rId4" Type="http://schemas.openxmlformats.org/officeDocument/2006/relationships/image" Target="../media/image54.jpeg"/><Relationship Id="rId9" Type="http://schemas.openxmlformats.org/officeDocument/2006/relationships/image" Target="../media/image7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5" Type="http://schemas.openxmlformats.org/officeDocument/2006/relationships/image" Target="../media/image79.wmf"/><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sa/3.0/tw/deed.zh_TW"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sa/3.0/tw/deed.zh_TW"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26.xml"/><Relationship Id="rId7" Type="http://schemas.openxmlformats.org/officeDocument/2006/relationships/hyperlink" Target="http://creativecommons.org/licenses/by-nc-sa/3.0/tw/deed.zh_TW"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4.jpeg"/><Relationship Id="rId5" Type="http://schemas.openxmlformats.org/officeDocument/2006/relationships/image" Target="../media/image83.wmf"/><Relationship Id="rId4" Type="http://schemas.openxmlformats.org/officeDocument/2006/relationships/oleObject" Target="../embeddings/oleObject35.bin"/></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image" Target="../media/image85.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9.png"/><Relationship Id="rId2" Type="http://schemas.openxmlformats.org/officeDocument/2006/relationships/notesSlide" Target="../notesSlides/notesSlide27.xml"/><Relationship Id="rId16" Type="http://schemas.openxmlformats.org/officeDocument/2006/relationships/image" Target="../media/image98.pn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5" Type="http://schemas.openxmlformats.org/officeDocument/2006/relationships/image" Target="../media/image97.png"/><Relationship Id="rId10" Type="http://schemas.openxmlformats.org/officeDocument/2006/relationships/image" Target="../media/image92.png"/><Relationship Id="rId19" Type="http://schemas.openxmlformats.org/officeDocument/2006/relationships/hyperlink" Target="http://creativecommons.org/licenses/by-nc-sa/3.0/tw/deed.zh_TW" TargetMode="External"/><Relationship Id="rId4" Type="http://schemas.openxmlformats.org/officeDocument/2006/relationships/image" Target="../media/image86.jpeg"/><Relationship Id="rId9" Type="http://schemas.openxmlformats.org/officeDocument/2006/relationships/image" Target="../media/image91.png"/><Relationship Id="rId14" Type="http://schemas.openxmlformats.org/officeDocument/2006/relationships/image" Target="../media/image96.png"/></Relationships>
</file>

<file path=ppt/slides/_rels/slide31.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notesSlide" Target="../notesSlides/notesSlide28.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01.wmf"/><Relationship Id="rId5" Type="http://schemas.openxmlformats.org/officeDocument/2006/relationships/oleObject" Target="../embeddings/oleObject36.bin"/><Relationship Id="rId10" Type="http://schemas.openxmlformats.org/officeDocument/2006/relationships/image" Target="../media/image2.png"/><Relationship Id="rId4" Type="http://schemas.openxmlformats.org/officeDocument/2006/relationships/image" Target="../media/image103.png"/><Relationship Id="rId9" Type="http://schemas.openxmlformats.org/officeDocument/2006/relationships/hyperlink" Target="http://creativecommons.org/licenses/by-nc-sa/3.0/tw/deed.zh_TW"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hyperlink" Target="http://creativecommons.org/licenses/by-nc-sa/3.0/tw/deed.zh_TW" TargetMode="External"/><Relationship Id="rId3" Type="http://schemas.openxmlformats.org/officeDocument/2006/relationships/notesSlide" Target="../notesSlides/notesSlide29.xml"/><Relationship Id="rId7" Type="http://schemas.openxmlformats.org/officeDocument/2006/relationships/oleObject" Target="../embeddings/oleObject39.bin"/><Relationship Id="rId12" Type="http://schemas.openxmlformats.org/officeDocument/2006/relationships/image" Target="../media/image108.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01.wmf"/><Relationship Id="rId11" Type="http://schemas.openxmlformats.org/officeDocument/2006/relationships/image" Target="../media/image107.png"/><Relationship Id="rId5" Type="http://schemas.openxmlformats.org/officeDocument/2006/relationships/oleObject" Target="../embeddings/oleObject38.bin"/><Relationship Id="rId10" Type="http://schemas.openxmlformats.org/officeDocument/2006/relationships/image" Target="../media/image105.wmf"/><Relationship Id="rId4" Type="http://schemas.openxmlformats.org/officeDocument/2006/relationships/image" Target="../media/image106.png"/><Relationship Id="rId9" Type="http://schemas.openxmlformats.org/officeDocument/2006/relationships/oleObject" Target="../embeddings/oleObject40.bin"/><Relationship Id="rId1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hyperlink" Target="https://creativecommons.org/licenses/by-nc-sa/3.0/tw/deed.zh_TW" TargetMode="External"/><Relationship Id="rId7" Type="http://schemas.openxmlformats.org/officeDocument/2006/relationships/image" Target="../media/image111.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png"/><Relationship Id="rId4" Type="http://schemas.openxmlformats.org/officeDocument/2006/relationships/image" Target="../media/image109.png"/><Relationship Id="rId9" Type="http://schemas.openxmlformats.org/officeDocument/2006/relationships/image" Target="../media/image113.png"/></Relationships>
</file>

<file path=ppt/slides/_rels/slide34.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hyperlink" Target="https://creativecommons.org/licenses/by-nc-sa/3.0/tw/deed.zh_TW" TargetMode="External"/><Relationship Id="rId7" Type="http://schemas.openxmlformats.org/officeDocument/2006/relationships/image" Target="../media/image115.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png"/><Relationship Id="rId4" Type="http://schemas.openxmlformats.org/officeDocument/2006/relationships/image" Target="../media/image109.png"/><Relationship Id="rId9" Type="http://schemas.openxmlformats.org/officeDocument/2006/relationships/image" Target="../media/image117.png"/></Relationships>
</file>

<file path=ppt/slides/_rels/slide35.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hyperlink" Target="https://creativecommons.org/licenses/by-nc-sa/3.0/tw/deed.zh_TW" TargetMode="External"/><Relationship Id="rId7" Type="http://schemas.openxmlformats.org/officeDocument/2006/relationships/image" Target="../media/image119.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18.png"/><Relationship Id="rId5" Type="http://schemas.openxmlformats.org/officeDocument/2006/relationships/image" Target="../media/image1.png"/><Relationship Id="rId4" Type="http://schemas.openxmlformats.org/officeDocument/2006/relationships/image" Target="../media/image109.png"/><Relationship Id="rId9" Type="http://schemas.openxmlformats.org/officeDocument/2006/relationships/image" Target="../media/image121.png"/></Relationships>
</file>

<file path=ppt/slides/_rels/slide36.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hyperlink" Target="https://creativecommons.org/licenses/by-nc-sa/3.0/tw/deed.zh_TW" TargetMode="External"/><Relationship Id="rId7" Type="http://schemas.openxmlformats.org/officeDocument/2006/relationships/image" Target="../media/image123.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png"/><Relationship Id="rId4" Type="http://schemas.openxmlformats.org/officeDocument/2006/relationships/image" Target="../media/image109.png"/><Relationship Id="rId9" Type="http://schemas.openxmlformats.org/officeDocument/2006/relationships/image" Target="../media/image125.png"/></Relationships>
</file>

<file path=ppt/slides/_rels/slide37.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hyperlink" Target="https://creativecommons.org/licenses/by-nc-sa/3.0/tw/deed.zh_TW" TargetMode="External"/><Relationship Id="rId7" Type="http://schemas.openxmlformats.org/officeDocument/2006/relationships/image" Target="../media/image127.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26.png"/><Relationship Id="rId5" Type="http://schemas.openxmlformats.org/officeDocument/2006/relationships/image" Target="../media/image1.png"/><Relationship Id="rId4" Type="http://schemas.openxmlformats.org/officeDocument/2006/relationships/image" Target="../media/image109.png"/><Relationship Id="rId9" Type="http://schemas.openxmlformats.org/officeDocument/2006/relationships/image" Target="../media/image129.png"/></Relationships>
</file>

<file path=ppt/slides/_rels/slide38.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hyperlink" Target="https://creativecommons.org/licenses/by-nc-sa/3.0/tw/deed.zh_TW" TargetMode="External"/><Relationship Id="rId7" Type="http://schemas.openxmlformats.org/officeDocument/2006/relationships/image" Target="../media/image131.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png"/><Relationship Id="rId4" Type="http://schemas.openxmlformats.org/officeDocument/2006/relationships/image" Target="../media/image109.png"/><Relationship Id="rId9" Type="http://schemas.openxmlformats.org/officeDocument/2006/relationships/image" Target="../media/image133.png"/></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3.0/tw/deed.zh_TW" TargetMode="External"/><Relationship Id="rId7" Type="http://schemas.openxmlformats.org/officeDocument/2006/relationships/image" Target="../media/image135.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png"/><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sa/3.0/tw/deed.zh_TW"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creativecommons.org/licenses/by-nc-sa/3.0/tw/deed.zh_TW" TargetMode="External"/><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13" Type="http://schemas.openxmlformats.org/officeDocument/2006/relationships/image" Target="../media/image10.wmf"/><Relationship Id="rId18" Type="http://schemas.openxmlformats.org/officeDocument/2006/relationships/oleObject" Target="../embeddings/oleObject10.bin"/><Relationship Id="rId26" Type="http://schemas.openxmlformats.org/officeDocument/2006/relationships/oleObject" Target="../embeddings/oleObject14.bin"/><Relationship Id="rId39" Type="http://schemas.openxmlformats.org/officeDocument/2006/relationships/image" Target="../media/image2.png"/><Relationship Id="rId21" Type="http://schemas.openxmlformats.org/officeDocument/2006/relationships/image" Target="../media/image14.wmf"/><Relationship Id="rId34" Type="http://schemas.openxmlformats.org/officeDocument/2006/relationships/oleObject" Target="../embeddings/oleObject18.bin"/><Relationship Id="rId7" Type="http://schemas.openxmlformats.org/officeDocument/2006/relationships/image" Target="../media/image7.wmf"/><Relationship Id="rId12" Type="http://schemas.openxmlformats.org/officeDocument/2006/relationships/oleObject" Target="../embeddings/oleObject7.bin"/><Relationship Id="rId17" Type="http://schemas.openxmlformats.org/officeDocument/2006/relationships/image" Target="../media/image12.wmf"/><Relationship Id="rId25" Type="http://schemas.openxmlformats.org/officeDocument/2006/relationships/image" Target="../media/image16.wmf"/><Relationship Id="rId33" Type="http://schemas.openxmlformats.org/officeDocument/2006/relationships/image" Target="../media/image20.wmf"/><Relationship Id="rId38" Type="http://schemas.openxmlformats.org/officeDocument/2006/relationships/hyperlink" Target="http://creativecommons.org/licenses/by-nc-sa/3.0/tw/deed.zh_TW" TargetMode="External"/><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9.wmf"/><Relationship Id="rId24" Type="http://schemas.openxmlformats.org/officeDocument/2006/relationships/oleObject" Target="../embeddings/oleObject13.bin"/><Relationship Id="rId32" Type="http://schemas.openxmlformats.org/officeDocument/2006/relationships/oleObject" Target="../embeddings/oleObject17.bin"/><Relationship Id="rId37" Type="http://schemas.openxmlformats.org/officeDocument/2006/relationships/image" Target="../media/image22.wmf"/><Relationship Id="rId5" Type="http://schemas.openxmlformats.org/officeDocument/2006/relationships/image" Target="../media/image6.wmf"/><Relationship Id="rId15" Type="http://schemas.openxmlformats.org/officeDocument/2006/relationships/image" Target="../media/image11.wmf"/><Relationship Id="rId23" Type="http://schemas.openxmlformats.org/officeDocument/2006/relationships/image" Target="../media/image15.wmf"/><Relationship Id="rId28" Type="http://schemas.openxmlformats.org/officeDocument/2006/relationships/oleObject" Target="../embeddings/oleObject15.bin"/><Relationship Id="rId36" Type="http://schemas.openxmlformats.org/officeDocument/2006/relationships/oleObject" Target="../embeddings/oleObject19.bin"/><Relationship Id="rId10" Type="http://schemas.openxmlformats.org/officeDocument/2006/relationships/oleObject" Target="../embeddings/oleObject6.bin"/><Relationship Id="rId19" Type="http://schemas.openxmlformats.org/officeDocument/2006/relationships/image" Target="../media/image13.wmf"/><Relationship Id="rId31" Type="http://schemas.openxmlformats.org/officeDocument/2006/relationships/image" Target="../media/image19.wmf"/><Relationship Id="rId4" Type="http://schemas.openxmlformats.org/officeDocument/2006/relationships/oleObject" Target="../embeddings/oleObject3.bin"/><Relationship Id="rId9" Type="http://schemas.openxmlformats.org/officeDocument/2006/relationships/image" Target="../media/image8.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17.wmf"/><Relationship Id="rId30" Type="http://schemas.openxmlformats.org/officeDocument/2006/relationships/oleObject" Target="../embeddings/oleObject16.bin"/><Relationship Id="rId35" Type="http://schemas.openxmlformats.org/officeDocument/2006/relationships/image" Target="../media/image21.wmf"/><Relationship Id="rId8" Type="http://schemas.openxmlformats.org/officeDocument/2006/relationships/oleObject" Target="../embeddings/oleObject5.bin"/><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7.xml"/><Relationship Id="rId7"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20.bin"/><Relationship Id="rId10" Type="http://schemas.openxmlformats.org/officeDocument/2006/relationships/image" Target="../media/image2.png"/><Relationship Id="rId4" Type="http://schemas.openxmlformats.org/officeDocument/2006/relationships/image" Target="../media/image24.png"/><Relationship Id="rId9" Type="http://schemas.openxmlformats.org/officeDocument/2006/relationships/hyperlink" Target="http://creativecommons.org/licenses/by-nc-sa/3.0/tw/deed.zh_TW" TargetMode="Externa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1.wmf"/><Relationship Id="rId3" Type="http://schemas.openxmlformats.org/officeDocument/2006/relationships/notesSlide" Target="../notesSlides/notesSlide8.xml"/><Relationship Id="rId7" Type="http://schemas.openxmlformats.org/officeDocument/2006/relationships/image" Target="../media/image28.wmf"/><Relationship Id="rId12"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22.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1</a:t>
            </a:fld>
            <a:endParaRPr lang="zh-TW" altLang="en-US">
              <a:solidFill>
                <a:prstClr val="black">
                  <a:tint val="75000"/>
                </a:prstClr>
              </a:solidFill>
            </a:endParaRPr>
          </a:p>
        </p:txBody>
      </p:sp>
      <p:sp>
        <p:nvSpPr>
          <p:cNvPr id="5" name="Rectangle 2"/>
          <p:cNvSpPr>
            <a:spLocks noGrp="1" noChangeArrowheads="1"/>
          </p:cNvSpPr>
          <p:nvPr>
            <p:ph idx="1"/>
          </p:nvPr>
        </p:nvSpPr>
        <p:spPr bwMode="auto">
          <a:xfrm>
            <a:off x="2240018" y="3630203"/>
            <a:ext cx="13704360" cy="1942800"/>
          </a:xfrm>
          <a:noFill/>
          <a:ln w="9525">
            <a:noFill/>
            <a:miter lim="800000"/>
            <a:headEnd/>
            <a:tailEnd/>
          </a:ln>
          <a:extLst/>
        </p:spPr>
        <p:txBody>
          <a:bodyPr vert="horz" wrap="square" lIns="137139" tIns="68570" rIns="137139" bIns="68570" numCol="1" rtlCol="0" anchor="t" anchorCtr="0" compatLnSpc="1">
            <a:prstTxWarp prst="textNoShape">
              <a:avLst/>
            </a:prstTxWarp>
            <a:normAutofit/>
          </a:bodyPr>
          <a:lstStyle/>
          <a:p>
            <a:pPr algn="ctr" eaLnBrk="1" hangingPunct="1">
              <a:buFontTx/>
              <a:buNone/>
            </a:pPr>
            <a:r>
              <a:rPr lang="en-US" altLang="zh-TW" dirty="0" smtClean="0">
                <a:latin typeface="Benguiat Bk BT" pitchFamily="18" charset="0"/>
              </a:rPr>
              <a:t>15.0 Robustness</a:t>
            </a:r>
            <a:r>
              <a:rPr lang="zh-TW" altLang="en-US" dirty="0" smtClean="0">
                <a:latin typeface="Benguiat Bk BT" pitchFamily="18" charset="0"/>
              </a:rPr>
              <a:t> </a:t>
            </a:r>
            <a:r>
              <a:rPr lang="en-US" altLang="zh-TW" dirty="0" smtClean="0">
                <a:latin typeface="Benguiat Bk BT" pitchFamily="18" charset="0"/>
              </a:rPr>
              <a:t>for</a:t>
            </a:r>
            <a:r>
              <a:rPr lang="zh-TW" altLang="en-US" dirty="0" smtClean="0">
                <a:latin typeface="Benguiat Bk BT" pitchFamily="18" charset="0"/>
              </a:rPr>
              <a:t> </a:t>
            </a:r>
            <a:r>
              <a:rPr lang="en-US" altLang="zh-TW" dirty="0" smtClean="0">
                <a:latin typeface="Benguiat Bk BT" pitchFamily="18" charset="0"/>
              </a:rPr>
              <a:t>Acoustic</a:t>
            </a:r>
            <a:r>
              <a:rPr lang="zh-TW" altLang="en-US" dirty="0" smtClean="0">
                <a:latin typeface="Benguiat Bk BT" pitchFamily="18" charset="0"/>
              </a:rPr>
              <a:t> </a:t>
            </a:r>
            <a:r>
              <a:rPr lang="en-US" altLang="zh-TW" dirty="0" smtClean="0">
                <a:latin typeface="Benguiat Bk BT" pitchFamily="18" charset="0"/>
              </a:rPr>
              <a:t>Environment</a:t>
            </a:r>
            <a:endParaRPr lang="en-US" altLang="zh-TW" dirty="0" smtClean="0">
              <a:latin typeface="Benguiat Bk BT" pitchFamily="18" charset="0"/>
              <a:ea typeface="全真魏碑體"/>
              <a:cs typeface="全真魏碑體"/>
            </a:endParaRPr>
          </a:p>
        </p:txBody>
      </p:sp>
      <p:sp>
        <p:nvSpPr>
          <p:cNvPr id="7" name="文字方塊 6"/>
          <p:cNvSpPr txBox="1"/>
          <p:nvPr/>
        </p:nvSpPr>
        <p:spPr>
          <a:xfrm>
            <a:off x="3949015" y="1523543"/>
            <a:ext cx="9984806" cy="1569660"/>
          </a:xfrm>
          <a:prstGeom prst="rect">
            <a:avLst/>
          </a:prstGeom>
          <a:noFill/>
        </p:spPr>
        <p:txBody>
          <a:bodyPr wrap="square" rtlCol="0">
            <a:spAutoFit/>
          </a:bodyPr>
          <a:lstStyle/>
          <a:p>
            <a:pPr algn="ctr"/>
            <a:r>
              <a:rPr lang="zh-TW" altLang="en-US" sz="6000" dirty="0">
                <a:latin typeface="標楷體" panose="03000509000000000000" pitchFamily="65" charset="-120"/>
                <a:ea typeface="標楷體" panose="03000509000000000000" pitchFamily="65" charset="-120"/>
              </a:rPr>
              <a:t> </a:t>
            </a:r>
            <a:r>
              <a:rPr lang="zh-TW" altLang="en-US" sz="6000" b="1" dirty="0">
                <a:latin typeface="Times New Roman" panose="02020603050405020304" pitchFamily="18" charset="0"/>
                <a:ea typeface="標楷體" panose="03000509000000000000" pitchFamily="65" charset="-120"/>
                <a:cs typeface="Times New Roman" panose="02020603050405020304" pitchFamily="18" charset="0"/>
              </a:rPr>
              <a:t>數位語音處理概論</a:t>
            </a:r>
            <a:endParaRPr lang="en-US" altLang="zh-TW" sz="6000" b="1"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3600" b="1" dirty="0">
                <a:latin typeface="Times New Roman" panose="02020603050405020304" pitchFamily="18" charset="0"/>
                <a:ea typeface="標楷體" panose="03000509000000000000" pitchFamily="65" charset="-120"/>
                <a:cs typeface="Times New Roman" panose="02020603050405020304" pitchFamily="18" charset="0"/>
              </a:rPr>
              <a:t>Introduction to Digital Speech Processing</a:t>
            </a:r>
            <a:endParaRPr lang="zh-TW" altLang="en-US" sz="3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矩形 7"/>
          <p:cNvSpPr/>
          <p:nvPr/>
        </p:nvSpPr>
        <p:spPr>
          <a:xfrm>
            <a:off x="3949013" y="7121541"/>
            <a:ext cx="10286369" cy="523092"/>
          </a:xfrm>
          <a:prstGeom prst="rect">
            <a:avLst/>
          </a:prstGeom>
        </p:spPr>
        <p:txBody>
          <a:bodyPr wrap="square">
            <a:spAutoFit/>
          </a:bodyPr>
          <a:lstStyle/>
          <a:p>
            <a:pPr algn="ctr"/>
            <a:r>
              <a:rPr lang="zh-TW" altLang="en-US" sz="2799" dirty="0">
                <a:latin typeface="Times New Roman" panose="02020603050405020304" pitchFamily="18" charset="0"/>
                <a:ea typeface="標楷體" panose="03000509000000000000" pitchFamily="65" charset="-120"/>
                <a:cs typeface="Times New Roman" panose="02020603050405020304" pitchFamily="18" charset="0"/>
              </a:rPr>
              <a:t>授課教師：國立臺灣大學 電機工程學系 李琳山 教授</a:t>
            </a:r>
            <a:endParaRPr lang="en-US" altLang="zh-TW" sz="2799"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9" name="群組 8"/>
          <p:cNvGrpSpPr/>
          <p:nvPr/>
        </p:nvGrpSpPr>
        <p:grpSpPr>
          <a:xfrm>
            <a:off x="4176218" y="8086137"/>
            <a:ext cx="10461840" cy="953851"/>
            <a:chOff x="746843" y="4207851"/>
            <a:chExt cx="6975636" cy="635999"/>
          </a:xfrm>
        </p:grpSpPr>
        <p:sp>
          <p:nvSpPr>
            <p:cNvPr id="10" name="矩形 18"/>
            <p:cNvSpPr>
              <a:spLocks noChangeArrowheads="1"/>
            </p:cNvSpPr>
            <p:nvPr/>
          </p:nvSpPr>
          <p:spPr bwMode="auto">
            <a:xfrm>
              <a:off x="2339752" y="4207851"/>
              <a:ext cx="5382727" cy="63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TW" sz="2799" b="1" dirty="0">
                  <a:latin typeface="Times New Roman" pitchFamily="18" charset="0"/>
                  <a:ea typeface="標楷體" pitchFamily="65" charset="-120"/>
                  <a:cs typeface="Times New Roman" pitchFamily="18" charset="0"/>
                </a:rPr>
                <a:t>【</a:t>
              </a:r>
              <a:r>
                <a:rPr lang="zh-TW" altLang="en-US" sz="2799" b="1" dirty="0">
                  <a:latin typeface="Times New Roman" pitchFamily="18" charset="0"/>
                  <a:ea typeface="標楷體" pitchFamily="65" charset="-120"/>
                  <a:cs typeface="Times New Roman" pitchFamily="18" charset="0"/>
                </a:rPr>
                <a:t>本著作除另有註明外，採取</a:t>
              </a:r>
              <a:r>
                <a:rPr lang="zh-TW" altLang="en-US" sz="2799" b="1" u="sng" dirty="0">
                  <a:latin typeface="Times New Roman" pitchFamily="18" charset="0"/>
                  <a:ea typeface="標楷體" pitchFamily="65" charset="-120"/>
                  <a:cs typeface="Times New Roman" pitchFamily="18" charset="0"/>
                  <a:hlinkClick r:id="rId2"/>
                </a:rPr>
                <a:t>創用</a:t>
              </a:r>
              <a:r>
                <a:rPr lang="en-US" altLang="zh-TW" sz="2799" b="1" u="sng" dirty="0">
                  <a:latin typeface="Times New Roman" pitchFamily="18" charset="0"/>
                  <a:ea typeface="標楷體" pitchFamily="65" charset="-120"/>
                  <a:cs typeface="Times New Roman" pitchFamily="18" charset="0"/>
                  <a:hlinkClick r:id="rId2"/>
                </a:rPr>
                <a:t>CC</a:t>
              </a:r>
              <a:r>
                <a:rPr lang="zh-TW" altLang="en-US" sz="2799" b="1" u="sng" dirty="0">
                  <a:latin typeface="Times New Roman" pitchFamily="18" charset="0"/>
                  <a:ea typeface="標楷體" pitchFamily="65" charset="-120"/>
                  <a:cs typeface="Times New Roman" pitchFamily="18" charset="0"/>
                  <a:hlinkClick r:id="rId2"/>
                </a:rPr>
                <a:t>「姓名標示－非商業性－相同方式分享」臺灣</a:t>
              </a:r>
              <a:r>
                <a:rPr lang="en-US" altLang="zh-TW" sz="2799" b="1" u="sng" dirty="0">
                  <a:latin typeface="Times New Roman" pitchFamily="18" charset="0"/>
                  <a:ea typeface="標楷體" pitchFamily="65" charset="-120"/>
                  <a:cs typeface="Times New Roman" pitchFamily="18" charset="0"/>
                  <a:hlinkClick r:id="rId2"/>
                </a:rPr>
                <a:t>3.0</a:t>
              </a:r>
              <a:r>
                <a:rPr lang="zh-TW" altLang="en-US" sz="2799" b="1" u="sng" dirty="0">
                  <a:latin typeface="Times New Roman" pitchFamily="18" charset="0"/>
                  <a:ea typeface="標楷體" pitchFamily="65" charset="-120"/>
                  <a:cs typeface="Times New Roman" pitchFamily="18" charset="0"/>
                  <a:hlinkClick r:id="rId2"/>
                </a:rPr>
                <a:t>版</a:t>
              </a:r>
              <a:r>
                <a:rPr lang="zh-TW" altLang="en-US" sz="2799" b="1" dirty="0">
                  <a:latin typeface="Times New Roman" pitchFamily="18" charset="0"/>
                  <a:ea typeface="標楷體" pitchFamily="65" charset="-120"/>
                  <a:cs typeface="Times New Roman" pitchFamily="18" charset="0"/>
                </a:rPr>
                <a:t>授權釋出</a:t>
              </a:r>
              <a:r>
                <a:rPr lang="en-US" altLang="zh-TW" sz="2799" b="1" dirty="0">
                  <a:latin typeface="Times New Roman" pitchFamily="18" charset="0"/>
                  <a:ea typeface="標楷體" pitchFamily="65" charset="-120"/>
                  <a:cs typeface="Times New Roman" pitchFamily="18" charset="0"/>
                </a:rPr>
                <a:t>】</a:t>
              </a:r>
            </a:p>
          </p:txBody>
        </p:sp>
        <p:pic>
          <p:nvPicPr>
            <p:cNvPr id="11" name="Picture 15" descr="cc">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843" y="4271714"/>
              <a:ext cx="1592909" cy="57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3667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1795466" y="115301"/>
            <a:ext cx="13613606" cy="1100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44" tIns="68571" rIns="137144" bIns="68571" numCol="1" anchor="t" anchorCtr="0" compatLnSpc="1">
            <a:prstTxWarp prst="textNoShape">
              <a:avLst/>
            </a:prstTxWarp>
          </a:bodyPr>
          <a:lstStyle/>
          <a:p>
            <a:pPr algn="l" defTabSz="1452563">
              <a:lnSpc>
                <a:spcPct val="85000"/>
              </a:lnSpc>
            </a:pPr>
            <a:r>
              <a:rPr lang="en-US" altLang="zh-TW" sz="3600" b="1" dirty="0">
                <a:latin typeface="Times New Roman" pitchFamily="18" charset="0"/>
              </a:rPr>
              <a:t>Feature-based Approach Example 1</a:t>
            </a:r>
            <a:r>
              <a:rPr lang="en-US" altLang="zh-TW" sz="3600" b="1" dirty="0">
                <a:latin typeface="Times New Roman" pitchFamily="18" charset="0"/>
                <a:cs typeface="Times New Roman" pitchFamily="18" charset="0"/>
              </a:rPr>
              <a:t>— </a:t>
            </a:r>
            <a:r>
              <a:rPr lang="en-US" altLang="zh-TW" sz="3600" b="1" dirty="0" err="1">
                <a:latin typeface="Times New Roman" pitchFamily="18" charset="0"/>
                <a:cs typeface="Times New Roman" pitchFamily="18" charset="0"/>
              </a:rPr>
              <a:t>Cepstral</a:t>
            </a:r>
            <a:r>
              <a:rPr lang="en-US" altLang="zh-TW" sz="3600" b="1" dirty="0">
                <a:latin typeface="Times New Roman" pitchFamily="18" charset="0"/>
                <a:cs typeface="Times New Roman" pitchFamily="18" charset="0"/>
              </a:rPr>
              <a:t> Moment Normalization (CMS, CMVN) and Histogram Equalization (HEQ)</a:t>
            </a:r>
            <a:endParaRPr lang="en-US" altLang="zh-TW" sz="3600" b="1" dirty="0">
              <a:latin typeface="Times New Roman" pitchFamily="18" charset="0"/>
            </a:endParaRPr>
          </a:p>
        </p:txBody>
      </p:sp>
      <p:sp>
        <p:nvSpPr>
          <p:cNvPr id="96259" name="Rectangle 4"/>
          <p:cNvSpPr>
            <a:spLocks noGrp="1" noChangeArrowheads="1"/>
          </p:cNvSpPr>
          <p:nvPr>
            <p:ph type="body" sz="half" idx="1"/>
          </p:nvPr>
        </p:nvSpPr>
        <p:spPr bwMode="auto">
          <a:xfrm>
            <a:off x="1638300" y="1471886"/>
            <a:ext cx="13606463" cy="817952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44" tIns="68571" rIns="137144" bIns="68571" numCol="1" anchor="t" anchorCtr="0" compatLnSpc="1">
            <a:prstTxWarp prst="textNoShape">
              <a:avLst/>
            </a:prstTxWarp>
            <a:spAutoFit/>
          </a:bodyPr>
          <a:lstStyle/>
          <a:p>
            <a:pPr marL="288132" indent="-288132" defTabSz="1452563">
              <a:lnSpc>
                <a:spcPct val="80000"/>
              </a:lnSpc>
              <a:spcBef>
                <a:spcPct val="0"/>
              </a:spcBef>
            </a:pPr>
            <a:r>
              <a:rPr lang="en-US" altLang="zh-TW" sz="2850" b="1" dirty="0" err="1">
                <a:latin typeface="Times New Roman" pitchFamily="18" charset="0"/>
              </a:rPr>
              <a:t>Cepstral</a:t>
            </a:r>
            <a:r>
              <a:rPr lang="en-US" altLang="zh-TW" sz="2850" b="1" dirty="0">
                <a:latin typeface="Times New Roman" pitchFamily="18" charset="0"/>
              </a:rPr>
              <a:t> Mean Subtraction(CMS) - Originally for </a:t>
            </a:r>
            <a:r>
              <a:rPr lang="en-US" altLang="zh-TW" sz="2850" b="1" dirty="0" err="1">
                <a:latin typeface="Times New Roman" pitchFamily="18" charset="0"/>
              </a:rPr>
              <a:t>Covolutional</a:t>
            </a:r>
            <a:r>
              <a:rPr lang="en-US" altLang="zh-TW" sz="2850" b="1" dirty="0">
                <a:latin typeface="Times New Roman" pitchFamily="18" charset="0"/>
              </a:rPr>
              <a:t> Noise</a:t>
            </a:r>
            <a:endParaRPr lang="en-US" altLang="zh-TW" sz="3600" b="1" dirty="0">
              <a:latin typeface="Times New Roman" pitchFamily="18" charset="0"/>
            </a:endParaRPr>
          </a:p>
          <a:p>
            <a:pPr marL="862013" lvl="1" indent="-288132" defTabSz="1452563">
              <a:lnSpc>
                <a:spcPct val="80000"/>
              </a:lnSpc>
              <a:spcBef>
                <a:spcPct val="5000"/>
              </a:spcBef>
            </a:pPr>
            <a:r>
              <a:rPr lang="en-US" altLang="zh-TW" sz="2550" dirty="0">
                <a:latin typeface="Times New Roman" pitchFamily="18" charset="0"/>
                <a:cs typeface="Times New Roman" pitchFamily="18" charset="0"/>
              </a:rPr>
              <a:t>convolutional noise in time domain becomes additive in </a:t>
            </a:r>
            <a:r>
              <a:rPr lang="en-US" altLang="zh-TW" sz="2550" dirty="0" err="1">
                <a:latin typeface="Times New Roman" pitchFamily="18" charset="0"/>
                <a:cs typeface="Times New Roman" pitchFamily="18" charset="0"/>
              </a:rPr>
              <a:t>cepstral</a:t>
            </a:r>
            <a:r>
              <a:rPr lang="en-US" altLang="zh-TW" sz="2550" dirty="0">
                <a:latin typeface="Times New Roman" pitchFamily="18" charset="0"/>
                <a:cs typeface="Times New Roman" pitchFamily="18" charset="0"/>
              </a:rPr>
              <a:t> domain (MFCC)</a:t>
            </a:r>
          </a:p>
          <a:p>
            <a:pPr marL="862013" lvl="1" indent="-288132" defTabSz="1452563">
              <a:lnSpc>
                <a:spcPct val="80000"/>
              </a:lnSpc>
              <a:spcBef>
                <a:spcPct val="5000"/>
              </a:spcBef>
              <a:buNone/>
            </a:pPr>
            <a:r>
              <a:rPr lang="en-US" altLang="zh-TW" sz="2550" dirty="0">
                <a:latin typeface="Times New Roman" pitchFamily="18" charset="0"/>
                <a:cs typeface="Times New Roman" pitchFamily="18" charset="0"/>
              </a:rPr>
              <a:t>		y[n] = x[n]</a:t>
            </a:r>
            <a:r>
              <a:rPr lang="en-US" altLang="zh-TW" sz="2550" dirty="0">
                <a:latin typeface="Times New Roman" pitchFamily="18" charset="0"/>
                <a:cs typeface="Times New Roman" pitchFamily="18" charset="0"/>
                <a:sym typeface="Symbol" pitchFamily="18" charset="2"/>
              </a:rPr>
              <a:t>h[n]  y = </a:t>
            </a:r>
            <a:r>
              <a:rPr lang="en-US" altLang="zh-TW" sz="2550" dirty="0" err="1">
                <a:latin typeface="Times New Roman" pitchFamily="18" charset="0"/>
                <a:cs typeface="Times New Roman" pitchFamily="18" charset="0"/>
                <a:sym typeface="Symbol" pitchFamily="18" charset="2"/>
              </a:rPr>
              <a:t>x+h</a:t>
            </a:r>
            <a:r>
              <a:rPr lang="en-US" altLang="zh-TW" sz="2550" dirty="0">
                <a:latin typeface="Times New Roman" pitchFamily="18" charset="0"/>
                <a:cs typeface="Times New Roman" pitchFamily="18" charset="0"/>
                <a:sym typeface="Symbol" pitchFamily="18" charset="2"/>
              </a:rPr>
              <a:t> ,	x, y, h in </a:t>
            </a:r>
            <a:r>
              <a:rPr lang="en-US" altLang="zh-TW" sz="2550" dirty="0" err="1">
                <a:latin typeface="Times New Roman" pitchFamily="18" charset="0"/>
                <a:cs typeface="Times New Roman" pitchFamily="18" charset="0"/>
                <a:sym typeface="Symbol" pitchFamily="18" charset="2"/>
              </a:rPr>
              <a:t>cepstral</a:t>
            </a:r>
            <a:r>
              <a:rPr lang="en-US" altLang="zh-TW" sz="2550" dirty="0">
                <a:latin typeface="Times New Roman" pitchFamily="18" charset="0"/>
                <a:cs typeface="Times New Roman" pitchFamily="18" charset="0"/>
                <a:sym typeface="Symbol" pitchFamily="18" charset="2"/>
              </a:rPr>
              <a:t> domain</a:t>
            </a:r>
            <a:endParaRPr lang="en-US" altLang="zh-TW" sz="2550" dirty="0">
              <a:latin typeface="Times New Roman" pitchFamily="18" charset="0"/>
              <a:cs typeface="Times New Roman" pitchFamily="18" charset="0"/>
            </a:endParaRPr>
          </a:p>
          <a:p>
            <a:pPr marL="862013" lvl="1" indent="-288132" defTabSz="1452563">
              <a:lnSpc>
                <a:spcPct val="80000"/>
              </a:lnSpc>
              <a:spcBef>
                <a:spcPct val="5000"/>
              </a:spcBef>
            </a:pPr>
            <a:r>
              <a:rPr lang="en-US" altLang="zh-TW" sz="2550" dirty="0">
                <a:latin typeface="Times New Roman" pitchFamily="18" charset="0"/>
                <a:cs typeface="Times New Roman" pitchFamily="18" charset="0"/>
              </a:rPr>
              <a:t>most convolutional noise changes only very slightly for some reasonable time interval</a:t>
            </a:r>
            <a:endParaRPr lang="en-US" altLang="zh-TW" sz="2700" dirty="0">
              <a:latin typeface="Times New Roman" pitchFamily="18" charset="0"/>
              <a:cs typeface="Times New Roman" pitchFamily="18" charset="0"/>
            </a:endParaRPr>
          </a:p>
          <a:p>
            <a:pPr marL="862013" lvl="1" indent="-288132" defTabSz="1452563">
              <a:lnSpc>
                <a:spcPct val="80000"/>
              </a:lnSpc>
              <a:spcBef>
                <a:spcPct val="5000"/>
              </a:spcBef>
              <a:buNone/>
            </a:pPr>
            <a:r>
              <a:rPr lang="en-US" altLang="zh-TW" sz="2550" dirty="0">
                <a:latin typeface="Times New Roman" pitchFamily="18" charset="0"/>
                <a:cs typeface="Times New Roman" pitchFamily="18" charset="0"/>
              </a:rPr>
              <a:t> 		x</a:t>
            </a:r>
            <a:r>
              <a:rPr lang="en-US" altLang="zh-TW" sz="2550" dirty="0">
                <a:latin typeface="Times New Roman" pitchFamily="18" charset="0"/>
                <a:cs typeface="Times New Roman" pitchFamily="18" charset="0"/>
                <a:sym typeface="Symbol" pitchFamily="18" charset="2"/>
              </a:rPr>
              <a:t> = </a:t>
            </a:r>
            <a:r>
              <a:rPr lang="en-US" altLang="zh-TW" sz="2550" dirty="0" err="1">
                <a:latin typeface="Times New Roman" pitchFamily="18" charset="0"/>
                <a:cs typeface="Times New Roman" pitchFamily="18" charset="0"/>
                <a:sym typeface="Symbol" pitchFamily="18" charset="2"/>
              </a:rPr>
              <a:t>yh</a:t>
            </a:r>
            <a:r>
              <a:rPr lang="en-US" altLang="zh-TW" sz="2550" dirty="0">
                <a:latin typeface="Times New Roman" pitchFamily="18" charset="0"/>
                <a:cs typeface="Times New Roman" pitchFamily="18" charset="0"/>
                <a:sym typeface="Symbol" pitchFamily="18" charset="2"/>
              </a:rPr>
              <a:t>	if  h can be estimated</a:t>
            </a:r>
            <a:endParaRPr lang="en-US" altLang="zh-TW" sz="2550" dirty="0">
              <a:latin typeface="Times New Roman" pitchFamily="18" charset="0"/>
              <a:cs typeface="Times New Roman" pitchFamily="18" charset="0"/>
            </a:endParaRPr>
          </a:p>
          <a:p>
            <a:pPr marL="288132" indent="-288132" defTabSz="1452563">
              <a:lnSpc>
                <a:spcPct val="80000"/>
              </a:lnSpc>
            </a:pPr>
            <a:r>
              <a:rPr lang="en-US" altLang="zh-TW" sz="2850" b="1" dirty="0" err="1">
                <a:latin typeface="Times New Roman" pitchFamily="18" charset="0"/>
              </a:rPr>
              <a:t>Cepstral</a:t>
            </a:r>
            <a:r>
              <a:rPr lang="en-US" altLang="zh-TW" sz="2850" b="1" dirty="0">
                <a:latin typeface="Times New Roman" pitchFamily="18" charset="0"/>
              </a:rPr>
              <a:t> Mean Subtraction(CMS)</a:t>
            </a:r>
            <a:endParaRPr lang="en-US" altLang="zh-TW" sz="3600" b="1" dirty="0">
              <a:latin typeface="Times New Roman" pitchFamily="18" charset="0"/>
            </a:endParaRPr>
          </a:p>
          <a:p>
            <a:pPr marL="862013" lvl="1" indent="-288132" defTabSz="1452563">
              <a:lnSpc>
                <a:spcPct val="80000"/>
              </a:lnSpc>
              <a:spcBef>
                <a:spcPct val="5000"/>
              </a:spcBef>
            </a:pPr>
            <a:r>
              <a:rPr lang="en-US" altLang="zh-TW" sz="2550" dirty="0">
                <a:latin typeface="Times New Roman" pitchFamily="18" charset="0"/>
                <a:cs typeface="Times New Roman" pitchFamily="18" charset="0"/>
              </a:rPr>
              <a:t>assuming E[</a:t>
            </a:r>
            <a:r>
              <a:rPr lang="en-US" altLang="zh-TW" sz="600" dirty="0">
                <a:latin typeface="Times New Roman" pitchFamily="18" charset="0"/>
                <a:cs typeface="Times New Roman" pitchFamily="18" charset="0"/>
              </a:rPr>
              <a:t> </a:t>
            </a:r>
            <a:r>
              <a:rPr lang="en-US" altLang="zh-TW" sz="2550" dirty="0">
                <a:latin typeface="Times New Roman" pitchFamily="18" charset="0"/>
                <a:cs typeface="Times New Roman" pitchFamily="18" charset="0"/>
              </a:rPr>
              <a:t>x</a:t>
            </a:r>
            <a:r>
              <a:rPr lang="en-US" altLang="zh-TW" sz="600" dirty="0">
                <a:latin typeface="Times New Roman" pitchFamily="18" charset="0"/>
                <a:cs typeface="Times New Roman" pitchFamily="18" charset="0"/>
              </a:rPr>
              <a:t> </a:t>
            </a:r>
            <a:r>
              <a:rPr lang="en-US" altLang="zh-TW" sz="600" dirty="0">
                <a:latin typeface="Times New Roman" pitchFamily="18" charset="0"/>
                <a:cs typeface="Times New Roman" pitchFamily="18" charset="0"/>
                <a:sym typeface="Symbol" pitchFamily="18" charset="2"/>
              </a:rPr>
              <a:t> </a:t>
            </a:r>
            <a:r>
              <a:rPr lang="en-US" altLang="zh-TW" sz="2550" dirty="0">
                <a:latin typeface="Times New Roman" pitchFamily="18" charset="0"/>
                <a:cs typeface="Times New Roman" pitchFamily="18" charset="0"/>
              </a:rPr>
              <a:t>] = 0 ,	then E[</a:t>
            </a:r>
            <a:r>
              <a:rPr lang="en-US" altLang="zh-TW" sz="600" dirty="0">
                <a:latin typeface="Times New Roman" pitchFamily="18" charset="0"/>
                <a:cs typeface="Times New Roman" pitchFamily="18" charset="0"/>
              </a:rPr>
              <a:t> </a:t>
            </a:r>
            <a:r>
              <a:rPr lang="en-US" altLang="zh-TW" sz="2550" dirty="0">
                <a:latin typeface="Times New Roman" pitchFamily="18" charset="0"/>
                <a:cs typeface="Times New Roman" pitchFamily="18" charset="0"/>
              </a:rPr>
              <a:t>y</a:t>
            </a:r>
            <a:r>
              <a:rPr lang="en-US" altLang="zh-TW" sz="600" dirty="0">
                <a:latin typeface="Times New Roman" pitchFamily="18" charset="0"/>
                <a:cs typeface="Times New Roman" pitchFamily="18" charset="0"/>
              </a:rPr>
              <a:t> </a:t>
            </a:r>
            <a:r>
              <a:rPr lang="en-US" altLang="zh-TW" sz="600" dirty="0">
                <a:latin typeface="Times New Roman" pitchFamily="18" charset="0"/>
                <a:cs typeface="Times New Roman" pitchFamily="18" charset="0"/>
                <a:sym typeface="Symbol" pitchFamily="18" charset="2"/>
              </a:rPr>
              <a:t> </a:t>
            </a:r>
            <a:r>
              <a:rPr lang="en-US" altLang="zh-TW" sz="2550" dirty="0">
                <a:latin typeface="Times New Roman" pitchFamily="18" charset="0"/>
                <a:cs typeface="Times New Roman" pitchFamily="18" charset="0"/>
              </a:rPr>
              <a:t>] = h ,	averaged over an utterance or a moving</a:t>
            </a:r>
          </a:p>
          <a:p>
            <a:pPr marL="862013" lvl="1" indent="-288132" defTabSz="1452563">
              <a:lnSpc>
                <a:spcPct val="80000"/>
              </a:lnSpc>
              <a:spcBef>
                <a:spcPct val="5000"/>
              </a:spcBef>
              <a:buNone/>
            </a:pPr>
            <a:r>
              <a:rPr lang="en-US" altLang="zh-TW" sz="2550" dirty="0">
                <a:latin typeface="Times New Roman" pitchFamily="18" charset="0"/>
                <a:cs typeface="Times New Roman" pitchFamily="18" charset="0"/>
              </a:rPr>
              <a:t>                                                                                   window, or a longer time interval</a:t>
            </a:r>
          </a:p>
          <a:p>
            <a:pPr marL="862013" lvl="1" indent="-288132" defTabSz="1452563">
              <a:lnSpc>
                <a:spcPct val="80000"/>
              </a:lnSpc>
              <a:spcBef>
                <a:spcPct val="5000"/>
              </a:spcBef>
              <a:buNone/>
            </a:pPr>
            <a:r>
              <a:rPr lang="en-US" altLang="zh-TW" sz="2550" dirty="0">
                <a:latin typeface="Times New Roman" pitchFamily="18" charset="0"/>
                <a:cs typeface="Times New Roman" pitchFamily="18" charset="0"/>
              </a:rPr>
              <a:t>		</a:t>
            </a:r>
            <a:r>
              <a:rPr lang="en-US" altLang="zh-TW" sz="2550" dirty="0" err="1">
                <a:latin typeface="Times New Roman" pitchFamily="18" charset="0"/>
                <a:cs typeface="Times New Roman" pitchFamily="18" charset="0"/>
              </a:rPr>
              <a:t>x</a:t>
            </a:r>
            <a:r>
              <a:rPr lang="en-US" altLang="zh-TW" sz="2550" b="1" baseline="-25000" dirty="0" err="1">
                <a:latin typeface="Times New Roman" pitchFamily="18" charset="0"/>
                <a:cs typeface="Times New Roman" pitchFamily="18" charset="0"/>
              </a:rPr>
              <a:t>CMS</a:t>
            </a:r>
            <a:r>
              <a:rPr lang="en-US" altLang="zh-TW" sz="2550" baseline="-25000" dirty="0">
                <a:latin typeface="Times New Roman" pitchFamily="18" charset="0"/>
                <a:cs typeface="Times New Roman" pitchFamily="18" charset="0"/>
              </a:rPr>
              <a:t> </a:t>
            </a:r>
            <a:r>
              <a:rPr lang="en-US" altLang="zh-TW" sz="2550" dirty="0">
                <a:latin typeface="Times New Roman" pitchFamily="18" charset="0"/>
                <a:cs typeface="Times New Roman" pitchFamily="18" charset="0"/>
              </a:rPr>
              <a:t>= </a:t>
            </a:r>
            <a:r>
              <a:rPr lang="en-US" altLang="zh-TW" sz="2550" dirty="0" err="1">
                <a:latin typeface="Times New Roman" pitchFamily="18" charset="0"/>
                <a:cs typeface="Times New Roman" pitchFamily="18" charset="0"/>
              </a:rPr>
              <a:t>y</a:t>
            </a:r>
            <a:r>
              <a:rPr lang="en-US" altLang="zh-TW" sz="2550" dirty="0" err="1">
                <a:latin typeface="Times New Roman" pitchFamily="18" charset="0"/>
                <a:cs typeface="Times New Roman" pitchFamily="18" charset="0"/>
                <a:sym typeface="Symbol" pitchFamily="18" charset="2"/>
              </a:rPr>
              <a:t>E</a:t>
            </a:r>
            <a:r>
              <a:rPr lang="en-US" altLang="zh-TW" sz="2550" dirty="0">
                <a:latin typeface="Times New Roman" pitchFamily="18" charset="0"/>
                <a:cs typeface="Times New Roman" pitchFamily="18" charset="0"/>
                <a:sym typeface="Symbol" pitchFamily="18" charset="2"/>
              </a:rPr>
              <a:t>[</a:t>
            </a:r>
            <a:r>
              <a:rPr lang="en-US" altLang="zh-TW" sz="600" dirty="0">
                <a:latin typeface="Times New Roman" pitchFamily="18" charset="0"/>
                <a:cs typeface="Times New Roman" pitchFamily="18" charset="0"/>
                <a:sym typeface="Symbol" pitchFamily="18" charset="2"/>
              </a:rPr>
              <a:t> </a:t>
            </a:r>
            <a:r>
              <a:rPr lang="en-US" altLang="zh-TW" sz="2550" dirty="0">
                <a:latin typeface="Times New Roman" pitchFamily="18" charset="0"/>
                <a:cs typeface="Times New Roman" pitchFamily="18" charset="0"/>
                <a:sym typeface="Symbol" pitchFamily="18" charset="2"/>
              </a:rPr>
              <a:t>y</a:t>
            </a:r>
            <a:r>
              <a:rPr lang="en-US" altLang="zh-TW" sz="600" dirty="0">
                <a:latin typeface="Times New Roman" pitchFamily="18" charset="0"/>
                <a:cs typeface="Times New Roman" pitchFamily="18" charset="0"/>
                <a:sym typeface="Symbol" pitchFamily="18" charset="2"/>
              </a:rPr>
              <a:t> </a:t>
            </a:r>
            <a:r>
              <a:rPr lang="en-US" altLang="zh-TW" sz="2550" dirty="0">
                <a:latin typeface="Times New Roman" pitchFamily="18" charset="0"/>
                <a:cs typeface="Times New Roman" pitchFamily="18" charset="0"/>
                <a:sym typeface="Symbol" pitchFamily="18" charset="2"/>
              </a:rPr>
              <a:t>]</a:t>
            </a:r>
            <a:endParaRPr lang="en-US" altLang="zh-TW" sz="2550" dirty="0">
              <a:latin typeface="Times New Roman" pitchFamily="18" charset="0"/>
              <a:cs typeface="Times New Roman" pitchFamily="18" charset="0"/>
            </a:endParaRPr>
          </a:p>
          <a:p>
            <a:pPr marL="862013" lvl="1" indent="-288132" defTabSz="1452563">
              <a:lnSpc>
                <a:spcPct val="80000"/>
              </a:lnSpc>
              <a:spcBef>
                <a:spcPct val="5000"/>
              </a:spcBef>
            </a:pPr>
            <a:r>
              <a:rPr lang="en-US" altLang="zh-TW" sz="2550" dirty="0">
                <a:latin typeface="Times New Roman" pitchFamily="18" charset="0"/>
                <a:cs typeface="Times New Roman" pitchFamily="18" charset="0"/>
              </a:rPr>
              <a:t>CMS features are immune to convolutional noise</a:t>
            </a:r>
          </a:p>
          <a:p>
            <a:pPr marL="862013" lvl="1" indent="-288132" defTabSz="1452563">
              <a:lnSpc>
                <a:spcPct val="80000"/>
              </a:lnSpc>
              <a:spcBef>
                <a:spcPct val="5000"/>
              </a:spcBef>
              <a:buNone/>
            </a:pPr>
            <a:r>
              <a:rPr lang="en-US" altLang="zh-TW" sz="2550" dirty="0">
                <a:latin typeface="Times New Roman" pitchFamily="18" charset="0"/>
                <a:cs typeface="Times New Roman" pitchFamily="18" charset="0"/>
              </a:rPr>
              <a:t>		x[n] convolved with any h[n] gives the same </a:t>
            </a:r>
            <a:r>
              <a:rPr lang="en-US" altLang="zh-TW" sz="2550" dirty="0" err="1">
                <a:latin typeface="Times New Roman" pitchFamily="18" charset="0"/>
                <a:cs typeface="Times New Roman" pitchFamily="18" charset="0"/>
              </a:rPr>
              <a:t>x</a:t>
            </a:r>
            <a:r>
              <a:rPr lang="en-US" altLang="zh-TW" sz="2550" b="1" baseline="-25000" dirty="0" err="1">
                <a:latin typeface="Times New Roman" pitchFamily="18" charset="0"/>
                <a:cs typeface="Times New Roman" pitchFamily="18" charset="0"/>
              </a:rPr>
              <a:t>CMS</a:t>
            </a:r>
            <a:endParaRPr lang="en-US" altLang="zh-TW" sz="2550" b="1" dirty="0">
              <a:latin typeface="Times New Roman" pitchFamily="18" charset="0"/>
              <a:cs typeface="Times New Roman" pitchFamily="18" charset="0"/>
            </a:endParaRPr>
          </a:p>
          <a:p>
            <a:pPr marL="862013" lvl="1" indent="-288132" defTabSz="1452563">
              <a:lnSpc>
                <a:spcPct val="80000"/>
              </a:lnSpc>
              <a:spcBef>
                <a:spcPct val="5000"/>
              </a:spcBef>
            </a:pPr>
            <a:r>
              <a:rPr lang="en-US" altLang="zh-TW" sz="2550" dirty="0">
                <a:latin typeface="Times New Roman" pitchFamily="18" charset="0"/>
                <a:cs typeface="Times New Roman" pitchFamily="18" charset="0"/>
              </a:rPr>
              <a:t>CMS doesn't change delta or delta-delta </a:t>
            </a:r>
            <a:r>
              <a:rPr lang="en-US" altLang="zh-TW" sz="2550" dirty="0" err="1">
                <a:latin typeface="Times New Roman" pitchFamily="18" charset="0"/>
                <a:cs typeface="Times New Roman" pitchFamily="18" charset="0"/>
              </a:rPr>
              <a:t>cepstral</a:t>
            </a:r>
            <a:r>
              <a:rPr lang="en-US" altLang="zh-TW" sz="2550" dirty="0">
                <a:latin typeface="Times New Roman" pitchFamily="18" charset="0"/>
                <a:cs typeface="Times New Roman" pitchFamily="18" charset="0"/>
              </a:rPr>
              <a:t> coefficients</a:t>
            </a:r>
          </a:p>
          <a:p>
            <a:pPr marL="288132" indent="-288132" defTabSz="1452563">
              <a:lnSpc>
                <a:spcPct val="80000"/>
              </a:lnSpc>
            </a:pPr>
            <a:r>
              <a:rPr lang="en-US" altLang="zh-TW" sz="2850" b="1" dirty="0">
                <a:latin typeface="Times New Roman" pitchFamily="18" charset="0"/>
              </a:rPr>
              <a:t>Signal Bias Removal</a:t>
            </a:r>
            <a:endParaRPr lang="en-US" altLang="zh-TW" sz="3000" dirty="0">
              <a:latin typeface="Times New Roman" pitchFamily="18" charset="0"/>
              <a:cs typeface="Times New Roman" pitchFamily="18" charset="0"/>
            </a:endParaRPr>
          </a:p>
          <a:p>
            <a:pPr marL="862013" lvl="1" indent="-288132" defTabSz="1452563">
              <a:lnSpc>
                <a:spcPct val="80000"/>
              </a:lnSpc>
              <a:spcBef>
                <a:spcPct val="5000"/>
              </a:spcBef>
            </a:pPr>
            <a:r>
              <a:rPr lang="en-US" altLang="zh-TW" sz="2550" dirty="0">
                <a:latin typeface="Times New Roman" pitchFamily="18" charset="0"/>
                <a:cs typeface="Times New Roman" pitchFamily="18" charset="0"/>
              </a:rPr>
              <a:t>estimating h by the maximum likelihood criteria</a:t>
            </a:r>
          </a:p>
          <a:p>
            <a:pPr marL="862013" lvl="1" indent="-288132" defTabSz="1452563">
              <a:lnSpc>
                <a:spcPct val="80000"/>
              </a:lnSpc>
              <a:buNone/>
            </a:pPr>
            <a:r>
              <a:rPr lang="en-US" altLang="zh-TW" sz="2550" dirty="0">
                <a:latin typeface="Times New Roman" pitchFamily="18" charset="0"/>
                <a:cs typeface="Times New Roman" pitchFamily="18" charset="0"/>
              </a:rPr>
              <a:t>	h</a:t>
            </a:r>
            <a:r>
              <a:rPr lang="en-US" altLang="zh-TW" sz="2550" baseline="30000" dirty="0">
                <a:latin typeface="Times New Roman" pitchFamily="18" charset="0"/>
                <a:cs typeface="Times New Roman" pitchFamily="18" charset="0"/>
              </a:rPr>
              <a:t>*</a:t>
            </a:r>
            <a:r>
              <a:rPr lang="en-US" altLang="zh-TW" sz="2550" dirty="0">
                <a:latin typeface="Times New Roman" pitchFamily="18" charset="0"/>
                <a:cs typeface="Times New Roman" pitchFamily="18" charset="0"/>
              </a:rPr>
              <a:t>= </a:t>
            </a:r>
            <a:r>
              <a:rPr lang="en-US" altLang="zh-TW" sz="2550" b="1" baseline="30000" dirty="0" err="1">
                <a:latin typeface="Times New Roman" pitchFamily="18" charset="0"/>
                <a:cs typeface="Times New Roman" pitchFamily="18" charset="0"/>
              </a:rPr>
              <a:t>arg</a:t>
            </a:r>
            <a:r>
              <a:rPr lang="en-US" altLang="zh-TW" sz="2550" b="1" baseline="30000" dirty="0">
                <a:latin typeface="Times New Roman" pitchFamily="18" charset="0"/>
                <a:cs typeface="Times New Roman" pitchFamily="18" charset="0"/>
              </a:rPr>
              <a:t> max</a:t>
            </a:r>
            <a:r>
              <a:rPr lang="en-US" altLang="zh-TW" sz="2550" dirty="0">
                <a:latin typeface="Times New Roman" pitchFamily="18" charset="0"/>
                <a:cs typeface="Times New Roman" pitchFamily="18" charset="0"/>
              </a:rPr>
              <a:t> </a:t>
            </a:r>
            <a:r>
              <a:rPr lang="en-US" altLang="zh-TW" sz="2550" dirty="0" err="1">
                <a:latin typeface="Times New Roman" pitchFamily="18" charset="0"/>
                <a:cs typeface="Times New Roman" pitchFamily="18" charset="0"/>
              </a:rPr>
              <a:t>Prob</a:t>
            </a:r>
            <a:r>
              <a:rPr lang="en-US" altLang="zh-TW" sz="2550" dirty="0">
                <a:latin typeface="Times New Roman" pitchFamily="18" charset="0"/>
                <a:cs typeface="Times New Roman" pitchFamily="18" charset="0"/>
              </a:rPr>
              <a:t>[Y = (y</a:t>
            </a:r>
            <a:r>
              <a:rPr lang="en-US" altLang="zh-TW" sz="2550" b="1" baseline="-25000" dirty="0">
                <a:latin typeface="Times New Roman" pitchFamily="18" charset="0"/>
                <a:cs typeface="Times New Roman" pitchFamily="18" charset="0"/>
              </a:rPr>
              <a:t>1</a:t>
            </a:r>
            <a:r>
              <a:rPr lang="en-US" altLang="zh-TW" sz="2550" dirty="0">
                <a:latin typeface="Times New Roman" pitchFamily="18" charset="0"/>
                <a:cs typeface="Times New Roman" pitchFamily="18" charset="0"/>
              </a:rPr>
              <a:t>y</a:t>
            </a:r>
            <a:r>
              <a:rPr lang="en-US" altLang="zh-TW" sz="2550" b="1" baseline="-25000" dirty="0">
                <a:latin typeface="Times New Roman" pitchFamily="18" charset="0"/>
                <a:cs typeface="Times New Roman" pitchFamily="18" charset="0"/>
              </a:rPr>
              <a:t>2</a:t>
            </a:r>
            <a:r>
              <a:rPr lang="en-US" altLang="zh-TW" sz="2550" dirty="0">
                <a:latin typeface="Times New Roman" pitchFamily="18" charset="0"/>
                <a:cs typeface="Times New Roman" pitchFamily="18" charset="0"/>
              </a:rPr>
              <a:t>…</a:t>
            </a:r>
            <a:r>
              <a:rPr lang="en-US" altLang="zh-TW" sz="2550" dirty="0" err="1">
                <a:latin typeface="Times New Roman" pitchFamily="18" charset="0"/>
                <a:cs typeface="Times New Roman" pitchFamily="18" charset="0"/>
              </a:rPr>
              <a:t>y</a:t>
            </a:r>
            <a:r>
              <a:rPr lang="en-US" altLang="zh-TW" sz="2550" b="1" baseline="-25000" dirty="0" err="1">
                <a:latin typeface="Times New Roman" pitchFamily="18" charset="0"/>
                <a:cs typeface="Times New Roman" pitchFamily="18" charset="0"/>
              </a:rPr>
              <a:t>T</a:t>
            </a:r>
            <a:r>
              <a:rPr lang="en-US" altLang="zh-TW" sz="2550" dirty="0">
                <a:latin typeface="Times New Roman" pitchFamily="18" charset="0"/>
                <a:cs typeface="Times New Roman" pitchFamily="18" charset="0"/>
              </a:rPr>
              <a:t>) | </a:t>
            </a:r>
            <a:r>
              <a:rPr lang="en-US" altLang="zh-TW" sz="2550" dirty="0">
                <a:latin typeface="Times New Roman" pitchFamily="18" charset="0"/>
                <a:sym typeface="Symbol" pitchFamily="18" charset="2"/>
              </a:rPr>
              <a:t> </a:t>
            </a:r>
            <a:r>
              <a:rPr lang="en-US" altLang="zh-TW" sz="2550" dirty="0">
                <a:latin typeface="Times New Roman" pitchFamily="18" charset="0"/>
                <a:cs typeface="Times New Roman" pitchFamily="18" charset="0"/>
              </a:rPr>
              <a:t>, h] ,	 </a:t>
            </a:r>
            <a:r>
              <a:rPr lang="en-US" altLang="zh-TW" sz="2550" dirty="0">
                <a:latin typeface="Times New Roman" pitchFamily="18" charset="0"/>
                <a:sym typeface="Symbol" pitchFamily="18" charset="2"/>
              </a:rPr>
              <a:t></a:t>
            </a:r>
            <a:r>
              <a:rPr lang="en-US" altLang="zh-TW" sz="2550" dirty="0">
                <a:latin typeface="Times New Roman" pitchFamily="18" charset="0"/>
                <a:cs typeface="Times New Roman" pitchFamily="18" charset="0"/>
              </a:rPr>
              <a:t> : HMM for the utterance Y</a:t>
            </a:r>
          </a:p>
          <a:p>
            <a:pPr marL="862013" lvl="1" indent="-288132" defTabSz="1452563">
              <a:lnSpc>
                <a:spcPct val="80000"/>
              </a:lnSpc>
            </a:pPr>
            <a:r>
              <a:rPr lang="en-US" altLang="zh-TW" sz="2550" dirty="0">
                <a:latin typeface="Times New Roman" pitchFamily="18" charset="0"/>
                <a:cs typeface="Times New Roman" pitchFamily="18" charset="0"/>
              </a:rPr>
              <a:t>iteratively obtained via EM algorithm</a:t>
            </a:r>
          </a:p>
          <a:p>
            <a:pPr marL="288132" indent="-288132" defTabSz="1452563">
              <a:lnSpc>
                <a:spcPct val="80000"/>
              </a:lnSpc>
            </a:pPr>
            <a:r>
              <a:rPr lang="en-US" altLang="zh-TW" sz="2850" b="1" dirty="0">
                <a:latin typeface="Times New Roman" pitchFamily="18" charset="0"/>
                <a:cs typeface="Times New Roman" pitchFamily="18" charset="0"/>
              </a:rPr>
              <a:t>CMS, </a:t>
            </a:r>
            <a:r>
              <a:rPr lang="en-US" altLang="zh-TW" sz="2850" b="1" dirty="0" err="1">
                <a:latin typeface="Times New Roman" pitchFamily="18" charset="0"/>
                <a:cs typeface="Times New Roman" pitchFamily="18" charset="0"/>
              </a:rPr>
              <a:t>Cepstral</a:t>
            </a:r>
            <a:r>
              <a:rPr lang="en-US" altLang="zh-TW" sz="2850" b="1" dirty="0">
                <a:latin typeface="Times New Roman" pitchFamily="18" charset="0"/>
                <a:cs typeface="Times New Roman" pitchFamily="18" charset="0"/>
              </a:rPr>
              <a:t> Mean and Variance Normalization (CMVN) and Histogram Equalization (HEQ)</a:t>
            </a:r>
          </a:p>
          <a:p>
            <a:pPr marL="862013" lvl="1" indent="-288132" defTabSz="1452563">
              <a:lnSpc>
                <a:spcPct val="80000"/>
              </a:lnSpc>
            </a:pPr>
            <a:r>
              <a:rPr lang="en-US" altLang="zh-TW" sz="2550" dirty="0">
                <a:latin typeface="Times New Roman" pitchFamily="18" charset="0"/>
                <a:cs typeface="Times New Roman" pitchFamily="18" charset="0"/>
              </a:rPr>
              <a:t>CMS equally useful for additive noise</a:t>
            </a:r>
          </a:p>
          <a:p>
            <a:pPr marL="862013" lvl="1" indent="-288132" defTabSz="1452563">
              <a:lnSpc>
                <a:spcPct val="80000"/>
              </a:lnSpc>
            </a:pPr>
            <a:r>
              <a:rPr lang="en-US" altLang="zh-TW" sz="2550" dirty="0">
                <a:latin typeface="Times New Roman" pitchFamily="18" charset="0"/>
                <a:cs typeface="Times New Roman" pitchFamily="18" charset="0"/>
              </a:rPr>
              <a:t>CMVN: variance normalized as well</a:t>
            </a:r>
          </a:p>
          <a:p>
            <a:pPr marL="862013" lvl="1" indent="-288132" defTabSz="1452563">
              <a:lnSpc>
                <a:spcPct val="80000"/>
              </a:lnSpc>
            </a:pPr>
            <a:r>
              <a:rPr lang="en-US" altLang="zh-TW" sz="2550" dirty="0">
                <a:latin typeface="Times New Roman" pitchFamily="18" charset="0"/>
                <a:cs typeface="Times New Roman" pitchFamily="18" charset="0"/>
              </a:rPr>
              <a:t>HEQ: the whole distribution equalized</a:t>
            </a:r>
          </a:p>
          <a:p>
            <a:pPr marL="862013" lvl="1" indent="-288132" defTabSz="1452563">
              <a:lnSpc>
                <a:spcPct val="80000"/>
              </a:lnSpc>
            </a:pPr>
            <a:r>
              <a:rPr lang="en-US" altLang="zh-TW" sz="2550" dirty="0">
                <a:latin typeface="Times New Roman" pitchFamily="18" charset="0"/>
                <a:cs typeface="Times New Roman" pitchFamily="18" charset="0"/>
              </a:rPr>
              <a:t>Successful and popularly used</a:t>
            </a:r>
          </a:p>
        </p:txBody>
      </p:sp>
      <p:sp>
        <p:nvSpPr>
          <p:cNvPr id="96260" name="Line 12"/>
          <p:cNvSpPr>
            <a:spLocks noChangeShapeType="1"/>
          </p:cNvSpPr>
          <p:nvPr/>
        </p:nvSpPr>
        <p:spPr bwMode="auto">
          <a:xfrm>
            <a:off x="3390900" y="6384926"/>
            <a:ext cx="1643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grpSp>
        <p:nvGrpSpPr>
          <p:cNvPr id="96261" name="Group 43"/>
          <p:cNvGrpSpPr>
            <a:grpSpLocks/>
          </p:cNvGrpSpPr>
          <p:nvPr/>
        </p:nvGrpSpPr>
        <p:grpSpPr bwMode="auto">
          <a:xfrm>
            <a:off x="6605588" y="2227264"/>
            <a:ext cx="647700" cy="0"/>
            <a:chOff x="1814" y="935"/>
            <a:chExt cx="272" cy="0"/>
          </a:xfrm>
        </p:grpSpPr>
        <p:sp>
          <p:nvSpPr>
            <p:cNvPr id="96286" name="Line 38"/>
            <p:cNvSpPr>
              <a:spLocks noChangeShapeType="1"/>
            </p:cNvSpPr>
            <p:nvPr/>
          </p:nvSpPr>
          <p:spPr bwMode="auto">
            <a:xfrm>
              <a:off x="1814" y="935"/>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87" name="Line 41"/>
            <p:cNvSpPr>
              <a:spLocks noChangeShapeType="1"/>
            </p:cNvSpPr>
            <p:nvPr/>
          </p:nvSpPr>
          <p:spPr bwMode="auto">
            <a:xfrm>
              <a:off x="2018" y="935"/>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grpSp>
      <p:sp>
        <p:nvSpPr>
          <p:cNvPr id="96262" name="Line 42"/>
          <p:cNvSpPr>
            <a:spLocks noChangeShapeType="1"/>
          </p:cNvSpPr>
          <p:nvPr/>
        </p:nvSpPr>
        <p:spPr bwMode="auto">
          <a:xfrm>
            <a:off x="7439025" y="217011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63" name="Line 47"/>
          <p:cNvSpPr>
            <a:spLocks noChangeShapeType="1"/>
          </p:cNvSpPr>
          <p:nvPr/>
        </p:nvSpPr>
        <p:spPr bwMode="auto">
          <a:xfrm>
            <a:off x="8334375" y="222726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64" name="Line 48"/>
          <p:cNvSpPr>
            <a:spLocks noChangeShapeType="1"/>
          </p:cNvSpPr>
          <p:nvPr/>
        </p:nvSpPr>
        <p:spPr bwMode="auto">
          <a:xfrm>
            <a:off x="8658225" y="222726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65" name="Line 49"/>
          <p:cNvSpPr>
            <a:spLocks noChangeShapeType="1"/>
          </p:cNvSpPr>
          <p:nvPr/>
        </p:nvSpPr>
        <p:spPr bwMode="auto">
          <a:xfrm>
            <a:off x="8984457" y="217011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66" name="Line 50"/>
          <p:cNvSpPr>
            <a:spLocks noChangeShapeType="1"/>
          </p:cNvSpPr>
          <p:nvPr/>
        </p:nvSpPr>
        <p:spPr bwMode="auto">
          <a:xfrm>
            <a:off x="3986213" y="287496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67" name="Line 51"/>
          <p:cNvSpPr>
            <a:spLocks noChangeShapeType="1"/>
          </p:cNvSpPr>
          <p:nvPr/>
        </p:nvSpPr>
        <p:spPr bwMode="auto">
          <a:xfrm>
            <a:off x="4500563" y="287496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68" name="Line 52"/>
          <p:cNvSpPr>
            <a:spLocks noChangeShapeType="1"/>
          </p:cNvSpPr>
          <p:nvPr/>
        </p:nvSpPr>
        <p:spPr bwMode="auto">
          <a:xfrm>
            <a:off x="4824413" y="281781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69" name="Line 53"/>
          <p:cNvSpPr>
            <a:spLocks noChangeShapeType="1"/>
          </p:cNvSpPr>
          <p:nvPr/>
        </p:nvSpPr>
        <p:spPr bwMode="auto">
          <a:xfrm>
            <a:off x="5795963" y="281781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0" name="Line 54"/>
          <p:cNvSpPr>
            <a:spLocks noChangeShapeType="1"/>
          </p:cNvSpPr>
          <p:nvPr/>
        </p:nvSpPr>
        <p:spPr bwMode="auto">
          <a:xfrm>
            <a:off x="5010150" y="3632201"/>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1" name="Line 55"/>
          <p:cNvSpPr>
            <a:spLocks noChangeShapeType="1"/>
          </p:cNvSpPr>
          <p:nvPr/>
        </p:nvSpPr>
        <p:spPr bwMode="auto">
          <a:xfrm>
            <a:off x="7848600" y="3632201"/>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2" name="Line 56"/>
          <p:cNvSpPr>
            <a:spLocks noChangeShapeType="1"/>
          </p:cNvSpPr>
          <p:nvPr/>
        </p:nvSpPr>
        <p:spPr bwMode="auto">
          <a:xfrm>
            <a:off x="8496300" y="3579814"/>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3" name="Line 57"/>
          <p:cNvSpPr>
            <a:spLocks noChangeShapeType="1"/>
          </p:cNvSpPr>
          <p:nvPr/>
        </p:nvSpPr>
        <p:spPr bwMode="auto">
          <a:xfrm>
            <a:off x="3986213" y="4334669"/>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4" name="Line 58"/>
          <p:cNvSpPr>
            <a:spLocks noChangeShapeType="1"/>
          </p:cNvSpPr>
          <p:nvPr/>
        </p:nvSpPr>
        <p:spPr bwMode="auto">
          <a:xfrm>
            <a:off x="4931570" y="4334669"/>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5" name="Line 59"/>
          <p:cNvSpPr>
            <a:spLocks noChangeShapeType="1"/>
          </p:cNvSpPr>
          <p:nvPr/>
        </p:nvSpPr>
        <p:spPr bwMode="auto">
          <a:xfrm>
            <a:off x="5579270" y="4334669"/>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6" name="Line 60"/>
          <p:cNvSpPr>
            <a:spLocks noChangeShapeType="1"/>
          </p:cNvSpPr>
          <p:nvPr/>
        </p:nvSpPr>
        <p:spPr bwMode="auto">
          <a:xfrm>
            <a:off x="9841707" y="4982369"/>
            <a:ext cx="161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7" name="Line 62"/>
          <p:cNvSpPr>
            <a:spLocks noChangeShapeType="1"/>
          </p:cNvSpPr>
          <p:nvPr/>
        </p:nvSpPr>
        <p:spPr bwMode="auto">
          <a:xfrm>
            <a:off x="5472115" y="6384926"/>
            <a:ext cx="2166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8" name="Line 63"/>
          <p:cNvSpPr>
            <a:spLocks noChangeShapeType="1"/>
          </p:cNvSpPr>
          <p:nvPr/>
        </p:nvSpPr>
        <p:spPr bwMode="auto">
          <a:xfrm>
            <a:off x="6143625" y="6439694"/>
            <a:ext cx="1643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79" name="Line 64"/>
          <p:cNvSpPr>
            <a:spLocks noChangeShapeType="1"/>
          </p:cNvSpPr>
          <p:nvPr/>
        </p:nvSpPr>
        <p:spPr bwMode="auto">
          <a:xfrm>
            <a:off x="6415088" y="6439694"/>
            <a:ext cx="1643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80" name="Line 65"/>
          <p:cNvSpPr>
            <a:spLocks noChangeShapeType="1"/>
          </p:cNvSpPr>
          <p:nvPr/>
        </p:nvSpPr>
        <p:spPr bwMode="auto">
          <a:xfrm>
            <a:off x="6984209" y="6439694"/>
            <a:ext cx="1643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81" name="Line 66"/>
          <p:cNvSpPr>
            <a:spLocks noChangeShapeType="1"/>
          </p:cNvSpPr>
          <p:nvPr/>
        </p:nvSpPr>
        <p:spPr bwMode="auto">
          <a:xfrm>
            <a:off x="8062913" y="6384926"/>
            <a:ext cx="1643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82" name="Line 67"/>
          <p:cNvSpPr>
            <a:spLocks noChangeShapeType="1"/>
          </p:cNvSpPr>
          <p:nvPr/>
        </p:nvSpPr>
        <p:spPr bwMode="auto">
          <a:xfrm>
            <a:off x="13411202" y="6384926"/>
            <a:ext cx="2166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83" name="Line 68"/>
          <p:cNvSpPr>
            <a:spLocks noChangeShapeType="1"/>
          </p:cNvSpPr>
          <p:nvPr/>
        </p:nvSpPr>
        <p:spPr bwMode="auto">
          <a:xfrm>
            <a:off x="4174334" y="6627814"/>
            <a:ext cx="1071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6284" name="Text Box 71"/>
          <p:cNvSpPr txBox="1">
            <a:spLocks noChangeArrowheads="1"/>
          </p:cNvSpPr>
          <p:nvPr/>
        </p:nvSpPr>
        <p:spPr bwMode="auto">
          <a:xfrm>
            <a:off x="4064797" y="6549232"/>
            <a:ext cx="3262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1350">
                <a:latin typeface="Times New Roman" pitchFamily="18" charset="0"/>
              </a:rPr>
              <a:t>h</a:t>
            </a:r>
          </a:p>
        </p:txBody>
      </p:sp>
      <p:sp>
        <p:nvSpPr>
          <p:cNvPr id="96285" name="Text Box 72"/>
          <p:cNvSpPr txBox="1">
            <a:spLocks noChangeArrowheads="1"/>
          </p:cNvSpPr>
          <p:nvPr/>
        </p:nvSpPr>
        <p:spPr bwMode="auto">
          <a:xfrm>
            <a:off x="8496302" y="8061327"/>
            <a:ext cx="69127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2400" dirty="0" err="1">
                <a:latin typeface="Times New Roman" pitchFamily="18" charset="0"/>
              </a:rPr>
              <a:t>x</a:t>
            </a:r>
            <a:r>
              <a:rPr lang="en-US" altLang="zh-TW" sz="2400" baseline="-25000" dirty="0" err="1">
                <a:latin typeface="Times New Roman" pitchFamily="18" charset="0"/>
              </a:rPr>
              <a:t>CMVN</a:t>
            </a:r>
            <a:r>
              <a:rPr lang="en-US" altLang="zh-TW" sz="2400" dirty="0">
                <a:latin typeface="Times New Roman" pitchFamily="18" charset="0"/>
              </a:rPr>
              <a:t>= </a:t>
            </a:r>
            <a:r>
              <a:rPr lang="en-US" altLang="zh-TW" sz="2400" dirty="0" err="1">
                <a:latin typeface="Times New Roman" pitchFamily="18" charset="0"/>
              </a:rPr>
              <a:t>x</a:t>
            </a:r>
            <a:r>
              <a:rPr lang="en-US" altLang="zh-TW" sz="2400" baseline="-25000" dirty="0" err="1">
                <a:latin typeface="Times New Roman" pitchFamily="18" charset="0"/>
              </a:rPr>
              <a:t>CMS</a:t>
            </a:r>
            <a:r>
              <a:rPr lang="en-US" altLang="zh-TW" sz="2400" dirty="0">
                <a:latin typeface="Times New Roman" pitchFamily="18" charset="0"/>
              </a:rPr>
              <a:t>/[</a:t>
            </a:r>
            <a:r>
              <a:rPr lang="en-US" altLang="zh-TW" sz="2400" dirty="0" err="1">
                <a:latin typeface="Times New Roman" pitchFamily="18" charset="0"/>
              </a:rPr>
              <a:t>Var</a:t>
            </a:r>
            <a:r>
              <a:rPr lang="en-US" altLang="zh-TW" sz="2400" dirty="0">
                <a:latin typeface="Times New Roman" pitchFamily="18" charset="0"/>
              </a:rPr>
              <a:t>(</a:t>
            </a:r>
            <a:r>
              <a:rPr lang="en-US" altLang="zh-TW" sz="2400" dirty="0" err="1">
                <a:latin typeface="Times New Roman" pitchFamily="18" charset="0"/>
              </a:rPr>
              <a:t>x</a:t>
            </a:r>
            <a:r>
              <a:rPr lang="en-US" altLang="zh-TW" sz="2400" baseline="-25000" dirty="0" err="1">
                <a:latin typeface="Times New Roman" pitchFamily="18" charset="0"/>
              </a:rPr>
              <a:t>CMS</a:t>
            </a:r>
            <a:r>
              <a:rPr lang="en-US" altLang="zh-TW" sz="2400" dirty="0">
                <a:latin typeface="Times New Roman" pitchFamily="18" charset="0"/>
              </a:rPr>
              <a:t>)]</a:t>
            </a:r>
            <a:r>
              <a:rPr lang="en-US" altLang="zh-TW" sz="2400" baseline="30000" dirty="0">
                <a:latin typeface="Times New Roman" pitchFamily="18" charset="0"/>
              </a:rPr>
              <a:t>1/2</a:t>
            </a:r>
          </a:p>
          <a:p>
            <a:pPr eaLnBrk="1" hangingPunct="1">
              <a:spcBef>
                <a:spcPct val="50000"/>
              </a:spcBef>
            </a:pPr>
            <a:r>
              <a:rPr lang="en-US" altLang="zh-TW" sz="2400" dirty="0">
                <a:latin typeface="Times New Roman" pitchFamily="18" charset="0"/>
              </a:rPr>
              <a:t>y=CDF</a:t>
            </a:r>
            <a:r>
              <a:rPr lang="en-US" altLang="zh-TW" sz="2400" baseline="-25000" dirty="0">
                <a:latin typeface="Times New Roman" pitchFamily="18" charset="0"/>
              </a:rPr>
              <a:t>y</a:t>
            </a:r>
            <a:r>
              <a:rPr lang="en-US" altLang="zh-TW" sz="2400" baseline="30000" dirty="0">
                <a:latin typeface="Times New Roman" pitchFamily="18" charset="0"/>
              </a:rPr>
              <a:t>-1</a:t>
            </a:r>
            <a:r>
              <a:rPr lang="en-US" altLang="zh-TW" sz="2400" dirty="0">
                <a:latin typeface="Times New Roman" pitchFamily="18" charset="0"/>
              </a:rPr>
              <a:t>[</a:t>
            </a:r>
            <a:r>
              <a:rPr lang="en-US" altLang="zh-TW" sz="2400" dirty="0" err="1">
                <a:latin typeface="Times New Roman" pitchFamily="18" charset="0"/>
              </a:rPr>
              <a:t>CDF</a:t>
            </a:r>
            <a:r>
              <a:rPr lang="en-US" altLang="zh-TW" sz="2400" baseline="-25000" dirty="0" err="1">
                <a:latin typeface="Times New Roman" pitchFamily="18" charset="0"/>
              </a:rPr>
              <a:t>x</a:t>
            </a:r>
            <a:r>
              <a:rPr lang="en-US" altLang="zh-TW" sz="2400" dirty="0">
                <a:latin typeface="Times New Roman" pitchFamily="18" charset="0"/>
              </a:rPr>
              <a:t>(x)]</a:t>
            </a:r>
          </a:p>
        </p:txBody>
      </p:sp>
      <p:sp>
        <p:nvSpPr>
          <p:cNvPr id="32" name="Line 2"/>
          <p:cNvSpPr>
            <a:spLocks noChangeShapeType="1"/>
          </p:cNvSpPr>
          <p:nvPr/>
        </p:nvSpPr>
        <p:spPr bwMode="auto">
          <a:xfrm>
            <a:off x="1638300" y="1215439"/>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AC564347-7959-40C9-A3BC-E4990C1C2EFA}" type="slidenum">
              <a:rPr lang="zh-TW" altLang="en-US" smtClean="0">
                <a:solidFill>
                  <a:prstClr val="black">
                    <a:tint val="75000"/>
                  </a:prstClr>
                </a:solidFill>
              </a:rPr>
              <a:pPr>
                <a:defRPr/>
              </a:pPr>
              <a:t>10</a:t>
            </a:fld>
            <a:endParaRPr lang="zh-TW" altLang="en-US">
              <a:solidFill>
                <a:prstClr val="black">
                  <a:tint val="75000"/>
                </a:prstClr>
              </a:solidFill>
            </a:endParaRPr>
          </a:p>
        </p:txBody>
      </p:sp>
    </p:spTree>
    <p:extLst>
      <p:ext uri="{BB962C8B-B14F-4D97-AF65-F5344CB8AC3E}">
        <p14:creationId xmlns:p14="http://schemas.microsoft.com/office/powerpoint/2010/main" val="903691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文字方塊 2"/>
          <p:cNvSpPr txBox="1">
            <a:spLocks noChangeArrowheads="1"/>
          </p:cNvSpPr>
          <p:nvPr/>
        </p:nvSpPr>
        <p:spPr bwMode="auto">
          <a:xfrm>
            <a:off x="5255422" y="390816"/>
            <a:ext cx="6804905"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3600" b="1" u="sng" dirty="0"/>
          </a:p>
        </p:txBody>
      </p:sp>
      <p:grpSp>
        <p:nvGrpSpPr>
          <p:cNvPr id="4" name="群組 3"/>
          <p:cNvGrpSpPr>
            <a:grpSpLocks noChangeAspect="1"/>
          </p:cNvGrpSpPr>
          <p:nvPr/>
        </p:nvGrpSpPr>
        <p:grpSpPr>
          <a:xfrm>
            <a:off x="4824413" y="3079539"/>
            <a:ext cx="7290912" cy="7141322"/>
            <a:chOff x="1692275" y="1379220"/>
            <a:chExt cx="5400675" cy="5289868"/>
          </a:xfrm>
        </p:grpSpPr>
        <p:pic>
          <p:nvPicPr>
            <p:cNvPr id="97282" name="圖片 1"/>
            <p:cNvPicPr>
              <a:picLocks noChangeAspect="1"/>
            </p:cNvPicPr>
            <p:nvPr/>
          </p:nvPicPr>
          <p:blipFill rotWithShape="1">
            <a:blip r:embed="rId3">
              <a:extLst>
                <a:ext uri="{28A0092B-C50C-407E-A947-70E740481C1C}">
                  <a14:useLocalDpi xmlns:a14="http://schemas.microsoft.com/office/drawing/2010/main" val="0"/>
                </a:ext>
              </a:extLst>
            </a:blip>
            <a:srcRect t="18369"/>
            <a:stretch/>
          </p:blipFill>
          <p:spPr bwMode="auto">
            <a:xfrm>
              <a:off x="1692275" y="1379220"/>
              <a:ext cx="5368925" cy="528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文字方塊 3"/>
            <p:cNvSpPr txBox="1">
              <a:spLocks noChangeArrowheads="1"/>
            </p:cNvSpPr>
            <p:nvPr/>
          </p:nvSpPr>
          <p:spPr bwMode="auto">
            <a:xfrm>
              <a:off x="6084888" y="3716338"/>
              <a:ext cx="935384" cy="4103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dirty="0"/>
                <a:t>CMS</a:t>
              </a:r>
              <a:endParaRPr lang="zh-TW" altLang="en-US" sz="3000" dirty="0"/>
            </a:p>
          </p:txBody>
        </p:sp>
        <p:sp>
          <p:nvSpPr>
            <p:cNvPr id="97285" name="文字方塊 4"/>
            <p:cNvSpPr txBox="1">
              <a:spLocks noChangeArrowheads="1"/>
            </p:cNvSpPr>
            <p:nvPr/>
          </p:nvSpPr>
          <p:spPr bwMode="auto">
            <a:xfrm>
              <a:off x="5831681" y="5332413"/>
              <a:ext cx="1261269" cy="4103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dirty="0"/>
                <a:t>CMVN</a:t>
              </a:r>
              <a:endParaRPr lang="zh-TW" altLang="en-US" sz="3000" dirty="0"/>
            </a:p>
          </p:txBody>
        </p:sp>
        <p:sp>
          <p:nvSpPr>
            <p:cNvPr id="97286" name="文字方塊 1"/>
            <p:cNvSpPr txBox="1">
              <a:spLocks noChangeArrowheads="1"/>
            </p:cNvSpPr>
            <p:nvPr/>
          </p:nvSpPr>
          <p:spPr bwMode="auto">
            <a:xfrm>
              <a:off x="4067175" y="1474788"/>
              <a:ext cx="793750" cy="3875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err="1">
                  <a:solidFill>
                    <a:srgbClr val="0070C0"/>
                  </a:solidFill>
                </a:rPr>
                <a:t>P</a:t>
              </a:r>
              <a:r>
                <a:rPr lang="en-US" altLang="zh-TW" sz="2800" baseline="-25000" dirty="0" err="1">
                  <a:solidFill>
                    <a:srgbClr val="0070C0"/>
                  </a:solidFill>
                </a:rPr>
                <a:t>x</a:t>
              </a:r>
              <a:r>
                <a:rPr lang="en-US" altLang="zh-TW" sz="2800" dirty="0">
                  <a:solidFill>
                    <a:srgbClr val="0070C0"/>
                  </a:solidFill>
                </a:rPr>
                <a:t>(x)</a:t>
              </a:r>
              <a:endParaRPr lang="zh-TW" altLang="en-US" sz="2800" dirty="0">
                <a:solidFill>
                  <a:srgbClr val="0070C0"/>
                </a:solidFill>
              </a:endParaRPr>
            </a:p>
          </p:txBody>
        </p:sp>
        <p:sp>
          <p:nvSpPr>
            <p:cNvPr id="97287" name="文字方塊 6"/>
            <p:cNvSpPr txBox="1">
              <a:spLocks noChangeArrowheads="1"/>
            </p:cNvSpPr>
            <p:nvPr/>
          </p:nvSpPr>
          <p:spPr bwMode="auto">
            <a:xfrm>
              <a:off x="3851275" y="2843213"/>
              <a:ext cx="793750" cy="3875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err="1">
                  <a:solidFill>
                    <a:srgbClr val="0070C0"/>
                  </a:solidFill>
                </a:rPr>
                <a:t>P</a:t>
              </a:r>
              <a:r>
                <a:rPr lang="en-US" altLang="zh-TW" sz="2800" baseline="-25000" dirty="0" err="1">
                  <a:solidFill>
                    <a:srgbClr val="0070C0"/>
                  </a:solidFill>
                </a:rPr>
                <a:t>x</a:t>
              </a:r>
              <a:r>
                <a:rPr lang="en-US" altLang="zh-TW" sz="2800" dirty="0">
                  <a:solidFill>
                    <a:srgbClr val="0070C0"/>
                  </a:solidFill>
                </a:rPr>
                <a:t>(x)</a:t>
              </a:r>
              <a:endParaRPr lang="zh-TW" altLang="en-US" sz="2800" dirty="0">
                <a:solidFill>
                  <a:srgbClr val="0070C0"/>
                </a:solidFill>
              </a:endParaRPr>
            </a:p>
          </p:txBody>
        </p:sp>
        <p:sp>
          <p:nvSpPr>
            <p:cNvPr id="97288" name="文字方塊 7"/>
            <p:cNvSpPr txBox="1">
              <a:spLocks noChangeArrowheads="1"/>
            </p:cNvSpPr>
            <p:nvPr/>
          </p:nvSpPr>
          <p:spPr bwMode="auto">
            <a:xfrm>
              <a:off x="2771775" y="5003800"/>
              <a:ext cx="792163" cy="3875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err="1">
                  <a:solidFill>
                    <a:srgbClr val="0070C0"/>
                  </a:solidFill>
                </a:rPr>
                <a:t>P</a:t>
              </a:r>
              <a:r>
                <a:rPr lang="en-US" altLang="zh-TW" sz="2800" baseline="-25000" dirty="0" err="1">
                  <a:solidFill>
                    <a:srgbClr val="0070C0"/>
                  </a:solidFill>
                </a:rPr>
                <a:t>x</a:t>
              </a:r>
              <a:r>
                <a:rPr lang="en-US" altLang="zh-TW" sz="2800" dirty="0">
                  <a:solidFill>
                    <a:srgbClr val="0070C0"/>
                  </a:solidFill>
                </a:rPr>
                <a:t>(x)</a:t>
              </a:r>
              <a:endParaRPr lang="zh-TW" altLang="en-US" sz="2800" dirty="0">
                <a:solidFill>
                  <a:srgbClr val="0070C0"/>
                </a:solidFill>
              </a:endParaRPr>
            </a:p>
          </p:txBody>
        </p:sp>
        <p:sp>
          <p:nvSpPr>
            <p:cNvPr id="97289" name="文字方塊 8"/>
            <p:cNvSpPr txBox="1">
              <a:spLocks noChangeArrowheads="1"/>
            </p:cNvSpPr>
            <p:nvPr/>
          </p:nvSpPr>
          <p:spPr bwMode="auto">
            <a:xfrm>
              <a:off x="5435600" y="1474788"/>
              <a:ext cx="792163" cy="8492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err="1">
                  <a:solidFill>
                    <a:srgbClr val="FF0000"/>
                  </a:solidFill>
                </a:rPr>
                <a:t>P</a:t>
              </a:r>
              <a:r>
                <a:rPr lang="en-US" altLang="zh-TW" sz="2800" baseline="-25000" dirty="0" err="1">
                  <a:solidFill>
                    <a:srgbClr val="FF0000"/>
                  </a:solidFill>
                </a:rPr>
                <a:t>y</a:t>
              </a:r>
              <a:r>
                <a:rPr lang="en-US" altLang="zh-TW" sz="2800" dirty="0">
                  <a:solidFill>
                    <a:srgbClr val="FF0000"/>
                  </a:solidFill>
                </a:rPr>
                <a:t>(y)</a:t>
              </a:r>
            </a:p>
            <a:p>
              <a:pPr eaLnBrk="1" hangingPunct="1"/>
              <a:endParaRPr lang="zh-TW" altLang="en-US" sz="4050" dirty="0">
                <a:solidFill>
                  <a:srgbClr val="FF0000"/>
                </a:solidFill>
              </a:endParaRPr>
            </a:p>
          </p:txBody>
        </p:sp>
        <p:sp>
          <p:nvSpPr>
            <p:cNvPr id="97290" name="文字方塊 9"/>
            <p:cNvSpPr txBox="1">
              <a:spLocks noChangeArrowheads="1"/>
            </p:cNvSpPr>
            <p:nvPr/>
          </p:nvSpPr>
          <p:spPr bwMode="auto">
            <a:xfrm>
              <a:off x="4572000" y="3286125"/>
              <a:ext cx="792163" cy="8492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err="1">
                  <a:solidFill>
                    <a:srgbClr val="FF0000"/>
                  </a:solidFill>
                </a:rPr>
                <a:t>P</a:t>
              </a:r>
              <a:r>
                <a:rPr lang="en-US" altLang="zh-TW" sz="2800" baseline="-25000" dirty="0" err="1">
                  <a:solidFill>
                    <a:srgbClr val="FF0000"/>
                  </a:solidFill>
                </a:rPr>
                <a:t>y</a:t>
              </a:r>
              <a:r>
                <a:rPr lang="en-US" altLang="zh-TW" sz="2800" dirty="0">
                  <a:solidFill>
                    <a:srgbClr val="FF0000"/>
                  </a:solidFill>
                </a:rPr>
                <a:t>(y)</a:t>
              </a:r>
            </a:p>
            <a:p>
              <a:pPr eaLnBrk="1" hangingPunct="1"/>
              <a:endParaRPr lang="zh-TW" altLang="en-US" sz="4050" dirty="0">
                <a:solidFill>
                  <a:srgbClr val="FF0000"/>
                </a:solidFill>
              </a:endParaRPr>
            </a:p>
          </p:txBody>
        </p:sp>
        <p:sp>
          <p:nvSpPr>
            <p:cNvPr id="97291" name="文字方塊 10"/>
            <p:cNvSpPr txBox="1">
              <a:spLocks noChangeArrowheads="1"/>
            </p:cNvSpPr>
            <p:nvPr/>
          </p:nvSpPr>
          <p:spPr bwMode="auto">
            <a:xfrm>
              <a:off x="4356100" y="4870450"/>
              <a:ext cx="792163" cy="8492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err="1">
                  <a:solidFill>
                    <a:srgbClr val="FF0000"/>
                  </a:solidFill>
                </a:rPr>
                <a:t>P</a:t>
              </a:r>
              <a:r>
                <a:rPr lang="en-US" altLang="zh-TW" sz="2800" baseline="-25000" dirty="0" err="1">
                  <a:solidFill>
                    <a:srgbClr val="FF0000"/>
                  </a:solidFill>
                </a:rPr>
                <a:t>y</a:t>
              </a:r>
              <a:r>
                <a:rPr lang="en-US" altLang="zh-TW" sz="2800" dirty="0">
                  <a:solidFill>
                    <a:srgbClr val="FF0000"/>
                  </a:solidFill>
                </a:rPr>
                <a:t>(y)</a:t>
              </a:r>
            </a:p>
            <a:p>
              <a:pPr eaLnBrk="1" hangingPunct="1"/>
              <a:endParaRPr lang="zh-TW" altLang="en-US" sz="4050" dirty="0">
                <a:solidFill>
                  <a:srgbClr val="FF0000"/>
                </a:solidFill>
              </a:endParaRPr>
            </a:p>
          </p:txBody>
        </p:sp>
      </p:grpSp>
      <p:sp>
        <p:nvSpPr>
          <p:cNvPr id="12"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13" name="Rectangle 2"/>
          <p:cNvSpPr txBox="1">
            <a:spLocks noChangeArrowheads="1"/>
          </p:cNvSpPr>
          <p:nvPr/>
        </p:nvSpPr>
        <p:spPr bwMode="auto">
          <a:xfrm>
            <a:off x="2337199" y="48421"/>
            <a:ext cx="13613606"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44" tIns="68571" rIns="137144" bIns="68571"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charset="-120"/>
              </a:defRPr>
            </a:lvl2pPr>
            <a:lvl3pPr algn="ctr" rtl="0" eaLnBrk="0" fontAlgn="base" hangingPunct="0">
              <a:spcBef>
                <a:spcPct val="0"/>
              </a:spcBef>
              <a:spcAft>
                <a:spcPct val="0"/>
              </a:spcAft>
              <a:defRPr sz="4400">
                <a:solidFill>
                  <a:schemeClr val="tx1"/>
                </a:solidFill>
                <a:latin typeface="Calibri" pitchFamily="34" charset="0"/>
                <a:ea typeface="新細明體" charset="-120"/>
              </a:defRPr>
            </a:lvl3pPr>
            <a:lvl4pPr algn="ctr" rtl="0" eaLnBrk="0" fontAlgn="base" hangingPunct="0">
              <a:spcBef>
                <a:spcPct val="0"/>
              </a:spcBef>
              <a:spcAft>
                <a:spcPct val="0"/>
              </a:spcAft>
              <a:defRPr sz="4400">
                <a:solidFill>
                  <a:schemeClr val="tx1"/>
                </a:solidFill>
                <a:latin typeface="Calibri" pitchFamily="34" charset="0"/>
                <a:ea typeface="新細明體" charset="-120"/>
              </a:defRPr>
            </a:lvl4pPr>
            <a:lvl5pPr algn="ctr" rtl="0" eaLnBrk="0" fontAlgn="base" hangingPunct="0">
              <a:spcBef>
                <a:spcPct val="0"/>
              </a:spcBef>
              <a:spcAft>
                <a:spcPct val="0"/>
              </a:spcAft>
              <a:defRPr sz="4400">
                <a:solidFill>
                  <a:schemeClr val="tx1"/>
                </a:solidFill>
                <a:latin typeface="Calibri" pitchFamily="34" charset="0"/>
                <a:ea typeface="新細明體" charset="-120"/>
              </a:defRPr>
            </a:lvl5pPr>
            <a:lvl6pPr marL="457200" algn="ctr" rtl="0" fontAlgn="base">
              <a:spcBef>
                <a:spcPct val="0"/>
              </a:spcBef>
              <a:spcAft>
                <a:spcPct val="0"/>
              </a:spcAft>
              <a:defRPr sz="4400">
                <a:solidFill>
                  <a:schemeClr val="tx1"/>
                </a:solidFill>
                <a:latin typeface="Calibri" pitchFamily="34" charset="0"/>
                <a:ea typeface="新細明體" charset="-120"/>
              </a:defRPr>
            </a:lvl6pPr>
            <a:lvl7pPr marL="914400" algn="ctr" rtl="0" fontAlgn="base">
              <a:spcBef>
                <a:spcPct val="0"/>
              </a:spcBef>
              <a:spcAft>
                <a:spcPct val="0"/>
              </a:spcAft>
              <a:defRPr sz="4400">
                <a:solidFill>
                  <a:schemeClr val="tx1"/>
                </a:solidFill>
                <a:latin typeface="Calibri" pitchFamily="34" charset="0"/>
                <a:ea typeface="新細明體" charset="-120"/>
              </a:defRPr>
            </a:lvl7pPr>
            <a:lvl8pPr marL="1371600" algn="ctr" rtl="0" fontAlgn="base">
              <a:spcBef>
                <a:spcPct val="0"/>
              </a:spcBef>
              <a:spcAft>
                <a:spcPct val="0"/>
              </a:spcAft>
              <a:defRPr sz="4400">
                <a:solidFill>
                  <a:schemeClr val="tx1"/>
                </a:solidFill>
                <a:latin typeface="Calibri" pitchFamily="34" charset="0"/>
                <a:ea typeface="新細明體" charset="-120"/>
              </a:defRPr>
            </a:lvl8pPr>
            <a:lvl9pPr marL="1828800" algn="ctr" rtl="0" fontAlgn="base">
              <a:spcBef>
                <a:spcPct val="0"/>
              </a:spcBef>
              <a:spcAft>
                <a:spcPct val="0"/>
              </a:spcAft>
              <a:defRPr sz="4400">
                <a:solidFill>
                  <a:schemeClr val="tx1"/>
                </a:solidFill>
                <a:latin typeface="Calibri" pitchFamily="34" charset="0"/>
                <a:ea typeface="新細明體" charset="-120"/>
              </a:defRPr>
            </a:lvl9pPr>
          </a:lstStyle>
          <a:p>
            <a:pPr algn="l" defTabSz="1452563" eaLnBrk="1" hangingPunct="1">
              <a:lnSpc>
                <a:spcPct val="85000"/>
              </a:lnSpc>
            </a:pPr>
            <a:r>
              <a:rPr lang="en-US" altLang="zh-TW" sz="4950" b="1" dirty="0" err="1">
                <a:latin typeface="Times New Roman" pitchFamily="18" charset="0"/>
                <a:cs typeface="Times New Roman" pitchFamily="18" charset="0"/>
              </a:rPr>
              <a:t>Cepstral</a:t>
            </a:r>
            <a:r>
              <a:rPr lang="en-US" altLang="zh-TW" sz="4950" b="1" dirty="0">
                <a:latin typeface="Times New Roman" pitchFamily="18" charset="0"/>
                <a:cs typeface="Times New Roman" pitchFamily="18" charset="0"/>
              </a:rPr>
              <a:t> Moment Normalization</a:t>
            </a:r>
            <a:endParaRPr lang="en-US" altLang="zh-TW" sz="4950" b="1" dirty="0">
              <a:latin typeface="Times New Roman" pitchFamily="18" charset="0"/>
            </a:endParaRPr>
          </a:p>
        </p:txBody>
      </p:sp>
      <p:sp>
        <p:nvSpPr>
          <p:cNvPr id="5" name="矩形 4"/>
          <p:cNvSpPr/>
          <p:nvPr/>
        </p:nvSpPr>
        <p:spPr>
          <a:xfrm>
            <a:off x="2286002" y="1617193"/>
            <a:ext cx="7640553" cy="535531"/>
          </a:xfrm>
          <a:prstGeom prst="rect">
            <a:avLst/>
          </a:prstGeom>
        </p:spPr>
        <p:txBody>
          <a:bodyPr wrap="none">
            <a:spAutoFit/>
          </a:bodyPr>
          <a:lstStyle/>
          <a:p>
            <a:pPr marL="271463" lvl="1" indent="-271463" defTabSz="1452563" fontAlgn="base">
              <a:lnSpc>
                <a:spcPct val="80000"/>
              </a:lnSpc>
              <a:spcBef>
                <a:spcPct val="0"/>
              </a:spcBef>
              <a:spcAft>
                <a:spcPct val="0"/>
              </a:spcAft>
              <a:buFont typeface="Arial" pitchFamily="34" charset="0"/>
              <a:buChar char="•"/>
            </a:pPr>
            <a:r>
              <a:rPr lang="en-US" altLang="zh-TW" sz="3600" b="1" dirty="0">
                <a:latin typeface="Times New Roman" pitchFamily="18" charset="0"/>
              </a:rPr>
              <a:t>CMVN: variance normalized as well</a:t>
            </a:r>
          </a:p>
        </p:txBody>
      </p:sp>
      <p:sp>
        <p:nvSpPr>
          <p:cNvPr id="18" name="Text Box 72"/>
          <p:cNvSpPr txBox="1">
            <a:spLocks noChangeArrowheads="1"/>
          </p:cNvSpPr>
          <p:nvPr/>
        </p:nvSpPr>
        <p:spPr bwMode="auto">
          <a:xfrm>
            <a:off x="4391474" y="2119960"/>
            <a:ext cx="55086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3600" dirty="0" err="1">
                <a:latin typeface="Times New Roman" pitchFamily="18" charset="0"/>
              </a:rPr>
              <a:t>x</a:t>
            </a:r>
            <a:r>
              <a:rPr lang="en-US" altLang="zh-TW" sz="3600" baseline="-25000" dirty="0" err="1">
                <a:latin typeface="Times New Roman" pitchFamily="18" charset="0"/>
              </a:rPr>
              <a:t>CMVN</a:t>
            </a:r>
            <a:r>
              <a:rPr lang="en-US" altLang="zh-TW" sz="3600" dirty="0">
                <a:latin typeface="Times New Roman" pitchFamily="18" charset="0"/>
              </a:rPr>
              <a:t>= </a:t>
            </a:r>
            <a:r>
              <a:rPr lang="en-US" altLang="zh-TW" sz="3600" dirty="0" err="1">
                <a:latin typeface="Times New Roman" pitchFamily="18" charset="0"/>
              </a:rPr>
              <a:t>x</a:t>
            </a:r>
            <a:r>
              <a:rPr lang="en-US" altLang="zh-TW" sz="3600" baseline="-25000" dirty="0" err="1">
                <a:latin typeface="Times New Roman" pitchFamily="18" charset="0"/>
              </a:rPr>
              <a:t>CMS</a:t>
            </a:r>
            <a:r>
              <a:rPr lang="en-US" altLang="zh-TW" sz="3600" dirty="0">
                <a:latin typeface="Times New Roman" pitchFamily="18" charset="0"/>
              </a:rPr>
              <a:t>/[</a:t>
            </a:r>
            <a:r>
              <a:rPr lang="en-US" altLang="zh-TW" sz="3600" dirty="0" err="1">
                <a:latin typeface="Times New Roman" pitchFamily="18" charset="0"/>
              </a:rPr>
              <a:t>Var</a:t>
            </a:r>
            <a:r>
              <a:rPr lang="en-US" altLang="zh-TW" sz="3600" dirty="0">
                <a:latin typeface="Times New Roman" pitchFamily="18" charset="0"/>
              </a:rPr>
              <a:t>(</a:t>
            </a:r>
            <a:r>
              <a:rPr lang="en-US" altLang="zh-TW" sz="3600" dirty="0" err="1">
                <a:latin typeface="Times New Roman" pitchFamily="18" charset="0"/>
              </a:rPr>
              <a:t>x</a:t>
            </a:r>
            <a:r>
              <a:rPr lang="en-US" altLang="zh-TW" sz="3600" baseline="-25000" dirty="0" err="1">
                <a:latin typeface="Times New Roman" pitchFamily="18" charset="0"/>
              </a:rPr>
              <a:t>CMS</a:t>
            </a:r>
            <a:r>
              <a:rPr lang="en-US" altLang="zh-TW" sz="3600" dirty="0">
                <a:latin typeface="Times New Roman" pitchFamily="18" charset="0"/>
              </a:rPr>
              <a:t>)]</a:t>
            </a:r>
            <a:r>
              <a:rPr lang="en-US" altLang="zh-TW" sz="3600" baseline="30000" dirty="0">
                <a:latin typeface="Times New Roman" pitchFamily="18" charset="0"/>
              </a:rPr>
              <a:t>1/2</a:t>
            </a:r>
          </a:p>
        </p:txBody>
      </p:sp>
      <p:sp>
        <p:nvSpPr>
          <p:cNvPr id="2" name="投影片編號版面配置區 1"/>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11</a:t>
            </a:fld>
            <a:endParaRPr lang="zh-TW" altLang="en-US">
              <a:solidFill>
                <a:prstClr val="black">
                  <a:tint val="75000"/>
                </a:prstClr>
              </a:solidFill>
            </a:endParaRPr>
          </a:p>
        </p:txBody>
      </p:sp>
      <p:pic>
        <p:nvPicPr>
          <p:cNvPr id="19" name="Picture 15" descr="cc">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48287" y="9667242"/>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1199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2435706" y="2539058"/>
            <a:ext cx="13190058" cy="6493670"/>
            <a:chOff x="99803" y="1403350"/>
            <a:chExt cx="8793372" cy="4329113"/>
          </a:xfrm>
        </p:grpSpPr>
        <p:pic>
          <p:nvPicPr>
            <p:cNvPr id="98306" name="圖片 1"/>
            <p:cNvPicPr>
              <a:picLocks noChangeAspect="1"/>
            </p:cNvPicPr>
            <p:nvPr/>
          </p:nvPicPr>
          <p:blipFill rotWithShape="1">
            <a:blip r:embed="rId3">
              <a:extLst>
                <a:ext uri="{28A0092B-C50C-407E-A947-70E740481C1C}">
                  <a14:useLocalDpi xmlns:a14="http://schemas.microsoft.com/office/drawing/2010/main" val="0"/>
                </a:ext>
              </a:extLst>
            </a:blip>
            <a:srcRect t="16936"/>
            <a:stretch/>
          </p:blipFill>
          <p:spPr bwMode="auto">
            <a:xfrm>
              <a:off x="252413" y="1403350"/>
              <a:ext cx="8640762" cy="432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文字方塊 4"/>
            <p:cNvSpPr txBox="1">
              <a:spLocks noChangeArrowheads="1"/>
            </p:cNvSpPr>
            <p:nvPr/>
          </p:nvSpPr>
          <p:spPr bwMode="auto">
            <a:xfrm>
              <a:off x="6372225" y="3336947"/>
              <a:ext cx="2520950" cy="105157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a:t>probability density </a:t>
              </a:r>
            </a:p>
            <a:p>
              <a:pPr eaLnBrk="1" hangingPunct="1"/>
              <a:r>
                <a:rPr lang="en-US" altLang="zh-TW" sz="2800" dirty="0"/>
                <a:t>function (p. d. f.)</a:t>
              </a:r>
            </a:p>
            <a:p>
              <a:pPr eaLnBrk="1" hangingPunct="1"/>
              <a:endParaRPr lang="zh-TW" altLang="en-US" sz="4050" dirty="0"/>
            </a:p>
          </p:txBody>
        </p:sp>
        <p:sp>
          <p:nvSpPr>
            <p:cNvPr id="98310" name="文字方塊 1"/>
            <p:cNvSpPr txBox="1">
              <a:spLocks noChangeArrowheads="1"/>
            </p:cNvSpPr>
            <p:nvPr/>
          </p:nvSpPr>
          <p:spPr bwMode="auto">
            <a:xfrm>
              <a:off x="2042482" y="1490783"/>
              <a:ext cx="1199710" cy="3024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4050"/>
            </a:p>
          </p:txBody>
        </p:sp>
        <p:sp>
          <p:nvSpPr>
            <p:cNvPr id="98311" name="矩形 5"/>
            <p:cNvSpPr>
              <a:spLocks noChangeArrowheads="1"/>
            </p:cNvSpPr>
            <p:nvPr/>
          </p:nvSpPr>
          <p:spPr bwMode="auto">
            <a:xfrm>
              <a:off x="307975" y="3429000"/>
              <a:ext cx="1068883" cy="764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dirty="0" err="1">
                  <a:solidFill>
                    <a:srgbClr val="0070C0"/>
                  </a:solidFill>
                  <a:latin typeface="Times New Roman" pitchFamily="18" charset="0"/>
                </a:rPr>
                <a:t>CDF</a:t>
              </a:r>
              <a:r>
                <a:rPr lang="en-US" altLang="zh-TW" sz="2800" baseline="-25000" dirty="0" err="1">
                  <a:solidFill>
                    <a:srgbClr val="0070C0"/>
                  </a:solidFill>
                  <a:latin typeface="Times New Roman" pitchFamily="18" charset="0"/>
                </a:rPr>
                <a:t>x</a:t>
              </a:r>
              <a:r>
                <a:rPr lang="en-US" altLang="zh-TW" sz="2800" dirty="0">
                  <a:solidFill>
                    <a:srgbClr val="0070C0"/>
                  </a:solidFill>
                  <a:latin typeface="Times New Roman" pitchFamily="18" charset="0"/>
                </a:rPr>
                <a:t>(‧)</a:t>
              </a:r>
            </a:p>
            <a:p>
              <a:endParaRPr lang="zh-TW" altLang="en-US" sz="4050" dirty="0">
                <a:solidFill>
                  <a:srgbClr val="0070C0"/>
                </a:solidFill>
              </a:endParaRPr>
            </a:p>
          </p:txBody>
        </p:sp>
        <p:sp>
          <p:nvSpPr>
            <p:cNvPr id="98312" name="矩形 8"/>
            <p:cNvSpPr>
              <a:spLocks noChangeArrowheads="1"/>
            </p:cNvSpPr>
            <p:nvPr/>
          </p:nvSpPr>
          <p:spPr bwMode="auto">
            <a:xfrm>
              <a:off x="5651500" y="2492375"/>
              <a:ext cx="1068883" cy="764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800" dirty="0" err="1">
                  <a:solidFill>
                    <a:srgbClr val="0070C0"/>
                  </a:solidFill>
                  <a:latin typeface="Times New Roman" pitchFamily="18" charset="0"/>
                </a:rPr>
                <a:t>CDF</a:t>
              </a:r>
              <a:r>
                <a:rPr lang="en-US" altLang="zh-TW" sz="2800" baseline="-25000" dirty="0" err="1">
                  <a:solidFill>
                    <a:srgbClr val="0070C0"/>
                  </a:solidFill>
                  <a:latin typeface="Times New Roman" pitchFamily="18" charset="0"/>
                </a:rPr>
                <a:t>y</a:t>
              </a:r>
              <a:r>
                <a:rPr lang="en-US" altLang="zh-TW" sz="2800" dirty="0">
                  <a:solidFill>
                    <a:srgbClr val="0070C0"/>
                  </a:solidFill>
                  <a:latin typeface="Times New Roman" pitchFamily="18" charset="0"/>
                </a:rPr>
                <a:t>(‧)</a:t>
              </a:r>
            </a:p>
            <a:p>
              <a:endParaRPr lang="zh-TW" altLang="en-US" sz="4050" dirty="0">
                <a:solidFill>
                  <a:srgbClr val="0070C0"/>
                </a:solidFill>
              </a:endParaRPr>
            </a:p>
          </p:txBody>
        </p:sp>
        <p:sp>
          <p:nvSpPr>
            <p:cNvPr id="98313" name="矩形 9"/>
            <p:cNvSpPr>
              <a:spLocks noChangeArrowheads="1"/>
            </p:cNvSpPr>
            <p:nvPr/>
          </p:nvSpPr>
          <p:spPr bwMode="auto">
            <a:xfrm>
              <a:off x="1691680" y="5157788"/>
              <a:ext cx="288454" cy="430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3600" b="1" i="1" dirty="0">
                  <a:solidFill>
                    <a:srgbClr val="0070C0"/>
                  </a:solidFill>
                  <a:latin typeface="Times New Roman" pitchFamily="18" charset="0"/>
                </a:rPr>
                <a:t>x</a:t>
              </a:r>
              <a:endParaRPr lang="zh-TW" altLang="en-US" sz="4050" dirty="0">
                <a:solidFill>
                  <a:srgbClr val="0070C0"/>
                </a:solidFill>
              </a:endParaRPr>
            </a:p>
          </p:txBody>
        </p:sp>
        <p:sp>
          <p:nvSpPr>
            <p:cNvPr id="98314" name="矩形 10"/>
            <p:cNvSpPr>
              <a:spLocks noChangeArrowheads="1"/>
            </p:cNvSpPr>
            <p:nvPr/>
          </p:nvSpPr>
          <p:spPr bwMode="auto">
            <a:xfrm>
              <a:off x="4340225" y="5157788"/>
              <a:ext cx="375791" cy="430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TW" sz="3600" b="1" i="1" dirty="0">
                  <a:solidFill>
                    <a:srgbClr val="0070C0"/>
                  </a:solidFill>
                  <a:latin typeface="Times New Roman" pitchFamily="18" charset="0"/>
                </a:rPr>
                <a:t>y</a:t>
              </a:r>
              <a:endParaRPr lang="zh-TW" altLang="en-US" sz="4050" dirty="0">
                <a:solidFill>
                  <a:srgbClr val="0070C0"/>
                </a:solidFill>
              </a:endParaRPr>
            </a:p>
          </p:txBody>
        </p:sp>
        <p:sp>
          <p:nvSpPr>
            <p:cNvPr id="98315" name="矩形 11"/>
            <p:cNvSpPr>
              <a:spLocks noChangeArrowheads="1"/>
            </p:cNvSpPr>
            <p:nvPr/>
          </p:nvSpPr>
          <p:spPr bwMode="auto">
            <a:xfrm>
              <a:off x="7164388" y="2032000"/>
              <a:ext cx="879475" cy="7848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3000">
                  <a:solidFill>
                    <a:srgbClr val="0070C0"/>
                  </a:solidFill>
                  <a:latin typeface="Times New Roman" pitchFamily="18" charset="0"/>
                </a:rPr>
                <a:t>1.0</a:t>
              </a:r>
            </a:p>
            <a:p>
              <a:endParaRPr lang="zh-TW" altLang="en-US" sz="4050">
                <a:solidFill>
                  <a:srgbClr val="0070C0"/>
                </a:solidFill>
              </a:endParaRPr>
            </a:p>
          </p:txBody>
        </p:sp>
        <p:sp>
          <p:nvSpPr>
            <p:cNvPr id="98308" name="文字方塊 3"/>
            <p:cNvSpPr txBox="1">
              <a:spLocks noChangeArrowheads="1"/>
            </p:cNvSpPr>
            <p:nvPr/>
          </p:nvSpPr>
          <p:spPr bwMode="auto">
            <a:xfrm>
              <a:off x="99803" y="1572965"/>
              <a:ext cx="2592387" cy="759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en-US" altLang="zh-TW" sz="1200" dirty="0">
                <a:solidFill>
                  <a:srgbClr val="0070C0"/>
                </a:solidFill>
              </a:endParaRPr>
            </a:p>
            <a:p>
              <a:pPr eaLnBrk="1" hangingPunct="1"/>
              <a:r>
                <a:rPr lang="en-US" altLang="zh-TW" sz="2800" dirty="0">
                  <a:solidFill>
                    <a:srgbClr val="0070C0"/>
                  </a:solidFill>
                </a:rPr>
                <a:t>cumulative distribution</a:t>
              </a:r>
            </a:p>
            <a:p>
              <a:pPr eaLnBrk="1" hangingPunct="1"/>
              <a:r>
                <a:rPr lang="en-US" altLang="zh-TW" sz="2800" dirty="0">
                  <a:solidFill>
                    <a:srgbClr val="0070C0"/>
                  </a:solidFill>
                </a:rPr>
                <a:t>function (c. d. f.)</a:t>
              </a:r>
              <a:endParaRPr lang="zh-TW" altLang="en-US" sz="2800" dirty="0">
                <a:solidFill>
                  <a:srgbClr val="0070C0"/>
                </a:solidFill>
              </a:endParaRPr>
            </a:p>
          </p:txBody>
        </p:sp>
      </p:grpSp>
      <p:sp>
        <p:nvSpPr>
          <p:cNvPr id="12"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13" name="文字方塊 1"/>
          <p:cNvSpPr txBox="1">
            <a:spLocks noChangeArrowheads="1"/>
          </p:cNvSpPr>
          <p:nvPr/>
        </p:nvSpPr>
        <p:spPr bwMode="auto">
          <a:xfrm>
            <a:off x="2325837" y="283754"/>
            <a:ext cx="13406895" cy="90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lvl1pPr defTabSz="968375" eaLnBrk="1" hangingPunct="1">
              <a:defRPr sz="3300" b="1">
                <a:latin typeface="Times New Roman" pitchFamily="18" charset="0"/>
                <a:ea typeface="+mj-ea"/>
                <a:cs typeface="+mj-cs"/>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altLang="zh-TW" sz="5400" dirty="0">
                <a:cs typeface="Times New Roman" pitchFamily="18" charset="0"/>
              </a:rPr>
              <a:t>Histogram Equalization</a:t>
            </a:r>
            <a:endParaRPr lang="zh-TW" altLang="en-US" sz="4950" dirty="0"/>
          </a:p>
        </p:txBody>
      </p:sp>
      <p:sp>
        <p:nvSpPr>
          <p:cNvPr id="3" name="矩形 2"/>
          <p:cNvSpPr/>
          <p:nvPr/>
        </p:nvSpPr>
        <p:spPr>
          <a:xfrm>
            <a:off x="2286002" y="1687911"/>
            <a:ext cx="8076570" cy="535531"/>
          </a:xfrm>
          <a:prstGeom prst="rect">
            <a:avLst/>
          </a:prstGeom>
        </p:spPr>
        <p:txBody>
          <a:bodyPr wrap="none">
            <a:spAutoFit/>
          </a:bodyPr>
          <a:lstStyle/>
          <a:p>
            <a:pPr marL="271463" lvl="1" indent="-271463" defTabSz="1452563" fontAlgn="base">
              <a:lnSpc>
                <a:spcPct val="80000"/>
              </a:lnSpc>
              <a:spcBef>
                <a:spcPct val="0"/>
              </a:spcBef>
              <a:spcAft>
                <a:spcPct val="0"/>
              </a:spcAft>
              <a:buFont typeface="Arial" pitchFamily="34" charset="0"/>
              <a:buChar char="•"/>
            </a:pPr>
            <a:r>
              <a:rPr lang="en-US" altLang="zh-TW" sz="3600" b="1" dirty="0">
                <a:latin typeface="Times New Roman" pitchFamily="18" charset="0"/>
              </a:rPr>
              <a:t>HEQ: the whole distribution equalized</a:t>
            </a:r>
          </a:p>
        </p:txBody>
      </p:sp>
      <p:sp>
        <p:nvSpPr>
          <p:cNvPr id="16" name="Text Box 72"/>
          <p:cNvSpPr txBox="1">
            <a:spLocks noChangeArrowheads="1"/>
          </p:cNvSpPr>
          <p:nvPr/>
        </p:nvSpPr>
        <p:spPr bwMode="auto">
          <a:xfrm>
            <a:off x="5073533" y="2272842"/>
            <a:ext cx="42124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3200" dirty="0">
                <a:latin typeface="Times New Roman" pitchFamily="18" charset="0"/>
              </a:rPr>
              <a:t>y = CDF</a:t>
            </a:r>
            <a:r>
              <a:rPr lang="en-US" altLang="zh-TW" sz="3200" baseline="-25000" dirty="0">
                <a:latin typeface="Times New Roman" pitchFamily="18" charset="0"/>
              </a:rPr>
              <a:t>y</a:t>
            </a:r>
            <a:r>
              <a:rPr lang="en-US" altLang="zh-TW" sz="3200" baseline="30000" dirty="0">
                <a:latin typeface="Times New Roman" pitchFamily="18" charset="0"/>
              </a:rPr>
              <a:t>-1</a:t>
            </a:r>
            <a:r>
              <a:rPr lang="en-US" altLang="zh-TW" sz="3200" dirty="0">
                <a:latin typeface="Times New Roman" pitchFamily="18" charset="0"/>
              </a:rPr>
              <a:t>[</a:t>
            </a:r>
            <a:r>
              <a:rPr lang="en-US" altLang="zh-TW" sz="3200" dirty="0" err="1">
                <a:latin typeface="Times New Roman" pitchFamily="18" charset="0"/>
              </a:rPr>
              <a:t>CDF</a:t>
            </a:r>
            <a:r>
              <a:rPr lang="en-US" altLang="zh-TW" sz="3200" baseline="-25000" dirty="0" err="1">
                <a:latin typeface="Times New Roman" pitchFamily="18" charset="0"/>
              </a:rPr>
              <a:t>x</a:t>
            </a:r>
            <a:r>
              <a:rPr lang="en-US" altLang="zh-TW" sz="3200" dirty="0">
                <a:latin typeface="Times New Roman" pitchFamily="18" charset="0"/>
              </a:rPr>
              <a:t>(x)]</a:t>
            </a:r>
          </a:p>
        </p:txBody>
      </p:sp>
      <p:sp>
        <p:nvSpPr>
          <p:cNvPr id="4" name="投影片編號版面配置區 3"/>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12</a:t>
            </a:fld>
            <a:endParaRPr lang="zh-TW" altLang="en-US">
              <a:solidFill>
                <a:prstClr val="black">
                  <a:tint val="75000"/>
                </a:prstClr>
              </a:solidFill>
            </a:endParaRPr>
          </a:p>
        </p:txBody>
      </p:sp>
      <p:pic>
        <p:nvPicPr>
          <p:cNvPr id="17" name="Picture 15" descr="cc">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84618" y="8057122"/>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487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2378872" y="38894"/>
            <a:ext cx="13632656" cy="1038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algn="l" eaLnBrk="1" hangingPunct="1">
              <a:lnSpc>
                <a:spcPct val="80000"/>
              </a:lnSpc>
            </a:pPr>
            <a:r>
              <a:rPr lang="en-US" altLang="zh-TW" sz="4350"/>
              <a:t>Feature-based Approach Example 2 ― RASTA ( </a:t>
            </a:r>
            <a:r>
              <a:rPr lang="en-US" altLang="zh-TW" sz="4350" u="sng"/>
              <a:t>R</a:t>
            </a:r>
            <a:r>
              <a:rPr lang="en-US" altLang="zh-TW" sz="4350"/>
              <a:t>el</a:t>
            </a:r>
            <a:r>
              <a:rPr lang="en-US" altLang="zh-TW" sz="4350" u="sng"/>
              <a:t>a</a:t>
            </a:r>
            <a:r>
              <a:rPr lang="en-US" altLang="zh-TW" sz="4350"/>
              <a:t>tive </a:t>
            </a:r>
            <a:r>
              <a:rPr lang="en-US" altLang="zh-TW" sz="4350" u="sng"/>
              <a:t>S</a:t>
            </a:r>
            <a:r>
              <a:rPr lang="en-US" altLang="zh-TW" sz="4350"/>
              <a:t>pec</a:t>
            </a:r>
            <a:r>
              <a:rPr lang="en-US" altLang="zh-TW" sz="4350" u="sng"/>
              <a:t>t</a:t>
            </a:r>
            <a:r>
              <a:rPr lang="en-US" altLang="zh-TW" sz="4350"/>
              <a:t>r</a:t>
            </a:r>
            <a:r>
              <a:rPr lang="en-US" altLang="zh-TW" sz="4350" u="sng"/>
              <a:t>a</a:t>
            </a:r>
            <a:r>
              <a:rPr lang="en-US" altLang="zh-TW" sz="4350"/>
              <a:t>l) Temporal Filtering </a:t>
            </a:r>
          </a:p>
        </p:txBody>
      </p:sp>
      <p:sp>
        <p:nvSpPr>
          <p:cNvPr id="99331" name="Rectangle 3"/>
          <p:cNvSpPr>
            <a:spLocks noGrp="1" noChangeArrowheads="1"/>
          </p:cNvSpPr>
          <p:nvPr>
            <p:ph type="body" idx="1"/>
          </p:nvPr>
        </p:nvSpPr>
        <p:spPr bwMode="auto">
          <a:xfrm>
            <a:off x="2286000" y="1362871"/>
            <a:ext cx="13716000" cy="5186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marL="271463" indent="-271463">
              <a:lnSpc>
                <a:spcPct val="80000"/>
              </a:lnSpc>
              <a:spcBef>
                <a:spcPct val="0"/>
              </a:spcBef>
            </a:pPr>
            <a:r>
              <a:rPr lang="en-US" altLang="zh-TW" sz="3600" b="1">
                <a:latin typeface="Times New Roman" pitchFamily="18" charset="0"/>
              </a:rPr>
              <a:t>Temporal Filtering</a:t>
            </a:r>
          </a:p>
          <a:p>
            <a:pPr marL="814388" lvl="1" indent="-273845">
              <a:lnSpc>
                <a:spcPct val="80000"/>
              </a:lnSpc>
              <a:spcBef>
                <a:spcPct val="0"/>
              </a:spcBef>
            </a:pPr>
            <a:r>
              <a:rPr lang="en-US" altLang="zh-TW" sz="3000">
                <a:latin typeface="Times New Roman" pitchFamily="18" charset="0"/>
              </a:rPr>
              <a:t>each component in the feature vector (MFCC coefficients) considered as a signal or “time trajectories” when the time index (frame number) progresses</a:t>
            </a:r>
          </a:p>
          <a:p>
            <a:pPr marL="814388" lvl="1" indent="-273845">
              <a:lnSpc>
                <a:spcPct val="80000"/>
              </a:lnSpc>
              <a:spcBef>
                <a:spcPct val="0"/>
              </a:spcBef>
            </a:pPr>
            <a:r>
              <a:rPr lang="en-US" altLang="zh-TW" sz="3000">
                <a:latin typeface="Times New Roman" pitchFamily="18" charset="0"/>
              </a:rPr>
              <a:t>the frequency domain of this signal is called the “modulation frequency”</a:t>
            </a:r>
          </a:p>
          <a:p>
            <a:pPr marL="814388" lvl="1" indent="-273845">
              <a:lnSpc>
                <a:spcPct val="80000"/>
              </a:lnSpc>
              <a:spcBef>
                <a:spcPct val="0"/>
              </a:spcBef>
            </a:pPr>
            <a:r>
              <a:rPr lang="en-US" altLang="zh-TW" sz="3000">
                <a:latin typeface="Times New Roman" pitchFamily="18" charset="0"/>
              </a:rPr>
              <a:t>performing filtering on these signals</a:t>
            </a:r>
          </a:p>
          <a:p>
            <a:pPr marL="271463" indent="-271463">
              <a:lnSpc>
                <a:spcPct val="80000"/>
              </a:lnSpc>
              <a:spcBef>
                <a:spcPct val="0"/>
              </a:spcBef>
            </a:pPr>
            <a:r>
              <a:rPr lang="en-US" altLang="zh-TW" sz="3600" b="1">
                <a:latin typeface="Times New Roman" pitchFamily="18" charset="0"/>
              </a:rPr>
              <a:t>RASTA Processing :</a:t>
            </a:r>
          </a:p>
          <a:p>
            <a:pPr marL="814388" lvl="1" indent="-273845">
              <a:lnSpc>
                <a:spcPct val="80000"/>
              </a:lnSpc>
              <a:spcBef>
                <a:spcPct val="0"/>
              </a:spcBef>
            </a:pPr>
            <a:r>
              <a:rPr lang="en-US" altLang="zh-TW" sz="3000">
                <a:latin typeface="Times New Roman" pitchFamily="18" charset="0"/>
              </a:rPr>
              <a:t>assuming the rate of change of nonlinguistic components in speech (e.g. additive and convolutional noise) often lies outside the typical rate of the change of the vocal tract shape</a:t>
            </a:r>
          </a:p>
          <a:p>
            <a:pPr marL="814388" lvl="1" indent="-273845">
              <a:lnSpc>
                <a:spcPct val="80000"/>
              </a:lnSpc>
              <a:spcBef>
                <a:spcPct val="0"/>
              </a:spcBef>
            </a:pPr>
            <a:r>
              <a:rPr lang="en-US" altLang="zh-TW" sz="3000">
                <a:latin typeface="Times New Roman" pitchFamily="18" charset="0"/>
              </a:rPr>
              <a:t> designing filters to try to suppress the spectral components in these “time trajectories” that change more slowly or quickly than this typical rate of change of the vocal tract shape </a:t>
            </a:r>
          </a:p>
          <a:p>
            <a:pPr marL="814388" lvl="1" indent="-273845">
              <a:lnSpc>
                <a:spcPct val="80000"/>
              </a:lnSpc>
              <a:spcBef>
                <a:spcPct val="0"/>
              </a:spcBef>
            </a:pPr>
            <a:r>
              <a:rPr lang="en-US" altLang="zh-TW" sz="3000">
                <a:latin typeface="Times New Roman" pitchFamily="18" charset="0"/>
              </a:rPr>
              <a:t>a specially designed temporal filter for such “time trajectories” </a:t>
            </a:r>
          </a:p>
          <a:p>
            <a:pPr marL="271463" indent="-271463">
              <a:lnSpc>
                <a:spcPct val="80000"/>
              </a:lnSpc>
              <a:spcBef>
                <a:spcPct val="0"/>
              </a:spcBef>
            </a:pPr>
            <a:endParaRPr lang="en-US" altLang="zh-TW" sz="3000">
              <a:latin typeface="Times New Roman" pitchFamily="18" charset="0"/>
            </a:endParaRPr>
          </a:p>
        </p:txBody>
      </p:sp>
      <p:graphicFrame>
        <p:nvGraphicFramePr>
          <p:cNvPr id="99332" name="Object 4"/>
          <p:cNvGraphicFramePr>
            <a:graphicFrameLocks noChangeAspect="1"/>
          </p:cNvGraphicFramePr>
          <p:nvPr/>
        </p:nvGraphicFramePr>
        <p:xfrm>
          <a:off x="3202782" y="6332539"/>
          <a:ext cx="4000500" cy="1045368"/>
        </p:xfrm>
        <a:graphic>
          <a:graphicData uri="http://schemas.openxmlformats.org/presentationml/2006/ole">
            <mc:AlternateContent xmlns:mc="http://schemas.openxmlformats.org/markup-compatibility/2006">
              <mc:Choice xmlns:v="urn:schemas-microsoft-com:vml" Requires="v">
                <p:oleObj spid="_x0000_s6390" name="Equation" r:id="rId4" imgW="1955800" imgH="457200" progId="Equation.3">
                  <p:embed/>
                </p:oleObj>
              </mc:Choice>
              <mc:Fallback>
                <p:oleObj name="Equation" r:id="rId4" imgW="19558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2782" y="6332539"/>
                        <a:ext cx="4000500" cy="1045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333" name="Group 58"/>
          <p:cNvGrpSpPr>
            <a:grpSpLocks/>
          </p:cNvGrpSpPr>
          <p:nvPr/>
        </p:nvGrpSpPr>
        <p:grpSpPr bwMode="auto">
          <a:xfrm>
            <a:off x="11534775" y="6358734"/>
            <a:ext cx="4429125" cy="3964783"/>
            <a:chOff x="3833" y="2670"/>
            <a:chExt cx="1860" cy="1665"/>
          </a:xfrm>
        </p:grpSpPr>
        <p:grpSp>
          <p:nvGrpSpPr>
            <p:cNvPr id="99409" name="Group 57"/>
            <p:cNvGrpSpPr>
              <a:grpSpLocks/>
            </p:cNvGrpSpPr>
            <p:nvPr/>
          </p:nvGrpSpPr>
          <p:grpSpPr bwMode="auto">
            <a:xfrm>
              <a:off x="3864" y="2670"/>
              <a:ext cx="1789" cy="1487"/>
              <a:chOff x="3864" y="2670"/>
              <a:chExt cx="1789" cy="1487"/>
            </a:xfrm>
          </p:grpSpPr>
          <p:pic>
            <p:nvPicPr>
              <p:cNvPr id="99411"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6" y="2744"/>
                <a:ext cx="1768"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412" name="Text Box 44"/>
              <p:cNvSpPr txBox="1">
                <a:spLocks noChangeArrowheads="1"/>
              </p:cNvSpPr>
              <p:nvPr/>
            </p:nvSpPr>
            <p:spPr bwMode="auto">
              <a:xfrm>
                <a:off x="4000" y="2900"/>
                <a:ext cx="5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endParaRPr lang="zh-TW" altLang="zh-TW" sz="2100" i="1">
                  <a:latin typeface="Times New Roman" pitchFamily="18" charset="0"/>
                </a:endParaRPr>
              </a:p>
            </p:txBody>
          </p:sp>
          <p:sp>
            <p:nvSpPr>
              <p:cNvPr id="99413" name="Rectangle 53"/>
              <p:cNvSpPr>
                <a:spLocks noChangeArrowheads="1"/>
              </p:cNvSpPr>
              <p:nvPr/>
            </p:nvSpPr>
            <p:spPr bwMode="auto">
              <a:xfrm>
                <a:off x="3864" y="2670"/>
                <a:ext cx="1789"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4050"/>
              </a:p>
            </p:txBody>
          </p:sp>
        </p:grpSp>
        <p:sp>
          <p:nvSpPr>
            <p:cNvPr id="99410" name="Text Box 54"/>
            <p:cNvSpPr txBox="1">
              <a:spLocks noChangeArrowheads="1"/>
            </p:cNvSpPr>
            <p:nvPr/>
          </p:nvSpPr>
          <p:spPr bwMode="auto">
            <a:xfrm>
              <a:off x="3833" y="4168"/>
              <a:ext cx="186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2100" i="1">
                  <a:latin typeface="Times New Roman" pitchFamily="18" charset="0"/>
                </a:rPr>
                <a:t>Modulation Frequency (H</a:t>
              </a:r>
              <a:r>
                <a:rPr lang="en-US" altLang="zh-TW" sz="2100" i="1" baseline="-25000">
                  <a:latin typeface="Times New Roman" pitchFamily="18" charset="0"/>
                </a:rPr>
                <a:t>z  </a:t>
              </a:r>
              <a:r>
                <a:rPr lang="en-US" altLang="zh-TW" sz="2100" i="1">
                  <a:latin typeface="Times New Roman" pitchFamily="18" charset="0"/>
                </a:rPr>
                <a:t>)</a:t>
              </a:r>
            </a:p>
          </p:txBody>
        </p:sp>
      </p:grpSp>
      <p:grpSp>
        <p:nvGrpSpPr>
          <p:cNvPr id="99334" name="Group 101"/>
          <p:cNvGrpSpPr>
            <a:grpSpLocks/>
          </p:cNvGrpSpPr>
          <p:nvPr/>
        </p:nvGrpSpPr>
        <p:grpSpPr bwMode="auto">
          <a:xfrm>
            <a:off x="2428877" y="7211221"/>
            <a:ext cx="4879182" cy="3055144"/>
            <a:chOff x="-29" y="3028"/>
            <a:chExt cx="2049" cy="1283"/>
          </a:xfrm>
        </p:grpSpPr>
        <p:sp>
          <p:nvSpPr>
            <p:cNvPr id="99370" name="Text Box 6"/>
            <p:cNvSpPr txBox="1">
              <a:spLocks noChangeArrowheads="1"/>
            </p:cNvSpPr>
            <p:nvPr/>
          </p:nvSpPr>
          <p:spPr bwMode="auto">
            <a:xfrm>
              <a:off x="-22" y="3028"/>
              <a:ext cx="9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MFCC Features</a:t>
              </a:r>
              <a:endParaRPr lang="en-US" altLang="zh-TW" sz="2400" i="1" baseline="-25000">
                <a:latin typeface="Times New Roman" pitchFamily="18" charset="0"/>
              </a:endParaRPr>
            </a:p>
          </p:txBody>
        </p:sp>
        <p:grpSp>
          <p:nvGrpSpPr>
            <p:cNvPr id="99371" name="Group 7"/>
            <p:cNvGrpSpPr>
              <a:grpSpLocks/>
            </p:cNvGrpSpPr>
            <p:nvPr/>
          </p:nvGrpSpPr>
          <p:grpSpPr bwMode="auto">
            <a:xfrm>
              <a:off x="253" y="3249"/>
              <a:ext cx="190" cy="768"/>
              <a:chOff x="2064" y="1207"/>
              <a:chExt cx="226" cy="953"/>
            </a:xfrm>
          </p:grpSpPr>
          <p:sp>
            <p:nvSpPr>
              <p:cNvPr id="99404" name="Rectangle 8"/>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99405" name="AutoShape 9"/>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99406" name="AutoShape 10"/>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99407" name="Line 11"/>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408" name="AutoShape 12"/>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grpSp>
          <p:nvGrpSpPr>
            <p:cNvPr id="99372" name="Group 13"/>
            <p:cNvGrpSpPr>
              <a:grpSpLocks/>
            </p:cNvGrpSpPr>
            <p:nvPr/>
          </p:nvGrpSpPr>
          <p:grpSpPr bwMode="auto">
            <a:xfrm>
              <a:off x="510" y="3249"/>
              <a:ext cx="166" cy="768"/>
              <a:chOff x="2064" y="1207"/>
              <a:chExt cx="226" cy="953"/>
            </a:xfrm>
          </p:grpSpPr>
          <p:sp>
            <p:nvSpPr>
              <p:cNvPr id="99399" name="Rectangle 14"/>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99400" name="AutoShape 15"/>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99401" name="AutoShape 16"/>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99402" name="Line 17"/>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403" name="AutoShape 18"/>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grpSp>
          <p:nvGrpSpPr>
            <p:cNvPr id="99373" name="Group 19"/>
            <p:cNvGrpSpPr>
              <a:grpSpLocks/>
            </p:cNvGrpSpPr>
            <p:nvPr/>
          </p:nvGrpSpPr>
          <p:grpSpPr bwMode="auto">
            <a:xfrm>
              <a:off x="767" y="3249"/>
              <a:ext cx="181" cy="768"/>
              <a:chOff x="2064" y="1207"/>
              <a:chExt cx="226" cy="953"/>
            </a:xfrm>
          </p:grpSpPr>
          <p:sp>
            <p:nvSpPr>
              <p:cNvPr id="99394" name="Rectangle 20"/>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99395" name="AutoShape 21"/>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99396" name="AutoShape 22"/>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99397" name="Line 23"/>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398" name="AutoShape 24"/>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99374" name="Line 25"/>
            <p:cNvSpPr>
              <a:spLocks noChangeShapeType="1"/>
            </p:cNvSpPr>
            <p:nvPr/>
          </p:nvSpPr>
          <p:spPr bwMode="auto">
            <a:xfrm>
              <a:off x="66" y="4054"/>
              <a:ext cx="1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75" name="Text Box 26"/>
            <p:cNvSpPr txBox="1">
              <a:spLocks noChangeArrowheads="1"/>
            </p:cNvSpPr>
            <p:nvPr/>
          </p:nvSpPr>
          <p:spPr bwMode="auto">
            <a:xfrm>
              <a:off x="9" y="4095"/>
              <a:ext cx="4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feature</a:t>
              </a:r>
            </a:p>
          </p:txBody>
        </p:sp>
        <p:sp>
          <p:nvSpPr>
            <p:cNvPr id="99376" name="Text Box 27"/>
            <p:cNvSpPr txBox="1">
              <a:spLocks noChangeArrowheads="1"/>
            </p:cNvSpPr>
            <p:nvPr/>
          </p:nvSpPr>
          <p:spPr bwMode="auto">
            <a:xfrm>
              <a:off x="1247" y="4038"/>
              <a:ext cx="77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Frame index</a:t>
              </a:r>
            </a:p>
          </p:txBody>
        </p:sp>
        <p:grpSp>
          <p:nvGrpSpPr>
            <p:cNvPr id="99377" name="Group 28"/>
            <p:cNvGrpSpPr>
              <a:grpSpLocks/>
            </p:cNvGrpSpPr>
            <p:nvPr/>
          </p:nvGrpSpPr>
          <p:grpSpPr bwMode="auto">
            <a:xfrm>
              <a:off x="1024" y="3249"/>
              <a:ext cx="196" cy="768"/>
              <a:chOff x="2064" y="1207"/>
              <a:chExt cx="226" cy="953"/>
            </a:xfrm>
          </p:grpSpPr>
          <p:sp>
            <p:nvSpPr>
              <p:cNvPr id="99389" name="Rectangle 29"/>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99390" name="AutoShape 30"/>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99391" name="AutoShape 31"/>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99392" name="Line 32"/>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393" name="AutoShape 33"/>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99378" name="Line 34"/>
            <p:cNvSpPr>
              <a:spLocks noChangeShapeType="1"/>
            </p:cNvSpPr>
            <p:nvPr/>
          </p:nvSpPr>
          <p:spPr bwMode="auto">
            <a:xfrm>
              <a:off x="1337" y="3761"/>
              <a:ext cx="331"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379" name="Line 35"/>
            <p:cNvSpPr>
              <a:spLocks noChangeShapeType="1"/>
            </p:cNvSpPr>
            <p:nvPr/>
          </p:nvSpPr>
          <p:spPr bwMode="auto">
            <a:xfrm>
              <a:off x="210" y="3395"/>
              <a:ext cx="1205"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80" name="Rectangle 36"/>
            <p:cNvSpPr>
              <a:spLocks noChangeArrowheads="1"/>
            </p:cNvSpPr>
            <p:nvPr/>
          </p:nvSpPr>
          <p:spPr bwMode="auto">
            <a:xfrm>
              <a:off x="1415" y="3322"/>
              <a:ext cx="311" cy="147"/>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lIns="137112" tIns="68555" rIns="137112" bIns="68555" anchor="ctr">
              <a:flatTx/>
            </a:bodyPr>
            <a:lstStyle/>
            <a:p>
              <a:pPr algn="ctr"/>
              <a:r>
                <a:rPr lang="en-US" altLang="zh-TW" sz="2100" i="1">
                  <a:latin typeface="Times New Roman" pitchFamily="18" charset="0"/>
                </a:rPr>
                <a:t>B</a:t>
              </a:r>
              <a:r>
                <a:rPr lang="en-US" altLang="zh-TW" sz="2100">
                  <a:latin typeface="Times New Roman" pitchFamily="18" charset="0"/>
                </a:rPr>
                <a:t>(</a:t>
              </a:r>
              <a:r>
                <a:rPr lang="en-US" altLang="zh-TW" sz="2100" i="1">
                  <a:latin typeface="Times New Roman" pitchFamily="18" charset="0"/>
                </a:rPr>
                <a:t>z</a:t>
              </a:r>
              <a:r>
                <a:rPr lang="en-US" altLang="zh-TW" sz="2100">
                  <a:latin typeface="Times New Roman" pitchFamily="18" charset="0"/>
                </a:rPr>
                <a:t>)</a:t>
              </a:r>
            </a:p>
          </p:txBody>
        </p:sp>
        <p:sp>
          <p:nvSpPr>
            <p:cNvPr id="99381" name="Line 37"/>
            <p:cNvSpPr>
              <a:spLocks noChangeShapeType="1"/>
            </p:cNvSpPr>
            <p:nvPr/>
          </p:nvSpPr>
          <p:spPr bwMode="auto">
            <a:xfrm>
              <a:off x="210" y="3542"/>
              <a:ext cx="1205"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82" name="Line 38"/>
            <p:cNvSpPr>
              <a:spLocks noChangeShapeType="1"/>
            </p:cNvSpPr>
            <p:nvPr/>
          </p:nvSpPr>
          <p:spPr bwMode="auto">
            <a:xfrm>
              <a:off x="210" y="3944"/>
              <a:ext cx="1205"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83" name="Rectangle 39"/>
            <p:cNvSpPr>
              <a:spLocks noChangeArrowheads="1"/>
            </p:cNvSpPr>
            <p:nvPr/>
          </p:nvSpPr>
          <p:spPr bwMode="auto">
            <a:xfrm>
              <a:off x="1415" y="3505"/>
              <a:ext cx="311" cy="146"/>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lIns="137112" tIns="68555" rIns="137112" bIns="68555" anchor="ctr">
              <a:flatTx/>
            </a:bodyPr>
            <a:lstStyle/>
            <a:p>
              <a:pPr algn="ctr"/>
              <a:r>
                <a:rPr lang="en-US" altLang="zh-TW" sz="2100" i="1">
                  <a:latin typeface="Times New Roman" pitchFamily="18" charset="0"/>
                </a:rPr>
                <a:t>B</a:t>
              </a:r>
              <a:r>
                <a:rPr lang="en-US" altLang="zh-TW" sz="2100">
                  <a:latin typeface="Times New Roman" pitchFamily="18" charset="0"/>
                </a:rPr>
                <a:t>(</a:t>
              </a:r>
              <a:r>
                <a:rPr lang="en-US" altLang="zh-TW" sz="2100" i="1">
                  <a:latin typeface="Times New Roman" pitchFamily="18" charset="0"/>
                </a:rPr>
                <a:t>z</a:t>
              </a:r>
              <a:r>
                <a:rPr lang="en-US" altLang="zh-TW" sz="2100">
                  <a:latin typeface="Times New Roman" pitchFamily="18" charset="0"/>
                </a:rPr>
                <a:t>)</a:t>
              </a:r>
            </a:p>
          </p:txBody>
        </p:sp>
        <p:sp>
          <p:nvSpPr>
            <p:cNvPr id="99384" name="Rectangle 40"/>
            <p:cNvSpPr>
              <a:spLocks noChangeArrowheads="1"/>
            </p:cNvSpPr>
            <p:nvPr/>
          </p:nvSpPr>
          <p:spPr bwMode="auto">
            <a:xfrm>
              <a:off x="1415" y="3871"/>
              <a:ext cx="311" cy="146"/>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lIns="137112" tIns="68555" rIns="137112" bIns="68555" anchor="ctr">
              <a:flatTx/>
            </a:bodyPr>
            <a:lstStyle/>
            <a:p>
              <a:pPr algn="ctr"/>
              <a:r>
                <a:rPr lang="en-US" altLang="zh-TW" sz="2100" i="1" dirty="0">
                  <a:latin typeface="Times New Roman" pitchFamily="18" charset="0"/>
                </a:rPr>
                <a:t>B</a:t>
              </a:r>
              <a:r>
                <a:rPr lang="en-US" altLang="zh-TW" sz="2100" dirty="0">
                  <a:latin typeface="Times New Roman" pitchFamily="18" charset="0"/>
                </a:rPr>
                <a:t>(</a:t>
              </a:r>
              <a:r>
                <a:rPr lang="en-US" altLang="zh-TW" sz="2100" i="1" dirty="0">
                  <a:latin typeface="Times New Roman" pitchFamily="18" charset="0"/>
                </a:rPr>
                <a:t>z</a:t>
              </a:r>
              <a:r>
                <a:rPr lang="en-US" altLang="zh-TW" sz="2100" dirty="0">
                  <a:latin typeface="Times New Roman" pitchFamily="18" charset="0"/>
                </a:rPr>
                <a:t>)</a:t>
              </a:r>
            </a:p>
          </p:txBody>
        </p:sp>
        <p:sp>
          <p:nvSpPr>
            <p:cNvPr id="99385" name="Text Box 45"/>
            <p:cNvSpPr txBox="1">
              <a:spLocks noChangeArrowheads="1"/>
            </p:cNvSpPr>
            <p:nvPr/>
          </p:nvSpPr>
          <p:spPr bwMode="auto">
            <a:xfrm>
              <a:off x="489" y="4098"/>
              <a:ext cx="4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vectors</a:t>
              </a:r>
            </a:p>
          </p:txBody>
        </p:sp>
        <p:sp>
          <p:nvSpPr>
            <p:cNvPr id="99386" name="Line 46"/>
            <p:cNvSpPr>
              <a:spLocks noChangeShapeType="1"/>
            </p:cNvSpPr>
            <p:nvPr/>
          </p:nvSpPr>
          <p:spPr bwMode="auto">
            <a:xfrm flipV="1">
              <a:off x="223" y="4020"/>
              <a:ext cx="115" cy="136"/>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87" name="Line 47"/>
            <p:cNvSpPr>
              <a:spLocks noChangeShapeType="1"/>
            </p:cNvSpPr>
            <p:nvPr/>
          </p:nvSpPr>
          <p:spPr bwMode="auto">
            <a:xfrm flipH="1" flipV="1">
              <a:off x="589" y="4014"/>
              <a:ext cx="115" cy="142"/>
            </a:xfrm>
            <a:prstGeom prst="line">
              <a:avLst/>
            </a:prstGeom>
            <a:noFill/>
            <a:ln w="9525">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88" name="Text Box 59"/>
            <p:cNvSpPr txBox="1">
              <a:spLocks noChangeArrowheads="1"/>
            </p:cNvSpPr>
            <p:nvPr/>
          </p:nvSpPr>
          <p:spPr bwMode="auto">
            <a:xfrm>
              <a:off x="-29" y="3471"/>
              <a:ext cx="25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050" b="1" i="1">
                  <a:latin typeface="Times New Roman" pitchFamily="18" charset="0"/>
                </a:rPr>
                <a:t>y</a:t>
              </a:r>
              <a:r>
                <a:rPr lang="en-US" altLang="zh-TW" sz="4050" i="1" baseline="-25000">
                  <a:latin typeface="Times New Roman" pitchFamily="18" charset="0"/>
                </a:rPr>
                <a:t>t</a:t>
              </a:r>
            </a:p>
          </p:txBody>
        </p:sp>
      </p:grpSp>
      <p:sp>
        <p:nvSpPr>
          <p:cNvPr id="99335" name="Text Box 62"/>
          <p:cNvSpPr txBox="1">
            <a:spLocks noChangeArrowheads="1"/>
          </p:cNvSpPr>
          <p:nvPr/>
        </p:nvSpPr>
        <p:spPr bwMode="auto">
          <a:xfrm>
            <a:off x="6958015" y="7211220"/>
            <a:ext cx="1982305" cy="50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New Features</a:t>
            </a:r>
            <a:endParaRPr lang="en-US" altLang="zh-TW" sz="2400" i="1" baseline="-25000">
              <a:latin typeface="Times New Roman" pitchFamily="18" charset="0"/>
            </a:endParaRPr>
          </a:p>
        </p:txBody>
      </p:sp>
      <p:grpSp>
        <p:nvGrpSpPr>
          <p:cNvPr id="99336" name="Group 63"/>
          <p:cNvGrpSpPr>
            <a:grpSpLocks/>
          </p:cNvGrpSpPr>
          <p:nvPr/>
        </p:nvGrpSpPr>
        <p:grpSpPr bwMode="auto">
          <a:xfrm>
            <a:off x="7612859" y="7737476"/>
            <a:ext cx="452438" cy="1828800"/>
            <a:chOff x="2064" y="1207"/>
            <a:chExt cx="226" cy="953"/>
          </a:xfrm>
        </p:grpSpPr>
        <p:sp>
          <p:nvSpPr>
            <p:cNvPr id="99365" name="Rectangle 64"/>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99366" name="AutoShape 65"/>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99367" name="AutoShape 66"/>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99368" name="Line 67"/>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369" name="AutoShape 68"/>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grpSp>
        <p:nvGrpSpPr>
          <p:cNvPr id="99337" name="Group 69"/>
          <p:cNvGrpSpPr>
            <a:grpSpLocks/>
          </p:cNvGrpSpPr>
          <p:nvPr/>
        </p:nvGrpSpPr>
        <p:grpSpPr bwMode="auto">
          <a:xfrm>
            <a:off x="8224840" y="7737476"/>
            <a:ext cx="395288" cy="1828800"/>
            <a:chOff x="2064" y="1207"/>
            <a:chExt cx="226" cy="953"/>
          </a:xfrm>
        </p:grpSpPr>
        <p:sp>
          <p:nvSpPr>
            <p:cNvPr id="99360" name="Rectangle 70"/>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99361" name="AutoShape 71"/>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99362" name="AutoShape 72"/>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99363" name="Line 73"/>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364" name="AutoShape 74"/>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grpSp>
        <p:nvGrpSpPr>
          <p:cNvPr id="99338" name="Group 75"/>
          <p:cNvGrpSpPr>
            <a:grpSpLocks/>
          </p:cNvGrpSpPr>
          <p:nvPr/>
        </p:nvGrpSpPr>
        <p:grpSpPr bwMode="auto">
          <a:xfrm>
            <a:off x="8836822" y="7737476"/>
            <a:ext cx="431006" cy="1828800"/>
            <a:chOff x="2064" y="1207"/>
            <a:chExt cx="226" cy="953"/>
          </a:xfrm>
        </p:grpSpPr>
        <p:sp>
          <p:nvSpPr>
            <p:cNvPr id="99355" name="Rectangle 76"/>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99356" name="AutoShape 77"/>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99357" name="AutoShape 78"/>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99358" name="Line 79"/>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359" name="AutoShape 80"/>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99339" name="Line 81"/>
          <p:cNvSpPr>
            <a:spLocks noChangeShapeType="1"/>
          </p:cNvSpPr>
          <p:nvPr/>
        </p:nvSpPr>
        <p:spPr bwMode="auto">
          <a:xfrm>
            <a:off x="7167563" y="9654382"/>
            <a:ext cx="4048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40" name="Text Box 83"/>
          <p:cNvSpPr txBox="1">
            <a:spLocks noChangeArrowheads="1"/>
          </p:cNvSpPr>
          <p:nvPr/>
        </p:nvSpPr>
        <p:spPr bwMode="auto">
          <a:xfrm>
            <a:off x="9929814" y="9609139"/>
            <a:ext cx="1839830" cy="50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Frame index</a:t>
            </a:r>
          </a:p>
        </p:txBody>
      </p:sp>
      <p:grpSp>
        <p:nvGrpSpPr>
          <p:cNvPr id="99341" name="Group 84"/>
          <p:cNvGrpSpPr>
            <a:grpSpLocks/>
          </p:cNvGrpSpPr>
          <p:nvPr/>
        </p:nvGrpSpPr>
        <p:grpSpPr bwMode="auto">
          <a:xfrm>
            <a:off x="9448800" y="7737476"/>
            <a:ext cx="466725" cy="1828800"/>
            <a:chOff x="2064" y="1207"/>
            <a:chExt cx="226" cy="953"/>
          </a:xfrm>
        </p:grpSpPr>
        <p:sp>
          <p:nvSpPr>
            <p:cNvPr id="99350" name="Rectangle 85"/>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99351" name="AutoShape 86"/>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99352" name="AutoShape 87"/>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99353" name="Line 88"/>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354" name="AutoShape 89"/>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99342" name="Line 90"/>
          <p:cNvSpPr>
            <a:spLocks noChangeShapeType="1"/>
          </p:cNvSpPr>
          <p:nvPr/>
        </p:nvSpPr>
        <p:spPr bwMode="auto">
          <a:xfrm>
            <a:off x="6472238" y="8956676"/>
            <a:ext cx="1078707"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99343" name="Line 91"/>
          <p:cNvSpPr>
            <a:spLocks noChangeShapeType="1"/>
          </p:cNvSpPr>
          <p:nvPr/>
        </p:nvSpPr>
        <p:spPr bwMode="auto">
          <a:xfrm>
            <a:off x="7510463" y="8085139"/>
            <a:ext cx="2869407"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44" name="Line 93"/>
          <p:cNvSpPr>
            <a:spLocks noChangeShapeType="1"/>
          </p:cNvSpPr>
          <p:nvPr/>
        </p:nvSpPr>
        <p:spPr bwMode="auto">
          <a:xfrm>
            <a:off x="7510463" y="8435182"/>
            <a:ext cx="2869407"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45" name="Line 94"/>
          <p:cNvSpPr>
            <a:spLocks noChangeShapeType="1"/>
          </p:cNvSpPr>
          <p:nvPr/>
        </p:nvSpPr>
        <p:spPr bwMode="auto">
          <a:xfrm>
            <a:off x="7510463" y="9392444"/>
            <a:ext cx="2869407"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46" name="Line 103"/>
          <p:cNvSpPr>
            <a:spLocks noChangeShapeType="1"/>
          </p:cNvSpPr>
          <p:nvPr/>
        </p:nvSpPr>
        <p:spPr bwMode="auto">
          <a:xfrm>
            <a:off x="6796090" y="8075614"/>
            <a:ext cx="540545"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47" name="Line 104"/>
          <p:cNvSpPr>
            <a:spLocks noChangeShapeType="1"/>
          </p:cNvSpPr>
          <p:nvPr/>
        </p:nvSpPr>
        <p:spPr bwMode="auto">
          <a:xfrm>
            <a:off x="6796090" y="8420894"/>
            <a:ext cx="540545"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48" name="Line 105"/>
          <p:cNvSpPr>
            <a:spLocks noChangeShapeType="1"/>
          </p:cNvSpPr>
          <p:nvPr/>
        </p:nvSpPr>
        <p:spPr bwMode="auto">
          <a:xfrm>
            <a:off x="6767515" y="9392444"/>
            <a:ext cx="540545"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99349" name="Line 106"/>
          <p:cNvSpPr>
            <a:spLocks noChangeShapeType="1"/>
          </p:cNvSpPr>
          <p:nvPr/>
        </p:nvSpPr>
        <p:spPr bwMode="auto">
          <a:xfrm>
            <a:off x="9834565" y="8954294"/>
            <a:ext cx="540545"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6"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13</a:t>
            </a:fld>
            <a:endParaRPr lang="zh-TW" altLang="en-US">
              <a:solidFill>
                <a:prstClr val="black">
                  <a:tint val="75000"/>
                </a:prstClr>
              </a:solidFill>
            </a:endParaRPr>
          </a:p>
        </p:txBody>
      </p:sp>
      <p:pic>
        <p:nvPicPr>
          <p:cNvPr id="88" name="Picture 15" descr="cc">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956759" y="6630195"/>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15" descr="cc">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3841" y="9560196"/>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3844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2240" y="1039019"/>
            <a:ext cx="12961145" cy="778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文字方塊 2"/>
          <p:cNvSpPr txBox="1">
            <a:spLocks noChangeArrowheads="1"/>
          </p:cNvSpPr>
          <p:nvPr/>
        </p:nvSpPr>
        <p:spPr bwMode="auto">
          <a:xfrm>
            <a:off x="2771775" y="1086405"/>
            <a:ext cx="5076081"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4200" b="1" u="sng" dirty="0"/>
          </a:p>
        </p:txBody>
      </p:sp>
      <p:sp>
        <p:nvSpPr>
          <p:cNvPr id="100356" name="文字方塊 2"/>
          <p:cNvSpPr txBox="1">
            <a:spLocks noChangeArrowheads="1"/>
          </p:cNvSpPr>
          <p:nvPr/>
        </p:nvSpPr>
        <p:spPr bwMode="auto">
          <a:xfrm>
            <a:off x="8279607" y="1150939"/>
            <a:ext cx="1835943" cy="11464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en-US" altLang="zh-TW" sz="4050" dirty="0">
              <a:solidFill>
                <a:srgbClr val="002060"/>
              </a:solidFill>
            </a:endParaRPr>
          </a:p>
          <a:p>
            <a:pPr eaLnBrk="1" hangingPunct="1"/>
            <a:r>
              <a:rPr lang="en-US" altLang="zh-TW" sz="2800" dirty="0">
                <a:solidFill>
                  <a:srgbClr val="0070C0"/>
                </a:solidFill>
              </a:rPr>
              <a:t>x[n], x(t)</a:t>
            </a:r>
            <a:endParaRPr lang="zh-TW" altLang="en-US" sz="2800" dirty="0">
              <a:solidFill>
                <a:srgbClr val="0070C0"/>
              </a:solidFill>
            </a:endParaRPr>
          </a:p>
        </p:txBody>
      </p:sp>
      <p:sp>
        <p:nvSpPr>
          <p:cNvPr id="100357" name="文字方塊 5"/>
          <p:cNvSpPr txBox="1">
            <a:spLocks noChangeArrowheads="1"/>
          </p:cNvSpPr>
          <p:nvPr/>
        </p:nvSpPr>
        <p:spPr bwMode="auto">
          <a:xfrm>
            <a:off x="9413084" y="2443957"/>
            <a:ext cx="919163"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a:solidFill>
                  <a:srgbClr val="002060"/>
                </a:solidFill>
              </a:rPr>
              <a:t>t, n</a:t>
            </a:r>
            <a:endParaRPr lang="zh-TW" altLang="en-US" sz="2800" dirty="0">
              <a:solidFill>
                <a:srgbClr val="002060"/>
              </a:solidFill>
            </a:endParaRPr>
          </a:p>
        </p:txBody>
      </p:sp>
      <p:sp>
        <p:nvSpPr>
          <p:cNvPr id="100358" name="文字方塊 3"/>
          <p:cNvSpPr txBox="1">
            <a:spLocks noChangeArrowheads="1"/>
          </p:cNvSpPr>
          <p:nvPr/>
        </p:nvSpPr>
        <p:spPr bwMode="auto">
          <a:xfrm>
            <a:off x="12384884" y="7520782"/>
            <a:ext cx="2376488"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100"/>
              <a:t>Modulation</a:t>
            </a:r>
          </a:p>
          <a:p>
            <a:pPr eaLnBrk="1" hangingPunct="1"/>
            <a:r>
              <a:rPr lang="en-US" altLang="zh-TW" sz="2100"/>
              <a:t>Frequency</a:t>
            </a:r>
            <a:endParaRPr lang="zh-TW" altLang="en-US" sz="2100"/>
          </a:p>
        </p:txBody>
      </p:sp>
      <p:sp>
        <p:nvSpPr>
          <p:cNvPr id="100359" name="文字方塊 7"/>
          <p:cNvSpPr txBox="1">
            <a:spLocks noChangeArrowheads="1"/>
          </p:cNvSpPr>
          <p:nvPr/>
        </p:nvSpPr>
        <p:spPr bwMode="auto">
          <a:xfrm>
            <a:off x="14004132" y="3415508"/>
            <a:ext cx="1619250"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100"/>
              <a:t>Frequency</a:t>
            </a:r>
            <a:endParaRPr lang="zh-TW" altLang="en-US" sz="2100"/>
          </a:p>
        </p:txBody>
      </p:sp>
      <p:sp>
        <p:nvSpPr>
          <p:cNvPr id="100360" name="文字方塊 8"/>
          <p:cNvSpPr txBox="1">
            <a:spLocks noChangeArrowheads="1"/>
          </p:cNvSpPr>
          <p:nvPr/>
        </p:nvSpPr>
        <p:spPr bwMode="auto">
          <a:xfrm>
            <a:off x="7524750" y="4034633"/>
            <a:ext cx="916782"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100">
                <a:solidFill>
                  <a:srgbClr val="FF0000"/>
                </a:solidFill>
              </a:rPr>
              <a:t>C</a:t>
            </a:r>
            <a:r>
              <a:rPr lang="en-US" altLang="zh-TW" sz="2100" baseline="-25000">
                <a:solidFill>
                  <a:srgbClr val="FF0000"/>
                </a:solidFill>
              </a:rPr>
              <a:t>1</a:t>
            </a:r>
            <a:r>
              <a:rPr lang="en-US" altLang="zh-TW" sz="2100">
                <a:solidFill>
                  <a:srgbClr val="FF0000"/>
                </a:solidFill>
              </a:rPr>
              <a:t>[n]</a:t>
            </a:r>
            <a:endParaRPr lang="zh-TW" altLang="en-US" sz="2100">
              <a:solidFill>
                <a:srgbClr val="FF0000"/>
              </a:solidFill>
            </a:endParaRPr>
          </a:p>
        </p:txBody>
      </p:sp>
      <p:sp>
        <p:nvSpPr>
          <p:cNvPr id="100361" name="文字方塊 9"/>
          <p:cNvSpPr txBox="1">
            <a:spLocks noChangeArrowheads="1"/>
          </p:cNvSpPr>
          <p:nvPr/>
        </p:nvSpPr>
        <p:spPr bwMode="auto">
          <a:xfrm>
            <a:off x="7524752" y="4789490"/>
            <a:ext cx="1188245"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100">
                <a:solidFill>
                  <a:srgbClr val="FF0000"/>
                </a:solidFill>
              </a:rPr>
              <a:t>C</a:t>
            </a:r>
            <a:r>
              <a:rPr lang="en-US" altLang="zh-TW" sz="2100" baseline="-25000">
                <a:solidFill>
                  <a:srgbClr val="FF0000"/>
                </a:solidFill>
              </a:rPr>
              <a:t>3</a:t>
            </a:r>
            <a:r>
              <a:rPr lang="en-US" altLang="zh-TW" sz="2100">
                <a:solidFill>
                  <a:srgbClr val="FF0000"/>
                </a:solidFill>
              </a:rPr>
              <a:t>[n]   </a:t>
            </a:r>
            <a:endParaRPr lang="zh-TW" altLang="en-US" sz="2100">
              <a:solidFill>
                <a:srgbClr val="FF0000"/>
              </a:solidFill>
            </a:endParaRPr>
          </a:p>
        </p:txBody>
      </p:sp>
      <p:sp>
        <p:nvSpPr>
          <p:cNvPr id="100362" name="文字方塊 10"/>
          <p:cNvSpPr txBox="1">
            <a:spLocks noChangeArrowheads="1"/>
          </p:cNvSpPr>
          <p:nvPr/>
        </p:nvSpPr>
        <p:spPr bwMode="auto">
          <a:xfrm>
            <a:off x="7524752" y="6439696"/>
            <a:ext cx="1026320"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100"/>
              <a:t>C</a:t>
            </a:r>
            <a:r>
              <a:rPr lang="en-US" altLang="zh-TW" sz="2100" baseline="-25000"/>
              <a:t>1</a:t>
            </a:r>
            <a:r>
              <a:rPr lang="en-US" altLang="zh-TW" sz="2100"/>
              <a:t>[n]</a:t>
            </a:r>
            <a:endParaRPr lang="zh-TW" altLang="en-US" sz="2100"/>
          </a:p>
        </p:txBody>
      </p:sp>
      <p:sp>
        <p:nvSpPr>
          <p:cNvPr id="100363" name="文字方塊 11"/>
          <p:cNvSpPr txBox="1">
            <a:spLocks noChangeArrowheads="1"/>
          </p:cNvSpPr>
          <p:nvPr/>
        </p:nvSpPr>
        <p:spPr bwMode="auto">
          <a:xfrm>
            <a:off x="7524752" y="8247065"/>
            <a:ext cx="1188245"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100"/>
              <a:t>C</a:t>
            </a:r>
            <a:r>
              <a:rPr lang="en-US" altLang="zh-TW" sz="2100" baseline="-25000"/>
              <a:t>3</a:t>
            </a:r>
            <a:r>
              <a:rPr lang="en-US" altLang="zh-TW" sz="2100"/>
              <a:t>[n]   </a:t>
            </a:r>
            <a:endParaRPr lang="zh-TW" altLang="en-US" sz="2100"/>
          </a:p>
        </p:txBody>
      </p:sp>
      <p:sp>
        <p:nvSpPr>
          <p:cNvPr id="100364" name="矩形 12"/>
          <p:cNvSpPr>
            <a:spLocks noChangeArrowheads="1"/>
          </p:cNvSpPr>
          <p:nvPr/>
        </p:nvSpPr>
        <p:spPr bwMode="auto">
          <a:xfrm>
            <a:off x="10008395" y="6549234"/>
            <a:ext cx="454818"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3600" b="1" i="1">
                <a:solidFill>
                  <a:srgbClr val="FF0000"/>
                </a:solidFill>
                <a:latin typeface="Times New Roman" pitchFamily="18" charset="0"/>
              </a:rPr>
              <a:t>F</a:t>
            </a:r>
            <a:endParaRPr lang="zh-TW" altLang="en-US" sz="4050">
              <a:solidFill>
                <a:srgbClr val="0070C0"/>
              </a:solidFill>
            </a:endParaRPr>
          </a:p>
        </p:txBody>
      </p:sp>
      <p:sp>
        <p:nvSpPr>
          <p:cNvPr id="100365" name="矩形 13"/>
          <p:cNvSpPr>
            <a:spLocks noChangeArrowheads="1"/>
          </p:cNvSpPr>
          <p:nvPr/>
        </p:nvSpPr>
        <p:spPr bwMode="auto">
          <a:xfrm>
            <a:off x="11496677" y="2012953"/>
            <a:ext cx="45482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3600" b="1" i="1">
                <a:solidFill>
                  <a:srgbClr val="FF0000"/>
                </a:solidFill>
                <a:latin typeface="Times New Roman" pitchFamily="18" charset="0"/>
              </a:rPr>
              <a:t>F</a:t>
            </a:r>
            <a:endParaRPr lang="zh-TW" altLang="en-US" sz="4050">
              <a:solidFill>
                <a:srgbClr val="0070C0"/>
              </a:solidFill>
            </a:endParaRPr>
          </a:p>
        </p:txBody>
      </p:sp>
      <p:sp>
        <p:nvSpPr>
          <p:cNvPr id="14"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15" name="文字方塊 1"/>
          <p:cNvSpPr txBox="1">
            <a:spLocks noChangeArrowheads="1"/>
          </p:cNvSpPr>
          <p:nvPr/>
        </p:nvSpPr>
        <p:spPr bwMode="auto">
          <a:xfrm>
            <a:off x="2325837" y="283754"/>
            <a:ext cx="13406895" cy="90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lvl1pPr defTabSz="968375" eaLnBrk="1" hangingPunct="1">
              <a:defRPr sz="3300" b="1">
                <a:latin typeface="Times New Roman" pitchFamily="18" charset="0"/>
                <a:ea typeface="+mj-ea"/>
                <a:cs typeface="+mj-cs"/>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altLang="zh-TW" sz="4950" dirty="0">
                <a:cs typeface="Times New Roman" pitchFamily="18" charset="0"/>
              </a:rPr>
              <a:t>Temporal Filtering</a:t>
            </a:r>
            <a:endParaRPr lang="zh-TW" altLang="en-US" sz="4950" dirty="0"/>
          </a:p>
        </p:txBody>
      </p:sp>
      <mc:AlternateContent xmlns:mc="http://schemas.openxmlformats.org/markup-compatibility/2006">
        <mc:Choice xmlns:a14="http://schemas.microsoft.com/office/drawing/2010/main" Requires="a14">
          <p:sp>
            <p:nvSpPr>
              <p:cNvPr id="16" name="文字方塊 15"/>
              <p:cNvSpPr txBox="1"/>
              <p:nvPr/>
            </p:nvSpPr>
            <p:spPr>
              <a:xfrm>
                <a:off x="7091772" y="8189892"/>
                <a:ext cx="432978" cy="715581"/>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4050" i="1">
                          <a:latin typeface="Cambria Math"/>
                        </a:rPr>
                        <m:t>𝑛</m:t>
                      </m:r>
                    </m:oMath>
                  </m:oMathPara>
                </a14:m>
                <a:endParaRPr lang="zh-TW" altLang="en-US" sz="4050" dirty="0"/>
              </a:p>
            </p:txBody>
          </p:sp>
        </mc:Choice>
        <mc:Fallback>
          <p:sp>
            <p:nvSpPr>
              <p:cNvPr id="16" name="文字方塊 15"/>
              <p:cNvSpPr txBox="1">
                <a:spLocks noRot="1" noChangeAspect="1" noMove="1" noResize="1" noEditPoints="1" noAdjustHandles="1" noChangeArrowheads="1" noChangeShapeType="1" noTextEdit="1"/>
              </p:cNvSpPr>
              <p:nvPr/>
            </p:nvSpPr>
            <p:spPr>
              <a:xfrm>
                <a:off x="7091772" y="8189892"/>
                <a:ext cx="432978" cy="7155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文字方塊 16"/>
              <p:cNvSpPr txBox="1"/>
              <p:nvPr/>
            </p:nvSpPr>
            <p:spPr>
              <a:xfrm>
                <a:off x="7227717" y="6858549"/>
                <a:ext cx="594066" cy="715581"/>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4050" i="1">
                          <a:latin typeface="Cambria Math"/>
                        </a:rPr>
                        <m:t>𝑛</m:t>
                      </m:r>
                    </m:oMath>
                  </m:oMathPara>
                </a14:m>
                <a:endParaRPr lang="zh-TW" altLang="en-US" sz="4050" dirty="0"/>
              </a:p>
            </p:txBody>
          </p:sp>
        </mc:Choice>
        <mc:Fallback>
          <p:sp>
            <p:nvSpPr>
              <p:cNvPr id="17" name="文字方塊 16"/>
              <p:cNvSpPr txBox="1">
                <a:spLocks noRot="1" noChangeAspect="1" noMove="1" noResize="1" noEditPoints="1" noAdjustHandles="1" noChangeArrowheads="1" noChangeShapeType="1" noTextEdit="1"/>
              </p:cNvSpPr>
              <p:nvPr/>
            </p:nvSpPr>
            <p:spPr>
              <a:xfrm>
                <a:off x="7227717" y="6858549"/>
                <a:ext cx="594066" cy="71558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8" name="文字方塊 17"/>
              <p:cNvSpPr txBox="1"/>
              <p:nvPr/>
            </p:nvSpPr>
            <p:spPr>
              <a:xfrm>
                <a:off x="13788516" y="6971785"/>
                <a:ext cx="432978" cy="715581"/>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4050" i="1">
                          <a:latin typeface="Cambria Math"/>
                        </a:rPr>
                        <m:t>𝜔</m:t>
                      </m:r>
                    </m:oMath>
                  </m:oMathPara>
                </a14:m>
                <a:endParaRPr lang="zh-TW" altLang="en-US" sz="4050" dirty="0"/>
              </a:p>
            </p:txBody>
          </p:sp>
        </mc:Choice>
        <mc:Fallback>
          <p:sp>
            <p:nvSpPr>
              <p:cNvPr id="18" name="文字方塊 17"/>
              <p:cNvSpPr txBox="1">
                <a:spLocks noRot="1" noChangeAspect="1" noMove="1" noResize="1" noEditPoints="1" noAdjustHandles="1" noChangeArrowheads="1" noChangeShapeType="1" noTextEdit="1"/>
              </p:cNvSpPr>
              <p:nvPr/>
            </p:nvSpPr>
            <p:spPr>
              <a:xfrm>
                <a:off x="13788516" y="6971785"/>
                <a:ext cx="432978" cy="715581"/>
              </a:xfrm>
              <a:prstGeom prst="rect">
                <a:avLst/>
              </a:prstGeom>
              <a:blipFill>
                <a:blip r:embed="rId6"/>
                <a:stretch>
                  <a:fillRect r="-140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9" name="文字方塊 18"/>
              <p:cNvSpPr txBox="1"/>
              <p:nvPr/>
            </p:nvSpPr>
            <p:spPr>
              <a:xfrm>
                <a:off x="15254034" y="2876043"/>
                <a:ext cx="432978" cy="715581"/>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4050" i="1">
                          <a:latin typeface="Cambria Math"/>
                        </a:rPr>
                        <m:t>𝜔</m:t>
                      </m:r>
                    </m:oMath>
                  </m:oMathPara>
                </a14:m>
                <a:endParaRPr lang="zh-TW" altLang="en-US" sz="4050" dirty="0"/>
              </a:p>
            </p:txBody>
          </p:sp>
        </mc:Choice>
        <mc:Fallback>
          <p:sp>
            <p:nvSpPr>
              <p:cNvPr id="19" name="文字方塊 18"/>
              <p:cNvSpPr txBox="1">
                <a:spLocks noRot="1" noChangeAspect="1" noMove="1" noResize="1" noEditPoints="1" noAdjustHandles="1" noChangeArrowheads="1" noChangeShapeType="1" noTextEdit="1"/>
              </p:cNvSpPr>
              <p:nvPr/>
            </p:nvSpPr>
            <p:spPr>
              <a:xfrm>
                <a:off x="15254034" y="2876043"/>
                <a:ext cx="432978" cy="715581"/>
              </a:xfrm>
              <a:prstGeom prst="rect">
                <a:avLst/>
              </a:prstGeom>
              <a:blipFill>
                <a:blip r:embed="rId7"/>
                <a:stretch>
                  <a:fillRect r="-2817"/>
                </a:stretch>
              </a:blipFill>
            </p:spPr>
            <p:txBody>
              <a:bodyPr/>
              <a:lstStyle/>
              <a:p>
                <a:r>
                  <a:rPr lang="zh-TW" altLang="en-US">
                    <a:noFill/>
                  </a:rPr>
                  <a:t> </a:t>
                </a:r>
              </a:p>
            </p:txBody>
          </p:sp>
        </mc:Fallback>
      </mc:AlternateContent>
      <p:sp>
        <p:nvSpPr>
          <p:cNvPr id="2" name="投影片編號版面配置區 1"/>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14</a:t>
            </a:fld>
            <a:endParaRPr lang="zh-TW" altLang="en-US">
              <a:solidFill>
                <a:prstClr val="black">
                  <a:tint val="75000"/>
                </a:prstClr>
              </a:solidFill>
            </a:endParaRPr>
          </a:p>
        </p:txBody>
      </p:sp>
      <p:pic>
        <p:nvPicPr>
          <p:cNvPr id="21" name="Picture 15" descr="cc">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14053" y="8419068"/>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620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bwMode="auto">
          <a:xfrm>
            <a:off x="2388397" y="57944"/>
            <a:ext cx="13613606" cy="1038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algn="l" eaLnBrk="1" hangingPunct="1">
              <a:lnSpc>
                <a:spcPct val="80000"/>
              </a:lnSpc>
            </a:pPr>
            <a:r>
              <a:rPr lang="en-US" altLang="zh-TW" sz="4350"/>
              <a:t>Features-based Approach Example 3 ― Data-driven Temporal Filtering (1)</a:t>
            </a:r>
          </a:p>
        </p:txBody>
      </p:sp>
      <p:sp>
        <p:nvSpPr>
          <p:cNvPr id="101379" name="Rectangle 3"/>
          <p:cNvSpPr>
            <a:spLocks noGrp="1" noChangeArrowheads="1"/>
          </p:cNvSpPr>
          <p:nvPr>
            <p:ph type="body" idx="1"/>
          </p:nvPr>
        </p:nvSpPr>
        <p:spPr bwMode="auto">
          <a:xfrm>
            <a:off x="2286000" y="1353344"/>
            <a:ext cx="13716000" cy="39743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marL="271463" indent="-271463"/>
            <a:r>
              <a:rPr lang="en-US" altLang="zh-TW" sz="3600" b="1">
                <a:latin typeface="Times New Roman" pitchFamily="18" charset="0"/>
              </a:rPr>
              <a:t>PCA-derived temporal filtering</a:t>
            </a:r>
          </a:p>
          <a:p>
            <a:pPr marL="814388" lvl="1" indent="-271463"/>
            <a:r>
              <a:rPr lang="en-US" altLang="zh-TW" sz="3300">
                <a:latin typeface="Times New Roman" pitchFamily="18" charset="0"/>
              </a:rPr>
              <a:t>temporal filtering is equivalent to the weighted sum of a sequence of a specific MFCC coefficient with length L slided along the frame index</a:t>
            </a:r>
          </a:p>
          <a:p>
            <a:pPr marL="814388" lvl="1" indent="-271463"/>
            <a:r>
              <a:rPr lang="en-US" altLang="zh-TW" sz="3300">
                <a:latin typeface="Times New Roman" pitchFamily="18" charset="0"/>
              </a:rPr>
              <a:t>maximizing the variance of such a weighted sum is helpful in recognition</a:t>
            </a:r>
          </a:p>
          <a:p>
            <a:pPr marL="814388" lvl="1" indent="-271463">
              <a:spcBef>
                <a:spcPct val="0"/>
              </a:spcBef>
            </a:pPr>
            <a:r>
              <a:rPr lang="en-US" altLang="zh-TW" sz="3300">
                <a:latin typeface="Times New Roman" pitchFamily="18" charset="0"/>
              </a:rPr>
              <a:t>the impulse response of </a:t>
            </a:r>
            <a:r>
              <a:rPr lang="en-US" altLang="zh-TW" sz="3300" i="1">
                <a:latin typeface="Times New Roman" pitchFamily="18" charset="0"/>
              </a:rPr>
              <a:t>B</a:t>
            </a:r>
            <a:r>
              <a:rPr lang="en-US" altLang="zh-TW" sz="3300" i="1" baseline="-25000">
                <a:latin typeface="Times New Roman" pitchFamily="18" charset="0"/>
              </a:rPr>
              <a:t>k</a:t>
            </a:r>
            <a:r>
              <a:rPr lang="en-US" altLang="zh-TW" sz="3300">
                <a:latin typeface="Times New Roman" pitchFamily="18" charset="0"/>
              </a:rPr>
              <a:t>(</a:t>
            </a:r>
            <a:r>
              <a:rPr lang="en-US" altLang="zh-TW" sz="3300" i="1">
                <a:latin typeface="Times New Roman" pitchFamily="18" charset="0"/>
              </a:rPr>
              <a:t>z</a:t>
            </a:r>
            <a:r>
              <a:rPr lang="en-US" altLang="zh-TW" sz="3300">
                <a:latin typeface="Times New Roman" pitchFamily="18" charset="0"/>
              </a:rPr>
              <a:t>) can be the first eigenvector of the covariance matrix for </a:t>
            </a:r>
            <a:r>
              <a:rPr lang="en-US" altLang="zh-TW" sz="3300" i="1">
                <a:latin typeface="Times New Roman" pitchFamily="18" charset="0"/>
              </a:rPr>
              <a:t>z</a:t>
            </a:r>
            <a:r>
              <a:rPr lang="en-US" altLang="zh-TW" sz="3300" i="1" baseline="-25000">
                <a:latin typeface="Times New Roman" pitchFamily="18" charset="0"/>
              </a:rPr>
              <a:t>k </a:t>
            </a:r>
            <a:r>
              <a:rPr lang="en-US" altLang="zh-TW" sz="3300" i="1">
                <a:latin typeface="Times New Roman" pitchFamily="18" charset="0"/>
              </a:rPr>
              <a:t>,</a:t>
            </a:r>
            <a:r>
              <a:rPr lang="en-US" altLang="zh-TW" sz="3300">
                <a:latin typeface="Times New Roman" pitchFamily="18" charset="0"/>
              </a:rPr>
              <a:t>for example</a:t>
            </a:r>
          </a:p>
          <a:p>
            <a:pPr marL="814388" lvl="1" indent="-271463">
              <a:spcBef>
                <a:spcPct val="0"/>
              </a:spcBef>
            </a:pPr>
            <a:r>
              <a:rPr lang="en-US" altLang="zh-TW" sz="3300" i="1">
                <a:latin typeface="Times New Roman" pitchFamily="18" charset="0"/>
              </a:rPr>
              <a:t>B</a:t>
            </a:r>
            <a:r>
              <a:rPr lang="en-US" altLang="zh-TW" sz="3300" i="1" baseline="-25000">
                <a:latin typeface="Times New Roman" pitchFamily="18" charset="0"/>
              </a:rPr>
              <a:t>k</a:t>
            </a:r>
            <a:r>
              <a:rPr lang="en-US" altLang="zh-TW" sz="3300">
                <a:latin typeface="Times New Roman" pitchFamily="18" charset="0"/>
              </a:rPr>
              <a:t>(</a:t>
            </a:r>
            <a:r>
              <a:rPr lang="en-US" altLang="zh-TW" sz="3300" i="1">
                <a:latin typeface="Times New Roman" pitchFamily="18" charset="0"/>
              </a:rPr>
              <a:t>z</a:t>
            </a:r>
            <a:r>
              <a:rPr lang="en-US" altLang="zh-TW" sz="3300">
                <a:latin typeface="Times New Roman" pitchFamily="18" charset="0"/>
              </a:rPr>
              <a:t>) is different for different k</a:t>
            </a:r>
          </a:p>
        </p:txBody>
      </p:sp>
      <p:grpSp>
        <p:nvGrpSpPr>
          <p:cNvPr id="101380" name="Group 76"/>
          <p:cNvGrpSpPr>
            <a:grpSpLocks/>
          </p:cNvGrpSpPr>
          <p:nvPr/>
        </p:nvGrpSpPr>
        <p:grpSpPr bwMode="auto">
          <a:xfrm>
            <a:off x="4067176" y="5577682"/>
            <a:ext cx="9977439" cy="4536282"/>
            <a:chOff x="748" y="2342"/>
            <a:chExt cx="4190" cy="1905"/>
          </a:xfrm>
        </p:grpSpPr>
        <p:grpSp>
          <p:nvGrpSpPr>
            <p:cNvPr id="101381" name="Group 4"/>
            <p:cNvGrpSpPr>
              <a:grpSpLocks/>
            </p:cNvGrpSpPr>
            <p:nvPr/>
          </p:nvGrpSpPr>
          <p:grpSpPr bwMode="auto">
            <a:xfrm>
              <a:off x="2241" y="2342"/>
              <a:ext cx="235" cy="810"/>
              <a:chOff x="2064" y="1207"/>
              <a:chExt cx="226" cy="953"/>
            </a:xfrm>
          </p:grpSpPr>
          <p:sp>
            <p:nvSpPr>
              <p:cNvPr id="101444" name="Rectangle 5"/>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01445" name="AutoShape 6"/>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01446" name="AutoShape 7"/>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01447" name="Line 8"/>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448" name="AutoShape 9"/>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grpSp>
          <p:nvGrpSpPr>
            <p:cNvPr id="101382" name="Group 10"/>
            <p:cNvGrpSpPr>
              <a:grpSpLocks/>
            </p:cNvGrpSpPr>
            <p:nvPr/>
          </p:nvGrpSpPr>
          <p:grpSpPr bwMode="auto">
            <a:xfrm>
              <a:off x="2558" y="2342"/>
              <a:ext cx="206" cy="810"/>
              <a:chOff x="2064" y="1207"/>
              <a:chExt cx="226" cy="953"/>
            </a:xfrm>
          </p:grpSpPr>
          <p:sp>
            <p:nvSpPr>
              <p:cNvPr id="101439" name="Rectangle 11"/>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01440" name="AutoShape 12"/>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01441" name="AutoShape 13"/>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01442" name="Line 14"/>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443" name="AutoShape 15"/>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grpSp>
          <p:nvGrpSpPr>
            <p:cNvPr id="101383" name="Group 16"/>
            <p:cNvGrpSpPr>
              <a:grpSpLocks/>
            </p:cNvGrpSpPr>
            <p:nvPr/>
          </p:nvGrpSpPr>
          <p:grpSpPr bwMode="auto">
            <a:xfrm>
              <a:off x="2876" y="2342"/>
              <a:ext cx="224" cy="810"/>
              <a:chOff x="2064" y="1207"/>
              <a:chExt cx="226" cy="953"/>
            </a:xfrm>
          </p:grpSpPr>
          <p:sp>
            <p:nvSpPr>
              <p:cNvPr id="101434" name="Rectangle 17"/>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01435" name="AutoShape 18"/>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01436" name="AutoShape 19"/>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01437" name="Line 20"/>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438" name="AutoShape 21"/>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101384" name="Line 22"/>
            <p:cNvSpPr>
              <a:spLocks noChangeShapeType="1"/>
            </p:cNvSpPr>
            <p:nvPr/>
          </p:nvSpPr>
          <p:spPr bwMode="auto">
            <a:xfrm>
              <a:off x="1468" y="3250"/>
              <a:ext cx="2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grpSp>
          <p:nvGrpSpPr>
            <p:cNvPr id="101385" name="Group 24"/>
            <p:cNvGrpSpPr>
              <a:grpSpLocks/>
            </p:cNvGrpSpPr>
            <p:nvPr/>
          </p:nvGrpSpPr>
          <p:grpSpPr bwMode="auto">
            <a:xfrm>
              <a:off x="3194" y="2342"/>
              <a:ext cx="242" cy="810"/>
              <a:chOff x="2064" y="1207"/>
              <a:chExt cx="226" cy="953"/>
            </a:xfrm>
          </p:grpSpPr>
          <p:sp>
            <p:nvSpPr>
              <p:cNvPr id="101429" name="Rectangle 25"/>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01430" name="AutoShape 26"/>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01431" name="AutoShape 27"/>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01432" name="Line 28"/>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433" name="AutoShape 29"/>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101386" name="Text Box 30"/>
            <p:cNvSpPr txBox="1">
              <a:spLocks noChangeArrowheads="1"/>
            </p:cNvSpPr>
            <p:nvPr/>
          </p:nvSpPr>
          <p:spPr bwMode="auto">
            <a:xfrm>
              <a:off x="4204" y="3128"/>
              <a:ext cx="73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Frame index</a:t>
              </a:r>
            </a:p>
          </p:txBody>
        </p:sp>
        <p:sp>
          <p:nvSpPr>
            <p:cNvPr id="101387" name="Line 31"/>
            <p:cNvSpPr>
              <a:spLocks noChangeShapeType="1"/>
            </p:cNvSpPr>
            <p:nvPr/>
          </p:nvSpPr>
          <p:spPr bwMode="auto">
            <a:xfrm>
              <a:off x="3580" y="2882"/>
              <a:ext cx="409"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388" name="Line 32"/>
            <p:cNvSpPr>
              <a:spLocks noChangeShapeType="1"/>
            </p:cNvSpPr>
            <p:nvPr/>
          </p:nvSpPr>
          <p:spPr bwMode="auto">
            <a:xfrm>
              <a:off x="2188" y="2496"/>
              <a:ext cx="1488"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01389" name="Rectangle 33"/>
            <p:cNvSpPr>
              <a:spLocks noChangeArrowheads="1"/>
            </p:cNvSpPr>
            <p:nvPr/>
          </p:nvSpPr>
          <p:spPr bwMode="auto">
            <a:xfrm>
              <a:off x="3676" y="2419"/>
              <a:ext cx="384" cy="154"/>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anchor="ctr">
              <a:flatTx/>
            </a:bodyPr>
            <a:lstStyle/>
            <a:p>
              <a:pPr algn="ctr"/>
              <a:r>
                <a:rPr lang="en-US" altLang="zh-TW" sz="2100" i="1">
                  <a:latin typeface="Times New Roman" pitchFamily="18" charset="0"/>
                </a:rPr>
                <a:t>B</a:t>
              </a:r>
              <a:r>
                <a:rPr lang="en-US" altLang="zh-TW" sz="2100" i="1" baseline="-25000">
                  <a:latin typeface="Times New Roman" pitchFamily="18" charset="0"/>
                </a:rPr>
                <a:t>1</a:t>
              </a:r>
              <a:r>
                <a:rPr lang="en-US" altLang="zh-TW" sz="2100">
                  <a:latin typeface="Times New Roman" pitchFamily="18" charset="0"/>
                </a:rPr>
                <a:t>(</a:t>
              </a:r>
              <a:r>
                <a:rPr lang="en-US" altLang="zh-TW" sz="2100" i="1">
                  <a:latin typeface="Times New Roman" pitchFamily="18" charset="0"/>
                </a:rPr>
                <a:t>z</a:t>
              </a:r>
              <a:r>
                <a:rPr lang="en-US" altLang="zh-TW" sz="2100">
                  <a:latin typeface="Times New Roman" pitchFamily="18" charset="0"/>
                </a:rPr>
                <a:t>)</a:t>
              </a:r>
            </a:p>
          </p:txBody>
        </p:sp>
        <p:sp>
          <p:nvSpPr>
            <p:cNvPr id="101390" name="Line 34"/>
            <p:cNvSpPr>
              <a:spLocks noChangeShapeType="1"/>
            </p:cNvSpPr>
            <p:nvPr/>
          </p:nvSpPr>
          <p:spPr bwMode="auto">
            <a:xfrm>
              <a:off x="2188" y="2651"/>
              <a:ext cx="1488"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01391" name="Line 35"/>
            <p:cNvSpPr>
              <a:spLocks noChangeShapeType="1"/>
            </p:cNvSpPr>
            <p:nvPr/>
          </p:nvSpPr>
          <p:spPr bwMode="auto">
            <a:xfrm>
              <a:off x="2188" y="3075"/>
              <a:ext cx="1488"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01392" name="Rectangle 36"/>
            <p:cNvSpPr>
              <a:spLocks noChangeArrowheads="1"/>
            </p:cNvSpPr>
            <p:nvPr/>
          </p:nvSpPr>
          <p:spPr bwMode="auto">
            <a:xfrm>
              <a:off x="3676" y="2612"/>
              <a:ext cx="384" cy="154"/>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anchor="ctr">
              <a:flatTx/>
            </a:bodyPr>
            <a:lstStyle/>
            <a:p>
              <a:pPr algn="ctr"/>
              <a:r>
                <a:rPr lang="en-US" altLang="zh-TW" sz="2100" i="1">
                  <a:latin typeface="Times New Roman" pitchFamily="18" charset="0"/>
                </a:rPr>
                <a:t>B</a:t>
              </a:r>
              <a:r>
                <a:rPr lang="en-US" altLang="zh-TW" sz="2100" i="1" baseline="-25000">
                  <a:latin typeface="Times New Roman" pitchFamily="18" charset="0"/>
                </a:rPr>
                <a:t>2</a:t>
              </a:r>
              <a:r>
                <a:rPr lang="en-US" altLang="zh-TW" sz="2100">
                  <a:latin typeface="Times New Roman" pitchFamily="18" charset="0"/>
                </a:rPr>
                <a:t>(</a:t>
              </a:r>
              <a:r>
                <a:rPr lang="en-US" altLang="zh-TW" sz="2100" i="1">
                  <a:latin typeface="Times New Roman" pitchFamily="18" charset="0"/>
                </a:rPr>
                <a:t>z</a:t>
              </a:r>
              <a:r>
                <a:rPr lang="en-US" altLang="zh-TW" sz="2100">
                  <a:latin typeface="Times New Roman" pitchFamily="18" charset="0"/>
                </a:rPr>
                <a:t>)</a:t>
              </a:r>
            </a:p>
          </p:txBody>
        </p:sp>
        <p:sp>
          <p:nvSpPr>
            <p:cNvPr id="101393" name="Rectangle 37"/>
            <p:cNvSpPr>
              <a:spLocks noChangeArrowheads="1"/>
            </p:cNvSpPr>
            <p:nvPr/>
          </p:nvSpPr>
          <p:spPr bwMode="auto">
            <a:xfrm>
              <a:off x="3676" y="2998"/>
              <a:ext cx="384" cy="154"/>
            </a:xfrm>
            <a:prstGeom prst="rect">
              <a:avLst/>
            </a:prstGeom>
            <a:solidFill>
              <a:srgbClr val="CCFF99"/>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99"/>
              </a:extrusionClr>
            </a:sp3d>
          </p:spPr>
          <p:txBody>
            <a:bodyPr wrap="none" anchor="ctr">
              <a:flatTx/>
            </a:bodyPr>
            <a:lstStyle/>
            <a:p>
              <a:pPr algn="ctr"/>
              <a:r>
                <a:rPr lang="en-US" altLang="zh-TW" sz="2100" i="1" dirty="0" err="1">
                  <a:latin typeface="Times New Roman" pitchFamily="18" charset="0"/>
                </a:rPr>
                <a:t>B</a:t>
              </a:r>
              <a:r>
                <a:rPr lang="en-US" altLang="zh-TW" sz="2100" i="1" baseline="-25000" dirty="0" err="1">
                  <a:latin typeface="Times New Roman" pitchFamily="18" charset="0"/>
                </a:rPr>
                <a:t>n</a:t>
              </a:r>
              <a:r>
                <a:rPr lang="en-US" altLang="zh-TW" sz="2100" dirty="0">
                  <a:latin typeface="Times New Roman" pitchFamily="18" charset="0"/>
                </a:rPr>
                <a:t>(</a:t>
              </a:r>
              <a:r>
                <a:rPr lang="en-US" altLang="zh-TW" sz="2100" i="1" dirty="0">
                  <a:latin typeface="Times New Roman" pitchFamily="18" charset="0"/>
                </a:rPr>
                <a:t>z</a:t>
              </a:r>
              <a:r>
                <a:rPr lang="en-US" altLang="zh-TW" sz="2100" dirty="0">
                  <a:latin typeface="Times New Roman" pitchFamily="18" charset="0"/>
                </a:rPr>
                <a:t>)</a:t>
              </a:r>
            </a:p>
          </p:txBody>
        </p:sp>
        <p:grpSp>
          <p:nvGrpSpPr>
            <p:cNvPr id="101394" name="Group 38"/>
            <p:cNvGrpSpPr>
              <a:grpSpLocks/>
            </p:cNvGrpSpPr>
            <p:nvPr/>
          </p:nvGrpSpPr>
          <p:grpSpPr bwMode="auto">
            <a:xfrm>
              <a:off x="1948" y="2342"/>
              <a:ext cx="235" cy="810"/>
              <a:chOff x="2064" y="1207"/>
              <a:chExt cx="226" cy="953"/>
            </a:xfrm>
          </p:grpSpPr>
          <p:sp>
            <p:nvSpPr>
              <p:cNvPr id="101424" name="Rectangle 39"/>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01425" name="AutoShape 40"/>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01426" name="AutoShape 41"/>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01427" name="Line 42"/>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428" name="AutoShape 43"/>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101395" name="Line 45"/>
            <p:cNvSpPr>
              <a:spLocks noChangeShapeType="1"/>
            </p:cNvSpPr>
            <p:nvPr/>
          </p:nvSpPr>
          <p:spPr bwMode="auto">
            <a:xfrm>
              <a:off x="1804" y="3657"/>
              <a:ext cx="2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01396" name="Text Box 46"/>
            <p:cNvSpPr txBox="1">
              <a:spLocks noChangeArrowheads="1"/>
            </p:cNvSpPr>
            <p:nvPr/>
          </p:nvSpPr>
          <p:spPr bwMode="auto">
            <a:xfrm>
              <a:off x="4047" y="3501"/>
              <a:ext cx="34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endParaRPr kumimoji="0" lang="zh-TW" altLang="zh-TW" sz="1800">
                <a:latin typeface="Times New Roman" pitchFamily="18" charset="0"/>
              </a:endParaRPr>
            </a:p>
          </p:txBody>
        </p:sp>
        <p:sp>
          <p:nvSpPr>
            <p:cNvPr id="101397" name="Line 47"/>
            <p:cNvSpPr>
              <a:spLocks noChangeShapeType="1"/>
            </p:cNvSpPr>
            <p:nvPr/>
          </p:nvSpPr>
          <p:spPr bwMode="auto">
            <a:xfrm>
              <a:off x="2013" y="3657"/>
              <a:ext cx="4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398" name="Line 48"/>
            <p:cNvSpPr>
              <a:spLocks noChangeShapeType="1"/>
            </p:cNvSpPr>
            <p:nvPr/>
          </p:nvSpPr>
          <p:spPr bwMode="auto">
            <a:xfrm>
              <a:off x="2175" y="3812"/>
              <a:ext cx="4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399" name="Line 49"/>
            <p:cNvSpPr>
              <a:spLocks noChangeShapeType="1"/>
            </p:cNvSpPr>
            <p:nvPr/>
          </p:nvSpPr>
          <p:spPr bwMode="auto">
            <a:xfrm>
              <a:off x="2380" y="3987"/>
              <a:ext cx="4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01400" name="Line 50"/>
            <p:cNvSpPr>
              <a:spLocks noChangeShapeType="1"/>
            </p:cNvSpPr>
            <p:nvPr/>
          </p:nvSpPr>
          <p:spPr bwMode="auto">
            <a:xfrm>
              <a:off x="2017" y="3521"/>
              <a:ext cx="488" cy="0"/>
            </a:xfrm>
            <a:prstGeom prst="line">
              <a:avLst/>
            </a:prstGeom>
            <a:noFill/>
            <a:ln w="9525" cap="rnd">
              <a:solidFill>
                <a:srgbClr val="000000"/>
              </a:solidFill>
              <a:prstDash val="sysDot"/>
              <a:round/>
              <a:headEnd type="arrow" w="sm" len="sm"/>
              <a:tailEnd type="arrow" w="sm" len="sm"/>
            </a:ln>
            <a:extLst>
              <a:ext uri="{909E8E84-426E-40DD-AFC4-6F175D3DCCD1}">
                <a14:hiddenFill xmlns:a14="http://schemas.microsoft.com/office/drawing/2010/main">
                  <a:noFill/>
                </a14:hiddenFill>
              </a:ext>
            </a:extLst>
          </p:spPr>
          <p:txBody>
            <a:bodyPr/>
            <a:lstStyle/>
            <a:p>
              <a:endParaRPr lang="zh-TW" altLang="en-US" sz="4050"/>
            </a:p>
          </p:txBody>
        </p:sp>
        <p:sp>
          <p:nvSpPr>
            <p:cNvPr id="101401" name="Text Box 51"/>
            <p:cNvSpPr txBox="1">
              <a:spLocks noChangeArrowheads="1"/>
            </p:cNvSpPr>
            <p:nvPr/>
          </p:nvSpPr>
          <p:spPr bwMode="auto">
            <a:xfrm>
              <a:off x="2201" y="3385"/>
              <a:ext cx="27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800" i="1">
                  <a:latin typeface="Times New Roman" pitchFamily="18" charset="0"/>
                </a:rPr>
                <a:t>L</a:t>
              </a:r>
            </a:p>
          </p:txBody>
        </p:sp>
        <p:sp>
          <p:nvSpPr>
            <p:cNvPr id="101402" name="Text Box 52"/>
            <p:cNvSpPr txBox="1">
              <a:spLocks noChangeArrowheads="1"/>
            </p:cNvSpPr>
            <p:nvPr/>
          </p:nvSpPr>
          <p:spPr bwMode="auto">
            <a:xfrm>
              <a:off x="1981" y="3657"/>
              <a:ext cx="34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100" b="1" i="1">
                  <a:latin typeface="Times New Roman" pitchFamily="18" charset="0"/>
                </a:rPr>
                <a:t>z</a:t>
              </a:r>
              <a:r>
                <a:rPr kumimoji="0" lang="en-US" altLang="zh-TW" sz="2100" baseline="-25000">
                  <a:latin typeface="Times New Roman" pitchFamily="18" charset="0"/>
                </a:rPr>
                <a:t>k</a:t>
              </a:r>
              <a:r>
                <a:rPr kumimoji="0" lang="en-US" altLang="zh-TW" sz="2100">
                  <a:latin typeface="Times New Roman" pitchFamily="18" charset="0"/>
                </a:rPr>
                <a:t>(1)</a:t>
              </a:r>
            </a:p>
            <a:p>
              <a:endParaRPr kumimoji="0" lang="en-US" altLang="zh-TW" sz="2100">
                <a:latin typeface="Times New Roman" pitchFamily="18" charset="0"/>
              </a:endParaRPr>
            </a:p>
          </p:txBody>
        </p:sp>
        <p:sp>
          <p:nvSpPr>
            <p:cNvPr id="101403" name="Text Box 53"/>
            <p:cNvSpPr txBox="1">
              <a:spLocks noChangeArrowheads="1"/>
            </p:cNvSpPr>
            <p:nvPr/>
          </p:nvSpPr>
          <p:spPr bwMode="auto">
            <a:xfrm>
              <a:off x="2227" y="3844"/>
              <a:ext cx="34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100" b="1" i="1">
                  <a:latin typeface="Times New Roman" pitchFamily="18" charset="0"/>
                </a:rPr>
                <a:t>z</a:t>
              </a:r>
              <a:r>
                <a:rPr kumimoji="0" lang="en-US" altLang="zh-TW" sz="2100" baseline="-25000">
                  <a:latin typeface="Times New Roman" pitchFamily="18" charset="0"/>
                </a:rPr>
                <a:t>k</a:t>
              </a:r>
              <a:r>
                <a:rPr kumimoji="0" lang="en-US" altLang="zh-TW" sz="2100">
                  <a:latin typeface="Times New Roman" pitchFamily="18" charset="0"/>
                </a:rPr>
                <a:t>(2)</a:t>
              </a:r>
            </a:p>
            <a:p>
              <a:endParaRPr kumimoji="0" lang="en-US" altLang="zh-TW" sz="2100">
                <a:latin typeface="Times New Roman" pitchFamily="18" charset="0"/>
              </a:endParaRPr>
            </a:p>
          </p:txBody>
        </p:sp>
        <p:sp>
          <p:nvSpPr>
            <p:cNvPr id="101404" name="Text Box 54"/>
            <p:cNvSpPr txBox="1">
              <a:spLocks noChangeArrowheads="1"/>
            </p:cNvSpPr>
            <p:nvPr/>
          </p:nvSpPr>
          <p:spPr bwMode="auto">
            <a:xfrm>
              <a:off x="2338" y="4000"/>
              <a:ext cx="3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100" b="1" i="1">
                  <a:latin typeface="Times New Roman" pitchFamily="18" charset="0"/>
                </a:rPr>
                <a:t>z</a:t>
              </a:r>
              <a:r>
                <a:rPr kumimoji="0" lang="en-US" altLang="zh-TW" sz="2100" baseline="-25000">
                  <a:latin typeface="Times New Roman" pitchFamily="18" charset="0"/>
                </a:rPr>
                <a:t>k</a:t>
              </a:r>
              <a:r>
                <a:rPr kumimoji="0" lang="en-US" altLang="zh-TW" sz="2100">
                  <a:latin typeface="Times New Roman" pitchFamily="18" charset="0"/>
                </a:rPr>
                <a:t>(3)</a:t>
              </a:r>
            </a:p>
            <a:p>
              <a:endParaRPr kumimoji="0" lang="en-US" altLang="zh-TW" sz="2100">
                <a:latin typeface="Times New Roman" pitchFamily="18" charset="0"/>
              </a:endParaRPr>
            </a:p>
          </p:txBody>
        </p:sp>
        <p:sp>
          <p:nvSpPr>
            <p:cNvPr id="101405" name="AutoShape 55"/>
            <p:cNvSpPr>
              <a:spLocks noChangeArrowheads="1"/>
            </p:cNvSpPr>
            <p:nvPr/>
          </p:nvSpPr>
          <p:spPr bwMode="auto">
            <a:xfrm>
              <a:off x="748" y="2458"/>
              <a:ext cx="1152" cy="1581"/>
            </a:xfrm>
            <a:prstGeom prst="curvedRightArrow">
              <a:avLst>
                <a:gd name="adj1" fmla="val 6582"/>
                <a:gd name="adj2" fmla="val 34030"/>
                <a:gd name="adj3" fmla="val 33333"/>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01406" name="Text Box 56"/>
            <p:cNvSpPr txBox="1">
              <a:spLocks noChangeArrowheads="1"/>
            </p:cNvSpPr>
            <p:nvPr/>
          </p:nvSpPr>
          <p:spPr bwMode="auto">
            <a:xfrm>
              <a:off x="873" y="2825"/>
              <a:ext cx="115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sz="2800" b="1" dirty="0">
                  <a:latin typeface="Times New Roman" pitchFamily="18" charset="0"/>
                </a:rPr>
                <a:t>Original feature </a:t>
              </a:r>
              <a:br>
                <a:rPr lang="en-US" altLang="zh-TW" sz="2800" b="1" dirty="0">
                  <a:latin typeface="Times New Roman" pitchFamily="18" charset="0"/>
                </a:rPr>
              </a:br>
              <a:r>
                <a:rPr lang="en-US" altLang="zh-TW" sz="2800" b="1" dirty="0">
                  <a:latin typeface="Times New Roman" pitchFamily="18" charset="0"/>
                </a:rPr>
                <a:t>stream </a:t>
              </a:r>
              <a:r>
                <a:rPr lang="en-US" altLang="zh-TW" sz="2800" b="1" i="1" dirty="0" err="1">
                  <a:latin typeface="Times New Roman" pitchFamily="18" charset="0"/>
                </a:rPr>
                <a:t>y</a:t>
              </a:r>
              <a:r>
                <a:rPr lang="en-US" altLang="zh-TW" sz="2800" b="1" i="1" baseline="-25000" dirty="0" err="1">
                  <a:latin typeface="Times New Roman" pitchFamily="18" charset="0"/>
                </a:rPr>
                <a:t>t</a:t>
              </a:r>
              <a:endParaRPr lang="en-US" altLang="zh-TW" sz="2800" b="1" i="1" baseline="-25000" dirty="0">
                <a:latin typeface="Times New Roman" pitchFamily="18" charset="0"/>
              </a:endParaRPr>
            </a:p>
          </p:txBody>
        </p:sp>
        <p:grpSp>
          <p:nvGrpSpPr>
            <p:cNvPr id="101407" name="Group 57"/>
            <p:cNvGrpSpPr>
              <a:grpSpLocks/>
            </p:cNvGrpSpPr>
            <p:nvPr/>
          </p:nvGrpSpPr>
          <p:grpSpPr bwMode="auto">
            <a:xfrm>
              <a:off x="2092" y="3636"/>
              <a:ext cx="336" cy="38"/>
              <a:chOff x="1680" y="2976"/>
              <a:chExt cx="336" cy="48"/>
            </a:xfrm>
          </p:grpSpPr>
          <p:sp>
            <p:nvSpPr>
              <p:cNvPr id="101420" name="Oval 58"/>
              <p:cNvSpPr>
                <a:spLocks noChangeArrowheads="1"/>
              </p:cNvSpPr>
              <p:nvPr/>
            </p:nvSpPr>
            <p:spPr bwMode="auto">
              <a:xfrm>
                <a:off x="1680"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21" name="Oval 59"/>
              <p:cNvSpPr>
                <a:spLocks noChangeArrowheads="1"/>
              </p:cNvSpPr>
              <p:nvPr/>
            </p:nvSpPr>
            <p:spPr bwMode="auto">
              <a:xfrm>
                <a:off x="1776"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22" name="Oval 60"/>
              <p:cNvSpPr>
                <a:spLocks noChangeArrowheads="1"/>
              </p:cNvSpPr>
              <p:nvPr/>
            </p:nvSpPr>
            <p:spPr bwMode="auto">
              <a:xfrm>
                <a:off x="1872"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23" name="Oval 61"/>
              <p:cNvSpPr>
                <a:spLocks noChangeArrowheads="1"/>
              </p:cNvSpPr>
              <p:nvPr/>
            </p:nvSpPr>
            <p:spPr bwMode="auto">
              <a:xfrm>
                <a:off x="1968"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grpSp>
        <p:grpSp>
          <p:nvGrpSpPr>
            <p:cNvPr id="101408" name="Group 62"/>
            <p:cNvGrpSpPr>
              <a:grpSpLocks/>
            </p:cNvGrpSpPr>
            <p:nvPr/>
          </p:nvGrpSpPr>
          <p:grpSpPr bwMode="auto">
            <a:xfrm>
              <a:off x="2428" y="3962"/>
              <a:ext cx="336" cy="38"/>
              <a:chOff x="1680" y="2976"/>
              <a:chExt cx="336" cy="48"/>
            </a:xfrm>
          </p:grpSpPr>
          <p:sp>
            <p:nvSpPr>
              <p:cNvPr id="101416" name="Oval 63"/>
              <p:cNvSpPr>
                <a:spLocks noChangeArrowheads="1"/>
              </p:cNvSpPr>
              <p:nvPr/>
            </p:nvSpPr>
            <p:spPr bwMode="auto">
              <a:xfrm>
                <a:off x="1680"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17" name="Oval 64"/>
              <p:cNvSpPr>
                <a:spLocks noChangeArrowheads="1"/>
              </p:cNvSpPr>
              <p:nvPr/>
            </p:nvSpPr>
            <p:spPr bwMode="auto">
              <a:xfrm>
                <a:off x="1776"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18" name="Oval 65"/>
              <p:cNvSpPr>
                <a:spLocks noChangeArrowheads="1"/>
              </p:cNvSpPr>
              <p:nvPr/>
            </p:nvSpPr>
            <p:spPr bwMode="auto">
              <a:xfrm>
                <a:off x="1872"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19" name="Oval 66"/>
              <p:cNvSpPr>
                <a:spLocks noChangeArrowheads="1"/>
              </p:cNvSpPr>
              <p:nvPr/>
            </p:nvSpPr>
            <p:spPr bwMode="auto">
              <a:xfrm>
                <a:off x="1968"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grpSp>
        <p:grpSp>
          <p:nvGrpSpPr>
            <p:cNvPr id="101409" name="Group 67"/>
            <p:cNvGrpSpPr>
              <a:grpSpLocks/>
            </p:cNvGrpSpPr>
            <p:nvPr/>
          </p:nvGrpSpPr>
          <p:grpSpPr bwMode="auto">
            <a:xfrm>
              <a:off x="2212" y="3787"/>
              <a:ext cx="336" cy="39"/>
              <a:chOff x="1680" y="2976"/>
              <a:chExt cx="336" cy="48"/>
            </a:xfrm>
          </p:grpSpPr>
          <p:sp>
            <p:nvSpPr>
              <p:cNvPr id="101412" name="Oval 68"/>
              <p:cNvSpPr>
                <a:spLocks noChangeArrowheads="1"/>
              </p:cNvSpPr>
              <p:nvPr/>
            </p:nvSpPr>
            <p:spPr bwMode="auto">
              <a:xfrm>
                <a:off x="1680"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13" name="Oval 69"/>
              <p:cNvSpPr>
                <a:spLocks noChangeArrowheads="1"/>
              </p:cNvSpPr>
              <p:nvPr/>
            </p:nvSpPr>
            <p:spPr bwMode="auto">
              <a:xfrm>
                <a:off x="1776"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14" name="Oval 70"/>
              <p:cNvSpPr>
                <a:spLocks noChangeArrowheads="1"/>
              </p:cNvSpPr>
              <p:nvPr/>
            </p:nvSpPr>
            <p:spPr bwMode="auto">
              <a:xfrm>
                <a:off x="1872"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sp>
            <p:nvSpPr>
              <p:cNvPr id="101415" name="Oval 71"/>
              <p:cNvSpPr>
                <a:spLocks noChangeArrowheads="1"/>
              </p:cNvSpPr>
              <p:nvPr/>
            </p:nvSpPr>
            <p:spPr bwMode="auto">
              <a:xfrm>
                <a:off x="1968" y="2976"/>
                <a:ext cx="48" cy="48"/>
              </a:xfrm>
              <a:prstGeom prst="ellipse">
                <a:avLst/>
              </a:prstGeom>
              <a:solidFill>
                <a:srgbClr val="FF3300"/>
              </a:solidFill>
              <a:ln w="9525">
                <a:solidFill>
                  <a:schemeClr val="tx1"/>
                </a:solidFill>
                <a:round/>
                <a:headEnd/>
                <a:tailEnd/>
              </a:ln>
            </p:spPr>
            <p:txBody>
              <a:bodyPr wrap="none" anchor="ctr"/>
              <a:lstStyle/>
              <a:p>
                <a:endParaRPr lang="zh-TW" altLang="en-US" sz="4050"/>
              </a:p>
            </p:txBody>
          </p:sp>
        </p:grpSp>
        <p:sp>
          <p:nvSpPr>
            <p:cNvPr id="101410" name="Text Box 72"/>
            <p:cNvSpPr txBox="1">
              <a:spLocks noChangeArrowheads="1"/>
            </p:cNvSpPr>
            <p:nvPr/>
          </p:nvSpPr>
          <p:spPr bwMode="auto">
            <a:xfrm>
              <a:off x="3186" y="3411"/>
              <a:ext cx="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zh-TW" sz="4050" b="1" i="1" baseline="-25000">
                <a:latin typeface="Times New Roman" pitchFamily="18" charset="0"/>
              </a:endParaRPr>
            </a:p>
          </p:txBody>
        </p:sp>
        <p:sp>
          <p:nvSpPr>
            <p:cNvPr id="101411" name="Line 73"/>
            <p:cNvSpPr>
              <a:spLocks noChangeShapeType="1"/>
            </p:cNvSpPr>
            <p:nvPr/>
          </p:nvSpPr>
          <p:spPr bwMode="auto">
            <a:xfrm>
              <a:off x="2613" y="4066"/>
              <a:ext cx="317" cy="181"/>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grpSp>
      <p:sp>
        <p:nvSpPr>
          <p:cNvPr id="73"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15</a:t>
            </a:fld>
            <a:endParaRPr lang="zh-TW" altLang="en-US">
              <a:solidFill>
                <a:prstClr val="black">
                  <a:tint val="75000"/>
                </a:prstClr>
              </a:solidFill>
            </a:endParaRPr>
          </a:p>
        </p:txBody>
      </p:sp>
      <p:pic>
        <p:nvPicPr>
          <p:cNvPr id="75" name="Picture 15" descr="c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23197" y="9478168"/>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0607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3327" y="1039021"/>
            <a:ext cx="10798970" cy="783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9" name="文字方塊 2"/>
          <p:cNvSpPr txBox="1">
            <a:spLocks noChangeArrowheads="1"/>
          </p:cNvSpPr>
          <p:nvPr/>
        </p:nvSpPr>
        <p:spPr bwMode="auto">
          <a:xfrm>
            <a:off x="4174332" y="1122200"/>
            <a:ext cx="4753644" cy="9694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5700" b="1" u="sng" dirty="0"/>
          </a:p>
        </p:txBody>
      </p:sp>
      <p:sp>
        <p:nvSpPr>
          <p:cNvPr id="106500" name="文字方塊 3"/>
          <p:cNvSpPr txBox="1">
            <a:spLocks noChangeArrowheads="1"/>
          </p:cNvSpPr>
          <p:nvPr/>
        </p:nvSpPr>
        <p:spPr bwMode="auto">
          <a:xfrm>
            <a:off x="7848602" y="7737477"/>
            <a:ext cx="6693695"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sz="3600" dirty="0"/>
              <a:t>filtering: convolution  </a:t>
            </a:r>
          </a:p>
          <a:p>
            <a:pPr algn="ctr" eaLnBrk="1" hangingPunct="1"/>
            <a:r>
              <a:rPr lang="en-US" altLang="zh-TW" sz="3600" dirty="0"/>
              <a:t>   </a:t>
            </a:r>
            <a:endParaRPr lang="zh-TW" altLang="en-US" sz="3600" dirty="0"/>
          </a:p>
        </p:txBody>
      </p:sp>
      <p:sp>
        <p:nvSpPr>
          <p:cNvPr id="5"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6" name="Rectangle 2"/>
          <p:cNvSpPr txBox="1">
            <a:spLocks noChangeArrowheads="1"/>
          </p:cNvSpPr>
          <p:nvPr/>
        </p:nvSpPr>
        <p:spPr bwMode="auto">
          <a:xfrm>
            <a:off x="2371725" y="148432"/>
            <a:ext cx="1234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4950" b="1" dirty="0">
                <a:latin typeface="Times New Roman" pitchFamily="18" charset="0"/>
                <a:cs typeface="Times New Roman" pitchFamily="18" charset="0"/>
              </a:rPr>
              <a:t>Filtering</a:t>
            </a:r>
            <a:endParaRPr lang="en-US" altLang="zh-TW" sz="4950" b="1" dirty="0">
              <a:latin typeface="Times New Roman" pitchFamily="18" charset="0"/>
            </a:endParaRPr>
          </a:p>
        </p:txBody>
      </p:sp>
      <p:sp>
        <p:nvSpPr>
          <p:cNvPr id="2" name="投影片編號版面配置區 1"/>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16</a:t>
            </a:fld>
            <a:endParaRPr lang="zh-TW" altLang="en-US">
              <a:solidFill>
                <a:prstClr val="black">
                  <a:tint val="75000"/>
                </a:prstClr>
              </a:solidFill>
            </a:endParaRPr>
          </a:p>
        </p:txBody>
      </p:sp>
      <p:pic>
        <p:nvPicPr>
          <p:cNvPr id="8" name="Picture 15" descr="cc">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74979" y="7231330"/>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4336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147" y="889001"/>
            <a:ext cx="3402806"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文字方塊 1"/>
          <p:cNvSpPr txBox="1">
            <a:spLocks noChangeArrowheads="1"/>
          </p:cNvSpPr>
          <p:nvPr/>
        </p:nvSpPr>
        <p:spPr bwMode="auto">
          <a:xfrm>
            <a:off x="3743400" y="925112"/>
            <a:ext cx="5112568" cy="11759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endParaRPr lang="zh-TW" altLang="en-US" sz="4500" b="1" u="sng" dirty="0"/>
          </a:p>
        </p:txBody>
      </p:sp>
      <p:sp>
        <p:nvSpPr>
          <p:cNvPr id="5" name="Line 2"/>
          <p:cNvSpPr>
            <a:spLocks noChangeShapeType="1"/>
          </p:cNvSpPr>
          <p:nvPr/>
        </p:nvSpPr>
        <p:spPr bwMode="auto">
          <a:xfrm>
            <a:off x="2286000" y="115099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6" name="Rectangle 2"/>
          <p:cNvSpPr txBox="1">
            <a:spLocks noChangeArrowheads="1"/>
          </p:cNvSpPr>
          <p:nvPr/>
        </p:nvSpPr>
        <p:spPr bwMode="auto">
          <a:xfrm>
            <a:off x="2286000" y="794"/>
            <a:ext cx="13716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4950" b="1" dirty="0">
                <a:latin typeface="Times New Roman" pitchFamily="18" charset="0"/>
                <a:cs typeface="Times New Roman" pitchFamily="18" charset="0"/>
              </a:rPr>
              <a:t>PCA </a:t>
            </a:r>
            <a:r>
              <a:rPr lang="en-US" altLang="zh-TW" sz="3900" b="1" dirty="0">
                <a:solidFill>
                  <a:srgbClr val="FF0000"/>
                </a:solidFill>
                <a:latin typeface="Times New Roman" pitchFamily="18" charset="0"/>
                <a:cs typeface="Times New Roman" pitchFamily="18" charset="0"/>
              </a:rPr>
              <a:t>(P.13 of 13.0)</a:t>
            </a:r>
            <a:endParaRPr lang="en-US" altLang="zh-TW" sz="3900" b="1" dirty="0">
              <a:latin typeface="Times New Roman" pitchFamily="18" charset="0"/>
            </a:endParaRPr>
          </a:p>
        </p:txBody>
      </p:sp>
      <mc:AlternateContent xmlns:mc="http://schemas.openxmlformats.org/markup-compatibility/2006">
        <mc:Choice xmlns:a14="http://schemas.microsoft.com/office/drawing/2010/main" Requires="a14">
          <p:sp>
            <p:nvSpPr>
              <p:cNvPr id="2" name="文字方塊 1"/>
              <p:cNvSpPr txBox="1"/>
              <p:nvPr/>
            </p:nvSpPr>
            <p:spPr>
              <a:xfrm>
                <a:off x="3168924" y="1903936"/>
                <a:ext cx="7992888" cy="3345724"/>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d>
                        <m:dPr>
                          <m:begChr m:val="["/>
                          <m:endChr m:val="]"/>
                          <m:ctrlPr>
                            <a:rPr lang="en-US" altLang="zh-TW" sz="3900" i="1">
                              <a:latin typeface="Cambria Math" panose="02040503050406030204" pitchFamily="18" charset="0"/>
                              <a:ea typeface="Cambria Math"/>
                            </a:rPr>
                          </m:ctrlPr>
                        </m:dPr>
                        <m:e>
                          <m:r>
                            <a:rPr lang="en-US" altLang="zh-TW" sz="3900" i="1">
                              <a:latin typeface="Cambria Math"/>
                              <a:ea typeface="Cambria Math"/>
                            </a:rPr>
                            <m:t>⋯ </m:t>
                          </m:r>
                          <m:sSubSup>
                            <m:sSubSupPr>
                              <m:ctrlPr>
                                <a:rPr lang="zh-TW" altLang="zh-TW" sz="3900" i="1">
                                  <a:latin typeface="Cambria Math" panose="02040503050406030204" pitchFamily="18" charset="0"/>
                                </a:rPr>
                              </m:ctrlPr>
                            </m:sSubSupPr>
                            <m:e>
                              <m:r>
                                <a:rPr lang="en-US" altLang="zh-TW" sz="3900" i="1">
                                  <a:latin typeface="Cambria Math"/>
                                </a:rPr>
                                <m:t>𝑒</m:t>
                              </m:r>
                            </m:e>
                            <m:sub>
                              <m:r>
                                <a:rPr lang="en-US" altLang="zh-TW" sz="3900" i="1">
                                  <a:latin typeface="Cambria Math"/>
                                </a:rPr>
                                <m:t>1</m:t>
                              </m:r>
                              <m:r>
                                <a:rPr lang="en-US" altLang="zh-TW" sz="3900" i="1">
                                  <a:latin typeface="Cambria Math"/>
                                </a:rPr>
                                <m:t>𝑘</m:t>
                              </m:r>
                            </m:sub>
                            <m:sup>
                              <m:r>
                                <a:rPr lang="en-US" altLang="zh-TW" sz="3900" i="1">
                                  <a:latin typeface="Cambria Math"/>
                                </a:rPr>
                                <m:t>𝑇</m:t>
                              </m:r>
                            </m:sup>
                          </m:sSubSup>
                          <m:r>
                            <a:rPr lang="en-US" altLang="zh-TW" sz="3900" i="1">
                              <a:latin typeface="Cambria Math"/>
                            </a:rPr>
                            <m:t> </m:t>
                          </m:r>
                          <m:r>
                            <a:rPr lang="en-US" altLang="zh-TW" sz="3900" i="1">
                              <a:latin typeface="Cambria Math"/>
                              <a:ea typeface="Cambria Math"/>
                            </a:rPr>
                            <m:t>⋯</m:t>
                          </m:r>
                        </m:e>
                      </m:d>
                      <m:d>
                        <m:dPr>
                          <m:begChr m:val="["/>
                          <m:endChr m:val="]"/>
                          <m:ctrlPr>
                            <a:rPr lang="en-US" altLang="zh-TW" sz="3900" i="1">
                              <a:latin typeface="Cambria Math" panose="02040503050406030204" pitchFamily="18" charset="0"/>
                              <a:ea typeface="Cambria Math"/>
                            </a:rPr>
                          </m:ctrlPr>
                        </m:dPr>
                        <m:e>
                          <m:eqArr>
                            <m:eqArrPr>
                              <m:ctrlPr>
                                <a:rPr lang="en-US" altLang="zh-TW" sz="3900" i="1">
                                  <a:latin typeface="Cambria Math" panose="02040503050406030204" pitchFamily="18" charset="0"/>
                                  <a:ea typeface="Cambria Math"/>
                                </a:rPr>
                              </m:ctrlPr>
                            </m:eqArrPr>
                            <m:e>
                              <m:r>
                                <a:rPr lang="en-US" altLang="zh-TW" sz="3900" i="1">
                                  <a:latin typeface="Cambria Math"/>
                                  <a:ea typeface="Cambria Math"/>
                                </a:rPr>
                                <m:t>⋮</m:t>
                              </m:r>
                            </m:e>
                            <m:e>
                              <m:sSub>
                                <m:sSubPr>
                                  <m:ctrlPr>
                                    <a:rPr lang="en-US" altLang="zh-TW" sz="3900" i="1">
                                      <a:latin typeface="Cambria Math" panose="02040503050406030204" pitchFamily="18" charset="0"/>
                                      <a:ea typeface="Cambria Math"/>
                                    </a:rPr>
                                  </m:ctrlPr>
                                </m:sSubPr>
                                <m:e>
                                  <m:r>
                                    <a:rPr lang="en-US" altLang="zh-TW" sz="3900" i="1">
                                      <a:latin typeface="Cambria Math"/>
                                      <a:ea typeface="Cambria Math"/>
                                    </a:rPr>
                                    <m:t>𝑥</m:t>
                                  </m:r>
                                </m:e>
                                <m:sub>
                                  <m:r>
                                    <a:rPr lang="en-US" altLang="zh-TW" sz="3900" i="1">
                                      <a:latin typeface="Cambria Math"/>
                                      <a:ea typeface="Cambria Math"/>
                                    </a:rPr>
                                    <m:t>𝑘</m:t>
                                  </m:r>
                                </m:sub>
                              </m:sSub>
                            </m:e>
                            <m:e>
                              <m:r>
                                <a:rPr lang="en-US" altLang="zh-TW" sz="3900" i="1">
                                  <a:latin typeface="Cambria Math"/>
                                  <a:ea typeface="Cambria Math"/>
                                </a:rPr>
                                <m:t>⋮</m:t>
                              </m:r>
                            </m:e>
                          </m:eqArr>
                        </m:e>
                      </m:d>
                      <m:r>
                        <a:rPr lang="en-US" altLang="zh-TW" sz="3900" i="1">
                          <a:latin typeface="Cambria Math"/>
                          <a:ea typeface="Cambria Math"/>
                        </a:rPr>
                        <m:t>=</m:t>
                      </m:r>
                      <m:sSub>
                        <m:sSubPr>
                          <m:ctrlPr>
                            <a:rPr lang="en-US" altLang="zh-TW" sz="3900" i="1">
                              <a:latin typeface="Cambria Math" panose="02040503050406030204" pitchFamily="18" charset="0"/>
                              <a:ea typeface="Cambria Math"/>
                            </a:rPr>
                          </m:ctrlPr>
                        </m:sSubPr>
                        <m:e>
                          <m:acc>
                            <m:accPr>
                              <m:chr m:val="⃗"/>
                              <m:ctrlPr>
                                <a:rPr lang="en-US" altLang="zh-TW" sz="3900" i="1">
                                  <a:latin typeface="Cambria Math" panose="02040503050406030204" pitchFamily="18" charset="0"/>
                                  <a:ea typeface="Cambria Math"/>
                                </a:rPr>
                              </m:ctrlPr>
                            </m:accPr>
                            <m:e>
                              <m:r>
                                <a:rPr lang="en-US" altLang="zh-TW" sz="3900" i="1">
                                  <a:latin typeface="Cambria Math"/>
                                  <a:ea typeface="Cambria Math"/>
                                </a:rPr>
                                <m:t>𝑒</m:t>
                              </m:r>
                            </m:e>
                          </m:acc>
                        </m:e>
                        <m:sub>
                          <m:r>
                            <a:rPr lang="en-US" altLang="zh-TW" sz="3900" i="1">
                              <a:latin typeface="Cambria Math"/>
                              <a:ea typeface="Cambria Math"/>
                            </a:rPr>
                            <m:t>1</m:t>
                          </m:r>
                        </m:sub>
                      </m:sSub>
                      <m:r>
                        <a:rPr lang="en-US" altLang="zh-TW" sz="3900" i="1">
                          <a:latin typeface="Cambria Math"/>
                          <a:ea typeface="Cambria Math"/>
                        </a:rPr>
                        <m:t>⋅</m:t>
                      </m:r>
                      <m:acc>
                        <m:accPr>
                          <m:chr m:val="⃗"/>
                          <m:ctrlPr>
                            <a:rPr lang="en-US" altLang="zh-TW" sz="3900" i="1">
                              <a:latin typeface="Cambria Math" panose="02040503050406030204" pitchFamily="18" charset="0"/>
                              <a:ea typeface="Cambria Math"/>
                            </a:rPr>
                          </m:ctrlPr>
                        </m:accPr>
                        <m:e>
                          <m:r>
                            <a:rPr lang="en-US" altLang="zh-TW" sz="3900" i="1">
                              <a:latin typeface="Cambria Math"/>
                              <a:ea typeface="Cambria Math"/>
                            </a:rPr>
                            <m:t>𝑥</m:t>
                          </m:r>
                        </m:e>
                      </m:acc>
                    </m:oMath>
                  </m:oMathPara>
                </a14:m>
                <a:endParaRPr lang="en-US" altLang="zh-TW" sz="3900" i="1" dirty="0">
                  <a:latin typeface="Cambria Math"/>
                  <a:ea typeface="Cambria Math"/>
                </a:endParaRPr>
              </a:p>
              <a:p>
                <a:pPr>
                  <a:lnSpc>
                    <a:spcPct val="150000"/>
                  </a:lnSpc>
                </a:pPr>
                <a:r>
                  <a:rPr lang="en-US" altLang="zh-TW" sz="3900" i="1" dirty="0">
                    <a:latin typeface="Cambria Math"/>
                    <a:ea typeface="Cambria Math"/>
                  </a:rPr>
                  <a:t>                            </a:t>
                </a:r>
                <a14:m>
                  <m:oMath xmlns:m="http://schemas.openxmlformats.org/officeDocument/2006/math">
                    <m:r>
                      <a:rPr lang="en-US" altLang="zh-TW" sz="3900" i="1">
                        <a:latin typeface="Cambria Math"/>
                        <a:ea typeface="Cambria Math"/>
                      </a:rPr>
                      <m:t>=</m:t>
                    </m:r>
                    <m:d>
                      <m:dPr>
                        <m:begChr m:val="|"/>
                        <m:endChr m:val="|"/>
                        <m:ctrlPr>
                          <a:rPr lang="en-US" altLang="zh-TW" sz="3900" i="1">
                            <a:latin typeface="Cambria Math" panose="02040503050406030204" pitchFamily="18" charset="0"/>
                            <a:ea typeface="Cambria Math"/>
                          </a:rPr>
                        </m:ctrlPr>
                      </m:dPr>
                      <m:e>
                        <m:sSub>
                          <m:sSubPr>
                            <m:ctrlPr>
                              <a:rPr lang="en-US" altLang="zh-TW" sz="3900" i="1">
                                <a:latin typeface="Cambria Math" panose="02040503050406030204" pitchFamily="18" charset="0"/>
                                <a:ea typeface="Cambria Math"/>
                              </a:rPr>
                            </m:ctrlPr>
                          </m:sSubPr>
                          <m:e>
                            <m:acc>
                              <m:accPr>
                                <m:chr m:val="⃗"/>
                                <m:ctrlPr>
                                  <a:rPr lang="en-US" altLang="zh-TW" sz="3900" i="1">
                                    <a:latin typeface="Cambria Math" panose="02040503050406030204" pitchFamily="18" charset="0"/>
                                    <a:ea typeface="Cambria Math"/>
                                  </a:rPr>
                                </m:ctrlPr>
                              </m:accPr>
                              <m:e>
                                <m:r>
                                  <a:rPr lang="en-US" altLang="zh-TW" sz="3900" i="1">
                                    <a:latin typeface="Cambria Math"/>
                                    <a:ea typeface="Cambria Math"/>
                                  </a:rPr>
                                  <m:t>𝑒</m:t>
                                </m:r>
                              </m:e>
                            </m:acc>
                          </m:e>
                          <m:sub>
                            <m:r>
                              <a:rPr lang="en-US" altLang="zh-TW" sz="3900" i="1">
                                <a:latin typeface="Cambria Math"/>
                                <a:ea typeface="Cambria Math"/>
                              </a:rPr>
                              <m:t>1</m:t>
                            </m:r>
                          </m:sub>
                        </m:sSub>
                      </m:e>
                    </m:d>
                    <m:d>
                      <m:dPr>
                        <m:begChr m:val="|"/>
                        <m:endChr m:val="|"/>
                        <m:ctrlPr>
                          <a:rPr lang="en-US" altLang="zh-TW" sz="3900" i="1">
                            <a:latin typeface="Cambria Math" panose="02040503050406030204" pitchFamily="18" charset="0"/>
                            <a:ea typeface="Cambria Math"/>
                          </a:rPr>
                        </m:ctrlPr>
                      </m:dPr>
                      <m:e>
                        <m:acc>
                          <m:accPr>
                            <m:chr m:val="⃗"/>
                            <m:ctrlPr>
                              <a:rPr lang="en-US" altLang="zh-TW" sz="3900" i="1">
                                <a:latin typeface="Cambria Math" panose="02040503050406030204" pitchFamily="18" charset="0"/>
                                <a:ea typeface="Cambria Math"/>
                              </a:rPr>
                            </m:ctrlPr>
                          </m:accPr>
                          <m:e>
                            <m:r>
                              <a:rPr lang="en-US" altLang="zh-TW" sz="3900" i="1">
                                <a:latin typeface="Cambria Math"/>
                                <a:ea typeface="Cambria Math"/>
                              </a:rPr>
                              <m:t>𝑥</m:t>
                            </m:r>
                          </m:e>
                        </m:acc>
                      </m:e>
                    </m:d>
                    <m:r>
                      <a:rPr lang="en-US" altLang="zh-TW" sz="3900" i="1">
                        <a:latin typeface="Cambria Math"/>
                        <a:ea typeface="Cambria Math"/>
                      </a:rPr>
                      <m:t> </m:t>
                    </m:r>
                    <m:func>
                      <m:funcPr>
                        <m:ctrlPr>
                          <a:rPr lang="en-US" altLang="zh-TW" sz="3900" i="1">
                            <a:latin typeface="Cambria Math" panose="02040503050406030204" pitchFamily="18" charset="0"/>
                            <a:ea typeface="Cambria Math"/>
                          </a:rPr>
                        </m:ctrlPr>
                      </m:funcPr>
                      <m:fName>
                        <m:r>
                          <m:rPr>
                            <m:sty m:val="p"/>
                          </m:rPr>
                          <a:rPr lang="en-US" altLang="zh-TW" sz="3900">
                            <a:latin typeface="Cambria Math"/>
                            <a:ea typeface="Cambria Math"/>
                          </a:rPr>
                          <m:t>cos</m:t>
                        </m:r>
                      </m:fName>
                      <m:e>
                        <m:r>
                          <a:rPr lang="zh-TW" altLang="en-US" sz="3900" i="1">
                            <a:latin typeface="Cambria Math"/>
                            <a:ea typeface="Cambria Math"/>
                          </a:rPr>
                          <m:t>𝜃</m:t>
                        </m:r>
                      </m:e>
                    </m:func>
                  </m:oMath>
                </a14:m>
                <a:endParaRPr lang="zh-TW" altLang="en-US" sz="3900" dirty="0"/>
              </a:p>
            </p:txBody>
          </p:sp>
        </mc:Choice>
        <mc:Fallback>
          <p:sp>
            <p:nvSpPr>
              <p:cNvPr id="2" name="文字方塊 1"/>
              <p:cNvSpPr txBox="1">
                <a:spLocks noRot="1" noChangeAspect="1" noMove="1" noResize="1" noEditPoints="1" noAdjustHandles="1" noChangeArrowheads="1" noChangeShapeType="1" noTextEdit="1"/>
              </p:cNvSpPr>
              <p:nvPr/>
            </p:nvSpPr>
            <p:spPr>
              <a:xfrm>
                <a:off x="3168924" y="1903936"/>
                <a:ext cx="7992888" cy="334572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3851412" y="6548452"/>
                <a:ext cx="4413195" cy="25873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TW" sz="3900" i="1">
                              <a:latin typeface="Cambria Math" panose="02040503050406030204" pitchFamily="18" charset="0"/>
                              <a:ea typeface="Cambria Math"/>
                            </a:rPr>
                          </m:ctrlPr>
                        </m:accPr>
                        <m:e>
                          <m:r>
                            <a:rPr lang="en-US" altLang="zh-TW" sz="3900" i="1">
                              <a:latin typeface="Cambria Math"/>
                              <a:ea typeface="Cambria Math"/>
                            </a:rPr>
                            <m:t>𝑦</m:t>
                          </m:r>
                        </m:e>
                      </m:acc>
                      <m:r>
                        <a:rPr lang="en-US" altLang="zh-TW" sz="3900" i="1">
                          <a:latin typeface="Cambria Math"/>
                          <a:ea typeface="Cambria Math"/>
                        </a:rPr>
                        <m:t>=</m:t>
                      </m:r>
                      <m:sSup>
                        <m:sSupPr>
                          <m:ctrlPr>
                            <a:rPr lang="en-US" altLang="zh-TW" sz="3900" i="1">
                              <a:latin typeface="Cambria Math" panose="02040503050406030204" pitchFamily="18" charset="0"/>
                              <a:ea typeface="Cambria Math"/>
                            </a:rPr>
                          </m:ctrlPr>
                        </m:sSupPr>
                        <m:e>
                          <m:r>
                            <a:rPr lang="en-US" altLang="zh-TW" sz="3900" i="1">
                              <a:latin typeface="Cambria Math"/>
                              <a:ea typeface="Cambria Math"/>
                            </a:rPr>
                            <m:t>𝐴</m:t>
                          </m:r>
                        </m:e>
                        <m:sup>
                          <m:r>
                            <a:rPr lang="en-US" altLang="zh-TW" sz="3900" i="1">
                              <a:latin typeface="Cambria Math"/>
                              <a:ea typeface="Cambria Math"/>
                            </a:rPr>
                            <m:t>𝑇</m:t>
                          </m:r>
                        </m:sup>
                      </m:sSup>
                      <m:acc>
                        <m:accPr>
                          <m:chr m:val="⃗"/>
                          <m:ctrlPr>
                            <a:rPr lang="en-US" altLang="zh-TW" sz="3900" i="1">
                              <a:latin typeface="Cambria Math" panose="02040503050406030204" pitchFamily="18" charset="0"/>
                              <a:ea typeface="Cambria Math"/>
                            </a:rPr>
                          </m:ctrlPr>
                        </m:accPr>
                        <m:e>
                          <m:r>
                            <a:rPr lang="en-US" altLang="zh-TW" sz="3900" i="1">
                              <a:latin typeface="Cambria Math"/>
                              <a:ea typeface="Cambria Math"/>
                            </a:rPr>
                            <m:t>𝑥</m:t>
                          </m:r>
                        </m:e>
                      </m:acc>
                      <m:r>
                        <a:rPr lang="en-US" altLang="zh-TW" sz="3900" i="1">
                          <a:latin typeface="Cambria Math"/>
                          <a:ea typeface="Cambria Math"/>
                        </a:rPr>
                        <m:t>=</m:t>
                      </m:r>
                      <m:d>
                        <m:dPr>
                          <m:begChr m:val="["/>
                          <m:endChr m:val="]"/>
                          <m:ctrlPr>
                            <a:rPr lang="en-US" altLang="zh-TW" sz="3900" i="1">
                              <a:latin typeface="Cambria Math" panose="02040503050406030204" pitchFamily="18" charset="0"/>
                              <a:ea typeface="Cambria Math"/>
                            </a:rPr>
                          </m:ctrlPr>
                        </m:dPr>
                        <m:e>
                          <m:r>
                            <a:rPr lang="en-US" altLang="zh-TW" sz="3900" i="1">
                              <a:latin typeface="Cambria Math"/>
                              <a:ea typeface="Cambria Math"/>
                            </a:rPr>
                            <m:t> </m:t>
                          </m:r>
                          <m:eqArr>
                            <m:eqArrPr>
                              <m:ctrlPr>
                                <a:rPr lang="zh-TW" altLang="zh-TW" sz="3900" i="1">
                                  <a:latin typeface="Cambria Math" panose="02040503050406030204" pitchFamily="18" charset="0"/>
                                </a:rPr>
                              </m:ctrlPr>
                            </m:eqArrPr>
                            <m:e>
                              <m:sSubSup>
                                <m:sSubSupPr>
                                  <m:ctrlPr>
                                    <a:rPr lang="zh-TW" altLang="zh-TW" sz="3900" i="1">
                                      <a:latin typeface="Cambria Math" panose="02040503050406030204" pitchFamily="18" charset="0"/>
                                    </a:rPr>
                                  </m:ctrlPr>
                                </m:sSubSupPr>
                                <m:e>
                                  <m:acc>
                                    <m:accPr>
                                      <m:chr m:val="⃗"/>
                                      <m:ctrlPr>
                                        <a:rPr lang="zh-TW" altLang="en-US" sz="3900" i="1">
                                          <a:latin typeface="Cambria Math" panose="02040503050406030204" pitchFamily="18" charset="0"/>
                                          <a:ea typeface="Cambria Math"/>
                                        </a:rPr>
                                      </m:ctrlPr>
                                    </m:accPr>
                                    <m:e>
                                      <m:r>
                                        <a:rPr lang="en-US" altLang="zh-TW" sz="3900" i="1">
                                          <a:latin typeface="Cambria Math"/>
                                          <a:ea typeface="Cambria Math"/>
                                        </a:rPr>
                                        <m:t>𝑒</m:t>
                                      </m:r>
                                      <m:r>
                                        <a:rPr lang="en-US" altLang="zh-TW" sz="3900" i="1">
                                          <a:latin typeface="Cambria Math"/>
                                          <a:ea typeface="Cambria Math"/>
                                        </a:rPr>
                                        <m:t> </m:t>
                                      </m:r>
                                    </m:e>
                                  </m:acc>
                                </m:e>
                                <m:sub>
                                  <m:r>
                                    <a:rPr lang="en-US" altLang="zh-TW" sz="3900" i="1">
                                      <a:latin typeface="Cambria Math"/>
                                    </a:rPr>
                                    <m:t>1</m:t>
                                  </m:r>
                                </m:sub>
                                <m:sup>
                                  <m:r>
                                    <a:rPr lang="en-US" altLang="zh-TW" sz="3900" i="1">
                                      <a:latin typeface="Cambria Math"/>
                                    </a:rPr>
                                    <m:t>𝑇</m:t>
                                  </m:r>
                                </m:sup>
                              </m:sSubSup>
                            </m:e>
                            <m:e>
                              <m:sSubSup>
                                <m:sSubSupPr>
                                  <m:ctrlPr>
                                    <a:rPr lang="zh-TW" altLang="zh-TW" sz="3900" i="1">
                                      <a:latin typeface="Cambria Math" panose="02040503050406030204" pitchFamily="18" charset="0"/>
                                    </a:rPr>
                                  </m:ctrlPr>
                                </m:sSubSupPr>
                                <m:e>
                                  <m:acc>
                                    <m:accPr>
                                      <m:chr m:val="⃗"/>
                                      <m:ctrlPr>
                                        <a:rPr lang="zh-TW" altLang="en-US" sz="3900" i="1">
                                          <a:latin typeface="Cambria Math" panose="02040503050406030204" pitchFamily="18" charset="0"/>
                                          <a:ea typeface="Cambria Math"/>
                                        </a:rPr>
                                      </m:ctrlPr>
                                    </m:accPr>
                                    <m:e>
                                      <m:r>
                                        <a:rPr lang="en-US" altLang="zh-TW" sz="3900" i="1">
                                          <a:latin typeface="Cambria Math"/>
                                          <a:ea typeface="Cambria Math"/>
                                        </a:rPr>
                                        <m:t>𝑒</m:t>
                                      </m:r>
                                      <m:r>
                                        <a:rPr lang="en-US" altLang="zh-TW" sz="3900" i="1">
                                          <a:latin typeface="Cambria Math"/>
                                          <a:ea typeface="Cambria Math"/>
                                        </a:rPr>
                                        <m:t> </m:t>
                                      </m:r>
                                    </m:e>
                                  </m:acc>
                                </m:e>
                                <m:sub>
                                  <m:r>
                                    <a:rPr lang="en-US" altLang="zh-TW" sz="3900" i="1">
                                      <a:latin typeface="Cambria Math"/>
                                    </a:rPr>
                                    <m:t>2</m:t>
                                  </m:r>
                                </m:sub>
                                <m:sup>
                                  <m:r>
                                    <a:rPr lang="en-US" altLang="zh-TW" sz="3900" i="1">
                                      <a:latin typeface="Cambria Math"/>
                                    </a:rPr>
                                    <m:t>𝑇</m:t>
                                  </m:r>
                                </m:sup>
                              </m:sSubSup>
                            </m:e>
                            <m:e>
                              <m:r>
                                <a:rPr lang="en-US" altLang="zh-TW" sz="3900" i="1">
                                  <a:latin typeface="Cambria Math"/>
                                  <a:ea typeface="Cambria Math"/>
                                </a:rPr>
                                <m:t>⋮</m:t>
                              </m:r>
                            </m:e>
                            <m:e>
                              <m:sSubSup>
                                <m:sSubSupPr>
                                  <m:ctrlPr>
                                    <a:rPr lang="zh-TW" altLang="zh-TW" sz="3900" i="1">
                                      <a:latin typeface="Cambria Math" panose="02040503050406030204" pitchFamily="18" charset="0"/>
                                    </a:rPr>
                                  </m:ctrlPr>
                                </m:sSubSupPr>
                                <m:e>
                                  <m:acc>
                                    <m:accPr>
                                      <m:chr m:val="⃗"/>
                                      <m:ctrlPr>
                                        <a:rPr lang="zh-TW" altLang="en-US" sz="3900" i="1">
                                          <a:latin typeface="Cambria Math" panose="02040503050406030204" pitchFamily="18" charset="0"/>
                                          <a:ea typeface="Cambria Math"/>
                                        </a:rPr>
                                      </m:ctrlPr>
                                    </m:accPr>
                                    <m:e>
                                      <m:r>
                                        <a:rPr lang="en-US" altLang="zh-TW" sz="3900" i="1">
                                          <a:latin typeface="Cambria Math"/>
                                          <a:ea typeface="Cambria Math"/>
                                        </a:rPr>
                                        <m:t>𝑒</m:t>
                                      </m:r>
                                      <m:r>
                                        <a:rPr lang="en-US" altLang="zh-TW" sz="3900" i="1">
                                          <a:latin typeface="Cambria Math"/>
                                          <a:ea typeface="Cambria Math"/>
                                        </a:rPr>
                                        <m:t> </m:t>
                                      </m:r>
                                    </m:e>
                                  </m:acc>
                                </m:e>
                                <m:sub>
                                  <m:r>
                                    <a:rPr lang="en-US" altLang="zh-TW" sz="3900" i="1">
                                      <a:latin typeface="Cambria Math"/>
                                    </a:rPr>
                                    <m:t>𝑘</m:t>
                                  </m:r>
                                </m:sub>
                                <m:sup>
                                  <m:r>
                                    <a:rPr lang="en-US" altLang="zh-TW" sz="3900" i="1">
                                      <a:latin typeface="Cambria Math"/>
                                    </a:rPr>
                                    <m:t>𝑇</m:t>
                                  </m:r>
                                </m:sup>
                              </m:sSubSup>
                            </m:e>
                          </m:eqArr>
                          <m:r>
                            <a:rPr lang="en-US" altLang="zh-TW" sz="3900" i="1">
                              <a:latin typeface="Cambria Math"/>
                            </a:rPr>
                            <m:t> </m:t>
                          </m:r>
                        </m:e>
                      </m:d>
                      <m:r>
                        <a:rPr lang="en-US" altLang="zh-TW" sz="3900" i="1">
                          <a:latin typeface="Cambria Math"/>
                          <a:ea typeface="Cambria Math"/>
                        </a:rPr>
                        <m:t> </m:t>
                      </m:r>
                      <m:acc>
                        <m:accPr>
                          <m:chr m:val="⃗"/>
                          <m:ctrlPr>
                            <a:rPr lang="en-US" altLang="zh-TW" sz="3900" i="1">
                              <a:latin typeface="Cambria Math" panose="02040503050406030204" pitchFamily="18" charset="0"/>
                              <a:ea typeface="Cambria Math"/>
                            </a:rPr>
                          </m:ctrlPr>
                        </m:accPr>
                        <m:e>
                          <m:r>
                            <a:rPr lang="en-US" altLang="zh-TW" sz="3900" i="1">
                              <a:latin typeface="Cambria Math"/>
                              <a:ea typeface="Cambria Math"/>
                            </a:rPr>
                            <m:t>𝑥</m:t>
                          </m:r>
                        </m:e>
                      </m:acc>
                    </m:oMath>
                  </m:oMathPara>
                </a14:m>
                <a:endParaRPr lang="zh-TW" altLang="en-US" sz="3900" dirty="0"/>
              </a:p>
            </p:txBody>
          </p:sp>
        </mc:Choice>
        <mc:Fallback>
          <p:sp>
            <p:nvSpPr>
              <p:cNvPr id="3" name="矩形 2"/>
              <p:cNvSpPr>
                <a:spLocks noRot="1" noChangeAspect="1" noMove="1" noResize="1" noEditPoints="1" noAdjustHandles="1" noChangeArrowheads="1" noChangeShapeType="1" noTextEdit="1"/>
              </p:cNvSpPr>
              <p:nvPr/>
            </p:nvSpPr>
            <p:spPr>
              <a:xfrm>
                <a:off x="3851412" y="6548452"/>
                <a:ext cx="4413195" cy="2587375"/>
              </a:xfrm>
              <a:prstGeom prst="rect">
                <a:avLst/>
              </a:prstGeom>
              <a:blipFill>
                <a:blip r:embed="rId4"/>
                <a:stretch>
                  <a:fillRect/>
                </a:stretch>
              </a:blipFill>
            </p:spPr>
            <p:txBody>
              <a:bodyPr/>
              <a:lstStyle/>
              <a:p>
                <a:r>
                  <a:rPr lang="zh-TW" altLang="en-US">
                    <a:noFill/>
                  </a:rPr>
                  <a:t> </a:t>
                </a:r>
              </a:p>
            </p:txBody>
          </p:sp>
        </mc:Fallback>
      </mc:AlternateContent>
      <p:cxnSp>
        <p:nvCxnSpPr>
          <p:cNvPr id="7" name="直線接點 6"/>
          <p:cNvCxnSpPr/>
          <p:nvPr/>
        </p:nvCxnSpPr>
        <p:spPr>
          <a:xfrm>
            <a:off x="6931111" y="5156995"/>
            <a:ext cx="6435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字方塊 7"/>
              <p:cNvSpPr txBox="1"/>
              <p:nvPr/>
            </p:nvSpPr>
            <p:spPr>
              <a:xfrm>
                <a:off x="6983760" y="5118895"/>
                <a:ext cx="702078" cy="133882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TW" altLang="en-US" sz="4050" i="1">
                          <a:latin typeface="Cambria Math"/>
                        </a:rPr>
                        <m:t>∥</m:t>
                      </m:r>
                    </m:oMath>
                  </m:oMathPara>
                </a14:m>
                <a:endParaRPr lang="en-US" altLang="zh-TW" sz="4050" dirty="0"/>
              </a:p>
              <a:p>
                <a:r>
                  <a:rPr lang="en-US" altLang="zh-TW" sz="4050" dirty="0"/>
                  <a:t>1</a:t>
                </a:r>
                <a:endParaRPr lang="zh-TW" altLang="en-US" sz="4050" dirty="0"/>
              </a:p>
            </p:txBody>
          </p:sp>
        </mc:Choice>
        <mc:Fallback>
          <p:sp>
            <p:nvSpPr>
              <p:cNvPr id="8" name="文字方塊 7"/>
              <p:cNvSpPr txBox="1">
                <a:spLocks noRot="1" noChangeAspect="1" noMove="1" noResize="1" noEditPoints="1" noAdjustHandles="1" noChangeArrowheads="1" noChangeShapeType="1" noTextEdit="1"/>
              </p:cNvSpPr>
              <p:nvPr/>
            </p:nvSpPr>
            <p:spPr>
              <a:xfrm>
                <a:off x="6983760" y="5118895"/>
                <a:ext cx="702078" cy="1338828"/>
              </a:xfrm>
              <a:prstGeom prst="rect">
                <a:avLst/>
              </a:prstGeom>
              <a:blipFill>
                <a:blip r:embed="rId5"/>
                <a:stretch>
                  <a:fillRect l="-31304" b="-19178"/>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17</a:t>
            </a:fld>
            <a:endParaRPr lang="zh-TW" altLang="en-US">
              <a:solidFill>
                <a:prstClr val="black">
                  <a:tint val="75000"/>
                </a:prstClr>
              </a:solidFill>
            </a:endParaRPr>
          </a:p>
        </p:txBody>
      </p:sp>
    </p:spTree>
    <p:extLst>
      <p:ext uri="{BB962C8B-B14F-4D97-AF65-F5344CB8AC3E}">
        <p14:creationId xmlns:p14="http://schemas.microsoft.com/office/powerpoint/2010/main" val="321546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p:cNvPicPr>
          <p:nvPr/>
        </p:nvPicPr>
        <p:blipFill>
          <a:blip r:embed="rId2">
            <a:extLst>
              <a:ext uri="{28A0092B-C50C-407E-A947-70E740481C1C}">
                <a14:useLocalDpi xmlns:a14="http://schemas.microsoft.com/office/drawing/2010/main" val="0"/>
              </a:ext>
            </a:extLst>
          </a:blip>
          <a:stretch>
            <a:fillRect/>
          </a:stretch>
        </p:blipFill>
        <p:spPr>
          <a:xfrm>
            <a:off x="3984998" y="1687910"/>
            <a:ext cx="9180000" cy="8100000"/>
          </a:xfrm>
          <a:prstGeom prst="rect">
            <a:avLst/>
          </a:prstGeom>
        </p:spPr>
      </p:pic>
      <p:sp>
        <p:nvSpPr>
          <p:cNvPr id="25603" name="文字方塊 1"/>
          <p:cNvSpPr txBox="1">
            <a:spLocks noChangeAspect="1" noChangeArrowheads="1"/>
          </p:cNvSpPr>
          <p:nvPr/>
        </p:nvSpPr>
        <p:spPr bwMode="auto">
          <a:xfrm>
            <a:off x="4931569" y="1107473"/>
            <a:ext cx="5053523" cy="7848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endParaRPr lang="zh-TW" altLang="en-US" sz="4500" b="1" u="sng" dirty="0"/>
          </a:p>
        </p:txBody>
      </p:sp>
      <p:sp>
        <p:nvSpPr>
          <p:cNvPr id="4" name="Line 2"/>
          <p:cNvSpPr>
            <a:spLocks noChangeShapeType="1"/>
          </p:cNvSpPr>
          <p:nvPr/>
        </p:nvSpPr>
        <p:spPr bwMode="auto">
          <a:xfrm>
            <a:off x="2286000" y="115099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5" name="Rectangle 2"/>
          <p:cNvSpPr txBox="1">
            <a:spLocks noChangeArrowheads="1"/>
          </p:cNvSpPr>
          <p:nvPr/>
        </p:nvSpPr>
        <p:spPr bwMode="auto">
          <a:xfrm>
            <a:off x="2286000" y="794"/>
            <a:ext cx="13716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4950" b="1" dirty="0">
                <a:latin typeface="Times New Roman" pitchFamily="18" charset="0"/>
                <a:cs typeface="Times New Roman" pitchFamily="18" charset="0"/>
              </a:rPr>
              <a:t>PCA </a:t>
            </a:r>
            <a:r>
              <a:rPr lang="en-US" altLang="zh-TW" sz="3900" b="1" dirty="0">
                <a:solidFill>
                  <a:srgbClr val="FF0000"/>
                </a:solidFill>
                <a:latin typeface="Times New Roman" pitchFamily="18" charset="0"/>
                <a:cs typeface="Times New Roman" pitchFamily="18" charset="0"/>
              </a:rPr>
              <a:t>(P.12 of 13.0)</a:t>
            </a:r>
            <a:endParaRPr lang="en-US" altLang="zh-TW" sz="3900" b="1" dirty="0">
              <a:latin typeface="Times New Roman" pitchFamily="18" charset="0"/>
            </a:endParaRPr>
          </a:p>
        </p:txBody>
      </p:sp>
      <mc:AlternateContent xmlns:mc="http://schemas.openxmlformats.org/markup-compatibility/2006">
        <mc:Choice xmlns:a14="http://schemas.microsoft.com/office/drawing/2010/main" Requires="a14">
          <p:sp>
            <p:nvSpPr>
              <p:cNvPr id="6" name="文字方塊 5"/>
              <p:cNvSpPr txBox="1"/>
              <p:nvPr/>
            </p:nvSpPr>
            <p:spPr>
              <a:xfrm>
                <a:off x="6594010" y="2011948"/>
                <a:ext cx="864320"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r>
                            <a:rPr lang="en-US" altLang="zh-TW" sz="3900" i="1">
                              <a:solidFill>
                                <a:srgbClr val="002060"/>
                              </a:solidFill>
                              <a:latin typeface="Cambria Math"/>
                            </a:rPr>
                            <m:t>𝑥</m:t>
                          </m:r>
                        </m:e>
                        <m:sub>
                          <m:r>
                            <a:rPr lang="en-US" altLang="zh-TW" sz="3900" i="1">
                              <a:solidFill>
                                <a:srgbClr val="002060"/>
                              </a:solidFill>
                              <a:latin typeface="Cambria Math"/>
                            </a:rPr>
                            <m:t>2</m:t>
                          </m:r>
                        </m:sub>
                      </m:sSub>
                    </m:oMath>
                  </m:oMathPara>
                </a14:m>
                <a:endParaRPr lang="zh-TW" altLang="en-US" sz="3900" dirty="0">
                  <a:solidFill>
                    <a:srgbClr val="002060"/>
                  </a:solidFill>
                </a:endParaRPr>
              </a:p>
            </p:txBody>
          </p:sp>
        </mc:Choice>
        <mc:Fallback>
          <p:sp>
            <p:nvSpPr>
              <p:cNvPr id="6" name="文字方塊 5"/>
              <p:cNvSpPr txBox="1">
                <a:spLocks noRot="1" noChangeAspect="1" noMove="1" noResize="1" noEditPoints="1" noAdjustHandles="1" noChangeArrowheads="1" noChangeShapeType="1" noTextEdit="1"/>
              </p:cNvSpPr>
              <p:nvPr/>
            </p:nvSpPr>
            <p:spPr>
              <a:xfrm>
                <a:off x="6594010" y="2011948"/>
                <a:ext cx="864320" cy="6924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p:cNvSpPr txBox="1"/>
              <p:nvPr/>
            </p:nvSpPr>
            <p:spPr>
              <a:xfrm>
                <a:off x="13464259" y="6241836"/>
                <a:ext cx="864320"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r>
                            <a:rPr lang="en-US" altLang="zh-TW" sz="3900" i="1">
                              <a:solidFill>
                                <a:srgbClr val="002060"/>
                              </a:solidFill>
                              <a:latin typeface="Cambria Math"/>
                            </a:rPr>
                            <m:t>𝑥</m:t>
                          </m:r>
                        </m:e>
                        <m:sub>
                          <m:r>
                            <a:rPr lang="en-US" altLang="zh-TW" sz="3900" i="1">
                              <a:solidFill>
                                <a:srgbClr val="002060"/>
                              </a:solidFill>
                              <a:latin typeface="Cambria Math"/>
                            </a:rPr>
                            <m:t>1</m:t>
                          </m:r>
                        </m:sub>
                      </m:sSub>
                    </m:oMath>
                  </m:oMathPara>
                </a14:m>
                <a:endParaRPr lang="zh-TW" altLang="en-US" sz="3900" dirty="0">
                  <a:solidFill>
                    <a:srgbClr val="002060"/>
                  </a:solidFill>
                </a:endParaRPr>
              </a:p>
            </p:txBody>
          </p:sp>
        </mc:Choice>
        <mc:Fallback>
          <p:sp>
            <p:nvSpPr>
              <p:cNvPr id="7" name="文字方塊 6"/>
              <p:cNvSpPr txBox="1">
                <a:spLocks noRot="1" noChangeAspect="1" noMove="1" noResize="1" noEditPoints="1" noAdjustHandles="1" noChangeArrowheads="1" noChangeShapeType="1" noTextEdit="1"/>
              </p:cNvSpPr>
              <p:nvPr/>
            </p:nvSpPr>
            <p:spPr>
              <a:xfrm>
                <a:off x="13464259" y="6241836"/>
                <a:ext cx="864320" cy="69249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8" name="文字方塊 7"/>
              <p:cNvSpPr txBox="1"/>
              <p:nvPr/>
            </p:nvSpPr>
            <p:spPr>
              <a:xfrm>
                <a:off x="12276350" y="9374184"/>
                <a:ext cx="864320"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FF0000"/>
                              </a:solidFill>
                              <a:latin typeface="Cambria Math" panose="02040503050406030204" pitchFamily="18" charset="0"/>
                            </a:rPr>
                          </m:ctrlPr>
                        </m:sSubPr>
                        <m:e>
                          <m:acc>
                            <m:accPr>
                              <m:chr m:val="⃗"/>
                              <m:ctrlPr>
                                <a:rPr lang="en-US" altLang="zh-TW" sz="3900" i="1">
                                  <a:solidFill>
                                    <a:srgbClr val="FF0000"/>
                                  </a:solidFill>
                                  <a:latin typeface="Cambria Math" panose="02040503050406030204" pitchFamily="18" charset="0"/>
                                </a:rPr>
                              </m:ctrlPr>
                            </m:accPr>
                            <m:e>
                              <m:r>
                                <a:rPr lang="en-US" altLang="zh-TW" sz="3900" i="1">
                                  <a:solidFill>
                                    <a:srgbClr val="FF0000"/>
                                  </a:solidFill>
                                  <a:latin typeface="Cambria Math"/>
                                </a:rPr>
                                <m:t>𝑒</m:t>
                              </m:r>
                            </m:e>
                          </m:acc>
                        </m:e>
                        <m:sub>
                          <m:r>
                            <a:rPr lang="en-US" altLang="zh-TW" sz="3900" i="1">
                              <a:solidFill>
                                <a:srgbClr val="FF0000"/>
                              </a:solidFill>
                              <a:latin typeface="Cambria Math"/>
                            </a:rPr>
                            <m:t>1</m:t>
                          </m:r>
                        </m:sub>
                      </m:sSub>
                    </m:oMath>
                  </m:oMathPara>
                </a14:m>
                <a:endParaRPr lang="zh-TW" altLang="en-US" sz="3900" dirty="0">
                  <a:solidFill>
                    <a:srgbClr val="FF0000"/>
                  </a:solidFill>
                </a:endParaRPr>
              </a:p>
            </p:txBody>
          </p:sp>
        </mc:Choice>
        <mc:Fallback>
          <p:sp>
            <p:nvSpPr>
              <p:cNvPr id="8" name="文字方塊 7"/>
              <p:cNvSpPr txBox="1">
                <a:spLocks noRot="1" noChangeAspect="1" noMove="1" noResize="1" noEditPoints="1" noAdjustHandles="1" noChangeArrowheads="1" noChangeShapeType="1" noTextEdit="1"/>
              </p:cNvSpPr>
              <p:nvPr/>
            </p:nvSpPr>
            <p:spPr>
              <a:xfrm>
                <a:off x="12276350" y="9374184"/>
                <a:ext cx="864320" cy="6924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9" name="文字方塊 8"/>
              <p:cNvSpPr txBox="1"/>
              <p:nvPr/>
            </p:nvSpPr>
            <p:spPr>
              <a:xfrm>
                <a:off x="7908243" y="5670416"/>
                <a:ext cx="378000" cy="6001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FF0000"/>
                              </a:solidFill>
                              <a:latin typeface="Cambria Math" panose="02040503050406030204" pitchFamily="18" charset="0"/>
                            </a:rPr>
                          </m:ctrlPr>
                        </m:sSubPr>
                        <m:e>
                          <m:acc>
                            <m:accPr>
                              <m:chr m:val="⃗"/>
                              <m:ctrlPr>
                                <a:rPr lang="en-US" altLang="zh-TW" sz="3900" i="1">
                                  <a:solidFill>
                                    <a:srgbClr val="FF0000"/>
                                  </a:solidFill>
                                  <a:latin typeface="Cambria Math" panose="02040503050406030204" pitchFamily="18" charset="0"/>
                                </a:rPr>
                              </m:ctrlPr>
                            </m:accPr>
                            <m:e>
                              <m:r>
                                <a:rPr lang="en-US" altLang="zh-TW" sz="3900" i="1">
                                  <a:solidFill>
                                    <a:srgbClr val="FF0000"/>
                                  </a:solidFill>
                                  <a:latin typeface="Cambria Math"/>
                                </a:rPr>
                                <m:t>𝑒</m:t>
                              </m:r>
                            </m:e>
                          </m:acc>
                        </m:e>
                        <m:sub>
                          <m:r>
                            <a:rPr lang="en-US" altLang="zh-TW" sz="3900" i="1">
                              <a:solidFill>
                                <a:srgbClr val="FF0000"/>
                              </a:solidFill>
                              <a:latin typeface="Cambria Math"/>
                            </a:rPr>
                            <m:t>2</m:t>
                          </m:r>
                        </m:sub>
                      </m:sSub>
                    </m:oMath>
                  </m:oMathPara>
                </a14:m>
                <a:endParaRPr lang="zh-TW" altLang="en-US" sz="3900" dirty="0">
                  <a:solidFill>
                    <a:srgbClr val="FF0000"/>
                  </a:solidFill>
                </a:endParaRPr>
              </a:p>
            </p:txBody>
          </p:sp>
        </mc:Choice>
        <mc:Fallback>
          <p:sp>
            <p:nvSpPr>
              <p:cNvPr id="9" name="文字方塊 8"/>
              <p:cNvSpPr txBox="1">
                <a:spLocks noRot="1" noChangeAspect="1" noMove="1" noResize="1" noEditPoints="1" noAdjustHandles="1" noChangeArrowheads="1" noChangeShapeType="1" noTextEdit="1"/>
              </p:cNvSpPr>
              <p:nvPr/>
            </p:nvSpPr>
            <p:spPr>
              <a:xfrm>
                <a:off x="7908243" y="5670416"/>
                <a:ext cx="378000" cy="600164"/>
              </a:xfrm>
              <a:prstGeom prst="rect">
                <a:avLst/>
              </a:prstGeom>
              <a:blipFill>
                <a:blip r:embed="rId6"/>
                <a:stretch>
                  <a:fillRect r="-9677"/>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18</a:t>
            </a:fld>
            <a:endParaRPr lang="zh-TW" altLang="en-US">
              <a:solidFill>
                <a:prstClr val="black">
                  <a:tint val="75000"/>
                </a:prstClr>
              </a:solidFill>
            </a:endParaRPr>
          </a:p>
        </p:txBody>
      </p:sp>
      <p:pic>
        <p:nvPicPr>
          <p:cNvPr id="11" name="Picture 15" descr="cc">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054692" y="9653007"/>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426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1799184" y="187724"/>
            <a:ext cx="13716000" cy="92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a:r>
              <a:rPr lang="en-US" altLang="zh-TW" sz="4950" b="1" dirty="0">
                <a:latin typeface="Times New Roman" pitchFamily="18" charset="0"/>
              </a:rPr>
              <a:t>Principal Component Analysis (PCA) </a:t>
            </a:r>
            <a:r>
              <a:rPr lang="en-US" altLang="zh-TW" sz="3900" b="1" dirty="0">
                <a:solidFill>
                  <a:srgbClr val="FF0000"/>
                </a:solidFill>
                <a:latin typeface="Times New Roman" pitchFamily="18" charset="0"/>
                <a:cs typeface="Times New Roman" pitchFamily="18" charset="0"/>
              </a:rPr>
              <a:t>(P.11 of 13.0)</a:t>
            </a:r>
            <a:endParaRPr lang="en-US" altLang="zh-TW" sz="3900" b="1" dirty="0">
              <a:latin typeface="Times New Roman" pitchFamily="18" charset="0"/>
            </a:endParaRPr>
          </a:p>
        </p:txBody>
      </p:sp>
      <p:sp>
        <p:nvSpPr>
          <p:cNvPr id="102403" name="Rectangle 3"/>
          <p:cNvSpPr>
            <a:spLocks noGrp="1" noChangeArrowheads="1"/>
          </p:cNvSpPr>
          <p:nvPr>
            <p:ph type="body" sz="half" idx="1"/>
          </p:nvPr>
        </p:nvSpPr>
        <p:spPr bwMode="auto">
          <a:xfrm>
            <a:off x="1857379" y="1255862"/>
            <a:ext cx="13716000" cy="89516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marL="271463" indent="-271463">
              <a:lnSpc>
                <a:spcPct val="90000"/>
              </a:lnSpc>
              <a:spcBef>
                <a:spcPct val="0"/>
              </a:spcBef>
            </a:pPr>
            <a:r>
              <a:rPr lang="en-US" altLang="zh-TW" sz="3600" b="1" dirty="0">
                <a:latin typeface="Times New Roman" pitchFamily="18" charset="0"/>
              </a:rPr>
              <a:t>Problem Definition:</a:t>
            </a:r>
            <a:r>
              <a:rPr lang="en-US" altLang="zh-TW" sz="4500" dirty="0">
                <a:latin typeface="Times New Roman" pitchFamily="18" charset="0"/>
              </a:rPr>
              <a:t> </a:t>
            </a:r>
          </a:p>
          <a:p>
            <a:pPr marL="814388" lvl="1" indent="-273845">
              <a:lnSpc>
                <a:spcPct val="90000"/>
              </a:lnSpc>
              <a:spcBef>
                <a:spcPct val="0"/>
              </a:spcBef>
            </a:pPr>
            <a:r>
              <a:rPr lang="en-US" altLang="zh-TW" sz="3000" dirty="0">
                <a:latin typeface="Times New Roman" pitchFamily="18" charset="0"/>
              </a:rPr>
              <a:t>for a zero mean random vector </a:t>
            </a:r>
            <a:r>
              <a:rPr lang="en-US" altLang="zh-TW" sz="3000" b="1" i="1" dirty="0">
                <a:latin typeface="Times New Roman" pitchFamily="18" charset="0"/>
              </a:rPr>
              <a:t>x </a:t>
            </a:r>
            <a:r>
              <a:rPr lang="en-US" altLang="zh-TW" sz="3000" dirty="0">
                <a:latin typeface="Times New Roman" pitchFamily="18" charset="0"/>
              </a:rPr>
              <a:t>with dimensionality</a:t>
            </a:r>
            <a:r>
              <a:rPr lang="en-US" altLang="zh-TW" sz="3000" b="1" i="1" dirty="0">
                <a:latin typeface="Times New Roman" pitchFamily="18" charset="0"/>
              </a:rPr>
              <a:t> N</a:t>
            </a:r>
            <a:r>
              <a:rPr lang="en-US" altLang="zh-TW" sz="3000" dirty="0">
                <a:latin typeface="Times New Roman" pitchFamily="18" charset="0"/>
              </a:rPr>
              <a:t>, </a:t>
            </a:r>
            <a:r>
              <a:rPr lang="en-US" altLang="zh-TW" sz="3000" i="1" dirty="0" err="1">
                <a:latin typeface="Times New Roman" pitchFamily="18" charset="0"/>
              </a:rPr>
              <a:t>x</a:t>
            </a:r>
            <a:r>
              <a:rPr lang="en-US" altLang="zh-TW" sz="3000" dirty="0" err="1">
                <a:latin typeface="Times New Roman" pitchFamily="18" charset="0"/>
              </a:rPr>
              <a:t>∈R</a:t>
            </a:r>
            <a:r>
              <a:rPr lang="en-US" altLang="zh-TW" sz="3000" baseline="30000" dirty="0" err="1">
                <a:latin typeface="Times New Roman" pitchFamily="18" charset="0"/>
              </a:rPr>
              <a:t>N</a:t>
            </a:r>
            <a:r>
              <a:rPr lang="en-US" altLang="zh-TW" sz="3000" dirty="0">
                <a:latin typeface="Times New Roman" pitchFamily="18" charset="0"/>
              </a:rPr>
              <a:t>, E(</a:t>
            </a:r>
            <a:r>
              <a:rPr lang="en-US" altLang="zh-TW" sz="3000" i="1" dirty="0">
                <a:latin typeface="Times New Roman" pitchFamily="18" charset="0"/>
              </a:rPr>
              <a:t>x</a:t>
            </a:r>
            <a:r>
              <a:rPr lang="en-US" altLang="zh-TW" sz="3000" dirty="0">
                <a:latin typeface="Times New Roman" pitchFamily="18" charset="0"/>
              </a:rPr>
              <a:t>)=0, iteratively find a set of </a:t>
            </a:r>
            <a:r>
              <a:rPr lang="en-US" altLang="zh-TW" sz="3000" i="1" dirty="0">
                <a:latin typeface="Times New Roman" pitchFamily="18" charset="0"/>
              </a:rPr>
              <a:t>k</a:t>
            </a:r>
            <a:r>
              <a:rPr lang="en-US" altLang="zh-TW" sz="3000" dirty="0">
                <a:latin typeface="Times New Roman" pitchFamily="18" charset="0"/>
              </a:rPr>
              <a:t> (</a:t>
            </a:r>
            <a:r>
              <a:rPr lang="en-US" altLang="zh-TW" sz="3000" i="1" dirty="0" err="1">
                <a:latin typeface="Times New Roman" pitchFamily="18" charset="0"/>
              </a:rPr>
              <a:t>k</a:t>
            </a:r>
            <a:r>
              <a:rPr lang="en-US" altLang="zh-TW" sz="3000" dirty="0" err="1">
                <a:latin typeface="Times New Roman" pitchFamily="18" charset="0"/>
                <a:sym typeface="Symbol" pitchFamily="18" charset="2"/>
              </a:rPr>
              <a:t></a:t>
            </a:r>
            <a:r>
              <a:rPr lang="en-US" altLang="zh-TW" sz="3000" i="1" dirty="0" err="1">
                <a:latin typeface="Times New Roman" pitchFamily="18" charset="0"/>
              </a:rPr>
              <a:t>N</a:t>
            </a:r>
            <a:r>
              <a:rPr lang="en-US" altLang="zh-TW" sz="3000" dirty="0">
                <a:latin typeface="Times New Roman" pitchFamily="18" charset="0"/>
              </a:rPr>
              <a:t>) orthonormal basis vectors {</a:t>
            </a:r>
            <a:r>
              <a:rPr lang="en-US" altLang="zh-TW" sz="3000" b="1" i="1" dirty="0">
                <a:latin typeface="Times New Roman" pitchFamily="18" charset="0"/>
              </a:rPr>
              <a:t>e</a:t>
            </a:r>
            <a:r>
              <a:rPr lang="en-US" altLang="zh-TW" sz="3000" baseline="-25000" dirty="0">
                <a:latin typeface="Times New Roman" pitchFamily="18" charset="0"/>
              </a:rPr>
              <a:t>1</a:t>
            </a:r>
            <a:r>
              <a:rPr lang="en-US" altLang="zh-TW" sz="3000" dirty="0">
                <a:latin typeface="Times New Roman" pitchFamily="18" charset="0"/>
              </a:rPr>
              <a:t>, </a:t>
            </a:r>
            <a:r>
              <a:rPr lang="en-US" altLang="zh-TW" sz="3000" b="1" i="1" dirty="0">
                <a:latin typeface="Times New Roman" pitchFamily="18" charset="0"/>
              </a:rPr>
              <a:t>e</a:t>
            </a:r>
            <a:r>
              <a:rPr lang="en-US" altLang="zh-TW" sz="3000" baseline="-25000" dirty="0">
                <a:latin typeface="Times New Roman" pitchFamily="18" charset="0"/>
              </a:rPr>
              <a:t>2</a:t>
            </a:r>
            <a:r>
              <a:rPr lang="en-US" altLang="zh-TW" sz="3000" dirty="0">
                <a:latin typeface="Times New Roman" pitchFamily="18" charset="0"/>
              </a:rPr>
              <a:t>,…, </a:t>
            </a:r>
            <a:r>
              <a:rPr lang="en-US" altLang="zh-TW" sz="3000" b="1" i="1" dirty="0" err="1">
                <a:latin typeface="Times New Roman" pitchFamily="18" charset="0"/>
              </a:rPr>
              <a:t>e</a:t>
            </a:r>
            <a:r>
              <a:rPr lang="en-US" altLang="zh-TW" sz="3000" baseline="-25000" dirty="0" err="1">
                <a:latin typeface="Times New Roman" pitchFamily="18" charset="0"/>
              </a:rPr>
              <a:t>k</a:t>
            </a:r>
            <a:r>
              <a:rPr lang="en-US" altLang="zh-TW" sz="3000" dirty="0">
                <a:latin typeface="Times New Roman" pitchFamily="18" charset="0"/>
              </a:rPr>
              <a:t>} so that</a:t>
            </a:r>
            <a:br>
              <a:rPr lang="en-US" altLang="zh-TW" sz="3000" dirty="0">
                <a:latin typeface="Times New Roman" pitchFamily="18" charset="0"/>
              </a:rPr>
            </a:br>
            <a:r>
              <a:rPr lang="en-US" altLang="zh-TW" sz="3000" dirty="0">
                <a:latin typeface="Times New Roman" pitchFamily="18" charset="0"/>
              </a:rPr>
              <a:t>(1) </a:t>
            </a:r>
            <a:r>
              <a:rPr lang="en-US" altLang="zh-TW" sz="3000" i="1" dirty="0" err="1">
                <a:latin typeface="Times New Roman" pitchFamily="18" charset="0"/>
              </a:rPr>
              <a:t>var</a:t>
            </a:r>
            <a:r>
              <a:rPr lang="en-US" altLang="zh-TW" sz="3000" i="1" dirty="0">
                <a:latin typeface="Times New Roman" pitchFamily="18" charset="0"/>
              </a:rPr>
              <a:t> </a:t>
            </a:r>
            <a:r>
              <a:rPr lang="en-US" altLang="zh-TW" sz="3000" dirty="0">
                <a:latin typeface="Times New Roman" pitchFamily="18" charset="0"/>
              </a:rPr>
              <a:t>(</a:t>
            </a:r>
            <a:r>
              <a:rPr lang="en-US" altLang="zh-TW" sz="3000" b="1" i="1" dirty="0">
                <a:latin typeface="Times New Roman" pitchFamily="18" charset="0"/>
              </a:rPr>
              <a:t>e</a:t>
            </a:r>
            <a:r>
              <a:rPr lang="en-US" altLang="zh-TW" sz="3000" baseline="-25000" dirty="0">
                <a:latin typeface="Times New Roman" pitchFamily="18" charset="0"/>
              </a:rPr>
              <a:t>1</a:t>
            </a:r>
            <a:r>
              <a:rPr lang="en-US" altLang="zh-TW" sz="3000" baseline="30000" dirty="0">
                <a:latin typeface="Times New Roman" pitchFamily="18" charset="0"/>
              </a:rPr>
              <a:t>T </a:t>
            </a:r>
            <a:r>
              <a:rPr lang="en-US" altLang="zh-TW" sz="3000" b="1" i="1" dirty="0">
                <a:latin typeface="Times New Roman" pitchFamily="18" charset="0"/>
              </a:rPr>
              <a:t>x</a:t>
            </a:r>
            <a:r>
              <a:rPr lang="en-US" altLang="zh-TW" sz="3000" dirty="0">
                <a:latin typeface="Times New Roman" pitchFamily="18" charset="0"/>
              </a:rPr>
              <a:t>)=</a:t>
            </a:r>
            <a:r>
              <a:rPr lang="en-US" altLang="zh-TW" sz="3000" i="1" dirty="0">
                <a:latin typeface="Times New Roman" pitchFamily="18" charset="0"/>
              </a:rPr>
              <a:t>max (x has maximum variance when projected on e</a:t>
            </a:r>
            <a:r>
              <a:rPr lang="en-US" altLang="zh-TW" sz="3000" i="1" baseline="-25000" dirty="0">
                <a:latin typeface="Times New Roman" pitchFamily="18" charset="0"/>
              </a:rPr>
              <a:t>1 </a:t>
            </a:r>
            <a:r>
              <a:rPr lang="en-US" altLang="zh-TW" sz="3000" i="1" dirty="0">
                <a:latin typeface="Times New Roman" pitchFamily="18" charset="0"/>
              </a:rPr>
              <a:t>)</a:t>
            </a:r>
            <a:r>
              <a:rPr lang="en-US" altLang="zh-TW" sz="3000" dirty="0">
                <a:latin typeface="Times New Roman" pitchFamily="18" charset="0"/>
              </a:rPr>
              <a:t/>
            </a:r>
            <a:br>
              <a:rPr lang="en-US" altLang="zh-TW" sz="3000" dirty="0">
                <a:latin typeface="Times New Roman" pitchFamily="18" charset="0"/>
              </a:rPr>
            </a:br>
            <a:r>
              <a:rPr lang="en-US" altLang="zh-TW" sz="3000" dirty="0">
                <a:latin typeface="Times New Roman" pitchFamily="18" charset="0"/>
              </a:rPr>
              <a:t>(2) </a:t>
            </a:r>
            <a:r>
              <a:rPr lang="en-US" altLang="zh-TW" sz="3000" i="1" dirty="0" err="1">
                <a:latin typeface="Times New Roman" pitchFamily="18" charset="0"/>
              </a:rPr>
              <a:t>var</a:t>
            </a:r>
            <a:r>
              <a:rPr lang="en-US" altLang="zh-TW" sz="3000" i="1" dirty="0">
                <a:latin typeface="Times New Roman" pitchFamily="18" charset="0"/>
              </a:rPr>
              <a:t> </a:t>
            </a:r>
            <a:r>
              <a:rPr lang="en-US" altLang="zh-TW" sz="3000" dirty="0">
                <a:latin typeface="Times New Roman" pitchFamily="18" charset="0"/>
              </a:rPr>
              <a:t>(</a:t>
            </a:r>
            <a:r>
              <a:rPr lang="en-US" altLang="zh-TW" sz="3000" b="1" i="1" dirty="0" err="1">
                <a:latin typeface="Times New Roman" pitchFamily="18" charset="0"/>
              </a:rPr>
              <a:t>e</a:t>
            </a:r>
            <a:r>
              <a:rPr lang="en-US" altLang="zh-TW" sz="3000" baseline="-25000" dirty="0" err="1">
                <a:latin typeface="Times New Roman" pitchFamily="18" charset="0"/>
              </a:rPr>
              <a:t>i</a:t>
            </a:r>
            <a:r>
              <a:rPr lang="en-US" altLang="zh-TW" sz="3000" baseline="30000" dirty="0" err="1">
                <a:latin typeface="Times New Roman" pitchFamily="18" charset="0"/>
              </a:rPr>
              <a:t>T</a:t>
            </a:r>
            <a:r>
              <a:rPr lang="en-US" altLang="zh-TW" sz="3000" baseline="30000" dirty="0">
                <a:latin typeface="Times New Roman" pitchFamily="18" charset="0"/>
              </a:rPr>
              <a:t> </a:t>
            </a:r>
            <a:r>
              <a:rPr lang="en-US" altLang="zh-TW" sz="3000" b="1" i="1" dirty="0">
                <a:latin typeface="Times New Roman" pitchFamily="18" charset="0"/>
              </a:rPr>
              <a:t>x</a:t>
            </a:r>
            <a:r>
              <a:rPr lang="en-US" altLang="zh-TW" sz="3000" dirty="0">
                <a:latin typeface="Times New Roman" pitchFamily="18" charset="0"/>
              </a:rPr>
              <a:t>)=</a:t>
            </a:r>
            <a:r>
              <a:rPr lang="en-US" altLang="zh-TW" sz="3000" i="1" dirty="0">
                <a:latin typeface="Times New Roman" pitchFamily="18" charset="0"/>
              </a:rPr>
              <a:t>max,</a:t>
            </a:r>
            <a:r>
              <a:rPr lang="en-US" altLang="zh-TW" sz="3000" dirty="0">
                <a:latin typeface="Times New Roman" pitchFamily="18" charset="0"/>
              </a:rPr>
              <a:t>   subject to   </a:t>
            </a:r>
            <a:r>
              <a:rPr lang="en-US" altLang="zh-TW" sz="3000" b="1" i="1" dirty="0" err="1">
                <a:latin typeface="Times New Roman" pitchFamily="18" charset="0"/>
              </a:rPr>
              <a:t>e</a:t>
            </a:r>
            <a:r>
              <a:rPr lang="en-US" altLang="zh-TW" sz="3000" baseline="-25000" dirty="0" err="1">
                <a:latin typeface="Times New Roman" pitchFamily="18" charset="0"/>
              </a:rPr>
              <a:t>i</a:t>
            </a:r>
            <a:r>
              <a:rPr lang="en-US" altLang="zh-TW" sz="3000" dirty="0">
                <a:latin typeface="Times New Roman" pitchFamily="18" charset="0"/>
                <a:sym typeface="Symbol" pitchFamily="18" charset="2"/>
              </a:rPr>
              <a:t> </a:t>
            </a:r>
            <a:r>
              <a:rPr lang="en-US" altLang="zh-TW" sz="3000" b="1" i="1" dirty="0">
                <a:latin typeface="Times New Roman" pitchFamily="18" charset="0"/>
              </a:rPr>
              <a:t>e</a:t>
            </a:r>
            <a:r>
              <a:rPr lang="en-US" altLang="zh-TW" sz="3000" baseline="-25000" dirty="0">
                <a:latin typeface="Times New Roman" pitchFamily="18" charset="0"/>
              </a:rPr>
              <a:t>i-1 </a:t>
            </a:r>
            <a:r>
              <a:rPr lang="en-US" altLang="zh-TW" sz="3000" dirty="0">
                <a:latin typeface="Times New Roman" pitchFamily="18" charset="0"/>
                <a:sym typeface="Symbol" pitchFamily="18" charset="2"/>
              </a:rPr>
              <a:t>…… </a:t>
            </a:r>
            <a:r>
              <a:rPr lang="en-US" altLang="zh-TW" sz="3000" b="1" i="1" dirty="0">
                <a:latin typeface="Times New Roman" pitchFamily="18" charset="0"/>
              </a:rPr>
              <a:t>e</a:t>
            </a:r>
            <a:r>
              <a:rPr lang="en-US" altLang="zh-TW" sz="3000" baseline="-25000" dirty="0">
                <a:latin typeface="Times New Roman" pitchFamily="18" charset="0"/>
              </a:rPr>
              <a:t>1</a:t>
            </a:r>
            <a:r>
              <a:rPr lang="en-US" altLang="zh-TW" sz="3000" dirty="0">
                <a:latin typeface="Times New Roman" pitchFamily="18" charset="0"/>
              </a:rPr>
              <a:t> , </a:t>
            </a:r>
            <a:r>
              <a:rPr lang="en-US" altLang="zh-TW" sz="3000" i="1" dirty="0">
                <a:latin typeface="Times New Roman" pitchFamily="18" charset="0"/>
              </a:rPr>
              <a:t>2</a:t>
            </a:r>
            <a:r>
              <a:rPr lang="en-US" altLang="zh-TW" sz="3000" dirty="0">
                <a:latin typeface="Times New Roman" pitchFamily="18" charset="0"/>
                <a:sym typeface="Symbol" pitchFamily="18" charset="2"/>
              </a:rPr>
              <a:t></a:t>
            </a:r>
            <a:r>
              <a:rPr lang="en-US" altLang="zh-TW" sz="3000" dirty="0">
                <a:latin typeface="Times New Roman" pitchFamily="18" charset="0"/>
              </a:rPr>
              <a:t> </a:t>
            </a:r>
            <a:r>
              <a:rPr lang="en-US" altLang="zh-TW" sz="3000" i="1" dirty="0" err="1">
                <a:latin typeface="Times New Roman" pitchFamily="18" charset="0"/>
              </a:rPr>
              <a:t>i</a:t>
            </a:r>
            <a:r>
              <a:rPr lang="en-US" altLang="zh-TW" sz="3000" dirty="0">
                <a:latin typeface="Times New Roman" pitchFamily="18" charset="0"/>
              </a:rPr>
              <a:t> </a:t>
            </a:r>
            <a:r>
              <a:rPr lang="en-US" altLang="zh-TW" sz="3000" dirty="0">
                <a:latin typeface="Times New Roman" pitchFamily="18" charset="0"/>
                <a:sym typeface="Symbol" pitchFamily="18" charset="2"/>
              </a:rPr>
              <a:t></a:t>
            </a:r>
            <a:r>
              <a:rPr lang="en-US" altLang="zh-TW" sz="3000" i="1" dirty="0">
                <a:latin typeface="Times New Roman" pitchFamily="18" charset="0"/>
                <a:sym typeface="Symbol" pitchFamily="18" charset="2"/>
              </a:rPr>
              <a:t>k </a:t>
            </a:r>
            <a:r>
              <a:rPr lang="en-US" altLang="zh-TW" sz="3000" dirty="0">
                <a:latin typeface="Times New Roman" pitchFamily="18" charset="0"/>
              </a:rPr>
              <a:t/>
            </a:r>
            <a:br>
              <a:rPr lang="en-US" altLang="zh-TW" sz="3000" dirty="0">
                <a:latin typeface="Times New Roman" pitchFamily="18" charset="0"/>
              </a:rPr>
            </a:br>
            <a:r>
              <a:rPr lang="en-US" altLang="zh-TW" sz="3000" dirty="0">
                <a:latin typeface="Times New Roman" pitchFamily="18" charset="0"/>
              </a:rPr>
              <a:t>      </a:t>
            </a:r>
            <a:r>
              <a:rPr lang="en-US" altLang="zh-TW" sz="3000" i="1" dirty="0">
                <a:latin typeface="Times New Roman" pitchFamily="18" charset="0"/>
                <a:sym typeface="Symbol" pitchFamily="18" charset="2"/>
              </a:rPr>
              <a:t>(x has next maximum variance when projected on e</a:t>
            </a:r>
            <a:r>
              <a:rPr lang="en-US" altLang="zh-TW" sz="3000" i="1" baseline="-25000" dirty="0">
                <a:latin typeface="Times New Roman" pitchFamily="18" charset="0"/>
                <a:sym typeface="Symbol" pitchFamily="18" charset="2"/>
              </a:rPr>
              <a:t>2 </a:t>
            </a:r>
            <a:r>
              <a:rPr lang="en-US" altLang="zh-TW" sz="3000" i="1" dirty="0">
                <a:latin typeface="Times New Roman" pitchFamily="18" charset="0"/>
                <a:sym typeface="Symbol" pitchFamily="18" charset="2"/>
              </a:rPr>
              <a:t>, etc.)</a:t>
            </a:r>
          </a:p>
          <a:p>
            <a:pPr marL="271463" indent="-271463">
              <a:lnSpc>
                <a:spcPct val="90000"/>
              </a:lnSpc>
              <a:spcBef>
                <a:spcPct val="0"/>
              </a:spcBef>
            </a:pPr>
            <a:r>
              <a:rPr lang="en-US" altLang="zh-TW" sz="3600" b="1" dirty="0">
                <a:latin typeface="Times New Roman" pitchFamily="18" charset="0"/>
              </a:rPr>
              <a:t>Solution: {</a:t>
            </a:r>
            <a:r>
              <a:rPr lang="en-US" altLang="zh-TW" sz="3600" b="1" i="1" dirty="0">
                <a:latin typeface="Times New Roman" pitchFamily="18" charset="0"/>
              </a:rPr>
              <a:t>e</a:t>
            </a:r>
            <a:r>
              <a:rPr lang="en-US" altLang="zh-TW" sz="3600" b="1" baseline="-25000" dirty="0">
                <a:latin typeface="Times New Roman" pitchFamily="18" charset="0"/>
              </a:rPr>
              <a:t>1</a:t>
            </a:r>
            <a:r>
              <a:rPr lang="en-US" altLang="zh-TW" sz="3600" b="1" dirty="0">
                <a:latin typeface="Times New Roman" pitchFamily="18" charset="0"/>
              </a:rPr>
              <a:t>, </a:t>
            </a:r>
            <a:r>
              <a:rPr lang="en-US" altLang="zh-TW" sz="3600" b="1" i="1" dirty="0">
                <a:latin typeface="Times New Roman" pitchFamily="18" charset="0"/>
              </a:rPr>
              <a:t>e</a:t>
            </a:r>
            <a:r>
              <a:rPr lang="en-US" altLang="zh-TW" sz="3600" b="1" baseline="-25000" dirty="0">
                <a:latin typeface="Times New Roman" pitchFamily="18" charset="0"/>
              </a:rPr>
              <a:t>2</a:t>
            </a:r>
            <a:r>
              <a:rPr lang="en-US" altLang="zh-TW" sz="3600" b="1" dirty="0">
                <a:latin typeface="Times New Roman" pitchFamily="18" charset="0"/>
              </a:rPr>
              <a:t>,…, </a:t>
            </a:r>
            <a:r>
              <a:rPr lang="en-US" altLang="zh-TW" sz="3600" b="1" i="1" dirty="0" err="1">
                <a:latin typeface="Times New Roman" pitchFamily="18" charset="0"/>
              </a:rPr>
              <a:t>e</a:t>
            </a:r>
            <a:r>
              <a:rPr lang="en-US" altLang="zh-TW" sz="3600" b="1" baseline="-25000" dirty="0" err="1">
                <a:latin typeface="Times New Roman" pitchFamily="18" charset="0"/>
              </a:rPr>
              <a:t>k</a:t>
            </a:r>
            <a:r>
              <a:rPr lang="en-US" altLang="zh-TW" sz="3600" b="1" dirty="0">
                <a:latin typeface="Times New Roman" pitchFamily="18" charset="0"/>
              </a:rPr>
              <a:t>} are the eigenvectors of the covariance matrix </a:t>
            </a:r>
            <a:r>
              <a:rPr lang="en-US" altLang="zh-TW" sz="3600" b="1" dirty="0">
                <a:latin typeface="Times New Roman" pitchFamily="18" charset="0"/>
                <a:sym typeface="Symbol" pitchFamily="18" charset="2"/>
              </a:rPr>
              <a:t> </a:t>
            </a:r>
            <a:r>
              <a:rPr lang="en-US" altLang="zh-TW" sz="3600" b="1" dirty="0">
                <a:latin typeface="Times New Roman" pitchFamily="18" charset="0"/>
              </a:rPr>
              <a:t>for </a:t>
            </a:r>
            <a:r>
              <a:rPr lang="en-US" altLang="zh-TW" sz="3600" b="1" i="1" dirty="0">
                <a:latin typeface="Times New Roman" pitchFamily="18" charset="0"/>
              </a:rPr>
              <a:t>x</a:t>
            </a:r>
            <a:r>
              <a:rPr lang="en-US" altLang="zh-TW" sz="3600" b="1" dirty="0">
                <a:latin typeface="Times New Roman" pitchFamily="18" charset="0"/>
              </a:rPr>
              <a:t> corresponding to the largest </a:t>
            </a:r>
            <a:r>
              <a:rPr lang="en-US" altLang="zh-TW" sz="3600" b="1" i="1" dirty="0">
                <a:latin typeface="Times New Roman" pitchFamily="18" charset="0"/>
              </a:rPr>
              <a:t>k </a:t>
            </a:r>
            <a:r>
              <a:rPr lang="en-US" altLang="zh-TW" sz="3600" b="1" dirty="0">
                <a:latin typeface="Times New Roman" pitchFamily="18" charset="0"/>
              </a:rPr>
              <a:t>eigenvalues</a:t>
            </a:r>
          </a:p>
          <a:p>
            <a:pPr marL="814388" lvl="1" indent="-273845">
              <a:lnSpc>
                <a:spcPct val="90000"/>
              </a:lnSpc>
              <a:spcBef>
                <a:spcPct val="0"/>
              </a:spcBef>
            </a:pPr>
            <a:r>
              <a:rPr lang="en-US" altLang="zh-TW" sz="3000" dirty="0">
                <a:latin typeface="Times New Roman" pitchFamily="18" charset="0"/>
              </a:rPr>
              <a:t>new random vector</a:t>
            </a:r>
            <a:r>
              <a:rPr lang="en-US" altLang="zh-TW" sz="3000" b="1" i="1" dirty="0">
                <a:latin typeface="Times New Roman" pitchFamily="18" charset="0"/>
              </a:rPr>
              <a:t> y </a:t>
            </a:r>
            <a:r>
              <a:rPr lang="en-US" altLang="zh-TW" sz="3000" dirty="0">
                <a:latin typeface="Times New Roman" pitchFamily="18" charset="0"/>
                <a:sym typeface="Symbol" pitchFamily="18" charset="2"/>
              </a:rPr>
              <a:t></a:t>
            </a:r>
            <a:r>
              <a:rPr lang="en-US" altLang="zh-TW" sz="3000" b="1" i="1" dirty="0" err="1">
                <a:latin typeface="Times New Roman" pitchFamily="18" charset="0"/>
                <a:sym typeface="Symbol" pitchFamily="18" charset="2"/>
              </a:rPr>
              <a:t>R</a:t>
            </a:r>
            <a:r>
              <a:rPr lang="en-US" altLang="zh-TW" sz="3000" i="1" baseline="30000" dirty="0" err="1">
                <a:latin typeface="Times New Roman" pitchFamily="18" charset="0"/>
                <a:sym typeface="Symbol" pitchFamily="18" charset="2"/>
              </a:rPr>
              <a:t>k</a:t>
            </a:r>
            <a:r>
              <a:rPr lang="en-US" altLang="zh-TW" sz="3000" b="1" i="1" dirty="0">
                <a:latin typeface="Times New Roman" pitchFamily="18" charset="0"/>
              </a:rPr>
              <a:t> : </a:t>
            </a:r>
            <a:r>
              <a:rPr lang="en-US" altLang="zh-TW" sz="3000" dirty="0">
                <a:latin typeface="Times New Roman" pitchFamily="18" charset="0"/>
              </a:rPr>
              <a:t>the projection of </a:t>
            </a:r>
            <a:r>
              <a:rPr lang="en-US" altLang="zh-TW" sz="3000" i="1" dirty="0">
                <a:latin typeface="Times New Roman" pitchFamily="18" charset="0"/>
              </a:rPr>
              <a:t>x</a:t>
            </a:r>
            <a:r>
              <a:rPr lang="en-US" altLang="zh-TW" sz="3000" dirty="0">
                <a:latin typeface="Times New Roman" pitchFamily="18" charset="0"/>
              </a:rPr>
              <a:t> onto the subspace spanned by                 </a:t>
            </a:r>
            <a:r>
              <a:rPr lang="en-US" altLang="zh-TW" sz="3000" b="1" i="1" dirty="0">
                <a:latin typeface="Times New Roman" pitchFamily="18" charset="0"/>
              </a:rPr>
              <a:t>A=</a:t>
            </a:r>
            <a:r>
              <a:rPr lang="en-US" altLang="zh-TW" sz="3000" dirty="0">
                <a:latin typeface="Times New Roman" pitchFamily="18" charset="0"/>
              </a:rPr>
              <a:t>[</a:t>
            </a:r>
            <a:r>
              <a:rPr lang="en-US" altLang="zh-TW" sz="3000" b="1" i="1" dirty="0">
                <a:latin typeface="Times New Roman" pitchFamily="18" charset="0"/>
              </a:rPr>
              <a:t>e</a:t>
            </a:r>
            <a:r>
              <a:rPr lang="en-US" altLang="zh-TW" sz="3000" baseline="-25000" dirty="0">
                <a:latin typeface="Times New Roman" pitchFamily="18" charset="0"/>
              </a:rPr>
              <a:t>1</a:t>
            </a:r>
            <a:r>
              <a:rPr lang="en-US" altLang="zh-TW" sz="3000" dirty="0">
                <a:latin typeface="Times New Roman" pitchFamily="18" charset="0"/>
              </a:rPr>
              <a:t> </a:t>
            </a:r>
            <a:r>
              <a:rPr lang="en-US" altLang="zh-TW" sz="3000" b="1" i="1" dirty="0">
                <a:latin typeface="Times New Roman" pitchFamily="18" charset="0"/>
              </a:rPr>
              <a:t>e</a:t>
            </a:r>
            <a:r>
              <a:rPr lang="en-US" altLang="zh-TW" sz="3000" baseline="-25000" dirty="0">
                <a:latin typeface="Times New Roman" pitchFamily="18" charset="0"/>
              </a:rPr>
              <a:t>2 ……</a:t>
            </a:r>
            <a:r>
              <a:rPr lang="en-US" altLang="zh-TW" sz="3000" dirty="0">
                <a:latin typeface="Times New Roman" pitchFamily="18" charset="0"/>
              </a:rPr>
              <a:t> </a:t>
            </a:r>
            <a:r>
              <a:rPr lang="en-US" altLang="zh-TW" sz="3000" b="1" i="1" dirty="0" err="1">
                <a:latin typeface="Times New Roman" pitchFamily="18" charset="0"/>
              </a:rPr>
              <a:t>e</a:t>
            </a:r>
            <a:r>
              <a:rPr lang="en-US" altLang="zh-TW" sz="3000" baseline="-25000" dirty="0" err="1">
                <a:latin typeface="Times New Roman" pitchFamily="18" charset="0"/>
              </a:rPr>
              <a:t>k</a:t>
            </a:r>
            <a:r>
              <a:rPr lang="en-US" altLang="zh-TW" sz="3000" dirty="0">
                <a:latin typeface="Times New Roman" pitchFamily="18" charset="0"/>
              </a:rPr>
              <a:t>], </a:t>
            </a:r>
            <a:r>
              <a:rPr lang="en-US" altLang="zh-TW" sz="3000" b="1" i="1" dirty="0">
                <a:latin typeface="Times New Roman" pitchFamily="18" charset="0"/>
              </a:rPr>
              <a:t>y=</a:t>
            </a:r>
            <a:r>
              <a:rPr lang="en-US" altLang="zh-TW" sz="3000" b="1" i="1" dirty="0" err="1">
                <a:latin typeface="Times New Roman" pitchFamily="18" charset="0"/>
              </a:rPr>
              <a:t>A</a:t>
            </a:r>
            <a:r>
              <a:rPr lang="en-US" altLang="zh-TW" sz="3000" b="1" i="1" baseline="30000" dirty="0" err="1">
                <a:latin typeface="Times New Roman" pitchFamily="18" charset="0"/>
              </a:rPr>
              <a:t>T</a:t>
            </a:r>
            <a:r>
              <a:rPr lang="en-US" altLang="zh-TW" sz="3000" b="1" i="1" dirty="0" err="1">
                <a:latin typeface="Times New Roman" pitchFamily="18" charset="0"/>
              </a:rPr>
              <a:t>x</a:t>
            </a:r>
            <a:endParaRPr lang="en-US" altLang="zh-TW" sz="3000" dirty="0">
              <a:latin typeface="Times New Roman" pitchFamily="18" charset="0"/>
            </a:endParaRPr>
          </a:p>
          <a:p>
            <a:pPr marL="814388" lvl="1" indent="-273845">
              <a:lnSpc>
                <a:spcPct val="90000"/>
              </a:lnSpc>
              <a:spcBef>
                <a:spcPct val="0"/>
              </a:spcBef>
            </a:pPr>
            <a:r>
              <a:rPr lang="en-US" altLang="zh-TW" sz="3000" dirty="0">
                <a:latin typeface="Times New Roman" pitchFamily="18" charset="0"/>
              </a:rPr>
              <a:t>a subspace with dimensionality </a:t>
            </a:r>
            <a:r>
              <a:rPr lang="en-US" altLang="zh-TW" sz="3000" dirty="0" err="1">
                <a:latin typeface="Times New Roman" pitchFamily="18" charset="0"/>
              </a:rPr>
              <a:t>k≤N</a:t>
            </a:r>
            <a:r>
              <a:rPr lang="en-US" altLang="zh-TW" sz="3000" dirty="0">
                <a:latin typeface="Times New Roman" pitchFamily="18" charset="0"/>
              </a:rPr>
              <a:t> such that when projected onto this subspace, y is “closest” to </a:t>
            </a:r>
            <a:r>
              <a:rPr lang="en-US" altLang="zh-TW" sz="3000" i="1" dirty="0">
                <a:latin typeface="Times New Roman" pitchFamily="18" charset="0"/>
              </a:rPr>
              <a:t>x</a:t>
            </a:r>
            <a:r>
              <a:rPr lang="en-US" altLang="zh-TW" sz="3000" dirty="0">
                <a:latin typeface="Times New Roman" pitchFamily="18" charset="0"/>
              </a:rPr>
              <a:t> in terms of its “randomness” for a given k</a:t>
            </a:r>
          </a:p>
          <a:p>
            <a:pPr marL="814388" lvl="1" indent="-273845">
              <a:lnSpc>
                <a:spcPct val="90000"/>
              </a:lnSpc>
              <a:spcBef>
                <a:spcPct val="0"/>
              </a:spcBef>
            </a:pPr>
            <a:r>
              <a:rPr lang="en-US" altLang="zh-TW" sz="3000" dirty="0" err="1">
                <a:latin typeface="Times New Roman" pitchFamily="18" charset="0"/>
              </a:rPr>
              <a:t>var</a:t>
            </a:r>
            <a:r>
              <a:rPr lang="en-US" altLang="zh-TW" sz="3000" dirty="0">
                <a:latin typeface="Times New Roman" pitchFamily="18" charset="0"/>
              </a:rPr>
              <a:t> (</a:t>
            </a:r>
            <a:r>
              <a:rPr lang="en-US" altLang="zh-TW" sz="3000" dirty="0" err="1">
                <a:latin typeface="Times New Roman" pitchFamily="18" charset="0"/>
              </a:rPr>
              <a:t>e</a:t>
            </a:r>
            <a:r>
              <a:rPr lang="en-US" altLang="zh-TW" sz="3000" baseline="-25000" dirty="0" err="1">
                <a:latin typeface="Times New Roman" pitchFamily="18" charset="0"/>
              </a:rPr>
              <a:t>i</a:t>
            </a:r>
            <a:r>
              <a:rPr lang="en-US" altLang="zh-TW" sz="3000" baseline="30000" dirty="0" err="1">
                <a:latin typeface="Times New Roman" pitchFamily="18" charset="0"/>
              </a:rPr>
              <a:t>T</a:t>
            </a:r>
            <a:r>
              <a:rPr lang="en-US" altLang="zh-TW" sz="3000" dirty="0">
                <a:latin typeface="Times New Roman" pitchFamily="18" charset="0"/>
              </a:rPr>
              <a:t> </a:t>
            </a:r>
            <a:r>
              <a:rPr lang="en-US" altLang="zh-TW" sz="3000" i="1" dirty="0">
                <a:latin typeface="Times New Roman" pitchFamily="18" charset="0"/>
              </a:rPr>
              <a:t>x</a:t>
            </a:r>
            <a:r>
              <a:rPr lang="en-US" altLang="zh-TW" sz="3000" dirty="0">
                <a:latin typeface="Times New Roman" pitchFamily="18" charset="0"/>
              </a:rPr>
              <a:t>) is the eigenvalue associated with </a:t>
            </a:r>
            <a:r>
              <a:rPr lang="en-US" altLang="zh-TW" sz="3000" dirty="0" err="1">
                <a:latin typeface="Times New Roman" pitchFamily="18" charset="0"/>
              </a:rPr>
              <a:t>e</a:t>
            </a:r>
            <a:r>
              <a:rPr lang="en-US" altLang="zh-TW" sz="3000" baseline="-25000" dirty="0" err="1">
                <a:latin typeface="Times New Roman" pitchFamily="18" charset="0"/>
              </a:rPr>
              <a:t>i</a:t>
            </a:r>
            <a:r>
              <a:rPr lang="en-US" altLang="zh-TW" sz="3000" dirty="0">
                <a:latin typeface="Times New Roman" pitchFamily="18" charset="0"/>
              </a:rPr>
              <a:t> </a:t>
            </a:r>
          </a:p>
          <a:p>
            <a:pPr marL="271463" indent="-271463">
              <a:lnSpc>
                <a:spcPct val="90000"/>
              </a:lnSpc>
              <a:spcBef>
                <a:spcPct val="0"/>
              </a:spcBef>
            </a:pPr>
            <a:r>
              <a:rPr lang="en-US" altLang="zh-TW" sz="3600" b="1" dirty="0">
                <a:latin typeface="Times New Roman" pitchFamily="18" charset="0"/>
              </a:rPr>
              <a:t>Proof</a:t>
            </a:r>
          </a:p>
          <a:p>
            <a:pPr marL="814388" lvl="1" indent="-273845">
              <a:lnSpc>
                <a:spcPct val="90000"/>
              </a:lnSpc>
              <a:spcBef>
                <a:spcPct val="0"/>
              </a:spcBef>
            </a:pPr>
            <a:r>
              <a:rPr lang="en-US" altLang="zh-TW" sz="3000" dirty="0" err="1">
                <a:latin typeface="Times New Roman" pitchFamily="18" charset="0"/>
              </a:rPr>
              <a:t>var</a:t>
            </a:r>
            <a:r>
              <a:rPr lang="en-US" altLang="zh-TW" sz="3000" dirty="0">
                <a:latin typeface="Times New Roman" pitchFamily="18" charset="0"/>
              </a:rPr>
              <a:t> (e</a:t>
            </a:r>
            <a:r>
              <a:rPr lang="en-US" altLang="zh-TW" sz="3000" baseline="-25000" dirty="0">
                <a:latin typeface="Times New Roman" pitchFamily="18" charset="0"/>
              </a:rPr>
              <a:t>1</a:t>
            </a:r>
            <a:r>
              <a:rPr lang="en-US" altLang="zh-TW" sz="3000" baseline="30000" dirty="0">
                <a:latin typeface="Times New Roman" pitchFamily="18" charset="0"/>
              </a:rPr>
              <a:t>T</a:t>
            </a:r>
            <a:r>
              <a:rPr lang="en-US" altLang="zh-TW" sz="3000" dirty="0">
                <a:latin typeface="Times New Roman" pitchFamily="18" charset="0"/>
              </a:rPr>
              <a:t> </a:t>
            </a:r>
            <a:r>
              <a:rPr lang="en-US" altLang="zh-TW" sz="3000" i="1" dirty="0">
                <a:latin typeface="Times New Roman" pitchFamily="18" charset="0"/>
              </a:rPr>
              <a:t>x</a:t>
            </a:r>
            <a:r>
              <a:rPr lang="en-US" altLang="zh-TW" sz="3000" dirty="0">
                <a:latin typeface="Times New Roman" pitchFamily="18" charset="0"/>
              </a:rPr>
              <a:t>) = e</a:t>
            </a:r>
            <a:r>
              <a:rPr lang="en-US" altLang="zh-TW" sz="3000" baseline="-25000" dirty="0">
                <a:latin typeface="Times New Roman" pitchFamily="18" charset="0"/>
              </a:rPr>
              <a:t>1</a:t>
            </a:r>
            <a:r>
              <a:rPr lang="en-US" altLang="zh-TW" sz="3000" baseline="30000" dirty="0">
                <a:latin typeface="Times New Roman" pitchFamily="18" charset="0"/>
              </a:rPr>
              <a:t>T</a:t>
            </a:r>
            <a:r>
              <a:rPr lang="en-US" altLang="zh-TW" sz="3000" dirty="0">
                <a:latin typeface="Times New Roman" pitchFamily="18" charset="0"/>
              </a:rPr>
              <a:t> E (</a:t>
            </a:r>
            <a:r>
              <a:rPr lang="en-US" altLang="zh-TW" sz="3000" i="1" dirty="0">
                <a:latin typeface="Times New Roman" pitchFamily="18" charset="0"/>
              </a:rPr>
              <a:t>x</a:t>
            </a:r>
            <a:r>
              <a:rPr lang="en-US" altLang="zh-TW" sz="3000" dirty="0">
                <a:latin typeface="Times New Roman" pitchFamily="18" charset="0"/>
              </a:rPr>
              <a:t> </a:t>
            </a:r>
            <a:r>
              <a:rPr lang="en-US" altLang="zh-TW" sz="3000" i="1" dirty="0" err="1">
                <a:latin typeface="Times New Roman" pitchFamily="18" charset="0"/>
              </a:rPr>
              <a:t>x</a:t>
            </a:r>
            <a:r>
              <a:rPr lang="en-US" altLang="zh-TW" sz="3000" baseline="30000" dirty="0" err="1">
                <a:latin typeface="Times New Roman" pitchFamily="18" charset="0"/>
              </a:rPr>
              <a:t>T</a:t>
            </a:r>
            <a:r>
              <a:rPr lang="en-US" altLang="zh-TW" sz="3000" dirty="0">
                <a:latin typeface="Times New Roman" pitchFamily="18" charset="0"/>
              </a:rPr>
              <a:t>)e</a:t>
            </a:r>
            <a:r>
              <a:rPr lang="en-US" altLang="zh-TW" sz="3000" baseline="-25000" dirty="0">
                <a:latin typeface="Times New Roman" pitchFamily="18" charset="0"/>
              </a:rPr>
              <a:t>1</a:t>
            </a:r>
            <a:r>
              <a:rPr lang="en-US" altLang="zh-TW" sz="3000" dirty="0">
                <a:latin typeface="Times New Roman" pitchFamily="18" charset="0"/>
              </a:rPr>
              <a:t> = e</a:t>
            </a:r>
            <a:r>
              <a:rPr lang="en-US" altLang="zh-TW" sz="3000" baseline="-25000" dirty="0">
                <a:latin typeface="Times New Roman" pitchFamily="18" charset="0"/>
              </a:rPr>
              <a:t>1</a:t>
            </a:r>
            <a:r>
              <a:rPr lang="en-US" altLang="zh-TW" sz="3000" baseline="30000" dirty="0">
                <a:latin typeface="Times New Roman" pitchFamily="18" charset="0"/>
              </a:rPr>
              <a:t>T</a:t>
            </a:r>
            <a:r>
              <a:rPr lang="el-GR" altLang="zh-TW" sz="3000" dirty="0">
                <a:latin typeface="Times New Roman" pitchFamily="18" charset="0"/>
              </a:rPr>
              <a:t>Σ</a:t>
            </a:r>
            <a:r>
              <a:rPr lang="en-US" altLang="zh-TW" sz="3000" dirty="0">
                <a:latin typeface="Times New Roman" pitchFamily="18" charset="0"/>
              </a:rPr>
              <a:t>e</a:t>
            </a:r>
            <a:r>
              <a:rPr lang="en-US" altLang="zh-TW" sz="3000" baseline="-25000" dirty="0">
                <a:latin typeface="Times New Roman" pitchFamily="18" charset="0"/>
              </a:rPr>
              <a:t>1</a:t>
            </a:r>
            <a:r>
              <a:rPr lang="en-US" altLang="zh-TW" sz="3000" dirty="0">
                <a:latin typeface="Times New Roman" pitchFamily="18" charset="0"/>
              </a:rPr>
              <a:t> = max,    subject to    |e</a:t>
            </a:r>
            <a:r>
              <a:rPr lang="en-US" altLang="zh-TW" sz="3000" baseline="-25000" dirty="0">
                <a:latin typeface="Times New Roman" pitchFamily="18" charset="0"/>
              </a:rPr>
              <a:t>1</a:t>
            </a:r>
            <a:r>
              <a:rPr lang="en-US" altLang="zh-TW" sz="3000" dirty="0">
                <a:latin typeface="Times New Roman" pitchFamily="18" charset="0"/>
              </a:rPr>
              <a:t>|</a:t>
            </a:r>
            <a:r>
              <a:rPr lang="en-US" altLang="zh-TW" sz="3000" baseline="30000" dirty="0">
                <a:latin typeface="Times New Roman" pitchFamily="18" charset="0"/>
              </a:rPr>
              <a:t>2</a:t>
            </a:r>
            <a:r>
              <a:rPr lang="en-US" altLang="zh-TW" sz="3000" dirty="0">
                <a:latin typeface="Times New Roman" pitchFamily="18" charset="0"/>
              </a:rPr>
              <a:t>=1</a:t>
            </a:r>
          </a:p>
          <a:p>
            <a:pPr marL="814388" lvl="1" indent="-273845">
              <a:lnSpc>
                <a:spcPct val="90000"/>
              </a:lnSpc>
              <a:spcBef>
                <a:spcPct val="0"/>
              </a:spcBef>
            </a:pPr>
            <a:r>
              <a:rPr lang="en-US" altLang="zh-TW" sz="3000" dirty="0">
                <a:latin typeface="Times New Roman" pitchFamily="18" charset="0"/>
              </a:rPr>
              <a:t>using Lagrange multiplier </a:t>
            </a:r>
          </a:p>
          <a:p>
            <a:pPr marL="814388" lvl="1" indent="-273845">
              <a:lnSpc>
                <a:spcPct val="90000"/>
              </a:lnSpc>
              <a:spcBef>
                <a:spcPct val="50000"/>
              </a:spcBef>
              <a:buNone/>
            </a:pPr>
            <a:r>
              <a:rPr lang="en-US" altLang="zh-TW" sz="3000" dirty="0">
                <a:latin typeface="Times New Roman" pitchFamily="18" charset="0"/>
              </a:rPr>
              <a:t>		J(e</a:t>
            </a:r>
            <a:r>
              <a:rPr lang="en-US" altLang="zh-TW" sz="3000" baseline="-25000" dirty="0">
                <a:latin typeface="Times New Roman" pitchFamily="18" charset="0"/>
              </a:rPr>
              <a:t>1</a:t>
            </a:r>
            <a:r>
              <a:rPr lang="en-US" altLang="zh-TW" sz="3000" dirty="0">
                <a:latin typeface="Times New Roman" pitchFamily="18" charset="0"/>
              </a:rPr>
              <a:t>)= e</a:t>
            </a:r>
            <a:r>
              <a:rPr lang="en-US" altLang="zh-TW" sz="3000" baseline="-25000" dirty="0">
                <a:latin typeface="Times New Roman" pitchFamily="18" charset="0"/>
              </a:rPr>
              <a:t>1</a:t>
            </a:r>
            <a:r>
              <a:rPr lang="en-US" altLang="zh-TW" sz="3000" baseline="30000" dirty="0">
                <a:latin typeface="Times New Roman" pitchFamily="18" charset="0"/>
              </a:rPr>
              <a:t>T</a:t>
            </a:r>
            <a:r>
              <a:rPr lang="en-US" altLang="zh-TW" sz="3000" dirty="0">
                <a:latin typeface="Times New Roman" pitchFamily="18" charset="0"/>
              </a:rPr>
              <a:t> E (</a:t>
            </a:r>
            <a:r>
              <a:rPr lang="en-US" altLang="zh-TW" sz="3000" i="1" dirty="0">
                <a:latin typeface="Times New Roman" pitchFamily="18" charset="0"/>
              </a:rPr>
              <a:t>x </a:t>
            </a:r>
            <a:r>
              <a:rPr lang="en-US" altLang="zh-TW" sz="3000" i="1" dirty="0" err="1">
                <a:latin typeface="Times New Roman" pitchFamily="18" charset="0"/>
              </a:rPr>
              <a:t>x</a:t>
            </a:r>
            <a:r>
              <a:rPr lang="en-US" altLang="zh-TW" sz="3000" baseline="30000" dirty="0" err="1">
                <a:latin typeface="Times New Roman" pitchFamily="18" charset="0"/>
              </a:rPr>
              <a:t>T</a:t>
            </a:r>
            <a:r>
              <a:rPr lang="en-US" altLang="zh-TW" sz="3000" dirty="0">
                <a:latin typeface="Times New Roman" pitchFamily="18" charset="0"/>
              </a:rPr>
              <a:t>)e</a:t>
            </a:r>
            <a:r>
              <a:rPr lang="en-US" altLang="zh-TW" sz="3000" baseline="-25000" dirty="0">
                <a:latin typeface="Times New Roman" pitchFamily="18" charset="0"/>
              </a:rPr>
              <a:t>1</a:t>
            </a:r>
            <a:r>
              <a:rPr lang="en-US" altLang="zh-TW" sz="3000" dirty="0">
                <a:latin typeface="Times New Roman" pitchFamily="18" charset="0"/>
              </a:rPr>
              <a:t> -</a:t>
            </a:r>
            <a:r>
              <a:rPr lang="el-GR" altLang="zh-TW" sz="3000" dirty="0">
                <a:latin typeface="Times New Roman" pitchFamily="18" charset="0"/>
                <a:cs typeface="Times New Roman" pitchFamily="18" charset="0"/>
              </a:rPr>
              <a:t>λ</a:t>
            </a:r>
            <a:r>
              <a:rPr lang="en-US" altLang="zh-TW" sz="3000" dirty="0">
                <a:latin typeface="Times New Roman" pitchFamily="18" charset="0"/>
                <a:cs typeface="Times New Roman" pitchFamily="18" charset="0"/>
              </a:rPr>
              <a:t>(</a:t>
            </a:r>
            <a:r>
              <a:rPr lang="en-US" altLang="zh-TW" sz="3000" dirty="0">
                <a:latin typeface="Times New Roman" pitchFamily="18" charset="0"/>
              </a:rPr>
              <a:t>|e</a:t>
            </a:r>
            <a:r>
              <a:rPr lang="en-US" altLang="zh-TW" sz="3000" baseline="-25000" dirty="0">
                <a:latin typeface="Times New Roman" pitchFamily="18" charset="0"/>
              </a:rPr>
              <a:t>1</a:t>
            </a:r>
            <a:r>
              <a:rPr lang="en-US" altLang="zh-TW" sz="3000" dirty="0">
                <a:latin typeface="Times New Roman" pitchFamily="18" charset="0"/>
              </a:rPr>
              <a:t>|</a:t>
            </a:r>
            <a:r>
              <a:rPr lang="en-US" altLang="zh-TW" sz="3000" baseline="30000" dirty="0">
                <a:latin typeface="Times New Roman" pitchFamily="18" charset="0"/>
              </a:rPr>
              <a:t>2-</a:t>
            </a:r>
            <a:r>
              <a:rPr lang="en-US" altLang="zh-TW" sz="3000" dirty="0">
                <a:latin typeface="Times New Roman" pitchFamily="18" charset="0"/>
              </a:rPr>
              <a:t>1)  , </a:t>
            </a:r>
          </a:p>
          <a:p>
            <a:pPr marL="814388" lvl="1" indent="-273845">
              <a:lnSpc>
                <a:spcPct val="90000"/>
              </a:lnSpc>
              <a:spcBef>
                <a:spcPct val="50000"/>
              </a:spcBef>
              <a:buNone/>
            </a:pPr>
            <a:r>
              <a:rPr lang="en-US" altLang="zh-TW" sz="3000" dirty="0">
                <a:latin typeface="Times New Roman" pitchFamily="18" charset="0"/>
                <a:ea typeface="AR MinchoL JIS" pitchFamily="49" charset="-128"/>
              </a:rPr>
              <a:t>		</a:t>
            </a:r>
            <a:r>
              <a:rPr lang="el-GR" altLang="zh-TW" sz="3000" dirty="0">
                <a:latin typeface="Times New Roman" pitchFamily="18" charset="0"/>
                <a:ea typeface="AR MinchoL JIS" pitchFamily="49" charset="-128"/>
              </a:rPr>
              <a:t>⇒</a:t>
            </a:r>
            <a:r>
              <a:rPr lang="en-US" altLang="zh-TW" sz="3000" dirty="0">
                <a:latin typeface="Times New Roman" pitchFamily="18" charset="0"/>
                <a:ea typeface="AR MinchoL JIS" pitchFamily="49" charset="-128"/>
              </a:rPr>
              <a:t> E (</a:t>
            </a:r>
            <a:r>
              <a:rPr lang="en-US" altLang="zh-TW" sz="3000" i="1" dirty="0" err="1">
                <a:latin typeface="Times New Roman" pitchFamily="18" charset="0"/>
                <a:ea typeface="AR MinchoL JIS" pitchFamily="49" charset="-128"/>
              </a:rPr>
              <a:t>xx</a:t>
            </a:r>
            <a:r>
              <a:rPr lang="en-US" altLang="zh-TW" sz="3000" baseline="30000" dirty="0" err="1">
                <a:latin typeface="Times New Roman" pitchFamily="18" charset="0"/>
                <a:ea typeface="AR MinchoL JIS" pitchFamily="49" charset="-128"/>
              </a:rPr>
              <a:t>T</a:t>
            </a:r>
            <a:r>
              <a:rPr lang="en-US" altLang="zh-TW" sz="3000" dirty="0">
                <a:latin typeface="Times New Roman" pitchFamily="18" charset="0"/>
                <a:ea typeface="AR MinchoL JIS" pitchFamily="49" charset="-128"/>
              </a:rPr>
              <a:t>) </a:t>
            </a:r>
            <a:r>
              <a:rPr lang="en-US" altLang="zh-TW" sz="3000" dirty="0">
                <a:latin typeface="Times New Roman" pitchFamily="18" charset="0"/>
              </a:rPr>
              <a:t>e</a:t>
            </a:r>
            <a:r>
              <a:rPr lang="en-US" altLang="zh-TW" sz="3000" baseline="-25000" dirty="0">
                <a:latin typeface="Times New Roman" pitchFamily="18" charset="0"/>
              </a:rPr>
              <a:t>1 </a:t>
            </a:r>
            <a:r>
              <a:rPr lang="en-US" altLang="zh-TW" sz="3000" dirty="0">
                <a:latin typeface="Times New Roman" pitchFamily="18" charset="0"/>
              </a:rPr>
              <a:t>= </a:t>
            </a:r>
            <a:r>
              <a:rPr lang="el-GR" altLang="zh-TW" sz="3000" dirty="0">
                <a:latin typeface="Times New Roman" pitchFamily="18" charset="0"/>
                <a:cs typeface="Times New Roman" pitchFamily="18" charset="0"/>
              </a:rPr>
              <a:t>λ</a:t>
            </a:r>
            <a:r>
              <a:rPr lang="en-US" altLang="zh-TW" sz="3000" baseline="-25000" dirty="0">
                <a:latin typeface="Times New Roman" pitchFamily="18" charset="0"/>
                <a:cs typeface="Times New Roman" pitchFamily="18" charset="0"/>
              </a:rPr>
              <a:t>1</a:t>
            </a:r>
            <a:r>
              <a:rPr lang="en-US" altLang="zh-TW" sz="3000" dirty="0">
                <a:latin typeface="Times New Roman" pitchFamily="18" charset="0"/>
                <a:cs typeface="Times New Roman" pitchFamily="18" charset="0"/>
              </a:rPr>
              <a:t>e</a:t>
            </a:r>
            <a:r>
              <a:rPr lang="en-US" altLang="zh-TW" sz="3000" baseline="-25000" dirty="0">
                <a:latin typeface="Times New Roman" pitchFamily="18" charset="0"/>
                <a:cs typeface="Times New Roman" pitchFamily="18" charset="0"/>
              </a:rPr>
              <a:t>1 </a:t>
            </a:r>
            <a:r>
              <a:rPr lang="en-US" altLang="zh-TW" sz="3000" dirty="0">
                <a:latin typeface="Times New Roman" pitchFamily="18" charset="0"/>
                <a:cs typeface="Times New Roman" pitchFamily="18" charset="0"/>
              </a:rPr>
              <a:t>, </a:t>
            </a:r>
            <a:r>
              <a:rPr lang="en-US" altLang="zh-TW" sz="3000" i="1" dirty="0" err="1">
                <a:latin typeface="Times New Roman" pitchFamily="18" charset="0"/>
                <a:cs typeface="Times New Roman" pitchFamily="18" charset="0"/>
              </a:rPr>
              <a:t>var</a:t>
            </a:r>
            <a:r>
              <a:rPr lang="en-US" altLang="zh-TW" sz="3000" dirty="0">
                <a:latin typeface="Times New Roman" pitchFamily="18" charset="0"/>
                <a:cs typeface="Times New Roman" pitchFamily="18" charset="0"/>
              </a:rPr>
              <a:t>(</a:t>
            </a:r>
            <a:r>
              <a:rPr lang="en-US" altLang="zh-TW" sz="3000" dirty="0">
                <a:latin typeface="Times New Roman" pitchFamily="18" charset="0"/>
              </a:rPr>
              <a:t>e</a:t>
            </a:r>
            <a:r>
              <a:rPr lang="en-US" altLang="zh-TW" sz="3000" baseline="-25000" dirty="0">
                <a:latin typeface="Times New Roman" pitchFamily="18" charset="0"/>
              </a:rPr>
              <a:t>1</a:t>
            </a:r>
            <a:r>
              <a:rPr lang="en-US" altLang="zh-TW" sz="3000" baseline="30000" dirty="0">
                <a:latin typeface="Times New Roman" pitchFamily="18" charset="0"/>
              </a:rPr>
              <a:t>T</a:t>
            </a:r>
            <a:r>
              <a:rPr lang="en-US" altLang="zh-TW" sz="3000" dirty="0">
                <a:latin typeface="Times New Roman" pitchFamily="18" charset="0"/>
              </a:rPr>
              <a:t> </a:t>
            </a:r>
            <a:r>
              <a:rPr lang="en-US" altLang="zh-TW" sz="3000" i="1" dirty="0">
                <a:latin typeface="Times New Roman" pitchFamily="18" charset="0"/>
              </a:rPr>
              <a:t>x</a:t>
            </a:r>
            <a:r>
              <a:rPr lang="en-US" altLang="zh-TW" sz="3000" dirty="0">
                <a:latin typeface="Times New Roman" pitchFamily="18" charset="0"/>
                <a:cs typeface="Times New Roman" pitchFamily="18" charset="0"/>
              </a:rPr>
              <a:t>) = </a:t>
            </a:r>
            <a:r>
              <a:rPr lang="el-GR" altLang="zh-TW" sz="3000" dirty="0">
                <a:latin typeface="Times New Roman" pitchFamily="18" charset="0"/>
                <a:cs typeface="Times New Roman" pitchFamily="18" charset="0"/>
              </a:rPr>
              <a:t>λ</a:t>
            </a:r>
            <a:r>
              <a:rPr lang="en-US" altLang="zh-TW" sz="3000" baseline="-25000" dirty="0">
                <a:latin typeface="Times New Roman" pitchFamily="18" charset="0"/>
                <a:cs typeface="Times New Roman" pitchFamily="18" charset="0"/>
              </a:rPr>
              <a:t>1</a:t>
            </a:r>
            <a:r>
              <a:rPr lang="en-US" altLang="zh-TW" sz="3000" dirty="0">
                <a:latin typeface="Times New Roman" pitchFamily="18" charset="0"/>
                <a:cs typeface="Times New Roman" pitchFamily="18" charset="0"/>
              </a:rPr>
              <a:t>= max</a:t>
            </a:r>
          </a:p>
          <a:p>
            <a:pPr marL="814388" lvl="1" indent="-273845">
              <a:lnSpc>
                <a:spcPct val="90000"/>
              </a:lnSpc>
              <a:spcBef>
                <a:spcPct val="0"/>
              </a:spcBef>
            </a:pPr>
            <a:r>
              <a:rPr lang="en-US" altLang="zh-TW" sz="3000" dirty="0">
                <a:latin typeface="Times New Roman" pitchFamily="18" charset="0"/>
                <a:cs typeface="Times New Roman" pitchFamily="18" charset="0"/>
              </a:rPr>
              <a:t>similar for</a:t>
            </a:r>
            <a:r>
              <a:rPr lang="en-US" altLang="zh-TW" sz="3000" baseline="-25000" dirty="0">
                <a:latin typeface="Times New Roman" pitchFamily="18" charset="0"/>
                <a:cs typeface="Times New Roman" pitchFamily="18" charset="0"/>
              </a:rPr>
              <a:t> </a:t>
            </a:r>
            <a:r>
              <a:rPr lang="en-US" altLang="zh-TW" sz="3000" dirty="0">
                <a:latin typeface="Times New Roman" pitchFamily="18" charset="0"/>
                <a:cs typeface="Times New Roman" pitchFamily="18" charset="0"/>
              </a:rPr>
              <a:t>e</a:t>
            </a:r>
            <a:r>
              <a:rPr lang="en-US" altLang="zh-TW" sz="3000" baseline="-25000" dirty="0">
                <a:latin typeface="Times New Roman" pitchFamily="18" charset="0"/>
                <a:cs typeface="Times New Roman" pitchFamily="18" charset="0"/>
              </a:rPr>
              <a:t>2</a:t>
            </a:r>
            <a:r>
              <a:rPr lang="en-US" altLang="zh-TW" sz="3000" dirty="0">
                <a:latin typeface="Times New Roman" pitchFamily="18" charset="0"/>
                <a:cs typeface="Times New Roman" pitchFamily="18" charset="0"/>
              </a:rPr>
              <a:t> with an extra constraint e</a:t>
            </a:r>
            <a:r>
              <a:rPr lang="en-US" altLang="zh-TW" sz="3000" baseline="-25000" dirty="0">
                <a:latin typeface="Times New Roman" pitchFamily="18" charset="0"/>
                <a:cs typeface="Times New Roman" pitchFamily="18" charset="0"/>
              </a:rPr>
              <a:t>2</a:t>
            </a:r>
            <a:r>
              <a:rPr lang="en-US" altLang="zh-TW" sz="3000" baseline="30000" dirty="0">
                <a:latin typeface="Times New Roman" pitchFamily="18" charset="0"/>
                <a:cs typeface="Times New Roman" pitchFamily="18" charset="0"/>
              </a:rPr>
              <a:t>T</a:t>
            </a:r>
            <a:r>
              <a:rPr lang="en-US" altLang="zh-TW" sz="3000" dirty="0">
                <a:latin typeface="Times New Roman" pitchFamily="18" charset="0"/>
                <a:cs typeface="Times New Roman" pitchFamily="18" charset="0"/>
              </a:rPr>
              <a:t>e</a:t>
            </a:r>
            <a:r>
              <a:rPr lang="en-US" altLang="zh-TW" sz="3000" baseline="-25000" dirty="0">
                <a:latin typeface="Times New Roman" pitchFamily="18" charset="0"/>
                <a:cs typeface="Times New Roman" pitchFamily="18" charset="0"/>
              </a:rPr>
              <a:t>1 </a:t>
            </a:r>
            <a:r>
              <a:rPr lang="en-US" altLang="zh-TW" sz="3000" dirty="0">
                <a:latin typeface="Times New Roman" pitchFamily="18" charset="0"/>
                <a:cs typeface="Times New Roman" pitchFamily="18" charset="0"/>
              </a:rPr>
              <a:t>= 0, etc.</a:t>
            </a:r>
            <a:endParaRPr lang="el-GR" altLang="zh-TW" sz="3000" dirty="0">
              <a:latin typeface="Times New Roman" pitchFamily="18" charset="0"/>
              <a:cs typeface="Times New Roman" pitchFamily="18" charset="0"/>
            </a:endParaRPr>
          </a:p>
        </p:txBody>
      </p:sp>
      <p:sp>
        <p:nvSpPr>
          <p:cNvPr id="102404" name="Rectangle 22"/>
          <p:cNvSpPr>
            <a:spLocks noChangeArrowheads="1"/>
          </p:cNvSpPr>
          <p:nvPr/>
        </p:nvSpPr>
        <p:spPr bwMode="auto">
          <a:xfrm>
            <a:off x="2286002" y="4665062"/>
            <a:ext cx="18473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sz="4050">
              <a:solidFill>
                <a:srgbClr val="000000"/>
              </a:solidFill>
            </a:endParaRPr>
          </a:p>
        </p:txBody>
      </p:sp>
      <p:sp>
        <p:nvSpPr>
          <p:cNvPr id="102405" name="Rectangle 24"/>
          <p:cNvSpPr>
            <a:spLocks noChangeArrowheads="1"/>
          </p:cNvSpPr>
          <p:nvPr/>
        </p:nvSpPr>
        <p:spPr bwMode="auto">
          <a:xfrm>
            <a:off x="2286002" y="4665062"/>
            <a:ext cx="18473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sz="4050">
              <a:solidFill>
                <a:srgbClr val="000000"/>
              </a:solidFill>
            </a:endParaRPr>
          </a:p>
        </p:txBody>
      </p:sp>
      <p:grpSp>
        <p:nvGrpSpPr>
          <p:cNvPr id="102406" name="Group 27"/>
          <p:cNvGrpSpPr>
            <a:grpSpLocks/>
          </p:cNvGrpSpPr>
          <p:nvPr/>
        </p:nvGrpSpPr>
        <p:grpSpPr bwMode="auto">
          <a:xfrm>
            <a:off x="8715379" y="8175635"/>
            <a:ext cx="1933576" cy="885826"/>
            <a:chOff x="2886" y="3457"/>
            <a:chExt cx="812" cy="372"/>
          </a:xfrm>
        </p:grpSpPr>
        <p:grpSp>
          <p:nvGrpSpPr>
            <p:cNvPr id="102407" name="Group 26"/>
            <p:cNvGrpSpPr>
              <a:grpSpLocks/>
            </p:cNvGrpSpPr>
            <p:nvPr/>
          </p:nvGrpSpPr>
          <p:grpSpPr bwMode="auto">
            <a:xfrm>
              <a:off x="2886" y="3457"/>
              <a:ext cx="812" cy="342"/>
              <a:chOff x="2886" y="3457"/>
              <a:chExt cx="812" cy="342"/>
            </a:xfrm>
          </p:grpSpPr>
          <p:sp>
            <p:nvSpPr>
              <p:cNvPr id="102410" name="Text Box 13"/>
              <p:cNvSpPr txBox="1">
                <a:spLocks noChangeArrowheads="1"/>
              </p:cNvSpPr>
              <p:nvPr/>
            </p:nvSpPr>
            <p:spPr bwMode="auto">
              <a:xfrm>
                <a:off x="3414" y="3554"/>
                <a:ext cx="28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a:solidFill>
                      <a:srgbClr val="000000"/>
                    </a:solidFill>
                    <a:latin typeface="Times New Roman" pitchFamily="18" charset="0"/>
                  </a:rPr>
                  <a:t>= 0</a:t>
                </a:r>
                <a:endParaRPr lang="en-US" altLang="zh-TW" sz="2400" i="1" baseline="-25000">
                  <a:solidFill>
                    <a:srgbClr val="000000"/>
                  </a:solidFill>
                  <a:latin typeface="Times New Roman" pitchFamily="18" charset="0"/>
                </a:endParaRPr>
              </a:p>
            </p:txBody>
          </p:sp>
          <p:grpSp>
            <p:nvGrpSpPr>
              <p:cNvPr id="102411" name="Group 25"/>
              <p:cNvGrpSpPr>
                <a:grpSpLocks/>
              </p:cNvGrpSpPr>
              <p:nvPr/>
            </p:nvGrpSpPr>
            <p:grpSpPr bwMode="auto">
              <a:xfrm>
                <a:off x="2886" y="3457"/>
                <a:ext cx="550" cy="342"/>
                <a:chOff x="2886" y="3457"/>
                <a:chExt cx="550" cy="342"/>
              </a:xfrm>
            </p:grpSpPr>
            <p:sp>
              <p:nvSpPr>
                <p:cNvPr id="102412" name="Text Box 15"/>
                <p:cNvSpPr txBox="1">
                  <a:spLocks noChangeArrowheads="1"/>
                </p:cNvSpPr>
                <p:nvPr/>
              </p:nvSpPr>
              <p:spPr bwMode="auto">
                <a:xfrm>
                  <a:off x="2886" y="3457"/>
                  <a:ext cx="550"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sz="4050">
                      <a:solidFill>
                        <a:srgbClr val="000000"/>
                      </a:solidFill>
                      <a:latin typeface="Times New Roman" pitchFamily="18" charset="0"/>
                      <a:cs typeface="Times New Roman" pitchFamily="18" charset="0"/>
                    </a:rPr>
                    <a:t> </a:t>
                  </a:r>
                  <a:r>
                    <a:rPr lang="en-US" altLang="zh-TW" sz="2400">
                      <a:solidFill>
                        <a:srgbClr val="000000"/>
                      </a:solidFill>
                      <a:latin typeface="Times New Roman" pitchFamily="18" charset="0"/>
                    </a:rPr>
                    <a:t> J(e</a:t>
                  </a:r>
                  <a:r>
                    <a:rPr lang="en-US" altLang="zh-TW" sz="2400" baseline="-25000">
                      <a:solidFill>
                        <a:srgbClr val="000000"/>
                      </a:solidFill>
                      <a:latin typeface="Times New Roman" pitchFamily="18" charset="0"/>
                    </a:rPr>
                    <a:t>1</a:t>
                  </a:r>
                  <a:r>
                    <a:rPr lang="en-US" altLang="zh-TW" sz="2400">
                      <a:solidFill>
                        <a:srgbClr val="000000"/>
                      </a:solidFill>
                      <a:latin typeface="Times New Roman" pitchFamily="18" charset="0"/>
                    </a:rPr>
                    <a:t>)</a:t>
                  </a:r>
                </a:p>
                <a:p>
                  <a:pPr algn="ctr" eaLnBrk="1" hangingPunct="1"/>
                  <a:r>
                    <a:rPr lang="en-US" altLang="zh-TW" sz="4050">
                      <a:solidFill>
                        <a:srgbClr val="000000"/>
                      </a:solidFill>
                      <a:latin typeface="Times New Roman" pitchFamily="18" charset="0"/>
                    </a:rPr>
                    <a:t> </a:t>
                  </a:r>
                  <a:r>
                    <a:rPr lang="en-US" altLang="zh-TW" sz="2400">
                      <a:solidFill>
                        <a:srgbClr val="000000"/>
                      </a:solidFill>
                      <a:latin typeface="Times New Roman" pitchFamily="18" charset="0"/>
                    </a:rPr>
                    <a:t>e</a:t>
                  </a:r>
                  <a:r>
                    <a:rPr lang="en-US" altLang="zh-TW" sz="2400" baseline="-25000">
                      <a:solidFill>
                        <a:srgbClr val="000000"/>
                      </a:solidFill>
                      <a:latin typeface="Times New Roman" pitchFamily="18" charset="0"/>
                    </a:rPr>
                    <a:t>1</a:t>
                  </a:r>
                  <a:endParaRPr lang="en-US" altLang="zh-TW" sz="2400">
                    <a:solidFill>
                      <a:srgbClr val="000000"/>
                    </a:solidFill>
                    <a:latin typeface="Times New Roman" pitchFamily="18" charset="0"/>
                  </a:endParaRPr>
                </a:p>
                <a:p>
                  <a:pPr eaLnBrk="1" hangingPunct="1"/>
                  <a:endParaRPr lang="en-US" altLang="zh-TW" sz="2400">
                    <a:solidFill>
                      <a:srgbClr val="000000"/>
                    </a:solidFill>
                    <a:latin typeface="Times New Roman" pitchFamily="18" charset="0"/>
                  </a:endParaRPr>
                </a:p>
              </p:txBody>
            </p:sp>
            <p:sp>
              <p:nvSpPr>
                <p:cNvPr id="102413" name="Line 16"/>
                <p:cNvSpPr>
                  <a:spLocks noChangeShapeType="1"/>
                </p:cNvSpPr>
                <p:nvPr/>
              </p:nvSpPr>
              <p:spPr bwMode="auto">
                <a:xfrm flipV="1">
                  <a:off x="2953" y="3672"/>
                  <a:ext cx="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grpSp>
        </p:grpSp>
        <p:graphicFrame>
          <p:nvGraphicFramePr>
            <p:cNvPr id="102408" name="Object 21"/>
            <p:cNvGraphicFramePr>
              <a:graphicFrameLocks noChangeAspect="1"/>
            </p:cNvGraphicFramePr>
            <p:nvPr/>
          </p:nvGraphicFramePr>
          <p:xfrm>
            <a:off x="2974" y="3510"/>
            <a:ext cx="93" cy="131"/>
          </p:xfrm>
          <a:graphic>
            <a:graphicData uri="http://schemas.openxmlformats.org/presentationml/2006/ole">
              <mc:AlternateContent xmlns:mc="http://schemas.openxmlformats.org/markup-compatibility/2006">
                <mc:Choice xmlns:v="urn:schemas-microsoft-com:vml" Requires="v">
                  <p:oleObj spid="_x0000_s7658" name="方程式" r:id="rId4" imgW="114151" imgH="164885" progId="Equation.3">
                    <p:embed/>
                  </p:oleObj>
                </mc:Choice>
                <mc:Fallback>
                  <p:oleObj name="方程式" r:id="rId4" imgW="114151" imgH="16488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 y="3510"/>
                          <a:ext cx="93"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9" name="Object 23"/>
            <p:cNvGraphicFramePr>
              <a:graphicFrameLocks noChangeAspect="1"/>
            </p:cNvGraphicFramePr>
            <p:nvPr/>
          </p:nvGraphicFramePr>
          <p:xfrm>
            <a:off x="3000" y="3690"/>
            <a:ext cx="98" cy="139"/>
          </p:xfrm>
          <a:graphic>
            <a:graphicData uri="http://schemas.openxmlformats.org/presentationml/2006/ole">
              <mc:AlternateContent xmlns:mc="http://schemas.openxmlformats.org/markup-compatibility/2006">
                <mc:Choice xmlns:v="urn:schemas-microsoft-com:vml" Requires="v">
                  <p:oleObj spid="_x0000_s7659" name="方程式" r:id="rId6" imgW="114151" imgH="164885" progId="Equation.3">
                    <p:embed/>
                  </p:oleObj>
                </mc:Choice>
                <mc:Fallback>
                  <p:oleObj name="方程式" r:id="rId6" imgW="114151" imgH="16488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 y="3690"/>
                          <a:ext cx="9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Line 2"/>
          <p:cNvSpPr>
            <a:spLocks noChangeShapeType="1"/>
          </p:cNvSpPr>
          <p:nvPr/>
        </p:nvSpPr>
        <p:spPr bwMode="auto">
          <a:xfrm>
            <a:off x="1857379" y="1255862"/>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AC564347-7959-40C9-A3BC-E4990C1C2EFA}" type="slidenum">
              <a:rPr lang="zh-TW" altLang="en-US" smtClean="0">
                <a:solidFill>
                  <a:prstClr val="black">
                    <a:tint val="75000"/>
                  </a:prstClr>
                </a:solidFill>
              </a:rPr>
              <a:pPr>
                <a:defRPr/>
              </a:pPr>
              <a:t>19</a:t>
            </a:fld>
            <a:endParaRPr lang="zh-TW" altLang="en-US">
              <a:solidFill>
                <a:prstClr val="black">
                  <a:tint val="75000"/>
                </a:prstClr>
              </a:solidFill>
            </a:endParaRPr>
          </a:p>
        </p:txBody>
      </p:sp>
    </p:spTree>
    <p:extLst>
      <p:ext uri="{BB962C8B-B14F-4D97-AF65-F5344CB8AC3E}">
        <p14:creationId xmlns:p14="http://schemas.microsoft.com/office/powerpoint/2010/main" val="2701730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2714625" y="1362871"/>
            <a:ext cx="12858750" cy="881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096" tIns="68546" rIns="137096" bIns="68546">
            <a:spAutoFit/>
          </a:bodyPr>
          <a:lstStyle>
            <a:lvl1pPr marL="1258888" indent="-1258888" defTabSz="1258888" eaLnBrk="0" hangingPunct="0">
              <a:defRPr kumimoji="1">
                <a:solidFill>
                  <a:schemeClr val="tx1"/>
                </a:solidFill>
                <a:latin typeface="Arial" charset="0"/>
                <a:ea typeface="新細明體" charset="-120"/>
              </a:defRPr>
            </a:lvl1pPr>
            <a:lvl2pPr marL="742950" indent="-285750" defTabSz="1258888" eaLnBrk="0" hangingPunct="0">
              <a:defRPr kumimoji="1">
                <a:solidFill>
                  <a:schemeClr val="tx1"/>
                </a:solidFill>
                <a:latin typeface="Arial" charset="0"/>
                <a:ea typeface="新細明體" charset="-120"/>
              </a:defRPr>
            </a:lvl2pPr>
            <a:lvl3pPr marL="1143000" indent="-228600" defTabSz="1258888" eaLnBrk="0" hangingPunct="0">
              <a:defRPr kumimoji="1">
                <a:solidFill>
                  <a:schemeClr val="tx1"/>
                </a:solidFill>
                <a:latin typeface="Arial" charset="0"/>
                <a:ea typeface="新細明體" charset="-120"/>
              </a:defRPr>
            </a:lvl3pPr>
            <a:lvl4pPr marL="1600200" indent="-228600" defTabSz="1258888" eaLnBrk="0" hangingPunct="0">
              <a:defRPr kumimoji="1">
                <a:solidFill>
                  <a:schemeClr val="tx1"/>
                </a:solidFill>
                <a:latin typeface="Arial" charset="0"/>
                <a:ea typeface="新細明體" charset="-120"/>
              </a:defRPr>
            </a:lvl4pPr>
            <a:lvl5pPr marL="2057400" indent="-228600" defTabSz="1258888" eaLnBrk="0" hangingPunct="0">
              <a:defRPr kumimoji="1">
                <a:solidFill>
                  <a:schemeClr val="tx1"/>
                </a:solidFill>
                <a:latin typeface="Arial" charset="0"/>
                <a:ea typeface="新細明體" charset="-120"/>
              </a:defRPr>
            </a:lvl5pPr>
            <a:lvl6pPr marL="2514600" indent="-228600" defTabSz="1258888" eaLnBrk="0" fontAlgn="base" hangingPunct="0">
              <a:spcBef>
                <a:spcPct val="0"/>
              </a:spcBef>
              <a:spcAft>
                <a:spcPct val="0"/>
              </a:spcAft>
              <a:defRPr kumimoji="1">
                <a:solidFill>
                  <a:schemeClr val="tx1"/>
                </a:solidFill>
                <a:latin typeface="Arial" charset="0"/>
                <a:ea typeface="新細明體" charset="-120"/>
              </a:defRPr>
            </a:lvl6pPr>
            <a:lvl7pPr marL="2971800" indent="-228600" defTabSz="1258888" eaLnBrk="0" fontAlgn="base" hangingPunct="0">
              <a:spcBef>
                <a:spcPct val="0"/>
              </a:spcBef>
              <a:spcAft>
                <a:spcPct val="0"/>
              </a:spcAft>
              <a:defRPr kumimoji="1">
                <a:solidFill>
                  <a:schemeClr val="tx1"/>
                </a:solidFill>
                <a:latin typeface="Arial" charset="0"/>
                <a:ea typeface="新細明體" charset="-120"/>
              </a:defRPr>
            </a:lvl7pPr>
            <a:lvl8pPr marL="3429000" indent="-228600" defTabSz="1258888" eaLnBrk="0" fontAlgn="base" hangingPunct="0">
              <a:spcBef>
                <a:spcPct val="0"/>
              </a:spcBef>
              <a:spcAft>
                <a:spcPct val="0"/>
              </a:spcAft>
              <a:defRPr kumimoji="1">
                <a:solidFill>
                  <a:schemeClr val="tx1"/>
                </a:solidFill>
                <a:latin typeface="Arial" charset="0"/>
                <a:ea typeface="新細明體" charset="-120"/>
              </a:defRPr>
            </a:lvl8pPr>
            <a:lvl9pPr marL="3886200" indent="-228600" defTabSz="1258888"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2400" b="1" dirty="0">
                <a:latin typeface="Times New Roman" pitchFamily="18" charset="0"/>
              </a:rPr>
              <a:t>References</a:t>
            </a:r>
            <a:r>
              <a:rPr lang="en-US" altLang="zh-TW" sz="2400" dirty="0">
                <a:latin typeface="Times New Roman" pitchFamily="18" charset="0"/>
              </a:rPr>
              <a:t>:      1.   10.5, 10.6 of Huang</a:t>
            </a:r>
          </a:p>
          <a:p>
            <a:pPr eaLnBrk="1" hangingPunct="1">
              <a:spcBef>
                <a:spcPct val="10000"/>
              </a:spcBef>
            </a:pPr>
            <a:r>
              <a:rPr lang="en-US" altLang="zh-TW" sz="2400" dirty="0">
                <a:latin typeface="Times New Roman" pitchFamily="18" charset="0"/>
              </a:rPr>
              <a:t>	 2. “Robust Speech Recognition in Additive and Convolutional Noise Using Parallel </a:t>
            </a:r>
          </a:p>
          <a:p>
            <a:pPr eaLnBrk="1" hangingPunct="1">
              <a:spcBef>
                <a:spcPct val="10000"/>
              </a:spcBef>
            </a:pPr>
            <a:r>
              <a:rPr lang="en-US" altLang="zh-TW" sz="2400" dirty="0">
                <a:latin typeface="Times New Roman" pitchFamily="18" charset="0"/>
              </a:rPr>
              <a:t>	       Model Combination” Computer Speech and Language, Vol. 9, 1995</a:t>
            </a:r>
          </a:p>
          <a:p>
            <a:pPr eaLnBrk="1" hangingPunct="1">
              <a:spcBef>
                <a:spcPct val="10000"/>
              </a:spcBef>
            </a:pPr>
            <a:r>
              <a:rPr lang="en-US" altLang="zh-TW" sz="2400" dirty="0">
                <a:latin typeface="Times New Roman" pitchFamily="18" charset="0"/>
              </a:rPr>
              <a:t>	 3. “A Vector Taylor Series Approach for Environment Independent Speech </a:t>
            </a:r>
          </a:p>
          <a:p>
            <a:pPr eaLnBrk="1" hangingPunct="1">
              <a:spcBef>
                <a:spcPct val="10000"/>
              </a:spcBef>
            </a:pPr>
            <a:r>
              <a:rPr lang="en-US" altLang="zh-TW" sz="2400" dirty="0">
                <a:latin typeface="Times New Roman" pitchFamily="18" charset="0"/>
              </a:rPr>
              <a:t>	       Recognition”, International Conference on Acoustics, Speech and Signal </a:t>
            </a:r>
          </a:p>
          <a:p>
            <a:pPr eaLnBrk="1" hangingPunct="1">
              <a:spcBef>
                <a:spcPct val="10000"/>
              </a:spcBef>
            </a:pPr>
            <a:r>
              <a:rPr lang="en-US" altLang="zh-TW" sz="2400" dirty="0">
                <a:latin typeface="Times New Roman" pitchFamily="18" charset="0"/>
              </a:rPr>
              <a:t>	       Processing, 1996</a:t>
            </a:r>
          </a:p>
          <a:p>
            <a:pPr eaLnBrk="1" hangingPunct="1"/>
            <a:r>
              <a:rPr lang="en-US" altLang="zh-TW" sz="2400" dirty="0">
                <a:latin typeface="Times New Roman" pitchFamily="18" charset="0"/>
              </a:rPr>
              <a:t>	 4. “Signal Bias Removal by Maximum Likelihood Estimation for Robust Telephone </a:t>
            </a:r>
          </a:p>
          <a:p>
            <a:pPr eaLnBrk="1" hangingPunct="1"/>
            <a:r>
              <a:rPr lang="en-US" altLang="zh-TW" sz="2400" dirty="0">
                <a:latin typeface="Times New Roman" pitchFamily="18" charset="0"/>
              </a:rPr>
              <a:t>	       Speech Recognition”, IEEE Trans. on Speech &amp; Audio Processing, Jan 1996</a:t>
            </a:r>
          </a:p>
          <a:p>
            <a:pPr eaLnBrk="1" hangingPunct="1"/>
            <a:r>
              <a:rPr lang="en-US" altLang="zh-TW" sz="2400" dirty="0">
                <a:latin typeface="Times New Roman" pitchFamily="18" charset="0"/>
              </a:rPr>
              <a:t>                          5. “Cepstral Domain Segmental Feature Vector Normalization for Noise Robust </a:t>
            </a:r>
          </a:p>
          <a:p>
            <a:pPr eaLnBrk="1" hangingPunct="1"/>
            <a:r>
              <a:rPr lang="en-US" altLang="zh-TW" sz="2400" dirty="0">
                <a:latin typeface="Times New Roman" pitchFamily="18" charset="0"/>
              </a:rPr>
              <a:t>	       Speech Recognition”, Speech Communication, Vol. 25, pp. 133-147, August 1998</a:t>
            </a:r>
          </a:p>
          <a:p>
            <a:pPr eaLnBrk="1" hangingPunct="1"/>
            <a:r>
              <a:rPr lang="en-US" altLang="zh-TW" sz="2400" dirty="0">
                <a:latin typeface="Times New Roman" pitchFamily="18" charset="0"/>
              </a:rPr>
              <a:t>                          6. “Non-linear Transformation of the Feature Space for Robust Speech </a:t>
            </a:r>
          </a:p>
          <a:p>
            <a:pPr eaLnBrk="1" hangingPunct="1"/>
            <a:r>
              <a:rPr lang="en-US" altLang="zh-TW" sz="2400" dirty="0">
                <a:latin typeface="Times New Roman" pitchFamily="18" charset="0"/>
              </a:rPr>
              <a:t>                                Recognition”, in Proceedings of International Conference on Acoustics, Speech </a:t>
            </a:r>
          </a:p>
          <a:p>
            <a:pPr eaLnBrk="1" hangingPunct="1"/>
            <a:r>
              <a:rPr lang="en-US" altLang="zh-TW" sz="2400" dirty="0">
                <a:latin typeface="Times New Roman" pitchFamily="18" charset="0"/>
              </a:rPr>
              <a:t>	       and Signal Processing, 2002, pp. 401-404</a:t>
            </a:r>
          </a:p>
          <a:p>
            <a:pPr eaLnBrk="1" hangingPunct="1"/>
            <a:r>
              <a:rPr lang="en-US" altLang="zh-TW" sz="2400" dirty="0">
                <a:latin typeface="Times New Roman" pitchFamily="18" charset="0"/>
              </a:rPr>
              <a:t>	 7. “RASTA Processing of Speech”, IEEE Trans. on Speech &amp; Audio Processing, </a:t>
            </a:r>
          </a:p>
          <a:p>
            <a:pPr eaLnBrk="1" hangingPunct="1"/>
            <a:r>
              <a:rPr lang="en-US" altLang="zh-TW" sz="2400" dirty="0">
                <a:latin typeface="Times New Roman" pitchFamily="18" charset="0"/>
              </a:rPr>
              <a:t>	       April 1994</a:t>
            </a:r>
          </a:p>
          <a:p>
            <a:pPr eaLnBrk="1" hangingPunct="1"/>
            <a:r>
              <a:rPr lang="en-US" altLang="zh-TW" sz="2400" dirty="0">
                <a:latin typeface="Times New Roman" pitchFamily="18" charset="0"/>
              </a:rPr>
              <a:t>	 8.   3.8 of </a:t>
            </a:r>
            <a:r>
              <a:rPr lang="en-US" altLang="zh-TW" sz="2400" dirty="0" err="1">
                <a:latin typeface="Times New Roman" pitchFamily="18" charset="0"/>
              </a:rPr>
              <a:t>Duda</a:t>
            </a:r>
            <a:r>
              <a:rPr lang="en-US" altLang="zh-TW" sz="2400" dirty="0">
                <a:latin typeface="Times New Roman" pitchFamily="18" charset="0"/>
              </a:rPr>
              <a:t>, Hart and Stork, “Pattern Classification”, John Wiley and sons, 2001</a:t>
            </a:r>
          </a:p>
          <a:p>
            <a:pPr eaLnBrk="1" hangingPunct="1"/>
            <a:r>
              <a:rPr lang="en-US" altLang="zh-TW" sz="2400" dirty="0">
                <a:latin typeface="Times New Roman" pitchFamily="18" charset="0"/>
              </a:rPr>
              <a:t>                          9. “Optimization of Temporal Filters for Constructing Robust Features in Speech </a:t>
            </a:r>
          </a:p>
          <a:p>
            <a:pPr eaLnBrk="1" hangingPunct="1"/>
            <a:r>
              <a:rPr lang="en-US" altLang="zh-TW" sz="2400" dirty="0">
                <a:latin typeface="Times New Roman" pitchFamily="18" charset="0"/>
              </a:rPr>
              <a:t>	       Recognition”, IEEE Trans. on Speech and Audio Processing, May 2006</a:t>
            </a:r>
          </a:p>
          <a:p>
            <a:pPr eaLnBrk="1" hangingPunct="1"/>
            <a:r>
              <a:rPr lang="en-US" altLang="zh-TW" sz="2400" dirty="0">
                <a:latin typeface="Times New Roman" pitchFamily="18" charset="0"/>
              </a:rPr>
              <a:t>                        10. “Suppression of Acoustic Noise in Speech Using Spectral Subtraction” ,IEEE Trans. </a:t>
            </a:r>
          </a:p>
          <a:p>
            <a:pPr eaLnBrk="1" hangingPunct="1"/>
            <a:r>
              <a:rPr lang="en-US" altLang="zh-TW" sz="2400" dirty="0">
                <a:latin typeface="Times New Roman" pitchFamily="18" charset="0"/>
              </a:rPr>
              <a:t>	       on Acoustics, Speech and Signal Processing, Apr 1979</a:t>
            </a:r>
          </a:p>
          <a:p>
            <a:pPr eaLnBrk="1" hangingPunct="1"/>
            <a:r>
              <a:rPr lang="en-US" altLang="zh-TW" sz="2400" dirty="0">
                <a:latin typeface="Times New Roman" pitchFamily="18" charset="0"/>
              </a:rPr>
              <a:t>                        11. “A Perceptually Constrained GSVD-based Approach for Enhancing Speech </a:t>
            </a:r>
          </a:p>
          <a:p>
            <a:pPr eaLnBrk="1" hangingPunct="1"/>
            <a:r>
              <a:rPr lang="en-US" altLang="zh-TW" sz="2400" dirty="0">
                <a:latin typeface="Times New Roman" pitchFamily="18" charset="0"/>
              </a:rPr>
              <a:t>	       Corrupted by Color Noise”, IEEE Transactions on Audio, Speech and Language </a:t>
            </a:r>
          </a:p>
          <a:p>
            <a:pPr eaLnBrk="1" hangingPunct="1"/>
            <a:r>
              <a:rPr lang="en-US" altLang="zh-TW" sz="2400" dirty="0">
                <a:latin typeface="Times New Roman" pitchFamily="18" charset="0"/>
              </a:rPr>
              <a:t>	       Processing, Jan 2007</a:t>
            </a:r>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2</a:t>
            </a:fld>
            <a:endParaRPr lang="zh-TW" altLang="en-US">
              <a:solidFill>
                <a:prstClr val="black">
                  <a:tint val="75000"/>
                </a:prstClr>
              </a:solidFill>
            </a:endParaRPr>
          </a:p>
        </p:txBody>
      </p:sp>
    </p:spTree>
    <p:extLst>
      <p:ext uri="{BB962C8B-B14F-4D97-AF65-F5344CB8AC3E}">
        <p14:creationId xmlns:p14="http://schemas.microsoft.com/office/powerpoint/2010/main" val="1403875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2378872" y="203203"/>
            <a:ext cx="13663613" cy="8786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algn="l" eaLnBrk="1" hangingPunct="1"/>
            <a:r>
              <a:rPr lang="en-US" altLang="zh-TW"/>
              <a:t>Linear Discriminative Analysis (LDA)</a:t>
            </a:r>
          </a:p>
        </p:txBody>
      </p:sp>
      <p:sp>
        <p:nvSpPr>
          <p:cNvPr id="107523" name="Rectangle 3"/>
          <p:cNvSpPr>
            <a:spLocks noGrp="1" noChangeArrowheads="1"/>
          </p:cNvSpPr>
          <p:nvPr>
            <p:ph type="body" idx="1"/>
          </p:nvPr>
        </p:nvSpPr>
        <p:spPr bwMode="auto">
          <a:xfrm>
            <a:off x="2286000" y="1327151"/>
            <a:ext cx="13716000" cy="20082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marL="271463" indent="-271463">
              <a:lnSpc>
                <a:spcPct val="90000"/>
              </a:lnSpc>
              <a:spcBef>
                <a:spcPct val="0"/>
              </a:spcBef>
            </a:pPr>
            <a:r>
              <a:rPr lang="en-US" altLang="zh-TW" sz="3600" b="1" dirty="0">
                <a:latin typeface="Times New Roman" pitchFamily="18" charset="0"/>
              </a:rPr>
              <a:t>Linear Discriminative Analysis (LDA)</a:t>
            </a:r>
          </a:p>
          <a:p>
            <a:pPr marL="814388" lvl="1" indent="-271463">
              <a:lnSpc>
                <a:spcPct val="90000"/>
              </a:lnSpc>
              <a:spcBef>
                <a:spcPct val="0"/>
              </a:spcBef>
            </a:pPr>
            <a:r>
              <a:rPr lang="en-US" altLang="zh-TW" sz="3300" dirty="0">
                <a:latin typeface="Times New Roman" pitchFamily="18" charset="0"/>
              </a:rPr>
              <a:t>while PCA tries to find some “principal components” to maximize the variance of the data, the Linear Discriminative Analysis (LDA) tries to find the most “discriminative” dimensions of the data among classes</a:t>
            </a:r>
          </a:p>
        </p:txBody>
      </p:sp>
      <p:sp>
        <p:nvSpPr>
          <p:cNvPr id="6"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grpSp>
        <p:nvGrpSpPr>
          <p:cNvPr id="7" name="群組 6"/>
          <p:cNvGrpSpPr>
            <a:grpSpLocks noChangeAspect="1"/>
          </p:cNvGrpSpPr>
          <p:nvPr/>
        </p:nvGrpSpPr>
        <p:grpSpPr>
          <a:xfrm>
            <a:off x="5579606" y="3524116"/>
            <a:ext cx="7419989" cy="6514635"/>
            <a:chOff x="2316480" y="1484066"/>
            <a:chExt cx="5496288" cy="4825654"/>
          </a:xfrm>
        </p:grpSpPr>
        <p:pic>
          <p:nvPicPr>
            <p:cNvPr id="8" name="圖片 2"/>
            <p:cNvPicPr>
              <a:picLocks noChangeAspect="1"/>
            </p:cNvPicPr>
            <p:nvPr/>
          </p:nvPicPr>
          <p:blipFill rotWithShape="1">
            <a:blip r:embed="rId3">
              <a:extLst>
                <a:ext uri="{28A0092B-C50C-407E-A947-70E740481C1C}">
                  <a14:useLocalDpi xmlns:a14="http://schemas.microsoft.com/office/drawing/2010/main" val="0"/>
                </a:ext>
              </a:extLst>
            </a:blip>
            <a:srcRect l="12963" t="5978" r="9075" b="8449"/>
            <a:stretch/>
          </p:blipFill>
          <p:spPr bwMode="auto">
            <a:xfrm>
              <a:off x="2316480" y="1615485"/>
              <a:ext cx="5052060" cy="446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
            <p:cNvSpPr>
              <a:spLocks noChangeArrowheads="1"/>
            </p:cNvSpPr>
            <p:nvPr/>
          </p:nvSpPr>
          <p:spPr bwMode="auto">
            <a:xfrm>
              <a:off x="5004048" y="1557338"/>
              <a:ext cx="512439" cy="4331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dirty="0">
                  <a:solidFill>
                    <a:srgbClr val="0070C0"/>
                  </a:solidFill>
                </a:rPr>
                <a:t>/a/</a:t>
              </a:r>
              <a:endParaRPr lang="zh-TW" altLang="en-US" sz="3200" dirty="0"/>
            </a:p>
          </p:txBody>
        </p:sp>
        <p:sp>
          <p:nvSpPr>
            <p:cNvPr id="10" name="矩形 5"/>
            <p:cNvSpPr>
              <a:spLocks noChangeArrowheads="1"/>
            </p:cNvSpPr>
            <p:nvPr/>
          </p:nvSpPr>
          <p:spPr bwMode="auto">
            <a:xfrm>
              <a:off x="6583362" y="2708275"/>
              <a:ext cx="441954" cy="4331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dirty="0">
                  <a:solidFill>
                    <a:srgbClr val="0070C0"/>
                  </a:solidFill>
                </a:rPr>
                <a:t>/</a:t>
              </a:r>
              <a:r>
                <a:rPr lang="en-US" altLang="zh-TW" sz="3200" dirty="0" err="1">
                  <a:solidFill>
                    <a:srgbClr val="0070C0"/>
                  </a:solidFill>
                </a:rPr>
                <a:t>i</a:t>
              </a:r>
              <a:r>
                <a:rPr lang="en-US" altLang="zh-TW" sz="3200" dirty="0">
                  <a:solidFill>
                    <a:srgbClr val="0070C0"/>
                  </a:solidFill>
                </a:rPr>
                <a:t>/</a:t>
              </a:r>
              <a:endParaRPr lang="zh-TW" altLang="en-US" sz="3200" dirty="0"/>
            </a:p>
          </p:txBody>
        </p:sp>
        <p:sp>
          <p:nvSpPr>
            <p:cNvPr id="11" name="矩形 6"/>
            <p:cNvSpPr>
              <a:spLocks noChangeArrowheads="1"/>
            </p:cNvSpPr>
            <p:nvPr/>
          </p:nvSpPr>
          <p:spPr bwMode="auto">
            <a:xfrm>
              <a:off x="3635896" y="1484066"/>
              <a:ext cx="503238" cy="5300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4050" dirty="0"/>
                <a:t>x</a:t>
              </a:r>
              <a:r>
                <a:rPr lang="en-US" altLang="zh-TW" sz="4050" baseline="-25000" dirty="0"/>
                <a:t>2</a:t>
              </a:r>
              <a:endParaRPr lang="zh-TW" altLang="en-US" sz="4050" baseline="-25000" dirty="0"/>
            </a:p>
          </p:txBody>
        </p:sp>
        <p:sp>
          <p:nvSpPr>
            <p:cNvPr id="12" name="矩形 7"/>
            <p:cNvSpPr>
              <a:spLocks noChangeArrowheads="1"/>
            </p:cNvSpPr>
            <p:nvPr/>
          </p:nvSpPr>
          <p:spPr bwMode="auto">
            <a:xfrm>
              <a:off x="7380313" y="4282530"/>
              <a:ext cx="432455" cy="5300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50" dirty="0"/>
                <a:t>x</a:t>
              </a:r>
              <a:r>
                <a:rPr lang="en-US" altLang="zh-TW" sz="4050" baseline="-25000" dirty="0"/>
                <a:t>1</a:t>
              </a:r>
              <a:endParaRPr lang="zh-TW" altLang="en-US" sz="4050" baseline="-25000" dirty="0"/>
            </a:p>
          </p:txBody>
        </p:sp>
        <p:sp>
          <p:nvSpPr>
            <p:cNvPr id="13" name="矩形 8"/>
            <p:cNvSpPr>
              <a:spLocks noChangeArrowheads="1"/>
            </p:cNvSpPr>
            <p:nvPr/>
          </p:nvSpPr>
          <p:spPr bwMode="auto">
            <a:xfrm>
              <a:off x="5292080" y="5876553"/>
              <a:ext cx="503238" cy="4331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3200" dirty="0">
                  <a:solidFill>
                    <a:srgbClr val="FF0000"/>
                  </a:solidFill>
                </a:rPr>
                <a:t>w</a:t>
              </a:r>
              <a:r>
                <a:rPr lang="en-US" altLang="zh-TW" sz="3200" baseline="-25000" dirty="0">
                  <a:solidFill>
                    <a:srgbClr val="FF0000"/>
                  </a:solidFill>
                </a:rPr>
                <a:t>1</a:t>
              </a:r>
              <a:endParaRPr lang="zh-TW" altLang="en-US" sz="3200" baseline="-25000" dirty="0">
                <a:solidFill>
                  <a:srgbClr val="FF0000"/>
                </a:solidFill>
              </a:endParaRPr>
            </a:p>
          </p:txBody>
        </p:sp>
      </p:gr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20</a:t>
            </a:fld>
            <a:endParaRPr lang="zh-TW" altLang="en-US">
              <a:solidFill>
                <a:prstClr val="black">
                  <a:tint val="75000"/>
                </a:prstClr>
              </a:solidFill>
            </a:endParaRPr>
          </a:p>
        </p:txBody>
      </p:sp>
      <p:pic>
        <p:nvPicPr>
          <p:cNvPr id="14" name="Picture 15" descr="cc">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59680" y="8276643"/>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671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圖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98097" y="715171"/>
            <a:ext cx="10746581"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1" name="圖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88470" y="2767807"/>
            <a:ext cx="12418218" cy="589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文字方塊 3"/>
          <p:cNvSpPr txBox="1">
            <a:spLocks noChangeArrowheads="1"/>
          </p:cNvSpPr>
          <p:nvPr/>
        </p:nvSpPr>
        <p:spPr bwMode="auto">
          <a:xfrm>
            <a:off x="3850482" y="805589"/>
            <a:ext cx="10694193" cy="9002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5250" b="1" u="sng" dirty="0"/>
          </a:p>
        </p:txBody>
      </p:sp>
      <p:sp>
        <p:nvSpPr>
          <p:cNvPr id="109573" name="文字方塊 1"/>
          <p:cNvSpPr txBox="1">
            <a:spLocks noChangeArrowheads="1"/>
          </p:cNvSpPr>
          <p:nvPr/>
        </p:nvSpPr>
        <p:spPr bwMode="auto">
          <a:xfrm>
            <a:off x="4174334" y="2863057"/>
            <a:ext cx="2052638" cy="7155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050"/>
              <a:t>desired</a:t>
            </a:r>
            <a:endParaRPr lang="zh-TW" altLang="en-US" sz="4050"/>
          </a:p>
        </p:txBody>
      </p:sp>
      <p:sp>
        <p:nvSpPr>
          <p:cNvPr id="109574" name="文字方塊 5"/>
          <p:cNvSpPr txBox="1">
            <a:spLocks noChangeArrowheads="1"/>
          </p:cNvSpPr>
          <p:nvPr/>
        </p:nvSpPr>
        <p:spPr bwMode="auto">
          <a:xfrm>
            <a:off x="11087102" y="2767807"/>
            <a:ext cx="2052638" cy="13388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050"/>
              <a:t>undesired</a:t>
            </a:r>
            <a:endParaRPr lang="zh-TW" altLang="en-US" sz="4050"/>
          </a:p>
        </p:txBody>
      </p:sp>
      <p:sp>
        <p:nvSpPr>
          <p:cNvPr id="7"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8" name="Rectangle 2"/>
          <p:cNvSpPr txBox="1">
            <a:spLocks noChangeArrowheads="1"/>
          </p:cNvSpPr>
          <p:nvPr/>
        </p:nvSpPr>
        <p:spPr bwMode="auto">
          <a:xfrm>
            <a:off x="2371725" y="148432"/>
            <a:ext cx="1234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4950" b="1" dirty="0">
                <a:latin typeface="Times New Roman" pitchFamily="18" charset="0"/>
                <a:cs typeface="Times New Roman" pitchFamily="18" charset="0"/>
              </a:rPr>
              <a:t>Linear Discriminative Analysis (LDA)</a:t>
            </a:r>
            <a:endParaRPr lang="en-US" altLang="zh-TW" sz="4950" b="1" dirty="0">
              <a:latin typeface="Times New Roman"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136456349"/>
              </p:ext>
            </p:extLst>
          </p:nvPr>
        </p:nvGraphicFramePr>
        <p:xfrm>
          <a:off x="8495928" y="1529557"/>
          <a:ext cx="3124200" cy="914400"/>
        </p:xfrm>
        <a:graphic>
          <a:graphicData uri="http://schemas.openxmlformats.org/presentationml/2006/ole">
            <mc:AlternateContent xmlns:mc="http://schemas.openxmlformats.org/markup-compatibility/2006">
              <mc:Choice xmlns:v="urn:schemas-microsoft-com:vml" Requires="v">
                <p:oleObj spid="_x0000_s17636" name="方程式" r:id="rId6" imgW="1041120" imgH="304560" progId="Equation.3">
                  <p:embed/>
                </p:oleObj>
              </mc:Choice>
              <mc:Fallback>
                <p:oleObj name="方程式" r:id="rId6" imgW="1041120" imgH="304560" progId="Equation.3">
                  <p:embed/>
                  <p:pic>
                    <p:nvPicPr>
                      <p:cNvPr id="0" name="Object 5"/>
                      <p:cNvPicPr>
                        <a:picLocks noChangeAspect="1" noChangeArrowheads="1"/>
                      </p:cNvPicPr>
                      <p:nvPr/>
                    </p:nvPicPr>
                    <p:blipFill>
                      <a:blip r:embed="rId7"/>
                      <a:srcRect/>
                      <a:stretch>
                        <a:fillRect/>
                      </a:stretch>
                    </p:blipFill>
                    <p:spPr bwMode="auto">
                      <a:xfrm>
                        <a:off x="8495928" y="1529557"/>
                        <a:ext cx="3124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矩形 9"/>
          <p:cNvSpPr/>
          <p:nvPr/>
        </p:nvSpPr>
        <p:spPr>
          <a:xfrm>
            <a:off x="2286000" y="1687911"/>
            <a:ext cx="5952270" cy="535531"/>
          </a:xfrm>
          <a:prstGeom prst="rect">
            <a:avLst/>
          </a:prstGeom>
        </p:spPr>
        <p:txBody>
          <a:bodyPr wrap="none">
            <a:spAutoFit/>
          </a:bodyPr>
          <a:lstStyle/>
          <a:p>
            <a:pPr marL="271463" lvl="1" indent="-271463" defTabSz="1452563" fontAlgn="base">
              <a:lnSpc>
                <a:spcPct val="80000"/>
              </a:lnSpc>
              <a:spcBef>
                <a:spcPct val="0"/>
              </a:spcBef>
              <a:spcAft>
                <a:spcPct val="0"/>
              </a:spcAft>
              <a:buFont typeface="Arial" pitchFamily="34" charset="0"/>
              <a:buChar char="•"/>
            </a:pPr>
            <a:r>
              <a:rPr lang="en-US" altLang="zh-TW" sz="3600" b="1" dirty="0">
                <a:latin typeface="Times New Roman" pitchFamily="18" charset="0"/>
              </a:rPr>
              <a:t>within-class scatter matrix: </a:t>
            </a:r>
          </a:p>
        </p:txBody>
      </p:sp>
      <mc:AlternateContent xmlns:mc="http://schemas.openxmlformats.org/markup-compatibility/2006">
        <mc:Choice xmlns:a14="http://schemas.microsoft.com/office/drawing/2010/main" Requires="a14">
          <p:sp>
            <p:nvSpPr>
              <p:cNvPr id="11" name="文字方塊 10"/>
              <p:cNvSpPr txBox="1"/>
              <p:nvPr/>
            </p:nvSpPr>
            <p:spPr>
              <a:xfrm>
                <a:off x="6443702" y="3649548"/>
                <a:ext cx="864320" cy="692497"/>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r>
                            <a:rPr lang="zh-TW" altLang="en-US" sz="3900" i="1">
                              <a:solidFill>
                                <a:srgbClr val="002060"/>
                              </a:solidFill>
                              <a:latin typeface="Cambria Math"/>
                            </a:rPr>
                            <m:t>𝜇</m:t>
                          </m:r>
                        </m:e>
                        <m:sub>
                          <m:r>
                            <a:rPr lang="en-US" altLang="zh-TW" sz="3900" i="1">
                              <a:solidFill>
                                <a:srgbClr val="002060"/>
                              </a:solidFill>
                              <a:latin typeface="Cambria Math"/>
                            </a:rPr>
                            <m:t>𝑖</m:t>
                          </m:r>
                        </m:sub>
                      </m:sSub>
                    </m:oMath>
                  </m:oMathPara>
                </a14:m>
                <a:endParaRPr lang="zh-TW" altLang="en-US" sz="3900" dirty="0">
                  <a:solidFill>
                    <a:srgbClr val="002060"/>
                  </a:solidFill>
                </a:endParaRPr>
              </a:p>
            </p:txBody>
          </p:sp>
        </mc:Choice>
        <mc:Fallback>
          <p:sp>
            <p:nvSpPr>
              <p:cNvPr id="11" name="文字方塊 10"/>
              <p:cNvSpPr txBox="1">
                <a:spLocks noRot="1" noChangeAspect="1" noMove="1" noResize="1" noEditPoints="1" noAdjustHandles="1" noChangeArrowheads="1" noChangeShapeType="1" noTextEdit="1"/>
              </p:cNvSpPr>
              <p:nvPr/>
            </p:nvSpPr>
            <p:spPr>
              <a:xfrm>
                <a:off x="6443702" y="3649548"/>
                <a:ext cx="864320" cy="69249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2" name="文字方塊 11"/>
              <p:cNvSpPr txBox="1"/>
              <p:nvPr/>
            </p:nvSpPr>
            <p:spPr>
              <a:xfrm>
                <a:off x="7739623" y="4729667"/>
                <a:ext cx="864320" cy="740780"/>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C00000"/>
                              </a:solidFill>
                              <a:latin typeface="Cambria Math" panose="02040503050406030204" pitchFamily="18" charset="0"/>
                            </a:rPr>
                          </m:ctrlPr>
                        </m:sSubPr>
                        <m:e>
                          <m:r>
                            <a:rPr lang="zh-TW" altLang="en-US" sz="3900" i="1">
                              <a:solidFill>
                                <a:srgbClr val="C00000"/>
                              </a:solidFill>
                              <a:latin typeface="Cambria Math"/>
                            </a:rPr>
                            <m:t>𝜇</m:t>
                          </m:r>
                        </m:e>
                        <m:sub>
                          <m:r>
                            <a:rPr lang="en-US" altLang="zh-TW" sz="3900" i="1">
                              <a:solidFill>
                                <a:srgbClr val="C00000"/>
                              </a:solidFill>
                              <a:latin typeface="Cambria Math"/>
                            </a:rPr>
                            <m:t>𝑗</m:t>
                          </m:r>
                        </m:sub>
                      </m:sSub>
                    </m:oMath>
                  </m:oMathPara>
                </a14:m>
                <a:endParaRPr lang="zh-TW" altLang="en-US" sz="3900" dirty="0">
                  <a:solidFill>
                    <a:srgbClr val="C00000"/>
                  </a:solidFill>
                </a:endParaRPr>
              </a:p>
            </p:txBody>
          </p:sp>
        </mc:Choice>
        <mc:Fallback>
          <p:sp>
            <p:nvSpPr>
              <p:cNvPr id="12" name="文字方塊 11"/>
              <p:cNvSpPr txBox="1">
                <a:spLocks noRot="1" noChangeAspect="1" noMove="1" noResize="1" noEditPoints="1" noAdjustHandles="1" noChangeArrowheads="1" noChangeShapeType="1" noTextEdit="1"/>
              </p:cNvSpPr>
              <p:nvPr/>
            </p:nvSpPr>
            <p:spPr>
              <a:xfrm>
                <a:off x="7739623" y="4729667"/>
                <a:ext cx="864320" cy="74078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3" name="文字方塊 12"/>
              <p:cNvSpPr txBox="1"/>
              <p:nvPr/>
            </p:nvSpPr>
            <p:spPr>
              <a:xfrm>
                <a:off x="4768492" y="6548451"/>
                <a:ext cx="864320" cy="759375"/>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bar>
                            <m:barPr>
                              <m:pos m:val="top"/>
                              <m:ctrlPr>
                                <a:rPr lang="en-US" altLang="zh-TW" sz="3900" i="1">
                                  <a:solidFill>
                                    <a:srgbClr val="002060"/>
                                  </a:solidFill>
                                  <a:latin typeface="Cambria Math" panose="02040503050406030204" pitchFamily="18" charset="0"/>
                                </a:rPr>
                              </m:ctrlPr>
                            </m:barPr>
                            <m:e>
                              <m:r>
                                <a:rPr lang="en-US" altLang="zh-TW" sz="3900" i="1">
                                  <a:solidFill>
                                    <a:srgbClr val="002060"/>
                                  </a:solidFill>
                                  <a:latin typeface="Cambria Math"/>
                                </a:rPr>
                                <m:t>𝑈</m:t>
                              </m:r>
                            </m:e>
                          </m:bar>
                        </m:e>
                        <m:sub>
                          <m:r>
                            <a:rPr lang="en-US" altLang="zh-TW" sz="3900" i="1">
                              <a:solidFill>
                                <a:srgbClr val="002060"/>
                              </a:solidFill>
                              <a:latin typeface="Cambria Math"/>
                            </a:rPr>
                            <m:t>𝑖</m:t>
                          </m:r>
                        </m:sub>
                      </m:sSub>
                    </m:oMath>
                  </m:oMathPara>
                </a14:m>
                <a:endParaRPr lang="zh-TW" altLang="en-US" sz="3900" dirty="0">
                  <a:solidFill>
                    <a:srgbClr val="002060"/>
                  </a:solidFill>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4768492" y="6548451"/>
                <a:ext cx="864320" cy="75937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4" name="文字方塊 13"/>
              <p:cNvSpPr txBox="1"/>
              <p:nvPr/>
            </p:nvSpPr>
            <p:spPr>
              <a:xfrm>
                <a:off x="6443701" y="6764476"/>
                <a:ext cx="756086" cy="67306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3600" i="1">
                              <a:solidFill>
                                <a:srgbClr val="C00000"/>
                              </a:solidFill>
                              <a:latin typeface="Cambria Math" panose="02040503050406030204" pitchFamily="18" charset="0"/>
                            </a:rPr>
                          </m:ctrlPr>
                        </m:sSubPr>
                        <m:e>
                          <m:bar>
                            <m:barPr>
                              <m:pos m:val="top"/>
                              <m:ctrlPr>
                                <a:rPr lang="en-US" altLang="zh-TW" sz="3600" i="1">
                                  <a:solidFill>
                                    <a:srgbClr val="C00000"/>
                                  </a:solidFill>
                                  <a:latin typeface="Cambria Math" panose="02040503050406030204" pitchFamily="18" charset="0"/>
                                </a:rPr>
                              </m:ctrlPr>
                            </m:barPr>
                            <m:e>
                              <m:r>
                                <a:rPr lang="en-US" altLang="zh-TW" sz="3600" i="1">
                                  <a:solidFill>
                                    <a:srgbClr val="C00000"/>
                                  </a:solidFill>
                                  <a:latin typeface="Cambria Math"/>
                                </a:rPr>
                                <m:t>𝑈</m:t>
                              </m:r>
                            </m:e>
                          </m:bar>
                        </m:e>
                        <m:sub>
                          <m:r>
                            <a:rPr lang="en-US" altLang="zh-TW" sz="3600" i="1">
                              <a:solidFill>
                                <a:srgbClr val="C00000"/>
                              </a:solidFill>
                              <a:latin typeface="Cambria Math"/>
                            </a:rPr>
                            <m:t>𝑗</m:t>
                          </m:r>
                        </m:sub>
                      </m:sSub>
                    </m:oMath>
                  </m:oMathPara>
                </a14:m>
                <a:endParaRPr lang="zh-TW" altLang="en-US" sz="3600" dirty="0">
                  <a:solidFill>
                    <a:srgbClr val="C00000"/>
                  </a:solidFill>
                </a:endParaRPr>
              </a:p>
            </p:txBody>
          </p:sp>
        </mc:Choice>
        <mc:Fallback>
          <p:sp>
            <p:nvSpPr>
              <p:cNvPr id="14" name="文字方塊 13"/>
              <p:cNvSpPr txBox="1">
                <a:spLocks noRot="1" noChangeAspect="1" noMove="1" noResize="1" noEditPoints="1" noAdjustHandles="1" noChangeArrowheads="1" noChangeShapeType="1" noTextEdit="1"/>
              </p:cNvSpPr>
              <p:nvPr/>
            </p:nvSpPr>
            <p:spPr>
              <a:xfrm>
                <a:off x="6443701" y="6764476"/>
                <a:ext cx="756086" cy="673069"/>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文字方塊 16"/>
              <p:cNvSpPr txBox="1"/>
              <p:nvPr/>
            </p:nvSpPr>
            <p:spPr>
              <a:xfrm>
                <a:off x="12924422" y="3308092"/>
                <a:ext cx="864320" cy="692497"/>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r>
                            <a:rPr lang="zh-TW" altLang="en-US" sz="3900" i="1">
                              <a:solidFill>
                                <a:srgbClr val="002060"/>
                              </a:solidFill>
                              <a:latin typeface="Cambria Math"/>
                            </a:rPr>
                            <m:t>𝜇</m:t>
                          </m:r>
                        </m:e>
                        <m:sub>
                          <m:r>
                            <a:rPr lang="en-US" altLang="zh-TW" sz="3900" i="1">
                              <a:solidFill>
                                <a:srgbClr val="002060"/>
                              </a:solidFill>
                              <a:latin typeface="Cambria Math"/>
                            </a:rPr>
                            <m:t>𝑖</m:t>
                          </m:r>
                        </m:sub>
                      </m:sSub>
                    </m:oMath>
                  </m:oMathPara>
                </a14:m>
                <a:endParaRPr lang="zh-TW" altLang="en-US" sz="3900" dirty="0">
                  <a:solidFill>
                    <a:srgbClr val="002060"/>
                  </a:solidFill>
                </a:endParaRPr>
              </a:p>
            </p:txBody>
          </p:sp>
        </mc:Choice>
        <mc:Fallback>
          <p:sp>
            <p:nvSpPr>
              <p:cNvPr id="17" name="文字方塊 16"/>
              <p:cNvSpPr txBox="1">
                <a:spLocks noRot="1" noChangeAspect="1" noMove="1" noResize="1" noEditPoints="1" noAdjustHandles="1" noChangeArrowheads="1" noChangeShapeType="1" noTextEdit="1"/>
              </p:cNvSpPr>
              <p:nvPr/>
            </p:nvSpPr>
            <p:spPr>
              <a:xfrm>
                <a:off x="12924422" y="3308092"/>
                <a:ext cx="864320" cy="692497"/>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8" name="文字方塊 17"/>
              <p:cNvSpPr txBox="1"/>
              <p:nvPr/>
            </p:nvSpPr>
            <p:spPr>
              <a:xfrm>
                <a:off x="14760626" y="4681481"/>
                <a:ext cx="864320" cy="740780"/>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C00000"/>
                              </a:solidFill>
                              <a:latin typeface="Cambria Math" panose="02040503050406030204" pitchFamily="18" charset="0"/>
                            </a:rPr>
                          </m:ctrlPr>
                        </m:sSubPr>
                        <m:e>
                          <m:r>
                            <a:rPr lang="zh-TW" altLang="en-US" sz="3900" i="1">
                              <a:solidFill>
                                <a:srgbClr val="C00000"/>
                              </a:solidFill>
                              <a:latin typeface="Cambria Math"/>
                            </a:rPr>
                            <m:t>𝜇</m:t>
                          </m:r>
                        </m:e>
                        <m:sub>
                          <m:r>
                            <a:rPr lang="en-US" altLang="zh-TW" sz="3900" i="1">
                              <a:solidFill>
                                <a:srgbClr val="C00000"/>
                              </a:solidFill>
                              <a:latin typeface="Cambria Math"/>
                            </a:rPr>
                            <m:t>𝑗</m:t>
                          </m:r>
                        </m:sub>
                      </m:sSub>
                    </m:oMath>
                  </m:oMathPara>
                </a14:m>
                <a:endParaRPr lang="zh-TW" altLang="en-US" sz="3900" dirty="0">
                  <a:solidFill>
                    <a:srgbClr val="C00000"/>
                  </a:solidFill>
                </a:endParaRPr>
              </a:p>
            </p:txBody>
          </p:sp>
        </mc:Choice>
        <mc:Fallback>
          <p:sp>
            <p:nvSpPr>
              <p:cNvPr id="18" name="文字方塊 17"/>
              <p:cNvSpPr txBox="1">
                <a:spLocks noRot="1" noChangeAspect="1" noMove="1" noResize="1" noEditPoints="1" noAdjustHandles="1" noChangeArrowheads="1" noChangeShapeType="1" noTextEdit="1"/>
              </p:cNvSpPr>
              <p:nvPr/>
            </p:nvSpPr>
            <p:spPr>
              <a:xfrm>
                <a:off x="14760626" y="4681481"/>
                <a:ext cx="864320" cy="74078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9" name="文字方塊 18"/>
              <p:cNvSpPr txBox="1"/>
              <p:nvPr/>
            </p:nvSpPr>
            <p:spPr>
              <a:xfrm>
                <a:off x="11196230" y="6586416"/>
                <a:ext cx="864320" cy="759375"/>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bar>
                            <m:barPr>
                              <m:pos m:val="top"/>
                              <m:ctrlPr>
                                <a:rPr lang="en-US" altLang="zh-TW" sz="3900" i="1">
                                  <a:solidFill>
                                    <a:srgbClr val="002060"/>
                                  </a:solidFill>
                                  <a:latin typeface="Cambria Math" panose="02040503050406030204" pitchFamily="18" charset="0"/>
                                </a:rPr>
                              </m:ctrlPr>
                            </m:barPr>
                            <m:e>
                              <m:r>
                                <a:rPr lang="en-US" altLang="zh-TW" sz="3900" i="1">
                                  <a:solidFill>
                                    <a:srgbClr val="002060"/>
                                  </a:solidFill>
                                  <a:latin typeface="Cambria Math"/>
                                </a:rPr>
                                <m:t>𝑈</m:t>
                              </m:r>
                            </m:e>
                          </m:bar>
                        </m:e>
                        <m:sub>
                          <m:r>
                            <a:rPr lang="en-US" altLang="zh-TW" sz="3900" i="1">
                              <a:solidFill>
                                <a:srgbClr val="002060"/>
                              </a:solidFill>
                              <a:latin typeface="Cambria Math"/>
                            </a:rPr>
                            <m:t>𝑖</m:t>
                          </m:r>
                        </m:sub>
                      </m:sSub>
                    </m:oMath>
                  </m:oMathPara>
                </a14:m>
                <a:endParaRPr lang="zh-TW" altLang="en-US" sz="3900" dirty="0">
                  <a:solidFill>
                    <a:srgbClr val="002060"/>
                  </a:solidFill>
                </a:endParaRPr>
              </a:p>
            </p:txBody>
          </p:sp>
        </mc:Choice>
        <mc:Fallback>
          <p:sp>
            <p:nvSpPr>
              <p:cNvPr id="19" name="文字方塊 18"/>
              <p:cNvSpPr txBox="1">
                <a:spLocks noRot="1" noChangeAspect="1" noMove="1" noResize="1" noEditPoints="1" noAdjustHandles="1" noChangeArrowheads="1" noChangeShapeType="1" noTextEdit="1"/>
              </p:cNvSpPr>
              <p:nvPr/>
            </p:nvSpPr>
            <p:spPr>
              <a:xfrm>
                <a:off x="11196230" y="6586416"/>
                <a:ext cx="864320" cy="75937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0" name="文字方塊 19"/>
              <p:cNvSpPr txBox="1"/>
              <p:nvPr/>
            </p:nvSpPr>
            <p:spPr>
              <a:xfrm>
                <a:off x="13305606" y="6810196"/>
                <a:ext cx="540285" cy="67306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3600" i="1">
                              <a:solidFill>
                                <a:srgbClr val="C00000"/>
                              </a:solidFill>
                              <a:latin typeface="Cambria Math" panose="02040503050406030204" pitchFamily="18" charset="0"/>
                            </a:rPr>
                          </m:ctrlPr>
                        </m:sSubPr>
                        <m:e>
                          <m:bar>
                            <m:barPr>
                              <m:pos m:val="top"/>
                              <m:ctrlPr>
                                <a:rPr lang="en-US" altLang="zh-TW" sz="3600" i="1">
                                  <a:solidFill>
                                    <a:srgbClr val="C00000"/>
                                  </a:solidFill>
                                  <a:latin typeface="Cambria Math" panose="02040503050406030204" pitchFamily="18" charset="0"/>
                                </a:rPr>
                              </m:ctrlPr>
                            </m:barPr>
                            <m:e>
                              <m:r>
                                <a:rPr lang="en-US" altLang="zh-TW" sz="3600" i="1">
                                  <a:solidFill>
                                    <a:srgbClr val="C00000"/>
                                  </a:solidFill>
                                  <a:latin typeface="Cambria Math"/>
                                </a:rPr>
                                <m:t>𝑈</m:t>
                              </m:r>
                            </m:e>
                          </m:bar>
                        </m:e>
                        <m:sub>
                          <m:r>
                            <a:rPr lang="en-US" altLang="zh-TW" sz="3600" i="1">
                              <a:solidFill>
                                <a:srgbClr val="C00000"/>
                              </a:solidFill>
                              <a:latin typeface="Cambria Math"/>
                            </a:rPr>
                            <m:t>𝑗</m:t>
                          </m:r>
                        </m:sub>
                      </m:sSub>
                    </m:oMath>
                  </m:oMathPara>
                </a14:m>
                <a:endParaRPr lang="zh-TW" altLang="en-US" sz="3600" dirty="0">
                  <a:solidFill>
                    <a:srgbClr val="C00000"/>
                  </a:solidFill>
                </a:endParaRPr>
              </a:p>
            </p:txBody>
          </p:sp>
        </mc:Choice>
        <mc:Fallback>
          <p:sp>
            <p:nvSpPr>
              <p:cNvPr id="20" name="文字方塊 19"/>
              <p:cNvSpPr txBox="1">
                <a:spLocks noRot="1" noChangeAspect="1" noMove="1" noResize="1" noEditPoints="1" noAdjustHandles="1" noChangeArrowheads="1" noChangeShapeType="1" noTextEdit="1"/>
              </p:cNvSpPr>
              <p:nvPr/>
            </p:nvSpPr>
            <p:spPr>
              <a:xfrm>
                <a:off x="13305606" y="6810196"/>
                <a:ext cx="540285" cy="673069"/>
              </a:xfrm>
              <a:prstGeom prst="rect">
                <a:avLst/>
              </a:prstGeom>
              <a:blipFill>
                <a:blip r:embed="rId15"/>
                <a:stretch>
                  <a:fillRect l="-1136"/>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21</a:t>
            </a:fld>
            <a:endParaRPr lang="zh-TW" altLang="en-US">
              <a:solidFill>
                <a:prstClr val="black">
                  <a:tint val="75000"/>
                </a:prstClr>
              </a:solidFill>
            </a:endParaRPr>
          </a:p>
        </p:txBody>
      </p:sp>
      <p:pic>
        <p:nvPicPr>
          <p:cNvPr id="21" name="Picture 15" descr="cc">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5746585" y="7736583"/>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959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6288" y="2010557"/>
            <a:ext cx="2743439" cy="2457663"/>
          </a:xfrm>
          <a:prstGeom prst="rect">
            <a:avLst/>
          </a:prstGeom>
        </p:spPr>
      </p:pic>
      <p:pic>
        <p:nvPicPr>
          <p:cNvPr id="110594" name="圖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98097" y="715171"/>
            <a:ext cx="10746581"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文字方塊 3"/>
          <p:cNvSpPr txBox="1">
            <a:spLocks noChangeArrowheads="1"/>
          </p:cNvSpPr>
          <p:nvPr/>
        </p:nvSpPr>
        <p:spPr bwMode="auto">
          <a:xfrm>
            <a:off x="3850482" y="805589"/>
            <a:ext cx="10910142" cy="9002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5250" b="1" u="sng" dirty="0"/>
          </a:p>
        </p:txBody>
      </p:sp>
      <p:sp>
        <p:nvSpPr>
          <p:cNvPr id="6"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7" name="Rectangle 2"/>
          <p:cNvSpPr txBox="1">
            <a:spLocks noChangeArrowheads="1"/>
          </p:cNvSpPr>
          <p:nvPr/>
        </p:nvSpPr>
        <p:spPr bwMode="auto">
          <a:xfrm>
            <a:off x="2371725" y="148432"/>
            <a:ext cx="1234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4950" b="1" dirty="0">
                <a:latin typeface="Times New Roman" pitchFamily="18" charset="0"/>
                <a:cs typeface="Times New Roman" pitchFamily="18" charset="0"/>
              </a:rPr>
              <a:t>Linear Discriminative Analysis (LDA)</a:t>
            </a:r>
            <a:endParaRPr lang="en-US" altLang="zh-TW" sz="4950" b="1" dirty="0">
              <a:latin typeface="Times New Roman" pitchFamily="18" charset="0"/>
            </a:endParaRPr>
          </a:p>
        </p:txBody>
      </p:sp>
      <p:sp>
        <p:nvSpPr>
          <p:cNvPr id="3" name="矩形 2"/>
          <p:cNvSpPr/>
          <p:nvPr/>
        </p:nvSpPr>
        <p:spPr>
          <a:xfrm>
            <a:off x="2286000" y="8384776"/>
            <a:ext cx="13716000" cy="1421928"/>
          </a:xfrm>
          <a:prstGeom prst="rect">
            <a:avLst/>
          </a:prstGeom>
        </p:spPr>
        <p:txBody>
          <a:bodyPr wrap="square">
            <a:spAutoFit/>
          </a:bodyPr>
          <a:lstStyle/>
          <a:p>
            <a:pPr marL="271463" lvl="1" indent="-271463" defTabSz="1452563" fontAlgn="base">
              <a:lnSpc>
                <a:spcPct val="80000"/>
              </a:lnSpc>
              <a:spcBef>
                <a:spcPct val="0"/>
              </a:spcBef>
              <a:spcAft>
                <a:spcPct val="0"/>
              </a:spcAft>
              <a:buFont typeface="Arial" pitchFamily="34" charset="0"/>
              <a:buChar char="•"/>
            </a:pPr>
            <a:r>
              <a:rPr lang="en-US" altLang="zh-TW" sz="3600" b="1" dirty="0" err="1">
                <a:latin typeface="Times New Roman" pitchFamily="18" charset="0"/>
              </a:rPr>
              <a:t>tr</a:t>
            </a:r>
            <a:r>
              <a:rPr lang="en-US" altLang="zh-TW" sz="3600" b="1" dirty="0">
                <a:latin typeface="Times New Roman" pitchFamily="18" charset="0"/>
              </a:rPr>
              <a:t>(M): trace of a matrix M, the sum of eigenvalues, or the “total scattering” </a:t>
            </a:r>
          </a:p>
          <a:p>
            <a:pPr marL="271463" lvl="1" indent="-271463" defTabSz="1452563" fontAlgn="base">
              <a:lnSpc>
                <a:spcPct val="80000"/>
              </a:lnSpc>
              <a:spcBef>
                <a:spcPct val="0"/>
              </a:spcBef>
              <a:spcAft>
                <a:spcPct val="0"/>
              </a:spcAft>
              <a:buFont typeface="Arial" pitchFamily="34" charset="0"/>
              <a:buChar char="•"/>
            </a:pPr>
            <a:r>
              <a:rPr lang="en-US" altLang="zh-TW" sz="3600" b="1" dirty="0">
                <a:latin typeface="Times New Roman" pitchFamily="18" charset="0"/>
              </a:rPr>
              <a:t>W</a:t>
            </a:r>
            <a:r>
              <a:rPr lang="en-US" altLang="zh-TW" sz="3600" b="1" baseline="30000" dirty="0">
                <a:latin typeface="Times New Roman" pitchFamily="18" charset="0"/>
              </a:rPr>
              <a:t>T</a:t>
            </a:r>
            <a:r>
              <a:rPr lang="en-US" altLang="zh-TW" sz="3600" b="1" dirty="0">
                <a:latin typeface="Times New Roman" pitchFamily="18" charset="0"/>
              </a:rPr>
              <a:t>S</a:t>
            </a:r>
            <a:r>
              <a:rPr lang="en-US" altLang="zh-TW" sz="3600" b="1" baseline="-25000" dirty="0">
                <a:latin typeface="Times New Roman" pitchFamily="18" charset="0"/>
              </a:rPr>
              <a:t>B,W</a:t>
            </a:r>
            <a:r>
              <a:rPr lang="en-US" altLang="zh-TW" sz="3600" b="1" dirty="0">
                <a:latin typeface="Times New Roman" pitchFamily="18" charset="0"/>
              </a:rPr>
              <a:t>W: the matrix S</a:t>
            </a:r>
            <a:r>
              <a:rPr lang="en-US" altLang="zh-TW" sz="3600" b="1" baseline="-25000" dirty="0">
                <a:latin typeface="Times New Roman" pitchFamily="18" charset="0"/>
              </a:rPr>
              <a:t>B,W</a:t>
            </a:r>
            <a:r>
              <a:rPr lang="en-US" altLang="zh-TW" sz="3600" b="1" dirty="0">
                <a:latin typeface="Times New Roman" pitchFamily="18" charset="0"/>
              </a:rPr>
              <a:t> after projecting on the new dimensions</a:t>
            </a:r>
          </a:p>
        </p:txBody>
      </p:sp>
      <p:graphicFrame>
        <p:nvGraphicFramePr>
          <p:cNvPr id="110597" name="物件 1"/>
          <p:cNvGraphicFramePr>
            <a:graphicFrameLocks noChangeAspect="1"/>
          </p:cNvGraphicFramePr>
          <p:nvPr>
            <p:extLst>
              <p:ext uri="{D42A27DB-BD31-4B8C-83A1-F6EECF244321}">
                <p14:modId xmlns:p14="http://schemas.microsoft.com/office/powerpoint/2010/main" val="1451211063"/>
              </p:ext>
            </p:extLst>
          </p:nvPr>
        </p:nvGraphicFramePr>
        <p:xfrm>
          <a:off x="10839114" y="4820258"/>
          <a:ext cx="2705100" cy="1257300"/>
        </p:xfrm>
        <a:graphic>
          <a:graphicData uri="http://schemas.openxmlformats.org/presentationml/2006/ole">
            <mc:AlternateContent xmlns:mc="http://schemas.openxmlformats.org/markup-compatibility/2006">
              <mc:Choice xmlns:v="urn:schemas-microsoft-com:vml" Requires="v">
                <p:oleObj spid="_x0000_s9688" name="方程式" r:id="rId6" imgW="901440" imgH="419040" progId="Equation.3">
                  <p:embed/>
                </p:oleObj>
              </mc:Choice>
              <mc:Fallback>
                <p:oleObj name="方程式" r:id="rId6" imgW="901440" imgH="419040" progId="Equation.3">
                  <p:embed/>
                  <p:pic>
                    <p:nvPicPr>
                      <p:cNvPr id="0" name=""/>
                      <p:cNvPicPr>
                        <a:picLocks noChangeAspect="1" noChangeArrowheads="1"/>
                      </p:cNvPicPr>
                      <p:nvPr/>
                    </p:nvPicPr>
                    <p:blipFill>
                      <a:blip r:embed="rId7"/>
                      <a:srcRect/>
                      <a:stretch>
                        <a:fillRect/>
                      </a:stretch>
                    </p:blipFill>
                    <p:spPr bwMode="auto">
                      <a:xfrm>
                        <a:off x="10839114" y="4820258"/>
                        <a:ext cx="2705100" cy="1257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2168368548"/>
              </p:ext>
            </p:extLst>
          </p:nvPr>
        </p:nvGraphicFramePr>
        <p:xfrm>
          <a:off x="10595520" y="6208714"/>
          <a:ext cx="5029200" cy="1295400"/>
        </p:xfrm>
        <a:graphic>
          <a:graphicData uri="http://schemas.openxmlformats.org/presentationml/2006/ole">
            <mc:AlternateContent xmlns:mc="http://schemas.openxmlformats.org/markup-compatibility/2006">
              <mc:Choice xmlns:v="urn:schemas-microsoft-com:vml" Requires="v">
                <p:oleObj spid="_x0000_s9689" name="方程式" r:id="rId8" imgW="1676160" imgH="431640" progId="Equation.3">
                  <p:embed/>
                </p:oleObj>
              </mc:Choice>
              <mc:Fallback>
                <p:oleObj name="方程式" r:id="rId8" imgW="1676160" imgH="431640" progId="Equation.3">
                  <p:embed/>
                  <p:pic>
                    <p:nvPicPr>
                      <p:cNvPr id="0" name="Object 6"/>
                      <p:cNvPicPr>
                        <a:picLocks noChangeAspect="1" noChangeArrowheads="1"/>
                      </p:cNvPicPr>
                      <p:nvPr/>
                    </p:nvPicPr>
                    <p:blipFill>
                      <a:blip r:embed="rId9"/>
                      <a:srcRect/>
                      <a:stretch>
                        <a:fillRect/>
                      </a:stretch>
                    </p:blipFill>
                    <p:spPr bwMode="auto">
                      <a:xfrm>
                        <a:off x="10595520" y="6208714"/>
                        <a:ext cx="50292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2" name="文字方塊 11"/>
              <p:cNvSpPr txBox="1"/>
              <p:nvPr/>
            </p:nvSpPr>
            <p:spPr>
              <a:xfrm>
                <a:off x="2771294" y="3092067"/>
                <a:ext cx="1144994" cy="7593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bar>
                        <m:barPr>
                          <m:pos m:val="top"/>
                          <m:ctrlPr>
                            <a:rPr lang="en-US" altLang="zh-TW" sz="3900" i="1">
                              <a:solidFill>
                                <a:srgbClr val="002060"/>
                              </a:solidFill>
                              <a:latin typeface="Cambria Math" panose="02040503050406030204" pitchFamily="18" charset="0"/>
                            </a:rPr>
                          </m:ctrlPr>
                        </m:barPr>
                        <m:e>
                          <m:r>
                            <a:rPr lang="en-US" altLang="zh-TW" sz="3900" i="1">
                              <a:solidFill>
                                <a:srgbClr val="002060"/>
                              </a:solidFill>
                              <a:latin typeface="Cambria Math"/>
                            </a:rPr>
                            <m:t>𝑈</m:t>
                          </m:r>
                        </m:e>
                      </m:bar>
                      <m:r>
                        <a:rPr lang="en-US" altLang="zh-TW" sz="3900" i="1">
                          <a:solidFill>
                            <a:srgbClr val="002060"/>
                          </a:solidFill>
                          <a:latin typeface="Cambria Math"/>
                        </a:rPr>
                        <m:t>=</m:t>
                      </m:r>
                    </m:oMath>
                  </m:oMathPara>
                </a14:m>
                <a:endParaRPr lang="zh-TW" altLang="en-US" sz="3900" dirty="0">
                  <a:solidFill>
                    <a:srgbClr val="002060"/>
                  </a:solidFill>
                </a:endParaRPr>
              </a:p>
            </p:txBody>
          </p:sp>
        </mc:Choice>
        <mc:Fallback>
          <p:sp>
            <p:nvSpPr>
              <p:cNvPr id="12" name="文字方塊 11"/>
              <p:cNvSpPr txBox="1">
                <a:spLocks noRot="1" noChangeAspect="1" noMove="1" noResize="1" noEditPoints="1" noAdjustHandles="1" noChangeArrowheads="1" noChangeShapeType="1" noTextEdit="1"/>
              </p:cNvSpPr>
              <p:nvPr/>
            </p:nvSpPr>
            <p:spPr>
              <a:xfrm>
                <a:off x="2771294" y="3092067"/>
                <a:ext cx="1144994" cy="75937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3" name="文字方塊 12"/>
              <p:cNvSpPr txBox="1"/>
              <p:nvPr/>
            </p:nvSpPr>
            <p:spPr>
              <a:xfrm>
                <a:off x="5291662" y="3415824"/>
                <a:ext cx="674273" cy="64844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r>
                            <a:rPr lang="zh-TW" altLang="en-US" sz="3900" i="1">
                              <a:solidFill>
                                <a:srgbClr val="002060"/>
                              </a:solidFill>
                              <a:latin typeface="Cambria Math"/>
                            </a:rPr>
                            <m:t>𝜎</m:t>
                          </m:r>
                        </m:e>
                        <m:sub>
                          <m:r>
                            <a:rPr lang="en-US" altLang="zh-TW" sz="3900" i="1">
                              <a:solidFill>
                                <a:srgbClr val="002060"/>
                              </a:solidFill>
                              <a:latin typeface="Cambria Math"/>
                            </a:rPr>
                            <m:t>𝑖𝑗</m:t>
                          </m:r>
                        </m:sub>
                      </m:sSub>
                    </m:oMath>
                  </m:oMathPara>
                </a14:m>
                <a:endParaRPr lang="zh-TW" altLang="en-US" sz="3900" dirty="0">
                  <a:solidFill>
                    <a:srgbClr val="002060"/>
                  </a:solidFill>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5291662" y="3415824"/>
                <a:ext cx="674273" cy="648447"/>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4" name="文字方塊 13"/>
              <p:cNvSpPr txBox="1"/>
              <p:nvPr/>
            </p:nvSpPr>
            <p:spPr>
              <a:xfrm>
                <a:off x="7415808" y="2335984"/>
                <a:ext cx="5832648" cy="982526"/>
              </a:xfrm>
              <a:prstGeom prst="rect">
                <a:avLst/>
              </a:prstGeom>
              <a:noFill/>
            </p:spPr>
            <p:txBody>
              <a:bodyPr wrap="square" lIns="0" tIns="0" rIns="0" bIns="0" rtlCol="0">
                <a:no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r>
                            <a:rPr lang="zh-TW" altLang="en-US" sz="3900" i="1">
                              <a:solidFill>
                                <a:srgbClr val="002060"/>
                              </a:solidFill>
                              <a:latin typeface="Cambria Math"/>
                            </a:rPr>
                            <m:t>𝜎</m:t>
                          </m:r>
                        </m:e>
                        <m:sub>
                          <m:r>
                            <a:rPr lang="en-US" altLang="zh-TW" sz="3900" i="1">
                              <a:solidFill>
                                <a:srgbClr val="002060"/>
                              </a:solidFill>
                              <a:latin typeface="Cambria Math"/>
                            </a:rPr>
                            <m:t>𝑖𝑗</m:t>
                          </m:r>
                        </m:sub>
                      </m:sSub>
                      <m:r>
                        <a:rPr lang="en-US" altLang="zh-TW" sz="3900" i="1">
                          <a:solidFill>
                            <a:srgbClr val="002060"/>
                          </a:solidFill>
                          <a:latin typeface="Cambria Math"/>
                        </a:rPr>
                        <m:t>=</m:t>
                      </m:r>
                      <m:r>
                        <a:rPr lang="en-US" altLang="zh-TW" sz="3900" i="1">
                          <a:solidFill>
                            <a:srgbClr val="002060"/>
                          </a:solidFill>
                          <a:latin typeface="Cambria Math"/>
                        </a:rPr>
                        <m:t>𝐸</m:t>
                      </m:r>
                      <m:r>
                        <a:rPr lang="en-US" altLang="zh-TW" sz="3900" i="1">
                          <a:solidFill>
                            <a:srgbClr val="002060"/>
                          </a:solidFill>
                          <a:latin typeface="Cambria Math"/>
                        </a:rPr>
                        <m:t>[(</m:t>
                      </m:r>
                      <m:sSub>
                        <m:sSubPr>
                          <m:ctrlPr>
                            <a:rPr lang="en-US" altLang="zh-TW" sz="3900" i="1">
                              <a:solidFill>
                                <a:srgbClr val="002060"/>
                              </a:solidFill>
                              <a:latin typeface="Cambria Math" panose="02040503050406030204" pitchFamily="18" charset="0"/>
                            </a:rPr>
                          </m:ctrlPr>
                        </m:sSubPr>
                        <m:e>
                          <m:r>
                            <a:rPr lang="en-US" altLang="zh-TW" sz="3900" i="1">
                              <a:solidFill>
                                <a:srgbClr val="002060"/>
                              </a:solidFill>
                              <a:latin typeface="Cambria Math"/>
                            </a:rPr>
                            <m:t>𝑥</m:t>
                          </m:r>
                        </m:e>
                        <m:sub>
                          <m:r>
                            <a:rPr lang="en-US" altLang="zh-TW" sz="3900" i="1">
                              <a:solidFill>
                                <a:srgbClr val="002060"/>
                              </a:solidFill>
                              <a:latin typeface="Cambria Math"/>
                            </a:rPr>
                            <m:t>𝑖</m:t>
                          </m:r>
                        </m:sub>
                      </m:sSub>
                      <m:r>
                        <a:rPr lang="en-US" altLang="zh-TW" sz="3900" i="1">
                          <a:solidFill>
                            <a:srgbClr val="002060"/>
                          </a:solidFill>
                          <a:latin typeface="Cambria Math"/>
                        </a:rPr>
                        <m:t>−</m:t>
                      </m:r>
                      <m:sSub>
                        <m:sSubPr>
                          <m:ctrlPr>
                            <a:rPr lang="en-US" altLang="zh-TW" sz="3900" i="1">
                              <a:solidFill>
                                <a:srgbClr val="002060"/>
                              </a:solidFill>
                              <a:latin typeface="Cambria Math" panose="02040503050406030204" pitchFamily="18" charset="0"/>
                            </a:rPr>
                          </m:ctrlPr>
                        </m:sSubPr>
                        <m:e>
                          <m:bar>
                            <m:barPr>
                              <m:pos m:val="top"/>
                              <m:ctrlPr>
                                <a:rPr lang="en-US" altLang="zh-TW" sz="3900" i="1">
                                  <a:solidFill>
                                    <a:srgbClr val="002060"/>
                                  </a:solidFill>
                                  <a:latin typeface="Cambria Math" panose="02040503050406030204" pitchFamily="18" charset="0"/>
                                </a:rPr>
                              </m:ctrlPr>
                            </m:barPr>
                            <m:e>
                              <m:r>
                                <a:rPr lang="en-US" altLang="zh-TW" sz="3900" i="1">
                                  <a:solidFill>
                                    <a:srgbClr val="002060"/>
                                  </a:solidFill>
                                  <a:latin typeface="Cambria Math"/>
                                </a:rPr>
                                <m:t>𝑥</m:t>
                              </m:r>
                            </m:e>
                          </m:bar>
                        </m:e>
                        <m:sub>
                          <m:r>
                            <a:rPr lang="en-US" altLang="zh-TW" sz="3900" i="1">
                              <a:solidFill>
                                <a:srgbClr val="002060"/>
                              </a:solidFill>
                              <a:latin typeface="Cambria Math"/>
                            </a:rPr>
                            <m:t>𝑖</m:t>
                          </m:r>
                        </m:sub>
                      </m:sSub>
                      <m:r>
                        <a:rPr lang="en-US" altLang="zh-TW" sz="3900" i="1">
                          <a:solidFill>
                            <a:srgbClr val="002060"/>
                          </a:solidFill>
                          <a:latin typeface="Cambria Math"/>
                        </a:rPr>
                        <m:t>)(</m:t>
                      </m:r>
                      <m:sSub>
                        <m:sSubPr>
                          <m:ctrlPr>
                            <a:rPr lang="en-US" altLang="zh-TW" sz="3900" i="1">
                              <a:solidFill>
                                <a:srgbClr val="002060"/>
                              </a:solidFill>
                              <a:latin typeface="Cambria Math" panose="02040503050406030204" pitchFamily="18" charset="0"/>
                            </a:rPr>
                          </m:ctrlPr>
                        </m:sSubPr>
                        <m:e>
                          <m:r>
                            <a:rPr lang="en-US" altLang="zh-TW" sz="3900" i="1">
                              <a:solidFill>
                                <a:srgbClr val="002060"/>
                              </a:solidFill>
                              <a:latin typeface="Cambria Math"/>
                            </a:rPr>
                            <m:t>𝑥</m:t>
                          </m:r>
                        </m:e>
                        <m:sub>
                          <m:r>
                            <a:rPr lang="en-US" altLang="zh-TW" sz="3900" i="1">
                              <a:solidFill>
                                <a:srgbClr val="002060"/>
                              </a:solidFill>
                              <a:latin typeface="Cambria Math"/>
                            </a:rPr>
                            <m:t>𝑗</m:t>
                          </m:r>
                        </m:sub>
                      </m:sSub>
                      <m:r>
                        <a:rPr lang="en-US" altLang="zh-TW" sz="3900" i="1">
                          <a:solidFill>
                            <a:srgbClr val="002060"/>
                          </a:solidFill>
                          <a:latin typeface="Cambria Math"/>
                        </a:rPr>
                        <m:t>−</m:t>
                      </m:r>
                      <m:sSub>
                        <m:sSubPr>
                          <m:ctrlPr>
                            <a:rPr lang="en-US" altLang="zh-TW" sz="3900" i="1">
                              <a:solidFill>
                                <a:srgbClr val="002060"/>
                              </a:solidFill>
                              <a:latin typeface="Cambria Math" panose="02040503050406030204" pitchFamily="18" charset="0"/>
                            </a:rPr>
                          </m:ctrlPr>
                        </m:sSubPr>
                        <m:e>
                          <m:bar>
                            <m:barPr>
                              <m:pos m:val="top"/>
                              <m:ctrlPr>
                                <a:rPr lang="en-US" altLang="zh-TW" sz="3900" i="1">
                                  <a:solidFill>
                                    <a:srgbClr val="002060"/>
                                  </a:solidFill>
                                  <a:latin typeface="Cambria Math" panose="02040503050406030204" pitchFamily="18" charset="0"/>
                                </a:rPr>
                              </m:ctrlPr>
                            </m:barPr>
                            <m:e>
                              <m:r>
                                <a:rPr lang="en-US" altLang="zh-TW" sz="3900" i="1">
                                  <a:solidFill>
                                    <a:srgbClr val="002060"/>
                                  </a:solidFill>
                                  <a:latin typeface="Cambria Math"/>
                                </a:rPr>
                                <m:t>𝑥</m:t>
                              </m:r>
                            </m:e>
                          </m:bar>
                        </m:e>
                        <m:sub>
                          <m:r>
                            <a:rPr lang="en-US" altLang="zh-TW" sz="3900" i="1">
                              <a:solidFill>
                                <a:srgbClr val="002060"/>
                              </a:solidFill>
                              <a:latin typeface="Cambria Math"/>
                            </a:rPr>
                            <m:t>𝑗</m:t>
                          </m:r>
                        </m:sub>
                      </m:sSub>
                      <m:r>
                        <a:rPr lang="en-US" altLang="zh-TW" sz="3900" i="1">
                          <a:solidFill>
                            <a:srgbClr val="002060"/>
                          </a:solidFill>
                          <a:latin typeface="Cambria Math"/>
                        </a:rPr>
                        <m:t>)]</m:t>
                      </m:r>
                    </m:oMath>
                  </m:oMathPara>
                </a14:m>
                <a:endParaRPr lang="en-US" altLang="zh-TW" sz="3900" dirty="0">
                  <a:solidFill>
                    <a:srgbClr val="002060"/>
                  </a:solidFill>
                </a:endParaRPr>
              </a:p>
              <a:p>
                <a:endParaRPr lang="zh-TW" altLang="en-US" sz="3900" dirty="0">
                  <a:solidFill>
                    <a:srgbClr val="002060"/>
                  </a:solidFill>
                </a:endParaRPr>
              </a:p>
            </p:txBody>
          </p:sp>
        </mc:Choice>
        <mc:Fallback>
          <p:sp>
            <p:nvSpPr>
              <p:cNvPr id="14" name="文字方塊 13"/>
              <p:cNvSpPr txBox="1">
                <a:spLocks noRot="1" noChangeAspect="1" noMove="1" noResize="1" noEditPoints="1" noAdjustHandles="1" noChangeArrowheads="1" noChangeShapeType="1" noTextEdit="1"/>
              </p:cNvSpPr>
              <p:nvPr/>
            </p:nvSpPr>
            <p:spPr>
              <a:xfrm>
                <a:off x="7415808" y="2335984"/>
                <a:ext cx="5832648" cy="982526"/>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p:cNvSpPr txBox="1"/>
              <p:nvPr/>
            </p:nvSpPr>
            <p:spPr>
              <a:xfrm>
                <a:off x="2555268" y="5576344"/>
                <a:ext cx="2417793"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3900" i="1">
                              <a:solidFill>
                                <a:srgbClr val="002060"/>
                              </a:solidFill>
                              <a:latin typeface="Cambria Math" panose="02040503050406030204" pitchFamily="18" charset="0"/>
                            </a:rPr>
                          </m:ctrlPr>
                        </m:sSupPr>
                        <m:e>
                          <m:r>
                            <a:rPr lang="en-US" altLang="zh-TW" sz="3900" i="1">
                              <a:solidFill>
                                <a:srgbClr val="002060"/>
                              </a:solidFill>
                              <a:latin typeface="Cambria Math"/>
                            </a:rPr>
                            <m:t>𝑊</m:t>
                          </m:r>
                        </m:e>
                        <m:sup>
                          <m:r>
                            <a:rPr lang="en-US" altLang="zh-TW" sz="3900" i="1">
                              <a:solidFill>
                                <a:srgbClr val="002060"/>
                              </a:solidFill>
                              <a:latin typeface="Cambria Math"/>
                            </a:rPr>
                            <m:t>𝑇</m:t>
                          </m:r>
                        </m:sup>
                      </m:sSup>
                      <m:r>
                        <a:rPr lang="en-US" altLang="zh-TW" sz="3900" i="1">
                          <a:solidFill>
                            <a:srgbClr val="002060"/>
                          </a:solidFill>
                          <a:latin typeface="Cambria Math"/>
                        </a:rPr>
                        <m:t>𝑆𝑊</m:t>
                      </m:r>
                      <m:r>
                        <a:rPr lang="en-US" altLang="zh-TW" sz="3900" i="1">
                          <a:solidFill>
                            <a:srgbClr val="002060"/>
                          </a:solidFill>
                          <a:latin typeface="Cambria Math"/>
                        </a:rPr>
                        <m:t>=</m:t>
                      </m:r>
                    </m:oMath>
                  </m:oMathPara>
                </a14:m>
                <a:endParaRPr lang="zh-TW" altLang="en-US" sz="3900" dirty="0">
                  <a:solidFill>
                    <a:srgbClr val="002060"/>
                  </a:solidFill>
                </a:endParaRPr>
              </a:p>
            </p:txBody>
          </p:sp>
        </mc:Choice>
        <mc:Fallback>
          <p:sp>
            <p:nvSpPr>
              <p:cNvPr id="16" name="文字方塊 15"/>
              <p:cNvSpPr txBox="1">
                <a:spLocks noRot="1" noChangeAspect="1" noMove="1" noResize="1" noEditPoints="1" noAdjustHandles="1" noChangeArrowheads="1" noChangeShapeType="1" noTextEdit="1"/>
              </p:cNvSpPr>
              <p:nvPr/>
            </p:nvSpPr>
            <p:spPr>
              <a:xfrm>
                <a:off x="2555268" y="5576344"/>
                <a:ext cx="2417793" cy="692497"/>
              </a:xfrm>
              <a:prstGeom prst="rect">
                <a:avLst/>
              </a:prstGeom>
              <a:blipFill>
                <a:blip r:embed="rId13"/>
                <a:stretch>
                  <a:fillRect/>
                </a:stretch>
              </a:blipFill>
            </p:spPr>
            <p:txBody>
              <a:bodyPr/>
              <a:lstStyle/>
              <a:p>
                <a:r>
                  <a:rPr lang="zh-TW" altLang="en-US">
                    <a:noFill/>
                  </a:rPr>
                  <a:t> </a:t>
                </a:r>
              </a:p>
            </p:txBody>
          </p:sp>
        </mc:Fallback>
      </mc:AlternateContent>
      <p:sp>
        <p:nvSpPr>
          <p:cNvPr id="5" name="矩形 4"/>
          <p:cNvSpPr/>
          <p:nvPr/>
        </p:nvSpPr>
        <p:spPr>
          <a:xfrm>
            <a:off x="4823520" y="5144294"/>
            <a:ext cx="194421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50"/>
          </a:p>
        </p:txBody>
      </p:sp>
      <p:sp>
        <p:nvSpPr>
          <p:cNvPr id="19" name="矩形 18"/>
          <p:cNvSpPr/>
          <p:nvPr/>
        </p:nvSpPr>
        <p:spPr>
          <a:xfrm>
            <a:off x="6983760" y="5144294"/>
            <a:ext cx="1944216"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50"/>
          </a:p>
        </p:txBody>
      </p:sp>
      <p:sp>
        <p:nvSpPr>
          <p:cNvPr id="20" name="矩形 19"/>
          <p:cNvSpPr/>
          <p:nvPr/>
        </p:nvSpPr>
        <p:spPr>
          <a:xfrm>
            <a:off x="9252012" y="5144294"/>
            <a:ext cx="432048"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50"/>
          </a:p>
        </p:txBody>
      </p:sp>
      <mc:AlternateContent xmlns:mc="http://schemas.openxmlformats.org/markup-compatibility/2006">
        <mc:Choice xmlns:a14="http://schemas.microsoft.com/office/drawing/2010/main" Requires="a14">
          <p:sp>
            <p:nvSpPr>
              <p:cNvPr id="21" name="文字方塊 20"/>
              <p:cNvSpPr txBox="1"/>
              <p:nvPr/>
            </p:nvSpPr>
            <p:spPr>
              <a:xfrm>
                <a:off x="5471592" y="5479762"/>
                <a:ext cx="1512168"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3600" i="1">
                          <a:solidFill>
                            <a:srgbClr val="002060"/>
                          </a:solidFill>
                          <a:latin typeface="Cambria Math"/>
                        </a:rPr>
                        <m:t>𝑘</m:t>
                      </m:r>
                      <m:r>
                        <a:rPr lang="en-US" altLang="zh-TW" sz="3600" i="1">
                          <a:solidFill>
                            <a:srgbClr val="002060"/>
                          </a:solidFill>
                          <a:latin typeface="Cambria Math"/>
                          <a:ea typeface="Cambria Math"/>
                        </a:rPr>
                        <m:t>×</m:t>
                      </m:r>
                      <m:r>
                        <a:rPr lang="en-US" altLang="zh-TW" sz="3600" i="1">
                          <a:solidFill>
                            <a:srgbClr val="002060"/>
                          </a:solidFill>
                          <a:latin typeface="Cambria Math"/>
                          <a:ea typeface="Cambria Math"/>
                        </a:rPr>
                        <m:t>𝑁</m:t>
                      </m:r>
                    </m:oMath>
                  </m:oMathPara>
                </a14:m>
                <a:endParaRPr lang="zh-TW" altLang="en-US" sz="3600" dirty="0">
                  <a:solidFill>
                    <a:srgbClr val="002060"/>
                  </a:solidFill>
                </a:endParaRPr>
              </a:p>
            </p:txBody>
          </p:sp>
        </mc:Choice>
        <mc:Fallback>
          <p:sp>
            <p:nvSpPr>
              <p:cNvPr id="21" name="文字方塊 20"/>
              <p:cNvSpPr txBox="1">
                <a:spLocks noRot="1" noChangeAspect="1" noMove="1" noResize="1" noEditPoints="1" noAdjustHandles="1" noChangeArrowheads="1" noChangeShapeType="1" noTextEdit="1"/>
              </p:cNvSpPr>
              <p:nvPr/>
            </p:nvSpPr>
            <p:spPr>
              <a:xfrm>
                <a:off x="5471592" y="5479762"/>
                <a:ext cx="1512168" cy="646331"/>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2" name="文字方塊 21"/>
              <p:cNvSpPr txBox="1"/>
              <p:nvPr/>
            </p:nvSpPr>
            <p:spPr>
              <a:xfrm>
                <a:off x="7523820" y="6612039"/>
                <a:ext cx="1242000" cy="646331"/>
              </a:xfrm>
              <a:prstGeom prst="rect">
                <a:avLst/>
              </a:prstGeom>
              <a:noFill/>
            </p:spPr>
            <p:txBody>
              <a:bodyPr wrap="square" lIns="0" rIns="0" rtlCol="0">
                <a:spAutoFit/>
              </a:bodyPr>
              <a:lstStyle/>
              <a:p>
                <a:pPr/>
                <a14:m>
                  <m:oMathPara xmlns:m="http://schemas.openxmlformats.org/officeDocument/2006/math">
                    <m:oMathParaPr>
                      <m:jc m:val="left"/>
                    </m:oMathParaPr>
                    <m:oMath xmlns:m="http://schemas.openxmlformats.org/officeDocument/2006/math">
                      <m:r>
                        <a:rPr lang="en-US" altLang="zh-TW" sz="3600" i="1">
                          <a:solidFill>
                            <a:srgbClr val="002060"/>
                          </a:solidFill>
                          <a:latin typeface="Cambria Math"/>
                        </a:rPr>
                        <m:t>𝑁</m:t>
                      </m:r>
                      <m:r>
                        <a:rPr lang="en-US" altLang="zh-TW" sz="3600" i="1">
                          <a:solidFill>
                            <a:srgbClr val="002060"/>
                          </a:solidFill>
                          <a:latin typeface="Cambria Math"/>
                          <a:ea typeface="Cambria Math"/>
                        </a:rPr>
                        <m:t>×</m:t>
                      </m:r>
                      <m:r>
                        <a:rPr lang="en-US" altLang="zh-TW" sz="3600" i="1">
                          <a:solidFill>
                            <a:srgbClr val="002060"/>
                          </a:solidFill>
                          <a:latin typeface="Cambria Math"/>
                          <a:ea typeface="Cambria Math"/>
                        </a:rPr>
                        <m:t>𝑁</m:t>
                      </m:r>
                    </m:oMath>
                  </m:oMathPara>
                </a14:m>
                <a:endParaRPr lang="zh-TW" altLang="en-US" sz="3600" dirty="0">
                  <a:solidFill>
                    <a:srgbClr val="002060"/>
                  </a:solidFill>
                </a:endParaRPr>
              </a:p>
            </p:txBody>
          </p:sp>
        </mc:Choice>
        <mc:Fallback>
          <p:sp>
            <p:nvSpPr>
              <p:cNvPr id="22" name="文字方塊 21"/>
              <p:cNvSpPr txBox="1">
                <a:spLocks noRot="1" noChangeAspect="1" noMove="1" noResize="1" noEditPoints="1" noAdjustHandles="1" noChangeArrowheads="1" noChangeShapeType="1" noTextEdit="1"/>
              </p:cNvSpPr>
              <p:nvPr/>
            </p:nvSpPr>
            <p:spPr>
              <a:xfrm>
                <a:off x="7523820" y="6612039"/>
                <a:ext cx="1242000" cy="646331"/>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8927976" y="6612039"/>
                <a:ext cx="1512168"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3600" i="1">
                          <a:solidFill>
                            <a:srgbClr val="002060"/>
                          </a:solidFill>
                          <a:latin typeface="Cambria Math"/>
                        </a:rPr>
                        <m:t>𝑁</m:t>
                      </m:r>
                      <m:r>
                        <a:rPr lang="en-US" altLang="zh-TW" sz="3600" i="1">
                          <a:solidFill>
                            <a:srgbClr val="002060"/>
                          </a:solidFill>
                          <a:latin typeface="Cambria Math"/>
                          <a:ea typeface="Cambria Math"/>
                        </a:rPr>
                        <m:t>×</m:t>
                      </m:r>
                      <m:r>
                        <a:rPr lang="en-US" altLang="zh-TW" sz="3600" i="1">
                          <a:solidFill>
                            <a:srgbClr val="002060"/>
                          </a:solidFill>
                          <a:latin typeface="Cambria Math"/>
                          <a:ea typeface="Cambria Math"/>
                        </a:rPr>
                        <m:t>𝑘</m:t>
                      </m:r>
                    </m:oMath>
                  </m:oMathPara>
                </a14:m>
                <a:endParaRPr lang="zh-TW" altLang="en-US" sz="3600" dirty="0">
                  <a:solidFill>
                    <a:srgbClr val="002060"/>
                  </a:solidFill>
                </a:endParaRPr>
              </a:p>
            </p:txBody>
          </p:sp>
        </mc:Choice>
        <mc:Fallback>
          <p:sp>
            <p:nvSpPr>
              <p:cNvPr id="23" name="文字方塊 22"/>
              <p:cNvSpPr txBox="1">
                <a:spLocks noRot="1" noChangeAspect="1" noMove="1" noResize="1" noEditPoints="1" noAdjustHandles="1" noChangeArrowheads="1" noChangeShapeType="1" noTextEdit="1"/>
              </p:cNvSpPr>
              <p:nvPr/>
            </p:nvSpPr>
            <p:spPr>
              <a:xfrm>
                <a:off x="8927976" y="6612039"/>
                <a:ext cx="1512168" cy="646331"/>
              </a:xfrm>
              <a:prstGeom prst="rect">
                <a:avLst/>
              </a:prstGeom>
              <a:blipFill>
                <a:blip r:embed="rId16"/>
                <a:stretch>
                  <a:fillRect/>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22</a:t>
            </a:fld>
            <a:endParaRPr lang="zh-TW" altLang="en-US">
              <a:solidFill>
                <a:prstClr val="black">
                  <a:tint val="75000"/>
                </a:prstClr>
              </a:solidFill>
            </a:endParaRPr>
          </a:p>
        </p:txBody>
      </p:sp>
      <p:pic>
        <p:nvPicPr>
          <p:cNvPr id="24" name="Picture 15" descr="cc">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700162" y="3904302"/>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898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圖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98097" y="715171"/>
            <a:ext cx="10746581"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19" name="圖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91027" y="2660651"/>
            <a:ext cx="9720263" cy="658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文字方塊 3"/>
          <p:cNvSpPr txBox="1">
            <a:spLocks noChangeArrowheads="1"/>
          </p:cNvSpPr>
          <p:nvPr/>
        </p:nvSpPr>
        <p:spPr bwMode="auto">
          <a:xfrm>
            <a:off x="3850482" y="805589"/>
            <a:ext cx="10802130" cy="9002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5250" b="1" u="sng" dirty="0"/>
          </a:p>
        </p:txBody>
      </p:sp>
      <p:graphicFrame>
        <p:nvGraphicFramePr>
          <p:cNvPr id="111621" name="物件 3"/>
          <p:cNvGraphicFramePr>
            <a:graphicFrameLocks noChangeAspect="1"/>
          </p:cNvGraphicFramePr>
          <p:nvPr/>
        </p:nvGraphicFramePr>
        <p:xfrm>
          <a:off x="9686927" y="2772571"/>
          <a:ext cx="4814888" cy="957263"/>
        </p:xfrm>
        <a:graphic>
          <a:graphicData uri="http://schemas.openxmlformats.org/presentationml/2006/ole">
            <mc:AlternateContent xmlns:mc="http://schemas.openxmlformats.org/markup-compatibility/2006">
              <mc:Choice xmlns:v="urn:schemas-microsoft-com:vml" Requires="v">
                <p:oleObj spid="_x0000_s10712" name="文件" r:id="rId6" imgW="4586691" imgH="914329" progId="Word.Document.12">
                  <p:embed/>
                </p:oleObj>
              </mc:Choice>
              <mc:Fallback>
                <p:oleObj name="文件" r:id="rId6" imgW="4586691" imgH="914329" progId="Word.Document.1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86927" y="2772571"/>
                        <a:ext cx="4814888" cy="95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7" name="Rectangle 2"/>
          <p:cNvSpPr txBox="1">
            <a:spLocks noChangeArrowheads="1"/>
          </p:cNvSpPr>
          <p:nvPr/>
        </p:nvSpPr>
        <p:spPr bwMode="auto">
          <a:xfrm>
            <a:off x="2371725" y="148432"/>
            <a:ext cx="1234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4950" b="1" dirty="0">
                <a:latin typeface="Times New Roman" pitchFamily="18" charset="0"/>
                <a:cs typeface="Times New Roman" pitchFamily="18" charset="0"/>
              </a:rPr>
              <a:t>Linear Discriminative Analysis (LDA)</a:t>
            </a:r>
            <a:endParaRPr lang="en-US" altLang="zh-TW" sz="4950" b="1" dirty="0">
              <a:latin typeface="Times New Roman" pitchFamily="18" charset="0"/>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2426452396"/>
              </p:ext>
            </p:extLst>
          </p:nvPr>
        </p:nvGraphicFramePr>
        <p:xfrm>
          <a:off x="8927978" y="1579898"/>
          <a:ext cx="4919663" cy="771525"/>
        </p:xfrm>
        <a:graphic>
          <a:graphicData uri="http://schemas.openxmlformats.org/presentationml/2006/ole">
            <mc:AlternateContent xmlns:mc="http://schemas.openxmlformats.org/markup-compatibility/2006">
              <mc:Choice xmlns:v="urn:schemas-microsoft-com:vml" Requires="v">
                <p:oleObj spid="_x0000_s10713" name="方程式" r:id="rId8" imgW="1942920" imgH="304560" progId="Equation.3">
                  <p:embed/>
                </p:oleObj>
              </mc:Choice>
              <mc:Fallback>
                <p:oleObj name="方程式" r:id="rId8" imgW="1942920" imgH="304560" progId="Equation.3">
                  <p:embed/>
                  <p:pic>
                    <p:nvPicPr>
                      <p:cNvPr id="0" name="Object 5"/>
                      <p:cNvPicPr>
                        <a:picLocks noChangeAspect="1" noChangeArrowheads="1"/>
                      </p:cNvPicPr>
                      <p:nvPr/>
                    </p:nvPicPr>
                    <p:blipFill>
                      <a:blip r:embed="rId9"/>
                      <a:srcRect/>
                      <a:stretch>
                        <a:fillRect/>
                      </a:stretch>
                    </p:blipFill>
                    <p:spPr bwMode="auto">
                      <a:xfrm>
                        <a:off x="8927978" y="1579898"/>
                        <a:ext cx="49196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2286001" y="1687911"/>
            <a:ext cx="6362639" cy="535531"/>
          </a:xfrm>
          <a:prstGeom prst="rect">
            <a:avLst/>
          </a:prstGeom>
        </p:spPr>
        <p:txBody>
          <a:bodyPr wrap="none">
            <a:spAutoFit/>
          </a:bodyPr>
          <a:lstStyle/>
          <a:p>
            <a:pPr marL="271463" lvl="1" indent="-271463" defTabSz="1452563" fontAlgn="base">
              <a:lnSpc>
                <a:spcPct val="80000"/>
              </a:lnSpc>
              <a:spcBef>
                <a:spcPct val="0"/>
              </a:spcBef>
              <a:spcAft>
                <a:spcPct val="0"/>
              </a:spcAft>
              <a:buFont typeface="Arial" pitchFamily="34" charset="0"/>
              <a:buChar char="•"/>
            </a:pPr>
            <a:r>
              <a:rPr lang="en-US" altLang="zh-TW" sz="3600" b="1" dirty="0">
                <a:latin typeface="Times New Roman" pitchFamily="18" charset="0"/>
              </a:rPr>
              <a:t>Between-class scatter matrix: </a:t>
            </a:r>
          </a:p>
        </p:txBody>
      </p:sp>
      <mc:AlternateContent xmlns:mc="http://schemas.openxmlformats.org/markup-compatibility/2006">
        <mc:Choice xmlns:a14="http://schemas.microsoft.com/office/drawing/2010/main" Requires="a14">
          <p:sp>
            <p:nvSpPr>
              <p:cNvPr id="10" name="文字方塊 9"/>
              <p:cNvSpPr txBox="1"/>
              <p:nvPr/>
            </p:nvSpPr>
            <p:spPr>
              <a:xfrm>
                <a:off x="11736290" y="5576344"/>
                <a:ext cx="864320" cy="692497"/>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r>
                            <a:rPr lang="zh-TW" altLang="en-US" sz="3900" i="1">
                              <a:solidFill>
                                <a:srgbClr val="002060"/>
                              </a:solidFill>
                              <a:latin typeface="Cambria Math"/>
                            </a:rPr>
                            <m:t>𝜇</m:t>
                          </m:r>
                        </m:e>
                        <m:sub>
                          <m:r>
                            <a:rPr lang="en-US" altLang="zh-TW" sz="3900" i="1">
                              <a:solidFill>
                                <a:srgbClr val="002060"/>
                              </a:solidFill>
                              <a:latin typeface="Cambria Math"/>
                            </a:rPr>
                            <m:t>𝑖</m:t>
                          </m:r>
                        </m:sub>
                      </m:sSub>
                    </m:oMath>
                  </m:oMathPara>
                </a14:m>
                <a:endParaRPr lang="zh-TW" altLang="en-US" sz="3900" dirty="0">
                  <a:solidFill>
                    <a:srgbClr val="002060"/>
                  </a:solidFill>
                </a:endParaRPr>
              </a:p>
            </p:txBody>
          </p:sp>
        </mc:Choice>
        <mc:Fallback>
          <p:sp>
            <p:nvSpPr>
              <p:cNvPr id="10" name="文字方塊 9"/>
              <p:cNvSpPr txBox="1">
                <a:spLocks noRot="1" noChangeAspect="1" noMove="1" noResize="1" noEditPoints="1" noAdjustHandles="1" noChangeArrowheads="1" noChangeShapeType="1" noTextEdit="1"/>
              </p:cNvSpPr>
              <p:nvPr/>
            </p:nvSpPr>
            <p:spPr>
              <a:xfrm>
                <a:off x="11736290" y="5576344"/>
                <a:ext cx="864320" cy="69249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文字方塊 10"/>
              <p:cNvSpPr txBox="1"/>
              <p:nvPr/>
            </p:nvSpPr>
            <p:spPr>
              <a:xfrm>
                <a:off x="10548158" y="6833056"/>
                <a:ext cx="864320" cy="740780"/>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002060"/>
                              </a:solidFill>
                              <a:latin typeface="Cambria Math" panose="02040503050406030204" pitchFamily="18" charset="0"/>
                            </a:rPr>
                          </m:ctrlPr>
                        </m:sSubPr>
                        <m:e>
                          <m:r>
                            <a:rPr lang="zh-TW" altLang="en-US" sz="3900" i="1">
                              <a:solidFill>
                                <a:srgbClr val="002060"/>
                              </a:solidFill>
                              <a:latin typeface="Cambria Math"/>
                            </a:rPr>
                            <m:t>𝜇</m:t>
                          </m:r>
                        </m:e>
                        <m:sub>
                          <m:r>
                            <a:rPr lang="en-US" altLang="zh-TW" sz="3900" i="1">
                              <a:solidFill>
                                <a:srgbClr val="002060"/>
                              </a:solidFill>
                              <a:latin typeface="Cambria Math"/>
                            </a:rPr>
                            <m:t>𝑗</m:t>
                          </m:r>
                        </m:sub>
                      </m:sSub>
                    </m:oMath>
                  </m:oMathPara>
                </a14:m>
                <a:endParaRPr lang="zh-TW" altLang="en-US" sz="3900" dirty="0">
                  <a:solidFill>
                    <a:srgbClr val="002060"/>
                  </a:solidFill>
                </a:endParaRPr>
              </a:p>
            </p:txBody>
          </p:sp>
        </mc:Choice>
        <mc:Fallback>
          <p:sp>
            <p:nvSpPr>
              <p:cNvPr id="11" name="文字方塊 10"/>
              <p:cNvSpPr txBox="1">
                <a:spLocks noRot="1" noChangeAspect="1" noMove="1" noResize="1" noEditPoints="1" noAdjustHandles="1" noChangeArrowheads="1" noChangeShapeType="1" noTextEdit="1"/>
              </p:cNvSpPr>
              <p:nvPr/>
            </p:nvSpPr>
            <p:spPr>
              <a:xfrm>
                <a:off x="10548158" y="6833056"/>
                <a:ext cx="864320" cy="740780"/>
              </a:xfrm>
              <a:prstGeom prst="rect">
                <a:avLst/>
              </a:prstGeom>
              <a:blipFill>
                <a:blip r:embed="rId11"/>
                <a:stretch>
                  <a:fillRect/>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23</a:t>
            </a:fld>
            <a:endParaRPr lang="zh-TW" altLang="en-US">
              <a:solidFill>
                <a:prstClr val="black">
                  <a:tint val="75000"/>
                </a:prstClr>
              </a:solidFill>
            </a:endParaRPr>
          </a:p>
        </p:txBody>
      </p:sp>
      <p:pic>
        <p:nvPicPr>
          <p:cNvPr id="13" name="Picture 15" descr="cc">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262309" y="8168631"/>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583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2378872" y="203203"/>
            <a:ext cx="13663613" cy="8786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algn="l" eaLnBrk="1" hangingPunct="1"/>
            <a:r>
              <a:rPr lang="en-US" altLang="zh-TW"/>
              <a:t>Linear Discriminative Analysis (LDA)</a:t>
            </a:r>
          </a:p>
        </p:txBody>
      </p:sp>
      <p:sp>
        <p:nvSpPr>
          <p:cNvPr id="107523" name="Rectangle 3"/>
          <p:cNvSpPr>
            <a:spLocks noGrp="1" noChangeArrowheads="1"/>
          </p:cNvSpPr>
          <p:nvPr>
            <p:ph type="body" idx="1"/>
          </p:nvPr>
        </p:nvSpPr>
        <p:spPr bwMode="auto">
          <a:xfrm>
            <a:off x="2286000" y="1327153"/>
            <a:ext cx="13716000" cy="80432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marL="271463" indent="-271463">
              <a:spcBef>
                <a:spcPts val="0"/>
              </a:spcBef>
            </a:pPr>
            <a:r>
              <a:rPr lang="en-US" altLang="zh-TW" sz="3900" b="1" dirty="0">
                <a:latin typeface="Times New Roman" pitchFamily="18" charset="0"/>
              </a:rPr>
              <a:t>Problem Definition</a:t>
            </a:r>
          </a:p>
          <a:p>
            <a:pPr marL="814388" lvl="1" indent="-271463">
              <a:spcBef>
                <a:spcPts val="750"/>
              </a:spcBef>
            </a:pPr>
            <a:r>
              <a:rPr lang="en-US" altLang="zh-TW" sz="3300" b="1" i="1" dirty="0" err="1">
                <a:latin typeface="Times New Roman" pitchFamily="18" charset="0"/>
              </a:rPr>
              <a:t>w</a:t>
            </a:r>
            <a:r>
              <a:rPr lang="en-US" altLang="zh-TW" sz="3300" i="1" baseline="-25000" dirty="0" err="1">
                <a:latin typeface="Times New Roman" pitchFamily="18" charset="0"/>
              </a:rPr>
              <a:t>j</a:t>
            </a:r>
            <a:r>
              <a:rPr lang="en-US" altLang="zh-TW" sz="3300" dirty="0">
                <a:latin typeface="Times New Roman" pitchFamily="18" charset="0"/>
              </a:rPr>
              <a:t>, </a:t>
            </a:r>
            <a:r>
              <a:rPr lang="en-US" altLang="zh-TW" sz="3300" b="1" dirty="0">
                <a:latin typeface="Times New Roman" pitchFamily="18" charset="0"/>
                <a:sym typeface="Symbol" pitchFamily="18" charset="2"/>
              </a:rPr>
              <a:t></a:t>
            </a:r>
            <a:r>
              <a:rPr lang="en-US" altLang="zh-TW" sz="3300" i="1" baseline="-25000" dirty="0">
                <a:latin typeface="Times New Roman" pitchFamily="18" charset="0"/>
              </a:rPr>
              <a:t>j</a:t>
            </a:r>
            <a:r>
              <a:rPr lang="en-US" altLang="zh-TW" sz="3300" dirty="0">
                <a:latin typeface="Times New Roman" pitchFamily="18" charset="0"/>
              </a:rPr>
              <a:t> and </a:t>
            </a:r>
            <a:r>
              <a:rPr lang="en-US" altLang="zh-TW" sz="3300" b="1" dirty="0" err="1">
                <a:latin typeface="Times New Roman" pitchFamily="18" charset="0"/>
                <a:sym typeface="Symbol" pitchFamily="18" charset="2"/>
              </a:rPr>
              <a:t>U</a:t>
            </a:r>
            <a:r>
              <a:rPr lang="en-US" altLang="zh-TW" sz="3300" i="1" baseline="-25000" dirty="0" err="1">
                <a:latin typeface="Times New Roman" pitchFamily="18" charset="0"/>
              </a:rPr>
              <a:t>j</a:t>
            </a:r>
            <a:r>
              <a:rPr lang="en-US" altLang="zh-TW" sz="3300" dirty="0">
                <a:latin typeface="Times New Roman" pitchFamily="18" charset="0"/>
              </a:rPr>
              <a:t> are the weight (or number of samples), mean and covariance for the random vectors of class </a:t>
            </a:r>
            <a:r>
              <a:rPr lang="en-US" altLang="zh-TW" sz="3300" i="1" dirty="0">
                <a:latin typeface="Times New Roman" pitchFamily="18" charset="0"/>
              </a:rPr>
              <a:t>j</a:t>
            </a:r>
            <a:r>
              <a:rPr lang="en-US" altLang="zh-TW" sz="3300" dirty="0">
                <a:latin typeface="Times New Roman" pitchFamily="18" charset="0"/>
              </a:rPr>
              <a:t>, </a:t>
            </a:r>
            <a:r>
              <a:rPr lang="en-US" altLang="zh-TW" sz="3300" i="1" dirty="0">
                <a:latin typeface="Times New Roman" pitchFamily="18" charset="0"/>
              </a:rPr>
              <a:t>j=1……N,</a:t>
            </a:r>
            <a:r>
              <a:rPr lang="el-GR" altLang="zh-TW" sz="3300" dirty="0">
                <a:latin typeface="Times New Roman" pitchFamily="18" charset="0"/>
                <a:cs typeface="Times New Roman" pitchFamily="18" charset="0"/>
              </a:rPr>
              <a:t>μ</a:t>
            </a:r>
            <a:r>
              <a:rPr lang="en-US" altLang="zh-TW" sz="3300" i="1" dirty="0">
                <a:latin typeface="Times New Roman" pitchFamily="18" charset="0"/>
                <a:cs typeface="Times New Roman" pitchFamily="18" charset="0"/>
              </a:rPr>
              <a:t> </a:t>
            </a:r>
            <a:r>
              <a:rPr lang="en-US" altLang="zh-TW" sz="3300" dirty="0">
                <a:latin typeface="Times New Roman" pitchFamily="18" charset="0"/>
                <a:cs typeface="Times New Roman" pitchFamily="18" charset="0"/>
              </a:rPr>
              <a:t>is the total mean</a:t>
            </a:r>
          </a:p>
          <a:p>
            <a:pPr marL="814388" lvl="1" indent="-271463">
              <a:spcBef>
                <a:spcPts val="750"/>
              </a:spcBef>
            </a:pPr>
            <a:endParaRPr lang="en-US" altLang="zh-TW" sz="3300" dirty="0">
              <a:latin typeface="Times New Roman" pitchFamily="18" charset="0"/>
              <a:cs typeface="Times New Roman" pitchFamily="18" charset="0"/>
            </a:endParaRPr>
          </a:p>
          <a:p>
            <a:pPr marL="814388" lvl="1" indent="-271463">
              <a:spcBef>
                <a:spcPts val="750"/>
              </a:spcBef>
            </a:pPr>
            <a:endParaRPr lang="en-US" altLang="zh-TW" sz="3300" dirty="0">
              <a:latin typeface="Times New Roman" pitchFamily="18" charset="0"/>
              <a:cs typeface="Times New Roman" pitchFamily="18" charset="0"/>
            </a:endParaRPr>
          </a:p>
          <a:p>
            <a:pPr marL="814388" lvl="1" indent="-271463">
              <a:spcBef>
                <a:spcPts val="750"/>
              </a:spcBef>
            </a:pPr>
            <a:r>
              <a:rPr lang="en-US" altLang="zh-TW" sz="3300" dirty="0">
                <a:latin typeface="Times New Roman" pitchFamily="18" charset="0"/>
              </a:rPr>
              <a:t>find </a:t>
            </a:r>
            <a:r>
              <a:rPr lang="en-US" altLang="zh-TW" sz="3300" b="1" dirty="0">
                <a:latin typeface="Times New Roman" pitchFamily="18" charset="0"/>
              </a:rPr>
              <a:t>W=[</a:t>
            </a:r>
            <a:r>
              <a:rPr lang="en-US" altLang="zh-TW" sz="3300" b="1" i="1" dirty="0">
                <a:latin typeface="Times New Roman" pitchFamily="18" charset="0"/>
              </a:rPr>
              <a:t>w</a:t>
            </a:r>
            <a:r>
              <a:rPr lang="en-US" altLang="zh-TW" sz="3300" i="1" baseline="-25000" dirty="0">
                <a:latin typeface="Times New Roman" pitchFamily="18" charset="0"/>
              </a:rPr>
              <a:t>1 </a:t>
            </a:r>
            <a:r>
              <a:rPr lang="en-US" altLang="zh-TW" sz="3300" b="1" i="1" dirty="0">
                <a:latin typeface="Times New Roman" pitchFamily="18" charset="0"/>
              </a:rPr>
              <a:t>w</a:t>
            </a:r>
            <a:r>
              <a:rPr lang="en-US" altLang="zh-TW" sz="3300" i="1" baseline="-25000" dirty="0">
                <a:latin typeface="Times New Roman" pitchFamily="18" charset="0"/>
              </a:rPr>
              <a:t>2 </a:t>
            </a:r>
            <a:r>
              <a:rPr lang="en-US" altLang="zh-TW" sz="3300" i="1" dirty="0">
                <a:latin typeface="Times New Roman" pitchFamily="18" charset="0"/>
              </a:rPr>
              <a:t>……</a:t>
            </a:r>
            <a:r>
              <a:rPr lang="en-US" altLang="zh-TW" sz="3300" b="1" i="1" dirty="0" err="1">
                <a:latin typeface="Times New Roman" pitchFamily="18" charset="0"/>
              </a:rPr>
              <a:t>w</a:t>
            </a:r>
            <a:r>
              <a:rPr lang="en-US" altLang="zh-TW" sz="3300" i="1" baseline="-25000" dirty="0" err="1">
                <a:latin typeface="Times New Roman" pitchFamily="18" charset="0"/>
              </a:rPr>
              <a:t>k</a:t>
            </a:r>
            <a:r>
              <a:rPr lang="en-US" altLang="zh-TW" sz="3300" dirty="0">
                <a:latin typeface="Times New Roman" pitchFamily="18" charset="0"/>
              </a:rPr>
              <a:t>], a set of orthonormal basis such that</a:t>
            </a:r>
          </a:p>
          <a:p>
            <a:pPr marL="814388" lvl="1" indent="-271463">
              <a:spcBef>
                <a:spcPts val="750"/>
              </a:spcBef>
            </a:pPr>
            <a:endParaRPr lang="en-US" altLang="zh-TW" sz="3600" dirty="0">
              <a:latin typeface="Times New Roman" pitchFamily="18" charset="0"/>
            </a:endParaRPr>
          </a:p>
          <a:p>
            <a:pPr marL="814388" lvl="1" indent="-271463">
              <a:spcBef>
                <a:spcPts val="750"/>
              </a:spcBef>
            </a:pPr>
            <a:endParaRPr lang="en-US" altLang="zh-TW" sz="3600" dirty="0">
              <a:latin typeface="Times New Roman" pitchFamily="18" charset="0"/>
            </a:endParaRPr>
          </a:p>
          <a:p>
            <a:pPr marL="814388" lvl="1" indent="-271463">
              <a:spcBef>
                <a:spcPts val="750"/>
              </a:spcBef>
            </a:pPr>
            <a:r>
              <a:rPr lang="en-US" altLang="zh-TW" sz="3300" dirty="0" err="1">
                <a:latin typeface="Times New Roman" pitchFamily="18" charset="0"/>
              </a:rPr>
              <a:t>tr</a:t>
            </a:r>
            <a:r>
              <a:rPr lang="en-US" altLang="zh-TW" sz="3300" dirty="0">
                <a:latin typeface="Times New Roman" pitchFamily="18" charset="0"/>
              </a:rPr>
              <a:t>(M): trace of a matrix M, the sum of eigenvalues, or the “total scattering”</a:t>
            </a:r>
          </a:p>
          <a:p>
            <a:pPr marL="814388" lvl="1" indent="-271463">
              <a:spcBef>
                <a:spcPts val="750"/>
              </a:spcBef>
              <a:buNone/>
            </a:pPr>
            <a:r>
              <a:rPr lang="en-US" altLang="zh-TW" sz="3300" dirty="0">
                <a:latin typeface="Times New Roman" pitchFamily="18" charset="0"/>
              </a:rPr>
              <a:t>	W</a:t>
            </a:r>
            <a:r>
              <a:rPr lang="en-US" altLang="zh-TW" sz="3300" baseline="30000" dirty="0">
                <a:latin typeface="Times New Roman" pitchFamily="18" charset="0"/>
              </a:rPr>
              <a:t>T</a:t>
            </a:r>
            <a:r>
              <a:rPr lang="en-US" altLang="zh-TW" sz="3300" dirty="0">
                <a:latin typeface="Times New Roman" pitchFamily="18" charset="0"/>
              </a:rPr>
              <a:t>S</a:t>
            </a:r>
            <a:r>
              <a:rPr lang="en-US" altLang="zh-TW" sz="3300" baseline="-25000" dirty="0">
                <a:latin typeface="Times New Roman" pitchFamily="18" charset="0"/>
              </a:rPr>
              <a:t>B,W</a:t>
            </a:r>
            <a:r>
              <a:rPr lang="en-US" altLang="zh-TW" sz="3300" dirty="0">
                <a:latin typeface="Times New Roman" pitchFamily="18" charset="0"/>
              </a:rPr>
              <a:t>W: the matrix S</a:t>
            </a:r>
            <a:r>
              <a:rPr lang="en-US" altLang="zh-TW" sz="3300" baseline="-25000" dirty="0">
                <a:latin typeface="Times New Roman" pitchFamily="18" charset="0"/>
              </a:rPr>
              <a:t>B,W</a:t>
            </a:r>
            <a:r>
              <a:rPr lang="en-US" altLang="zh-TW" sz="3300" dirty="0">
                <a:latin typeface="Times New Roman" pitchFamily="18" charset="0"/>
              </a:rPr>
              <a:t> after projecting on the new dimensions</a:t>
            </a:r>
          </a:p>
          <a:p>
            <a:pPr marL="271463" indent="-271463">
              <a:spcBef>
                <a:spcPts val="750"/>
              </a:spcBef>
            </a:pPr>
            <a:r>
              <a:rPr lang="en-US" altLang="zh-TW" sz="3900" b="1" dirty="0">
                <a:latin typeface="Times New Roman" pitchFamily="18" charset="0"/>
              </a:rPr>
              <a:t>Solution</a:t>
            </a:r>
          </a:p>
          <a:p>
            <a:pPr marL="814388" lvl="1" indent="-271463">
              <a:spcBef>
                <a:spcPts val="750"/>
              </a:spcBef>
            </a:pPr>
            <a:r>
              <a:rPr lang="en-US" altLang="zh-TW" sz="3300" dirty="0">
                <a:latin typeface="Times New Roman" pitchFamily="18" charset="0"/>
              </a:rPr>
              <a:t>the columns of </a:t>
            </a:r>
            <a:r>
              <a:rPr lang="en-US" altLang="zh-TW" sz="3300" b="1" dirty="0">
                <a:latin typeface="Times New Roman" pitchFamily="18" charset="0"/>
              </a:rPr>
              <a:t>W</a:t>
            </a:r>
            <a:r>
              <a:rPr lang="en-US" altLang="zh-TW" sz="3300" dirty="0">
                <a:latin typeface="Times New Roman" pitchFamily="18" charset="0"/>
              </a:rPr>
              <a:t> are the eigenvectors of </a:t>
            </a:r>
            <a:r>
              <a:rPr lang="en-US" altLang="zh-TW" sz="3300" b="1" dirty="0">
                <a:latin typeface="Times New Roman" pitchFamily="18" charset="0"/>
              </a:rPr>
              <a:t>S</a:t>
            </a:r>
            <a:r>
              <a:rPr lang="en-US" altLang="zh-TW" sz="3300" baseline="-25000" dirty="0">
                <a:latin typeface="Times New Roman" pitchFamily="18" charset="0"/>
              </a:rPr>
              <a:t>w</a:t>
            </a:r>
            <a:r>
              <a:rPr lang="en-US" altLang="zh-TW" sz="3300" baseline="30000" dirty="0">
                <a:latin typeface="Times New Roman" pitchFamily="18" charset="0"/>
              </a:rPr>
              <a:t>-1</a:t>
            </a:r>
            <a:r>
              <a:rPr lang="en-US" altLang="zh-TW" sz="3300" b="1" dirty="0">
                <a:latin typeface="Times New Roman" pitchFamily="18" charset="0"/>
              </a:rPr>
              <a:t>S</a:t>
            </a:r>
            <a:r>
              <a:rPr lang="en-US" altLang="zh-TW" sz="3300" baseline="-25000" dirty="0">
                <a:latin typeface="Times New Roman" pitchFamily="18" charset="0"/>
              </a:rPr>
              <a:t>B</a:t>
            </a:r>
            <a:r>
              <a:rPr lang="en-US" altLang="zh-TW" sz="3300" dirty="0">
                <a:latin typeface="Times New Roman" pitchFamily="18" charset="0"/>
              </a:rPr>
              <a:t> with the largest eigenvalues</a:t>
            </a:r>
          </a:p>
        </p:txBody>
      </p:sp>
      <p:graphicFrame>
        <p:nvGraphicFramePr>
          <p:cNvPr id="107524" name="Object 5"/>
          <p:cNvGraphicFramePr>
            <a:graphicFrameLocks noChangeAspect="1"/>
          </p:cNvGraphicFramePr>
          <p:nvPr>
            <p:extLst>
              <p:ext uri="{D42A27DB-BD31-4B8C-83A1-F6EECF244321}">
                <p14:modId xmlns:p14="http://schemas.microsoft.com/office/powerpoint/2010/main" val="304417159"/>
              </p:ext>
            </p:extLst>
          </p:nvPr>
        </p:nvGraphicFramePr>
        <p:xfrm>
          <a:off x="3233740" y="3187205"/>
          <a:ext cx="8491538" cy="1092993"/>
        </p:xfrm>
        <a:graphic>
          <a:graphicData uri="http://schemas.openxmlformats.org/presentationml/2006/ole">
            <mc:AlternateContent xmlns:mc="http://schemas.openxmlformats.org/markup-compatibility/2006">
              <mc:Choice xmlns:v="urn:schemas-microsoft-com:vml" Requires="v">
                <p:oleObj spid="_x0000_s21790" name="方程式" r:id="rId4" imgW="3352800" imgH="431800" progId="Equation.3">
                  <p:embed/>
                </p:oleObj>
              </mc:Choice>
              <mc:Fallback>
                <p:oleObj name="方程式" r:id="rId4" imgW="33528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3740" y="3187205"/>
                        <a:ext cx="8491538" cy="10929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5" name="Object 6"/>
          <p:cNvGraphicFramePr>
            <a:graphicFrameLocks noChangeAspect="1"/>
          </p:cNvGraphicFramePr>
          <p:nvPr>
            <p:extLst>
              <p:ext uri="{D42A27DB-BD31-4B8C-83A1-F6EECF244321}">
                <p14:modId xmlns:p14="http://schemas.microsoft.com/office/powerpoint/2010/main" val="352916893"/>
              </p:ext>
            </p:extLst>
          </p:nvPr>
        </p:nvGraphicFramePr>
        <p:xfrm>
          <a:off x="3967163" y="5020469"/>
          <a:ext cx="4248150" cy="1095375"/>
        </p:xfrm>
        <a:graphic>
          <a:graphicData uri="http://schemas.openxmlformats.org/presentationml/2006/ole">
            <mc:AlternateContent xmlns:mc="http://schemas.openxmlformats.org/markup-compatibility/2006">
              <mc:Choice xmlns:v="urn:schemas-microsoft-com:vml" Requires="v">
                <p:oleObj spid="_x0000_s21791" name="方程式" r:id="rId6" imgW="1676160" imgH="431640" progId="Equation.3">
                  <p:embed/>
                </p:oleObj>
              </mc:Choice>
              <mc:Fallback>
                <p:oleObj name="方程式" r:id="rId6" imgW="1676160" imgH="431640" progId="Equation.3">
                  <p:embed/>
                  <p:pic>
                    <p:nvPicPr>
                      <p:cNvPr id="0" name=""/>
                      <p:cNvPicPr>
                        <a:picLocks noChangeAspect="1" noChangeArrowheads="1"/>
                      </p:cNvPicPr>
                      <p:nvPr/>
                    </p:nvPicPr>
                    <p:blipFill>
                      <a:blip r:embed="rId7"/>
                      <a:srcRect/>
                      <a:stretch>
                        <a:fillRect/>
                      </a:stretch>
                    </p:blipFill>
                    <p:spPr bwMode="auto">
                      <a:xfrm>
                        <a:off x="3967163" y="5020469"/>
                        <a:ext cx="424815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24</a:t>
            </a:fld>
            <a:endParaRPr lang="zh-TW" altLang="en-US">
              <a:solidFill>
                <a:prstClr val="black">
                  <a:tint val="75000"/>
                </a:prstClr>
              </a:solidFill>
            </a:endParaRPr>
          </a:p>
        </p:txBody>
      </p:sp>
    </p:spTree>
    <p:extLst>
      <p:ext uri="{BB962C8B-B14F-4D97-AF65-F5344CB8AC3E}">
        <p14:creationId xmlns:p14="http://schemas.microsoft.com/office/powerpoint/2010/main" val="534877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xfrm>
            <a:off x="2338390" y="-13493"/>
            <a:ext cx="13663613"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algn="l" eaLnBrk="1" hangingPunct="1">
              <a:lnSpc>
                <a:spcPct val="85000"/>
              </a:lnSpc>
            </a:pPr>
            <a:r>
              <a:rPr lang="en-US" altLang="zh-TW" sz="4350" dirty="0"/>
              <a:t>Features-based Approach Example 3 ― Data-driven Temporal Filtering (2)</a:t>
            </a:r>
          </a:p>
        </p:txBody>
      </p:sp>
      <p:sp>
        <p:nvSpPr>
          <p:cNvPr id="112643" name="Rectangle 3"/>
          <p:cNvSpPr>
            <a:spLocks noGrp="1" noChangeArrowheads="1"/>
          </p:cNvSpPr>
          <p:nvPr>
            <p:ph type="body" idx="1"/>
          </p:nvPr>
        </p:nvSpPr>
        <p:spPr bwMode="auto">
          <a:xfrm>
            <a:off x="2378870" y="1393828"/>
            <a:ext cx="13123068" cy="7262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marL="271463" indent="-271463"/>
            <a:r>
              <a:rPr lang="en-US" altLang="zh-TW" sz="3600" b="1">
                <a:latin typeface="Times New Roman" pitchFamily="18" charset="0"/>
              </a:rPr>
              <a:t>LDA/MCE-derived Temporal Filtering</a:t>
            </a:r>
          </a:p>
        </p:txBody>
      </p:sp>
      <p:sp>
        <p:nvSpPr>
          <p:cNvPr id="112644" name="Text Box 4"/>
          <p:cNvSpPr txBox="1">
            <a:spLocks noChangeArrowheads="1"/>
          </p:cNvSpPr>
          <p:nvPr/>
        </p:nvSpPr>
        <p:spPr bwMode="auto">
          <a:xfrm>
            <a:off x="3202782" y="9032878"/>
            <a:ext cx="12799218" cy="115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35000" tIns="70200" rIns="135000" bIns="70200">
            <a:spAutoFit/>
          </a:bodyPr>
          <a:lstStyle>
            <a:lvl1pPr marL="266700" indent="-2667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buFont typeface="Times New Roman" pitchFamily="18" charset="0"/>
              <a:buChar char="–"/>
            </a:pPr>
            <a:r>
              <a:rPr lang="en-US" altLang="zh-TW" sz="3300">
                <a:latin typeface="Times New Roman" pitchFamily="18" charset="0"/>
              </a:rPr>
              <a:t>Filtered parameters are weighted sum of parameters along the time trajectory (or inner product)</a:t>
            </a:r>
          </a:p>
        </p:txBody>
      </p:sp>
      <p:grpSp>
        <p:nvGrpSpPr>
          <p:cNvPr id="112645" name="Group 120"/>
          <p:cNvGrpSpPr>
            <a:grpSpLocks/>
          </p:cNvGrpSpPr>
          <p:nvPr/>
        </p:nvGrpSpPr>
        <p:grpSpPr bwMode="auto">
          <a:xfrm>
            <a:off x="1969296" y="2227266"/>
            <a:ext cx="13546932" cy="6796086"/>
            <a:chOff x="-133" y="935"/>
            <a:chExt cx="5689" cy="2854"/>
          </a:xfrm>
        </p:grpSpPr>
        <p:grpSp>
          <p:nvGrpSpPr>
            <p:cNvPr id="112646" name="Group 8"/>
            <p:cNvGrpSpPr>
              <a:grpSpLocks/>
            </p:cNvGrpSpPr>
            <p:nvPr/>
          </p:nvGrpSpPr>
          <p:grpSpPr bwMode="auto">
            <a:xfrm>
              <a:off x="2021" y="1074"/>
              <a:ext cx="235" cy="680"/>
              <a:chOff x="2064" y="1207"/>
              <a:chExt cx="226" cy="953"/>
            </a:xfrm>
          </p:grpSpPr>
          <p:sp>
            <p:nvSpPr>
              <p:cNvPr id="112747" name="Rectangle 9"/>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12748" name="AutoShape 10"/>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49" name="AutoShape 11"/>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12750" name="Line 12"/>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12751" name="AutoShape 13"/>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grpSp>
          <p:nvGrpSpPr>
            <p:cNvPr id="112647" name="Group 14"/>
            <p:cNvGrpSpPr>
              <a:grpSpLocks/>
            </p:cNvGrpSpPr>
            <p:nvPr/>
          </p:nvGrpSpPr>
          <p:grpSpPr bwMode="auto">
            <a:xfrm>
              <a:off x="2338" y="1074"/>
              <a:ext cx="206" cy="680"/>
              <a:chOff x="2064" y="1207"/>
              <a:chExt cx="226" cy="953"/>
            </a:xfrm>
          </p:grpSpPr>
          <p:sp>
            <p:nvSpPr>
              <p:cNvPr id="112742" name="Rectangle 15"/>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12743" name="AutoShape 16"/>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44" name="AutoShape 17"/>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12745" name="Line 18"/>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12746" name="AutoShape 19"/>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grpSp>
          <p:nvGrpSpPr>
            <p:cNvPr id="112648" name="Group 20"/>
            <p:cNvGrpSpPr>
              <a:grpSpLocks/>
            </p:cNvGrpSpPr>
            <p:nvPr/>
          </p:nvGrpSpPr>
          <p:grpSpPr bwMode="auto">
            <a:xfrm>
              <a:off x="2656" y="1074"/>
              <a:ext cx="224" cy="680"/>
              <a:chOff x="2064" y="1207"/>
              <a:chExt cx="226" cy="953"/>
            </a:xfrm>
          </p:grpSpPr>
          <p:sp>
            <p:nvSpPr>
              <p:cNvPr id="112737" name="Rectangle 21"/>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12738" name="AutoShape 22"/>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39" name="AutoShape 23"/>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12740" name="Line 24"/>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12741" name="AutoShape 25"/>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112649" name="Line 26"/>
            <p:cNvSpPr>
              <a:spLocks noChangeShapeType="1"/>
            </p:cNvSpPr>
            <p:nvPr/>
          </p:nvSpPr>
          <p:spPr bwMode="auto">
            <a:xfrm>
              <a:off x="1202" y="1800"/>
              <a:ext cx="2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grpSp>
          <p:nvGrpSpPr>
            <p:cNvPr id="112650" name="Group 27"/>
            <p:cNvGrpSpPr>
              <a:grpSpLocks/>
            </p:cNvGrpSpPr>
            <p:nvPr/>
          </p:nvGrpSpPr>
          <p:grpSpPr bwMode="auto">
            <a:xfrm>
              <a:off x="2974" y="1074"/>
              <a:ext cx="242" cy="680"/>
              <a:chOff x="2064" y="1207"/>
              <a:chExt cx="226" cy="953"/>
            </a:xfrm>
          </p:grpSpPr>
          <p:sp>
            <p:nvSpPr>
              <p:cNvPr id="112732" name="Rectangle 28"/>
              <p:cNvSpPr>
                <a:spLocks noChangeArrowheads="1"/>
              </p:cNvSpPr>
              <p:nvPr/>
            </p:nvSpPr>
            <p:spPr bwMode="auto">
              <a:xfrm>
                <a:off x="2064" y="1207"/>
                <a:ext cx="226" cy="953"/>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12733" name="AutoShape 29"/>
              <p:cNvSpPr>
                <a:spLocks noChangeArrowheads="1"/>
              </p:cNvSpPr>
              <p:nvPr/>
            </p:nvSpPr>
            <p:spPr bwMode="auto">
              <a:xfrm>
                <a:off x="2109" y="1298"/>
                <a:ext cx="136" cy="136"/>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34" name="AutoShape 30"/>
              <p:cNvSpPr>
                <a:spLocks noChangeArrowheads="1"/>
              </p:cNvSpPr>
              <p:nvPr/>
            </p:nvSpPr>
            <p:spPr bwMode="auto">
              <a:xfrm>
                <a:off x="2109" y="1480"/>
                <a:ext cx="136" cy="136"/>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12735" name="Line 31"/>
              <p:cNvSpPr>
                <a:spLocks noChangeShapeType="1"/>
              </p:cNvSpPr>
              <p:nvPr/>
            </p:nvSpPr>
            <p:spPr bwMode="auto">
              <a:xfrm>
                <a:off x="2169" y="1661"/>
                <a:ext cx="0" cy="27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12736" name="AutoShape 32"/>
              <p:cNvSpPr>
                <a:spLocks noChangeArrowheads="1"/>
              </p:cNvSpPr>
              <p:nvPr/>
            </p:nvSpPr>
            <p:spPr bwMode="auto">
              <a:xfrm>
                <a:off x="2109" y="1979"/>
                <a:ext cx="136" cy="136"/>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sp>
          <p:nvSpPr>
            <p:cNvPr id="112651" name="Text Box 33"/>
            <p:cNvSpPr txBox="1">
              <a:spLocks noChangeArrowheads="1"/>
            </p:cNvSpPr>
            <p:nvPr/>
          </p:nvSpPr>
          <p:spPr bwMode="auto">
            <a:xfrm>
              <a:off x="3969" y="1663"/>
              <a:ext cx="73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Frame index</a:t>
              </a:r>
            </a:p>
          </p:txBody>
        </p:sp>
        <p:sp>
          <p:nvSpPr>
            <p:cNvPr id="112652" name="Line 34"/>
            <p:cNvSpPr>
              <a:spLocks noChangeShapeType="1"/>
            </p:cNvSpPr>
            <p:nvPr/>
          </p:nvSpPr>
          <p:spPr bwMode="auto">
            <a:xfrm>
              <a:off x="3560" y="1437"/>
              <a:ext cx="409"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12653" name="Line 35"/>
            <p:cNvSpPr>
              <a:spLocks noChangeShapeType="1"/>
            </p:cNvSpPr>
            <p:nvPr/>
          </p:nvSpPr>
          <p:spPr bwMode="auto">
            <a:xfrm>
              <a:off x="1701" y="1165"/>
              <a:ext cx="1633"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12654" name="Line 36"/>
            <p:cNvSpPr>
              <a:spLocks noChangeShapeType="1"/>
            </p:cNvSpPr>
            <p:nvPr/>
          </p:nvSpPr>
          <p:spPr bwMode="auto">
            <a:xfrm>
              <a:off x="1746" y="1301"/>
              <a:ext cx="1587" cy="0"/>
            </a:xfrm>
            <a:prstGeom prst="line">
              <a:avLst/>
            </a:prstGeom>
            <a:noFill/>
            <a:ln w="9525" cap="rnd">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12655" name="Line 37"/>
            <p:cNvSpPr>
              <a:spLocks noChangeShapeType="1"/>
            </p:cNvSpPr>
            <p:nvPr/>
          </p:nvSpPr>
          <p:spPr bwMode="auto">
            <a:xfrm>
              <a:off x="1837" y="1663"/>
              <a:ext cx="1488" cy="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12656" name="Rectangle 38"/>
            <p:cNvSpPr>
              <a:spLocks noChangeArrowheads="1"/>
            </p:cNvSpPr>
            <p:nvPr/>
          </p:nvSpPr>
          <p:spPr bwMode="auto">
            <a:xfrm>
              <a:off x="1728" y="1074"/>
              <a:ext cx="235" cy="680"/>
            </a:xfrm>
            <a:prstGeom prst="rect">
              <a:avLst/>
            </a:prstGeom>
            <a:solidFill>
              <a:schemeClr val="accent1"/>
            </a:solidFill>
            <a:ln w="9525">
              <a:solidFill>
                <a:schemeClr val="tx1"/>
              </a:solidFill>
              <a:miter lim="800000"/>
              <a:headEnd/>
              <a:tailEnd/>
            </a:ln>
          </p:spPr>
          <p:txBody>
            <a:bodyPr wrap="none" anchor="ctr"/>
            <a:lstStyle/>
            <a:p>
              <a:endParaRPr lang="zh-TW" altLang="en-US" sz="4050"/>
            </a:p>
          </p:txBody>
        </p:sp>
        <p:sp>
          <p:nvSpPr>
            <p:cNvPr id="112657" name="AutoShape 39"/>
            <p:cNvSpPr>
              <a:spLocks noChangeArrowheads="1"/>
            </p:cNvSpPr>
            <p:nvPr/>
          </p:nvSpPr>
          <p:spPr bwMode="auto">
            <a:xfrm>
              <a:off x="1775" y="1139"/>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658" name="AutoShape 40"/>
            <p:cNvSpPr>
              <a:spLocks noChangeArrowheads="1"/>
            </p:cNvSpPr>
            <p:nvPr/>
          </p:nvSpPr>
          <p:spPr bwMode="auto">
            <a:xfrm>
              <a:off x="1775" y="1269"/>
              <a:ext cx="141" cy="97"/>
            </a:xfrm>
            <a:prstGeom prst="flowChartConnector">
              <a:avLst/>
            </a:prstGeom>
            <a:solidFill>
              <a:schemeClr val="hlink"/>
            </a:solidFill>
            <a:ln w="9525">
              <a:solidFill>
                <a:schemeClr val="tx1"/>
              </a:solidFill>
              <a:round/>
              <a:headEnd/>
              <a:tailEnd/>
            </a:ln>
          </p:spPr>
          <p:txBody>
            <a:bodyPr wrap="none" anchor="ctr"/>
            <a:lstStyle/>
            <a:p>
              <a:endParaRPr lang="zh-TW" altLang="en-US" sz="4050"/>
            </a:p>
          </p:txBody>
        </p:sp>
        <p:sp>
          <p:nvSpPr>
            <p:cNvPr id="112659" name="Line 41"/>
            <p:cNvSpPr>
              <a:spLocks noChangeShapeType="1"/>
            </p:cNvSpPr>
            <p:nvPr/>
          </p:nvSpPr>
          <p:spPr bwMode="auto">
            <a:xfrm>
              <a:off x="1837" y="1398"/>
              <a:ext cx="0" cy="19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112660" name="AutoShape 42"/>
            <p:cNvSpPr>
              <a:spLocks noChangeArrowheads="1"/>
            </p:cNvSpPr>
            <p:nvPr/>
          </p:nvSpPr>
          <p:spPr bwMode="auto">
            <a:xfrm>
              <a:off x="1775" y="1625"/>
              <a:ext cx="141" cy="97"/>
            </a:xfrm>
            <a:prstGeom prst="flowChartConnector">
              <a:avLst/>
            </a:prstGeom>
            <a:solidFill>
              <a:schemeClr val="folHlink"/>
            </a:solidFill>
            <a:ln w="9525">
              <a:solidFill>
                <a:schemeClr val="tx1"/>
              </a:solidFill>
              <a:round/>
              <a:headEnd/>
              <a:tailEnd/>
            </a:ln>
          </p:spPr>
          <p:txBody>
            <a:bodyPr wrap="none" anchor="ctr"/>
            <a:lstStyle/>
            <a:p>
              <a:endParaRPr lang="zh-TW" altLang="en-US" sz="4050"/>
            </a:p>
          </p:txBody>
        </p:sp>
        <p:grpSp>
          <p:nvGrpSpPr>
            <p:cNvPr id="112661" name="Group 43"/>
            <p:cNvGrpSpPr>
              <a:grpSpLocks/>
            </p:cNvGrpSpPr>
            <p:nvPr/>
          </p:nvGrpSpPr>
          <p:grpSpPr bwMode="auto">
            <a:xfrm>
              <a:off x="1519" y="1981"/>
              <a:ext cx="2676" cy="97"/>
              <a:chOff x="1519" y="2205"/>
              <a:chExt cx="2676" cy="97"/>
            </a:xfrm>
          </p:grpSpPr>
          <p:sp>
            <p:nvSpPr>
              <p:cNvPr id="112725" name="Line 44"/>
              <p:cNvSpPr>
                <a:spLocks noChangeShapeType="1"/>
              </p:cNvSpPr>
              <p:nvPr/>
            </p:nvSpPr>
            <p:spPr bwMode="auto">
              <a:xfrm>
                <a:off x="1519" y="2251"/>
                <a:ext cx="2676" cy="0"/>
              </a:xfrm>
              <a:prstGeom prst="line">
                <a:avLst/>
              </a:prstGeom>
              <a:noFill/>
              <a:ln w="9525" cap="rnd">
                <a:solidFill>
                  <a:srgbClr val="FF33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12726" name="AutoShape 45"/>
              <p:cNvSpPr>
                <a:spLocks noChangeArrowheads="1"/>
              </p:cNvSpPr>
              <p:nvPr/>
            </p:nvSpPr>
            <p:spPr bwMode="auto">
              <a:xfrm>
                <a:off x="1746"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27" name="AutoShape 46"/>
              <p:cNvSpPr>
                <a:spLocks noChangeArrowheads="1"/>
              </p:cNvSpPr>
              <p:nvPr/>
            </p:nvSpPr>
            <p:spPr bwMode="auto">
              <a:xfrm>
                <a:off x="2653"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28" name="AutoShape 47"/>
              <p:cNvSpPr>
                <a:spLocks noChangeArrowheads="1"/>
              </p:cNvSpPr>
              <p:nvPr/>
            </p:nvSpPr>
            <p:spPr bwMode="auto">
              <a:xfrm>
                <a:off x="2336"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29" name="AutoShape 48"/>
              <p:cNvSpPr>
                <a:spLocks noChangeArrowheads="1"/>
              </p:cNvSpPr>
              <p:nvPr/>
            </p:nvSpPr>
            <p:spPr bwMode="auto">
              <a:xfrm>
                <a:off x="2064"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30" name="AutoShape 49"/>
              <p:cNvSpPr>
                <a:spLocks noChangeArrowheads="1"/>
              </p:cNvSpPr>
              <p:nvPr/>
            </p:nvSpPr>
            <p:spPr bwMode="auto">
              <a:xfrm>
                <a:off x="2929"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sp>
            <p:nvSpPr>
              <p:cNvPr id="112731" name="AutoShape 50"/>
              <p:cNvSpPr>
                <a:spLocks noChangeArrowheads="1"/>
              </p:cNvSpPr>
              <p:nvPr/>
            </p:nvSpPr>
            <p:spPr bwMode="auto">
              <a:xfrm>
                <a:off x="3243" y="2205"/>
                <a:ext cx="141" cy="97"/>
              </a:xfrm>
              <a:prstGeom prst="flowChartConnector">
                <a:avLst/>
              </a:prstGeom>
              <a:solidFill>
                <a:srgbClr val="FF0066"/>
              </a:solidFill>
              <a:ln w="9525">
                <a:solidFill>
                  <a:schemeClr val="tx1"/>
                </a:solidFill>
                <a:round/>
                <a:headEnd/>
                <a:tailEnd/>
              </a:ln>
            </p:spPr>
            <p:txBody>
              <a:bodyPr wrap="none" anchor="ctr"/>
              <a:lstStyle/>
              <a:p>
                <a:endParaRPr lang="zh-TW" altLang="en-US" sz="4050"/>
              </a:p>
            </p:txBody>
          </p:sp>
        </p:grpSp>
        <p:sp>
          <p:nvSpPr>
            <p:cNvPr id="112662" name="Text Box 51"/>
            <p:cNvSpPr txBox="1">
              <a:spLocks noChangeArrowheads="1"/>
            </p:cNvSpPr>
            <p:nvPr/>
          </p:nvSpPr>
          <p:spPr bwMode="auto">
            <a:xfrm>
              <a:off x="1780" y="1753"/>
              <a:ext cx="164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100" dirty="0">
                  <a:latin typeface="Times New Roman" pitchFamily="18" charset="0"/>
                </a:rPr>
                <a:t>1        2      3         4         5</a:t>
              </a:r>
            </a:p>
          </p:txBody>
        </p:sp>
        <p:sp>
          <p:nvSpPr>
            <p:cNvPr id="112663" name="AutoShape 52"/>
            <p:cNvSpPr>
              <a:spLocks noChangeArrowheads="1"/>
            </p:cNvSpPr>
            <p:nvPr/>
          </p:nvSpPr>
          <p:spPr bwMode="auto">
            <a:xfrm>
              <a:off x="476" y="1165"/>
              <a:ext cx="998" cy="997"/>
            </a:xfrm>
            <a:prstGeom prst="curvedRightArrow">
              <a:avLst>
                <a:gd name="adj1" fmla="val 6847"/>
                <a:gd name="adj2" fmla="val 26847"/>
                <a:gd name="adj3" fmla="val 33367"/>
              </a:avLst>
            </a:prstGeom>
            <a:solidFill>
              <a:schemeClr val="accent1"/>
            </a:solidFill>
            <a:ln w="9525">
              <a:solidFill>
                <a:schemeClr val="tx1"/>
              </a:solidFill>
              <a:miter lim="800000"/>
              <a:headEnd/>
              <a:tailEnd/>
            </a:ln>
          </p:spPr>
          <p:txBody>
            <a:bodyPr wrap="none" anchor="ctr"/>
            <a:lstStyle/>
            <a:p>
              <a:endParaRPr lang="zh-TW" altLang="en-US" sz="4050"/>
            </a:p>
          </p:txBody>
        </p:sp>
        <p:grpSp>
          <p:nvGrpSpPr>
            <p:cNvPr id="112664" name="Group 53"/>
            <p:cNvGrpSpPr>
              <a:grpSpLocks/>
            </p:cNvGrpSpPr>
            <p:nvPr/>
          </p:nvGrpSpPr>
          <p:grpSpPr bwMode="auto">
            <a:xfrm>
              <a:off x="1701" y="2072"/>
              <a:ext cx="862" cy="91"/>
              <a:chOff x="1973" y="2296"/>
              <a:chExt cx="862" cy="91"/>
            </a:xfrm>
          </p:grpSpPr>
          <p:sp>
            <p:nvSpPr>
              <p:cNvPr id="112722" name="Line 54"/>
              <p:cNvSpPr>
                <a:spLocks noChangeShapeType="1"/>
              </p:cNvSpPr>
              <p:nvPr/>
            </p:nvSpPr>
            <p:spPr bwMode="auto">
              <a:xfrm>
                <a:off x="1973"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723" name="Line 55"/>
              <p:cNvSpPr>
                <a:spLocks noChangeShapeType="1"/>
              </p:cNvSpPr>
              <p:nvPr/>
            </p:nvSpPr>
            <p:spPr bwMode="auto">
              <a:xfrm>
                <a:off x="1973" y="2387"/>
                <a:ext cx="862"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724" name="Line 56"/>
              <p:cNvSpPr>
                <a:spLocks noChangeShapeType="1"/>
              </p:cNvSpPr>
              <p:nvPr/>
            </p:nvSpPr>
            <p:spPr bwMode="auto">
              <a:xfrm flipV="1">
                <a:off x="2835"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grpSp>
        <p:grpSp>
          <p:nvGrpSpPr>
            <p:cNvPr id="112665" name="Group 57"/>
            <p:cNvGrpSpPr>
              <a:grpSpLocks/>
            </p:cNvGrpSpPr>
            <p:nvPr/>
          </p:nvGrpSpPr>
          <p:grpSpPr bwMode="auto">
            <a:xfrm>
              <a:off x="2018" y="2117"/>
              <a:ext cx="862" cy="91"/>
              <a:chOff x="1973" y="2296"/>
              <a:chExt cx="862" cy="91"/>
            </a:xfrm>
          </p:grpSpPr>
          <p:sp>
            <p:nvSpPr>
              <p:cNvPr id="112719" name="Line 58"/>
              <p:cNvSpPr>
                <a:spLocks noChangeShapeType="1"/>
              </p:cNvSpPr>
              <p:nvPr/>
            </p:nvSpPr>
            <p:spPr bwMode="auto">
              <a:xfrm>
                <a:off x="1973"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720" name="Line 59"/>
              <p:cNvSpPr>
                <a:spLocks noChangeShapeType="1"/>
              </p:cNvSpPr>
              <p:nvPr/>
            </p:nvSpPr>
            <p:spPr bwMode="auto">
              <a:xfrm>
                <a:off x="1973" y="2387"/>
                <a:ext cx="862"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721" name="Line 60"/>
              <p:cNvSpPr>
                <a:spLocks noChangeShapeType="1"/>
              </p:cNvSpPr>
              <p:nvPr/>
            </p:nvSpPr>
            <p:spPr bwMode="auto">
              <a:xfrm flipV="1">
                <a:off x="2835"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grpSp>
        <p:grpSp>
          <p:nvGrpSpPr>
            <p:cNvPr id="112666" name="Group 61"/>
            <p:cNvGrpSpPr>
              <a:grpSpLocks/>
            </p:cNvGrpSpPr>
            <p:nvPr/>
          </p:nvGrpSpPr>
          <p:grpSpPr bwMode="auto">
            <a:xfrm>
              <a:off x="2290" y="2162"/>
              <a:ext cx="862" cy="91"/>
              <a:chOff x="1973" y="2296"/>
              <a:chExt cx="862" cy="91"/>
            </a:xfrm>
          </p:grpSpPr>
          <p:sp>
            <p:nvSpPr>
              <p:cNvPr id="112716" name="Line 62"/>
              <p:cNvSpPr>
                <a:spLocks noChangeShapeType="1"/>
              </p:cNvSpPr>
              <p:nvPr/>
            </p:nvSpPr>
            <p:spPr bwMode="auto">
              <a:xfrm>
                <a:off x="1973"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717" name="Line 63"/>
              <p:cNvSpPr>
                <a:spLocks noChangeShapeType="1"/>
              </p:cNvSpPr>
              <p:nvPr/>
            </p:nvSpPr>
            <p:spPr bwMode="auto">
              <a:xfrm>
                <a:off x="1973" y="2387"/>
                <a:ext cx="862"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718" name="Line 64"/>
              <p:cNvSpPr>
                <a:spLocks noChangeShapeType="1"/>
              </p:cNvSpPr>
              <p:nvPr/>
            </p:nvSpPr>
            <p:spPr bwMode="auto">
              <a:xfrm flipV="1">
                <a:off x="2835" y="2296"/>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grpSp>
        <p:sp>
          <p:nvSpPr>
            <p:cNvPr id="112667" name="Line 65"/>
            <p:cNvSpPr>
              <a:spLocks noChangeShapeType="1"/>
            </p:cNvSpPr>
            <p:nvPr/>
          </p:nvSpPr>
          <p:spPr bwMode="auto">
            <a:xfrm flipH="1">
              <a:off x="1831" y="2162"/>
              <a:ext cx="6" cy="213"/>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68" name="Line 66"/>
            <p:cNvSpPr>
              <a:spLocks noChangeShapeType="1"/>
            </p:cNvSpPr>
            <p:nvPr/>
          </p:nvSpPr>
          <p:spPr bwMode="auto">
            <a:xfrm>
              <a:off x="2154" y="2208"/>
              <a:ext cx="0" cy="191"/>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69" name="Line 67"/>
            <p:cNvSpPr>
              <a:spLocks noChangeShapeType="1"/>
            </p:cNvSpPr>
            <p:nvPr/>
          </p:nvSpPr>
          <p:spPr bwMode="auto">
            <a:xfrm>
              <a:off x="2426" y="2253"/>
              <a:ext cx="0" cy="169"/>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70" name="Text Box 68"/>
            <p:cNvSpPr txBox="1">
              <a:spLocks noChangeArrowheads="1"/>
            </p:cNvSpPr>
            <p:nvPr/>
          </p:nvSpPr>
          <p:spPr bwMode="auto">
            <a:xfrm>
              <a:off x="113" y="935"/>
              <a:ext cx="108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dirty="0">
                  <a:latin typeface="Times New Roman" pitchFamily="18" charset="0"/>
                </a:rPr>
                <a:t>For a specific time</a:t>
              </a:r>
              <a:br>
                <a:rPr lang="en-US" altLang="zh-TW" sz="2400" i="1" dirty="0">
                  <a:latin typeface="Times New Roman" pitchFamily="18" charset="0"/>
                </a:rPr>
              </a:br>
              <a:r>
                <a:rPr lang="en-US" altLang="zh-TW" sz="2400" i="1" dirty="0">
                  <a:latin typeface="Times New Roman" pitchFamily="18" charset="0"/>
                </a:rPr>
                <a:t>trajectory</a:t>
              </a:r>
            </a:p>
          </p:txBody>
        </p:sp>
        <p:sp>
          <p:nvSpPr>
            <p:cNvPr id="112671" name="Text Box 69"/>
            <p:cNvSpPr txBox="1">
              <a:spLocks noChangeArrowheads="1"/>
            </p:cNvSpPr>
            <p:nvPr/>
          </p:nvSpPr>
          <p:spPr bwMode="auto">
            <a:xfrm>
              <a:off x="3322" y="1225"/>
              <a:ext cx="15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1800" i="1">
                  <a:latin typeface="Times New Roman" pitchFamily="18" charset="0"/>
                </a:rPr>
                <a:t>k</a:t>
              </a:r>
            </a:p>
          </p:txBody>
        </p:sp>
        <p:sp>
          <p:nvSpPr>
            <p:cNvPr id="112672" name="Line 70"/>
            <p:cNvSpPr>
              <a:spLocks noChangeShapeType="1"/>
            </p:cNvSpPr>
            <p:nvPr/>
          </p:nvSpPr>
          <p:spPr bwMode="auto">
            <a:xfrm>
              <a:off x="3408" y="1384"/>
              <a:ext cx="0" cy="227"/>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73" name="Text Box 71"/>
            <p:cNvSpPr txBox="1">
              <a:spLocks noChangeArrowheads="1"/>
            </p:cNvSpPr>
            <p:nvPr/>
          </p:nvSpPr>
          <p:spPr bwMode="auto">
            <a:xfrm>
              <a:off x="-133" y="3206"/>
              <a:ext cx="1847"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sz="4050" i="1">
                  <a:latin typeface="Times New Roman" pitchFamily="18" charset="0"/>
                </a:rPr>
                <a:t>New time trajectory</a:t>
              </a:r>
              <a:br>
                <a:rPr lang="en-US" altLang="zh-TW" sz="4050" i="1">
                  <a:latin typeface="Times New Roman" pitchFamily="18" charset="0"/>
                </a:rPr>
              </a:br>
              <a:r>
                <a:rPr lang="en-US" altLang="zh-TW" sz="4050" i="1">
                  <a:latin typeface="Times New Roman" pitchFamily="18" charset="0"/>
                </a:rPr>
                <a:t>of features</a:t>
              </a:r>
            </a:p>
          </p:txBody>
        </p:sp>
        <p:sp>
          <p:nvSpPr>
            <p:cNvPr id="112674" name="Text Box 72"/>
            <p:cNvSpPr txBox="1">
              <a:spLocks noChangeArrowheads="1"/>
            </p:cNvSpPr>
            <p:nvPr/>
          </p:nvSpPr>
          <p:spPr bwMode="auto">
            <a:xfrm>
              <a:off x="1658" y="2359"/>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b="1" i="1">
                  <a:latin typeface="Times New Roman" pitchFamily="18" charset="0"/>
                </a:rPr>
                <a:t>z</a:t>
              </a:r>
              <a:r>
                <a:rPr lang="en-US" altLang="zh-TW" sz="2400" b="1" i="1" baseline="-25000">
                  <a:latin typeface="Times New Roman" pitchFamily="18" charset="0"/>
                </a:rPr>
                <a:t>k</a:t>
              </a:r>
              <a:r>
                <a:rPr lang="en-US" altLang="zh-TW" sz="2400" b="1">
                  <a:latin typeface="Times New Roman" pitchFamily="18" charset="0"/>
                </a:rPr>
                <a:t>(1)</a:t>
              </a:r>
            </a:p>
          </p:txBody>
        </p:sp>
        <p:sp>
          <p:nvSpPr>
            <p:cNvPr id="112675" name="Text Box 73"/>
            <p:cNvSpPr txBox="1">
              <a:spLocks noChangeArrowheads="1"/>
            </p:cNvSpPr>
            <p:nvPr/>
          </p:nvSpPr>
          <p:spPr bwMode="auto">
            <a:xfrm>
              <a:off x="1976" y="2359"/>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b="1" i="1">
                  <a:latin typeface="Times New Roman" pitchFamily="18" charset="0"/>
                </a:rPr>
                <a:t>z</a:t>
              </a:r>
              <a:r>
                <a:rPr lang="en-US" altLang="zh-TW" sz="2400" b="1" i="1" baseline="-25000">
                  <a:latin typeface="Times New Roman" pitchFamily="18" charset="0"/>
                </a:rPr>
                <a:t>k</a:t>
              </a:r>
              <a:r>
                <a:rPr lang="en-US" altLang="zh-TW" sz="2400" b="1">
                  <a:latin typeface="Times New Roman" pitchFamily="18" charset="0"/>
                </a:rPr>
                <a:t>(2)</a:t>
              </a:r>
            </a:p>
          </p:txBody>
        </p:sp>
        <p:sp>
          <p:nvSpPr>
            <p:cNvPr id="112676" name="Text Box 74"/>
            <p:cNvSpPr txBox="1">
              <a:spLocks noChangeArrowheads="1"/>
            </p:cNvSpPr>
            <p:nvPr/>
          </p:nvSpPr>
          <p:spPr bwMode="auto">
            <a:xfrm>
              <a:off x="2293" y="2359"/>
              <a:ext cx="35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b="1" i="1">
                  <a:latin typeface="Times New Roman" pitchFamily="18" charset="0"/>
                </a:rPr>
                <a:t>z</a:t>
              </a:r>
              <a:r>
                <a:rPr lang="en-US" altLang="zh-TW" sz="2400" b="1" i="1" baseline="-25000">
                  <a:latin typeface="Times New Roman" pitchFamily="18" charset="0"/>
                </a:rPr>
                <a:t>k</a:t>
              </a:r>
              <a:r>
                <a:rPr lang="en-US" altLang="zh-TW" sz="2400" b="1">
                  <a:latin typeface="Times New Roman" pitchFamily="18" charset="0"/>
                </a:rPr>
                <a:t>(3)</a:t>
              </a:r>
            </a:p>
          </p:txBody>
        </p:sp>
        <p:sp>
          <p:nvSpPr>
            <p:cNvPr id="112677" name="Line 75"/>
            <p:cNvSpPr>
              <a:spLocks noChangeShapeType="1"/>
            </p:cNvSpPr>
            <p:nvPr/>
          </p:nvSpPr>
          <p:spPr bwMode="auto">
            <a:xfrm>
              <a:off x="2656" y="2495"/>
              <a:ext cx="1226"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78" name="AutoShape 76"/>
            <p:cNvSpPr>
              <a:spLocks noChangeArrowheads="1"/>
            </p:cNvSpPr>
            <p:nvPr/>
          </p:nvSpPr>
          <p:spPr bwMode="auto">
            <a:xfrm>
              <a:off x="3164" y="2480"/>
              <a:ext cx="578" cy="169"/>
            </a:xfrm>
            <a:prstGeom prst="rightArrow">
              <a:avLst>
                <a:gd name="adj1" fmla="val 50000"/>
                <a:gd name="adj2" fmla="val 85503"/>
              </a:avLst>
            </a:prstGeom>
            <a:solidFill>
              <a:schemeClr val="accent1"/>
            </a:solidFill>
            <a:ln w="12700">
              <a:solidFill>
                <a:schemeClr val="tx1"/>
              </a:solidFill>
              <a:miter lim="800000"/>
              <a:headEnd type="none" w="sm" len="sm"/>
              <a:tailEnd type="none" w="sm" len="sm"/>
            </a:ln>
          </p:spPr>
          <p:txBody>
            <a:bodyPr wrap="none" lIns="135000" tIns="70200" rIns="135000" bIns="70200" anchor="ctr"/>
            <a:lstStyle/>
            <a:p>
              <a:endParaRPr lang="zh-TW" altLang="en-US" sz="4050"/>
            </a:p>
          </p:txBody>
        </p:sp>
        <p:sp>
          <p:nvSpPr>
            <p:cNvPr id="112679" name="Line 77"/>
            <p:cNvSpPr>
              <a:spLocks noChangeShapeType="1"/>
            </p:cNvSpPr>
            <p:nvPr/>
          </p:nvSpPr>
          <p:spPr bwMode="auto">
            <a:xfrm>
              <a:off x="1522" y="3448"/>
              <a:ext cx="2040" cy="0"/>
            </a:xfrm>
            <a:prstGeom prst="line">
              <a:avLst/>
            </a:prstGeom>
            <a:noFill/>
            <a:ln w="9525" cap="rnd">
              <a:solidFill>
                <a:srgbClr val="66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sp>
          <p:nvSpPr>
            <p:cNvPr id="112680" name="AutoShape 78"/>
            <p:cNvSpPr>
              <a:spLocks noChangeArrowheads="1"/>
            </p:cNvSpPr>
            <p:nvPr/>
          </p:nvSpPr>
          <p:spPr bwMode="auto">
            <a:xfrm>
              <a:off x="1749"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sz="4050"/>
            </a:p>
          </p:txBody>
        </p:sp>
        <p:sp>
          <p:nvSpPr>
            <p:cNvPr id="112681" name="AutoShape 79"/>
            <p:cNvSpPr>
              <a:spLocks noChangeArrowheads="1"/>
            </p:cNvSpPr>
            <p:nvPr/>
          </p:nvSpPr>
          <p:spPr bwMode="auto">
            <a:xfrm>
              <a:off x="2656"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sz="4050"/>
            </a:p>
          </p:txBody>
        </p:sp>
        <p:sp>
          <p:nvSpPr>
            <p:cNvPr id="112682" name="AutoShape 80"/>
            <p:cNvSpPr>
              <a:spLocks noChangeArrowheads="1"/>
            </p:cNvSpPr>
            <p:nvPr/>
          </p:nvSpPr>
          <p:spPr bwMode="auto">
            <a:xfrm>
              <a:off x="2339"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sz="4050"/>
            </a:p>
          </p:txBody>
        </p:sp>
        <p:sp>
          <p:nvSpPr>
            <p:cNvPr id="112683" name="AutoShape 81"/>
            <p:cNvSpPr>
              <a:spLocks noChangeArrowheads="1"/>
            </p:cNvSpPr>
            <p:nvPr/>
          </p:nvSpPr>
          <p:spPr bwMode="auto">
            <a:xfrm>
              <a:off x="2067"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sz="4050"/>
            </a:p>
          </p:txBody>
        </p:sp>
        <p:sp>
          <p:nvSpPr>
            <p:cNvPr id="112684" name="AutoShape 82"/>
            <p:cNvSpPr>
              <a:spLocks noChangeArrowheads="1"/>
            </p:cNvSpPr>
            <p:nvPr/>
          </p:nvSpPr>
          <p:spPr bwMode="auto">
            <a:xfrm>
              <a:off x="2932" y="3402"/>
              <a:ext cx="141" cy="97"/>
            </a:xfrm>
            <a:prstGeom prst="flowChartConnector">
              <a:avLst/>
            </a:prstGeom>
            <a:solidFill>
              <a:srgbClr val="6600FF"/>
            </a:solidFill>
            <a:ln w="9525">
              <a:solidFill>
                <a:srgbClr val="6600FF"/>
              </a:solidFill>
              <a:round/>
              <a:headEnd/>
              <a:tailEnd/>
            </a:ln>
          </p:spPr>
          <p:txBody>
            <a:bodyPr wrap="none" anchor="ctr"/>
            <a:lstStyle/>
            <a:p>
              <a:endParaRPr lang="zh-TW" altLang="en-US" sz="4050"/>
            </a:p>
          </p:txBody>
        </p:sp>
        <p:sp>
          <p:nvSpPr>
            <p:cNvPr id="112685" name="Line 83"/>
            <p:cNvSpPr>
              <a:spLocks noChangeShapeType="1"/>
            </p:cNvSpPr>
            <p:nvPr/>
          </p:nvSpPr>
          <p:spPr bwMode="auto">
            <a:xfrm>
              <a:off x="1840" y="2585"/>
              <a:ext cx="0" cy="92"/>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86" name="Rectangle 84"/>
            <p:cNvSpPr>
              <a:spLocks noChangeArrowheads="1"/>
            </p:cNvSpPr>
            <p:nvPr/>
          </p:nvSpPr>
          <p:spPr bwMode="auto">
            <a:xfrm>
              <a:off x="237" y="2662"/>
              <a:ext cx="1274" cy="198"/>
            </a:xfrm>
            <a:prstGeom prst="rect">
              <a:avLst/>
            </a:prstGeom>
            <a:gradFill rotWithShape="1">
              <a:gsLst>
                <a:gs pos="0">
                  <a:srgbClr val="99FF99"/>
                </a:gs>
                <a:gs pos="100000">
                  <a:srgbClr val="F8FFF8"/>
                </a:gs>
              </a:gsLst>
              <a:lin ang="5400000" scaled="1"/>
            </a:gradFill>
            <a:ln w="9525">
              <a:miter lim="800000"/>
              <a:headEnd/>
              <a:tailEnd/>
            </a:ln>
            <a:scene3d>
              <a:camera prst="legacyObliqueTopLeft"/>
              <a:lightRig rig="legacyFlat3" dir="t"/>
            </a:scene3d>
            <a:sp3d extrusionH="125400" prstMaterial="legacyMatte">
              <a:bevelT w="13500" h="13500" prst="angle"/>
              <a:bevelB w="13500" h="13500" prst="angle"/>
              <a:extrusionClr>
                <a:srgbClr val="99FF99"/>
              </a:extrusionClr>
            </a:sp3d>
          </p:spPr>
          <p:txBody>
            <a:bodyPr wrap="none" lIns="135000" tIns="70200" rIns="135000" bIns="70200" anchor="ctr">
              <a:flatTx/>
            </a:bodyPr>
            <a:lstStyle/>
            <a:p>
              <a:pPr algn="ctr"/>
              <a:r>
                <a:rPr lang="en-US" altLang="zh-TW" sz="4050" dirty="0">
                  <a:latin typeface="Times New Roman" pitchFamily="18" charset="0"/>
                </a:rPr>
                <a:t>(</a:t>
              </a:r>
              <a:r>
                <a:rPr lang="en-US" altLang="zh-TW" sz="2400" dirty="0">
                  <a:latin typeface="Times New Roman" pitchFamily="18" charset="0"/>
                </a:rPr>
                <a:t>w</a:t>
              </a:r>
              <a:r>
                <a:rPr lang="en-US" altLang="zh-TW" sz="2400" i="1" baseline="-25000" dirty="0">
                  <a:latin typeface="Times New Roman" pitchFamily="18" charset="0"/>
                </a:rPr>
                <a:t>k1 </a:t>
              </a:r>
              <a:r>
                <a:rPr lang="en-US" altLang="zh-TW" sz="2400" i="1" dirty="0">
                  <a:latin typeface="Times New Roman" pitchFamily="18" charset="0"/>
                </a:rPr>
                <a:t>,</a:t>
              </a:r>
              <a:r>
                <a:rPr lang="en-US" altLang="zh-TW" sz="2400" dirty="0">
                  <a:latin typeface="Times New Roman" pitchFamily="18" charset="0"/>
                </a:rPr>
                <a:t> w</a:t>
              </a:r>
              <a:r>
                <a:rPr lang="en-US" altLang="zh-TW" sz="2400" i="1" baseline="-25000" dirty="0">
                  <a:latin typeface="Times New Roman" pitchFamily="18" charset="0"/>
                </a:rPr>
                <a:t>k2</a:t>
              </a:r>
              <a:r>
                <a:rPr lang="en-US" altLang="zh-TW" sz="2400" i="1" dirty="0">
                  <a:latin typeface="Times New Roman" pitchFamily="18" charset="0"/>
                </a:rPr>
                <a:t>, </a:t>
              </a:r>
              <a:r>
                <a:rPr lang="en-US" altLang="zh-TW" sz="2400" dirty="0">
                  <a:latin typeface="Times New Roman" pitchFamily="18" charset="0"/>
                </a:rPr>
                <a:t>w</a:t>
              </a:r>
              <a:r>
                <a:rPr lang="en-US" altLang="zh-TW" sz="2400" i="1" baseline="-25000" dirty="0">
                  <a:latin typeface="Times New Roman" pitchFamily="18" charset="0"/>
                </a:rPr>
                <a:t>k3 </a:t>
              </a:r>
              <a:r>
                <a:rPr lang="en-US" altLang="zh-TW" sz="2400" dirty="0">
                  <a:latin typeface="Times New Roman" pitchFamily="18" charset="0"/>
                </a:rPr>
                <a:t>)=</a:t>
              </a:r>
              <a:r>
                <a:rPr lang="en-US" altLang="zh-TW" sz="2400" b="1" dirty="0" err="1">
                  <a:latin typeface="Times New Roman" pitchFamily="18" charset="0"/>
                </a:rPr>
                <a:t>w</a:t>
              </a:r>
              <a:r>
                <a:rPr lang="en-US" altLang="zh-TW" sz="2400" i="1" baseline="-25000" dirty="0" err="1">
                  <a:latin typeface="Times New Roman" pitchFamily="18" charset="0"/>
                </a:rPr>
                <a:t>k</a:t>
              </a:r>
              <a:r>
                <a:rPr lang="en-US" altLang="zh-TW" sz="2400" i="1" baseline="30000" dirty="0" err="1">
                  <a:latin typeface="Times New Roman" pitchFamily="18" charset="0"/>
                </a:rPr>
                <a:t>T</a:t>
              </a:r>
              <a:endParaRPr lang="en-US" altLang="zh-TW" sz="2400" i="1" baseline="30000" dirty="0">
                <a:latin typeface="Times New Roman" pitchFamily="18" charset="0"/>
              </a:endParaRPr>
            </a:p>
          </p:txBody>
        </p:sp>
        <p:sp>
          <p:nvSpPr>
            <p:cNvPr id="112687" name="Line 85"/>
            <p:cNvSpPr>
              <a:spLocks noChangeShapeType="1"/>
            </p:cNvSpPr>
            <p:nvPr/>
          </p:nvSpPr>
          <p:spPr bwMode="auto">
            <a:xfrm>
              <a:off x="1522" y="2767"/>
              <a:ext cx="227" cy="0"/>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88" name="Line 86"/>
            <p:cNvSpPr>
              <a:spLocks noChangeShapeType="1"/>
            </p:cNvSpPr>
            <p:nvPr/>
          </p:nvSpPr>
          <p:spPr bwMode="auto">
            <a:xfrm>
              <a:off x="1840" y="2813"/>
              <a:ext cx="0" cy="589"/>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89" name="Freeform 87"/>
            <p:cNvSpPr>
              <a:spLocks/>
            </p:cNvSpPr>
            <p:nvPr/>
          </p:nvSpPr>
          <p:spPr bwMode="auto">
            <a:xfrm>
              <a:off x="2157" y="2585"/>
              <a:ext cx="5" cy="314"/>
            </a:xfrm>
            <a:custGeom>
              <a:avLst/>
              <a:gdLst>
                <a:gd name="T0" fmla="*/ 0 w 5"/>
                <a:gd name="T1" fmla="*/ 0 h 314"/>
                <a:gd name="T2" fmla="*/ 5 w 5"/>
                <a:gd name="T3" fmla="*/ 314 h 314"/>
                <a:gd name="T4" fmla="*/ 0 60000 65536"/>
                <a:gd name="T5" fmla="*/ 0 60000 65536"/>
                <a:gd name="T6" fmla="*/ 0 w 5"/>
                <a:gd name="T7" fmla="*/ 0 h 314"/>
                <a:gd name="T8" fmla="*/ 5 w 5"/>
                <a:gd name="T9" fmla="*/ 314 h 314"/>
              </a:gdLst>
              <a:ahLst/>
              <a:cxnLst>
                <a:cxn ang="T4">
                  <a:pos x="T0" y="T1"/>
                </a:cxn>
                <a:cxn ang="T5">
                  <a:pos x="T2" y="T3"/>
                </a:cxn>
              </a:cxnLst>
              <a:rect l="T6" t="T7" r="T8" b="T9"/>
              <a:pathLst>
                <a:path w="5" h="314">
                  <a:moveTo>
                    <a:pt x="0" y="0"/>
                  </a:moveTo>
                  <a:lnTo>
                    <a:pt x="5" y="314"/>
                  </a:lnTo>
                </a:path>
              </a:pathLst>
            </a:cu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solidFill>
                    <a:srgbClr val="FFFFFF"/>
                  </a:solidFill>
                </a14:hiddenFill>
              </a:ext>
            </a:extLst>
          </p:spPr>
          <p:txBody>
            <a:bodyPr lIns="135000" tIns="70200" rIns="135000" bIns="70200"/>
            <a:lstStyle/>
            <a:p>
              <a:endParaRPr lang="zh-TW" altLang="en-US" sz="4050"/>
            </a:p>
          </p:txBody>
        </p:sp>
        <p:sp>
          <p:nvSpPr>
            <p:cNvPr id="112690" name="Freeform 88"/>
            <p:cNvSpPr>
              <a:spLocks/>
            </p:cNvSpPr>
            <p:nvPr/>
          </p:nvSpPr>
          <p:spPr bwMode="auto">
            <a:xfrm>
              <a:off x="2429" y="2585"/>
              <a:ext cx="7" cy="503"/>
            </a:xfrm>
            <a:custGeom>
              <a:avLst/>
              <a:gdLst>
                <a:gd name="T0" fmla="*/ 0 w 7"/>
                <a:gd name="T1" fmla="*/ 0 h 503"/>
                <a:gd name="T2" fmla="*/ 7 w 7"/>
                <a:gd name="T3" fmla="*/ 503 h 503"/>
                <a:gd name="T4" fmla="*/ 0 60000 65536"/>
                <a:gd name="T5" fmla="*/ 0 60000 65536"/>
                <a:gd name="T6" fmla="*/ 0 w 7"/>
                <a:gd name="T7" fmla="*/ 0 h 503"/>
                <a:gd name="T8" fmla="*/ 7 w 7"/>
                <a:gd name="T9" fmla="*/ 503 h 503"/>
              </a:gdLst>
              <a:ahLst/>
              <a:cxnLst>
                <a:cxn ang="T4">
                  <a:pos x="T0" y="T1"/>
                </a:cxn>
                <a:cxn ang="T5">
                  <a:pos x="T2" y="T3"/>
                </a:cxn>
              </a:cxnLst>
              <a:rect l="T6" t="T7" r="T8" b="T9"/>
              <a:pathLst>
                <a:path w="7" h="503">
                  <a:moveTo>
                    <a:pt x="0" y="0"/>
                  </a:moveTo>
                  <a:lnTo>
                    <a:pt x="7" y="503"/>
                  </a:lnTo>
                </a:path>
              </a:pathLst>
            </a:cu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solidFill>
                    <a:srgbClr val="FFFFFF"/>
                  </a:solidFill>
                </a14:hiddenFill>
              </a:ext>
            </a:extLst>
          </p:spPr>
          <p:txBody>
            <a:bodyPr lIns="135000" tIns="70200" rIns="135000" bIns="70200"/>
            <a:lstStyle/>
            <a:p>
              <a:endParaRPr lang="zh-TW" altLang="en-US" sz="4050"/>
            </a:p>
          </p:txBody>
        </p:sp>
        <p:sp>
          <p:nvSpPr>
            <p:cNvPr id="112691" name="Line 89"/>
            <p:cNvSpPr>
              <a:spLocks noChangeShapeType="1"/>
            </p:cNvSpPr>
            <p:nvPr/>
          </p:nvSpPr>
          <p:spPr bwMode="auto">
            <a:xfrm>
              <a:off x="1432" y="2903"/>
              <a:ext cx="0" cy="91"/>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92" name="Line 90"/>
            <p:cNvSpPr>
              <a:spLocks noChangeShapeType="1"/>
            </p:cNvSpPr>
            <p:nvPr/>
          </p:nvSpPr>
          <p:spPr bwMode="auto">
            <a:xfrm>
              <a:off x="1432" y="2994"/>
              <a:ext cx="725"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93" name="Line 91"/>
            <p:cNvSpPr>
              <a:spLocks noChangeShapeType="1"/>
            </p:cNvSpPr>
            <p:nvPr/>
          </p:nvSpPr>
          <p:spPr bwMode="auto">
            <a:xfrm>
              <a:off x="1295" y="2858"/>
              <a:ext cx="0" cy="318"/>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94" name="Line 92"/>
            <p:cNvSpPr>
              <a:spLocks noChangeShapeType="1"/>
            </p:cNvSpPr>
            <p:nvPr/>
          </p:nvSpPr>
          <p:spPr bwMode="auto">
            <a:xfrm>
              <a:off x="1295" y="3176"/>
              <a:ext cx="1043"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695" name="Text Box 93"/>
            <p:cNvSpPr txBox="1">
              <a:spLocks noChangeArrowheads="1"/>
            </p:cNvSpPr>
            <p:nvPr/>
          </p:nvSpPr>
          <p:spPr bwMode="auto">
            <a:xfrm>
              <a:off x="-23" y="2418"/>
              <a:ext cx="15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dirty="0">
                  <a:latin typeface="Times New Roman" pitchFamily="18" charset="0"/>
                </a:rPr>
                <a:t>LDA/MCE-derived filter</a:t>
              </a:r>
            </a:p>
          </p:txBody>
        </p:sp>
        <p:grpSp>
          <p:nvGrpSpPr>
            <p:cNvPr id="112696" name="Group 94"/>
            <p:cNvGrpSpPr>
              <a:grpSpLocks/>
            </p:cNvGrpSpPr>
            <p:nvPr/>
          </p:nvGrpSpPr>
          <p:grpSpPr bwMode="auto">
            <a:xfrm>
              <a:off x="1749" y="2677"/>
              <a:ext cx="182" cy="181"/>
              <a:chOff x="1746" y="3249"/>
              <a:chExt cx="182" cy="181"/>
            </a:xfrm>
          </p:grpSpPr>
          <p:sp>
            <p:nvSpPr>
              <p:cNvPr id="112714" name="AutoShape 95"/>
              <p:cNvSpPr>
                <a:spLocks noChangeArrowheads="1"/>
              </p:cNvSpPr>
              <p:nvPr/>
            </p:nvSpPr>
            <p:spPr bwMode="auto">
              <a:xfrm>
                <a:off x="1746" y="3249"/>
                <a:ext cx="182" cy="181"/>
              </a:xfrm>
              <a:prstGeom prst="flowChartConnector">
                <a:avLst/>
              </a:prstGeom>
              <a:solidFill>
                <a:schemeClr val="accent1"/>
              </a:solidFill>
              <a:ln w="12700">
                <a:solidFill>
                  <a:schemeClr val="tx1"/>
                </a:solidFill>
                <a:round/>
                <a:headEnd type="none" w="sm" len="sm"/>
                <a:tailEnd type="none" w="sm" len="sm"/>
              </a:ln>
            </p:spPr>
            <p:txBody>
              <a:bodyPr wrap="none" lIns="135000" tIns="70200" rIns="135000" bIns="70200" anchor="ctr"/>
              <a:lstStyle/>
              <a:p>
                <a:endParaRPr lang="zh-TW" altLang="en-US" sz="4050"/>
              </a:p>
            </p:txBody>
          </p:sp>
          <p:sp>
            <p:nvSpPr>
              <p:cNvPr id="112715" name="AutoShape 96"/>
              <p:cNvSpPr>
                <a:spLocks noChangeArrowheads="1"/>
              </p:cNvSpPr>
              <p:nvPr/>
            </p:nvSpPr>
            <p:spPr bwMode="auto">
              <a:xfrm>
                <a:off x="1807" y="3317"/>
                <a:ext cx="45" cy="46"/>
              </a:xfrm>
              <a:prstGeom prst="flowChartConnector">
                <a:avLst/>
              </a:prstGeom>
              <a:solidFill>
                <a:schemeClr val="tx1"/>
              </a:solidFill>
              <a:ln w="12700">
                <a:solidFill>
                  <a:schemeClr val="tx1"/>
                </a:solidFill>
                <a:round/>
                <a:headEnd type="none" w="sm" len="sm"/>
                <a:tailEnd type="none" w="sm" len="sm"/>
              </a:ln>
            </p:spPr>
            <p:txBody>
              <a:bodyPr wrap="none" lIns="135000" tIns="70200" rIns="135000" bIns="70200" anchor="ctr"/>
              <a:lstStyle/>
              <a:p>
                <a:endParaRPr lang="zh-TW" altLang="en-US" sz="4050"/>
              </a:p>
            </p:txBody>
          </p:sp>
        </p:grpSp>
        <p:grpSp>
          <p:nvGrpSpPr>
            <p:cNvPr id="112697" name="Group 97"/>
            <p:cNvGrpSpPr>
              <a:grpSpLocks/>
            </p:cNvGrpSpPr>
            <p:nvPr/>
          </p:nvGrpSpPr>
          <p:grpSpPr bwMode="auto">
            <a:xfrm>
              <a:off x="2067" y="2903"/>
              <a:ext cx="182" cy="181"/>
              <a:chOff x="1746" y="3249"/>
              <a:chExt cx="182" cy="181"/>
            </a:xfrm>
          </p:grpSpPr>
          <p:sp>
            <p:nvSpPr>
              <p:cNvPr id="112712" name="AutoShape 98"/>
              <p:cNvSpPr>
                <a:spLocks noChangeArrowheads="1"/>
              </p:cNvSpPr>
              <p:nvPr/>
            </p:nvSpPr>
            <p:spPr bwMode="auto">
              <a:xfrm>
                <a:off x="1746" y="3249"/>
                <a:ext cx="182" cy="181"/>
              </a:xfrm>
              <a:prstGeom prst="flowChartConnector">
                <a:avLst/>
              </a:prstGeom>
              <a:solidFill>
                <a:schemeClr val="accent1"/>
              </a:solidFill>
              <a:ln w="12700">
                <a:solidFill>
                  <a:schemeClr val="tx1"/>
                </a:solidFill>
                <a:round/>
                <a:headEnd type="none" w="sm" len="sm"/>
                <a:tailEnd type="none" w="sm" len="sm"/>
              </a:ln>
            </p:spPr>
            <p:txBody>
              <a:bodyPr wrap="none" lIns="135000" tIns="70200" rIns="135000" bIns="70200" anchor="ctr"/>
              <a:lstStyle/>
              <a:p>
                <a:endParaRPr lang="zh-TW" altLang="en-US" sz="4050"/>
              </a:p>
            </p:txBody>
          </p:sp>
          <p:sp>
            <p:nvSpPr>
              <p:cNvPr id="112713" name="AutoShape 99"/>
              <p:cNvSpPr>
                <a:spLocks noChangeArrowheads="1"/>
              </p:cNvSpPr>
              <p:nvPr/>
            </p:nvSpPr>
            <p:spPr bwMode="auto">
              <a:xfrm>
                <a:off x="1807" y="3317"/>
                <a:ext cx="45" cy="46"/>
              </a:xfrm>
              <a:prstGeom prst="flowChartConnector">
                <a:avLst/>
              </a:prstGeom>
              <a:solidFill>
                <a:schemeClr val="tx1"/>
              </a:solidFill>
              <a:ln w="12700">
                <a:solidFill>
                  <a:schemeClr val="tx1"/>
                </a:solidFill>
                <a:round/>
                <a:headEnd type="none" w="sm" len="sm"/>
                <a:tailEnd type="none" w="sm" len="sm"/>
              </a:ln>
            </p:spPr>
            <p:txBody>
              <a:bodyPr wrap="none" lIns="135000" tIns="70200" rIns="135000" bIns="70200" anchor="ctr"/>
              <a:lstStyle/>
              <a:p>
                <a:endParaRPr lang="zh-TW" altLang="en-US" sz="4050"/>
              </a:p>
            </p:txBody>
          </p:sp>
        </p:grpSp>
        <p:grpSp>
          <p:nvGrpSpPr>
            <p:cNvPr id="112698" name="Group 100"/>
            <p:cNvGrpSpPr>
              <a:grpSpLocks/>
            </p:cNvGrpSpPr>
            <p:nvPr/>
          </p:nvGrpSpPr>
          <p:grpSpPr bwMode="auto">
            <a:xfrm>
              <a:off x="2339" y="3085"/>
              <a:ext cx="182" cy="181"/>
              <a:chOff x="1746" y="3249"/>
              <a:chExt cx="182" cy="181"/>
            </a:xfrm>
          </p:grpSpPr>
          <p:sp>
            <p:nvSpPr>
              <p:cNvPr id="112710" name="AutoShape 101"/>
              <p:cNvSpPr>
                <a:spLocks noChangeArrowheads="1"/>
              </p:cNvSpPr>
              <p:nvPr/>
            </p:nvSpPr>
            <p:spPr bwMode="auto">
              <a:xfrm>
                <a:off x="1746" y="3249"/>
                <a:ext cx="182" cy="181"/>
              </a:xfrm>
              <a:prstGeom prst="flowChartConnector">
                <a:avLst/>
              </a:prstGeom>
              <a:solidFill>
                <a:schemeClr val="accent1"/>
              </a:solidFill>
              <a:ln w="12700">
                <a:solidFill>
                  <a:schemeClr val="tx1"/>
                </a:solidFill>
                <a:round/>
                <a:headEnd type="none" w="sm" len="sm"/>
                <a:tailEnd type="none" w="sm" len="sm"/>
              </a:ln>
            </p:spPr>
            <p:txBody>
              <a:bodyPr wrap="none" lIns="135000" tIns="70200" rIns="135000" bIns="70200" anchor="ctr"/>
              <a:lstStyle/>
              <a:p>
                <a:endParaRPr lang="zh-TW" altLang="en-US" sz="4050"/>
              </a:p>
            </p:txBody>
          </p:sp>
          <p:sp>
            <p:nvSpPr>
              <p:cNvPr id="112711" name="AutoShape 102"/>
              <p:cNvSpPr>
                <a:spLocks noChangeArrowheads="1"/>
              </p:cNvSpPr>
              <p:nvPr/>
            </p:nvSpPr>
            <p:spPr bwMode="auto">
              <a:xfrm>
                <a:off x="1807" y="3317"/>
                <a:ext cx="45" cy="46"/>
              </a:xfrm>
              <a:prstGeom prst="flowChartConnector">
                <a:avLst/>
              </a:prstGeom>
              <a:solidFill>
                <a:schemeClr val="tx1"/>
              </a:solidFill>
              <a:ln w="12700">
                <a:solidFill>
                  <a:schemeClr val="tx1"/>
                </a:solidFill>
                <a:round/>
                <a:headEnd type="none" w="sm" len="sm"/>
                <a:tailEnd type="none" w="sm" len="sm"/>
              </a:ln>
            </p:spPr>
            <p:txBody>
              <a:bodyPr wrap="none" lIns="135000" tIns="70200" rIns="135000" bIns="70200" anchor="ctr"/>
              <a:lstStyle/>
              <a:p>
                <a:endParaRPr lang="zh-TW" altLang="en-US" sz="4050"/>
              </a:p>
            </p:txBody>
          </p:sp>
        </p:grpSp>
        <p:sp>
          <p:nvSpPr>
            <p:cNvPr id="112699" name="Text Box 103"/>
            <p:cNvSpPr txBox="1">
              <a:spLocks noChangeArrowheads="1"/>
            </p:cNvSpPr>
            <p:nvPr/>
          </p:nvSpPr>
          <p:spPr bwMode="auto">
            <a:xfrm>
              <a:off x="2608" y="2254"/>
              <a:ext cx="132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dirty="0">
                  <a:latin typeface="Times New Roman" pitchFamily="18" charset="0"/>
                </a:rPr>
                <a:t>Divided into classes</a:t>
              </a:r>
            </a:p>
          </p:txBody>
        </p:sp>
        <p:sp>
          <p:nvSpPr>
            <p:cNvPr id="112700" name="AutoShape 104"/>
            <p:cNvSpPr>
              <a:spLocks noChangeArrowheads="1"/>
            </p:cNvSpPr>
            <p:nvPr/>
          </p:nvSpPr>
          <p:spPr bwMode="auto">
            <a:xfrm>
              <a:off x="4070" y="2398"/>
              <a:ext cx="478" cy="272"/>
            </a:xfrm>
            <a:prstGeom prst="roundRect">
              <a:avLst>
                <a:gd name="adj" fmla="val 16667"/>
              </a:avLst>
            </a:prstGeom>
            <a:gradFill rotWithShape="1">
              <a:gsLst>
                <a:gs pos="0">
                  <a:srgbClr val="FFFF00"/>
                </a:gs>
                <a:gs pos="100000">
                  <a:schemeClr val="bg1"/>
                </a:gs>
              </a:gsLst>
              <a:lin ang="5400000" scaled="1"/>
            </a:gradFill>
            <a:ln w="12700">
              <a:solidFill>
                <a:schemeClr val="tx1"/>
              </a:solidFill>
              <a:round/>
              <a:headEnd type="none" w="sm" len="sm"/>
              <a:tailEnd type="none" w="sm" len="sm"/>
            </a:ln>
          </p:spPr>
          <p:txBody>
            <a:bodyPr wrap="none" lIns="135000" tIns="70200" rIns="135000" bIns="70200" anchor="ctr"/>
            <a:lstStyle/>
            <a:p>
              <a:pPr algn="ctr"/>
              <a:r>
                <a:rPr lang="en-US" altLang="zh-TW" sz="4050" dirty="0"/>
                <a:t>       </a:t>
              </a:r>
              <a:r>
                <a:rPr lang="en-US" altLang="zh-TW" sz="4050" dirty="0" smtClean="0"/>
                <a:t> </a:t>
              </a:r>
              <a:r>
                <a:rPr lang="en-US" altLang="zh-TW" sz="3200" dirty="0" smtClean="0">
                  <a:latin typeface="Times New Roman" pitchFamily="18" charset="0"/>
                </a:rPr>
                <a:t>3</a:t>
              </a:r>
              <a:endParaRPr lang="en-US" altLang="zh-TW" sz="3200" dirty="0">
                <a:latin typeface="Times New Roman" pitchFamily="18" charset="0"/>
              </a:endParaRPr>
            </a:p>
          </p:txBody>
        </p:sp>
        <p:sp>
          <p:nvSpPr>
            <p:cNvPr id="112701" name="AutoShape 105"/>
            <p:cNvSpPr>
              <a:spLocks noChangeArrowheads="1"/>
            </p:cNvSpPr>
            <p:nvPr/>
          </p:nvSpPr>
          <p:spPr bwMode="auto">
            <a:xfrm>
              <a:off x="3988" y="2435"/>
              <a:ext cx="476" cy="272"/>
            </a:xfrm>
            <a:prstGeom prst="roundRect">
              <a:avLst>
                <a:gd name="adj" fmla="val 16667"/>
              </a:avLst>
            </a:prstGeom>
            <a:gradFill rotWithShape="1">
              <a:gsLst>
                <a:gs pos="0">
                  <a:srgbClr val="FFFF00"/>
                </a:gs>
                <a:gs pos="100000">
                  <a:schemeClr val="bg1"/>
                </a:gs>
              </a:gsLst>
              <a:lin ang="5400000" scaled="1"/>
            </a:gradFill>
            <a:ln w="12700">
              <a:solidFill>
                <a:schemeClr val="tx1"/>
              </a:solidFill>
              <a:round/>
              <a:headEnd type="none" w="sm" len="sm"/>
              <a:tailEnd type="none" w="sm" len="sm"/>
            </a:ln>
          </p:spPr>
          <p:txBody>
            <a:bodyPr wrap="none" lIns="135000" tIns="70200" rIns="135000" bIns="70200" anchor="ctr"/>
            <a:lstStyle/>
            <a:p>
              <a:pPr algn="ctr"/>
              <a:r>
                <a:rPr lang="en-US" altLang="zh-TW" sz="4050" dirty="0"/>
                <a:t>      </a:t>
              </a:r>
              <a:r>
                <a:rPr lang="en-US" altLang="zh-TW" sz="4050" dirty="0" smtClean="0"/>
                <a:t> </a:t>
              </a:r>
              <a:r>
                <a:rPr lang="en-US" altLang="zh-TW" sz="2800" dirty="0" smtClean="0">
                  <a:latin typeface="Times New Roman" pitchFamily="18" charset="0"/>
                </a:rPr>
                <a:t>2</a:t>
              </a:r>
              <a:endParaRPr lang="en-US" altLang="zh-TW" sz="2800" dirty="0">
                <a:latin typeface="Times New Roman" pitchFamily="18" charset="0"/>
              </a:endParaRPr>
            </a:p>
          </p:txBody>
        </p:sp>
        <p:sp>
          <p:nvSpPr>
            <p:cNvPr id="112702" name="AutoShape 106"/>
            <p:cNvSpPr>
              <a:spLocks noChangeArrowheads="1"/>
            </p:cNvSpPr>
            <p:nvPr/>
          </p:nvSpPr>
          <p:spPr bwMode="auto">
            <a:xfrm>
              <a:off x="3878" y="2480"/>
              <a:ext cx="476" cy="272"/>
            </a:xfrm>
            <a:prstGeom prst="roundRect">
              <a:avLst>
                <a:gd name="adj" fmla="val 16667"/>
              </a:avLst>
            </a:prstGeom>
            <a:gradFill rotWithShape="1">
              <a:gsLst>
                <a:gs pos="0">
                  <a:srgbClr val="FFFF00"/>
                </a:gs>
                <a:gs pos="100000">
                  <a:schemeClr val="bg1"/>
                </a:gs>
              </a:gsLst>
              <a:lin ang="5400000" scaled="1"/>
            </a:gradFill>
            <a:ln w="12700">
              <a:solidFill>
                <a:schemeClr val="tx1"/>
              </a:solidFill>
              <a:round/>
              <a:headEnd type="none" w="sm" len="sm"/>
              <a:tailEnd type="none" w="sm" len="sm"/>
            </a:ln>
          </p:spPr>
          <p:txBody>
            <a:bodyPr wrap="none" lIns="135000" tIns="70200" rIns="135000" bIns="70200" anchor="ctr"/>
            <a:lstStyle/>
            <a:p>
              <a:pPr algn="ctr"/>
              <a:r>
                <a:rPr lang="en-US" altLang="zh-TW" sz="2800" dirty="0">
                  <a:latin typeface="Times New Roman" pitchFamily="18" charset="0"/>
                </a:rPr>
                <a:t>Class 1</a:t>
              </a:r>
            </a:p>
          </p:txBody>
        </p:sp>
        <p:sp>
          <p:nvSpPr>
            <p:cNvPr id="112703" name="Text Box 107"/>
            <p:cNvSpPr txBox="1">
              <a:spLocks noChangeArrowheads="1"/>
            </p:cNvSpPr>
            <p:nvPr/>
          </p:nvSpPr>
          <p:spPr bwMode="auto">
            <a:xfrm>
              <a:off x="3696" y="2571"/>
              <a:ext cx="20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b="1" i="1">
                  <a:latin typeface="Times New Roman" pitchFamily="18" charset="0"/>
                </a:rPr>
                <a:t>z</a:t>
              </a:r>
              <a:r>
                <a:rPr lang="en-US" altLang="zh-TW" sz="2400" b="1" i="1" baseline="-25000">
                  <a:latin typeface="Times New Roman" pitchFamily="18" charset="0"/>
                </a:rPr>
                <a:t>k</a:t>
              </a:r>
              <a:endParaRPr lang="en-US" altLang="zh-TW" sz="2400" b="1">
                <a:latin typeface="Times New Roman" pitchFamily="18" charset="0"/>
              </a:endParaRPr>
            </a:p>
          </p:txBody>
        </p:sp>
        <p:sp>
          <p:nvSpPr>
            <p:cNvPr id="165996" name="AutoShape 108"/>
            <p:cNvSpPr>
              <a:spLocks noChangeArrowheads="1"/>
            </p:cNvSpPr>
            <p:nvPr/>
          </p:nvSpPr>
          <p:spPr bwMode="auto">
            <a:xfrm>
              <a:off x="2971" y="2797"/>
              <a:ext cx="590" cy="408"/>
            </a:xfrm>
            <a:prstGeom prst="roundRect">
              <a:avLst>
                <a:gd name="adj" fmla="val 16667"/>
              </a:avLst>
            </a:prstGeom>
            <a:gradFill rotWithShape="1">
              <a:gsLst>
                <a:gs pos="0">
                  <a:schemeClr val="hlink"/>
                </a:gs>
                <a:gs pos="50000">
                  <a:schemeClr val="bg1"/>
                </a:gs>
                <a:gs pos="100000">
                  <a:schemeClr val="hlink"/>
                </a:gs>
              </a:gsLst>
              <a:lin ang="5400000" scaled="1"/>
            </a:gradFill>
            <a:ln w="12700">
              <a:solidFill>
                <a:schemeClr val="tx1"/>
              </a:solidFill>
              <a:round/>
              <a:headEnd type="none" w="sm" len="sm"/>
              <a:tailEnd type="none" w="sm" len="sm"/>
            </a:ln>
            <a:effectLst/>
          </p:spPr>
          <p:txBody>
            <a:bodyPr wrap="none" lIns="135000" tIns="70200" rIns="135000" bIns="70200" anchor="ctr"/>
            <a:lstStyle/>
            <a:p>
              <a:pPr algn="ctr">
                <a:defRPr/>
              </a:pPr>
              <a:r>
                <a:rPr lang="en-US" altLang="zh-TW" sz="2400">
                  <a:latin typeface="Times New Roman" pitchFamily="18" charset="0"/>
                </a:rPr>
                <a:t> </a:t>
              </a:r>
              <a:r>
                <a:rPr lang="en-US" altLang="zh-TW" sz="2400" i="1">
                  <a:latin typeface="Times New Roman" pitchFamily="18" charset="0"/>
                </a:rPr>
                <a:t>x</a:t>
              </a:r>
              <a:r>
                <a:rPr lang="en-US" altLang="zh-TW" sz="2400" i="1" baseline="-25000">
                  <a:latin typeface="Times New Roman" pitchFamily="18" charset="0"/>
                </a:rPr>
                <a:t>k</a:t>
              </a:r>
              <a:r>
                <a:rPr lang="en-US" altLang="zh-TW" sz="2400" baseline="-25000">
                  <a:latin typeface="Times New Roman" pitchFamily="18" charset="0"/>
                </a:rPr>
                <a:t> </a:t>
              </a:r>
              <a:r>
                <a:rPr lang="en-US" altLang="zh-TW" sz="2400">
                  <a:latin typeface="Times New Roman" pitchFamily="18" charset="0"/>
                </a:rPr>
                <a:t>=</a:t>
              </a:r>
              <a:r>
                <a:rPr lang="en-US" altLang="zh-TW" sz="2400" b="1">
                  <a:latin typeface="Times New Roman" pitchFamily="18" charset="0"/>
                </a:rPr>
                <a:t>w</a:t>
              </a:r>
              <a:r>
                <a:rPr lang="en-US" altLang="zh-TW" sz="2400" i="1" baseline="-25000">
                  <a:latin typeface="Times New Roman" pitchFamily="18" charset="0"/>
                </a:rPr>
                <a:t>k</a:t>
              </a:r>
              <a:r>
                <a:rPr lang="en-US" altLang="zh-TW" sz="2400" i="1" baseline="30000">
                  <a:latin typeface="Times New Roman" pitchFamily="18" charset="0"/>
                </a:rPr>
                <a:t>T</a:t>
              </a:r>
              <a:r>
                <a:rPr lang="en-US" altLang="zh-TW" sz="2400" b="1">
                  <a:latin typeface="Times New Roman" pitchFamily="18" charset="0"/>
                </a:rPr>
                <a:t>z</a:t>
              </a:r>
              <a:r>
                <a:rPr lang="en-US" altLang="zh-TW" sz="2400" baseline="-25000">
                  <a:latin typeface="Times New Roman" pitchFamily="18" charset="0"/>
                </a:rPr>
                <a:t>k</a:t>
              </a:r>
            </a:p>
          </p:txBody>
        </p:sp>
        <p:sp>
          <p:nvSpPr>
            <p:cNvPr id="112705" name="AutoShape 109"/>
            <p:cNvSpPr>
              <a:spLocks noChangeArrowheads="1"/>
            </p:cNvSpPr>
            <p:nvPr/>
          </p:nvSpPr>
          <p:spPr bwMode="auto">
            <a:xfrm rot="8778596">
              <a:off x="3560" y="2888"/>
              <a:ext cx="458" cy="137"/>
            </a:xfrm>
            <a:prstGeom prst="rightArrow">
              <a:avLst>
                <a:gd name="adj1" fmla="val 50000"/>
                <a:gd name="adj2" fmla="val 83577"/>
              </a:avLst>
            </a:prstGeom>
            <a:gradFill rotWithShape="1">
              <a:gsLst>
                <a:gs pos="0">
                  <a:srgbClr val="FFFFFF"/>
                </a:gs>
                <a:gs pos="50000">
                  <a:srgbClr val="0099FF"/>
                </a:gs>
                <a:gs pos="100000">
                  <a:srgbClr val="FFFFFF"/>
                </a:gs>
              </a:gsLst>
              <a:lin ang="5400000" scaled="1"/>
            </a:gradFill>
            <a:ln w="12700">
              <a:solidFill>
                <a:schemeClr val="tx1"/>
              </a:solidFill>
              <a:miter lim="800000"/>
              <a:headEnd type="none" w="sm" len="sm"/>
              <a:tailEnd type="none" w="sm" len="sm"/>
            </a:ln>
          </p:spPr>
          <p:txBody>
            <a:bodyPr wrap="none" lIns="135000" tIns="70200" rIns="135000" bIns="70200" anchor="ctr"/>
            <a:lstStyle/>
            <a:p>
              <a:endParaRPr lang="zh-TW" altLang="en-US" sz="4050"/>
            </a:p>
          </p:txBody>
        </p:sp>
        <p:sp>
          <p:nvSpPr>
            <p:cNvPr id="112706" name="Freeform 110"/>
            <p:cNvSpPr>
              <a:spLocks/>
            </p:cNvSpPr>
            <p:nvPr/>
          </p:nvSpPr>
          <p:spPr bwMode="auto">
            <a:xfrm>
              <a:off x="2154" y="3070"/>
              <a:ext cx="5" cy="314"/>
            </a:xfrm>
            <a:custGeom>
              <a:avLst/>
              <a:gdLst>
                <a:gd name="T0" fmla="*/ 0 w 5"/>
                <a:gd name="T1" fmla="*/ 0 h 314"/>
                <a:gd name="T2" fmla="*/ 5 w 5"/>
                <a:gd name="T3" fmla="*/ 314 h 314"/>
                <a:gd name="T4" fmla="*/ 0 60000 65536"/>
                <a:gd name="T5" fmla="*/ 0 60000 65536"/>
                <a:gd name="T6" fmla="*/ 0 w 5"/>
                <a:gd name="T7" fmla="*/ 0 h 314"/>
                <a:gd name="T8" fmla="*/ 5 w 5"/>
                <a:gd name="T9" fmla="*/ 314 h 314"/>
              </a:gdLst>
              <a:ahLst/>
              <a:cxnLst>
                <a:cxn ang="T4">
                  <a:pos x="T0" y="T1"/>
                </a:cxn>
                <a:cxn ang="T5">
                  <a:pos x="T2" y="T3"/>
                </a:cxn>
              </a:cxnLst>
              <a:rect l="T6" t="T7" r="T8" b="T9"/>
              <a:pathLst>
                <a:path w="5" h="314">
                  <a:moveTo>
                    <a:pt x="0" y="0"/>
                  </a:moveTo>
                  <a:lnTo>
                    <a:pt x="5" y="314"/>
                  </a:lnTo>
                </a:path>
              </a:pathLst>
            </a:cu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solidFill>
                    <a:srgbClr val="FFFFFF"/>
                  </a:solidFill>
                </a14:hiddenFill>
              </a:ext>
            </a:extLst>
          </p:spPr>
          <p:txBody>
            <a:bodyPr lIns="135000" tIns="70200" rIns="135000" bIns="70200"/>
            <a:lstStyle/>
            <a:p>
              <a:endParaRPr lang="zh-TW" altLang="en-US" sz="4050"/>
            </a:p>
          </p:txBody>
        </p:sp>
        <p:sp>
          <p:nvSpPr>
            <p:cNvPr id="112707" name="Line 111"/>
            <p:cNvSpPr>
              <a:spLocks noChangeShapeType="1"/>
            </p:cNvSpPr>
            <p:nvPr/>
          </p:nvSpPr>
          <p:spPr bwMode="auto">
            <a:xfrm>
              <a:off x="2426" y="3251"/>
              <a:ext cx="0" cy="136"/>
            </a:xfrm>
            <a:prstGeom prst="line">
              <a:avLst/>
            </a:prstGeom>
            <a:noFill/>
            <a:ln w="127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lIns="135000" tIns="70200" rIns="135000" bIns="70200"/>
            <a:lstStyle/>
            <a:p>
              <a:endParaRPr lang="zh-TW" altLang="en-US" sz="4050"/>
            </a:p>
          </p:txBody>
        </p:sp>
        <p:sp>
          <p:nvSpPr>
            <p:cNvPr id="112708" name="Text Box 117"/>
            <p:cNvSpPr txBox="1">
              <a:spLocks noChangeArrowheads="1"/>
            </p:cNvSpPr>
            <p:nvPr/>
          </p:nvSpPr>
          <p:spPr bwMode="auto">
            <a:xfrm>
              <a:off x="4798" y="2299"/>
              <a:ext cx="758"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i="1" dirty="0">
                  <a:latin typeface="Times New Roman" pitchFamily="18" charset="0"/>
                </a:rPr>
                <a:t>LDA/MCE criteria</a:t>
              </a:r>
            </a:p>
          </p:txBody>
        </p:sp>
        <p:sp>
          <p:nvSpPr>
            <p:cNvPr id="112709" name="AutoShape 118"/>
            <p:cNvSpPr>
              <a:spLocks noChangeArrowheads="1"/>
            </p:cNvSpPr>
            <p:nvPr/>
          </p:nvSpPr>
          <p:spPr bwMode="auto">
            <a:xfrm>
              <a:off x="4604" y="2435"/>
              <a:ext cx="181" cy="181"/>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p:spPr>
          <p:txBody>
            <a:bodyPr wrap="none" lIns="135000" tIns="70200" rIns="135000" bIns="70200" anchor="ctr"/>
            <a:lstStyle/>
            <a:p>
              <a:endParaRPr lang="zh-TW" altLang="en-US" sz="4050"/>
            </a:p>
          </p:txBody>
        </p:sp>
      </p:grpSp>
      <p:sp>
        <p:nvSpPr>
          <p:cNvPr id="112"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25</a:t>
            </a:fld>
            <a:endParaRPr lang="zh-TW" altLang="en-US">
              <a:solidFill>
                <a:prstClr val="black">
                  <a:tint val="75000"/>
                </a:prstClr>
              </a:solidFill>
            </a:endParaRPr>
          </a:p>
        </p:txBody>
      </p:sp>
      <p:pic>
        <p:nvPicPr>
          <p:cNvPr id="114" name="Picture 15" descr="c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16227" y="8222992"/>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337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1503999" y="29368"/>
            <a:ext cx="13716000" cy="12715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algn="l" eaLnBrk="1" hangingPunct="1">
              <a:lnSpc>
                <a:spcPct val="90000"/>
              </a:lnSpc>
            </a:pPr>
            <a:r>
              <a:rPr lang="en-US" altLang="zh-TW" sz="4350" dirty="0"/>
              <a:t>Speech Enhancement Example 1 ― Spectral Subtraction (SS)</a:t>
            </a:r>
          </a:p>
        </p:txBody>
      </p:sp>
      <p:sp>
        <p:nvSpPr>
          <p:cNvPr id="113667" name="Rectangle 3"/>
          <p:cNvSpPr>
            <a:spLocks noGrp="1" noChangeArrowheads="1"/>
          </p:cNvSpPr>
          <p:nvPr>
            <p:ph type="body" idx="1"/>
          </p:nvPr>
        </p:nvSpPr>
        <p:spPr bwMode="auto">
          <a:xfrm>
            <a:off x="1655168" y="1325770"/>
            <a:ext cx="13716000" cy="91082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marL="271463" indent="-271463">
              <a:lnSpc>
                <a:spcPct val="80000"/>
              </a:lnSpc>
              <a:spcBef>
                <a:spcPct val="0"/>
              </a:spcBef>
            </a:pPr>
            <a:r>
              <a:rPr lang="en-US" altLang="zh-TW" sz="3300" b="1" dirty="0">
                <a:latin typeface="Times New Roman" pitchFamily="18" charset="0"/>
              </a:rPr>
              <a:t>Speech Enhancement</a:t>
            </a:r>
          </a:p>
          <a:p>
            <a:pPr lvl="1" eaLnBrk="1" hangingPunct="1">
              <a:lnSpc>
                <a:spcPct val="80000"/>
              </a:lnSpc>
              <a:spcBef>
                <a:spcPct val="0"/>
              </a:spcBef>
            </a:pPr>
            <a:r>
              <a:rPr lang="en-US" altLang="zh-TW" sz="2850" dirty="0">
                <a:latin typeface="Times New Roman" pitchFamily="18" charset="0"/>
              </a:rPr>
              <a:t>producing a better signal by trying to remove</a:t>
            </a:r>
            <a:r>
              <a:rPr lang="en-US" altLang="zh-TW" sz="3000" dirty="0">
                <a:latin typeface="Times New Roman" pitchFamily="18" charset="0"/>
              </a:rPr>
              <a:t> the noise</a:t>
            </a:r>
          </a:p>
          <a:p>
            <a:pPr lvl="1" eaLnBrk="1" hangingPunct="1">
              <a:lnSpc>
                <a:spcPct val="80000"/>
              </a:lnSpc>
              <a:spcBef>
                <a:spcPct val="0"/>
              </a:spcBef>
            </a:pPr>
            <a:r>
              <a:rPr lang="en-US" altLang="zh-TW" sz="3000" dirty="0">
                <a:latin typeface="Times New Roman" pitchFamily="18" charset="0"/>
              </a:rPr>
              <a:t>for listening purposes or recognition purposes</a:t>
            </a:r>
          </a:p>
          <a:p>
            <a:pPr marL="271463" indent="-271463">
              <a:lnSpc>
                <a:spcPct val="80000"/>
              </a:lnSpc>
              <a:spcBef>
                <a:spcPct val="0"/>
              </a:spcBef>
            </a:pPr>
            <a:r>
              <a:rPr lang="en-US" altLang="zh-TW" sz="3300" b="1" dirty="0">
                <a:latin typeface="Times New Roman" pitchFamily="18" charset="0"/>
              </a:rPr>
              <a:t>Background</a:t>
            </a:r>
          </a:p>
          <a:p>
            <a:pPr lvl="1" eaLnBrk="1" hangingPunct="1">
              <a:lnSpc>
                <a:spcPct val="80000"/>
              </a:lnSpc>
              <a:spcBef>
                <a:spcPct val="5000"/>
              </a:spcBef>
            </a:pPr>
            <a:r>
              <a:rPr lang="en-US" altLang="zh-TW" sz="2850" dirty="0">
                <a:latin typeface="Times New Roman" pitchFamily="18" charset="0"/>
              </a:rPr>
              <a:t>Noise n[n] changes fast and unpredictably in time domain, but relatively slowly in frequency domain, N(w)</a:t>
            </a:r>
          </a:p>
          <a:p>
            <a:pPr lvl="1" eaLnBrk="1" hangingPunct="1">
              <a:lnSpc>
                <a:spcPct val="80000"/>
              </a:lnSpc>
              <a:spcBef>
                <a:spcPct val="5000"/>
              </a:spcBef>
              <a:buFontTx/>
              <a:buNone/>
            </a:pPr>
            <a:r>
              <a:rPr lang="en-US" altLang="zh-TW" sz="3000" dirty="0">
                <a:latin typeface="Times New Roman" pitchFamily="18" charset="0"/>
              </a:rPr>
              <a:t>		</a:t>
            </a:r>
            <a:r>
              <a:rPr lang="en-US" altLang="zh-TW" sz="2700" dirty="0">
                <a:latin typeface="Times New Roman" pitchFamily="18" charset="0"/>
              </a:rPr>
              <a:t>y[n] = x[n] + n[n]</a:t>
            </a:r>
          </a:p>
          <a:p>
            <a:pPr marL="271463" indent="-271463">
              <a:lnSpc>
                <a:spcPct val="80000"/>
              </a:lnSpc>
              <a:spcBef>
                <a:spcPct val="0"/>
              </a:spcBef>
            </a:pPr>
            <a:r>
              <a:rPr lang="en-US" altLang="zh-TW" sz="3300" b="1" dirty="0">
                <a:latin typeface="Times New Roman" pitchFamily="18" charset="0"/>
                <a:cs typeface="Times New Roman" pitchFamily="18" charset="0"/>
              </a:rPr>
              <a:t>Spectrum Subtraction</a:t>
            </a:r>
          </a:p>
          <a:p>
            <a:pPr lvl="1" eaLnBrk="1" hangingPunct="1">
              <a:lnSpc>
                <a:spcPct val="80000"/>
              </a:lnSpc>
              <a:spcBef>
                <a:spcPct val="0"/>
              </a:spcBef>
            </a:pPr>
            <a:r>
              <a:rPr lang="en-US" altLang="zh-TW" sz="3000" dirty="0">
                <a:latin typeface="Times New Roman" pitchFamily="18" charset="0"/>
                <a:cs typeface="Times New Roman" pitchFamily="18" charset="0"/>
              </a:rPr>
              <a:t>|</a:t>
            </a:r>
            <a:r>
              <a:rPr lang="en-US" altLang="zh-TW" sz="2850" dirty="0">
                <a:latin typeface="Times New Roman" pitchFamily="18" charset="0"/>
                <a:cs typeface="Times New Roman" pitchFamily="18" charset="0"/>
              </a:rPr>
              <a:t>N</a:t>
            </a:r>
            <a:r>
              <a:rPr lang="en-US" altLang="zh-TW" sz="2850" dirty="0">
                <a:latin typeface="Times New Roman" pitchFamily="18" charset="0"/>
              </a:rPr>
              <a:t>(w)</a:t>
            </a:r>
            <a:r>
              <a:rPr lang="en-US" altLang="zh-TW" sz="2850" dirty="0">
                <a:latin typeface="Times New Roman" pitchFamily="18" charset="0"/>
                <a:cs typeface="Times New Roman" pitchFamily="18" charset="0"/>
              </a:rPr>
              <a:t>| estimated by averaging over M frames of locally detected silence parts, or  up-dated by the latest detected silence frame</a:t>
            </a:r>
          </a:p>
          <a:p>
            <a:pPr lvl="1" eaLnBrk="1" hangingPunct="1">
              <a:lnSpc>
                <a:spcPct val="80000"/>
              </a:lnSpc>
              <a:spcBef>
                <a:spcPct val="10000"/>
              </a:spcBef>
              <a:buFontTx/>
              <a:buNone/>
            </a:pPr>
            <a:r>
              <a:rPr lang="en-US" altLang="zh-TW" sz="3000" dirty="0">
                <a:latin typeface="Times New Roman" pitchFamily="18" charset="0"/>
                <a:cs typeface="Times New Roman" pitchFamily="18" charset="0"/>
              </a:rPr>
              <a:t>		</a:t>
            </a:r>
            <a:r>
              <a:rPr lang="en-US" altLang="zh-TW" sz="2700" dirty="0">
                <a:latin typeface="Times New Roman" pitchFamily="18" charset="0"/>
                <a:cs typeface="Times New Roman" pitchFamily="18" charset="0"/>
              </a:rPr>
              <a:t>|N</a:t>
            </a:r>
            <a:r>
              <a:rPr lang="en-US" altLang="zh-TW" sz="2700" dirty="0">
                <a:latin typeface="Times New Roman" pitchFamily="18" charset="0"/>
              </a:rPr>
              <a:t>(w)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rPr>
              <a:t>i</a:t>
            </a:r>
            <a:r>
              <a:rPr lang="en-US" altLang="zh-TW" sz="2700" dirty="0">
                <a:latin typeface="Times New Roman" pitchFamily="18" charset="0"/>
              </a:rPr>
              <a:t>= </a:t>
            </a:r>
            <a:r>
              <a:rPr lang="el-GR" altLang="zh-TW" sz="2700" dirty="0">
                <a:latin typeface="Times New Roman" pitchFamily="18" charset="0"/>
                <a:cs typeface="Times New Roman" pitchFamily="18" charset="0"/>
              </a:rPr>
              <a:t>β</a:t>
            </a:r>
            <a:r>
              <a:rPr lang="en-US" altLang="zh-TW" sz="2700" dirty="0">
                <a:latin typeface="Times New Roman" pitchFamily="18" charset="0"/>
                <a:cs typeface="Times New Roman" pitchFamily="18" charset="0"/>
              </a:rPr>
              <a:t>|</a:t>
            </a:r>
            <a:r>
              <a:rPr lang="en-US" altLang="zh-TW" sz="2700" dirty="0">
                <a:latin typeface="Times New Roman" pitchFamily="18" charset="0"/>
              </a:rPr>
              <a:t>N(w)</a:t>
            </a:r>
            <a:r>
              <a:rPr lang="en-US" altLang="zh-TW" sz="2700" dirty="0">
                <a:latin typeface="Times New Roman" pitchFamily="18" charset="0"/>
                <a:cs typeface="Times New Roman" pitchFamily="18" charset="0"/>
              </a:rPr>
              <a:t>|</a:t>
            </a:r>
            <a:r>
              <a:rPr lang="en-US" altLang="zh-TW" sz="2700" baseline="-25000" dirty="0">
                <a:latin typeface="Times New Roman" pitchFamily="18" charset="0"/>
                <a:cs typeface="Times New Roman" pitchFamily="18" charset="0"/>
              </a:rPr>
              <a:t>i-1</a:t>
            </a:r>
            <a:r>
              <a:rPr lang="en-US" altLang="zh-TW" sz="2700" dirty="0">
                <a:latin typeface="Times New Roman" pitchFamily="18" charset="0"/>
                <a:cs typeface="Times New Roman" pitchFamily="18" charset="0"/>
              </a:rPr>
              <a:t>+(1- </a:t>
            </a:r>
            <a:r>
              <a:rPr lang="el-GR" altLang="zh-TW" sz="2700" dirty="0">
                <a:latin typeface="Times New Roman" pitchFamily="18" charset="0"/>
                <a:cs typeface="Times New Roman" pitchFamily="18" charset="0"/>
              </a:rPr>
              <a:t>β</a:t>
            </a:r>
            <a:r>
              <a:rPr lang="en-US" altLang="zh-TW" sz="2700" dirty="0">
                <a:latin typeface="Times New Roman" pitchFamily="18" charset="0"/>
                <a:cs typeface="Times New Roman" pitchFamily="18" charset="0"/>
              </a:rPr>
              <a:t>)</a:t>
            </a:r>
            <a:r>
              <a:rPr lang="el-GR" altLang="zh-TW" sz="2700" dirty="0">
                <a:latin typeface="Times New Roman" pitchFamily="18" charset="0"/>
                <a:cs typeface="Times New Roman" pitchFamily="18" charset="0"/>
              </a:rPr>
              <a:t> </a:t>
            </a:r>
            <a:r>
              <a:rPr lang="en-US" altLang="zh-TW" sz="2700" dirty="0">
                <a:latin typeface="Times New Roman" pitchFamily="18" charset="0"/>
                <a:cs typeface="Times New Roman" pitchFamily="18" charset="0"/>
              </a:rPr>
              <a:t>|</a:t>
            </a:r>
            <a:r>
              <a:rPr lang="en-US" altLang="zh-TW" sz="2700" dirty="0">
                <a:latin typeface="Times New Roman" pitchFamily="18" charset="0"/>
              </a:rPr>
              <a:t>N(w)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i,n</a:t>
            </a:r>
            <a:endParaRPr lang="en-US" altLang="zh-TW" sz="2700" baseline="-25000" dirty="0">
              <a:latin typeface="Times New Roman" pitchFamily="18" charset="0"/>
              <a:cs typeface="Times New Roman" pitchFamily="18" charset="0"/>
            </a:endParaRPr>
          </a:p>
          <a:p>
            <a:pPr lvl="1" eaLnBrk="1" hangingPunct="1">
              <a:lnSpc>
                <a:spcPct val="80000"/>
              </a:lnSpc>
              <a:spcBef>
                <a:spcPct val="0"/>
              </a:spcBef>
              <a:buFontTx/>
              <a:buNone/>
            </a:pPr>
            <a:endParaRPr lang="en-US" altLang="zh-TW" sz="2700" baseline="-25000" dirty="0">
              <a:latin typeface="Times New Roman" pitchFamily="18" charset="0"/>
              <a:cs typeface="Times New Roman" pitchFamily="18" charset="0"/>
            </a:endParaRPr>
          </a:p>
          <a:p>
            <a:pPr lvl="1" eaLnBrk="1" hangingPunct="1">
              <a:lnSpc>
                <a:spcPct val="110000"/>
              </a:lnSpc>
              <a:spcBef>
                <a:spcPct val="0"/>
              </a:spcBef>
              <a:buFontTx/>
              <a:buNone/>
            </a:pPr>
            <a:r>
              <a:rPr lang="en-US" altLang="zh-TW" sz="3000" baseline="50000" dirty="0">
                <a:latin typeface="Times New Roman" pitchFamily="18" charset="0"/>
                <a:cs typeface="Times New Roman" pitchFamily="18" charset="0"/>
              </a:rPr>
              <a:t>				</a:t>
            </a:r>
            <a:r>
              <a:rPr lang="en-US" altLang="zh-TW" sz="2700" dirty="0">
                <a:latin typeface="Times New Roman" pitchFamily="18" charset="0"/>
                <a:cs typeface="Times New Roman" pitchFamily="18" charset="0"/>
              </a:rPr>
              <a:t>|</a:t>
            </a:r>
            <a:r>
              <a:rPr lang="en-US" altLang="zh-TW" sz="2700" dirty="0">
                <a:latin typeface="Times New Roman" pitchFamily="18" charset="0"/>
              </a:rPr>
              <a:t>N(w)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dirty="0">
                <a:latin typeface="Times New Roman" pitchFamily="18" charset="0"/>
                <a:cs typeface="Times New Roman" pitchFamily="18" charset="0"/>
              </a:rPr>
              <a:t>: |</a:t>
            </a:r>
            <a:r>
              <a:rPr lang="en-US" altLang="zh-TW" sz="2700" dirty="0">
                <a:latin typeface="Times New Roman" pitchFamily="18" charset="0"/>
              </a:rPr>
              <a:t>N(w)</a:t>
            </a:r>
            <a:r>
              <a:rPr lang="en-US" altLang="zh-TW" sz="2700" dirty="0">
                <a:latin typeface="Times New Roman" pitchFamily="18" charset="0"/>
                <a:cs typeface="Times New Roman" pitchFamily="18" charset="0"/>
              </a:rPr>
              <a:t>| used at frame </a:t>
            </a:r>
            <a:r>
              <a:rPr lang="en-US" altLang="zh-TW" sz="2700" dirty="0" err="1">
                <a:latin typeface="Times New Roman" pitchFamily="18" charset="0"/>
                <a:cs typeface="Times New Roman" pitchFamily="18" charset="0"/>
              </a:rPr>
              <a:t>i</a:t>
            </a:r>
            <a:r>
              <a:rPr lang="en-US" altLang="zh-TW" sz="2700" dirty="0">
                <a:latin typeface="Times New Roman" pitchFamily="18" charset="0"/>
                <a:cs typeface="Times New Roman" pitchFamily="18" charset="0"/>
              </a:rPr>
              <a:t>				   			|</a:t>
            </a:r>
            <a:r>
              <a:rPr lang="en-US" altLang="zh-TW" sz="2700" dirty="0">
                <a:latin typeface="Times New Roman" pitchFamily="18" charset="0"/>
              </a:rPr>
              <a:t>N(w)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i,n</a:t>
            </a:r>
            <a:r>
              <a:rPr lang="en-US" altLang="zh-TW" sz="2700" baseline="-25000" dirty="0">
                <a:latin typeface="Times New Roman" pitchFamily="18" charset="0"/>
                <a:cs typeface="Times New Roman" pitchFamily="18" charset="0"/>
              </a:rPr>
              <a:t> </a:t>
            </a:r>
            <a:r>
              <a:rPr lang="en-US" altLang="zh-TW" sz="2700" dirty="0">
                <a:latin typeface="Times New Roman" pitchFamily="18" charset="0"/>
                <a:cs typeface="Times New Roman" pitchFamily="18" charset="0"/>
              </a:rPr>
              <a:t>: latest detected at frame </a:t>
            </a:r>
            <a:r>
              <a:rPr lang="en-US" altLang="zh-TW" sz="2700" dirty="0" err="1">
                <a:latin typeface="Times New Roman" pitchFamily="18" charset="0"/>
                <a:cs typeface="Times New Roman" pitchFamily="18" charset="0"/>
              </a:rPr>
              <a:t>i</a:t>
            </a:r>
            <a:endParaRPr lang="en-US" altLang="zh-TW" sz="2700" dirty="0">
              <a:latin typeface="Times New Roman" pitchFamily="18" charset="0"/>
              <a:cs typeface="Times New Roman" pitchFamily="18" charset="0"/>
            </a:endParaRPr>
          </a:p>
          <a:p>
            <a:pPr lvl="1" eaLnBrk="1" hangingPunct="1">
              <a:lnSpc>
                <a:spcPct val="80000"/>
              </a:lnSpc>
              <a:spcBef>
                <a:spcPct val="0"/>
              </a:spcBef>
            </a:pPr>
            <a:r>
              <a:rPr lang="en-US" altLang="zh-TW" sz="2850" dirty="0">
                <a:latin typeface="Times New Roman" pitchFamily="18" charset="0"/>
                <a:cs typeface="Times New Roman" pitchFamily="18" charset="0"/>
              </a:rPr>
              <a:t>signal amplitude estimation</a:t>
            </a:r>
          </a:p>
          <a:p>
            <a:pPr lvl="1" eaLnBrk="1" hangingPunct="1">
              <a:lnSpc>
                <a:spcPct val="80000"/>
              </a:lnSpc>
              <a:spcBef>
                <a:spcPct val="15000"/>
              </a:spcBef>
              <a:buFontTx/>
              <a:buNone/>
            </a:pPr>
            <a:r>
              <a:rPr lang="en-US" altLang="zh-TW" sz="3000" dirty="0">
                <a:latin typeface="Times New Roman" pitchFamily="18" charset="0"/>
                <a:cs typeface="Times New Roman" pitchFamily="18" charset="0"/>
              </a:rPr>
              <a:t>	 	</a:t>
            </a:r>
            <a:r>
              <a:rPr lang="en-US" altLang="zh-TW" sz="2700" dirty="0">
                <a:latin typeface="Times New Roman" pitchFamily="18" charset="0"/>
                <a:cs typeface="Times New Roman" pitchFamily="18" charset="0"/>
              </a:rPr>
              <a:t>|</a:t>
            </a:r>
            <a:r>
              <a:rPr lang="en-US" altLang="zh-TW" sz="2700" dirty="0">
                <a:latin typeface="Times New Roman" pitchFamily="18" charset="0"/>
              </a:rPr>
              <a:t>X(w)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dirty="0">
                <a:latin typeface="Times New Roman" pitchFamily="18" charset="0"/>
                <a:cs typeface="Times New Roman" pitchFamily="18" charset="0"/>
              </a:rPr>
              <a:t> = |</a:t>
            </a:r>
            <a:r>
              <a:rPr lang="en-US" altLang="zh-TW" sz="2700" dirty="0">
                <a:latin typeface="Times New Roman" pitchFamily="18" charset="0"/>
              </a:rPr>
              <a:t>Y(w)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dirty="0">
                <a:latin typeface="Times New Roman" pitchFamily="18" charset="0"/>
                <a:cs typeface="Times New Roman" pitchFamily="18" charset="0"/>
              </a:rPr>
              <a:t>- |</a:t>
            </a:r>
            <a:r>
              <a:rPr lang="en-US" altLang="zh-TW" sz="2700" dirty="0">
                <a:latin typeface="Times New Roman" pitchFamily="18" charset="0"/>
              </a:rPr>
              <a:t>N(w)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baseline="-25000" dirty="0">
                <a:latin typeface="Times New Roman" pitchFamily="18" charset="0"/>
                <a:cs typeface="Times New Roman" pitchFamily="18" charset="0"/>
              </a:rPr>
              <a:t>       </a:t>
            </a:r>
            <a:r>
              <a:rPr lang="en-US" altLang="zh-TW" sz="2700" dirty="0">
                <a:latin typeface="Times New Roman" pitchFamily="18" charset="0"/>
                <a:cs typeface="Times New Roman" pitchFamily="18" charset="0"/>
              </a:rPr>
              <a:t>, if |Y</a:t>
            </a:r>
            <a:r>
              <a:rPr lang="en-US" altLang="zh-TW" sz="2700" dirty="0">
                <a:latin typeface="Times New Roman" pitchFamily="18" charset="0"/>
              </a:rPr>
              <a:t>(w)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dirty="0">
                <a:latin typeface="Times New Roman" pitchFamily="18" charset="0"/>
                <a:cs typeface="Times New Roman" pitchFamily="18" charset="0"/>
              </a:rPr>
              <a:t>- |</a:t>
            </a:r>
            <a:r>
              <a:rPr lang="en-US" altLang="zh-TW" sz="2700" dirty="0">
                <a:latin typeface="Times New Roman" pitchFamily="18" charset="0"/>
              </a:rPr>
              <a:t>N(w)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dirty="0">
                <a:latin typeface="Times New Roman" pitchFamily="18" charset="0"/>
                <a:cs typeface="Times New Roman" pitchFamily="18" charset="0"/>
              </a:rPr>
              <a:t>&gt;</a:t>
            </a:r>
            <a:r>
              <a:rPr lang="el-GR" altLang="zh-TW" sz="2700" dirty="0">
                <a:latin typeface="Times New Roman" pitchFamily="18" charset="0"/>
                <a:cs typeface="Times New Roman" pitchFamily="18" charset="0"/>
              </a:rPr>
              <a:t>α </a:t>
            </a:r>
            <a:r>
              <a:rPr lang="en-US" altLang="zh-TW" sz="2700" dirty="0">
                <a:latin typeface="Times New Roman" pitchFamily="18" charset="0"/>
                <a:cs typeface="Times New Roman" pitchFamily="18" charset="0"/>
              </a:rPr>
              <a:t>|</a:t>
            </a:r>
            <a:r>
              <a:rPr lang="en-US" altLang="zh-TW" sz="2700" dirty="0">
                <a:latin typeface="Times New Roman" pitchFamily="18" charset="0"/>
              </a:rPr>
              <a:t>Y(w)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endParaRPr lang="el-GR" altLang="zh-TW" sz="2700" dirty="0">
              <a:latin typeface="Times New Roman" pitchFamily="18" charset="0"/>
              <a:cs typeface="Times New Roman" pitchFamily="18" charset="0"/>
            </a:endParaRPr>
          </a:p>
          <a:p>
            <a:pPr lvl="2" eaLnBrk="1" hangingPunct="1">
              <a:lnSpc>
                <a:spcPct val="80000"/>
              </a:lnSpc>
              <a:spcBef>
                <a:spcPct val="15000"/>
              </a:spcBef>
              <a:buFontTx/>
              <a:buNone/>
            </a:pPr>
            <a:r>
              <a:rPr lang="en-US" altLang="zh-TW" sz="2700" baseline="-25000" dirty="0">
                <a:latin typeface="Times New Roman" pitchFamily="18" charset="0"/>
                <a:cs typeface="Times New Roman" pitchFamily="18" charset="0"/>
              </a:rPr>
              <a:t>	            </a:t>
            </a:r>
            <a:r>
              <a:rPr lang="en-US" altLang="zh-TW" sz="2700" dirty="0">
                <a:latin typeface="Times New Roman" pitchFamily="18" charset="0"/>
                <a:cs typeface="Times New Roman" pitchFamily="18" charset="0"/>
              </a:rPr>
              <a:t>=</a:t>
            </a:r>
            <a:r>
              <a:rPr lang="el-GR" altLang="zh-TW" sz="2700" dirty="0">
                <a:latin typeface="Times New Roman" pitchFamily="18" charset="0"/>
                <a:cs typeface="Times New Roman" pitchFamily="18" charset="0"/>
              </a:rPr>
              <a:t>α </a:t>
            </a:r>
            <a:r>
              <a:rPr lang="en-US" altLang="zh-TW" sz="2700" dirty="0">
                <a:latin typeface="Times New Roman" pitchFamily="18" charset="0"/>
                <a:cs typeface="Times New Roman" pitchFamily="18" charset="0"/>
              </a:rPr>
              <a:t>|</a:t>
            </a:r>
            <a:r>
              <a:rPr lang="en-US" altLang="zh-TW" sz="2700" dirty="0">
                <a:latin typeface="Times New Roman" pitchFamily="18" charset="0"/>
              </a:rPr>
              <a:t>Y(w)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baseline="-25000" dirty="0">
                <a:latin typeface="Times New Roman" pitchFamily="18" charset="0"/>
                <a:cs typeface="Times New Roman" pitchFamily="18" charset="0"/>
              </a:rPr>
              <a:t> 	                    </a:t>
            </a:r>
            <a:r>
              <a:rPr lang="en-US" altLang="zh-TW" sz="2700" dirty="0">
                <a:latin typeface="Times New Roman" pitchFamily="18" charset="0"/>
                <a:cs typeface="Times New Roman" pitchFamily="18" charset="0"/>
              </a:rPr>
              <a:t>if |Y</a:t>
            </a:r>
            <a:r>
              <a:rPr lang="en-US" altLang="zh-TW" sz="2700" dirty="0">
                <a:latin typeface="Times New Roman" pitchFamily="18" charset="0"/>
              </a:rPr>
              <a:t>(w)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dirty="0">
                <a:latin typeface="Times New Roman" pitchFamily="18" charset="0"/>
                <a:cs typeface="Times New Roman" pitchFamily="18" charset="0"/>
              </a:rPr>
              <a:t>- |</a:t>
            </a:r>
            <a:r>
              <a:rPr lang="en-US" altLang="zh-TW" sz="2700" dirty="0">
                <a:latin typeface="Times New Roman" pitchFamily="18" charset="0"/>
              </a:rPr>
              <a:t>N(w)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dirty="0">
                <a:latin typeface="Times New Roman" pitchFamily="18" charset="0"/>
                <a:cs typeface="Times New Roman" pitchFamily="18" charset="0"/>
              </a:rPr>
              <a:t>≤</a:t>
            </a:r>
            <a:r>
              <a:rPr lang="el-GR" altLang="zh-TW" sz="2700" dirty="0">
                <a:latin typeface="Times New Roman" pitchFamily="18" charset="0"/>
                <a:cs typeface="Times New Roman" pitchFamily="18" charset="0"/>
              </a:rPr>
              <a:t>α </a:t>
            </a:r>
            <a:r>
              <a:rPr lang="en-US" altLang="zh-TW" sz="2700" dirty="0">
                <a:latin typeface="Times New Roman" pitchFamily="18" charset="0"/>
                <a:cs typeface="Times New Roman" pitchFamily="18" charset="0"/>
              </a:rPr>
              <a:t>|</a:t>
            </a:r>
            <a:r>
              <a:rPr lang="en-US" altLang="zh-TW" sz="2700" dirty="0">
                <a:latin typeface="Times New Roman" pitchFamily="18" charset="0"/>
              </a:rPr>
              <a:t>Y(w)</a:t>
            </a:r>
            <a:r>
              <a:rPr lang="en-US" altLang="zh-TW" sz="2700" dirty="0">
                <a:latin typeface="Times New Roman" pitchFamily="18" charset="0"/>
                <a:cs typeface="Times New Roman" pitchFamily="18" charset="0"/>
              </a:rPr>
              <a:t>|</a:t>
            </a:r>
            <a:r>
              <a:rPr lang="en-US" altLang="zh-TW" sz="2700" baseline="-25000" dirty="0" err="1">
                <a:latin typeface="Times New Roman" pitchFamily="18" charset="0"/>
                <a:cs typeface="Times New Roman" pitchFamily="18" charset="0"/>
              </a:rPr>
              <a:t>i</a:t>
            </a:r>
            <a:r>
              <a:rPr lang="en-US" altLang="zh-TW" sz="2700" baseline="-25000" dirty="0">
                <a:latin typeface="Times New Roman" pitchFamily="18" charset="0"/>
                <a:cs typeface="Times New Roman" pitchFamily="18" charset="0"/>
              </a:rPr>
              <a:t> 	</a:t>
            </a:r>
          </a:p>
          <a:p>
            <a:pPr lvl="2" eaLnBrk="1" hangingPunct="1">
              <a:lnSpc>
                <a:spcPct val="80000"/>
              </a:lnSpc>
              <a:spcBef>
                <a:spcPct val="15000"/>
              </a:spcBef>
              <a:buFontTx/>
              <a:buNone/>
            </a:pPr>
            <a:r>
              <a:rPr lang="en-US" altLang="zh-TW" sz="2700" dirty="0">
                <a:latin typeface="Times New Roman" pitchFamily="18" charset="0"/>
                <a:cs typeface="Times New Roman" pitchFamily="18" charset="0"/>
              </a:rPr>
              <a:t>transformed back to x[n] using the original phase</a:t>
            </a:r>
          </a:p>
          <a:p>
            <a:pPr lvl="2" eaLnBrk="1" hangingPunct="1">
              <a:lnSpc>
                <a:spcPct val="80000"/>
              </a:lnSpc>
              <a:spcBef>
                <a:spcPct val="0"/>
              </a:spcBef>
              <a:buFontTx/>
              <a:buNone/>
            </a:pPr>
            <a:r>
              <a:rPr lang="en-US" altLang="zh-TW" sz="2700" dirty="0">
                <a:latin typeface="Times New Roman" pitchFamily="18" charset="0"/>
                <a:cs typeface="Times New Roman" pitchFamily="18" charset="0"/>
              </a:rPr>
              <a:t>performed frame by frame</a:t>
            </a:r>
          </a:p>
          <a:p>
            <a:pPr lvl="1" eaLnBrk="1" hangingPunct="1">
              <a:lnSpc>
                <a:spcPct val="80000"/>
              </a:lnSpc>
              <a:spcBef>
                <a:spcPct val="0"/>
              </a:spcBef>
            </a:pPr>
            <a:r>
              <a:rPr lang="en-US" altLang="zh-TW" sz="2850" dirty="0">
                <a:latin typeface="Times New Roman" pitchFamily="18" charset="0"/>
                <a:cs typeface="Times New Roman" pitchFamily="18" charset="0"/>
              </a:rPr>
              <a:t>useful for most cases, but may produce some “musical noise” as well</a:t>
            </a:r>
          </a:p>
          <a:p>
            <a:pPr lvl="1" eaLnBrk="1" hangingPunct="1">
              <a:lnSpc>
                <a:spcPct val="80000"/>
              </a:lnSpc>
              <a:spcBef>
                <a:spcPct val="0"/>
              </a:spcBef>
            </a:pPr>
            <a:r>
              <a:rPr lang="en-US" altLang="zh-TW" sz="2850" dirty="0">
                <a:latin typeface="Times New Roman" pitchFamily="18" charset="0"/>
                <a:cs typeface="Times New Roman" pitchFamily="18" charset="0"/>
              </a:rPr>
              <a:t>many different improved versions </a:t>
            </a:r>
          </a:p>
        </p:txBody>
      </p:sp>
      <p:grpSp>
        <p:nvGrpSpPr>
          <p:cNvPr id="113668" name="Group 10"/>
          <p:cNvGrpSpPr>
            <a:grpSpLocks/>
          </p:cNvGrpSpPr>
          <p:nvPr/>
        </p:nvGrpSpPr>
        <p:grpSpPr bwMode="auto">
          <a:xfrm>
            <a:off x="3824288" y="7451730"/>
            <a:ext cx="3145632" cy="1407319"/>
            <a:chOff x="646" y="3073"/>
            <a:chExt cx="1321" cy="591"/>
          </a:xfrm>
        </p:grpSpPr>
        <p:sp>
          <p:nvSpPr>
            <p:cNvPr id="113669" name="Text Box 8"/>
            <p:cNvSpPr txBox="1">
              <a:spLocks noChangeArrowheads="1"/>
            </p:cNvSpPr>
            <p:nvPr/>
          </p:nvSpPr>
          <p:spPr bwMode="auto">
            <a:xfrm>
              <a:off x="1786" y="3509"/>
              <a:ext cx="18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1800">
                  <a:latin typeface="Times New Roman" pitchFamily="18" charset="0"/>
                </a:rPr>
                <a:t>^</a:t>
              </a:r>
            </a:p>
          </p:txBody>
        </p:sp>
        <p:sp>
          <p:nvSpPr>
            <p:cNvPr id="113670" name="Text Box 9"/>
            <p:cNvSpPr txBox="1">
              <a:spLocks noChangeArrowheads="1"/>
            </p:cNvSpPr>
            <p:nvPr/>
          </p:nvSpPr>
          <p:spPr bwMode="auto">
            <a:xfrm>
              <a:off x="646" y="3073"/>
              <a:ext cx="18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1800">
                  <a:latin typeface="Times New Roman" pitchFamily="18" charset="0"/>
                </a:rPr>
                <a:t>^</a:t>
              </a:r>
            </a:p>
          </p:txBody>
        </p:sp>
      </p:grpSp>
      <p:sp>
        <p:nvSpPr>
          <p:cNvPr id="7" name="Line 2"/>
          <p:cNvSpPr>
            <a:spLocks noChangeShapeType="1"/>
          </p:cNvSpPr>
          <p:nvPr/>
        </p:nvSpPr>
        <p:spPr bwMode="auto">
          <a:xfrm>
            <a:off x="1655168" y="131100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26</a:t>
            </a:fld>
            <a:endParaRPr lang="zh-TW" altLang="en-US">
              <a:solidFill>
                <a:prstClr val="black">
                  <a:tint val="75000"/>
                </a:prstClr>
              </a:solidFill>
            </a:endParaRPr>
          </a:p>
        </p:txBody>
      </p:sp>
    </p:spTree>
    <p:extLst>
      <p:ext uri="{BB962C8B-B14F-4D97-AF65-F5344CB8AC3E}">
        <p14:creationId xmlns:p14="http://schemas.microsoft.com/office/powerpoint/2010/main" val="1276008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1"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3445" y="2008191"/>
            <a:ext cx="9744075" cy="767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文字方塊 1"/>
          <p:cNvSpPr txBox="1">
            <a:spLocks noChangeArrowheads="1"/>
          </p:cNvSpPr>
          <p:nvPr/>
        </p:nvSpPr>
        <p:spPr bwMode="auto">
          <a:xfrm>
            <a:off x="5795965" y="5870578"/>
            <a:ext cx="1728788"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200" dirty="0"/>
              <a:t>N(</a:t>
            </a:r>
            <a:r>
              <a:rPr lang="el-GR" altLang="zh-TW" sz="4200" dirty="0"/>
              <a:t>ω</a:t>
            </a:r>
            <a:r>
              <a:rPr lang="en-US" altLang="zh-TW" sz="4200" dirty="0"/>
              <a:t>)</a:t>
            </a:r>
            <a:endParaRPr lang="zh-TW" altLang="en-US" sz="4200" dirty="0"/>
          </a:p>
        </p:txBody>
      </p:sp>
      <p:sp>
        <p:nvSpPr>
          <p:cNvPr id="114693" name="文字方塊 4"/>
          <p:cNvSpPr txBox="1">
            <a:spLocks noChangeArrowheads="1"/>
          </p:cNvSpPr>
          <p:nvPr/>
        </p:nvSpPr>
        <p:spPr bwMode="auto">
          <a:xfrm>
            <a:off x="13139740" y="8816183"/>
            <a:ext cx="1728788"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l-GR" altLang="zh-TW" sz="4200"/>
              <a:t>ω</a:t>
            </a:r>
            <a:endParaRPr lang="zh-TW" altLang="en-US" sz="4200"/>
          </a:p>
        </p:txBody>
      </p:sp>
      <p:sp>
        <p:nvSpPr>
          <p:cNvPr id="114694" name="文字方塊 5"/>
          <p:cNvSpPr txBox="1">
            <a:spLocks noChangeArrowheads="1"/>
          </p:cNvSpPr>
          <p:nvPr/>
        </p:nvSpPr>
        <p:spPr bwMode="auto">
          <a:xfrm>
            <a:off x="6550820" y="8816183"/>
            <a:ext cx="6048375" cy="11695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200">
                <a:solidFill>
                  <a:srgbClr val="0070C0"/>
                </a:solidFill>
              </a:rPr>
              <a:t>            </a:t>
            </a:r>
            <a:r>
              <a:rPr lang="el-GR" altLang="zh-TW" sz="4200">
                <a:solidFill>
                  <a:srgbClr val="0070C0"/>
                </a:solidFill>
              </a:rPr>
              <a:t>ω</a:t>
            </a:r>
            <a:r>
              <a:rPr lang="en-US" altLang="zh-TW" sz="4200" baseline="-25000">
                <a:solidFill>
                  <a:srgbClr val="0070C0"/>
                </a:solidFill>
              </a:rPr>
              <a:t>1              </a:t>
            </a:r>
            <a:r>
              <a:rPr lang="el-GR" altLang="zh-TW" sz="4200">
                <a:solidFill>
                  <a:srgbClr val="0070C0"/>
                </a:solidFill>
              </a:rPr>
              <a:t>ω</a:t>
            </a:r>
            <a:r>
              <a:rPr lang="en-US" altLang="zh-TW" sz="4200" baseline="-25000">
                <a:solidFill>
                  <a:srgbClr val="0070C0"/>
                </a:solidFill>
              </a:rPr>
              <a:t>2</a:t>
            </a:r>
            <a:r>
              <a:rPr lang="en-US" altLang="zh-TW" sz="4200">
                <a:solidFill>
                  <a:srgbClr val="0070C0"/>
                </a:solidFill>
              </a:rPr>
              <a:t>    </a:t>
            </a:r>
            <a:r>
              <a:rPr lang="el-GR" altLang="zh-TW" sz="4200">
                <a:solidFill>
                  <a:srgbClr val="0070C0"/>
                </a:solidFill>
              </a:rPr>
              <a:t>ω</a:t>
            </a:r>
            <a:r>
              <a:rPr lang="en-US" altLang="zh-TW" sz="4200" baseline="-25000">
                <a:solidFill>
                  <a:srgbClr val="0070C0"/>
                </a:solidFill>
              </a:rPr>
              <a:t>3</a:t>
            </a:r>
            <a:endParaRPr lang="zh-TW" altLang="en-US" sz="4200" baseline="-25000">
              <a:solidFill>
                <a:srgbClr val="0070C0"/>
              </a:solidFill>
            </a:endParaRPr>
          </a:p>
          <a:p>
            <a:pPr eaLnBrk="1" hangingPunct="1"/>
            <a:endParaRPr lang="zh-TW" altLang="en-US" sz="4200" baseline="-25000">
              <a:solidFill>
                <a:srgbClr val="0070C0"/>
              </a:solidFill>
            </a:endParaRPr>
          </a:p>
        </p:txBody>
      </p:sp>
      <p:sp>
        <p:nvSpPr>
          <p:cNvPr id="114695" name="文字方塊 6"/>
          <p:cNvSpPr txBox="1">
            <a:spLocks noChangeArrowheads="1"/>
          </p:cNvSpPr>
          <p:nvPr/>
        </p:nvSpPr>
        <p:spPr bwMode="auto">
          <a:xfrm>
            <a:off x="6874672" y="2227265"/>
            <a:ext cx="1728788"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200">
                <a:solidFill>
                  <a:srgbClr val="FF0000"/>
                </a:solidFill>
              </a:rPr>
              <a:t>Y(</a:t>
            </a:r>
            <a:r>
              <a:rPr lang="el-GR" altLang="zh-TW" sz="4200">
                <a:solidFill>
                  <a:srgbClr val="FF0000"/>
                </a:solidFill>
                <a:cs typeface="Arial" charset="0"/>
              </a:rPr>
              <a:t>ω</a:t>
            </a:r>
            <a:r>
              <a:rPr lang="en-US" altLang="zh-TW" sz="4200">
                <a:solidFill>
                  <a:srgbClr val="FF0000"/>
                </a:solidFill>
              </a:rPr>
              <a:t>)</a:t>
            </a:r>
            <a:endParaRPr lang="zh-TW" altLang="en-US" sz="4200">
              <a:solidFill>
                <a:srgbClr val="FF0000"/>
              </a:solidFill>
            </a:endParaRPr>
          </a:p>
        </p:txBody>
      </p:sp>
      <p:cxnSp>
        <p:nvCxnSpPr>
          <p:cNvPr id="4" name="直線接點 3"/>
          <p:cNvCxnSpPr/>
          <p:nvPr/>
        </p:nvCxnSpPr>
        <p:spPr>
          <a:xfrm>
            <a:off x="7019925" y="2336801"/>
            <a:ext cx="3238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10" name="Rectangle 2"/>
          <p:cNvSpPr txBox="1">
            <a:spLocks noChangeArrowheads="1"/>
          </p:cNvSpPr>
          <p:nvPr/>
        </p:nvSpPr>
        <p:spPr bwMode="auto">
          <a:xfrm>
            <a:off x="2371725" y="148432"/>
            <a:ext cx="1234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4950" b="1" dirty="0">
                <a:latin typeface="Times New Roman" pitchFamily="18" charset="0"/>
                <a:cs typeface="Times New Roman" pitchFamily="18" charset="0"/>
              </a:rPr>
              <a:t>Spectral Subtraction</a:t>
            </a:r>
            <a:endParaRPr lang="en-US" altLang="zh-TW" sz="4950" b="1" dirty="0">
              <a:latin typeface="Times New Roman" pitchFamily="18" charset="0"/>
            </a:endParaRPr>
          </a:p>
        </p:txBody>
      </p:sp>
      <p:sp>
        <p:nvSpPr>
          <p:cNvPr id="2" name="投影片編號版面配置區 1"/>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27</a:t>
            </a:fld>
            <a:endParaRPr lang="zh-TW" altLang="en-US">
              <a:solidFill>
                <a:prstClr val="black">
                  <a:tint val="75000"/>
                </a:prstClr>
              </a:solidFill>
            </a:endParaRPr>
          </a:p>
        </p:txBody>
      </p:sp>
      <p:pic>
        <p:nvPicPr>
          <p:cNvPr id="11" name="Picture 15" descr="cc">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04133" y="8992044"/>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9191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2397920" y="-53976"/>
            <a:ext cx="13716000" cy="12715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algn="l" eaLnBrk="1" hangingPunct="1">
              <a:lnSpc>
                <a:spcPct val="90000"/>
              </a:lnSpc>
            </a:pPr>
            <a:r>
              <a:rPr lang="en-US" altLang="zh-TW" sz="4350" dirty="0"/>
              <a:t>Speech Enhancement Example 2 ― Signal Subspace Approach</a:t>
            </a:r>
          </a:p>
        </p:txBody>
      </p:sp>
      <p:sp>
        <p:nvSpPr>
          <p:cNvPr id="168963" name="Rectangle 3"/>
          <p:cNvSpPr>
            <a:spLocks noGrp="1" noChangeArrowheads="1"/>
          </p:cNvSpPr>
          <p:nvPr>
            <p:ph type="body" idx="1"/>
          </p:nvPr>
        </p:nvSpPr>
        <p:spPr bwMode="auto">
          <a:xfrm>
            <a:off x="2286000" y="1361594"/>
            <a:ext cx="13716000" cy="2003625"/>
          </a:xfrm>
          <a:ln>
            <a:miter lim="800000"/>
            <a:headEnd/>
            <a:tailEnd/>
          </a:ln>
        </p:spPr>
        <p:txBody>
          <a:bodyPr vert="horz" wrap="square" lIns="137160" tIns="68580" rIns="137160" bIns="68580" numCol="1" anchor="t" anchorCtr="0" compatLnSpc="1">
            <a:prstTxWarp prst="textNoShape">
              <a:avLst/>
            </a:prstTxWarp>
            <a:spAutoFit/>
          </a:bodyPr>
          <a:lstStyle/>
          <a:p>
            <a:pPr marL="271463" indent="-271463">
              <a:lnSpc>
                <a:spcPct val="80000"/>
              </a:lnSpc>
              <a:spcBef>
                <a:spcPct val="0"/>
              </a:spcBef>
              <a:defRPr/>
            </a:pPr>
            <a:r>
              <a:rPr lang="en-US" altLang="zh-TW" sz="3300" b="1" dirty="0">
                <a:latin typeface="Times New Roman" pitchFamily="18" charset="0"/>
              </a:rPr>
              <a:t>Signal Subspace Approach</a:t>
            </a:r>
          </a:p>
          <a:p>
            <a:pPr lvl="1" eaLnBrk="1" hangingPunct="1">
              <a:lnSpc>
                <a:spcPct val="80000"/>
              </a:lnSpc>
              <a:spcBef>
                <a:spcPct val="0"/>
              </a:spcBef>
              <a:defRPr/>
            </a:pPr>
            <a:r>
              <a:rPr lang="en-US" altLang="zh-TW" sz="2850" dirty="0">
                <a:latin typeface="Times New Roman" pitchFamily="18" charset="0"/>
              </a:rPr>
              <a:t>representing signal plus noise as a vector in a K-dimensional space</a:t>
            </a:r>
            <a:endParaRPr lang="en-US" altLang="zh-TW" sz="3000" dirty="0">
              <a:latin typeface="Times New Roman" pitchFamily="18" charset="0"/>
            </a:endParaRPr>
          </a:p>
          <a:p>
            <a:pPr lvl="1" eaLnBrk="1" hangingPunct="1">
              <a:lnSpc>
                <a:spcPct val="80000"/>
              </a:lnSpc>
              <a:spcBef>
                <a:spcPct val="0"/>
              </a:spcBef>
              <a:defRPr/>
            </a:pPr>
            <a:r>
              <a:rPr lang="en-US" altLang="zh-TW" sz="3000" dirty="0">
                <a:latin typeface="Times New Roman" pitchFamily="18" charset="0"/>
              </a:rPr>
              <a:t>signals are primarily spanned in a m-dimensional signal subspace</a:t>
            </a:r>
          </a:p>
          <a:p>
            <a:pPr lvl="1" eaLnBrk="1" hangingPunct="1">
              <a:lnSpc>
                <a:spcPct val="80000"/>
              </a:lnSpc>
              <a:spcBef>
                <a:spcPct val="0"/>
              </a:spcBef>
              <a:defRPr/>
            </a:pPr>
            <a:r>
              <a:rPr lang="en-US" altLang="zh-TW" sz="3000" dirty="0">
                <a:latin typeface="Times New Roman" pitchFamily="18" charset="0"/>
              </a:rPr>
              <a:t>the other K-m dimensions are primarily noise</a:t>
            </a:r>
          </a:p>
          <a:p>
            <a:pPr lvl="1" eaLnBrk="1" hangingPunct="1">
              <a:lnSpc>
                <a:spcPct val="80000"/>
              </a:lnSpc>
              <a:spcBef>
                <a:spcPct val="0"/>
              </a:spcBef>
              <a:defRPr/>
            </a:pPr>
            <a:r>
              <a:rPr lang="en-US" altLang="zh-TW" sz="3000" dirty="0">
                <a:latin typeface="Times New Roman" pitchFamily="18" charset="0"/>
              </a:rPr>
              <a:t>projecting the received noisy signal onto the signal subspace</a:t>
            </a:r>
            <a:endParaRPr lang="en-US" altLang="zh-TW" sz="2700" baseline="-25000" dirty="0">
              <a:latin typeface="Times New Roman" pitchFamily="18" charset="0"/>
            </a:endParaRPr>
          </a:p>
        </p:txBody>
      </p:sp>
      <p:sp>
        <p:nvSpPr>
          <p:cNvPr id="10"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grpSp>
        <p:nvGrpSpPr>
          <p:cNvPr id="11" name="群組 10"/>
          <p:cNvGrpSpPr>
            <a:grpSpLocks noChangeAspect="1"/>
          </p:cNvGrpSpPr>
          <p:nvPr/>
        </p:nvGrpSpPr>
        <p:grpSpPr>
          <a:xfrm>
            <a:off x="3312320" y="3308457"/>
            <a:ext cx="10692219" cy="7128428"/>
            <a:chOff x="684213" y="782705"/>
            <a:chExt cx="8910183" cy="5940357"/>
          </a:xfrm>
        </p:grpSpPr>
        <p:pic>
          <p:nvPicPr>
            <p:cNvPr id="12" name="圖片 4"/>
            <p:cNvPicPr>
              <a:picLocks noChangeAspect="1"/>
            </p:cNvPicPr>
            <p:nvPr/>
          </p:nvPicPr>
          <p:blipFill rotWithShape="1">
            <a:blip r:embed="rId3">
              <a:extLst>
                <a:ext uri="{28A0092B-C50C-407E-A947-70E740481C1C}">
                  <a14:useLocalDpi xmlns:a14="http://schemas.microsoft.com/office/drawing/2010/main" val="0"/>
                </a:ext>
              </a:extLst>
            </a:blip>
            <a:srcRect t="13452" r="17436"/>
            <a:stretch/>
          </p:blipFill>
          <p:spPr bwMode="auto">
            <a:xfrm>
              <a:off x="684213" y="1062389"/>
              <a:ext cx="6480175" cy="566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字方塊 3"/>
            <p:cNvSpPr txBox="1">
              <a:spLocks noChangeArrowheads="1"/>
            </p:cNvSpPr>
            <p:nvPr/>
          </p:nvSpPr>
          <p:spPr bwMode="auto">
            <a:xfrm>
              <a:off x="5723967" y="782705"/>
              <a:ext cx="304217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dirty="0">
                  <a:solidFill>
                    <a:srgbClr val="FF0000"/>
                  </a:solidFill>
                </a:rPr>
                <a:t>signal plus noise</a:t>
              </a:r>
              <a:endParaRPr lang="zh-TW" altLang="en-US" sz="3000" dirty="0">
                <a:solidFill>
                  <a:srgbClr val="FF0000"/>
                </a:solidFill>
              </a:endParaRPr>
            </a:p>
          </p:txBody>
        </p:sp>
        <p:sp>
          <p:nvSpPr>
            <p:cNvPr id="14" name="文字方塊 4"/>
            <p:cNvSpPr txBox="1">
              <a:spLocks noChangeArrowheads="1"/>
            </p:cNvSpPr>
            <p:nvPr/>
          </p:nvSpPr>
          <p:spPr bwMode="auto">
            <a:xfrm>
              <a:off x="6300787" y="2492995"/>
              <a:ext cx="3293609" cy="1231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dirty="0">
                  <a:solidFill>
                    <a:srgbClr val="FF0000"/>
                  </a:solidFill>
                </a:rPr>
                <a:t>projected on signal subspace</a:t>
              </a:r>
            </a:p>
            <a:p>
              <a:pPr eaLnBrk="1" hangingPunct="1"/>
              <a:endParaRPr lang="zh-TW" altLang="en-US" sz="3000" dirty="0">
                <a:solidFill>
                  <a:srgbClr val="FF0000"/>
                </a:solidFill>
              </a:endParaRPr>
            </a:p>
          </p:txBody>
        </p:sp>
        <p:sp>
          <p:nvSpPr>
            <p:cNvPr id="15" name="文字方塊 5"/>
            <p:cNvSpPr txBox="1">
              <a:spLocks noChangeArrowheads="1"/>
            </p:cNvSpPr>
            <p:nvPr/>
          </p:nvSpPr>
          <p:spPr bwMode="auto">
            <a:xfrm>
              <a:off x="4787899" y="5445126"/>
              <a:ext cx="2826278" cy="10579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dirty="0"/>
                <a:t>signal plus noise</a:t>
              </a:r>
            </a:p>
            <a:p>
              <a:pPr eaLnBrk="1" hangingPunct="1"/>
              <a:endParaRPr lang="en-US" altLang="zh-TW" sz="1650" dirty="0"/>
            </a:p>
            <a:p>
              <a:pPr eaLnBrk="1" hangingPunct="1"/>
              <a:r>
                <a:rPr lang="en-US" altLang="zh-TW" sz="3000" dirty="0"/>
                <a:t>(K-dim)</a:t>
              </a:r>
              <a:endParaRPr lang="zh-TW" altLang="en-US" sz="3000" dirty="0"/>
            </a:p>
          </p:txBody>
        </p:sp>
        <p:sp>
          <p:nvSpPr>
            <p:cNvPr id="16" name="文字方塊 7"/>
            <p:cNvSpPr txBox="1">
              <a:spLocks noChangeArrowheads="1"/>
            </p:cNvSpPr>
            <p:nvPr/>
          </p:nvSpPr>
          <p:spPr bwMode="auto">
            <a:xfrm>
              <a:off x="5435600" y="4797426"/>
              <a:ext cx="2376488"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dirty="0">
                  <a:solidFill>
                    <a:srgbClr val="0070C0"/>
                  </a:solidFill>
                </a:rPr>
                <a:t>clean speech</a:t>
              </a:r>
              <a:endParaRPr lang="zh-TW" altLang="en-US" sz="3000" dirty="0">
                <a:solidFill>
                  <a:srgbClr val="0070C0"/>
                </a:solidFill>
              </a:endParaRPr>
            </a:p>
          </p:txBody>
        </p:sp>
        <p:sp>
          <p:nvSpPr>
            <p:cNvPr id="17" name="文字方塊 8"/>
            <p:cNvSpPr txBox="1">
              <a:spLocks noChangeArrowheads="1"/>
            </p:cNvSpPr>
            <p:nvPr/>
          </p:nvSpPr>
          <p:spPr bwMode="auto">
            <a:xfrm>
              <a:off x="1042988" y="4592638"/>
              <a:ext cx="2376486" cy="16158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a:solidFill>
                    <a:srgbClr val="0070C0"/>
                  </a:solidFill>
                </a:rPr>
                <a:t>signal subspace</a:t>
              </a:r>
            </a:p>
            <a:p>
              <a:pPr eaLnBrk="1" hangingPunct="1"/>
              <a:r>
                <a:rPr lang="en-US" altLang="zh-TW" sz="3000">
                  <a:solidFill>
                    <a:srgbClr val="0070C0"/>
                  </a:solidFill>
                </a:rPr>
                <a:t>(m-dim)</a:t>
              </a:r>
            </a:p>
            <a:p>
              <a:pPr eaLnBrk="1" hangingPunct="1"/>
              <a:endParaRPr lang="zh-TW" altLang="en-US" sz="3000">
                <a:solidFill>
                  <a:srgbClr val="0070C0"/>
                </a:solidFill>
              </a:endParaRPr>
            </a:p>
          </p:txBody>
        </p:sp>
      </p:gr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28</a:t>
            </a:fld>
            <a:endParaRPr lang="zh-TW" altLang="en-US">
              <a:solidFill>
                <a:prstClr val="black">
                  <a:tint val="75000"/>
                </a:prstClr>
              </a:solidFill>
            </a:endParaRPr>
          </a:p>
        </p:txBody>
      </p:sp>
      <p:pic>
        <p:nvPicPr>
          <p:cNvPr id="18" name="Picture 15" descr="cc">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30640" y="9584509"/>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64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1166241" y="469436"/>
            <a:ext cx="14458752" cy="12715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algn="l" eaLnBrk="1" hangingPunct="1">
              <a:lnSpc>
                <a:spcPct val="90000"/>
              </a:lnSpc>
            </a:pPr>
            <a:r>
              <a:rPr lang="en-US" altLang="zh-TW" sz="4000" dirty="0"/>
              <a:t>Speech Enhancement Example 2 ― Signal Subspace Approach</a:t>
            </a:r>
          </a:p>
        </p:txBody>
      </p:sp>
      <p:sp>
        <p:nvSpPr>
          <p:cNvPr id="168963" name="Rectangle 3"/>
          <p:cNvSpPr>
            <a:spLocks noGrp="1" noChangeArrowheads="1"/>
          </p:cNvSpPr>
          <p:nvPr>
            <p:ph type="body" idx="1"/>
          </p:nvPr>
        </p:nvSpPr>
        <p:spPr bwMode="auto">
          <a:xfrm>
            <a:off x="1295128" y="1271816"/>
            <a:ext cx="13716000" cy="8248925"/>
          </a:xfrm>
          <a:ln>
            <a:miter lim="800000"/>
            <a:headEnd/>
            <a:tailEnd/>
          </a:ln>
        </p:spPr>
        <p:txBody>
          <a:bodyPr vert="horz" wrap="square" lIns="137160" tIns="68580" rIns="137160" bIns="68580" numCol="1" anchor="t" anchorCtr="0" compatLnSpc="1">
            <a:prstTxWarp prst="textNoShape">
              <a:avLst/>
            </a:prstTxWarp>
            <a:spAutoFit/>
          </a:bodyPr>
          <a:lstStyle/>
          <a:p>
            <a:pPr marL="271463" indent="-271463">
              <a:spcBef>
                <a:spcPct val="0"/>
              </a:spcBef>
              <a:defRPr/>
            </a:pPr>
            <a:r>
              <a:rPr lang="en-US" altLang="zh-TW" sz="3600" b="1" dirty="0">
                <a:latin typeface="Times New Roman" pitchFamily="18" charset="0"/>
              </a:rPr>
              <a:t>An Example</a:t>
            </a:r>
          </a:p>
          <a:p>
            <a:pPr lvl="1" eaLnBrk="1" hangingPunct="1">
              <a:spcBef>
                <a:spcPct val="5000"/>
              </a:spcBef>
              <a:defRPr/>
            </a:pPr>
            <a:r>
              <a:rPr lang="en-US" altLang="zh-TW" sz="3300" dirty="0" err="1">
                <a:latin typeface="Times New Roman" pitchFamily="18" charset="0"/>
              </a:rPr>
              <a:t>Hankel</a:t>
            </a:r>
            <a:r>
              <a:rPr lang="en-US" altLang="zh-TW" sz="3300" dirty="0">
                <a:latin typeface="Times New Roman" pitchFamily="18" charset="0"/>
              </a:rPr>
              <a:t>-form matrix</a:t>
            </a:r>
          </a:p>
          <a:p>
            <a:pPr lvl="1" eaLnBrk="1" hangingPunct="1">
              <a:spcBef>
                <a:spcPct val="5000"/>
              </a:spcBef>
              <a:buFontTx/>
              <a:buNone/>
              <a:defRPr/>
            </a:pPr>
            <a:r>
              <a:rPr lang="en-US" altLang="zh-TW" sz="3000" dirty="0">
                <a:latin typeface="Times New Roman" pitchFamily="18" charset="0"/>
              </a:rPr>
              <a:t>		</a:t>
            </a:r>
            <a:r>
              <a:rPr lang="en-US" altLang="zh-TW" sz="3300" dirty="0">
                <a:latin typeface="Times New Roman" pitchFamily="18" charset="0"/>
              </a:rPr>
              <a:t>signal samples: y</a:t>
            </a:r>
            <a:r>
              <a:rPr lang="en-US" altLang="zh-TW" sz="3300" baseline="-25000" dirty="0">
                <a:latin typeface="Times New Roman" pitchFamily="18" charset="0"/>
              </a:rPr>
              <a:t>1</a:t>
            </a:r>
            <a:r>
              <a:rPr lang="en-US" altLang="zh-TW" sz="3300" dirty="0">
                <a:latin typeface="Times New Roman" pitchFamily="18" charset="0"/>
              </a:rPr>
              <a:t>y</a:t>
            </a:r>
            <a:r>
              <a:rPr lang="en-US" altLang="zh-TW" sz="3300" baseline="-25000" dirty="0">
                <a:latin typeface="Times New Roman" pitchFamily="18" charset="0"/>
              </a:rPr>
              <a:t>2</a:t>
            </a:r>
            <a:r>
              <a:rPr lang="en-US" altLang="zh-TW" sz="3300" dirty="0">
                <a:latin typeface="Times New Roman" pitchFamily="18" charset="0"/>
              </a:rPr>
              <a:t>y</a:t>
            </a:r>
            <a:r>
              <a:rPr lang="en-US" altLang="zh-TW" sz="3300" baseline="-25000" dirty="0">
                <a:latin typeface="Times New Roman" pitchFamily="18" charset="0"/>
              </a:rPr>
              <a:t>3</a:t>
            </a:r>
            <a:r>
              <a:rPr lang="en-US" altLang="zh-TW" sz="3300" dirty="0">
                <a:latin typeface="Times New Roman" pitchFamily="18" charset="0"/>
              </a:rPr>
              <a:t>…</a:t>
            </a:r>
            <a:r>
              <a:rPr lang="en-US" altLang="zh-TW" sz="3300" dirty="0" err="1">
                <a:latin typeface="Times New Roman" pitchFamily="18" charset="0"/>
              </a:rPr>
              <a:t>y</a:t>
            </a:r>
            <a:r>
              <a:rPr lang="en-US" altLang="zh-TW" sz="3300" baseline="-25000" dirty="0" err="1">
                <a:latin typeface="Times New Roman" pitchFamily="18" charset="0"/>
              </a:rPr>
              <a:t>k</a:t>
            </a:r>
            <a:r>
              <a:rPr lang="en-US" altLang="zh-TW" sz="3300" dirty="0">
                <a:latin typeface="Times New Roman" pitchFamily="18" charset="0"/>
              </a:rPr>
              <a:t>…</a:t>
            </a:r>
            <a:r>
              <a:rPr lang="en-US" altLang="zh-TW" sz="3300" dirty="0" err="1">
                <a:latin typeface="Times New Roman" pitchFamily="18" charset="0"/>
              </a:rPr>
              <a:t>y</a:t>
            </a:r>
            <a:r>
              <a:rPr lang="en-US" altLang="zh-TW" sz="3300" baseline="-25000" dirty="0" err="1">
                <a:latin typeface="Times New Roman" pitchFamily="18" charset="0"/>
              </a:rPr>
              <a:t>L</a:t>
            </a:r>
            <a:r>
              <a:rPr lang="en-US" altLang="zh-TW" sz="3300" dirty="0">
                <a:latin typeface="Times New Roman" pitchFamily="18" charset="0"/>
              </a:rPr>
              <a:t>…</a:t>
            </a:r>
            <a:r>
              <a:rPr lang="en-US" altLang="zh-TW" sz="3300" dirty="0" err="1">
                <a:latin typeface="Times New Roman" pitchFamily="18" charset="0"/>
              </a:rPr>
              <a:t>y</a:t>
            </a:r>
            <a:r>
              <a:rPr lang="en-US" altLang="zh-TW" sz="3300" baseline="-25000" dirty="0" err="1">
                <a:latin typeface="Times New Roman" pitchFamily="18" charset="0"/>
              </a:rPr>
              <a:t>M</a:t>
            </a:r>
            <a:endParaRPr lang="en-US" altLang="zh-TW" sz="3300" baseline="-25000" dirty="0">
              <a:latin typeface="Times New Roman" pitchFamily="18" charset="0"/>
            </a:endParaRPr>
          </a:p>
          <a:p>
            <a:pPr lvl="1" eaLnBrk="1" hangingPunct="1">
              <a:lnSpc>
                <a:spcPct val="80000"/>
              </a:lnSpc>
              <a:spcBef>
                <a:spcPct val="5000"/>
              </a:spcBef>
              <a:buFontTx/>
              <a:buNone/>
              <a:defRPr/>
            </a:pPr>
            <a:r>
              <a:rPr lang="en-US" altLang="zh-TW" sz="2700" dirty="0">
                <a:latin typeface="Times New Roman" pitchFamily="18" charset="0"/>
              </a:rPr>
              <a:t>				</a:t>
            </a:r>
            <a:r>
              <a:rPr lang="en-US" altLang="zh-TW" sz="2700" dirty="0" smtClean="0">
                <a:latin typeface="Times New Roman" pitchFamily="18" charset="0"/>
              </a:rPr>
              <a:t>                 </a:t>
            </a:r>
            <a:r>
              <a:rPr lang="en-US" altLang="zh-TW" sz="3300" dirty="0" smtClean="0">
                <a:latin typeface="Times New Roman" pitchFamily="18" charset="0"/>
              </a:rPr>
              <a:t>y</a:t>
            </a:r>
            <a:r>
              <a:rPr lang="en-US" altLang="zh-TW" sz="3300" baseline="-25000" dirty="0" smtClean="0">
                <a:latin typeface="Times New Roman" pitchFamily="18" charset="0"/>
              </a:rPr>
              <a:t>1</a:t>
            </a:r>
            <a:r>
              <a:rPr lang="en-US" altLang="zh-TW" sz="3300" dirty="0" smtClean="0">
                <a:latin typeface="Times New Roman" pitchFamily="18" charset="0"/>
              </a:rPr>
              <a:t> </a:t>
            </a:r>
            <a:r>
              <a:rPr lang="en-US" altLang="zh-TW" sz="3300" dirty="0">
                <a:latin typeface="Times New Roman" pitchFamily="18" charset="0"/>
              </a:rPr>
              <a:t>y</a:t>
            </a:r>
            <a:r>
              <a:rPr lang="en-US" altLang="zh-TW" sz="3300" baseline="-25000" dirty="0">
                <a:latin typeface="Times New Roman" pitchFamily="18" charset="0"/>
              </a:rPr>
              <a:t>2</a:t>
            </a:r>
            <a:r>
              <a:rPr lang="en-US" altLang="zh-TW" sz="3300" dirty="0">
                <a:latin typeface="Times New Roman" pitchFamily="18" charset="0"/>
              </a:rPr>
              <a:t> y</a:t>
            </a:r>
            <a:r>
              <a:rPr lang="en-US" altLang="zh-TW" sz="3300" baseline="-25000" dirty="0">
                <a:latin typeface="Times New Roman" pitchFamily="18" charset="0"/>
              </a:rPr>
              <a:t>3</a:t>
            </a:r>
            <a:r>
              <a:rPr lang="en-US" altLang="zh-TW" sz="3300" dirty="0">
                <a:latin typeface="Times New Roman" pitchFamily="18" charset="0"/>
              </a:rPr>
              <a:t> y</a:t>
            </a:r>
            <a:r>
              <a:rPr lang="en-US" altLang="zh-TW" sz="3300" baseline="-25000" dirty="0">
                <a:latin typeface="Times New Roman" pitchFamily="18" charset="0"/>
              </a:rPr>
              <a:t>4</a:t>
            </a:r>
            <a:r>
              <a:rPr lang="en-US" altLang="zh-TW" sz="3300" dirty="0">
                <a:latin typeface="Times New Roman" pitchFamily="18" charset="0"/>
              </a:rPr>
              <a:t>… </a:t>
            </a:r>
            <a:r>
              <a:rPr lang="en-US" altLang="zh-TW" sz="3300" dirty="0" err="1">
                <a:latin typeface="Times New Roman" pitchFamily="18" charset="0"/>
              </a:rPr>
              <a:t>y</a:t>
            </a:r>
            <a:r>
              <a:rPr lang="en-US" altLang="zh-TW" sz="3300" baseline="-25000" dirty="0" err="1">
                <a:latin typeface="Times New Roman" pitchFamily="18" charset="0"/>
              </a:rPr>
              <a:t>k</a:t>
            </a:r>
            <a:r>
              <a:rPr lang="en-US" altLang="zh-TW" sz="3300" dirty="0">
                <a:latin typeface="Times New Roman" pitchFamily="18" charset="0"/>
              </a:rPr>
              <a:t>		</a:t>
            </a:r>
          </a:p>
          <a:p>
            <a:pPr lvl="1" eaLnBrk="1" hangingPunct="1">
              <a:lnSpc>
                <a:spcPct val="80000"/>
              </a:lnSpc>
              <a:spcBef>
                <a:spcPct val="5000"/>
              </a:spcBef>
              <a:buFontTx/>
              <a:buNone/>
              <a:defRPr/>
            </a:pPr>
            <a:r>
              <a:rPr lang="en-US" altLang="zh-TW" sz="3300" dirty="0">
                <a:latin typeface="Times New Roman" pitchFamily="18" charset="0"/>
              </a:rPr>
              <a:t>				</a:t>
            </a:r>
            <a:r>
              <a:rPr lang="en-US" altLang="zh-TW" sz="3300" dirty="0" smtClean="0">
                <a:latin typeface="Times New Roman" pitchFamily="18" charset="0"/>
              </a:rPr>
              <a:t>              y</a:t>
            </a:r>
            <a:r>
              <a:rPr lang="en-US" altLang="zh-TW" sz="3300" baseline="-25000" dirty="0" smtClean="0">
                <a:latin typeface="Times New Roman" pitchFamily="18" charset="0"/>
              </a:rPr>
              <a:t>2</a:t>
            </a:r>
            <a:r>
              <a:rPr lang="en-US" altLang="zh-TW" sz="3300" dirty="0" smtClean="0">
                <a:latin typeface="Times New Roman" pitchFamily="18" charset="0"/>
              </a:rPr>
              <a:t> </a:t>
            </a:r>
            <a:r>
              <a:rPr lang="en-US" altLang="zh-TW" sz="3300" dirty="0">
                <a:latin typeface="Times New Roman" pitchFamily="18" charset="0"/>
              </a:rPr>
              <a:t>y</a:t>
            </a:r>
            <a:r>
              <a:rPr lang="en-US" altLang="zh-TW" sz="3300" baseline="-25000" dirty="0">
                <a:latin typeface="Times New Roman" pitchFamily="18" charset="0"/>
              </a:rPr>
              <a:t>3</a:t>
            </a:r>
            <a:r>
              <a:rPr lang="en-US" altLang="zh-TW" sz="3300" dirty="0">
                <a:latin typeface="Times New Roman" pitchFamily="18" charset="0"/>
              </a:rPr>
              <a:t> y</a:t>
            </a:r>
            <a:r>
              <a:rPr lang="en-US" altLang="zh-TW" sz="3300" baseline="-25000" dirty="0">
                <a:latin typeface="Times New Roman" pitchFamily="18" charset="0"/>
              </a:rPr>
              <a:t>4</a:t>
            </a:r>
            <a:r>
              <a:rPr lang="en-US" altLang="zh-TW" sz="3300" dirty="0">
                <a:latin typeface="Times New Roman" pitchFamily="18" charset="0"/>
              </a:rPr>
              <a:t>…… y</a:t>
            </a:r>
            <a:r>
              <a:rPr lang="en-US" altLang="zh-TW" sz="3300" baseline="-25000" dirty="0">
                <a:latin typeface="Times New Roman" pitchFamily="18" charset="0"/>
              </a:rPr>
              <a:t>k+1</a:t>
            </a:r>
          </a:p>
          <a:p>
            <a:pPr lvl="1" eaLnBrk="1" hangingPunct="1">
              <a:lnSpc>
                <a:spcPct val="80000"/>
              </a:lnSpc>
              <a:spcBef>
                <a:spcPct val="5000"/>
              </a:spcBef>
              <a:buFontTx/>
              <a:buNone/>
              <a:defRPr/>
            </a:pPr>
            <a:r>
              <a:rPr lang="en-US" altLang="zh-TW" sz="3300" dirty="0">
                <a:latin typeface="Times New Roman" pitchFamily="18" charset="0"/>
              </a:rPr>
              <a:t>			   </a:t>
            </a:r>
            <a:r>
              <a:rPr lang="en-US" altLang="zh-TW" sz="3300" dirty="0" err="1" smtClean="0">
                <a:latin typeface="Times New Roman" pitchFamily="18" charset="0"/>
              </a:rPr>
              <a:t>H</a:t>
            </a:r>
            <a:r>
              <a:rPr lang="en-US" altLang="zh-TW" sz="3300" baseline="-25000" dirty="0" err="1" smtClean="0">
                <a:latin typeface="Times New Roman" pitchFamily="18" charset="0"/>
              </a:rPr>
              <a:t>y</a:t>
            </a:r>
            <a:r>
              <a:rPr lang="en-US" altLang="zh-TW" sz="3300" dirty="0" smtClean="0">
                <a:latin typeface="Times New Roman" pitchFamily="18" charset="0"/>
              </a:rPr>
              <a:t>=             y</a:t>
            </a:r>
            <a:r>
              <a:rPr lang="en-US" altLang="zh-TW" sz="3300" baseline="-25000" dirty="0" smtClean="0">
                <a:latin typeface="Times New Roman" pitchFamily="18" charset="0"/>
              </a:rPr>
              <a:t>3</a:t>
            </a:r>
            <a:r>
              <a:rPr lang="en-US" altLang="zh-TW" sz="3300" dirty="0" smtClean="0">
                <a:latin typeface="Times New Roman" pitchFamily="18" charset="0"/>
              </a:rPr>
              <a:t> </a:t>
            </a:r>
            <a:r>
              <a:rPr lang="en-US" altLang="zh-TW" sz="3300" dirty="0">
                <a:latin typeface="Times New Roman" pitchFamily="18" charset="0"/>
              </a:rPr>
              <a:t>y</a:t>
            </a:r>
            <a:r>
              <a:rPr lang="en-US" altLang="zh-TW" sz="3300" baseline="-25000" dirty="0">
                <a:latin typeface="Times New Roman" pitchFamily="18" charset="0"/>
              </a:rPr>
              <a:t>4</a:t>
            </a:r>
            <a:r>
              <a:rPr lang="en-US" altLang="zh-TW" sz="3300" dirty="0">
                <a:latin typeface="Times New Roman" pitchFamily="18" charset="0"/>
              </a:rPr>
              <a:t>……….y</a:t>
            </a:r>
            <a:r>
              <a:rPr lang="en-US" altLang="zh-TW" sz="3300" baseline="-25000" dirty="0">
                <a:latin typeface="Times New Roman" pitchFamily="18" charset="0"/>
              </a:rPr>
              <a:t>k+2	</a:t>
            </a:r>
          </a:p>
          <a:p>
            <a:pPr lvl="1" indent="-216000">
              <a:lnSpc>
                <a:spcPts val="1800"/>
              </a:lnSpc>
              <a:spcBef>
                <a:spcPts val="0"/>
              </a:spcBef>
              <a:buNone/>
              <a:defRPr/>
            </a:pPr>
            <a:r>
              <a:rPr lang="en-US" altLang="zh-TW" sz="3300" dirty="0">
                <a:latin typeface="Times New Roman" pitchFamily="18" charset="0"/>
              </a:rPr>
              <a:t>				</a:t>
            </a:r>
            <a:r>
              <a:rPr lang="en-US" altLang="zh-TW" sz="3300" dirty="0" smtClean="0">
                <a:latin typeface="Times New Roman" pitchFamily="18" charset="0"/>
              </a:rPr>
              <a:t>               .    </a:t>
            </a:r>
            <a:r>
              <a:rPr lang="en-US" altLang="zh-TW" sz="3300" dirty="0">
                <a:latin typeface="Times New Roman" pitchFamily="18" charset="0"/>
              </a:rPr>
              <a:t>.    .             .</a:t>
            </a:r>
          </a:p>
          <a:p>
            <a:pPr lvl="1" indent="-216000">
              <a:lnSpc>
                <a:spcPts val="1800"/>
              </a:lnSpc>
              <a:spcBef>
                <a:spcPts val="0"/>
              </a:spcBef>
              <a:buNone/>
              <a:defRPr/>
            </a:pPr>
            <a:r>
              <a:rPr lang="en-US" altLang="zh-TW" sz="3300" dirty="0">
                <a:latin typeface="Times New Roman" pitchFamily="18" charset="0"/>
              </a:rPr>
              <a:t>				</a:t>
            </a:r>
            <a:r>
              <a:rPr lang="en-US" altLang="zh-TW" sz="3300" dirty="0" smtClean="0">
                <a:latin typeface="Times New Roman" pitchFamily="18" charset="0"/>
              </a:rPr>
              <a:t>               .    </a:t>
            </a:r>
            <a:r>
              <a:rPr lang="en-US" altLang="zh-TW" sz="3300" dirty="0">
                <a:latin typeface="Times New Roman" pitchFamily="18" charset="0"/>
              </a:rPr>
              <a:t>.    .             .</a:t>
            </a:r>
          </a:p>
          <a:p>
            <a:pPr lvl="1" indent="-216000">
              <a:lnSpc>
                <a:spcPts val="1800"/>
              </a:lnSpc>
              <a:spcBef>
                <a:spcPts val="0"/>
              </a:spcBef>
              <a:buNone/>
              <a:defRPr/>
            </a:pPr>
            <a:r>
              <a:rPr lang="en-US" altLang="zh-TW" sz="3300" dirty="0">
                <a:latin typeface="Times New Roman" pitchFamily="18" charset="0"/>
              </a:rPr>
              <a:t>				</a:t>
            </a:r>
            <a:r>
              <a:rPr lang="en-US" altLang="zh-TW" sz="3300" dirty="0" smtClean="0">
                <a:latin typeface="Times New Roman" pitchFamily="18" charset="0"/>
              </a:rPr>
              <a:t>               .    </a:t>
            </a:r>
            <a:r>
              <a:rPr lang="en-US" altLang="zh-TW" sz="3300" dirty="0">
                <a:latin typeface="Times New Roman" pitchFamily="18" charset="0"/>
              </a:rPr>
              <a:t>.    .             .</a:t>
            </a:r>
          </a:p>
          <a:p>
            <a:pPr lvl="1" eaLnBrk="1" hangingPunct="1">
              <a:lnSpc>
                <a:spcPct val="80000"/>
              </a:lnSpc>
              <a:spcBef>
                <a:spcPct val="5000"/>
              </a:spcBef>
              <a:buFontTx/>
              <a:buNone/>
              <a:defRPr/>
            </a:pPr>
            <a:r>
              <a:rPr lang="en-US" altLang="zh-TW" sz="3300" dirty="0">
                <a:latin typeface="Times New Roman" pitchFamily="18" charset="0"/>
              </a:rPr>
              <a:t>				</a:t>
            </a:r>
            <a:r>
              <a:rPr lang="en-US" altLang="zh-TW" sz="3300" dirty="0" smtClean="0">
                <a:latin typeface="Times New Roman" pitchFamily="18" charset="0"/>
              </a:rPr>
              <a:t>              </a:t>
            </a:r>
            <a:r>
              <a:rPr lang="en-US" altLang="zh-TW" sz="3300" dirty="0" err="1" smtClean="0">
                <a:latin typeface="Times New Roman" pitchFamily="18" charset="0"/>
              </a:rPr>
              <a:t>y</a:t>
            </a:r>
            <a:r>
              <a:rPr lang="en-US" altLang="zh-TW" sz="3300" baseline="-25000" dirty="0" err="1" smtClean="0">
                <a:latin typeface="Times New Roman" pitchFamily="18" charset="0"/>
              </a:rPr>
              <a:t>L</a:t>
            </a:r>
            <a:r>
              <a:rPr lang="en-US" altLang="zh-TW" sz="3300" dirty="0" smtClean="0">
                <a:latin typeface="Times New Roman" pitchFamily="18" charset="0"/>
              </a:rPr>
              <a:t> </a:t>
            </a:r>
            <a:r>
              <a:rPr lang="en-US" altLang="zh-TW" sz="3300" dirty="0">
                <a:latin typeface="Times New Roman" pitchFamily="18" charset="0"/>
              </a:rPr>
              <a:t>y</a:t>
            </a:r>
            <a:r>
              <a:rPr lang="en-US" altLang="zh-TW" sz="3300" baseline="-25000" dirty="0">
                <a:latin typeface="Times New Roman" pitchFamily="18" charset="0"/>
              </a:rPr>
              <a:t>L+1</a:t>
            </a:r>
            <a:r>
              <a:rPr lang="en-US" altLang="zh-TW" sz="3300" dirty="0">
                <a:latin typeface="Times New Roman" pitchFamily="18" charset="0"/>
              </a:rPr>
              <a:t>           </a:t>
            </a:r>
            <a:r>
              <a:rPr lang="en-US" altLang="zh-TW" sz="3300" dirty="0" err="1">
                <a:latin typeface="Times New Roman" pitchFamily="18" charset="0"/>
              </a:rPr>
              <a:t>y</a:t>
            </a:r>
            <a:r>
              <a:rPr lang="en-US" altLang="zh-TW" sz="3300" baseline="-25000" dirty="0" err="1">
                <a:latin typeface="Times New Roman" pitchFamily="18" charset="0"/>
              </a:rPr>
              <a:t>M</a:t>
            </a:r>
            <a:endParaRPr lang="en-US" altLang="zh-TW" sz="3300" baseline="-25000" dirty="0">
              <a:latin typeface="Times New Roman" pitchFamily="18" charset="0"/>
            </a:endParaRPr>
          </a:p>
          <a:p>
            <a:pPr lvl="1" eaLnBrk="1" hangingPunct="1">
              <a:lnSpc>
                <a:spcPct val="80000"/>
              </a:lnSpc>
              <a:spcBef>
                <a:spcPct val="5000"/>
              </a:spcBef>
              <a:buFontTx/>
              <a:buNone/>
              <a:defRPr/>
            </a:pPr>
            <a:endParaRPr lang="en-US" altLang="zh-TW" sz="2700" baseline="-25000" dirty="0">
              <a:latin typeface="Times New Roman" pitchFamily="18" charset="0"/>
            </a:endParaRPr>
          </a:p>
          <a:p>
            <a:pPr lvl="1" eaLnBrk="1" hangingPunct="1">
              <a:spcBef>
                <a:spcPct val="5000"/>
              </a:spcBef>
              <a:defRPr/>
            </a:pPr>
            <a:r>
              <a:rPr lang="en-US" altLang="zh-TW" sz="3300" dirty="0">
                <a:latin typeface="Times New Roman" pitchFamily="18" charset="0"/>
              </a:rPr>
              <a:t>Generalized Singular Value Decomposition (GSVD)</a:t>
            </a:r>
          </a:p>
          <a:p>
            <a:pPr lvl="1" eaLnBrk="1" hangingPunct="1">
              <a:spcBef>
                <a:spcPct val="5000"/>
              </a:spcBef>
              <a:buFontTx/>
              <a:buNone/>
              <a:defRPr/>
            </a:pPr>
            <a:r>
              <a:rPr lang="en-US" altLang="zh-TW" sz="3300" dirty="0">
                <a:latin typeface="Times New Roman" pitchFamily="18" charset="0"/>
              </a:rPr>
              <a:t>        </a:t>
            </a:r>
            <a:r>
              <a:rPr lang="en-US" altLang="zh-TW" sz="3200" dirty="0" err="1">
                <a:latin typeface="Times New Roman" pitchFamily="18" charset="0"/>
              </a:rPr>
              <a:t>U</a:t>
            </a:r>
            <a:r>
              <a:rPr lang="en-US" altLang="zh-TW" sz="3200" baseline="30000" dirty="0" err="1">
                <a:latin typeface="Times New Roman" pitchFamily="18" charset="0"/>
              </a:rPr>
              <a:t>T</a:t>
            </a:r>
            <a:r>
              <a:rPr lang="en-US" altLang="zh-TW" sz="3200" dirty="0" err="1">
                <a:latin typeface="Times New Roman" pitchFamily="18" charset="0"/>
              </a:rPr>
              <a:t>H</a:t>
            </a:r>
            <a:r>
              <a:rPr lang="en-US" altLang="zh-TW" sz="3200" baseline="-25000" dirty="0" err="1">
                <a:latin typeface="Times New Roman" pitchFamily="18" charset="0"/>
              </a:rPr>
              <a:t>y</a:t>
            </a:r>
            <a:r>
              <a:rPr lang="en-US" altLang="zh-TW" sz="3200" dirty="0" err="1">
                <a:latin typeface="Times New Roman" pitchFamily="18" charset="0"/>
              </a:rPr>
              <a:t>X</a:t>
            </a:r>
            <a:r>
              <a:rPr lang="en-US" altLang="zh-TW" sz="3200" dirty="0">
                <a:latin typeface="Times New Roman" pitchFamily="18" charset="0"/>
              </a:rPr>
              <a:t> = C =</a:t>
            </a:r>
            <a:r>
              <a:rPr lang="en-US" altLang="zh-TW" sz="3200" dirty="0" err="1">
                <a:latin typeface="Times New Roman" pitchFamily="18" charset="0"/>
              </a:rPr>
              <a:t>diag</a:t>
            </a:r>
            <a:r>
              <a:rPr lang="en-US" altLang="zh-TW" sz="3200" dirty="0">
                <a:latin typeface="Times New Roman" pitchFamily="18" charset="0"/>
              </a:rPr>
              <a:t>(c</a:t>
            </a:r>
            <a:r>
              <a:rPr lang="en-US" altLang="zh-TW" sz="3200" baseline="-25000" dirty="0">
                <a:latin typeface="Times New Roman" pitchFamily="18" charset="0"/>
              </a:rPr>
              <a:t>1</a:t>
            </a:r>
            <a:r>
              <a:rPr lang="en-US" altLang="zh-TW" sz="3200" dirty="0">
                <a:latin typeface="Times New Roman" pitchFamily="18" charset="0"/>
              </a:rPr>
              <a:t>, c</a:t>
            </a:r>
            <a:r>
              <a:rPr lang="en-US" altLang="zh-TW" sz="3200" baseline="-25000" dirty="0">
                <a:latin typeface="Times New Roman" pitchFamily="18" charset="0"/>
              </a:rPr>
              <a:t>2</a:t>
            </a:r>
            <a:r>
              <a:rPr lang="en-US" altLang="zh-TW" sz="3200" dirty="0">
                <a:latin typeface="Times New Roman" pitchFamily="18" charset="0"/>
              </a:rPr>
              <a:t>, …c</a:t>
            </a:r>
            <a:r>
              <a:rPr lang="en-US" altLang="zh-TW" sz="3200" baseline="-25000" dirty="0">
                <a:latin typeface="Times New Roman" pitchFamily="18" charset="0"/>
              </a:rPr>
              <a:t>k</a:t>
            </a:r>
            <a:r>
              <a:rPr lang="en-US" altLang="zh-TW" sz="3200" dirty="0">
                <a:latin typeface="Times New Roman" pitchFamily="18" charset="0"/>
              </a:rPr>
              <a:t>), c</a:t>
            </a:r>
            <a:r>
              <a:rPr lang="en-US" altLang="zh-TW" sz="3200" baseline="-25000" dirty="0">
                <a:latin typeface="Times New Roman" pitchFamily="18" charset="0"/>
              </a:rPr>
              <a:t>1</a:t>
            </a:r>
            <a:r>
              <a:rPr lang="en-US" altLang="zh-TW" sz="3200" dirty="0">
                <a:latin typeface="Times New Roman" pitchFamily="18" charset="0"/>
              </a:rPr>
              <a:t>≥c</a:t>
            </a:r>
            <a:r>
              <a:rPr lang="en-US" altLang="zh-TW" sz="3200" baseline="-25000" dirty="0">
                <a:latin typeface="Times New Roman" pitchFamily="18" charset="0"/>
              </a:rPr>
              <a:t>2</a:t>
            </a:r>
            <a:r>
              <a:rPr lang="en-US" altLang="zh-TW" sz="3200" dirty="0">
                <a:latin typeface="Times New Roman" pitchFamily="18" charset="0"/>
              </a:rPr>
              <a:t>≥… ≥c</a:t>
            </a:r>
            <a:r>
              <a:rPr lang="en-US" altLang="zh-TW" sz="3200" baseline="-25000" dirty="0">
                <a:latin typeface="Times New Roman" pitchFamily="18" charset="0"/>
              </a:rPr>
              <a:t>k</a:t>
            </a:r>
          </a:p>
          <a:p>
            <a:pPr lvl="1">
              <a:spcBef>
                <a:spcPts val="450"/>
              </a:spcBef>
              <a:spcAft>
                <a:spcPts val="450"/>
              </a:spcAft>
              <a:buNone/>
              <a:defRPr/>
            </a:pPr>
            <a:r>
              <a:rPr lang="en-US" altLang="zh-TW" sz="3300" dirty="0">
                <a:latin typeface="Times New Roman" pitchFamily="18" charset="0"/>
              </a:rPr>
              <a:t> </a:t>
            </a:r>
            <a:r>
              <a:rPr lang="en-US" altLang="zh-TW" sz="3300" dirty="0" smtClean="0">
                <a:latin typeface="Times New Roman" pitchFamily="18" charset="0"/>
              </a:rPr>
              <a:t>       </a:t>
            </a:r>
            <a:r>
              <a:rPr lang="en-US" altLang="zh-TW" sz="3200" dirty="0" err="1" smtClean="0">
                <a:latin typeface="Times New Roman" pitchFamily="18" charset="0"/>
              </a:rPr>
              <a:t>V</a:t>
            </a:r>
            <a:r>
              <a:rPr lang="en-US" altLang="zh-TW" sz="3200" baseline="30000" dirty="0" err="1" smtClean="0">
                <a:latin typeface="Times New Roman" pitchFamily="18" charset="0"/>
              </a:rPr>
              <a:t>T</a:t>
            </a:r>
            <a:r>
              <a:rPr lang="en-US" altLang="zh-TW" sz="3200" dirty="0" err="1" smtClean="0">
                <a:latin typeface="Times New Roman" pitchFamily="18" charset="0"/>
              </a:rPr>
              <a:t>H</a:t>
            </a:r>
            <a:r>
              <a:rPr lang="en-US" altLang="zh-TW" sz="3200" baseline="-25000" dirty="0" err="1" smtClean="0">
                <a:latin typeface="Times New Roman" pitchFamily="18" charset="0"/>
              </a:rPr>
              <a:t>n</a:t>
            </a:r>
            <a:r>
              <a:rPr lang="en-US" altLang="zh-TW" sz="3200" dirty="0" err="1" smtClean="0">
                <a:latin typeface="Times New Roman" pitchFamily="18" charset="0"/>
              </a:rPr>
              <a:t>X</a:t>
            </a:r>
            <a:r>
              <a:rPr lang="en-US" altLang="zh-TW" sz="3200" dirty="0" smtClean="0">
                <a:latin typeface="Times New Roman" pitchFamily="18" charset="0"/>
              </a:rPr>
              <a:t> </a:t>
            </a:r>
            <a:r>
              <a:rPr lang="en-US" altLang="zh-TW" sz="3200" dirty="0">
                <a:latin typeface="Times New Roman" pitchFamily="18" charset="0"/>
              </a:rPr>
              <a:t>=  S =</a:t>
            </a:r>
            <a:r>
              <a:rPr lang="en-US" altLang="zh-TW" sz="3200" dirty="0" err="1">
                <a:latin typeface="Times New Roman" pitchFamily="18" charset="0"/>
              </a:rPr>
              <a:t>diag</a:t>
            </a:r>
            <a:r>
              <a:rPr lang="en-US" altLang="zh-TW" sz="3200" dirty="0">
                <a:latin typeface="Times New Roman" pitchFamily="18" charset="0"/>
              </a:rPr>
              <a:t>(s</a:t>
            </a:r>
            <a:r>
              <a:rPr lang="en-US" altLang="zh-TW" sz="3200" baseline="-25000" dirty="0">
                <a:latin typeface="Times New Roman" pitchFamily="18" charset="0"/>
              </a:rPr>
              <a:t>1</a:t>
            </a:r>
            <a:r>
              <a:rPr lang="en-US" altLang="zh-TW" sz="3200" dirty="0">
                <a:latin typeface="Times New Roman" pitchFamily="18" charset="0"/>
              </a:rPr>
              <a:t>, s</a:t>
            </a:r>
            <a:r>
              <a:rPr lang="en-US" altLang="zh-TW" sz="3200" baseline="-25000" dirty="0">
                <a:latin typeface="Times New Roman" pitchFamily="18" charset="0"/>
              </a:rPr>
              <a:t>2</a:t>
            </a:r>
            <a:r>
              <a:rPr lang="en-US" altLang="zh-TW" sz="3200" dirty="0">
                <a:latin typeface="Times New Roman" pitchFamily="18" charset="0"/>
              </a:rPr>
              <a:t>, …</a:t>
            </a:r>
            <a:r>
              <a:rPr lang="en-US" altLang="zh-TW" sz="3200" dirty="0" err="1">
                <a:latin typeface="Times New Roman" pitchFamily="18" charset="0"/>
              </a:rPr>
              <a:t>s</a:t>
            </a:r>
            <a:r>
              <a:rPr lang="en-US" altLang="zh-TW" sz="3200" baseline="-25000" dirty="0" err="1">
                <a:latin typeface="Times New Roman" pitchFamily="18" charset="0"/>
              </a:rPr>
              <a:t>k</a:t>
            </a:r>
            <a:r>
              <a:rPr lang="en-US" altLang="zh-TW" sz="3200" dirty="0">
                <a:latin typeface="Times New Roman" pitchFamily="18" charset="0"/>
              </a:rPr>
              <a:t>), s</a:t>
            </a:r>
            <a:r>
              <a:rPr lang="en-US" altLang="zh-TW" sz="3200" baseline="-25000" dirty="0">
                <a:latin typeface="Times New Roman" pitchFamily="18" charset="0"/>
              </a:rPr>
              <a:t>1</a:t>
            </a:r>
            <a:r>
              <a:rPr lang="en-US" altLang="zh-TW" sz="3200" dirty="0">
                <a:latin typeface="Times New Roman" pitchFamily="18" charset="0"/>
              </a:rPr>
              <a:t>≤s</a:t>
            </a:r>
            <a:r>
              <a:rPr lang="en-US" altLang="zh-TW" sz="3200" baseline="-25000" dirty="0">
                <a:latin typeface="Times New Roman" pitchFamily="18" charset="0"/>
              </a:rPr>
              <a:t>2</a:t>
            </a:r>
            <a:r>
              <a:rPr lang="en-US" altLang="zh-TW" sz="3200" dirty="0">
                <a:latin typeface="Times New Roman" pitchFamily="18" charset="0"/>
              </a:rPr>
              <a:t>≤…≤</a:t>
            </a:r>
            <a:r>
              <a:rPr lang="en-US" altLang="zh-TW" sz="3200" dirty="0" err="1">
                <a:latin typeface="Times New Roman" pitchFamily="18" charset="0"/>
              </a:rPr>
              <a:t>s</a:t>
            </a:r>
            <a:r>
              <a:rPr lang="en-US" altLang="zh-TW" sz="3200" baseline="-25000" dirty="0" err="1">
                <a:latin typeface="Times New Roman" pitchFamily="18" charset="0"/>
              </a:rPr>
              <a:t>k</a:t>
            </a:r>
            <a:endParaRPr lang="en-US" altLang="zh-TW" sz="3200" baseline="-25000" dirty="0">
              <a:latin typeface="Times New Roman" pitchFamily="18" charset="0"/>
            </a:endParaRPr>
          </a:p>
          <a:p>
            <a:pPr lvl="1" eaLnBrk="1" hangingPunct="1">
              <a:spcBef>
                <a:spcPct val="5000"/>
              </a:spcBef>
              <a:buFontTx/>
              <a:buNone/>
              <a:defRPr/>
            </a:pPr>
            <a:r>
              <a:rPr lang="en-US" altLang="zh-TW" sz="3300" dirty="0">
                <a:latin typeface="Times New Roman" pitchFamily="18" charset="0"/>
              </a:rPr>
              <a:t>    		      subject to </a:t>
            </a:r>
            <a:endParaRPr lang="en-US" altLang="zh-TW" sz="3300" baseline="30000" dirty="0">
              <a:latin typeface="Times New Roman" pitchFamily="18" charset="0"/>
            </a:endParaRPr>
          </a:p>
          <a:p>
            <a:pPr lvl="1" eaLnBrk="1" hangingPunct="1">
              <a:spcBef>
                <a:spcPct val="5000"/>
              </a:spcBef>
              <a:buFontTx/>
              <a:buNone/>
              <a:defRPr/>
            </a:pPr>
            <a:r>
              <a:rPr lang="en-US" altLang="zh-TW" sz="3300" dirty="0">
                <a:latin typeface="Times New Roman" pitchFamily="18" charset="0"/>
              </a:rPr>
              <a:t>		U, V, X : matrices composed by orthogonal vectors</a:t>
            </a:r>
          </a:p>
          <a:p>
            <a:pPr lvl="1" eaLnBrk="1" hangingPunct="1">
              <a:spcBef>
                <a:spcPct val="5000"/>
              </a:spcBef>
              <a:buFontTx/>
              <a:buNone/>
              <a:defRPr/>
            </a:pPr>
            <a:r>
              <a:rPr lang="en-US" altLang="zh-TW" sz="3300" dirty="0">
                <a:latin typeface="Times New Roman" pitchFamily="18" charset="0"/>
              </a:rPr>
              <a:t>	Which gives   </a:t>
            </a:r>
            <a:r>
              <a:rPr lang="en-US" altLang="zh-TW" sz="3300" dirty="0" err="1">
                <a:latin typeface="Times New Roman" pitchFamily="18" charset="0"/>
              </a:rPr>
              <a:t>c</a:t>
            </a:r>
            <a:r>
              <a:rPr lang="en-US" altLang="zh-TW" sz="3300" baseline="-25000" dirty="0" err="1">
                <a:latin typeface="Times New Roman" pitchFamily="18" charset="0"/>
              </a:rPr>
              <a:t>i</a:t>
            </a:r>
            <a:r>
              <a:rPr lang="en-US" altLang="zh-TW" sz="3300" dirty="0">
                <a:latin typeface="Times New Roman" pitchFamily="18" charset="0"/>
              </a:rPr>
              <a:t> &gt; </a:t>
            </a:r>
            <a:r>
              <a:rPr lang="en-US" altLang="zh-TW" sz="3300" dirty="0" err="1">
                <a:latin typeface="Times New Roman" pitchFamily="18" charset="0"/>
              </a:rPr>
              <a:t>s</a:t>
            </a:r>
            <a:r>
              <a:rPr lang="en-US" altLang="zh-TW" sz="3300" baseline="-25000" dirty="0" err="1">
                <a:latin typeface="Times New Roman" pitchFamily="18" charset="0"/>
              </a:rPr>
              <a:t>i</a:t>
            </a:r>
            <a:r>
              <a:rPr lang="en-US" altLang="zh-TW" sz="3300" dirty="0">
                <a:latin typeface="Times New Roman" pitchFamily="18" charset="0"/>
              </a:rPr>
              <a:t>  for 1 ≤ </a:t>
            </a:r>
            <a:r>
              <a:rPr lang="en-US" altLang="zh-TW" sz="3300" dirty="0" err="1">
                <a:latin typeface="Times New Roman" pitchFamily="18" charset="0"/>
              </a:rPr>
              <a:t>i</a:t>
            </a:r>
            <a:r>
              <a:rPr lang="en-US" altLang="zh-TW" sz="3300" dirty="0">
                <a:latin typeface="Times New Roman" pitchFamily="18" charset="0"/>
              </a:rPr>
              <a:t> ≤ m,  signal subspace</a:t>
            </a:r>
          </a:p>
          <a:p>
            <a:pPr lvl="1" eaLnBrk="1" hangingPunct="1">
              <a:spcBef>
                <a:spcPct val="5000"/>
              </a:spcBef>
              <a:buFontTx/>
              <a:buNone/>
              <a:defRPr/>
            </a:pPr>
            <a:r>
              <a:rPr lang="en-US" altLang="zh-TW" sz="3300" dirty="0">
                <a:latin typeface="Times New Roman" pitchFamily="18" charset="0"/>
              </a:rPr>
              <a:t>			    </a:t>
            </a:r>
            <a:r>
              <a:rPr lang="en-US" altLang="zh-TW" sz="3300" dirty="0" err="1">
                <a:latin typeface="Times New Roman" pitchFamily="18" charset="0"/>
              </a:rPr>
              <a:t>s</a:t>
            </a:r>
            <a:r>
              <a:rPr lang="en-US" altLang="zh-TW" sz="3300" baseline="-25000" dirty="0" err="1">
                <a:latin typeface="Times New Roman" pitchFamily="18" charset="0"/>
              </a:rPr>
              <a:t>i</a:t>
            </a:r>
            <a:r>
              <a:rPr lang="en-US" altLang="zh-TW" sz="3300" dirty="0">
                <a:latin typeface="Times New Roman" pitchFamily="18" charset="0"/>
              </a:rPr>
              <a:t> &gt; c</a:t>
            </a:r>
            <a:r>
              <a:rPr lang="en-US" altLang="zh-TW" sz="3300" baseline="-25000" dirty="0">
                <a:latin typeface="Times New Roman" pitchFamily="18" charset="0"/>
              </a:rPr>
              <a:t>i</a:t>
            </a:r>
            <a:r>
              <a:rPr lang="en-US" altLang="zh-TW" sz="3300" dirty="0">
                <a:latin typeface="Times New Roman" pitchFamily="18" charset="0"/>
              </a:rPr>
              <a:t>  for m+1 ≤ </a:t>
            </a:r>
            <a:r>
              <a:rPr lang="en-US" altLang="zh-TW" sz="3300" dirty="0" err="1">
                <a:latin typeface="Times New Roman" pitchFamily="18" charset="0"/>
              </a:rPr>
              <a:t>i</a:t>
            </a:r>
            <a:r>
              <a:rPr lang="en-US" altLang="zh-TW" sz="3300" dirty="0">
                <a:latin typeface="Times New Roman" pitchFamily="18" charset="0"/>
              </a:rPr>
              <a:t> ≤ k,  noise subspace</a:t>
            </a:r>
            <a:endParaRPr lang="en-US" altLang="zh-TW" sz="3300" baseline="-25000" dirty="0">
              <a:latin typeface="Times New Roman" pitchFamily="18" charset="0"/>
            </a:endParaRPr>
          </a:p>
        </p:txBody>
      </p:sp>
      <p:grpSp>
        <p:nvGrpSpPr>
          <p:cNvPr id="2" name="群組 1"/>
          <p:cNvGrpSpPr/>
          <p:nvPr/>
        </p:nvGrpSpPr>
        <p:grpSpPr>
          <a:xfrm>
            <a:off x="6227676" y="3216338"/>
            <a:ext cx="3325266" cy="2035968"/>
            <a:chOff x="2643188" y="3103563"/>
            <a:chExt cx="1858962" cy="1357312"/>
          </a:xfrm>
        </p:grpSpPr>
        <p:sp>
          <p:nvSpPr>
            <p:cNvPr id="8" name="左中括弧 7"/>
            <p:cNvSpPr/>
            <p:nvPr/>
          </p:nvSpPr>
          <p:spPr>
            <a:xfrm>
              <a:off x="2643188" y="3103563"/>
              <a:ext cx="142875" cy="135731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sz="4050"/>
            </a:p>
          </p:txBody>
        </p:sp>
        <p:sp>
          <p:nvSpPr>
            <p:cNvPr id="9" name="右中括弧 8"/>
            <p:cNvSpPr/>
            <p:nvPr/>
          </p:nvSpPr>
          <p:spPr>
            <a:xfrm>
              <a:off x="4357688" y="3103563"/>
              <a:ext cx="144462" cy="1357312"/>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sz="4050"/>
            </a:p>
          </p:txBody>
        </p:sp>
      </p:grpSp>
      <p:graphicFrame>
        <p:nvGraphicFramePr>
          <p:cNvPr id="115718" name="Object 7"/>
          <p:cNvGraphicFramePr>
            <a:graphicFrameLocks noChangeAspect="1"/>
          </p:cNvGraphicFramePr>
          <p:nvPr>
            <p:extLst>
              <p:ext uri="{D42A27DB-BD31-4B8C-83A1-F6EECF244321}">
                <p14:modId xmlns:p14="http://schemas.microsoft.com/office/powerpoint/2010/main" val="213445585"/>
              </p:ext>
            </p:extLst>
          </p:nvPr>
        </p:nvGraphicFramePr>
        <p:xfrm>
          <a:off x="6227676" y="9456194"/>
          <a:ext cx="3173730" cy="582930"/>
        </p:xfrm>
        <a:graphic>
          <a:graphicData uri="http://schemas.openxmlformats.org/presentationml/2006/ole">
            <mc:AlternateContent xmlns:mc="http://schemas.openxmlformats.org/markup-compatibility/2006">
              <mc:Choice xmlns:v="urn:schemas-microsoft-com:vml" Requires="v">
                <p:oleObj spid="_x0000_s18650" name="方程式" r:id="rId4" imgW="1244600" imgH="228600" progId="Equation.3">
                  <p:embed/>
                </p:oleObj>
              </mc:Choice>
              <mc:Fallback>
                <p:oleObj name="方程式" r:id="rId4" imgW="1244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676" y="9456194"/>
                        <a:ext cx="3173730" cy="582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19" name="文字方塊 9"/>
          <p:cNvSpPr txBox="1">
            <a:spLocks noChangeArrowheads="1"/>
          </p:cNvSpPr>
          <p:nvPr/>
        </p:nvSpPr>
        <p:spPr bwMode="auto">
          <a:xfrm>
            <a:off x="10322720" y="4064176"/>
            <a:ext cx="40398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zh-TW" altLang="en-US" sz="3300" dirty="0"/>
              <a:t>－</a:t>
            </a:r>
            <a:r>
              <a:rPr lang="en-US" altLang="zh-TW" sz="3300" dirty="0">
                <a:latin typeface="Times New Roman" pitchFamily="18" charset="0"/>
              </a:rPr>
              <a:t> </a:t>
            </a:r>
            <a:r>
              <a:rPr lang="en-US" altLang="zh-TW" sz="3300" dirty="0" err="1">
                <a:latin typeface="Times New Roman" pitchFamily="18" charset="0"/>
              </a:rPr>
              <a:t>H</a:t>
            </a:r>
            <a:r>
              <a:rPr lang="en-US" altLang="zh-TW" sz="3300" baseline="-25000" dirty="0" err="1">
                <a:latin typeface="Times New Roman" pitchFamily="18" charset="0"/>
              </a:rPr>
              <a:t>y</a:t>
            </a:r>
            <a:r>
              <a:rPr lang="en-US" altLang="zh-TW" sz="3300" dirty="0">
                <a:latin typeface="Times New Roman" pitchFamily="18" charset="0"/>
              </a:rPr>
              <a:t> for noisy speech</a:t>
            </a:r>
          </a:p>
          <a:p>
            <a:pPr eaLnBrk="1" hangingPunct="1"/>
            <a:r>
              <a:rPr lang="zh-TW" altLang="en-US" sz="3300" dirty="0">
                <a:latin typeface="Times New Roman" pitchFamily="18" charset="0"/>
              </a:rPr>
              <a:t>－</a:t>
            </a:r>
            <a:r>
              <a:rPr lang="en-US" altLang="zh-TW" sz="3300" dirty="0">
                <a:latin typeface="Times New Roman" pitchFamily="18" charset="0"/>
              </a:rPr>
              <a:t> </a:t>
            </a:r>
            <a:r>
              <a:rPr lang="en-US" altLang="zh-TW" sz="3300" dirty="0" err="1">
                <a:latin typeface="Times New Roman" pitchFamily="18" charset="0"/>
              </a:rPr>
              <a:t>H</a:t>
            </a:r>
            <a:r>
              <a:rPr lang="en-US" altLang="zh-TW" sz="3300" baseline="-25000" dirty="0" err="1">
                <a:latin typeface="Times New Roman" pitchFamily="18" charset="0"/>
              </a:rPr>
              <a:t>n</a:t>
            </a:r>
            <a:r>
              <a:rPr lang="en-US" altLang="zh-TW" sz="3300" dirty="0">
                <a:latin typeface="Times New Roman" pitchFamily="18" charset="0"/>
              </a:rPr>
              <a:t> for noise frames</a:t>
            </a:r>
            <a:endParaRPr lang="zh-TW" altLang="en-US" sz="3300" dirty="0"/>
          </a:p>
        </p:txBody>
      </p:sp>
      <p:grpSp>
        <p:nvGrpSpPr>
          <p:cNvPr id="12" name="群組 11"/>
          <p:cNvGrpSpPr>
            <a:grpSpLocks noChangeAspect="1"/>
          </p:cNvGrpSpPr>
          <p:nvPr/>
        </p:nvGrpSpPr>
        <p:grpSpPr>
          <a:xfrm>
            <a:off x="10173194" y="1321254"/>
            <a:ext cx="6037809" cy="2526899"/>
            <a:chOff x="1836738" y="1803400"/>
            <a:chExt cx="6211736" cy="3249613"/>
          </a:xfrm>
        </p:grpSpPr>
        <p:pic>
          <p:nvPicPr>
            <p:cNvPr id="13" name="圖片 8"/>
            <p:cNvPicPr>
              <a:picLocks noChangeAspect="1"/>
            </p:cNvPicPr>
            <p:nvPr/>
          </p:nvPicPr>
          <p:blipFill rotWithShape="1">
            <a:blip r:embed="rId6">
              <a:extLst>
                <a:ext uri="{28A0092B-C50C-407E-A947-70E740481C1C}">
                  <a14:useLocalDpi xmlns:a14="http://schemas.microsoft.com/office/drawing/2010/main" val="0"/>
                </a:ext>
              </a:extLst>
            </a:blip>
            <a:srcRect r="6050"/>
            <a:stretch/>
          </p:blipFill>
          <p:spPr bwMode="auto">
            <a:xfrm>
              <a:off x="1836738" y="1803400"/>
              <a:ext cx="5850995"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
            <p:cNvSpPr>
              <a:spLocks noChangeArrowheads="1"/>
            </p:cNvSpPr>
            <p:nvPr/>
          </p:nvSpPr>
          <p:spPr bwMode="auto">
            <a:xfrm>
              <a:off x="7337348" y="2536803"/>
              <a:ext cx="711126" cy="9202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4050" dirty="0"/>
                <a:t>n  </a:t>
              </a:r>
              <a:endParaRPr lang="zh-TW" altLang="en-US" sz="4050" dirty="0"/>
            </a:p>
          </p:txBody>
        </p:sp>
      </p:grpSp>
      <p:sp>
        <p:nvSpPr>
          <p:cNvPr id="10" name="Line 2"/>
          <p:cNvSpPr>
            <a:spLocks noChangeShapeType="1"/>
          </p:cNvSpPr>
          <p:nvPr/>
        </p:nvSpPr>
        <p:spPr bwMode="auto">
          <a:xfrm>
            <a:off x="1295128" y="1271816"/>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3" name="投影片編號版面配置區 2"/>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29</a:t>
            </a:fld>
            <a:endParaRPr lang="zh-TW" altLang="en-US">
              <a:solidFill>
                <a:prstClr val="black">
                  <a:tint val="75000"/>
                </a:prstClr>
              </a:solidFill>
            </a:endParaRPr>
          </a:p>
        </p:txBody>
      </p:sp>
      <p:pic>
        <p:nvPicPr>
          <p:cNvPr id="15" name="Picture 15" descr="cc">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39467" y="3216339"/>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180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2286000" y="794"/>
            <a:ext cx="13716000" cy="108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ctr" anchorCtr="0" compatLnSpc="1">
            <a:prstTxWarp prst="textNoShape">
              <a:avLst/>
            </a:prstTxWarp>
          </a:bodyPr>
          <a:lstStyle/>
          <a:p>
            <a:pPr algn="l" defTabSz="1452563"/>
            <a:r>
              <a:rPr lang="en-US" altLang="zh-TW" sz="4950" b="1" dirty="0">
                <a:latin typeface="Times New Roman" pitchFamily="18" charset="0"/>
              </a:rPr>
              <a:t>Mismatch in Statistical Speech Recognition</a:t>
            </a:r>
          </a:p>
        </p:txBody>
      </p:sp>
      <p:sp>
        <p:nvSpPr>
          <p:cNvPr id="89091" name="Rectangle 3"/>
          <p:cNvSpPr>
            <a:spLocks noGrp="1" noChangeArrowheads="1"/>
          </p:cNvSpPr>
          <p:nvPr>
            <p:ph type="body" sz="half" idx="1"/>
          </p:nvPr>
        </p:nvSpPr>
        <p:spPr bwMode="auto">
          <a:xfrm>
            <a:off x="2286000" y="3946528"/>
            <a:ext cx="13496925" cy="3833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marL="302420" indent="-302420" defTabSz="1452563">
              <a:lnSpc>
                <a:spcPct val="80000"/>
              </a:lnSpc>
              <a:spcBef>
                <a:spcPct val="0"/>
              </a:spcBef>
            </a:pPr>
            <a:r>
              <a:rPr lang="en-US" altLang="zh-TW" sz="2850" b="1">
                <a:latin typeface="Times New Roman" pitchFamily="18" charset="0"/>
              </a:rPr>
              <a:t>Mismatch between Training/Recognition Conditions</a:t>
            </a:r>
            <a:endParaRPr lang="en-US" altLang="zh-TW" sz="2850">
              <a:latin typeface="Times New Roman" pitchFamily="18" charset="0"/>
            </a:endParaRPr>
          </a:p>
          <a:p>
            <a:pPr marL="907257" lvl="1" indent="-302420" defTabSz="1452563">
              <a:lnSpc>
                <a:spcPct val="80000"/>
              </a:lnSpc>
              <a:spcBef>
                <a:spcPct val="0"/>
              </a:spcBef>
            </a:pPr>
            <a:r>
              <a:rPr lang="en-US" altLang="zh-TW" sz="2550" dirty="0">
                <a:latin typeface="Times New Roman" pitchFamily="18" charset="0"/>
              </a:rPr>
              <a:t>Mismatch in Acoustic Environment </a:t>
            </a:r>
            <a:r>
              <a:rPr lang="en-US" altLang="zh-TW" sz="2550" dirty="0">
                <a:latin typeface="Times New Roman" pitchFamily="18" charset="0"/>
                <a:sym typeface="Symbol" pitchFamily="18" charset="2"/>
              </a:rPr>
              <a:t> Environmental Robustness</a:t>
            </a:r>
            <a:endParaRPr lang="en-US" altLang="zh-TW" sz="2250" dirty="0">
              <a:latin typeface="Times New Roman" pitchFamily="18" charset="0"/>
              <a:sym typeface="Symbol" pitchFamily="18" charset="2"/>
            </a:endParaRPr>
          </a:p>
          <a:p>
            <a:pPr marL="1419225" lvl="2" indent="-209550" defTabSz="1452563">
              <a:lnSpc>
                <a:spcPct val="80000"/>
              </a:lnSpc>
              <a:spcBef>
                <a:spcPct val="0"/>
              </a:spcBef>
            </a:pPr>
            <a:r>
              <a:rPr lang="en-US" altLang="zh-TW" sz="2250" dirty="0">
                <a:latin typeface="Times New Roman" pitchFamily="18" charset="0"/>
              </a:rPr>
              <a:t>additive/convolutional noise, etc.</a:t>
            </a:r>
            <a:endParaRPr lang="en-US" altLang="zh-TW" sz="2550" dirty="0">
              <a:latin typeface="Times New Roman" pitchFamily="18" charset="0"/>
            </a:endParaRPr>
          </a:p>
          <a:p>
            <a:pPr marL="907257" lvl="1" indent="-302420" defTabSz="1452563">
              <a:lnSpc>
                <a:spcPct val="80000"/>
              </a:lnSpc>
              <a:spcBef>
                <a:spcPct val="0"/>
              </a:spcBef>
            </a:pPr>
            <a:r>
              <a:rPr lang="en-US" altLang="zh-TW" sz="2550" dirty="0">
                <a:latin typeface="Times New Roman" pitchFamily="18" charset="0"/>
              </a:rPr>
              <a:t>Mismatch in Speaker Characteristics </a:t>
            </a:r>
            <a:r>
              <a:rPr lang="en-US" altLang="zh-TW" sz="2550" dirty="0">
                <a:latin typeface="Times New Roman" pitchFamily="18" charset="0"/>
                <a:sym typeface="Symbol" pitchFamily="18" charset="2"/>
              </a:rPr>
              <a:t> Speaker Adaptation</a:t>
            </a:r>
          </a:p>
          <a:p>
            <a:pPr marL="907257" lvl="1" indent="-302420" defTabSz="1452563">
              <a:lnSpc>
                <a:spcPct val="80000"/>
              </a:lnSpc>
              <a:spcBef>
                <a:spcPct val="0"/>
              </a:spcBef>
            </a:pPr>
            <a:r>
              <a:rPr lang="en-US" altLang="zh-TW" sz="2550" dirty="0">
                <a:latin typeface="Times New Roman" pitchFamily="18" charset="0"/>
                <a:sym typeface="Symbol" pitchFamily="18" charset="2"/>
              </a:rPr>
              <a:t>Mismatch in Other Acoustic Conditions</a:t>
            </a:r>
            <a:endParaRPr lang="en-US" altLang="zh-TW" sz="2250" dirty="0">
              <a:latin typeface="Times New Roman" pitchFamily="18" charset="0"/>
              <a:sym typeface="Symbol" pitchFamily="18" charset="2"/>
            </a:endParaRPr>
          </a:p>
          <a:p>
            <a:pPr marL="1419225" lvl="2" indent="-209550" defTabSz="1452563">
              <a:lnSpc>
                <a:spcPct val="80000"/>
              </a:lnSpc>
              <a:spcBef>
                <a:spcPct val="0"/>
              </a:spcBef>
            </a:pPr>
            <a:r>
              <a:rPr lang="en-US" altLang="zh-TW" sz="2250" dirty="0">
                <a:latin typeface="Times New Roman" pitchFamily="18" charset="0"/>
              </a:rPr>
              <a:t>speaking </a:t>
            </a:r>
            <a:r>
              <a:rPr lang="en-US" altLang="zh-TW" sz="2250" dirty="0" err="1">
                <a:latin typeface="Times New Roman" pitchFamily="18" charset="0"/>
              </a:rPr>
              <a:t>mode:read</a:t>
            </a:r>
            <a:r>
              <a:rPr lang="en-US" altLang="zh-TW" sz="2250" dirty="0">
                <a:latin typeface="Times New Roman" pitchFamily="18" charset="0"/>
              </a:rPr>
              <a:t>/prepared/conversational/spontaneous speech, etc.</a:t>
            </a:r>
          </a:p>
          <a:p>
            <a:pPr marL="1419225" lvl="2" indent="-209550" defTabSz="1452563">
              <a:lnSpc>
                <a:spcPct val="80000"/>
              </a:lnSpc>
              <a:spcBef>
                <a:spcPct val="0"/>
              </a:spcBef>
            </a:pPr>
            <a:r>
              <a:rPr lang="en-US" altLang="zh-TW" sz="2250" dirty="0">
                <a:latin typeface="Times New Roman" pitchFamily="18" charset="0"/>
              </a:rPr>
              <a:t>speaking rate, dialects/accents, emotional effects, etc.</a:t>
            </a:r>
            <a:endParaRPr lang="en-US" altLang="zh-TW" sz="2550" dirty="0">
              <a:latin typeface="Times New Roman" pitchFamily="18" charset="0"/>
              <a:sym typeface="Symbol" pitchFamily="18" charset="2"/>
            </a:endParaRPr>
          </a:p>
          <a:p>
            <a:pPr marL="907257" lvl="1" indent="-302420" defTabSz="1452563">
              <a:lnSpc>
                <a:spcPct val="80000"/>
              </a:lnSpc>
              <a:spcBef>
                <a:spcPct val="0"/>
              </a:spcBef>
            </a:pPr>
            <a:r>
              <a:rPr lang="en-US" altLang="zh-TW" sz="2550" dirty="0">
                <a:latin typeface="Times New Roman" pitchFamily="18" charset="0"/>
                <a:sym typeface="Symbol" pitchFamily="18" charset="2"/>
              </a:rPr>
              <a:t>Mismatch in Lexicon  Lexicon Adaptation</a:t>
            </a:r>
            <a:endParaRPr lang="en-US" altLang="zh-TW" sz="2250" dirty="0">
              <a:latin typeface="Times New Roman" pitchFamily="18" charset="0"/>
              <a:sym typeface="Symbol" pitchFamily="18" charset="2"/>
            </a:endParaRPr>
          </a:p>
          <a:p>
            <a:pPr marL="1419225" lvl="2" indent="-209550" defTabSz="1452563">
              <a:lnSpc>
                <a:spcPct val="80000"/>
              </a:lnSpc>
              <a:spcBef>
                <a:spcPct val="0"/>
              </a:spcBef>
            </a:pPr>
            <a:r>
              <a:rPr lang="en-US" altLang="zh-TW" sz="2250" dirty="0">
                <a:latin typeface="Times New Roman" pitchFamily="18" charset="0"/>
              </a:rPr>
              <a:t>out-of-vocabulary(OOV) words, pronunciation variation, etc.</a:t>
            </a:r>
            <a:endParaRPr lang="en-US" altLang="zh-TW" sz="2250" dirty="0">
              <a:latin typeface="Times New Roman" pitchFamily="18" charset="0"/>
              <a:sym typeface="Symbol" pitchFamily="18" charset="2"/>
            </a:endParaRPr>
          </a:p>
          <a:p>
            <a:pPr marL="907257" lvl="1" indent="-302420" defTabSz="1452563">
              <a:lnSpc>
                <a:spcPct val="80000"/>
              </a:lnSpc>
              <a:spcBef>
                <a:spcPct val="0"/>
              </a:spcBef>
            </a:pPr>
            <a:r>
              <a:rPr lang="en-US" altLang="zh-TW" sz="2550" dirty="0">
                <a:latin typeface="Times New Roman" pitchFamily="18" charset="0"/>
                <a:sym typeface="Symbol" pitchFamily="18" charset="2"/>
              </a:rPr>
              <a:t>Mismatch in Language Model  Language Model Adaptation</a:t>
            </a:r>
            <a:endParaRPr lang="en-US" altLang="zh-TW" sz="2250" dirty="0">
              <a:latin typeface="Times New Roman" pitchFamily="18" charset="0"/>
              <a:sym typeface="Symbol" pitchFamily="18" charset="2"/>
            </a:endParaRPr>
          </a:p>
          <a:p>
            <a:pPr marL="1419225" lvl="2" indent="-209550" defTabSz="1452563">
              <a:lnSpc>
                <a:spcPct val="80000"/>
              </a:lnSpc>
              <a:spcBef>
                <a:spcPct val="0"/>
              </a:spcBef>
            </a:pPr>
            <a:r>
              <a:rPr lang="en-US" altLang="zh-TW" sz="2250" dirty="0">
                <a:latin typeface="Times New Roman" pitchFamily="18" charset="0"/>
              </a:rPr>
              <a:t>different task domains give different N-gram parameters, etc.</a:t>
            </a:r>
            <a:endParaRPr lang="en-US" altLang="zh-TW" sz="2850" dirty="0">
              <a:latin typeface="Times New Roman" pitchFamily="18" charset="0"/>
            </a:endParaRPr>
          </a:p>
          <a:p>
            <a:pPr marL="302420" indent="-302420" defTabSz="1452563">
              <a:lnSpc>
                <a:spcPct val="80000"/>
              </a:lnSpc>
              <a:spcBef>
                <a:spcPct val="0"/>
              </a:spcBef>
            </a:pPr>
            <a:r>
              <a:rPr lang="en-US" altLang="zh-TW" sz="2850" b="1" dirty="0">
                <a:latin typeface="Times New Roman" pitchFamily="18" charset="0"/>
              </a:rPr>
              <a:t>Possible Approaches for Acoustic Environment Mismatch</a:t>
            </a:r>
            <a:endParaRPr lang="el-GR" altLang="zh-TW" sz="2850" b="1" dirty="0">
              <a:latin typeface="Times New Roman" pitchFamily="18" charset="0"/>
            </a:endParaRPr>
          </a:p>
        </p:txBody>
      </p:sp>
      <p:grpSp>
        <p:nvGrpSpPr>
          <p:cNvPr id="89092" name="Group 4"/>
          <p:cNvGrpSpPr>
            <a:grpSpLocks/>
          </p:cNvGrpSpPr>
          <p:nvPr/>
        </p:nvGrpSpPr>
        <p:grpSpPr bwMode="auto">
          <a:xfrm>
            <a:off x="2312195" y="7777962"/>
            <a:ext cx="13639800" cy="2452689"/>
            <a:chOff x="11" y="3266"/>
            <a:chExt cx="5728" cy="1030"/>
          </a:xfrm>
        </p:grpSpPr>
        <p:sp>
          <p:nvSpPr>
            <p:cNvPr id="89142" name="Text Box 5"/>
            <p:cNvSpPr txBox="1">
              <a:spLocks noChangeArrowheads="1"/>
            </p:cNvSpPr>
            <p:nvPr/>
          </p:nvSpPr>
          <p:spPr bwMode="auto">
            <a:xfrm>
              <a:off x="11" y="3554"/>
              <a:ext cx="54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(training)</a:t>
              </a:r>
            </a:p>
          </p:txBody>
        </p:sp>
        <p:sp>
          <p:nvSpPr>
            <p:cNvPr id="89143" name="Text Box 6"/>
            <p:cNvSpPr txBox="1">
              <a:spLocks noChangeArrowheads="1"/>
            </p:cNvSpPr>
            <p:nvPr/>
          </p:nvSpPr>
          <p:spPr bwMode="auto">
            <a:xfrm>
              <a:off x="11" y="3758"/>
              <a:ext cx="68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(recognition)</a:t>
              </a:r>
            </a:p>
          </p:txBody>
        </p:sp>
        <p:sp>
          <p:nvSpPr>
            <p:cNvPr id="89144" name="Line 7"/>
            <p:cNvSpPr>
              <a:spLocks noChangeShapeType="1"/>
            </p:cNvSpPr>
            <p:nvPr/>
          </p:nvSpPr>
          <p:spPr bwMode="auto">
            <a:xfrm>
              <a:off x="91" y="3739"/>
              <a:ext cx="5217" cy="2"/>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45" name="Rectangle 8"/>
            <p:cNvSpPr>
              <a:spLocks noChangeArrowheads="1"/>
            </p:cNvSpPr>
            <p:nvPr/>
          </p:nvSpPr>
          <p:spPr bwMode="auto">
            <a:xfrm>
              <a:off x="1225" y="3363"/>
              <a:ext cx="696" cy="308"/>
            </a:xfrm>
            <a:prstGeom prst="rect">
              <a:avLst/>
            </a:prstGeom>
            <a:solidFill>
              <a:srgbClr val="99CCFF">
                <a:alpha val="20000"/>
              </a:srgbClr>
            </a:solidFill>
            <a:ln w="9525">
              <a:solidFill>
                <a:schemeClr val="tx1"/>
              </a:solidFill>
              <a:miter lim="800000"/>
              <a:headEnd/>
              <a:tailEnd/>
            </a:ln>
          </p:spPr>
          <p:txBody>
            <a:bodyPr wrap="none" lIns="137112" tIns="68555" rIns="137112" bIns="68555" anchor="ctr"/>
            <a:lstStyle/>
            <a:p>
              <a:pPr algn="ctr">
                <a:lnSpc>
                  <a:spcPct val="90000"/>
                </a:lnSpc>
              </a:pPr>
              <a:r>
                <a:rPr lang="en-US" altLang="zh-TW" sz="2400" b="1">
                  <a:latin typeface="Times New Roman" pitchFamily="18" charset="0"/>
                </a:rPr>
                <a:t>Feature </a:t>
              </a:r>
            </a:p>
            <a:p>
              <a:pPr algn="ctr">
                <a:lnSpc>
                  <a:spcPct val="90000"/>
                </a:lnSpc>
              </a:pPr>
              <a:r>
                <a:rPr lang="en-US" altLang="zh-TW" sz="2400" b="1">
                  <a:latin typeface="Times New Roman" pitchFamily="18" charset="0"/>
                </a:rPr>
                <a:t>Extraction</a:t>
              </a:r>
            </a:p>
          </p:txBody>
        </p:sp>
        <p:sp>
          <p:nvSpPr>
            <p:cNvPr id="89146" name="Line 9"/>
            <p:cNvSpPr>
              <a:spLocks noChangeShapeType="1"/>
            </p:cNvSpPr>
            <p:nvPr/>
          </p:nvSpPr>
          <p:spPr bwMode="auto">
            <a:xfrm>
              <a:off x="905" y="3620"/>
              <a:ext cx="1" cy="194"/>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47" name="Rectangle 10"/>
            <p:cNvSpPr>
              <a:spLocks noChangeArrowheads="1"/>
            </p:cNvSpPr>
            <p:nvPr/>
          </p:nvSpPr>
          <p:spPr bwMode="auto">
            <a:xfrm>
              <a:off x="1225" y="3806"/>
              <a:ext cx="696" cy="308"/>
            </a:xfrm>
            <a:prstGeom prst="rect">
              <a:avLst/>
            </a:prstGeom>
            <a:solidFill>
              <a:srgbClr val="99CCFF">
                <a:alpha val="20000"/>
              </a:srgbClr>
            </a:solidFill>
            <a:ln w="9525">
              <a:solidFill>
                <a:schemeClr val="tx1"/>
              </a:solidFill>
              <a:miter lim="800000"/>
              <a:headEnd/>
              <a:tailEnd/>
            </a:ln>
          </p:spPr>
          <p:txBody>
            <a:bodyPr wrap="none" lIns="137112" tIns="68555" rIns="137112" bIns="68555" anchor="ctr"/>
            <a:lstStyle/>
            <a:p>
              <a:pPr algn="ctr">
                <a:lnSpc>
                  <a:spcPct val="90000"/>
                </a:lnSpc>
              </a:pPr>
              <a:r>
                <a:rPr lang="en-US" altLang="zh-TW" sz="2400" b="1">
                  <a:latin typeface="Times New Roman" pitchFamily="18" charset="0"/>
                </a:rPr>
                <a:t>Feature </a:t>
              </a:r>
            </a:p>
            <a:p>
              <a:pPr algn="ctr">
                <a:lnSpc>
                  <a:spcPct val="90000"/>
                </a:lnSpc>
              </a:pPr>
              <a:r>
                <a:rPr lang="en-US" altLang="zh-TW" sz="2400" b="1">
                  <a:latin typeface="Times New Roman" pitchFamily="18" charset="0"/>
                </a:rPr>
                <a:t>Extraction</a:t>
              </a:r>
            </a:p>
          </p:txBody>
        </p:sp>
        <p:sp>
          <p:nvSpPr>
            <p:cNvPr id="89148" name="Rectangle 11"/>
            <p:cNvSpPr>
              <a:spLocks noChangeArrowheads="1"/>
            </p:cNvSpPr>
            <p:nvPr/>
          </p:nvSpPr>
          <p:spPr bwMode="auto">
            <a:xfrm>
              <a:off x="2905" y="3373"/>
              <a:ext cx="811" cy="308"/>
            </a:xfrm>
            <a:prstGeom prst="rect">
              <a:avLst/>
            </a:prstGeom>
            <a:solidFill>
              <a:srgbClr val="99CCFF">
                <a:alpha val="20000"/>
              </a:srgbClr>
            </a:solidFill>
            <a:ln w="9525">
              <a:solidFill>
                <a:schemeClr val="tx1"/>
              </a:solidFill>
              <a:miter lim="800000"/>
              <a:headEnd/>
              <a:tailEnd/>
            </a:ln>
          </p:spPr>
          <p:txBody>
            <a:bodyPr wrap="none" lIns="137112" tIns="68555" rIns="137112" bIns="68555" anchor="ctr"/>
            <a:lstStyle/>
            <a:p>
              <a:pPr algn="ctr">
                <a:lnSpc>
                  <a:spcPct val="90000"/>
                </a:lnSpc>
              </a:pPr>
              <a:r>
                <a:rPr lang="en-US" altLang="zh-TW" sz="2400" b="1">
                  <a:latin typeface="Times New Roman" pitchFamily="18" charset="0"/>
                </a:rPr>
                <a:t>Model</a:t>
              </a:r>
            </a:p>
            <a:p>
              <a:pPr algn="ctr">
                <a:lnSpc>
                  <a:spcPct val="90000"/>
                </a:lnSpc>
              </a:pPr>
              <a:r>
                <a:rPr lang="en-US" altLang="zh-TW" sz="2400" b="1">
                  <a:latin typeface="Times New Roman" pitchFamily="18" charset="0"/>
                </a:rPr>
                <a:t>Training</a:t>
              </a:r>
            </a:p>
          </p:txBody>
        </p:sp>
        <p:sp>
          <p:nvSpPr>
            <p:cNvPr id="89149" name="Rectangle 12"/>
            <p:cNvSpPr>
              <a:spLocks noChangeArrowheads="1"/>
            </p:cNvSpPr>
            <p:nvPr/>
          </p:nvSpPr>
          <p:spPr bwMode="auto">
            <a:xfrm>
              <a:off x="2908" y="3801"/>
              <a:ext cx="811" cy="308"/>
            </a:xfrm>
            <a:prstGeom prst="rect">
              <a:avLst/>
            </a:prstGeom>
            <a:solidFill>
              <a:srgbClr val="99CCFF">
                <a:alpha val="20000"/>
              </a:srgbClr>
            </a:solidFill>
            <a:ln w="9525">
              <a:solidFill>
                <a:schemeClr val="tx1"/>
              </a:solidFill>
              <a:miter lim="800000"/>
              <a:headEnd/>
              <a:tailEnd/>
            </a:ln>
          </p:spPr>
          <p:txBody>
            <a:bodyPr wrap="none" lIns="137112" tIns="68555" rIns="137112" bIns="68555" anchor="ctr"/>
            <a:lstStyle/>
            <a:p>
              <a:pPr algn="ctr">
                <a:lnSpc>
                  <a:spcPct val="90000"/>
                </a:lnSpc>
              </a:pPr>
              <a:r>
                <a:rPr lang="en-US" altLang="zh-TW" sz="2400" b="1">
                  <a:latin typeface="Times New Roman" pitchFamily="18" charset="0"/>
                </a:rPr>
                <a:t>Search and</a:t>
              </a:r>
            </a:p>
            <a:p>
              <a:pPr algn="ctr">
                <a:lnSpc>
                  <a:spcPct val="90000"/>
                </a:lnSpc>
              </a:pPr>
              <a:r>
                <a:rPr lang="en-US" altLang="zh-TW" sz="2400" b="1">
                  <a:latin typeface="Times New Roman" pitchFamily="18" charset="0"/>
                </a:rPr>
                <a:t>Recognition</a:t>
              </a:r>
            </a:p>
          </p:txBody>
        </p:sp>
        <p:sp>
          <p:nvSpPr>
            <p:cNvPr id="89150" name="AutoShape 13"/>
            <p:cNvSpPr>
              <a:spLocks noChangeArrowheads="1"/>
            </p:cNvSpPr>
            <p:nvPr/>
          </p:nvSpPr>
          <p:spPr bwMode="auto">
            <a:xfrm>
              <a:off x="4263" y="3266"/>
              <a:ext cx="432" cy="384"/>
            </a:xfrm>
            <a:prstGeom prst="flowChartMagneticDisk">
              <a:avLst/>
            </a:prstGeom>
            <a:solidFill>
              <a:srgbClr val="99CCFF">
                <a:alpha val="20000"/>
              </a:srgbClr>
            </a:solidFill>
            <a:ln w="9525">
              <a:solidFill>
                <a:schemeClr val="tx1"/>
              </a:solidFill>
              <a:round/>
              <a:headEnd/>
              <a:tailEnd/>
            </a:ln>
          </p:spPr>
          <p:txBody>
            <a:bodyPr wrap="none" lIns="137112" tIns="68555" rIns="137112" bIns="68555" anchor="ctr"/>
            <a:lstStyle/>
            <a:p>
              <a:pPr algn="ctr">
                <a:lnSpc>
                  <a:spcPct val="80000"/>
                </a:lnSpc>
                <a:spcBef>
                  <a:spcPct val="20000"/>
                </a:spcBef>
              </a:pPr>
              <a:r>
                <a:rPr lang="en-US" altLang="zh-TW" sz="2100" b="1" dirty="0">
                  <a:latin typeface="Times New Roman" pitchFamily="18" charset="0"/>
                </a:rPr>
                <a:t>Acoustic</a:t>
              </a:r>
            </a:p>
            <a:p>
              <a:pPr algn="ctr">
                <a:lnSpc>
                  <a:spcPct val="80000"/>
                </a:lnSpc>
              </a:pPr>
              <a:r>
                <a:rPr lang="en-US" altLang="zh-TW" sz="2100" b="1" dirty="0">
                  <a:latin typeface="Times New Roman" pitchFamily="18" charset="0"/>
                </a:rPr>
                <a:t>Models</a:t>
              </a:r>
            </a:p>
          </p:txBody>
        </p:sp>
        <p:sp>
          <p:nvSpPr>
            <p:cNvPr id="89151" name="AutoShape 14"/>
            <p:cNvSpPr>
              <a:spLocks noChangeArrowheads="1"/>
            </p:cNvSpPr>
            <p:nvPr/>
          </p:nvSpPr>
          <p:spPr bwMode="auto">
            <a:xfrm>
              <a:off x="4263" y="3755"/>
              <a:ext cx="432" cy="377"/>
            </a:xfrm>
            <a:prstGeom prst="flowChartMagneticDisk">
              <a:avLst/>
            </a:prstGeom>
            <a:solidFill>
              <a:srgbClr val="99CCFF">
                <a:alpha val="20000"/>
              </a:srgbClr>
            </a:solidFill>
            <a:ln w="9525">
              <a:solidFill>
                <a:schemeClr val="tx1"/>
              </a:solidFill>
              <a:round/>
              <a:headEnd/>
              <a:tailEnd/>
            </a:ln>
          </p:spPr>
          <p:txBody>
            <a:bodyPr wrap="none" lIns="137112" tIns="68555" rIns="137112" bIns="68555" anchor="ctr"/>
            <a:lstStyle/>
            <a:p>
              <a:pPr algn="ctr">
                <a:lnSpc>
                  <a:spcPct val="80000"/>
                </a:lnSpc>
                <a:spcBef>
                  <a:spcPct val="20000"/>
                </a:spcBef>
              </a:pPr>
              <a:r>
                <a:rPr lang="en-US" altLang="zh-TW" sz="2100" b="1">
                  <a:latin typeface="Times New Roman" pitchFamily="18" charset="0"/>
                </a:rPr>
                <a:t>Acoustic</a:t>
              </a:r>
            </a:p>
            <a:p>
              <a:pPr algn="ctr">
                <a:lnSpc>
                  <a:spcPct val="80000"/>
                </a:lnSpc>
              </a:pPr>
              <a:r>
                <a:rPr lang="en-US" altLang="zh-TW" sz="2100" b="1">
                  <a:latin typeface="Times New Roman" pitchFamily="18" charset="0"/>
                </a:rPr>
                <a:t>Models</a:t>
              </a:r>
            </a:p>
          </p:txBody>
        </p:sp>
        <p:sp>
          <p:nvSpPr>
            <p:cNvPr id="89152" name="Line 15"/>
            <p:cNvSpPr>
              <a:spLocks noChangeShapeType="1"/>
            </p:cNvSpPr>
            <p:nvPr/>
          </p:nvSpPr>
          <p:spPr bwMode="auto">
            <a:xfrm flipH="1">
              <a:off x="2416" y="3620"/>
              <a:ext cx="2" cy="196"/>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53" name="Line 16"/>
            <p:cNvSpPr>
              <a:spLocks noChangeShapeType="1"/>
            </p:cNvSpPr>
            <p:nvPr/>
          </p:nvSpPr>
          <p:spPr bwMode="auto">
            <a:xfrm>
              <a:off x="1913" y="3527"/>
              <a:ext cx="64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54" name="Line 17"/>
            <p:cNvSpPr>
              <a:spLocks noChangeShapeType="1"/>
            </p:cNvSpPr>
            <p:nvPr/>
          </p:nvSpPr>
          <p:spPr bwMode="auto">
            <a:xfrm>
              <a:off x="1936" y="3994"/>
              <a:ext cx="641"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55" name="Line 18"/>
            <p:cNvSpPr>
              <a:spLocks noChangeShapeType="1"/>
            </p:cNvSpPr>
            <p:nvPr/>
          </p:nvSpPr>
          <p:spPr bwMode="auto">
            <a:xfrm>
              <a:off x="2556" y="3527"/>
              <a:ext cx="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56" name="Line 19"/>
            <p:cNvSpPr>
              <a:spLocks noChangeShapeType="1"/>
            </p:cNvSpPr>
            <p:nvPr/>
          </p:nvSpPr>
          <p:spPr bwMode="auto">
            <a:xfrm>
              <a:off x="2564" y="3994"/>
              <a:ext cx="3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57" name="Line 20"/>
            <p:cNvSpPr>
              <a:spLocks noChangeShapeType="1"/>
            </p:cNvSpPr>
            <p:nvPr/>
          </p:nvSpPr>
          <p:spPr bwMode="auto">
            <a:xfrm flipH="1">
              <a:off x="4482" y="3629"/>
              <a:ext cx="1" cy="195"/>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58" name="Line 21"/>
            <p:cNvSpPr>
              <a:spLocks noChangeShapeType="1"/>
            </p:cNvSpPr>
            <p:nvPr/>
          </p:nvSpPr>
          <p:spPr bwMode="auto">
            <a:xfrm>
              <a:off x="4071" y="3535"/>
              <a:ext cx="1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59" name="Line 22"/>
            <p:cNvSpPr>
              <a:spLocks noChangeShapeType="1"/>
            </p:cNvSpPr>
            <p:nvPr/>
          </p:nvSpPr>
          <p:spPr bwMode="auto">
            <a:xfrm>
              <a:off x="4076" y="3989"/>
              <a:ext cx="187"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60" name="Line 23"/>
            <p:cNvSpPr>
              <a:spLocks noChangeShapeType="1"/>
            </p:cNvSpPr>
            <p:nvPr/>
          </p:nvSpPr>
          <p:spPr bwMode="auto">
            <a:xfrm>
              <a:off x="3719" y="3535"/>
              <a:ext cx="354"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61" name="Line 24"/>
            <p:cNvSpPr>
              <a:spLocks noChangeShapeType="1"/>
            </p:cNvSpPr>
            <p:nvPr/>
          </p:nvSpPr>
          <p:spPr bwMode="auto">
            <a:xfrm>
              <a:off x="3721" y="3989"/>
              <a:ext cx="3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grpSp>
          <p:nvGrpSpPr>
            <p:cNvPr id="89162" name="Group 25"/>
            <p:cNvGrpSpPr>
              <a:grpSpLocks/>
            </p:cNvGrpSpPr>
            <p:nvPr/>
          </p:nvGrpSpPr>
          <p:grpSpPr bwMode="auto">
            <a:xfrm>
              <a:off x="2063" y="3338"/>
              <a:ext cx="704" cy="167"/>
              <a:chOff x="3448" y="610"/>
              <a:chExt cx="745" cy="177"/>
            </a:xfrm>
          </p:grpSpPr>
          <p:sp>
            <p:nvSpPr>
              <p:cNvPr id="89174" name="Text Box 26"/>
              <p:cNvSpPr txBox="1">
                <a:spLocks noChangeArrowheads="1"/>
              </p:cNvSpPr>
              <p:nvPr/>
            </p:nvSpPr>
            <p:spPr bwMode="auto">
              <a:xfrm>
                <a:off x="3448" y="610"/>
                <a:ext cx="74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O =o</a:t>
                </a:r>
                <a:r>
                  <a:rPr lang="en-US" altLang="zh-TW" sz="2100" b="1" baseline="-25000">
                    <a:latin typeface="Times New Roman" pitchFamily="18" charset="0"/>
                  </a:rPr>
                  <a:t>1</a:t>
                </a:r>
                <a:r>
                  <a:rPr lang="en-US" altLang="zh-TW" sz="2100">
                    <a:latin typeface="Times New Roman" pitchFamily="18" charset="0"/>
                  </a:rPr>
                  <a:t>o</a:t>
                </a:r>
                <a:r>
                  <a:rPr lang="en-US" altLang="zh-TW" sz="2100" b="1" baseline="-25000">
                    <a:latin typeface="Times New Roman" pitchFamily="18" charset="0"/>
                  </a:rPr>
                  <a:t>2</a:t>
                </a:r>
                <a:r>
                  <a:rPr lang="en-US" altLang="zh-TW" sz="2100">
                    <a:latin typeface="Times New Roman" pitchFamily="18" charset="0"/>
                  </a:rPr>
                  <a:t>…o</a:t>
                </a:r>
                <a:r>
                  <a:rPr lang="en-US" altLang="zh-TW" sz="2100" b="1" baseline="-25000">
                    <a:latin typeface="Times New Roman" pitchFamily="18" charset="0"/>
                  </a:rPr>
                  <a:t>T</a:t>
                </a:r>
              </a:p>
            </p:txBody>
          </p:sp>
          <p:sp>
            <p:nvSpPr>
              <p:cNvPr id="89175" name="Line 27"/>
              <p:cNvSpPr>
                <a:spLocks noChangeShapeType="1"/>
              </p:cNvSpPr>
              <p:nvPr/>
            </p:nvSpPr>
            <p:spPr bwMode="auto">
              <a:xfrm>
                <a:off x="3499" y="62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grpSp>
        <p:sp>
          <p:nvSpPr>
            <p:cNvPr id="89163" name="Text Box 28"/>
            <p:cNvSpPr txBox="1">
              <a:spLocks noChangeArrowheads="1"/>
            </p:cNvSpPr>
            <p:nvPr/>
          </p:nvSpPr>
          <p:spPr bwMode="auto">
            <a:xfrm>
              <a:off x="1996" y="3808"/>
              <a:ext cx="86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O</a:t>
              </a:r>
              <a:r>
                <a:rPr lang="en-US" altLang="zh-TW" sz="2100" b="1" baseline="30000">
                  <a:latin typeface="Antiqua 101 Condensed" pitchFamily="2" charset="0"/>
                </a:rPr>
                <a:t>’</a:t>
              </a:r>
              <a:r>
                <a:rPr lang="en-US" altLang="zh-TW" sz="2100">
                  <a:latin typeface="Times New Roman" pitchFamily="18" charset="0"/>
                </a:rPr>
                <a:t> =o</a:t>
              </a:r>
              <a:r>
                <a:rPr lang="en-US" altLang="zh-TW" sz="2100" b="1" baseline="30000">
                  <a:latin typeface="Antiqua 101 Condensed" pitchFamily="2" charset="0"/>
                </a:rPr>
                <a:t>’</a:t>
              </a:r>
              <a:r>
                <a:rPr lang="en-US" altLang="zh-TW" sz="2100" b="1" baseline="-25000">
                  <a:latin typeface="Times New Roman" pitchFamily="18" charset="0"/>
                </a:rPr>
                <a:t>1</a:t>
              </a:r>
              <a:r>
                <a:rPr lang="en-US" altLang="zh-TW" sz="2100">
                  <a:latin typeface="Times New Roman" pitchFamily="18" charset="0"/>
                </a:rPr>
                <a:t>o</a:t>
              </a:r>
              <a:r>
                <a:rPr lang="en-US" altLang="zh-TW" sz="2100" b="1" baseline="30000">
                  <a:latin typeface="Antiqua 101 Condensed" pitchFamily="2" charset="0"/>
                </a:rPr>
                <a:t>’</a:t>
              </a:r>
              <a:r>
                <a:rPr lang="en-US" altLang="zh-TW" sz="2100" b="1" baseline="-25000">
                  <a:latin typeface="Times New Roman" pitchFamily="18" charset="0"/>
                </a:rPr>
                <a:t>2</a:t>
              </a:r>
              <a:r>
                <a:rPr lang="en-US" altLang="zh-TW" sz="2100">
                  <a:latin typeface="Times New Roman" pitchFamily="18" charset="0"/>
                </a:rPr>
                <a:t>…o</a:t>
              </a:r>
              <a:r>
                <a:rPr lang="en-US" altLang="zh-TW" sz="2100" b="1" baseline="30000">
                  <a:latin typeface="Antiqua 101 Condensed" pitchFamily="2" charset="0"/>
                </a:rPr>
                <a:t>’</a:t>
              </a:r>
              <a:r>
                <a:rPr lang="en-US" altLang="zh-TW" sz="2100" b="1" baseline="-25000">
                  <a:latin typeface="Times New Roman" pitchFamily="18" charset="0"/>
                </a:rPr>
                <a:t>T</a:t>
              </a:r>
            </a:p>
          </p:txBody>
        </p:sp>
        <p:sp>
          <p:nvSpPr>
            <p:cNvPr id="89164" name="Line 29"/>
            <p:cNvSpPr>
              <a:spLocks noChangeShapeType="1"/>
            </p:cNvSpPr>
            <p:nvPr/>
          </p:nvSpPr>
          <p:spPr bwMode="auto">
            <a:xfrm>
              <a:off x="2054" y="3822"/>
              <a:ext cx="11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65" name="Text Box 30"/>
            <p:cNvSpPr txBox="1">
              <a:spLocks noChangeArrowheads="1"/>
            </p:cNvSpPr>
            <p:nvPr/>
          </p:nvSpPr>
          <p:spPr bwMode="auto">
            <a:xfrm>
              <a:off x="4797" y="3402"/>
              <a:ext cx="88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sym typeface="Symbol" pitchFamily="18" charset="2"/>
                </a:rPr>
                <a:t></a:t>
              </a:r>
              <a:r>
                <a:rPr lang="en-US" altLang="zh-TW" sz="2100" baseline="-25000">
                  <a:latin typeface="Times New Roman" pitchFamily="18" charset="0"/>
                  <a:sym typeface="Symbol" pitchFamily="18" charset="2"/>
                </a:rPr>
                <a:t>i</a:t>
              </a:r>
              <a:r>
                <a:rPr lang="en-US" altLang="zh-TW" sz="2100">
                  <a:latin typeface="Times New Roman" pitchFamily="18" charset="0"/>
                </a:rPr>
                <a:t> = (A</a:t>
              </a:r>
              <a:r>
                <a:rPr lang="en-US" altLang="zh-TW" sz="2100" baseline="-25000">
                  <a:latin typeface="Times New Roman" pitchFamily="18" charset="0"/>
                </a:rPr>
                <a:t>i </a:t>
              </a:r>
              <a:r>
                <a:rPr lang="en-US" altLang="zh-TW" sz="2100">
                  <a:latin typeface="Times New Roman" pitchFamily="18" charset="0"/>
                </a:rPr>
                <a:t>, B</a:t>
              </a:r>
              <a:r>
                <a:rPr lang="en-US" altLang="zh-TW" sz="2100" baseline="-25000">
                  <a:latin typeface="Times New Roman" pitchFamily="18" charset="0"/>
                </a:rPr>
                <a:t>i </a:t>
              </a:r>
              <a:r>
                <a:rPr lang="en-US" altLang="zh-TW" sz="2100">
                  <a:latin typeface="Times New Roman" pitchFamily="18" charset="0"/>
                </a:rPr>
                <a:t>, </a:t>
              </a:r>
              <a:r>
                <a:rPr lang="en-US" altLang="zh-TW" sz="2100">
                  <a:latin typeface="Times New Roman" pitchFamily="18" charset="0"/>
                  <a:sym typeface="Symbol" pitchFamily="18" charset="2"/>
                </a:rPr>
                <a:t></a:t>
              </a:r>
              <a:r>
                <a:rPr lang="en-US" altLang="zh-TW" sz="2100" baseline="-25000">
                  <a:latin typeface="Times New Roman" pitchFamily="18" charset="0"/>
                </a:rPr>
                <a:t>i </a:t>
              </a:r>
              <a:r>
                <a:rPr lang="en-US" altLang="zh-TW" sz="2100">
                  <a:latin typeface="Times New Roman" pitchFamily="18" charset="0"/>
                </a:rPr>
                <a:t>)</a:t>
              </a:r>
              <a:endParaRPr lang="en-US" altLang="zh-TW" sz="2100" baseline="-25000">
                <a:latin typeface="Times New Roman" pitchFamily="18" charset="0"/>
              </a:endParaRPr>
            </a:p>
          </p:txBody>
        </p:sp>
        <p:sp>
          <p:nvSpPr>
            <p:cNvPr id="89166" name="Text Box 31"/>
            <p:cNvSpPr txBox="1">
              <a:spLocks noChangeArrowheads="1"/>
            </p:cNvSpPr>
            <p:nvPr/>
          </p:nvSpPr>
          <p:spPr bwMode="auto">
            <a:xfrm>
              <a:off x="4775" y="3856"/>
              <a:ext cx="96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sym typeface="Symbol" pitchFamily="18" charset="2"/>
                </a:rPr>
                <a:t></a:t>
              </a:r>
              <a:r>
                <a:rPr lang="en-US" altLang="zh-TW" sz="2100" baseline="30000">
                  <a:latin typeface="Antiqua 101 Condensed" pitchFamily="2" charset="0"/>
                  <a:sym typeface="Symbol" pitchFamily="18" charset="2"/>
                </a:rPr>
                <a:t>’</a:t>
              </a:r>
              <a:r>
                <a:rPr lang="en-US" altLang="zh-TW" sz="2100" baseline="-25000">
                  <a:latin typeface="Times New Roman" pitchFamily="18" charset="0"/>
                  <a:sym typeface="Symbol" pitchFamily="18" charset="2"/>
                </a:rPr>
                <a:t>i</a:t>
              </a:r>
              <a:r>
                <a:rPr lang="en-US" altLang="zh-TW" sz="2100">
                  <a:latin typeface="Times New Roman" pitchFamily="18" charset="0"/>
                </a:rPr>
                <a:t> = (A</a:t>
              </a:r>
              <a:r>
                <a:rPr lang="en-US" altLang="zh-TW" sz="2100" baseline="30000">
                  <a:latin typeface="Antiqua 101 Condensed" pitchFamily="2" charset="0"/>
                </a:rPr>
                <a:t>’</a:t>
              </a:r>
              <a:r>
                <a:rPr lang="en-US" altLang="zh-TW" sz="2100" baseline="-25000">
                  <a:latin typeface="Times New Roman" pitchFamily="18" charset="0"/>
                </a:rPr>
                <a:t>i </a:t>
              </a:r>
              <a:r>
                <a:rPr lang="en-US" altLang="zh-TW" sz="2100">
                  <a:latin typeface="Times New Roman" pitchFamily="18" charset="0"/>
                </a:rPr>
                <a:t>, B</a:t>
              </a:r>
              <a:r>
                <a:rPr lang="en-US" altLang="zh-TW" sz="2100" baseline="30000">
                  <a:latin typeface="Antiqua 101 Condensed" pitchFamily="2" charset="0"/>
                </a:rPr>
                <a:t>’</a:t>
              </a:r>
              <a:r>
                <a:rPr lang="en-US" altLang="zh-TW" sz="2100" baseline="-25000">
                  <a:latin typeface="Times New Roman" pitchFamily="18" charset="0"/>
                </a:rPr>
                <a:t>i </a:t>
              </a:r>
              <a:r>
                <a:rPr lang="en-US" altLang="zh-TW" sz="2100">
                  <a:latin typeface="Times New Roman" pitchFamily="18" charset="0"/>
                </a:rPr>
                <a:t>, </a:t>
              </a:r>
              <a:r>
                <a:rPr lang="en-US" altLang="zh-TW" sz="2100">
                  <a:latin typeface="Times New Roman" pitchFamily="18" charset="0"/>
                  <a:sym typeface="Symbol" pitchFamily="18" charset="2"/>
                </a:rPr>
                <a:t></a:t>
              </a:r>
              <a:r>
                <a:rPr lang="en-US" altLang="zh-TW" sz="2100" baseline="30000">
                  <a:latin typeface="Antiqua 101 Condensed" pitchFamily="2" charset="0"/>
                  <a:sym typeface="Symbol" pitchFamily="18" charset="2"/>
                </a:rPr>
                <a:t>’</a:t>
              </a:r>
              <a:r>
                <a:rPr lang="en-US" altLang="zh-TW" sz="2100" baseline="-25000">
                  <a:latin typeface="Times New Roman" pitchFamily="18" charset="0"/>
                </a:rPr>
                <a:t>i </a:t>
              </a:r>
              <a:r>
                <a:rPr lang="en-US" altLang="zh-TW" sz="2100">
                  <a:latin typeface="Times New Roman" pitchFamily="18" charset="0"/>
                </a:rPr>
                <a:t>)</a:t>
              </a:r>
              <a:endParaRPr lang="en-US" altLang="zh-TW" sz="2100" baseline="-25000">
                <a:latin typeface="Times New Roman" pitchFamily="18" charset="0"/>
              </a:endParaRPr>
            </a:p>
          </p:txBody>
        </p:sp>
        <p:sp>
          <p:nvSpPr>
            <p:cNvPr id="89167" name="Text Box 32"/>
            <p:cNvSpPr txBox="1">
              <a:spLocks noChangeArrowheads="1"/>
            </p:cNvSpPr>
            <p:nvPr/>
          </p:nvSpPr>
          <p:spPr bwMode="auto">
            <a:xfrm>
              <a:off x="408" y="4129"/>
              <a:ext cx="108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Speech Enhancement</a:t>
              </a:r>
            </a:p>
          </p:txBody>
        </p:sp>
        <p:sp>
          <p:nvSpPr>
            <p:cNvPr id="89168" name="Line 33"/>
            <p:cNvSpPr>
              <a:spLocks noChangeShapeType="1"/>
            </p:cNvSpPr>
            <p:nvPr/>
          </p:nvSpPr>
          <p:spPr bwMode="auto">
            <a:xfrm>
              <a:off x="579" y="3525"/>
              <a:ext cx="64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69" name="Line 34"/>
            <p:cNvSpPr>
              <a:spLocks noChangeShapeType="1"/>
            </p:cNvSpPr>
            <p:nvPr/>
          </p:nvSpPr>
          <p:spPr bwMode="auto">
            <a:xfrm>
              <a:off x="581" y="3992"/>
              <a:ext cx="64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70" name="Text Box 35"/>
            <p:cNvSpPr txBox="1">
              <a:spLocks noChangeArrowheads="1"/>
            </p:cNvSpPr>
            <p:nvPr/>
          </p:nvSpPr>
          <p:spPr bwMode="auto">
            <a:xfrm>
              <a:off x="1996" y="4128"/>
              <a:ext cx="132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Feature-based Approaches</a:t>
              </a:r>
            </a:p>
          </p:txBody>
        </p:sp>
        <p:sp>
          <p:nvSpPr>
            <p:cNvPr id="89171" name="Text Box 36"/>
            <p:cNvSpPr txBox="1">
              <a:spLocks noChangeArrowheads="1"/>
            </p:cNvSpPr>
            <p:nvPr/>
          </p:nvSpPr>
          <p:spPr bwMode="auto">
            <a:xfrm>
              <a:off x="4065" y="4128"/>
              <a:ext cx="128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Model-based Approaches</a:t>
              </a:r>
            </a:p>
          </p:txBody>
        </p:sp>
        <p:sp>
          <p:nvSpPr>
            <p:cNvPr id="89172" name="Text Box 37"/>
            <p:cNvSpPr txBox="1">
              <a:spLocks noChangeArrowheads="1"/>
            </p:cNvSpPr>
            <p:nvPr/>
          </p:nvSpPr>
          <p:spPr bwMode="auto">
            <a:xfrm>
              <a:off x="771" y="3830"/>
              <a:ext cx="31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y[n]</a:t>
              </a:r>
            </a:p>
          </p:txBody>
        </p:sp>
        <p:sp>
          <p:nvSpPr>
            <p:cNvPr id="89173" name="Text Box 38"/>
            <p:cNvSpPr txBox="1">
              <a:spLocks noChangeArrowheads="1"/>
            </p:cNvSpPr>
            <p:nvPr/>
          </p:nvSpPr>
          <p:spPr bwMode="auto">
            <a:xfrm>
              <a:off x="776" y="3357"/>
              <a:ext cx="31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x[n]</a:t>
              </a:r>
            </a:p>
          </p:txBody>
        </p:sp>
      </p:grpSp>
      <p:grpSp>
        <p:nvGrpSpPr>
          <p:cNvPr id="89093" name="Group 39"/>
          <p:cNvGrpSpPr>
            <a:grpSpLocks/>
          </p:cNvGrpSpPr>
          <p:nvPr/>
        </p:nvGrpSpPr>
        <p:grpSpPr bwMode="auto">
          <a:xfrm>
            <a:off x="2166940" y="1353346"/>
            <a:ext cx="13787438" cy="2464595"/>
            <a:chOff x="-50" y="568"/>
            <a:chExt cx="5790" cy="1035"/>
          </a:xfrm>
        </p:grpSpPr>
        <p:sp>
          <p:nvSpPr>
            <p:cNvPr id="89094" name="Line 40"/>
            <p:cNvSpPr>
              <a:spLocks noChangeShapeType="1"/>
            </p:cNvSpPr>
            <p:nvPr/>
          </p:nvSpPr>
          <p:spPr bwMode="auto">
            <a:xfrm>
              <a:off x="117" y="768"/>
              <a:ext cx="267"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sz="4050"/>
            </a:p>
          </p:txBody>
        </p:sp>
        <p:sp>
          <p:nvSpPr>
            <p:cNvPr id="89095" name="Line 41"/>
            <p:cNvSpPr>
              <a:spLocks noChangeShapeType="1"/>
            </p:cNvSpPr>
            <p:nvPr/>
          </p:nvSpPr>
          <p:spPr bwMode="auto">
            <a:xfrm flipV="1">
              <a:off x="386" y="768"/>
              <a:ext cx="334"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sz="4050"/>
            </a:p>
          </p:txBody>
        </p:sp>
        <p:sp>
          <p:nvSpPr>
            <p:cNvPr id="89096" name="Line 42"/>
            <p:cNvSpPr>
              <a:spLocks noChangeShapeType="1"/>
            </p:cNvSpPr>
            <p:nvPr/>
          </p:nvSpPr>
          <p:spPr bwMode="auto">
            <a:xfrm flipV="1">
              <a:off x="1725" y="762"/>
              <a:ext cx="185" cy="3"/>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sz="4050"/>
            </a:p>
          </p:txBody>
        </p:sp>
        <p:sp>
          <p:nvSpPr>
            <p:cNvPr id="89097" name="Line 43"/>
            <p:cNvSpPr>
              <a:spLocks noChangeShapeType="1"/>
            </p:cNvSpPr>
            <p:nvPr/>
          </p:nvSpPr>
          <p:spPr bwMode="auto">
            <a:xfrm flipV="1">
              <a:off x="1905" y="759"/>
              <a:ext cx="456" cy="2"/>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sz="4050"/>
            </a:p>
          </p:txBody>
        </p:sp>
        <p:sp>
          <p:nvSpPr>
            <p:cNvPr id="89098" name="Line 44"/>
            <p:cNvSpPr>
              <a:spLocks noChangeShapeType="1"/>
            </p:cNvSpPr>
            <p:nvPr/>
          </p:nvSpPr>
          <p:spPr bwMode="auto">
            <a:xfrm flipV="1">
              <a:off x="3257" y="769"/>
              <a:ext cx="699"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sz="4050"/>
            </a:p>
          </p:txBody>
        </p:sp>
        <p:sp>
          <p:nvSpPr>
            <p:cNvPr id="89099" name="Line 45"/>
            <p:cNvSpPr>
              <a:spLocks noChangeShapeType="1"/>
            </p:cNvSpPr>
            <p:nvPr/>
          </p:nvSpPr>
          <p:spPr bwMode="auto">
            <a:xfrm flipV="1">
              <a:off x="4694" y="761"/>
              <a:ext cx="538"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zh-TW" altLang="en-US" sz="4050"/>
            </a:p>
          </p:txBody>
        </p:sp>
        <p:sp>
          <p:nvSpPr>
            <p:cNvPr id="89100" name="Oval 46"/>
            <p:cNvSpPr>
              <a:spLocks noChangeArrowheads="1"/>
            </p:cNvSpPr>
            <p:nvPr/>
          </p:nvSpPr>
          <p:spPr bwMode="auto">
            <a:xfrm>
              <a:off x="432" y="720"/>
              <a:ext cx="96" cy="9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4050"/>
            </a:p>
          </p:txBody>
        </p:sp>
        <p:sp>
          <p:nvSpPr>
            <p:cNvPr id="89101" name="Line 47"/>
            <p:cNvSpPr>
              <a:spLocks noChangeShapeType="1"/>
            </p:cNvSpPr>
            <p:nvPr/>
          </p:nvSpPr>
          <p:spPr bwMode="auto">
            <a:xfrm>
              <a:off x="480" y="720"/>
              <a:ext cx="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02" name="Line 48"/>
            <p:cNvSpPr>
              <a:spLocks noChangeShapeType="1"/>
            </p:cNvSpPr>
            <p:nvPr/>
          </p:nvSpPr>
          <p:spPr bwMode="auto">
            <a:xfrm>
              <a:off x="715" y="768"/>
              <a:ext cx="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03" name="Rectangle 49"/>
            <p:cNvSpPr>
              <a:spLocks noChangeArrowheads="1"/>
            </p:cNvSpPr>
            <p:nvPr/>
          </p:nvSpPr>
          <p:spPr bwMode="auto">
            <a:xfrm>
              <a:off x="819" y="657"/>
              <a:ext cx="910" cy="219"/>
            </a:xfrm>
            <a:prstGeom prst="rect">
              <a:avLst/>
            </a:prstGeom>
            <a:solidFill>
              <a:srgbClr val="99CCFF">
                <a:alpha val="20000"/>
              </a:srgbClr>
            </a:solidFill>
            <a:ln w="9525">
              <a:solidFill>
                <a:schemeClr val="tx1"/>
              </a:solidFill>
              <a:miter lim="800000"/>
              <a:headEnd/>
              <a:tailEnd/>
            </a:ln>
          </p:spPr>
          <p:txBody>
            <a:bodyPr wrap="none" lIns="137112" tIns="68555" rIns="137112" bIns="68555" anchor="ctr"/>
            <a:lstStyle/>
            <a:p>
              <a:pPr algn="ctr">
                <a:lnSpc>
                  <a:spcPct val="90000"/>
                </a:lnSpc>
                <a:spcAft>
                  <a:spcPct val="20000"/>
                </a:spcAft>
              </a:pPr>
              <a:r>
                <a:rPr lang="en-US" altLang="zh-TW" sz="3200" b="1" dirty="0">
                  <a:latin typeface="Times New Roman" pitchFamily="18" charset="0"/>
                </a:rPr>
                <a:t>h[n]</a:t>
              </a:r>
            </a:p>
          </p:txBody>
        </p:sp>
        <p:sp>
          <p:nvSpPr>
            <p:cNvPr id="89104" name="Text Box 50"/>
            <p:cNvSpPr txBox="1">
              <a:spLocks noChangeArrowheads="1"/>
            </p:cNvSpPr>
            <p:nvPr/>
          </p:nvSpPr>
          <p:spPr bwMode="auto">
            <a:xfrm>
              <a:off x="667" y="890"/>
              <a:ext cx="11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2100">
                  <a:latin typeface="Times New Roman" pitchFamily="18" charset="0"/>
                </a:rPr>
                <a:t>acoustic reception</a:t>
              </a:r>
            </a:p>
            <a:p>
              <a:pPr algn="ctr" eaLnBrk="1" hangingPunct="1">
                <a:lnSpc>
                  <a:spcPct val="80000"/>
                </a:lnSpc>
              </a:pPr>
              <a:r>
                <a:rPr lang="en-US" altLang="zh-TW" sz="2100">
                  <a:latin typeface="Times New Roman" pitchFamily="18" charset="0"/>
                </a:rPr>
                <a:t>microphone distortion</a:t>
              </a:r>
            </a:p>
            <a:p>
              <a:pPr algn="ctr" eaLnBrk="1" hangingPunct="1">
                <a:lnSpc>
                  <a:spcPct val="80000"/>
                </a:lnSpc>
              </a:pPr>
              <a:r>
                <a:rPr lang="en-US" altLang="zh-TW" sz="2100">
                  <a:latin typeface="Times New Roman" pitchFamily="18" charset="0"/>
                </a:rPr>
                <a:t>phone/wireless channel</a:t>
              </a:r>
            </a:p>
          </p:txBody>
        </p:sp>
        <p:sp>
          <p:nvSpPr>
            <p:cNvPr id="89105" name="Line 51"/>
            <p:cNvSpPr>
              <a:spLocks noChangeShapeType="1"/>
            </p:cNvSpPr>
            <p:nvPr/>
          </p:nvSpPr>
          <p:spPr bwMode="auto">
            <a:xfrm flipV="1">
              <a:off x="480" y="817"/>
              <a:ext cx="0" cy="24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06" name="Text Box 52"/>
            <p:cNvSpPr txBox="1">
              <a:spLocks noChangeArrowheads="1"/>
            </p:cNvSpPr>
            <p:nvPr/>
          </p:nvSpPr>
          <p:spPr bwMode="auto">
            <a:xfrm>
              <a:off x="336" y="1057"/>
              <a:ext cx="31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n</a:t>
              </a:r>
              <a:r>
                <a:rPr lang="en-US" altLang="zh-TW" sz="2100" b="1" baseline="-25000">
                  <a:latin typeface="Times New Roman" pitchFamily="18" charset="0"/>
                </a:rPr>
                <a:t>1</a:t>
              </a:r>
              <a:r>
                <a:rPr lang="en-US" altLang="zh-TW" sz="2100">
                  <a:latin typeface="Times New Roman" pitchFamily="18" charset="0"/>
                </a:rPr>
                <a:t>(t)</a:t>
              </a:r>
            </a:p>
          </p:txBody>
        </p:sp>
        <p:sp>
          <p:nvSpPr>
            <p:cNvPr id="89107" name="Oval 53"/>
            <p:cNvSpPr>
              <a:spLocks noChangeArrowheads="1"/>
            </p:cNvSpPr>
            <p:nvPr/>
          </p:nvSpPr>
          <p:spPr bwMode="auto">
            <a:xfrm>
              <a:off x="1946" y="713"/>
              <a:ext cx="96" cy="9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4050"/>
            </a:p>
          </p:txBody>
        </p:sp>
        <p:sp>
          <p:nvSpPr>
            <p:cNvPr id="89108" name="Line 54"/>
            <p:cNvSpPr>
              <a:spLocks noChangeShapeType="1"/>
            </p:cNvSpPr>
            <p:nvPr/>
          </p:nvSpPr>
          <p:spPr bwMode="auto">
            <a:xfrm>
              <a:off x="1994" y="713"/>
              <a:ext cx="0" cy="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09" name="Line 55"/>
            <p:cNvSpPr>
              <a:spLocks noChangeShapeType="1"/>
            </p:cNvSpPr>
            <p:nvPr/>
          </p:nvSpPr>
          <p:spPr bwMode="auto">
            <a:xfrm flipV="1">
              <a:off x="1994" y="808"/>
              <a:ext cx="0" cy="24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10" name="Text Box 56"/>
            <p:cNvSpPr txBox="1">
              <a:spLocks noChangeArrowheads="1"/>
            </p:cNvSpPr>
            <p:nvPr/>
          </p:nvSpPr>
          <p:spPr bwMode="auto">
            <a:xfrm>
              <a:off x="1881" y="1048"/>
              <a:ext cx="31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n</a:t>
              </a:r>
              <a:r>
                <a:rPr lang="en-US" altLang="zh-TW" sz="2100" b="1" baseline="-25000">
                  <a:latin typeface="Times New Roman" pitchFamily="18" charset="0"/>
                </a:rPr>
                <a:t>2</a:t>
              </a:r>
              <a:r>
                <a:rPr lang="en-US" altLang="zh-TW" sz="2100">
                  <a:latin typeface="Times New Roman" pitchFamily="18" charset="0"/>
                </a:rPr>
                <a:t>(t)</a:t>
              </a:r>
            </a:p>
          </p:txBody>
        </p:sp>
        <p:sp>
          <p:nvSpPr>
            <p:cNvPr id="89111" name="Rectangle 57"/>
            <p:cNvSpPr>
              <a:spLocks noChangeArrowheads="1"/>
            </p:cNvSpPr>
            <p:nvPr/>
          </p:nvSpPr>
          <p:spPr bwMode="auto">
            <a:xfrm>
              <a:off x="2486" y="599"/>
              <a:ext cx="774" cy="337"/>
            </a:xfrm>
            <a:prstGeom prst="rect">
              <a:avLst/>
            </a:prstGeom>
            <a:solidFill>
              <a:srgbClr val="99CCFF">
                <a:alpha val="20000"/>
              </a:srgbClr>
            </a:solidFill>
            <a:ln w="9525">
              <a:solidFill>
                <a:schemeClr val="tx1"/>
              </a:solidFill>
              <a:miter lim="800000"/>
              <a:headEnd/>
              <a:tailEnd/>
            </a:ln>
          </p:spPr>
          <p:txBody>
            <a:bodyPr wrap="none" lIns="137112" tIns="68555" rIns="137112" bIns="68555" anchor="ctr"/>
            <a:lstStyle/>
            <a:p>
              <a:pPr algn="ctr">
                <a:lnSpc>
                  <a:spcPct val="90000"/>
                </a:lnSpc>
              </a:pPr>
              <a:r>
                <a:rPr lang="en-US" altLang="zh-TW" sz="2800" b="1" dirty="0">
                  <a:latin typeface="Times New Roman" pitchFamily="18" charset="0"/>
                </a:rPr>
                <a:t>Feature </a:t>
              </a:r>
            </a:p>
            <a:p>
              <a:pPr algn="ctr">
                <a:lnSpc>
                  <a:spcPct val="90000"/>
                </a:lnSpc>
              </a:pPr>
              <a:r>
                <a:rPr lang="en-US" altLang="zh-TW" sz="2800" b="1" dirty="0">
                  <a:latin typeface="Times New Roman" pitchFamily="18" charset="0"/>
                </a:rPr>
                <a:t>Extraction</a:t>
              </a:r>
            </a:p>
          </p:txBody>
        </p:sp>
        <p:sp>
          <p:nvSpPr>
            <p:cNvPr id="89112" name="Line 58"/>
            <p:cNvSpPr>
              <a:spLocks noChangeShapeType="1"/>
            </p:cNvSpPr>
            <p:nvPr/>
          </p:nvSpPr>
          <p:spPr bwMode="auto">
            <a:xfrm>
              <a:off x="3949" y="766"/>
              <a:ext cx="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13" name="Rectangle 59"/>
            <p:cNvSpPr>
              <a:spLocks noChangeArrowheads="1"/>
            </p:cNvSpPr>
            <p:nvPr/>
          </p:nvSpPr>
          <p:spPr bwMode="auto">
            <a:xfrm>
              <a:off x="4099" y="597"/>
              <a:ext cx="599" cy="336"/>
            </a:xfrm>
            <a:prstGeom prst="rect">
              <a:avLst/>
            </a:prstGeom>
            <a:solidFill>
              <a:srgbClr val="99CCFF">
                <a:alpha val="20000"/>
              </a:srgbClr>
            </a:solidFill>
            <a:ln w="9525">
              <a:solidFill>
                <a:schemeClr val="tx1"/>
              </a:solidFill>
              <a:miter lim="800000"/>
              <a:headEnd/>
              <a:tailEnd/>
            </a:ln>
          </p:spPr>
          <p:txBody>
            <a:bodyPr wrap="none" lIns="137112" tIns="68555" rIns="137112" bIns="68555" anchor="ctr"/>
            <a:lstStyle/>
            <a:p>
              <a:pPr algn="ctr">
                <a:lnSpc>
                  <a:spcPct val="90000"/>
                </a:lnSpc>
              </a:pPr>
              <a:r>
                <a:rPr lang="en-US" altLang="zh-TW" sz="2800" b="1" dirty="0">
                  <a:latin typeface="Times New Roman" pitchFamily="18" charset="0"/>
                </a:rPr>
                <a:t>Search</a:t>
              </a:r>
            </a:p>
          </p:txBody>
        </p:sp>
        <p:sp>
          <p:nvSpPr>
            <p:cNvPr id="89114" name="AutoShape 60"/>
            <p:cNvSpPr>
              <a:spLocks noChangeArrowheads="1"/>
            </p:cNvSpPr>
            <p:nvPr/>
          </p:nvSpPr>
          <p:spPr bwMode="auto">
            <a:xfrm>
              <a:off x="3010" y="1200"/>
              <a:ext cx="390" cy="384"/>
            </a:xfrm>
            <a:prstGeom prst="flowChartMagneticDisk">
              <a:avLst/>
            </a:prstGeom>
            <a:solidFill>
              <a:srgbClr val="99CCFF">
                <a:alpha val="20000"/>
              </a:srgbClr>
            </a:solidFill>
            <a:ln w="9525">
              <a:solidFill>
                <a:schemeClr val="tx1"/>
              </a:solidFill>
              <a:round/>
              <a:headEnd/>
              <a:tailEnd/>
            </a:ln>
          </p:spPr>
          <p:txBody>
            <a:bodyPr wrap="none" lIns="137112" tIns="216000" rIns="137112" bIns="68555" anchor="ctr" anchorCtr="1"/>
            <a:lstStyle/>
            <a:p>
              <a:pPr algn="ctr">
                <a:lnSpc>
                  <a:spcPct val="80000"/>
                </a:lnSpc>
                <a:spcBef>
                  <a:spcPct val="20000"/>
                </a:spcBef>
              </a:pPr>
              <a:r>
                <a:rPr lang="en-US" altLang="zh-TW" sz="2100" b="1">
                  <a:latin typeface="Times New Roman" pitchFamily="18" charset="0"/>
                </a:rPr>
                <a:t>Speech </a:t>
              </a:r>
            </a:p>
            <a:p>
              <a:pPr algn="ctr">
                <a:lnSpc>
                  <a:spcPct val="80000"/>
                </a:lnSpc>
              </a:pPr>
              <a:r>
                <a:rPr lang="en-US" altLang="zh-TW" sz="2100" b="1">
                  <a:latin typeface="Times New Roman" pitchFamily="18" charset="0"/>
                </a:rPr>
                <a:t>Corpus</a:t>
              </a:r>
            </a:p>
          </p:txBody>
        </p:sp>
        <p:sp>
          <p:nvSpPr>
            <p:cNvPr id="89115" name="AutoShape 61"/>
            <p:cNvSpPr>
              <a:spLocks noChangeArrowheads="1"/>
            </p:cNvSpPr>
            <p:nvPr/>
          </p:nvSpPr>
          <p:spPr bwMode="auto">
            <a:xfrm>
              <a:off x="3600" y="1200"/>
              <a:ext cx="432" cy="384"/>
            </a:xfrm>
            <a:prstGeom prst="flowChartMagneticDisk">
              <a:avLst/>
            </a:prstGeom>
            <a:solidFill>
              <a:srgbClr val="99CCFF">
                <a:alpha val="20000"/>
              </a:srgbClr>
            </a:solidFill>
            <a:ln w="9525">
              <a:solidFill>
                <a:schemeClr val="tx1"/>
              </a:solidFill>
              <a:round/>
              <a:headEnd/>
              <a:tailEnd/>
            </a:ln>
          </p:spPr>
          <p:txBody>
            <a:bodyPr wrap="none" lIns="137112" tIns="216000" rIns="137112" bIns="68555" anchor="ctr"/>
            <a:lstStyle/>
            <a:p>
              <a:pPr algn="ctr">
                <a:lnSpc>
                  <a:spcPct val="80000"/>
                </a:lnSpc>
                <a:spcBef>
                  <a:spcPct val="20000"/>
                </a:spcBef>
              </a:pPr>
              <a:r>
                <a:rPr lang="en-US" altLang="zh-TW" sz="2100" b="1">
                  <a:latin typeface="Times New Roman" pitchFamily="18" charset="0"/>
                </a:rPr>
                <a:t>Acoustic</a:t>
              </a:r>
            </a:p>
            <a:p>
              <a:pPr algn="ctr">
                <a:lnSpc>
                  <a:spcPct val="80000"/>
                </a:lnSpc>
              </a:pPr>
              <a:r>
                <a:rPr lang="en-US" altLang="zh-TW" sz="2100" b="1">
                  <a:latin typeface="Times New Roman" pitchFamily="18" charset="0"/>
                </a:rPr>
                <a:t>Models</a:t>
              </a:r>
            </a:p>
          </p:txBody>
        </p:sp>
        <p:sp>
          <p:nvSpPr>
            <p:cNvPr id="89116" name="AutoShape 62"/>
            <p:cNvSpPr>
              <a:spLocks noChangeArrowheads="1"/>
            </p:cNvSpPr>
            <p:nvPr/>
          </p:nvSpPr>
          <p:spPr bwMode="auto">
            <a:xfrm>
              <a:off x="4100" y="1200"/>
              <a:ext cx="432" cy="384"/>
            </a:xfrm>
            <a:prstGeom prst="flowChartMagneticDisk">
              <a:avLst/>
            </a:prstGeom>
            <a:solidFill>
              <a:srgbClr val="99CCFF">
                <a:alpha val="20000"/>
              </a:srgbClr>
            </a:solidFill>
            <a:ln w="9525">
              <a:solidFill>
                <a:schemeClr val="tx1"/>
              </a:solidFill>
              <a:round/>
              <a:headEnd/>
              <a:tailEnd/>
            </a:ln>
          </p:spPr>
          <p:txBody>
            <a:bodyPr wrap="none" lIns="137112" tIns="68555" rIns="137112" bIns="68555" anchor="ctr"/>
            <a:lstStyle/>
            <a:p>
              <a:pPr algn="ctr">
                <a:lnSpc>
                  <a:spcPct val="80000"/>
                </a:lnSpc>
                <a:spcBef>
                  <a:spcPct val="20000"/>
                </a:spcBef>
              </a:pPr>
              <a:r>
                <a:rPr lang="en-US" altLang="zh-TW" sz="2100" b="1">
                  <a:latin typeface="Times New Roman" pitchFamily="18" charset="0"/>
                </a:rPr>
                <a:t>Lexicon</a:t>
              </a:r>
            </a:p>
          </p:txBody>
        </p:sp>
        <p:sp>
          <p:nvSpPr>
            <p:cNvPr id="89117" name="AutoShape 63"/>
            <p:cNvSpPr>
              <a:spLocks noChangeArrowheads="1"/>
            </p:cNvSpPr>
            <p:nvPr/>
          </p:nvSpPr>
          <p:spPr bwMode="auto">
            <a:xfrm>
              <a:off x="4608" y="1200"/>
              <a:ext cx="507" cy="384"/>
            </a:xfrm>
            <a:prstGeom prst="flowChartMagneticDisk">
              <a:avLst/>
            </a:prstGeom>
            <a:solidFill>
              <a:srgbClr val="99CCFF">
                <a:alpha val="20000"/>
              </a:srgbClr>
            </a:solidFill>
            <a:ln w="9525">
              <a:solidFill>
                <a:schemeClr val="tx1"/>
              </a:solidFill>
              <a:round/>
              <a:headEnd/>
              <a:tailEnd/>
            </a:ln>
          </p:spPr>
          <p:txBody>
            <a:bodyPr wrap="none" lIns="137112" tIns="216000" rIns="137112" bIns="68555" anchor="ctr"/>
            <a:lstStyle/>
            <a:p>
              <a:pPr algn="ctr">
                <a:lnSpc>
                  <a:spcPct val="80000"/>
                </a:lnSpc>
              </a:pPr>
              <a:r>
                <a:rPr lang="en-US" altLang="zh-TW" sz="2100" b="1">
                  <a:latin typeface="Times New Roman" pitchFamily="18" charset="0"/>
                </a:rPr>
                <a:t>Language</a:t>
              </a:r>
            </a:p>
            <a:p>
              <a:pPr algn="ctr">
                <a:lnSpc>
                  <a:spcPct val="80000"/>
                </a:lnSpc>
              </a:pPr>
              <a:r>
                <a:rPr lang="en-US" altLang="zh-TW" sz="2100" b="1">
                  <a:latin typeface="Times New Roman" pitchFamily="18" charset="0"/>
                </a:rPr>
                <a:t>Model</a:t>
              </a:r>
            </a:p>
          </p:txBody>
        </p:sp>
        <p:sp>
          <p:nvSpPr>
            <p:cNvPr id="89118" name="AutoShape 64"/>
            <p:cNvSpPr>
              <a:spLocks noChangeArrowheads="1"/>
            </p:cNvSpPr>
            <p:nvPr/>
          </p:nvSpPr>
          <p:spPr bwMode="auto">
            <a:xfrm>
              <a:off x="5308" y="1162"/>
              <a:ext cx="432" cy="422"/>
            </a:xfrm>
            <a:prstGeom prst="flowChartMagneticDisk">
              <a:avLst/>
            </a:prstGeom>
            <a:solidFill>
              <a:srgbClr val="99CCFF">
                <a:alpha val="20000"/>
              </a:srgbClr>
            </a:solidFill>
            <a:ln w="9525">
              <a:solidFill>
                <a:schemeClr val="tx1"/>
              </a:solidFill>
              <a:round/>
              <a:headEnd/>
              <a:tailEnd/>
            </a:ln>
          </p:spPr>
          <p:txBody>
            <a:bodyPr wrap="none" lIns="137112" tIns="216000" rIns="137112" bIns="68555" anchor="ctr"/>
            <a:lstStyle/>
            <a:p>
              <a:pPr algn="ctr">
                <a:lnSpc>
                  <a:spcPct val="80000"/>
                </a:lnSpc>
              </a:pPr>
              <a:r>
                <a:rPr lang="en-US" altLang="zh-TW" sz="2100" b="1">
                  <a:latin typeface="Times New Roman" pitchFamily="18" charset="0"/>
                </a:rPr>
                <a:t>Text</a:t>
              </a:r>
            </a:p>
            <a:p>
              <a:pPr algn="ctr">
                <a:lnSpc>
                  <a:spcPct val="80000"/>
                </a:lnSpc>
              </a:pPr>
              <a:r>
                <a:rPr lang="en-US" altLang="zh-TW" sz="2100" b="1">
                  <a:latin typeface="Times New Roman" pitchFamily="18" charset="0"/>
                </a:rPr>
                <a:t>Corpus</a:t>
              </a:r>
            </a:p>
          </p:txBody>
        </p:sp>
        <p:sp>
          <p:nvSpPr>
            <p:cNvPr id="89119" name="Line 65"/>
            <p:cNvSpPr>
              <a:spLocks noChangeShapeType="1"/>
            </p:cNvSpPr>
            <p:nvPr/>
          </p:nvSpPr>
          <p:spPr bwMode="auto">
            <a:xfrm>
              <a:off x="3408" y="1392"/>
              <a:ext cx="192"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20" name="Line 66"/>
            <p:cNvSpPr>
              <a:spLocks noChangeShapeType="1"/>
            </p:cNvSpPr>
            <p:nvPr/>
          </p:nvSpPr>
          <p:spPr bwMode="auto">
            <a:xfrm flipH="1">
              <a:off x="5115" y="1392"/>
              <a:ext cx="193"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21" name="Line 67"/>
            <p:cNvSpPr>
              <a:spLocks noChangeShapeType="1"/>
            </p:cNvSpPr>
            <p:nvPr/>
          </p:nvSpPr>
          <p:spPr bwMode="auto">
            <a:xfrm>
              <a:off x="2366" y="761"/>
              <a:ext cx="1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22" name="Line 68"/>
            <p:cNvSpPr>
              <a:spLocks noChangeShapeType="1"/>
            </p:cNvSpPr>
            <p:nvPr/>
          </p:nvSpPr>
          <p:spPr bwMode="auto">
            <a:xfrm flipH="1" flipV="1">
              <a:off x="4254" y="921"/>
              <a:ext cx="4" cy="12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cxnSp>
          <p:nvCxnSpPr>
            <p:cNvPr id="89123" name="AutoShape 69"/>
            <p:cNvCxnSpPr>
              <a:cxnSpLocks noChangeShapeType="1"/>
              <a:stCxn id="89122" idx="0"/>
              <a:endCxn id="89115" idx="1"/>
            </p:cNvCxnSpPr>
            <p:nvPr/>
          </p:nvCxnSpPr>
          <p:spPr bwMode="auto">
            <a:xfrm rot="5400000">
              <a:off x="3962" y="904"/>
              <a:ext cx="150" cy="442"/>
            </a:xfrm>
            <a:prstGeom prst="bentConnector3">
              <a:avLst>
                <a:gd name="adj1" fmla="val 49685"/>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89124" name="Line 70"/>
            <p:cNvSpPr>
              <a:spLocks noChangeShapeType="1"/>
            </p:cNvSpPr>
            <p:nvPr/>
          </p:nvSpPr>
          <p:spPr bwMode="auto">
            <a:xfrm flipH="1" flipV="1">
              <a:off x="4349" y="933"/>
              <a:ext cx="0" cy="32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sp>
          <p:nvSpPr>
            <p:cNvPr id="89125" name="Line 71"/>
            <p:cNvSpPr>
              <a:spLocks noChangeShapeType="1"/>
            </p:cNvSpPr>
            <p:nvPr/>
          </p:nvSpPr>
          <p:spPr bwMode="auto">
            <a:xfrm>
              <a:off x="3816" y="1166"/>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26" name="Line 72"/>
            <p:cNvSpPr>
              <a:spLocks noChangeShapeType="1"/>
            </p:cNvSpPr>
            <p:nvPr/>
          </p:nvSpPr>
          <p:spPr bwMode="auto">
            <a:xfrm flipH="1" flipV="1">
              <a:off x="4461" y="933"/>
              <a:ext cx="3" cy="12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sz="4050"/>
            </a:p>
          </p:txBody>
        </p:sp>
        <p:cxnSp>
          <p:nvCxnSpPr>
            <p:cNvPr id="89127" name="AutoShape 73"/>
            <p:cNvCxnSpPr>
              <a:cxnSpLocks noChangeShapeType="1"/>
              <a:stCxn id="89126" idx="0"/>
              <a:endCxn id="89128" idx="0"/>
            </p:cNvCxnSpPr>
            <p:nvPr/>
          </p:nvCxnSpPr>
          <p:spPr bwMode="auto">
            <a:xfrm rot="16200000" flipH="1">
              <a:off x="4613" y="912"/>
              <a:ext cx="102" cy="399"/>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89128" name="Line 74"/>
            <p:cNvSpPr>
              <a:spLocks noChangeShapeType="1"/>
            </p:cNvSpPr>
            <p:nvPr/>
          </p:nvSpPr>
          <p:spPr bwMode="auto">
            <a:xfrm>
              <a:off x="4863" y="11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sp>
          <p:nvSpPr>
            <p:cNvPr id="89129" name="Text Box 75"/>
            <p:cNvSpPr txBox="1">
              <a:spLocks noChangeArrowheads="1"/>
            </p:cNvSpPr>
            <p:nvPr/>
          </p:nvSpPr>
          <p:spPr bwMode="auto">
            <a:xfrm>
              <a:off x="1987" y="568"/>
              <a:ext cx="31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y[n]</a:t>
              </a:r>
            </a:p>
          </p:txBody>
        </p:sp>
        <p:grpSp>
          <p:nvGrpSpPr>
            <p:cNvPr id="89130" name="Group 76"/>
            <p:cNvGrpSpPr>
              <a:grpSpLocks/>
            </p:cNvGrpSpPr>
            <p:nvPr/>
          </p:nvGrpSpPr>
          <p:grpSpPr bwMode="auto">
            <a:xfrm>
              <a:off x="3258" y="578"/>
              <a:ext cx="704" cy="167"/>
              <a:chOff x="3448" y="610"/>
              <a:chExt cx="745" cy="177"/>
            </a:xfrm>
          </p:grpSpPr>
          <p:sp>
            <p:nvSpPr>
              <p:cNvPr id="89140" name="Text Box 77"/>
              <p:cNvSpPr txBox="1">
                <a:spLocks noChangeArrowheads="1"/>
              </p:cNvSpPr>
              <p:nvPr/>
            </p:nvSpPr>
            <p:spPr bwMode="auto">
              <a:xfrm>
                <a:off x="3448" y="610"/>
                <a:ext cx="74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O =o</a:t>
                </a:r>
                <a:r>
                  <a:rPr lang="en-US" altLang="zh-TW" sz="2100" b="1" baseline="-25000">
                    <a:latin typeface="Times New Roman" pitchFamily="18" charset="0"/>
                  </a:rPr>
                  <a:t>1</a:t>
                </a:r>
                <a:r>
                  <a:rPr lang="en-US" altLang="zh-TW" sz="2100">
                    <a:latin typeface="Times New Roman" pitchFamily="18" charset="0"/>
                  </a:rPr>
                  <a:t>o</a:t>
                </a:r>
                <a:r>
                  <a:rPr lang="en-US" altLang="zh-TW" sz="2100" b="1" baseline="-25000">
                    <a:latin typeface="Times New Roman" pitchFamily="18" charset="0"/>
                  </a:rPr>
                  <a:t>2</a:t>
                </a:r>
                <a:r>
                  <a:rPr lang="en-US" altLang="zh-TW" sz="2100">
                    <a:latin typeface="Times New Roman" pitchFamily="18" charset="0"/>
                  </a:rPr>
                  <a:t>…o</a:t>
                </a:r>
                <a:r>
                  <a:rPr lang="en-US" altLang="zh-TW" sz="2100" b="1" baseline="-25000">
                    <a:latin typeface="Times New Roman" pitchFamily="18" charset="0"/>
                  </a:rPr>
                  <a:t>T</a:t>
                </a:r>
              </a:p>
            </p:txBody>
          </p:sp>
          <p:sp>
            <p:nvSpPr>
              <p:cNvPr id="89141" name="Line 78"/>
              <p:cNvSpPr>
                <a:spLocks noChangeShapeType="1"/>
              </p:cNvSpPr>
              <p:nvPr/>
            </p:nvSpPr>
            <p:spPr bwMode="auto">
              <a:xfrm>
                <a:off x="3499" y="62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4050"/>
              </a:p>
            </p:txBody>
          </p:sp>
        </p:grpSp>
        <p:sp>
          <p:nvSpPr>
            <p:cNvPr id="89131" name="Text Box 79"/>
            <p:cNvSpPr txBox="1">
              <a:spLocks noChangeArrowheads="1"/>
            </p:cNvSpPr>
            <p:nvPr/>
          </p:nvSpPr>
          <p:spPr bwMode="auto">
            <a:xfrm>
              <a:off x="3297" y="801"/>
              <a:ext cx="4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2100">
                  <a:latin typeface="Times New Roman" pitchFamily="18" charset="0"/>
                </a:rPr>
                <a:t>feature vectors</a:t>
              </a:r>
            </a:p>
          </p:txBody>
        </p:sp>
        <p:sp>
          <p:nvSpPr>
            <p:cNvPr id="89132" name="Text Box 80"/>
            <p:cNvSpPr txBox="1">
              <a:spLocks noChangeArrowheads="1"/>
            </p:cNvSpPr>
            <p:nvPr/>
          </p:nvSpPr>
          <p:spPr bwMode="auto">
            <a:xfrm>
              <a:off x="2044" y="780"/>
              <a:ext cx="38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2100">
                  <a:latin typeface="Times New Roman" pitchFamily="18" charset="0"/>
                </a:rPr>
                <a:t>input</a:t>
              </a:r>
            </a:p>
            <a:p>
              <a:pPr algn="ctr" eaLnBrk="1" hangingPunct="1">
                <a:lnSpc>
                  <a:spcPct val="80000"/>
                </a:lnSpc>
              </a:pPr>
              <a:r>
                <a:rPr lang="en-US" altLang="zh-TW" sz="2100">
                  <a:latin typeface="Times New Roman" pitchFamily="18" charset="0"/>
                </a:rPr>
                <a:t>signal</a:t>
              </a:r>
            </a:p>
          </p:txBody>
        </p:sp>
        <p:sp>
          <p:nvSpPr>
            <p:cNvPr id="89133" name="Text Box 81"/>
            <p:cNvSpPr txBox="1">
              <a:spLocks noChangeArrowheads="1"/>
            </p:cNvSpPr>
            <p:nvPr/>
          </p:nvSpPr>
          <p:spPr bwMode="auto">
            <a:xfrm>
              <a:off x="96" y="1297"/>
              <a:ext cx="57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400">
                  <a:latin typeface="Times New Roman" pitchFamily="18" charset="0"/>
                </a:rPr>
                <a:t>additive</a:t>
              </a:r>
            </a:p>
            <a:p>
              <a:pPr algn="ctr" eaLnBrk="1" hangingPunct="1">
                <a:lnSpc>
                  <a:spcPct val="80000"/>
                </a:lnSpc>
              </a:pPr>
              <a:r>
                <a:rPr lang="en-US" altLang="zh-TW" sz="2400">
                  <a:latin typeface="Times New Roman" pitchFamily="18" charset="0"/>
                </a:rPr>
                <a:t>noise</a:t>
              </a:r>
            </a:p>
          </p:txBody>
        </p:sp>
        <p:sp>
          <p:nvSpPr>
            <p:cNvPr id="89134" name="Text Box 82"/>
            <p:cNvSpPr txBox="1">
              <a:spLocks noChangeArrowheads="1"/>
            </p:cNvSpPr>
            <p:nvPr/>
          </p:nvSpPr>
          <p:spPr bwMode="auto">
            <a:xfrm>
              <a:off x="631" y="1344"/>
              <a:ext cx="12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400">
                  <a:latin typeface="Times New Roman" pitchFamily="18" charset="0"/>
                </a:rPr>
                <a:t>convolutional noise</a:t>
              </a:r>
            </a:p>
          </p:txBody>
        </p:sp>
        <p:sp>
          <p:nvSpPr>
            <p:cNvPr id="89135" name="Text Box 83"/>
            <p:cNvSpPr txBox="1">
              <a:spLocks noChangeArrowheads="1"/>
            </p:cNvSpPr>
            <p:nvPr/>
          </p:nvSpPr>
          <p:spPr bwMode="auto">
            <a:xfrm>
              <a:off x="1783" y="1297"/>
              <a:ext cx="57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400">
                  <a:latin typeface="Times New Roman" pitchFamily="18" charset="0"/>
                </a:rPr>
                <a:t>additive</a:t>
              </a:r>
            </a:p>
            <a:p>
              <a:pPr algn="ctr" eaLnBrk="1" hangingPunct="1">
                <a:lnSpc>
                  <a:spcPct val="80000"/>
                </a:lnSpc>
              </a:pPr>
              <a:r>
                <a:rPr lang="en-US" altLang="zh-TW" sz="2400">
                  <a:latin typeface="Times New Roman" pitchFamily="18" charset="0"/>
                </a:rPr>
                <a:t>noise</a:t>
              </a:r>
            </a:p>
          </p:txBody>
        </p:sp>
        <p:sp>
          <p:nvSpPr>
            <p:cNvPr id="89136" name="Text Box 84"/>
            <p:cNvSpPr txBox="1">
              <a:spLocks noChangeArrowheads="1"/>
            </p:cNvSpPr>
            <p:nvPr/>
          </p:nvSpPr>
          <p:spPr bwMode="auto">
            <a:xfrm>
              <a:off x="4717" y="771"/>
              <a:ext cx="58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output</a:t>
              </a:r>
            </a:p>
            <a:p>
              <a:pPr eaLnBrk="1" hangingPunct="1">
                <a:lnSpc>
                  <a:spcPct val="80000"/>
                </a:lnSpc>
              </a:pPr>
              <a:r>
                <a:rPr lang="en-US" altLang="zh-TW" sz="2100">
                  <a:latin typeface="Times New Roman" pitchFamily="18" charset="0"/>
                </a:rPr>
                <a:t>sentences</a:t>
              </a:r>
            </a:p>
          </p:txBody>
        </p:sp>
        <p:sp>
          <p:nvSpPr>
            <p:cNvPr id="89137" name="Text Box 85"/>
            <p:cNvSpPr txBox="1">
              <a:spLocks noChangeArrowheads="1"/>
            </p:cNvSpPr>
            <p:nvPr/>
          </p:nvSpPr>
          <p:spPr bwMode="auto">
            <a:xfrm>
              <a:off x="-50" y="799"/>
              <a:ext cx="58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lnSpc>
                  <a:spcPct val="80000"/>
                </a:lnSpc>
              </a:pPr>
              <a:r>
                <a:rPr lang="en-US" altLang="zh-TW" sz="2100">
                  <a:latin typeface="Times New Roman" pitchFamily="18" charset="0"/>
                </a:rPr>
                <a:t>original speech</a:t>
              </a:r>
            </a:p>
          </p:txBody>
        </p:sp>
        <p:sp>
          <p:nvSpPr>
            <p:cNvPr id="89138" name="Text Box 86"/>
            <p:cNvSpPr txBox="1">
              <a:spLocks noChangeArrowheads="1"/>
            </p:cNvSpPr>
            <p:nvPr/>
          </p:nvSpPr>
          <p:spPr bwMode="auto">
            <a:xfrm>
              <a:off x="98" y="590"/>
              <a:ext cx="28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x[n]</a:t>
              </a:r>
            </a:p>
          </p:txBody>
        </p:sp>
        <p:sp>
          <p:nvSpPr>
            <p:cNvPr id="89139" name="Text Box 87"/>
            <p:cNvSpPr txBox="1">
              <a:spLocks noChangeArrowheads="1"/>
            </p:cNvSpPr>
            <p:nvPr/>
          </p:nvSpPr>
          <p:spPr bwMode="auto">
            <a:xfrm>
              <a:off x="4694" y="589"/>
              <a:ext cx="86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80000"/>
                </a:lnSpc>
              </a:pPr>
              <a:r>
                <a:rPr lang="en-US" altLang="zh-TW" sz="2100">
                  <a:latin typeface="Times New Roman" pitchFamily="18" charset="0"/>
                </a:rPr>
                <a:t>W=w</a:t>
              </a:r>
              <a:r>
                <a:rPr lang="en-US" altLang="zh-TW" sz="2100" baseline="-25000">
                  <a:latin typeface="Times New Roman" pitchFamily="18" charset="0"/>
                </a:rPr>
                <a:t>1</a:t>
              </a:r>
              <a:r>
                <a:rPr lang="en-US" altLang="zh-TW" sz="2100">
                  <a:latin typeface="Times New Roman" pitchFamily="18" charset="0"/>
                </a:rPr>
                <a:t>w</a:t>
              </a:r>
              <a:r>
                <a:rPr lang="en-US" altLang="zh-TW" sz="2100" baseline="-25000">
                  <a:latin typeface="Times New Roman" pitchFamily="18" charset="0"/>
                </a:rPr>
                <a:t>2</a:t>
              </a:r>
              <a:r>
                <a:rPr lang="en-US" altLang="zh-TW" sz="2100">
                  <a:latin typeface="Times New Roman" pitchFamily="18" charset="0"/>
                </a:rPr>
                <a:t>...w</a:t>
              </a:r>
              <a:r>
                <a:rPr lang="en-US" altLang="zh-TW" sz="2100" baseline="-25000">
                  <a:latin typeface="Times New Roman" pitchFamily="18" charset="0"/>
                </a:rPr>
                <a:t>R</a:t>
              </a:r>
            </a:p>
          </p:txBody>
        </p:sp>
      </p:grpSp>
      <p:sp>
        <p:nvSpPr>
          <p:cNvPr id="88"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AC564347-7959-40C9-A3BC-E4990C1C2EFA}" type="slidenum">
              <a:rPr lang="zh-TW" altLang="en-US" smtClean="0">
                <a:solidFill>
                  <a:prstClr val="black">
                    <a:tint val="75000"/>
                  </a:prstClr>
                </a:solidFill>
              </a:rPr>
              <a:pPr>
                <a:defRPr/>
              </a:pPr>
              <a:t>3</a:t>
            </a:fld>
            <a:endParaRPr lang="zh-TW" altLang="en-US">
              <a:solidFill>
                <a:prstClr val="black">
                  <a:tint val="75000"/>
                </a:prstClr>
              </a:solidFill>
            </a:endParaRPr>
          </a:p>
        </p:txBody>
      </p:sp>
      <p:pic>
        <p:nvPicPr>
          <p:cNvPr id="90" name="Picture 15" descr="c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08567" y="3341431"/>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5" descr="c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72736" y="9677938"/>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227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163" y="1877445"/>
            <a:ext cx="7889670" cy="7695344"/>
          </a:xfrm>
          <a:prstGeom prst="rect">
            <a:avLst/>
          </a:prstGeom>
        </p:spPr>
      </p:pic>
      <p:pic>
        <p:nvPicPr>
          <p:cNvPr id="118787" name="圖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52915" y="317503"/>
            <a:ext cx="5053013" cy="104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文字方塊 3"/>
          <p:cNvSpPr txBox="1">
            <a:spLocks noChangeArrowheads="1"/>
          </p:cNvSpPr>
          <p:nvPr/>
        </p:nvSpPr>
        <p:spPr bwMode="auto">
          <a:xfrm>
            <a:off x="3636170" y="404907"/>
            <a:ext cx="6655593" cy="7848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4500" b="1" u="sng" dirty="0"/>
          </a:p>
        </p:txBody>
      </p:sp>
      <p:sp>
        <p:nvSpPr>
          <p:cNvPr id="118789" name="矩形 2"/>
          <p:cNvSpPr>
            <a:spLocks noChangeArrowheads="1"/>
          </p:cNvSpPr>
          <p:nvPr/>
        </p:nvSpPr>
        <p:spPr bwMode="auto">
          <a:xfrm>
            <a:off x="7133707" y="9464775"/>
            <a:ext cx="1527982" cy="584775"/>
          </a:xfrm>
          <a:prstGeom prst="rect">
            <a:avLst/>
          </a:prstGeom>
          <a:noFill/>
          <a:ln>
            <a:noFill/>
          </a:ln>
          <a:extLst/>
        </p:spPr>
        <p:txBody>
          <a:bodyPr wrap="none">
            <a:spAutoFit/>
          </a:bodyPr>
          <a:lstStyle/>
          <a:p>
            <a:r>
              <a:rPr lang="en-US" altLang="zh-TW" sz="3200" dirty="0">
                <a:solidFill>
                  <a:srgbClr val="0070C0"/>
                </a:solidFill>
              </a:rPr>
              <a:t>(m-dim)</a:t>
            </a:r>
          </a:p>
        </p:txBody>
      </p:sp>
      <p:sp>
        <p:nvSpPr>
          <p:cNvPr id="118790" name="矩形 6"/>
          <p:cNvSpPr>
            <a:spLocks noChangeArrowheads="1"/>
          </p:cNvSpPr>
          <p:nvPr/>
        </p:nvSpPr>
        <p:spPr bwMode="auto">
          <a:xfrm>
            <a:off x="10400111" y="9464775"/>
            <a:ext cx="2238113" cy="584775"/>
          </a:xfrm>
          <a:prstGeom prst="rect">
            <a:avLst/>
          </a:prstGeom>
          <a:noFill/>
          <a:ln>
            <a:noFill/>
          </a:ln>
          <a:extLst/>
        </p:spPr>
        <p:txBody>
          <a:bodyPr wrap="none">
            <a:spAutoFit/>
          </a:bodyPr>
          <a:lstStyle/>
          <a:p>
            <a:r>
              <a:rPr lang="en-US" altLang="zh-TW" sz="3200" dirty="0">
                <a:solidFill>
                  <a:srgbClr val="0070C0"/>
                </a:solidFill>
              </a:rPr>
              <a:t>(K-m)-dim    </a:t>
            </a:r>
          </a:p>
        </p:txBody>
      </p:sp>
      <p:sp>
        <p:nvSpPr>
          <p:cNvPr id="7"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8" name="Rectangle 2"/>
          <p:cNvSpPr txBox="1">
            <a:spLocks noChangeArrowheads="1"/>
          </p:cNvSpPr>
          <p:nvPr/>
        </p:nvSpPr>
        <p:spPr bwMode="auto">
          <a:xfrm>
            <a:off x="2286000" y="226857"/>
            <a:ext cx="1234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r>
              <a:rPr lang="en-US" altLang="zh-TW" sz="4000" b="1" dirty="0">
                <a:latin typeface="Times New Roman" pitchFamily="18" charset="0"/>
              </a:rPr>
              <a:t>Signal Subspace</a:t>
            </a:r>
          </a:p>
        </p:txBody>
      </p:sp>
      <mc:AlternateContent xmlns:mc="http://schemas.openxmlformats.org/markup-compatibility/2006">
        <mc:Choice xmlns:a14="http://schemas.microsoft.com/office/drawing/2010/main" Requires="a14">
          <p:sp>
            <p:nvSpPr>
              <p:cNvPr id="9" name="文字方塊 8"/>
              <p:cNvSpPr txBox="1"/>
              <p:nvPr/>
            </p:nvSpPr>
            <p:spPr>
              <a:xfrm>
                <a:off x="5449546" y="1264074"/>
                <a:ext cx="659978"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latin typeface="Cambria Math" panose="02040503050406030204" pitchFamily="18" charset="0"/>
                            </a:rPr>
                          </m:ctrlPr>
                        </m:sSubPr>
                        <m:e>
                          <m:r>
                            <a:rPr lang="en-US" altLang="zh-TW" sz="3900" i="1">
                              <a:latin typeface="Cambria Math"/>
                            </a:rPr>
                            <m:t>𝑐</m:t>
                          </m:r>
                        </m:e>
                        <m:sub>
                          <m:r>
                            <a:rPr lang="en-US" altLang="zh-TW" sz="3900" i="1">
                              <a:latin typeface="Cambria Math"/>
                            </a:rPr>
                            <m:t>1</m:t>
                          </m:r>
                        </m:sub>
                      </m:sSub>
                    </m:oMath>
                  </m:oMathPara>
                </a14:m>
                <a:endParaRPr lang="zh-TW" altLang="en-US" sz="3900" dirty="0"/>
              </a:p>
            </p:txBody>
          </p:sp>
        </mc:Choice>
        <mc:Fallback>
          <p:sp>
            <p:nvSpPr>
              <p:cNvPr id="9" name="文字方塊 8"/>
              <p:cNvSpPr txBox="1">
                <a:spLocks noRot="1" noChangeAspect="1" noMove="1" noResize="1" noEditPoints="1" noAdjustHandles="1" noChangeArrowheads="1" noChangeShapeType="1" noTextEdit="1"/>
              </p:cNvSpPr>
              <p:nvPr/>
            </p:nvSpPr>
            <p:spPr>
              <a:xfrm>
                <a:off x="5449546" y="1264074"/>
                <a:ext cx="659978" cy="6924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0" name="文字方塊 9"/>
              <p:cNvSpPr txBox="1"/>
              <p:nvPr/>
            </p:nvSpPr>
            <p:spPr>
              <a:xfrm>
                <a:off x="6226433" y="1540363"/>
                <a:ext cx="659978"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latin typeface="Cambria Math" panose="02040503050406030204" pitchFamily="18" charset="0"/>
                            </a:rPr>
                          </m:ctrlPr>
                        </m:sSubPr>
                        <m:e>
                          <m:r>
                            <a:rPr lang="en-US" altLang="zh-TW" sz="3900" i="1">
                              <a:latin typeface="Cambria Math"/>
                            </a:rPr>
                            <m:t>𝑐</m:t>
                          </m:r>
                        </m:e>
                        <m:sub>
                          <m:r>
                            <a:rPr lang="en-US" altLang="zh-TW" sz="3900" i="1">
                              <a:latin typeface="Cambria Math"/>
                            </a:rPr>
                            <m:t>2</m:t>
                          </m:r>
                        </m:sub>
                      </m:sSub>
                    </m:oMath>
                  </m:oMathPara>
                </a14:m>
                <a:endParaRPr lang="zh-TW" altLang="en-US" sz="3900" dirty="0"/>
              </a:p>
            </p:txBody>
          </p:sp>
        </mc:Choice>
        <mc:Fallback>
          <p:sp>
            <p:nvSpPr>
              <p:cNvPr id="10" name="文字方塊 9"/>
              <p:cNvSpPr txBox="1">
                <a:spLocks noRot="1" noChangeAspect="1" noMove="1" noResize="1" noEditPoints="1" noAdjustHandles="1" noChangeArrowheads="1" noChangeShapeType="1" noTextEdit="1"/>
              </p:cNvSpPr>
              <p:nvPr/>
            </p:nvSpPr>
            <p:spPr>
              <a:xfrm>
                <a:off x="6226433" y="1540363"/>
                <a:ext cx="659978" cy="69249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文字方塊 10"/>
              <p:cNvSpPr txBox="1"/>
              <p:nvPr/>
            </p:nvSpPr>
            <p:spPr>
              <a:xfrm>
                <a:off x="7130731" y="2227970"/>
                <a:ext cx="609116" cy="6001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latin typeface="Cambria Math" panose="02040503050406030204" pitchFamily="18" charset="0"/>
                            </a:rPr>
                          </m:ctrlPr>
                        </m:sSubPr>
                        <m:e>
                          <m:r>
                            <a:rPr lang="en-US" altLang="zh-TW" sz="3900" i="1">
                              <a:latin typeface="Cambria Math"/>
                            </a:rPr>
                            <m:t>𝑐</m:t>
                          </m:r>
                        </m:e>
                        <m:sub>
                          <m:r>
                            <a:rPr lang="en-US" altLang="zh-TW" sz="3900" i="1">
                              <a:latin typeface="Cambria Math"/>
                            </a:rPr>
                            <m:t>3</m:t>
                          </m:r>
                        </m:sub>
                      </m:sSub>
                    </m:oMath>
                  </m:oMathPara>
                </a14:m>
                <a:endParaRPr lang="zh-TW" altLang="en-US" sz="3900" dirty="0"/>
              </a:p>
            </p:txBody>
          </p:sp>
        </mc:Choice>
        <mc:Fallback>
          <p:sp>
            <p:nvSpPr>
              <p:cNvPr id="11" name="文字方塊 10"/>
              <p:cNvSpPr txBox="1">
                <a:spLocks noRot="1" noChangeAspect="1" noMove="1" noResize="1" noEditPoints="1" noAdjustHandles="1" noChangeArrowheads="1" noChangeShapeType="1" noTextEdit="1"/>
              </p:cNvSpPr>
              <p:nvPr/>
            </p:nvSpPr>
            <p:spPr>
              <a:xfrm>
                <a:off x="7130731" y="2227970"/>
                <a:ext cx="609116" cy="60016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2" name="文字方塊 11"/>
              <p:cNvSpPr txBox="1"/>
              <p:nvPr/>
            </p:nvSpPr>
            <p:spPr>
              <a:xfrm>
                <a:off x="10184087" y="2089473"/>
                <a:ext cx="659978"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C00000"/>
                              </a:solidFill>
                              <a:latin typeface="Cambria Math" panose="02040503050406030204" pitchFamily="18" charset="0"/>
                            </a:rPr>
                          </m:ctrlPr>
                        </m:sSubPr>
                        <m:e>
                          <m:r>
                            <a:rPr lang="en-US" altLang="zh-TW" sz="3900" i="1">
                              <a:solidFill>
                                <a:srgbClr val="C00000"/>
                              </a:solidFill>
                              <a:latin typeface="Cambria Math"/>
                            </a:rPr>
                            <m:t>𝑠</m:t>
                          </m:r>
                        </m:e>
                        <m:sub>
                          <m:r>
                            <a:rPr lang="en-US" altLang="zh-TW" sz="3900" i="1">
                              <a:solidFill>
                                <a:srgbClr val="C00000"/>
                              </a:solidFill>
                              <a:latin typeface="Cambria Math"/>
                            </a:rPr>
                            <m:t>𝑖</m:t>
                          </m:r>
                        </m:sub>
                      </m:sSub>
                    </m:oMath>
                  </m:oMathPara>
                </a14:m>
                <a:endParaRPr lang="zh-TW" altLang="en-US" sz="3900" dirty="0">
                  <a:solidFill>
                    <a:srgbClr val="C00000"/>
                  </a:solidFill>
                </a:endParaRPr>
              </a:p>
            </p:txBody>
          </p:sp>
        </mc:Choice>
        <mc:Fallback>
          <p:sp>
            <p:nvSpPr>
              <p:cNvPr id="12" name="文字方塊 11"/>
              <p:cNvSpPr txBox="1">
                <a:spLocks noRot="1" noChangeAspect="1" noMove="1" noResize="1" noEditPoints="1" noAdjustHandles="1" noChangeArrowheads="1" noChangeShapeType="1" noTextEdit="1"/>
              </p:cNvSpPr>
              <p:nvPr/>
            </p:nvSpPr>
            <p:spPr>
              <a:xfrm>
                <a:off x="10184087" y="2089473"/>
                <a:ext cx="659978" cy="69249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3" name="文字方塊 12"/>
              <p:cNvSpPr txBox="1"/>
              <p:nvPr/>
            </p:nvSpPr>
            <p:spPr>
              <a:xfrm>
                <a:off x="11896697" y="1255864"/>
                <a:ext cx="659978"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solidFill>
                                <a:srgbClr val="C00000"/>
                              </a:solidFill>
                              <a:latin typeface="Cambria Math" panose="02040503050406030204" pitchFamily="18" charset="0"/>
                            </a:rPr>
                          </m:ctrlPr>
                        </m:sSubPr>
                        <m:e>
                          <m:r>
                            <a:rPr lang="en-US" altLang="zh-TW" sz="3900" i="1">
                              <a:solidFill>
                                <a:srgbClr val="C00000"/>
                              </a:solidFill>
                              <a:latin typeface="Cambria Math"/>
                            </a:rPr>
                            <m:t>𝑠</m:t>
                          </m:r>
                        </m:e>
                        <m:sub>
                          <m:r>
                            <a:rPr lang="en-US" altLang="zh-TW" sz="3900" i="1">
                              <a:solidFill>
                                <a:srgbClr val="C00000"/>
                              </a:solidFill>
                              <a:latin typeface="Cambria Math"/>
                            </a:rPr>
                            <m:t>𝐾</m:t>
                          </m:r>
                        </m:sub>
                      </m:sSub>
                    </m:oMath>
                  </m:oMathPara>
                </a14:m>
                <a:endParaRPr lang="zh-TW" altLang="en-US" sz="3900" dirty="0">
                  <a:solidFill>
                    <a:srgbClr val="C00000"/>
                  </a:solidFill>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11896697" y="1255864"/>
                <a:ext cx="659978" cy="6924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4" name="文字方塊 13"/>
              <p:cNvSpPr txBox="1"/>
              <p:nvPr/>
            </p:nvSpPr>
            <p:spPr>
              <a:xfrm>
                <a:off x="10443667" y="6070684"/>
                <a:ext cx="659978" cy="7407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latin typeface="Cambria Math" panose="02040503050406030204" pitchFamily="18" charset="0"/>
                            </a:rPr>
                          </m:ctrlPr>
                        </m:sSubPr>
                        <m:e>
                          <m:r>
                            <a:rPr lang="en-US" altLang="zh-TW" sz="3900" i="1">
                              <a:latin typeface="Cambria Math"/>
                            </a:rPr>
                            <m:t>𝑐</m:t>
                          </m:r>
                        </m:e>
                        <m:sub>
                          <m:r>
                            <a:rPr lang="en-US" altLang="zh-TW" sz="3900" i="1">
                              <a:latin typeface="Cambria Math"/>
                            </a:rPr>
                            <m:t>𝑗</m:t>
                          </m:r>
                        </m:sub>
                      </m:sSub>
                    </m:oMath>
                  </m:oMathPara>
                </a14:m>
                <a:endParaRPr lang="zh-TW" altLang="en-US" sz="3900" dirty="0"/>
              </a:p>
            </p:txBody>
          </p:sp>
        </mc:Choice>
        <mc:Fallback>
          <p:sp>
            <p:nvSpPr>
              <p:cNvPr id="14" name="文字方塊 13"/>
              <p:cNvSpPr txBox="1">
                <a:spLocks noRot="1" noChangeAspect="1" noMove="1" noResize="1" noEditPoints="1" noAdjustHandles="1" noChangeArrowheads="1" noChangeShapeType="1" noTextEdit="1"/>
              </p:cNvSpPr>
              <p:nvPr/>
            </p:nvSpPr>
            <p:spPr>
              <a:xfrm>
                <a:off x="10443667" y="6070684"/>
                <a:ext cx="659978" cy="74078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5" name="文字方塊 14"/>
              <p:cNvSpPr txBox="1"/>
              <p:nvPr/>
            </p:nvSpPr>
            <p:spPr>
              <a:xfrm>
                <a:off x="12492374" y="6872488"/>
                <a:ext cx="659978" cy="6924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3900" i="1">
                              <a:latin typeface="Cambria Math" panose="02040503050406030204" pitchFamily="18" charset="0"/>
                            </a:rPr>
                          </m:ctrlPr>
                        </m:sSubPr>
                        <m:e>
                          <m:r>
                            <a:rPr lang="en-US" altLang="zh-TW" sz="3900" i="1">
                              <a:latin typeface="Cambria Math"/>
                            </a:rPr>
                            <m:t>𝑐</m:t>
                          </m:r>
                        </m:e>
                        <m:sub>
                          <m:r>
                            <a:rPr lang="en-US" altLang="zh-TW" sz="3900" i="1">
                              <a:latin typeface="Cambria Math"/>
                            </a:rPr>
                            <m:t>𝐾</m:t>
                          </m:r>
                        </m:sub>
                      </m:sSub>
                    </m:oMath>
                  </m:oMathPara>
                </a14:m>
                <a:endParaRPr lang="zh-TW" altLang="en-US" sz="3900" dirty="0"/>
              </a:p>
            </p:txBody>
          </p:sp>
        </mc:Choice>
        <mc:Fallback>
          <p:sp>
            <p:nvSpPr>
              <p:cNvPr id="15" name="文字方塊 14"/>
              <p:cNvSpPr txBox="1">
                <a:spLocks noRot="1" noChangeAspect="1" noMove="1" noResize="1" noEditPoints="1" noAdjustHandles="1" noChangeArrowheads="1" noChangeShapeType="1" noTextEdit="1"/>
              </p:cNvSpPr>
              <p:nvPr/>
            </p:nvSpPr>
            <p:spPr>
              <a:xfrm>
                <a:off x="12492374" y="6872488"/>
                <a:ext cx="659978" cy="692497"/>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p:cNvSpPr txBox="1"/>
              <p:nvPr/>
            </p:nvSpPr>
            <p:spPr>
              <a:xfrm>
                <a:off x="5716511" y="7251456"/>
                <a:ext cx="402930" cy="4616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3000" i="1">
                              <a:solidFill>
                                <a:srgbClr val="C00000"/>
                              </a:solidFill>
                              <a:latin typeface="Cambria Math" panose="02040503050406030204" pitchFamily="18" charset="0"/>
                            </a:rPr>
                          </m:ctrlPr>
                        </m:sSubPr>
                        <m:e>
                          <m:r>
                            <a:rPr lang="en-US" altLang="zh-TW" sz="3000" i="1">
                              <a:solidFill>
                                <a:srgbClr val="C00000"/>
                              </a:solidFill>
                              <a:latin typeface="Cambria Math"/>
                            </a:rPr>
                            <m:t>𝑠</m:t>
                          </m:r>
                        </m:e>
                        <m:sub>
                          <m:r>
                            <a:rPr lang="en-US" altLang="zh-TW" sz="3000" i="1">
                              <a:solidFill>
                                <a:srgbClr val="C00000"/>
                              </a:solidFill>
                              <a:latin typeface="Cambria Math"/>
                            </a:rPr>
                            <m:t>1</m:t>
                          </m:r>
                        </m:sub>
                      </m:sSub>
                    </m:oMath>
                  </m:oMathPara>
                </a14:m>
                <a:endParaRPr lang="zh-TW" altLang="en-US" sz="3000" dirty="0">
                  <a:solidFill>
                    <a:srgbClr val="C00000"/>
                  </a:solidFill>
                </a:endParaRPr>
              </a:p>
            </p:txBody>
          </p:sp>
        </mc:Choice>
        <mc:Fallback>
          <p:sp>
            <p:nvSpPr>
              <p:cNvPr id="16" name="文字方塊 15"/>
              <p:cNvSpPr txBox="1">
                <a:spLocks noRot="1" noChangeAspect="1" noMove="1" noResize="1" noEditPoints="1" noAdjustHandles="1" noChangeArrowheads="1" noChangeShapeType="1" noTextEdit="1"/>
              </p:cNvSpPr>
              <p:nvPr/>
            </p:nvSpPr>
            <p:spPr>
              <a:xfrm>
                <a:off x="5716511" y="7251456"/>
                <a:ext cx="402930" cy="46166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文字方塊 16"/>
              <p:cNvSpPr txBox="1"/>
              <p:nvPr/>
            </p:nvSpPr>
            <p:spPr>
              <a:xfrm>
                <a:off x="6449429" y="7412548"/>
                <a:ext cx="432000" cy="4616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3000" i="1">
                              <a:solidFill>
                                <a:srgbClr val="C00000"/>
                              </a:solidFill>
                              <a:latin typeface="Cambria Math" panose="02040503050406030204" pitchFamily="18" charset="0"/>
                            </a:rPr>
                          </m:ctrlPr>
                        </m:sSubPr>
                        <m:e>
                          <m:r>
                            <a:rPr lang="en-US" altLang="zh-TW" sz="3000" i="1">
                              <a:solidFill>
                                <a:srgbClr val="C00000"/>
                              </a:solidFill>
                              <a:latin typeface="Cambria Math"/>
                            </a:rPr>
                            <m:t>𝑠</m:t>
                          </m:r>
                        </m:e>
                        <m:sub>
                          <m:r>
                            <a:rPr lang="en-US" altLang="zh-TW" sz="3000" i="1">
                              <a:solidFill>
                                <a:srgbClr val="C00000"/>
                              </a:solidFill>
                              <a:latin typeface="Cambria Math"/>
                            </a:rPr>
                            <m:t>2</m:t>
                          </m:r>
                        </m:sub>
                      </m:sSub>
                    </m:oMath>
                  </m:oMathPara>
                </a14:m>
                <a:endParaRPr lang="zh-TW" altLang="en-US" sz="3000" dirty="0">
                  <a:solidFill>
                    <a:srgbClr val="C00000"/>
                  </a:solidFill>
                </a:endParaRPr>
              </a:p>
            </p:txBody>
          </p:sp>
        </mc:Choice>
        <mc:Fallback>
          <p:sp>
            <p:nvSpPr>
              <p:cNvPr id="17" name="文字方塊 16"/>
              <p:cNvSpPr txBox="1">
                <a:spLocks noRot="1" noChangeAspect="1" noMove="1" noResize="1" noEditPoints="1" noAdjustHandles="1" noChangeArrowheads="1" noChangeShapeType="1" noTextEdit="1"/>
              </p:cNvSpPr>
              <p:nvPr/>
            </p:nvSpPr>
            <p:spPr>
              <a:xfrm>
                <a:off x="6449429" y="7412548"/>
                <a:ext cx="432000" cy="46166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8" name="文字方塊 17"/>
              <p:cNvSpPr txBox="1"/>
              <p:nvPr/>
            </p:nvSpPr>
            <p:spPr>
              <a:xfrm>
                <a:off x="7199832" y="6872488"/>
                <a:ext cx="432000" cy="4616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3000" i="1">
                              <a:solidFill>
                                <a:srgbClr val="C00000"/>
                              </a:solidFill>
                              <a:latin typeface="Cambria Math" panose="02040503050406030204" pitchFamily="18" charset="0"/>
                            </a:rPr>
                          </m:ctrlPr>
                        </m:sSubPr>
                        <m:e>
                          <m:r>
                            <a:rPr lang="en-US" altLang="zh-TW" sz="3000" i="1">
                              <a:solidFill>
                                <a:srgbClr val="C00000"/>
                              </a:solidFill>
                              <a:latin typeface="Cambria Math"/>
                            </a:rPr>
                            <m:t>𝑠</m:t>
                          </m:r>
                        </m:e>
                        <m:sub>
                          <m:r>
                            <a:rPr lang="en-US" altLang="zh-TW" sz="3000" i="1">
                              <a:solidFill>
                                <a:srgbClr val="C00000"/>
                              </a:solidFill>
                              <a:latin typeface="Cambria Math"/>
                            </a:rPr>
                            <m:t>3</m:t>
                          </m:r>
                        </m:sub>
                      </m:sSub>
                    </m:oMath>
                  </m:oMathPara>
                </a14:m>
                <a:endParaRPr lang="zh-TW" altLang="en-US" sz="3000" dirty="0">
                  <a:solidFill>
                    <a:srgbClr val="C00000"/>
                  </a:solidFill>
                </a:endParaRPr>
              </a:p>
            </p:txBody>
          </p:sp>
        </mc:Choice>
        <mc:Fallback>
          <p:sp>
            <p:nvSpPr>
              <p:cNvPr id="18" name="文字方塊 17"/>
              <p:cNvSpPr txBox="1">
                <a:spLocks noRot="1" noChangeAspect="1" noMove="1" noResize="1" noEditPoints="1" noAdjustHandles="1" noChangeArrowheads="1" noChangeShapeType="1" noTextEdit="1"/>
              </p:cNvSpPr>
              <p:nvPr/>
            </p:nvSpPr>
            <p:spPr>
              <a:xfrm>
                <a:off x="7199832" y="6872488"/>
                <a:ext cx="432000"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 name="矩形 1"/>
              <p:cNvSpPr/>
              <p:nvPr/>
            </p:nvSpPr>
            <p:spPr>
              <a:xfrm>
                <a:off x="12138052" y="8092848"/>
                <a:ext cx="477695" cy="46166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a:rPr>
                        <m:t>𝐾</m:t>
                      </m:r>
                    </m:oMath>
                  </m:oMathPara>
                </a14:m>
                <a:endParaRPr lang="zh-TW"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12138052" y="8092848"/>
                <a:ext cx="477695" cy="461665"/>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0" name="矩形 19"/>
              <p:cNvSpPr/>
              <p:nvPr/>
            </p:nvSpPr>
            <p:spPr>
              <a:xfrm>
                <a:off x="11157215" y="8092848"/>
                <a:ext cx="1013675" cy="461665"/>
              </a:xfrm>
              <a:prstGeom prst="rect">
                <a:avLst/>
              </a:prstGeom>
              <a:noFill/>
            </p:spPr>
            <p:txBody>
              <a:bodyPr wrap="none">
                <a:spAutoFit/>
              </a:bodyPr>
              <a:lstStyle/>
              <a:p>
                <a:pPr/>
                <a14:m>
                  <m:oMathPara xmlns:m="http://schemas.openxmlformats.org/officeDocument/2006/math">
                    <m:oMathParaPr>
                      <m:jc m:val="left"/>
                    </m:oMathParaPr>
                    <m:oMath xmlns:m="http://schemas.openxmlformats.org/officeDocument/2006/math">
                      <m:r>
                        <a:rPr lang="en-US" altLang="zh-TW" sz="2400" i="1">
                          <a:latin typeface="Cambria Math"/>
                        </a:rPr>
                        <m:t>𝐾</m:t>
                      </m:r>
                      <m:r>
                        <a:rPr lang="en-US" altLang="zh-TW" sz="2400" i="1">
                          <a:latin typeface="Cambria Math"/>
                        </a:rPr>
                        <m:t>−1</m:t>
                      </m:r>
                    </m:oMath>
                  </m:oMathPara>
                </a14:m>
                <a:endParaRPr lang="zh-TW" altLang="en-US" sz="2400" dirty="0"/>
              </a:p>
            </p:txBody>
          </p:sp>
        </mc:Choice>
        <mc:Fallback>
          <p:sp>
            <p:nvSpPr>
              <p:cNvPr id="20" name="矩形 19"/>
              <p:cNvSpPr>
                <a:spLocks noRot="1" noChangeAspect="1" noMove="1" noResize="1" noEditPoints="1" noAdjustHandles="1" noChangeArrowheads="1" noChangeShapeType="1" noTextEdit="1"/>
              </p:cNvSpPr>
              <p:nvPr/>
            </p:nvSpPr>
            <p:spPr>
              <a:xfrm>
                <a:off x="11157215" y="8092848"/>
                <a:ext cx="1013675" cy="461665"/>
              </a:xfrm>
              <a:prstGeom prst="rect">
                <a:avLst/>
              </a:prstGeom>
              <a:blipFill>
                <a:blip r:embed="rId16"/>
                <a:stretch>
                  <a:fillRect l="-119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1" name="矩形 20"/>
              <p:cNvSpPr/>
              <p:nvPr/>
            </p:nvSpPr>
            <p:spPr>
              <a:xfrm>
                <a:off x="13032432" y="7844595"/>
                <a:ext cx="369460" cy="46166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a:rPr>
                        <m:t>𝑗</m:t>
                      </m:r>
                    </m:oMath>
                  </m:oMathPara>
                </a14:m>
                <a:endParaRPr lang="zh-TW" altLang="en-US" sz="2400" dirty="0"/>
              </a:p>
            </p:txBody>
          </p:sp>
        </mc:Choice>
        <mc:Fallback>
          <p:sp>
            <p:nvSpPr>
              <p:cNvPr id="21" name="矩形 20"/>
              <p:cNvSpPr>
                <a:spLocks noRot="1" noChangeAspect="1" noMove="1" noResize="1" noEditPoints="1" noAdjustHandles="1" noChangeArrowheads="1" noChangeShapeType="1" noTextEdit="1"/>
              </p:cNvSpPr>
              <p:nvPr/>
            </p:nvSpPr>
            <p:spPr>
              <a:xfrm>
                <a:off x="13032432" y="7844595"/>
                <a:ext cx="369460" cy="461665"/>
              </a:xfrm>
              <a:prstGeom prst="rect">
                <a:avLst/>
              </a:prstGeom>
              <a:blipFill>
                <a:blip r:embed="rId17"/>
                <a:stretch>
                  <a:fillRect l="-3333" r="-3333" b="-1578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2" name="矩形 21"/>
              <p:cNvSpPr/>
              <p:nvPr/>
            </p:nvSpPr>
            <p:spPr>
              <a:xfrm>
                <a:off x="9182772" y="8092848"/>
                <a:ext cx="516936" cy="46166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a:rPr>
                        <m:t>𝑚</m:t>
                      </m:r>
                    </m:oMath>
                  </m:oMathPara>
                </a14:m>
                <a:endParaRPr lang="zh-TW" altLang="en-US" sz="2400" dirty="0"/>
              </a:p>
            </p:txBody>
          </p:sp>
        </mc:Choice>
        <mc:Fallback>
          <p:sp>
            <p:nvSpPr>
              <p:cNvPr id="22" name="矩形 21"/>
              <p:cNvSpPr>
                <a:spLocks noRot="1" noChangeAspect="1" noMove="1" noResize="1" noEditPoints="1" noAdjustHandles="1" noChangeArrowheads="1" noChangeShapeType="1" noTextEdit="1"/>
              </p:cNvSpPr>
              <p:nvPr/>
            </p:nvSpPr>
            <p:spPr>
              <a:xfrm>
                <a:off x="9182772" y="8092848"/>
                <a:ext cx="516936" cy="461665"/>
              </a:xfrm>
              <a:prstGeom prst="rect">
                <a:avLst/>
              </a:prstGeom>
              <a:blipFill>
                <a:blip r:embed="rId18"/>
                <a:stretch>
                  <a:fillRect/>
                </a:stretch>
              </a:blipFill>
            </p:spPr>
            <p:txBody>
              <a:bodyPr/>
              <a:lstStyle/>
              <a:p>
                <a:r>
                  <a:rPr lang="zh-TW" altLang="en-US">
                    <a:noFill/>
                  </a:rPr>
                  <a:t> </a:t>
                </a:r>
              </a:p>
            </p:txBody>
          </p:sp>
        </mc:Fallback>
      </mc:AlternateContent>
      <p:sp>
        <p:nvSpPr>
          <p:cNvPr id="23" name="矩形 22"/>
          <p:cNvSpPr/>
          <p:nvPr/>
        </p:nvSpPr>
        <p:spPr>
          <a:xfrm>
            <a:off x="5687616" y="8168631"/>
            <a:ext cx="340158" cy="461665"/>
          </a:xfrm>
          <a:prstGeom prst="rect">
            <a:avLst/>
          </a:prstGeom>
          <a:noFill/>
        </p:spPr>
        <p:txBody>
          <a:bodyPr wrap="none">
            <a:spAutoFit/>
          </a:bodyPr>
          <a:lstStyle/>
          <a:p>
            <a:r>
              <a:rPr lang="en-US" altLang="zh-TW" sz="2400" dirty="0"/>
              <a:t>1</a:t>
            </a:r>
            <a:endParaRPr lang="zh-TW" altLang="en-US" sz="2400" dirty="0"/>
          </a:p>
        </p:txBody>
      </p:sp>
      <p:sp>
        <p:nvSpPr>
          <p:cNvPr id="24" name="矩形 23"/>
          <p:cNvSpPr/>
          <p:nvPr/>
        </p:nvSpPr>
        <p:spPr>
          <a:xfrm>
            <a:off x="6226431" y="8168631"/>
            <a:ext cx="340158" cy="461665"/>
          </a:xfrm>
          <a:prstGeom prst="rect">
            <a:avLst/>
          </a:prstGeom>
          <a:noFill/>
        </p:spPr>
        <p:txBody>
          <a:bodyPr wrap="none">
            <a:spAutoFit/>
          </a:bodyPr>
          <a:lstStyle/>
          <a:p>
            <a:r>
              <a:rPr lang="en-US" altLang="zh-TW" sz="2400" dirty="0"/>
              <a:t>2</a:t>
            </a:r>
            <a:endParaRPr lang="zh-TW" altLang="en-US" sz="2400" dirty="0"/>
          </a:p>
        </p:txBody>
      </p:sp>
      <p:sp>
        <p:nvSpPr>
          <p:cNvPr id="25" name="矩形 24"/>
          <p:cNvSpPr/>
          <p:nvPr/>
        </p:nvSpPr>
        <p:spPr>
          <a:xfrm>
            <a:off x="6874503" y="8168631"/>
            <a:ext cx="340158" cy="461665"/>
          </a:xfrm>
          <a:prstGeom prst="rect">
            <a:avLst/>
          </a:prstGeom>
          <a:noFill/>
        </p:spPr>
        <p:txBody>
          <a:bodyPr wrap="none">
            <a:spAutoFit/>
          </a:bodyPr>
          <a:lstStyle/>
          <a:p>
            <a:r>
              <a:rPr lang="en-US" altLang="zh-TW" sz="2400" dirty="0"/>
              <a:t>3</a:t>
            </a:r>
            <a:endParaRPr lang="zh-TW" altLang="en-US" sz="2400" dirty="0"/>
          </a:p>
        </p:txBody>
      </p:sp>
      <p:sp>
        <p:nvSpPr>
          <p:cNvPr id="4" name="投影片編號版面配置區 3"/>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30</a:t>
            </a:fld>
            <a:endParaRPr lang="zh-TW" altLang="en-US">
              <a:solidFill>
                <a:prstClr val="black">
                  <a:tint val="75000"/>
                </a:prstClr>
              </a:solidFill>
            </a:endParaRPr>
          </a:p>
        </p:txBody>
      </p:sp>
      <p:pic>
        <p:nvPicPr>
          <p:cNvPr id="27" name="Picture 15" descr="cc">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3495060" y="8732686"/>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934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1131015" y="376986"/>
            <a:ext cx="15207585" cy="16814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algn="l" eaLnBrk="1" hangingPunct="1">
              <a:lnSpc>
                <a:spcPct val="90000"/>
              </a:lnSpc>
            </a:pPr>
            <a:r>
              <a:rPr lang="en-US" altLang="zh-TW" sz="4000" dirty="0"/>
              <a:t>Speech Enhancement Example 3 ― Audio Masking Thresholds</a:t>
            </a:r>
          </a:p>
        </p:txBody>
      </p:sp>
      <p:sp>
        <p:nvSpPr>
          <p:cNvPr id="119811" name="Rectangle 3"/>
          <p:cNvSpPr>
            <a:spLocks noGrp="1" noChangeArrowheads="1"/>
          </p:cNvSpPr>
          <p:nvPr>
            <p:ph type="body" idx="1"/>
          </p:nvPr>
        </p:nvSpPr>
        <p:spPr bwMode="auto">
          <a:xfrm>
            <a:off x="1295128" y="1318217"/>
            <a:ext cx="13716000" cy="37810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marL="271463" indent="-271463">
              <a:lnSpc>
                <a:spcPct val="80000"/>
              </a:lnSpc>
              <a:spcBef>
                <a:spcPct val="0"/>
              </a:spcBef>
            </a:pPr>
            <a:r>
              <a:rPr lang="en-US" altLang="zh-TW" sz="3600" b="1" dirty="0">
                <a:latin typeface="Times New Roman" pitchFamily="18" charset="0"/>
              </a:rPr>
              <a:t>Audio Masking Thresholds</a:t>
            </a:r>
          </a:p>
          <a:p>
            <a:pPr lvl="1" eaLnBrk="1" hangingPunct="1">
              <a:lnSpc>
                <a:spcPct val="90000"/>
              </a:lnSpc>
              <a:spcBef>
                <a:spcPct val="0"/>
              </a:spcBef>
            </a:pPr>
            <a:r>
              <a:rPr lang="en-US" altLang="zh-TW" sz="3300" dirty="0">
                <a:latin typeface="Times New Roman" pitchFamily="18" charset="0"/>
              </a:rPr>
              <a:t>without a masker, signal inaudible if below a “threshold in quite”</a:t>
            </a:r>
          </a:p>
          <a:p>
            <a:pPr lvl="1" eaLnBrk="1" hangingPunct="1">
              <a:lnSpc>
                <a:spcPct val="90000"/>
              </a:lnSpc>
              <a:spcBef>
                <a:spcPct val="0"/>
              </a:spcBef>
            </a:pPr>
            <a:r>
              <a:rPr lang="en-US" altLang="zh-TW" sz="3300" dirty="0">
                <a:latin typeface="Times New Roman" pitchFamily="18" charset="0"/>
              </a:rPr>
              <a:t>low-level signal (</a:t>
            </a:r>
            <a:r>
              <a:rPr lang="en-US" altLang="zh-TW" sz="3300" dirty="0" err="1">
                <a:latin typeface="Times New Roman" pitchFamily="18" charset="0"/>
              </a:rPr>
              <a:t>maskee</a:t>
            </a:r>
            <a:r>
              <a:rPr lang="en-US" altLang="zh-TW" sz="3300" dirty="0">
                <a:latin typeface="Times New Roman" pitchFamily="18" charset="0"/>
              </a:rPr>
              <a:t>) can be made inaudible by a simultaneously occurring stronger signal (masker).</a:t>
            </a:r>
          </a:p>
          <a:p>
            <a:pPr lvl="1" eaLnBrk="1" hangingPunct="1">
              <a:lnSpc>
                <a:spcPct val="90000"/>
              </a:lnSpc>
              <a:spcBef>
                <a:spcPct val="0"/>
              </a:spcBef>
            </a:pPr>
            <a:r>
              <a:rPr lang="en-US" altLang="zh-TW" sz="3300" dirty="0">
                <a:latin typeface="Times New Roman" pitchFamily="18" charset="0"/>
              </a:rPr>
              <a:t>masking threshold can be evaluated</a:t>
            </a:r>
          </a:p>
          <a:p>
            <a:pPr lvl="1" eaLnBrk="1" hangingPunct="1">
              <a:lnSpc>
                <a:spcPct val="90000"/>
              </a:lnSpc>
              <a:spcBef>
                <a:spcPct val="0"/>
              </a:spcBef>
            </a:pPr>
            <a:r>
              <a:rPr lang="en-US" altLang="zh-TW" sz="3300" dirty="0">
                <a:latin typeface="Times New Roman" pitchFamily="18" charset="0"/>
              </a:rPr>
              <a:t>global masking thresholds obtainable from many maskers given a frame of speech signals</a:t>
            </a:r>
          </a:p>
          <a:p>
            <a:pPr lvl="1" eaLnBrk="1" hangingPunct="1">
              <a:lnSpc>
                <a:spcPct val="90000"/>
              </a:lnSpc>
              <a:spcBef>
                <a:spcPct val="0"/>
              </a:spcBef>
            </a:pPr>
            <a:r>
              <a:rPr lang="en-US" altLang="zh-TW" sz="3300" dirty="0">
                <a:latin typeface="Times New Roman" pitchFamily="18" charset="0"/>
              </a:rPr>
              <a:t>make noise components below the masking thresholds</a:t>
            </a:r>
            <a:endParaRPr lang="en-US" altLang="zh-TW" sz="3300" baseline="-25000" dirty="0">
              <a:latin typeface="Times New Roman" pitchFamily="18" charset="0"/>
            </a:endParaRPr>
          </a:p>
        </p:txBody>
      </p:sp>
      <p:sp>
        <p:nvSpPr>
          <p:cNvPr id="15" name="Line 2"/>
          <p:cNvSpPr>
            <a:spLocks noChangeShapeType="1"/>
          </p:cNvSpPr>
          <p:nvPr/>
        </p:nvSpPr>
        <p:spPr bwMode="auto">
          <a:xfrm>
            <a:off x="1295128" y="120163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grpSp>
        <p:nvGrpSpPr>
          <p:cNvPr id="17" name="群組 16"/>
          <p:cNvGrpSpPr>
            <a:grpSpLocks noChangeAspect="1"/>
          </p:cNvGrpSpPr>
          <p:nvPr/>
        </p:nvGrpSpPr>
        <p:grpSpPr>
          <a:xfrm>
            <a:off x="4629152" y="5252306"/>
            <a:ext cx="8364857" cy="4573829"/>
            <a:chOff x="1562099" y="2155825"/>
            <a:chExt cx="6970714" cy="3811525"/>
          </a:xfrm>
        </p:grpSpPr>
        <p:pic>
          <p:nvPicPr>
            <p:cNvPr id="20" name="圖片 1"/>
            <p:cNvPicPr>
              <a:picLocks noChangeAspect="1"/>
            </p:cNvPicPr>
            <p:nvPr/>
          </p:nvPicPr>
          <p:blipFill rotWithShape="1">
            <a:blip r:embed="rId4">
              <a:extLst>
                <a:ext uri="{28A0092B-C50C-407E-A947-70E740481C1C}">
                  <a14:useLocalDpi xmlns:a14="http://schemas.microsoft.com/office/drawing/2010/main" val="0"/>
                </a:ext>
              </a:extLst>
            </a:blip>
            <a:srcRect l="11986" t="29411" r="1616" b="14679"/>
            <a:stretch/>
          </p:blipFill>
          <p:spPr bwMode="auto">
            <a:xfrm>
              <a:off x="1562099" y="2155825"/>
              <a:ext cx="6842761"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字方塊 3"/>
            <p:cNvSpPr txBox="1">
              <a:spLocks noChangeArrowheads="1"/>
            </p:cNvSpPr>
            <p:nvPr/>
          </p:nvSpPr>
          <p:spPr bwMode="auto">
            <a:xfrm>
              <a:off x="3555873" y="2772506"/>
              <a:ext cx="1498571" cy="7950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a:solidFill>
                    <a:srgbClr val="FF0000"/>
                  </a:solidFill>
                </a:rPr>
                <a:t>masking threshold</a:t>
              </a:r>
              <a:endParaRPr lang="zh-TW" altLang="en-US" sz="2800" dirty="0">
                <a:solidFill>
                  <a:srgbClr val="FF0000"/>
                </a:solidFill>
              </a:endParaRPr>
            </a:p>
          </p:txBody>
        </p:sp>
        <p:sp>
          <p:nvSpPr>
            <p:cNvPr id="23" name="文字方塊 4"/>
            <p:cNvSpPr txBox="1">
              <a:spLocks noChangeArrowheads="1"/>
            </p:cNvSpPr>
            <p:nvPr/>
          </p:nvSpPr>
          <p:spPr bwMode="auto">
            <a:xfrm>
              <a:off x="5649254" y="2860340"/>
              <a:ext cx="12954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dirty="0">
                  <a:solidFill>
                    <a:srgbClr val="0070C0"/>
                  </a:solidFill>
                </a:rPr>
                <a:t>masker</a:t>
              </a:r>
              <a:endParaRPr lang="zh-TW" altLang="en-US" sz="3000" dirty="0">
                <a:solidFill>
                  <a:srgbClr val="0070C0"/>
                </a:solidFill>
              </a:endParaRPr>
            </a:p>
          </p:txBody>
        </p:sp>
        <p:sp>
          <p:nvSpPr>
            <p:cNvPr id="24" name="文字方塊 5"/>
            <p:cNvSpPr txBox="1">
              <a:spLocks noChangeArrowheads="1"/>
            </p:cNvSpPr>
            <p:nvPr/>
          </p:nvSpPr>
          <p:spPr bwMode="auto">
            <a:xfrm>
              <a:off x="6011863" y="4684713"/>
              <a:ext cx="138284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000" dirty="0" err="1">
                  <a:solidFill>
                    <a:srgbClr val="0070C0"/>
                  </a:solidFill>
                </a:rPr>
                <a:t>maskee</a:t>
              </a:r>
              <a:endParaRPr lang="zh-TW" altLang="en-US" sz="3000" dirty="0">
                <a:solidFill>
                  <a:srgbClr val="0070C0"/>
                </a:solidFill>
              </a:endParaRPr>
            </a:p>
          </p:txBody>
        </p:sp>
        <p:sp>
          <p:nvSpPr>
            <p:cNvPr id="25" name="矩形 1"/>
            <p:cNvSpPr>
              <a:spLocks noChangeArrowheads="1"/>
            </p:cNvSpPr>
            <p:nvPr/>
          </p:nvSpPr>
          <p:spPr bwMode="auto">
            <a:xfrm>
              <a:off x="6944654" y="2155825"/>
              <a:ext cx="1506538" cy="9489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800" dirty="0"/>
                <a:t>threshold </a:t>
              </a:r>
            </a:p>
            <a:p>
              <a:r>
                <a:rPr lang="en-US" altLang="zh-TW" sz="2800" dirty="0"/>
                <a:t>in quiet</a:t>
              </a:r>
            </a:p>
            <a:p>
              <a:endParaRPr lang="zh-TW" altLang="en-US" sz="1200" dirty="0"/>
            </a:p>
          </p:txBody>
        </p:sp>
        <p:graphicFrame>
          <p:nvGraphicFramePr>
            <p:cNvPr id="26" name="物件 6"/>
            <p:cNvGraphicFramePr>
              <a:graphicFrameLocks noChangeAspect="1"/>
            </p:cNvGraphicFramePr>
            <p:nvPr>
              <p:extLst>
                <p:ext uri="{D42A27DB-BD31-4B8C-83A1-F6EECF244321}">
                  <p14:modId xmlns:p14="http://schemas.microsoft.com/office/powerpoint/2010/main" val="1784578213"/>
                </p:ext>
              </p:extLst>
            </p:nvPr>
          </p:nvGraphicFramePr>
          <p:xfrm>
            <a:off x="7875588" y="5157788"/>
            <a:ext cx="368300" cy="336550"/>
          </p:xfrm>
          <a:graphic>
            <a:graphicData uri="http://schemas.openxmlformats.org/presentationml/2006/ole">
              <mc:AlternateContent xmlns:mc="http://schemas.openxmlformats.org/markup-compatibility/2006">
                <mc:Choice xmlns:v="urn:schemas-microsoft-com:vml" Requires="v">
                  <p:oleObj spid="_x0000_s12772" name="方程式" r:id="rId5" imgW="152334" imgH="139639" progId="Equation.3">
                    <p:embed/>
                  </p:oleObj>
                </mc:Choice>
                <mc:Fallback>
                  <p:oleObj name="方程式" r:id="rId5" imgW="152334" imgH="13963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5588" y="5157788"/>
                          <a:ext cx="3683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物件 7"/>
            <p:cNvGraphicFramePr>
              <a:graphicFrameLocks noChangeAspect="1"/>
            </p:cNvGraphicFramePr>
            <p:nvPr>
              <p:extLst>
                <p:ext uri="{D42A27DB-BD31-4B8C-83A1-F6EECF244321}">
                  <p14:modId xmlns:p14="http://schemas.microsoft.com/office/powerpoint/2010/main" val="2288114291"/>
                </p:ext>
              </p:extLst>
            </p:nvPr>
          </p:nvGraphicFramePr>
          <p:xfrm>
            <a:off x="7308850" y="5446650"/>
            <a:ext cx="1223963" cy="520700"/>
          </p:xfrm>
          <a:graphic>
            <a:graphicData uri="http://schemas.openxmlformats.org/presentationml/2006/ole">
              <mc:AlternateContent xmlns:mc="http://schemas.openxmlformats.org/markup-compatibility/2006">
                <mc:Choice xmlns:v="urn:schemas-microsoft-com:vml" Requires="v">
                  <p:oleObj spid="_x0000_s12773" name="方程式" r:id="rId7" imgW="457200" imgH="215640" progId="Equation.3">
                    <p:embed/>
                  </p:oleObj>
                </mc:Choice>
                <mc:Fallback>
                  <p:oleObj name="方程式" r:id="rId7" imgW="457200" imgH="215640" progId="Equation.3">
                    <p:embed/>
                    <p:pic>
                      <p:nvPicPr>
                        <p:cNvPr id="0" name=""/>
                        <p:cNvPicPr>
                          <a:picLocks noChangeAspect="1" noChangeArrowheads="1"/>
                        </p:cNvPicPr>
                        <p:nvPr/>
                      </p:nvPicPr>
                      <p:blipFill>
                        <a:blip r:embed="rId8"/>
                        <a:srcRect/>
                        <a:stretch>
                          <a:fillRect/>
                        </a:stretch>
                      </p:blipFill>
                      <p:spPr bwMode="auto">
                        <a:xfrm>
                          <a:off x="7308850" y="5446650"/>
                          <a:ext cx="1223963" cy="520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矩形 1"/>
            <p:cNvSpPr>
              <a:spLocks noChangeArrowheads="1"/>
            </p:cNvSpPr>
            <p:nvPr/>
          </p:nvSpPr>
          <p:spPr bwMode="auto">
            <a:xfrm>
              <a:off x="2089773" y="5386182"/>
              <a:ext cx="5062229" cy="3590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TW" sz="2800" dirty="0"/>
                <a:t>0.01       0.1         1          10        100     1000</a:t>
              </a:r>
              <a:endParaRPr lang="zh-TW" altLang="en-US" sz="2800" dirty="0"/>
            </a:p>
          </p:txBody>
        </p:sp>
      </p:gr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31</a:t>
            </a:fld>
            <a:endParaRPr lang="zh-TW" altLang="en-US">
              <a:solidFill>
                <a:prstClr val="black">
                  <a:tint val="75000"/>
                </a:prstClr>
              </a:solidFill>
            </a:endParaRPr>
          </a:p>
        </p:txBody>
      </p:sp>
      <p:pic>
        <p:nvPicPr>
          <p:cNvPr id="16" name="Picture 15" descr="cc">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143757" y="9329700"/>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5291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群組 29"/>
          <p:cNvGrpSpPr>
            <a:grpSpLocks noChangeAspect="1"/>
          </p:cNvGrpSpPr>
          <p:nvPr/>
        </p:nvGrpSpPr>
        <p:grpSpPr>
          <a:xfrm>
            <a:off x="10063053" y="5703931"/>
            <a:ext cx="5711238" cy="4588512"/>
            <a:chOff x="1691640" y="1285124"/>
            <a:chExt cx="6528622" cy="5245216"/>
          </a:xfrm>
        </p:grpSpPr>
        <p:pic>
          <p:nvPicPr>
            <p:cNvPr id="31" name="圖片 1"/>
            <p:cNvPicPr>
              <a:picLocks noChangeAspect="1"/>
            </p:cNvPicPr>
            <p:nvPr/>
          </p:nvPicPr>
          <p:blipFill rotWithShape="1">
            <a:blip r:embed="rId4">
              <a:extLst>
                <a:ext uri="{28A0092B-C50C-407E-A947-70E740481C1C}">
                  <a14:useLocalDpi xmlns:a14="http://schemas.microsoft.com/office/drawing/2010/main" val="0"/>
                </a:ext>
              </a:extLst>
            </a:blip>
            <a:srcRect l="14315" t="24077" r="7564" b="2165"/>
            <a:stretch/>
          </p:blipFill>
          <p:spPr bwMode="auto">
            <a:xfrm>
              <a:off x="1691640" y="1803400"/>
              <a:ext cx="6286500" cy="472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物件 1"/>
            <p:cNvGraphicFramePr>
              <a:graphicFrameLocks noChangeAspect="1"/>
            </p:cNvGraphicFramePr>
            <p:nvPr>
              <p:extLst>
                <p:ext uri="{D42A27DB-BD31-4B8C-83A1-F6EECF244321}">
                  <p14:modId xmlns:p14="http://schemas.microsoft.com/office/powerpoint/2010/main" val="1745881646"/>
                </p:ext>
              </p:extLst>
            </p:nvPr>
          </p:nvGraphicFramePr>
          <p:xfrm>
            <a:off x="7851961" y="6188075"/>
            <a:ext cx="368301" cy="336550"/>
          </p:xfrm>
          <a:graphic>
            <a:graphicData uri="http://schemas.openxmlformats.org/presentationml/2006/ole">
              <mc:AlternateContent xmlns:mc="http://schemas.openxmlformats.org/markup-compatibility/2006">
                <mc:Choice xmlns:v="urn:schemas-microsoft-com:vml" Requires="v">
                  <p:oleObj spid="_x0000_s20070" name="方程式" r:id="rId5" imgW="152334" imgH="139639" progId="Equation.3">
                    <p:embed/>
                  </p:oleObj>
                </mc:Choice>
                <mc:Fallback>
                  <p:oleObj name="方程式" r:id="rId5" imgW="152334" imgH="13963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1961" y="6188075"/>
                          <a:ext cx="368301"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矩形 4"/>
            <p:cNvSpPr>
              <a:spLocks noChangeArrowheads="1"/>
            </p:cNvSpPr>
            <p:nvPr/>
          </p:nvSpPr>
          <p:spPr bwMode="auto">
            <a:xfrm>
              <a:off x="3774723" y="1285124"/>
              <a:ext cx="4324178" cy="4925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TW" sz="2800" dirty="0"/>
                <a:t>Power Spectral Density</a:t>
              </a:r>
              <a:endParaRPr lang="zh-TW" altLang="en-US" sz="2800" dirty="0"/>
            </a:p>
          </p:txBody>
        </p:sp>
      </p:grpSp>
      <p:sp>
        <p:nvSpPr>
          <p:cNvPr id="119810" name="Rectangle 2"/>
          <p:cNvSpPr>
            <a:spLocks noGrp="1" noChangeArrowheads="1"/>
          </p:cNvSpPr>
          <p:nvPr>
            <p:ph type="title"/>
          </p:nvPr>
        </p:nvSpPr>
        <p:spPr bwMode="auto">
          <a:xfrm>
            <a:off x="1524000" y="9638"/>
            <a:ext cx="13716000" cy="12715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eaLnBrk="1" hangingPunct="1">
              <a:lnSpc>
                <a:spcPct val="90000"/>
              </a:lnSpc>
            </a:pPr>
            <a:r>
              <a:rPr lang="en-US" altLang="zh-TW" sz="4650" dirty="0"/>
              <a:t>Speech Enhancement Example 4 ― Wiener Filtering</a:t>
            </a:r>
          </a:p>
        </p:txBody>
      </p:sp>
      <p:sp>
        <p:nvSpPr>
          <p:cNvPr id="119811" name="Rectangle 3"/>
          <p:cNvSpPr>
            <a:spLocks noGrp="1" noChangeArrowheads="1"/>
          </p:cNvSpPr>
          <p:nvPr>
            <p:ph type="body" idx="1"/>
          </p:nvPr>
        </p:nvSpPr>
        <p:spPr bwMode="auto">
          <a:xfrm>
            <a:off x="1608833" y="1361180"/>
            <a:ext cx="13716000" cy="4093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marL="271463" indent="-271463">
              <a:lnSpc>
                <a:spcPct val="80000"/>
              </a:lnSpc>
              <a:spcBef>
                <a:spcPct val="0"/>
              </a:spcBef>
            </a:pPr>
            <a:r>
              <a:rPr lang="en-US" altLang="zh-TW" sz="3300" b="1" dirty="0">
                <a:latin typeface="Times New Roman" pitchFamily="18" charset="0"/>
              </a:rPr>
              <a:t>Wiener Filtering</a:t>
            </a:r>
          </a:p>
          <a:p>
            <a:pPr lvl="1" eaLnBrk="1" hangingPunct="1">
              <a:lnSpc>
                <a:spcPct val="80000"/>
              </a:lnSpc>
              <a:spcBef>
                <a:spcPct val="5000"/>
              </a:spcBef>
            </a:pPr>
            <a:r>
              <a:rPr lang="en-US" altLang="zh-TW" sz="2850" dirty="0">
                <a:latin typeface="Times New Roman" pitchFamily="18" charset="0"/>
              </a:rPr>
              <a:t>estimating clean speech from noisy speech in the sense of minimum mean square error given statistical characteristics</a:t>
            </a:r>
          </a:p>
          <a:p>
            <a:pPr lvl="1" eaLnBrk="1" hangingPunct="1">
              <a:lnSpc>
                <a:spcPct val="80000"/>
              </a:lnSpc>
              <a:spcBef>
                <a:spcPct val="5000"/>
              </a:spcBef>
              <a:buFontTx/>
              <a:buNone/>
            </a:pPr>
            <a:endParaRPr lang="en-US" altLang="zh-TW" sz="2850" dirty="0">
              <a:latin typeface="Times New Roman" pitchFamily="18" charset="0"/>
            </a:endParaRPr>
          </a:p>
          <a:p>
            <a:pPr lvl="1" eaLnBrk="1" hangingPunct="1">
              <a:lnSpc>
                <a:spcPct val="80000"/>
              </a:lnSpc>
              <a:spcBef>
                <a:spcPct val="5000"/>
              </a:spcBef>
              <a:buFontTx/>
              <a:buNone/>
            </a:pPr>
            <a:endParaRPr lang="en-US" altLang="zh-TW" sz="2850" dirty="0">
              <a:latin typeface="Times New Roman" pitchFamily="18" charset="0"/>
            </a:endParaRPr>
          </a:p>
          <a:p>
            <a:pPr lvl="2" eaLnBrk="1" hangingPunct="1">
              <a:lnSpc>
                <a:spcPct val="80000"/>
              </a:lnSpc>
              <a:spcBef>
                <a:spcPct val="5000"/>
              </a:spcBef>
              <a:buFontTx/>
              <a:buNone/>
            </a:pPr>
            <a:r>
              <a:rPr lang="en-US" altLang="zh-TW" sz="2700" dirty="0">
                <a:latin typeface="Times New Roman" pitchFamily="18" charset="0"/>
              </a:rPr>
              <a:t>x(t)</a:t>
            </a:r>
          </a:p>
          <a:p>
            <a:pPr lvl="1" eaLnBrk="1" hangingPunct="1">
              <a:lnSpc>
                <a:spcPct val="80000"/>
              </a:lnSpc>
              <a:spcBef>
                <a:spcPct val="5000"/>
              </a:spcBef>
              <a:buFontTx/>
              <a:buNone/>
            </a:pPr>
            <a:r>
              <a:rPr lang="en-US" altLang="zh-TW" sz="2850" dirty="0">
                <a:latin typeface="Times New Roman" pitchFamily="18" charset="0"/>
              </a:rPr>
              <a:t>   clean speech          n(t)</a:t>
            </a:r>
          </a:p>
          <a:p>
            <a:pPr lvl="1" eaLnBrk="1" hangingPunct="1">
              <a:lnSpc>
                <a:spcPct val="80000"/>
              </a:lnSpc>
              <a:spcBef>
                <a:spcPct val="5000"/>
              </a:spcBef>
              <a:buFontTx/>
              <a:buNone/>
            </a:pPr>
            <a:r>
              <a:rPr lang="en-US" altLang="zh-TW" sz="2850" dirty="0">
                <a:latin typeface="Times New Roman" pitchFamily="18" charset="0"/>
              </a:rPr>
              <a:t>			          noise</a:t>
            </a:r>
          </a:p>
          <a:p>
            <a:pPr lvl="1" eaLnBrk="1" hangingPunct="1">
              <a:lnSpc>
                <a:spcPct val="80000"/>
              </a:lnSpc>
              <a:spcBef>
                <a:spcPct val="5000"/>
              </a:spcBef>
              <a:buFontTx/>
              <a:buNone/>
            </a:pPr>
            <a:endParaRPr lang="en-US" altLang="zh-TW" sz="1800" dirty="0">
              <a:latin typeface="Times New Roman" pitchFamily="18" charset="0"/>
            </a:endParaRPr>
          </a:p>
          <a:p>
            <a:pPr lvl="1" eaLnBrk="1" hangingPunct="1">
              <a:lnSpc>
                <a:spcPct val="80000"/>
              </a:lnSpc>
              <a:spcBef>
                <a:spcPct val="5000"/>
              </a:spcBef>
            </a:pPr>
            <a:endParaRPr lang="en-US" altLang="zh-TW" sz="2850" dirty="0">
              <a:latin typeface="Times New Roman" pitchFamily="18" charset="0"/>
            </a:endParaRPr>
          </a:p>
          <a:p>
            <a:pPr lvl="1" eaLnBrk="1" hangingPunct="1">
              <a:lnSpc>
                <a:spcPct val="80000"/>
              </a:lnSpc>
              <a:spcBef>
                <a:spcPct val="5000"/>
              </a:spcBef>
            </a:pPr>
            <a:r>
              <a:rPr lang="en-US" altLang="zh-TW" sz="2850" dirty="0">
                <a:latin typeface="Times New Roman" pitchFamily="18" charset="0"/>
              </a:rPr>
              <a:t>an example solution : assuming x(t), n(t) are independent</a:t>
            </a:r>
            <a:endParaRPr lang="en-US" altLang="zh-TW" sz="2700" baseline="-25000" dirty="0">
              <a:latin typeface="Times New Roman" pitchFamily="18" charset="0"/>
            </a:endParaRPr>
          </a:p>
        </p:txBody>
      </p:sp>
      <p:sp>
        <p:nvSpPr>
          <p:cNvPr id="119820" name="文字方塊 24"/>
          <p:cNvSpPr txBox="1">
            <a:spLocks noChangeArrowheads="1"/>
          </p:cNvSpPr>
          <p:nvPr/>
        </p:nvSpPr>
        <p:spPr bwMode="auto">
          <a:xfrm>
            <a:off x="3717123" y="4363889"/>
            <a:ext cx="29241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a:latin typeface="Times New Roman" panose="02020603050405020304" pitchFamily="18" charset="0"/>
                <a:cs typeface="Times New Roman" panose="02020603050405020304" pitchFamily="18" charset="0"/>
              </a:rPr>
              <a:t>E[(y(t)-x(t))</a:t>
            </a:r>
            <a:r>
              <a:rPr lang="en-US" altLang="zh-TW" sz="2800" baseline="30000" dirty="0">
                <a:latin typeface="Times New Roman" panose="02020603050405020304" pitchFamily="18" charset="0"/>
                <a:cs typeface="Times New Roman" panose="02020603050405020304" pitchFamily="18" charset="0"/>
              </a:rPr>
              <a:t>2</a:t>
            </a:r>
            <a:r>
              <a:rPr lang="en-US" altLang="zh-TW" sz="2800" dirty="0">
                <a:latin typeface="Times New Roman" panose="02020603050405020304" pitchFamily="18" charset="0"/>
                <a:cs typeface="Times New Roman" panose="02020603050405020304" pitchFamily="18" charset="0"/>
              </a:rPr>
              <a:t>]=min</a:t>
            </a:r>
            <a:endParaRPr lang="zh-TW" altLang="en-US" sz="2800" dirty="0">
              <a:latin typeface="Times New Roman" panose="02020603050405020304" pitchFamily="18" charset="0"/>
              <a:cs typeface="Times New Roman" panose="02020603050405020304" pitchFamily="18" charset="0"/>
            </a:endParaRPr>
          </a:p>
        </p:txBody>
      </p:sp>
      <p:graphicFrame>
        <p:nvGraphicFramePr>
          <p:cNvPr id="119821" name="Object 2"/>
          <p:cNvGraphicFramePr>
            <a:graphicFrameLocks noChangeAspect="1"/>
          </p:cNvGraphicFramePr>
          <p:nvPr>
            <p:extLst>
              <p:ext uri="{D42A27DB-BD31-4B8C-83A1-F6EECF244321}">
                <p14:modId xmlns:p14="http://schemas.microsoft.com/office/powerpoint/2010/main" val="2579035241"/>
              </p:ext>
            </p:extLst>
          </p:nvPr>
        </p:nvGraphicFramePr>
        <p:xfrm>
          <a:off x="2396996" y="5529444"/>
          <a:ext cx="7641432" cy="1407320"/>
        </p:xfrm>
        <a:graphic>
          <a:graphicData uri="http://schemas.openxmlformats.org/presentationml/2006/ole">
            <mc:AlternateContent xmlns:mc="http://schemas.openxmlformats.org/markup-compatibility/2006">
              <mc:Choice xmlns:v="urn:schemas-microsoft-com:vml" Requires="v">
                <p:oleObj spid="_x0000_s20071" name="方程式" r:id="rId7" imgW="2831760" imgH="634680" progId="Equation.3">
                  <p:embed/>
                </p:oleObj>
              </mc:Choice>
              <mc:Fallback>
                <p:oleObj name="方程式" r:id="rId7" imgW="2831760" imgH="634680" progId="Equation.3">
                  <p:embed/>
                  <p:pic>
                    <p:nvPicPr>
                      <p:cNvPr id="0" name=""/>
                      <p:cNvPicPr>
                        <a:picLocks noChangeAspect="1" noChangeArrowheads="1"/>
                      </p:cNvPicPr>
                      <p:nvPr/>
                    </p:nvPicPr>
                    <p:blipFill>
                      <a:blip r:embed="rId8"/>
                      <a:srcRect/>
                      <a:stretch>
                        <a:fillRect/>
                      </a:stretch>
                    </p:blipFill>
                    <p:spPr bwMode="auto">
                      <a:xfrm>
                        <a:off x="2396996" y="5529444"/>
                        <a:ext cx="7641432" cy="1407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群組 2"/>
          <p:cNvGrpSpPr/>
          <p:nvPr/>
        </p:nvGrpSpPr>
        <p:grpSpPr>
          <a:xfrm>
            <a:off x="3571877" y="2660016"/>
            <a:ext cx="6799890" cy="1040502"/>
            <a:chOff x="857250" y="3892550"/>
            <a:chExt cx="4533260" cy="693668"/>
          </a:xfrm>
        </p:grpSpPr>
        <p:cxnSp>
          <p:nvCxnSpPr>
            <p:cNvPr id="18" name="直線接點 17"/>
            <p:cNvCxnSpPr/>
            <p:nvPr/>
          </p:nvCxnSpPr>
          <p:spPr>
            <a:xfrm rot="5400000">
              <a:off x="2570956" y="4071144"/>
              <a:ext cx="14287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2571750" y="4000500"/>
              <a:ext cx="142875" cy="1428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sz="4050"/>
            </a:p>
          </p:txBody>
        </p:sp>
        <p:sp>
          <p:nvSpPr>
            <p:cNvPr id="119817" name="文字方塊 20"/>
            <p:cNvSpPr txBox="1">
              <a:spLocks noChangeArrowheads="1"/>
            </p:cNvSpPr>
            <p:nvPr/>
          </p:nvSpPr>
          <p:spPr bwMode="auto">
            <a:xfrm>
              <a:off x="3143250" y="3892550"/>
              <a:ext cx="714375" cy="47705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4050"/>
            </a:p>
          </p:txBody>
        </p:sp>
        <p:cxnSp>
          <p:nvCxnSpPr>
            <p:cNvPr id="10" name="直線單箭頭接點 9"/>
            <p:cNvCxnSpPr/>
            <p:nvPr/>
          </p:nvCxnSpPr>
          <p:spPr>
            <a:xfrm>
              <a:off x="857250" y="4086156"/>
              <a:ext cx="10715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1714500" y="4086156"/>
              <a:ext cx="142875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rot="5400000" flipH="1" flipV="1">
              <a:off x="2428081" y="4371112"/>
              <a:ext cx="4286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868738" y="4086156"/>
              <a:ext cx="9286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819" name="文字方塊 23"/>
            <p:cNvSpPr txBox="1">
              <a:spLocks noChangeArrowheads="1"/>
            </p:cNvSpPr>
            <p:nvPr/>
          </p:nvSpPr>
          <p:spPr bwMode="auto">
            <a:xfrm>
              <a:off x="4767263" y="3906768"/>
              <a:ext cx="62324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050" dirty="0">
                  <a:latin typeface="Times New Roman" panose="02020603050405020304" pitchFamily="18" charset="0"/>
                  <a:cs typeface="Times New Roman" panose="02020603050405020304" pitchFamily="18" charset="0"/>
                </a:rPr>
                <a:t>y(t)</a:t>
              </a:r>
              <a:endParaRPr lang="zh-TW" altLang="en-US" sz="4050" dirty="0">
                <a:latin typeface="Times New Roman" panose="02020603050405020304" pitchFamily="18" charset="0"/>
                <a:cs typeface="Times New Roman" panose="02020603050405020304" pitchFamily="18" charset="0"/>
              </a:endParaRPr>
            </a:p>
          </p:txBody>
        </p:sp>
        <p:graphicFrame>
          <p:nvGraphicFramePr>
            <p:cNvPr id="119822" name="Object 14"/>
            <p:cNvGraphicFramePr>
              <a:graphicFrameLocks noChangeAspect="1"/>
            </p:cNvGraphicFramePr>
            <p:nvPr>
              <p:extLst>
                <p:ext uri="{D42A27DB-BD31-4B8C-83A1-F6EECF244321}">
                  <p14:modId xmlns:p14="http://schemas.microsoft.com/office/powerpoint/2010/main" val="963770356"/>
                </p:ext>
              </p:extLst>
            </p:nvPr>
          </p:nvGraphicFramePr>
          <p:xfrm>
            <a:off x="3143250" y="3942184"/>
            <a:ext cx="730250" cy="336550"/>
          </p:xfrm>
          <a:graphic>
            <a:graphicData uri="http://schemas.openxmlformats.org/presentationml/2006/ole">
              <mc:AlternateContent xmlns:mc="http://schemas.openxmlformats.org/markup-compatibility/2006">
                <mc:Choice xmlns:v="urn:schemas-microsoft-com:vml" Requires="v">
                  <p:oleObj spid="_x0000_s20072" name="方程式" r:id="rId9" imgW="393480" imgH="203040" progId="Equation.3">
                    <p:embed/>
                  </p:oleObj>
                </mc:Choice>
                <mc:Fallback>
                  <p:oleObj name="方程式" r:id="rId9" imgW="393480" imgH="203040" progId="Equation.3">
                    <p:embed/>
                    <p:pic>
                      <p:nvPicPr>
                        <p:cNvPr id="0" name=""/>
                        <p:cNvPicPr>
                          <a:picLocks noChangeAspect="1" noChangeArrowheads="1"/>
                        </p:cNvPicPr>
                        <p:nvPr/>
                      </p:nvPicPr>
                      <p:blipFill>
                        <a:blip r:embed="rId10"/>
                        <a:srcRect/>
                        <a:stretch>
                          <a:fillRect/>
                        </a:stretch>
                      </p:blipFill>
                      <p:spPr bwMode="auto">
                        <a:xfrm>
                          <a:off x="3143250" y="3942184"/>
                          <a:ext cx="7302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Line 2"/>
          <p:cNvSpPr>
            <a:spLocks noChangeShapeType="1"/>
          </p:cNvSpPr>
          <p:nvPr/>
        </p:nvSpPr>
        <p:spPr bwMode="auto">
          <a:xfrm>
            <a:off x="1608833" y="1281227"/>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mc:AlternateContent xmlns:mc="http://schemas.openxmlformats.org/markup-compatibility/2006">
        <mc:Choice xmlns:a14="http://schemas.microsoft.com/office/drawing/2010/main" Requires="a14">
          <p:sp>
            <p:nvSpPr>
              <p:cNvPr id="2" name="文字方塊 1"/>
              <p:cNvSpPr txBox="1"/>
              <p:nvPr/>
            </p:nvSpPr>
            <p:spPr>
              <a:xfrm>
                <a:off x="11736288" y="6440439"/>
                <a:ext cx="1080120" cy="715581"/>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4050" i="1">
                              <a:latin typeface="Cambria Math" panose="02040503050406030204" pitchFamily="18" charset="0"/>
                            </a:rPr>
                          </m:ctrlPr>
                        </m:sSubPr>
                        <m:e>
                          <m:r>
                            <a:rPr lang="en-US" altLang="zh-TW" sz="4050" i="1">
                              <a:latin typeface="Cambria Math"/>
                            </a:rPr>
                            <m:t>𝑆</m:t>
                          </m:r>
                        </m:e>
                        <m:sub>
                          <m:r>
                            <a:rPr lang="en-US" altLang="zh-TW" sz="4050" i="1">
                              <a:latin typeface="Cambria Math"/>
                            </a:rPr>
                            <m:t>𝑥</m:t>
                          </m:r>
                        </m:sub>
                      </m:sSub>
                      <m:r>
                        <a:rPr lang="en-US" altLang="zh-TW" sz="4050" i="1">
                          <a:latin typeface="Cambria Math"/>
                        </a:rPr>
                        <m:t>(</m:t>
                      </m:r>
                      <m:r>
                        <a:rPr lang="zh-TW" altLang="en-US" sz="4050" i="1">
                          <a:latin typeface="Cambria Math"/>
                        </a:rPr>
                        <m:t>𝜔</m:t>
                      </m:r>
                      <m:r>
                        <a:rPr lang="en-US" altLang="zh-TW" sz="4050" i="1">
                          <a:latin typeface="Cambria Math"/>
                        </a:rPr>
                        <m:t>)</m:t>
                      </m:r>
                    </m:oMath>
                  </m:oMathPara>
                </a14:m>
                <a:endParaRPr lang="zh-TW" altLang="en-US" sz="4050" dirty="0"/>
              </a:p>
            </p:txBody>
          </p:sp>
        </mc:Choice>
        <mc:Fallback>
          <p:sp>
            <p:nvSpPr>
              <p:cNvPr id="2" name="文字方塊 1"/>
              <p:cNvSpPr txBox="1">
                <a:spLocks noRot="1" noChangeAspect="1" noMove="1" noResize="1" noEditPoints="1" noAdjustHandles="1" noChangeArrowheads="1" noChangeShapeType="1" noTextEdit="1"/>
              </p:cNvSpPr>
              <p:nvPr/>
            </p:nvSpPr>
            <p:spPr>
              <a:xfrm>
                <a:off x="11736288" y="6440439"/>
                <a:ext cx="1080120" cy="715581"/>
              </a:xfrm>
              <a:prstGeom prst="rect">
                <a:avLst/>
              </a:prstGeom>
              <a:blipFill>
                <a:blip r:embed="rId11"/>
                <a:stretch>
                  <a:fillRect r="-2598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14004540" y="6440439"/>
                <a:ext cx="1080120" cy="715581"/>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4050" i="1">
                              <a:solidFill>
                                <a:srgbClr val="002060"/>
                              </a:solidFill>
                              <a:latin typeface="Cambria Math" panose="02040503050406030204" pitchFamily="18" charset="0"/>
                            </a:rPr>
                          </m:ctrlPr>
                        </m:sSubPr>
                        <m:e>
                          <m:r>
                            <a:rPr lang="en-US" altLang="zh-TW" sz="4050" i="1">
                              <a:solidFill>
                                <a:srgbClr val="002060"/>
                              </a:solidFill>
                              <a:latin typeface="Cambria Math"/>
                            </a:rPr>
                            <m:t>𝑆</m:t>
                          </m:r>
                        </m:e>
                        <m:sub>
                          <m:r>
                            <a:rPr lang="en-US" altLang="zh-TW" sz="4050" i="1">
                              <a:solidFill>
                                <a:srgbClr val="002060"/>
                              </a:solidFill>
                              <a:latin typeface="Cambria Math"/>
                            </a:rPr>
                            <m:t>𝑛</m:t>
                          </m:r>
                        </m:sub>
                      </m:sSub>
                      <m:r>
                        <a:rPr lang="en-US" altLang="zh-TW" sz="4050" i="1">
                          <a:solidFill>
                            <a:srgbClr val="002060"/>
                          </a:solidFill>
                          <a:latin typeface="Cambria Math"/>
                        </a:rPr>
                        <m:t>(</m:t>
                      </m:r>
                      <m:r>
                        <a:rPr lang="zh-TW" altLang="en-US" sz="4050" i="1">
                          <a:solidFill>
                            <a:srgbClr val="002060"/>
                          </a:solidFill>
                          <a:latin typeface="Cambria Math"/>
                        </a:rPr>
                        <m:t>𝜔</m:t>
                      </m:r>
                      <m:r>
                        <a:rPr lang="en-US" altLang="zh-TW" sz="4050" i="1">
                          <a:solidFill>
                            <a:srgbClr val="002060"/>
                          </a:solidFill>
                          <a:latin typeface="Cambria Math"/>
                        </a:rPr>
                        <m:t>)</m:t>
                      </m:r>
                    </m:oMath>
                  </m:oMathPara>
                </a14:m>
                <a:endParaRPr lang="zh-TW" altLang="en-US" sz="4050" dirty="0">
                  <a:solidFill>
                    <a:srgbClr val="002060"/>
                  </a:solidFill>
                </a:endParaRPr>
              </a:p>
            </p:txBody>
          </p:sp>
        </mc:Choice>
        <mc:Fallback>
          <p:sp>
            <p:nvSpPr>
              <p:cNvPr id="23" name="文字方塊 22"/>
              <p:cNvSpPr txBox="1">
                <a:spLocks noRot="1" noChangeAspect="1" noMove="1" noResize="1" noEditPoints="1" noAdjustHandles="1" noChangeArrowheads="1" noChangeShapeType="1" noTextEdit="1"/>
              </p:cNvSpPr>
              <p:nvPr/>
            </p:nvSpPr>
            <p:spPr>
              <a:xfrm>
                <a:off x="14004540" y="6440439"/>
                <a:ext cx="1080120" cy="715581"/>
              </a:xfrm>
              <a:prstGeom prst="rect">
                <a:avLst/>
              </a:prstGeom>
              <a:blipFill>
                <a:blip r:embed="rId12"/>
                <a:stretch>
                  <a:fillRect r="-26966"/>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32</a:t>
            </a:fld>
            <a:endParaRPr lang="zh-TW" altLang="en-US">
              <a:solidFill>
                <a:prstClr val="black">
                  <a:tint val="75000"/>
                </a:prstClr>
              </a:solidFill>
            </a:endParaRPr>
          </a:p>
        </p:txBody>
      </p:sp>
      <p:pic>
        <p:nvPicPr>
          <p:cNvPr id="24" name="Picture 15" descr="cc">
            <a:hlinkClick r:id="rId13"/>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867513" y="9691524"/>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93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3"/>
          <p:cNvGraphicFramePr>
            <a:graphicFrameLocks noGrp="1"/>
          </p:cNvGraphicFramePr>
          <p:nvPr>
            <p:extLst>
              <p:ext uri="{D42A27DB-BD31-4B8C-83A1-F6EECF244321}">
                <p14:modId xmlns:p14="http://schemas.microsoft.com/office/powerpoint/2010/main" val="1421225159"/>
              </p:ext>
            </p:extLst>
          </p:nvPr>
        </p:nvGraphicFramePr>
        <p:xfrm>
          <a:off x="456161" y="2227716"/>
          <a:ext cx="17375681" cy="6802669"/>
        </p:xfrm>
        <a:graphic>
          <a:graphicData uri="http://schemas.openxmlformats.org/drawingml/2006/table">
            <a:tbl>
              <a:tblPr/>
              <a:tblGrid>
                <a:gridCol w="1097586">
                  <a:extLst>
                    <a:ext uri="{9D8B030D-6E8A-4147-A177-3AD203B41FA5}">
                      <a16:colId xmlns:a16="http://schemas.microsoft.com/office/drawing/2014/main" val="20000"/>
                    </a:ext>
                  </a:extLst>
                </a:gridCol>
                <a:gridCol w="4945094">
                  <a:extLst>
                    <a:ext uri="{9D8B030D-6E8A-4147-A177-3AD203B41FA5}">
                      <a16:colId xmlns:a16="http://schemas.microsoft.com/office/drawing/2014/main" val="20001"/>
                    </a:ext>
                  </a:extLst>
                </a:gridCol>
                <a:gridCol w="2128509">
                  <a:extLst>
                    <a:ext uri="{9D8B030D-6E8A-4147-A177-3AD203B41FA5}">
                      <a16:colId xmlns:a16="http://schemas.microsoft.com/office/drawing/2014/main" val="20002"/>
                    </a:ext>
                  </a:extLst>
                </a:gridCol>
                <a:gridCol w="9204492">
                  <a:extLst>
                    <a:ext uri="{9D8B030D-6E8A-4147-A177-3AD203B41FA5}">
                      <a16:colId xmlns:a16="http://schemas.microsoft.com/office/drawing/2014/main" val="20003"/>
                    </a:ext>
                  </a:extLst>
                </a:gridCol>
              </a:tblGrid>
              <a:tr h="757121">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dirty="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頁碼</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作品</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版權標示</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作者／來源</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extLst>
                  <a:ext uri="{0D108BD9-81ED-4DB2-BD59-A6C34878D82A}">
                    <a16:rowId xmlns:a16="http://schemas.microsoft.com/office/drawing/2014/main" val="10000"/>
                  </a:ext>
                </a:extLst>
              </a:tr>
              <a:tr h="1511387">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1"/>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2"/>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4</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3"/>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5</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4"/>
                  </a:ext>
                </a:extLst>
              </a:tr>
            </a:tbl>
          </a:graphicData>
        </a:graphic>
      </p:graphicFrame>
      <p:sp>
        <p:nvSpPr>
          <p:cNvPr id="20499" name="文字方塊 5"/>
          <p:cNvSpPr txBox="1">
            <a:spLocks noChangeArrowheads="1"/>
          </p:cNvSpPr>
          <p:nvPr/>
        </p:nvSpPr>
        <p:spPr bwMode="auto">
          <a:xfrm>
            <a:off x="7146441" y="608714"/>
            <a:ext cx="39951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6000" b="1" dirty="0">
                <a:latin typeface="標楷體" panose="03000509000000000000" pitchFamily="65" charset="-120"/>
                <a:ea typeface="標楷體" panose="03000509000000000000" pitchFamily="65" charset="-120"/>
                <a:cs typeface="BiauKai"/>
              </a:rPr>
              <a:t>版權聲明</a:t>
            </a:r>
          </a:p>
        </p:txBody>
      </p:sp>
      <p:pic>
        <p:nvPicPr>
          <p:cNvPr id="20501"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4927634"/>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9307" y="176152"/>
            <a:ext cx="3401475" cy="920174"/>
          </a:xfrm>
          <a:prstGeom prst="rect">
            <a:avLst/>
          </a:prstGeom>
        </p:spPr>
      </p:pic>
      <p:sp>
        <p:nvSpPr>
          <p:cNvPr id="3" name="投影片編號版面配置區 2"/>
          <p:cNvSpPr>
            <a:spLocks noGrp="1"/>
          </p:cNvSpPr>
          <p:nvPr>
            <p:ph type="sldNum" sz="quarter" idx="12"/>
          </p:nvPr>
        </p:nvSpPr>
        <p:spPr/>
        <p:txBody>
          <a:bodyPr/>
          <a:lstStyle/>
          <a:p>
            <a:fld id="{7A20235C-42BF-4B25-9723-BC31C62EF58C}" type="slidenum">
              <a:rPr lang="zh-TW" altLang="en-US" smtClean="0"/>
              <a:t>33</a:t>
            </a:fld>
            <a:endParaRPr lang="zh-TW" altLang="en-US"/>
          </a:p>
        </p:txBody>
      </p:sp>
      <p:pic>
        <p:nvPicPr>
          <p:cNvPr id="8"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3438685"/>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7884662"/>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9">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6395713"/>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圖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29147" y="3395749"/>
            <a:ext cx="3412001" cy="655374"/>
          </a:xfrm>
          <a:prstGeom prst="rect">
            <a:avLst/>
          </a:prstGeom>
        </p:spPr>
      </p:pic>
      <p:pic>
        <p:nvPicPr>
          <p:cNvPr id="4" name="圖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7256" y="4944505"/>
            <a:ext cx="3366957" cy="628349"/>
          </a:xfrm>
          <a:prstGeom prst="rect">
            <a:avLst/>
          </a:prstGeom>
        </p:spPr>
      </p:pic>
      <p:pic>
        <p:nvPicPr>
          <p:cNvPr id="6" name="圖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23027" y="6269579"/>
            <a:ext cx="1824237" cy="869328"/>
          </a:xfrm>
          <a:prstGeom prst="rect">
            <a:avLst/>
          </a:prstGeom>
        </p:spPr>
      </p:pic>
      <p:pic>
        <p:nvPicPr>
          <p:cNvPr id="60" name="圖片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33964" y="7709905"/>
            <a:ext cx="3193542" cy="1112561"/>
          </a:xfrm>
          <a:prstGeom prst="rect">
            <a:avLst/>
          </a:prstGeom>
        </p:spPr>
      </p:pic>
    </p:spTree>
    <p:extLst>
      <p:ext uri="{BB962C8B-B14F-4D97-AF65-F5344CB8AC3E}">
        <p14:creationId xmlns:p14="http://schemas.microsoft.com/office/powerpoint/2010/main" val="2143631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3"/>
          <p:cNvGraphicFramePr>
            <a:graphicFrameLocks noGrp="1"/>
          </p:cNvGraphicFramePr>
          <p:nvPr>
            <p:extLst>
              <p:ext uri="{D42A27DB-BD31-4B8C-83A1-F6EECF244321}">
                <p14:modId xmlns:p14="http://schemas.microsoft.com/office/powerpoint/2010/main" val="1063213050"/>
              </p:ext>
            </p:extLst>
          </p:nvPr>
        </p:nvGraphicFramePr>
        <p:xfrm>
          <a:off x="456161" y="2227716"/>
          <a:ext cx="17375681" cy="6802669"/>
        </p:xfrm>
        <a:graphic>
          <a:graphicData uri="http://schemas.openxmlformats.org/drawingml/2006/table">
            <a:tbl>
              <a:tblPr/>
              <a:tblGrid>
                <a:gridCol w="1097586">
                  <a:extLst>
                    <a:ext uri="{9D8B030D-6E8A-4147-A177-3AD203B41FA5}">
                      <a16:colId xmlns:a16="http://schemas.microsoft.com/office/drawing/2014/main" val="20000"/>
                    </a:ext>
                  </a:extLst>
                </a:gridCol>
                <a:gridCol w="4945094">
                  <a:extLst>
                    <a:ext uri="{9D8B030D-6E8A-4147-A177-3AD203B41FA5}">
                      <a16:colId xmlns:a16="http://schemas.microsoft.com/office/drawing/2014/main" val="20001"/>
                    </a:ext>
                  </a:extLst>
                </a:gridCol>
                <a:gridCol w="2128509">
                  <a:extLst>
                    <a:ext uri="{9D8B030D-6E8A-4147-A177-3AD203B41FA5}">
                      <a16:colId xmlns:a16="http://schemas.microsoft.com/office/drawing/2014/main" val="20002"/>
                    </a:ext>
                  </a:extLst>
                </a:gridCol>
                <a:gridCol w="9204492">
                  <a:extLst>
                    <a:ext uri="{9D8B030D-6E8A-4147-A177-3AD203B41FA5}">
                      <a16:colId xmlns:a16="http://schemas.microsoft.com/office/drawing/2014/main" val="20003"/>
                    </a:ext>
                  </a:extLst>
                </a:gridCol>
              </a:tblGrid>
              <a:tr h="757121">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dirty="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頁碼</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作品</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版權標示</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作者／來源</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extLst>
                  <a:ext uri="{0D108BD9-81ED-4DB2-BD59-A6C34878D82A}">
                    <a16:rowId xmlns:a16="http://schemas.microsoft.com/office/drawing/2014/main" val="10000"/>
                  </a:ext>
                </a:extLst>
              </a:tr>
              <a:tr h="1511387">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6</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1"/>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7</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2"/>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8</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3"/>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11</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4"/>
                  </a:ext>
                </a:extLst>
              </a:tr>
            </a:tbl>
          </a:graphicData>
        </a:graphic>
      </p:graphicFrame>
      <p:sp>
        <p:nvSpPr>
          <p:cNvPr id="20499" name="文字方塊 5"/>
          <p:cNvSpPr txBox="1">
            <a:spLocks noChangeArrowheads="1"/>
          </p:cNvSpPr>
          <p:nvPr/>
        </p:nvSpPr>
        <p:spPr bwMode="auto">
          <a:xfrm>
            <a:off x="7146441" y="608714"/>
            <a:ext cx="39951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6000" b="1" dirty="0">
                <a:latin typeface="標楷體" panose="03000509000000000000" pitchFamily="65" charset="-120"/>
                <a:ea typeface="標楷體" panose="03000509000000000000" pitchFamily="65" charset="-120"/>
                <a:cs typeface="BiauKai"/>
              </a:rPr>
              <a:t>版權聲明</a:t>
            </a:r>
          </a:p>
        </p:txBody>
      </p:sp>
      <p:pic>
        <p:nvPicPr>
          <p:cNvPr id="20501"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4927634"/>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9307" y="176152"/>
            <a:ext cx="3401475" cy="920174"/>
          </a:xfrm>
          <a:prstGeom prst="rect">
            <a:avLst/>
          </a:prstGeom>
        </p:spPr>
      </p:pic>
      <p:sp>
        <p:nvSpPr>
          <p:cNvPr id="3" name="投影片編號版面配置區 2"/>
          <p:cNvSpPr>
            <a:spLocks noGrp="1"/>
          </p:cNvSpPr>
          <p:nvPr>
            <p:ph type="sldNum" sz="quarter" idx="12"/>
          </p:nvPr>
        </p:nvSpPr>
        <p:spPr/>
        <p:txBody>
          <a:bodyPr/>
          <a:lstStyle/>
          <a:p>
            <a:fld id="{7A20235C-42BF-4B25-9723-BC31C62EF58C}" type="slidenum">
              <a:rPr lang="zh-TW" altLang="en-US" smtClean="0"/>
              <a:t>34</a:t>
            </a:fld>
            <a:endParaRPr lang="zh-TW" altLang="en-US"/>
          </a:p>
        </p:txBody>
      </p:sp>
      <p:pic>
        <p:nvPicPr>
          <p:cNvPr id="8"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3438685"/>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7884662"/>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9">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6395713"/>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圖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9827" y="3088921"/>
            <a:ext cx="2525625" cy="1387476"/>
          </a:xfrm>
          <a:prstGeom prst="rect">
            <a:avLst/>
          </a:prstGeom>
        </p:spPr>
      </p:pic>
      <p:pic>
        <p:nvPicPr>
          <p:cNvPr id="4" name="圖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94979" y="4594700"/>
            <a:ext cx="2870115" cy="1364637"/>
          </a:xfrm>
          <a:prstGeom prst="rect">
            <a:avLst/>
          </a:prstGeom>
        </p:spPr>
      </p:pic>
      <p:pic>
        <p:nvPicPr>
          <p:cNvPr id="6" name="圖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75077" y="6237923"/>
            <a:ext cx="2509923" cy="1030932"/>
          </a:xfrm>
          <a:prstGeom prst="rect">
            <a:avLst/>
          </a:prstGeom>
        </p:spPr>
      </p:pic>
      <p:pic>
        <p:nvPicPr>
          <p:cNvPr id="11" name="圖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55535" y="7628571"/>
            <a:ext cx="1349006" cy="1321925"/>
          </a:xfrm>
          <a:prstGeom prst="rect">
            <a:avLst/>
          </a:prstGeom>
        </p:spPr>
      </p:pic>
    </p:spTree>
    <p:extLst>
      <p:ext uri="{BB962C8B-B14F-4D97-AF65-F5344CB8AC3E}">
        <p14:creationId xmlns:p14="http://schemas.microsoft.com/office/powerpoint/2010/main" val="98463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3"/>
          <p:cNvGraphicFramePr>
            <a:graphicFrameLocks noGrp="1"/>
          </p:cNvGraphicFramePr>
          <p:nvPr>
            <p:extLst>
              <p:ext uri="{D42A27DB-BD31-4B8C-83A1-F6EECF244321}">
                <p14:modId xmlns:p14="http://schemas.microsoft.com/office/powerpoint/2010/main" val="169306307"/>
              </p:ext>
            </p:extLst>
          </p:nvPr>
        </p:nvGraphicFramePr>
        <p:xfrm>
          <a:off x="456161" y="2227716"/>
          <a:ext cx="17375681" cy="6802669"/>
        </p:xfrm>
        <a:graphic>
          <a:graphicData uri="http://schemas.openxmlformats.org/drawingml/2006/table">
            <a:tbl>
              <a:tblPr/>
              <a:tblGrid>
                <a:gridCol w="1097586">
                  <a:extLst>
                    <a:ext uri="{9D8B030D-6E8A-4147-A177-3AD203B41FA5}">
                      <a16:colId xmlns:a16="http://schemas.microsoft.com/office/drawing/2014/main" val="20000"/>
                    </a:ext>
                  </a:extLst>
                </a:gridCol>
                <a:gridCol w="4945094">
                  <a:extLst>
                    <a:ext uri="{9D8B030D-6E8A-4147-A177-3AD203B41FA5}">
                      <a16:colId xmlns:a16="http://schemas.microsoft.com/office/drawing/2014/main" val="20001"/>
                    </a:ext>
                  </a:extLst>
                </a:gridCol>
                <a:gridCol w="2128509">
                  <a:extLst>
                    <a:ext uri="{9D8B030D-6E8A-4147-A177-3AD203B41FA5}">
                      <a16:colId xmlns:a16="http://schemas.microsoft.com/office/drawing/2014/main" val="20002"/>
                    </a:ext>
                  </a:extLst>
                </a:gridCol>
                <a:gridCol w="9204492">
                  <a:extLst>
                    <a:ext uri="{9D8B030D-6E8A-4147-A177-3AD203B41FA5}">
                      <a16:colId xmlns:a16="http://schemas.microsoft.com/office/drawing/2014/main" val="20003"/>
                    </a:ext>
                  </a:extLst>
                </a:gridCol>
              </a:tblGrid>
              <a:tr h="757121">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dirty="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頁碼</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作品</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版權標示</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作者／來源</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extLst>
                  <a:ext uri="{0D108BD9-81ED-4DB2-BD59-A6C34878D82A}">
                    <a16:rowId xmlns:a16="http://schemas.microsoft.com/office/drawing/2014/main" val="10000"/>
                  </a:ext>
                </a:extLst>
              </a:tr>
              <a:tr h="1511387">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12</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1"/>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13</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2"/>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13</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3"/>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14</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4"/>
                  </a:ext>
                </a:extLst>
              </a:tr>
            </a:tbl>
          </a:graphicData>
        </a:graphic>
      </p:graphicFrame>
      <p:sp>
        <p:nvSpPr>
          <p:cNvPr id="20499" name="文字方塊 5"/>
          <p:cNvSpPr txBox="1">
            <a:spLocks noChangeArrowheads="1"/>
          </p:cNvSpPr>
          <p:nvPr/>
        </p:nvSpPr>
        <p:spPr bwMode="auto">
          <a:xfrm>
            <a:off x="7146441" y="608714"/>
            <a:ext cx="39951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6000" b="1" dirty="0">
                <a:latin typeface="標楷體" panose="03000509000000000000" pitchFamily="65" charset="-120"/>
                <a:ea typeface="標楷體" panose="03000509000000000000" pitchFamily="65" charset="-120"/>
                <a:cs typeface="BiauKai"/>
              </a:rPr>
              <a:t>版權聲明</a:t>
            </a:r>
          </a:p>
        </p:txBody>
      </p:sp>
      <p:pic>
        <p:nvPicPr>
          <p:cNvPr id="20501"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4927634"/>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9307" y="176152"/>
            <a:ext cx="3401475" cy="920174"/>
          </a:xfrm>
          <a:prstGeom prst="rect">
            <a:avLst/>
          </a:prstGeom>
        </p:spPr>
      </p:pic>
      <p:sp>
        <p:nvSpPr>
          <p:cNvPr id="3" name="投影片編號版面配置區 2"/>
          <p:cNvSpPr>
            <a:spLocks noGrp="1"/>
          </p:cNvSpPr>
          <p:nvPr>
            <p:ph type="sldNum" sz="quarter" idx="12"/>
          </p:nvPr>
        </p:nvSpPr>
        <p:spPr/>
        <p:txBody>
          <a:bodyPr/>
          <a:lstStyle/>
          <a:p>
            <a:fld id="{7A20235C-42BF-4B25-9723-BC31C62EF58C}" type="slidenum">
              <a:rPr lang="zh-TW" altLang="en-US" smtClean="0"/>
              <a:t>35</a:t>
            </a:fld>
            <a:endParaRPr lang="zh-TW" altLang="en-US"/>
          </a:p>
        </p:txBody>
      </p:sp>
      <p:pic>
        <p:nvPicPr>
          <p:cNvPr id="8"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3438685"/>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7884662"/>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9">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6395713"/>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圖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0808" y="3258662"/>
            <a:ext cx="1913256" cy="948645"/>
          </a:xfrm>
          <a:prstGeom prst="rect">
            <a:avLst/>
          </a:prstGeom>
        </p:spPr>
      </p:pic>
      <p:pic>
        <p:nvPicPr>
          <p:cNvPr id="4" name="圖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3340" y="4712247"/>
            <a:ext cx="1728192" cy="1104650"/>
          </a:xfrm>
          <a:prstGeom prst="rect">
            <a:avLst/>
          </a:prstGeom>
        </p:spPr>
      </p:pic>
      <p:pic>
        <p:nvPicPr>
          <p:cNvPr id="6" name="圖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11352" y="6225973"/>
            <a:ext cx="1296144" cy="1186574"/>
          </a:xfrm>
          <a:prstGeom prst="rect">
            <a:avLst/>
          </a:prstGeom>
        </p:spPr>
      </p:pic>
      <p:pic>
        <p:nvPicPr>
          <p:cNvPr id="11" name="圖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10808" y="7664042"/>
            <a:ext cx="1886646" cy="1132254"/>
          </a:xfrm>
          <a:prstGeom prst="rect">
            <a:avLst/>
          </a:prstGeom>
        </p:spPr>
      </p:pic>
    </p:spTree>
    <p:extLst>
      <p:ext uri="{BB962C8B-B14F-4D97-AF65-F5344CB8AC3E}">
        <p14:creationId xmlns:p14="http://schemas.microsoft.com/office/powerpoint/2010/main" val="1980055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3"/>
          <p:cNvGraphicFramePr>
            <a:graphicFrameLocks noGrp="1"/>
          </p:cNvGraphicFramePr>
          <p:nvPr>
            <p:extLst>
              <p:ext uri="{D42A27DB-BD31-4B8C-83A1-F6EECF244321}">
                <p14:modId xmlns:p14="http://schemas.microsoft.com/office/powerpoint/2010/main" val="1606501981"/>
              </p:ext>
            </p:extLst>
          </p:nvPr>
        </p:nvGraphicFramePr>
        <p:xfrm>
          <a:off x="456161" y="2227716"/>
          <a:ext cx="17323928" cy="6802669"/>
        </p:xfrm>
        <a:graphic>
          <a:graphicData uri="http://schemas.openxmlformats.org/drawingml/2006/table">
            <a:tbl>
              <a:tblPr/>
              <a:tblGrid>
                <a:gridCol w="1045833">
                  <a:extLst>
                    <a:ext uri="{9D8B030D-6E8A-4147-A177-3AD203B41FA5}">
                      <a16:colId xmlns:a16="http://schemas.microsoft.com/office/drawing/2014/main" val="20000"/>
                    </a:ext>
                  </a:extLst>
                </a:gridCol>
                <a:gridCol w="4945094">
                  <a:extLst>
                    <a:ext uri="{9D8B030D-6E8A-4147-A177-3AD203B41FA5}">
                      <a16:colId xmlns:a16="http://schemas.microsoft.com/office/drawing/2014/main" val="20001"/>
                    </a:ext>
                  </a:extLst>
                </a:gridCol>
                <a:gridCol w="2128509">
                  <a:extLst>
                    <a:ext uri="{9D8B030D-6E8A-4147-A177-3AD203B41FA5}">
                      <a16:colId xmlns:a16="http://schemas.microsoft.com/office/drawing/2014/main" val="20002"/>
                    </a:ext>
                  </a:extLst>
                </a:gridCol>
                <a:gridCol w="9204492">
                  <a:extLst>
                    <a:ext uri="{9D8B030D-6E8A-4147-A177-3AD203B41FA5}">
                      <a16:colId xmlns:a16="http://schemas.microsoft.com/office/drawing/2014/main" val="20003"/>
                    </a:ext>
                  </a:extLst>
                </a:gridCol>
              </a:tblGrid>
              <a:tr h="757121">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dirty="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頁碼</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作品</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版權標示</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作者／來源</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extLst>
                  <a:ext uri="{0D108BD9-81ED-4DB2-BD59-A6C34878D82A}">
                    <a16:rowId xmlns:a16="http://schemas.microsoft.com/office/drawing/2014/main" val="10000"/>
                  </a:ext>
                </a:extLst>
              </a:tr>
              <a:tr h="1511387">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15</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1"/>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16</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2"/>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18</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3"/>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20</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4"/>
                  </a:ext>
                </a:extLst>
              </a:tr>
            </a:tbl>
          </a:graphicData>
        </a:graphic>
      </p:graphicFrame>
      <p:sp>
        <p:nvSpPr>
          <p:cNvPr id="20499" name="文字方塊 5"/>
          <p:cNvSpPr txBox="1">
            <a:spLocks noChangeArrowheads="1"/>
          </p:cNvSpPr>
          <p:nvPr/>
        </p:nvSpPr>
        <p:spPr bwMode="auto">
          <a:xfrm>
            <a:off x="7146441" y="608714"/>
            <a:ext cx="39951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6000" b="1" dirty="0">
                <a:latin typeface="標楷體" panose="03000509000000000000" pitchFamily="65" charset="-120"/>
                <a:ea typeface="標楷體" panose="03000509000000000000" pitchFamily="65" charset="-120"/>
                <a:cs typeface="BiauKai"/>
              </a:rPr>
              <a:t>版權聲明</a:t>
            </a:r>
          </a:p>
        </p:txBody>
      </p:sp>
      <p:pic>
        <p:nvPicPr>
          <p:cNvPr id="20501"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4927634"/>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9307" y="176152"/>
            <a:ext cx="3401475" cy="920174"/>
          </a:xfrm>
          <a:prstGeom prst="rect">
            <a:avLst/>
          </a:prstGeom>
        </p:spPr>
      </p:pic>
      <p:sp>
        <p:nvSpPr>
          <p:cNvPr id="3" name="投影片編號版面配置區 2"/>
          <p:cNvSpPr>
            <a:spLocks noGrp="1"/>
          </p:cNvSpPr>
          <p:nvPr>
            <p:ph type="sldNum" sz="quarter" idx="12"/>
          </p:nvPr>
        </p:nvSpPr>
        <p:spPr/>
        <p:txBody>
          <a:bodyPr/>
          <a:lstStyle/>
          <a:p>
            <a:fld id="{7A20235C-42BF-4B25-9723-BC31C62EF58C}" type="slidenum">
              <a:rPr lang="zh-TW" altLang="en-US" smtClean="0"/>
              <a:t>36</a:t>
            </a:fld>
            <a:endParaRPr lang="zh-TW" altLang="en-US"/>
          </a:p>
        </p:txBody>
      </p:sp>
      <p:pic>
        <p:nvPicPr>
          <p:cNvPr id="8"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3438685"/>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7884662"/>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9">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6395713"/>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圖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5111" y="3345092"/>
            <a:ext cx="1797503" cy="809364"/>
          </a:xfrm>
          <a:prstGeom prst="rect">
            <a:avLst/>
          </a:prstGeom>
        </p:spPr>
      </p:pic>
      <p:pic>
        <p:nvPicPr>
          <p:cNvPr id="4" name="圖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111" y="4593972"/>
            <a:ext cx="1797503" cy="1302848"/>
          </a:xfrm>
          <a:prstGeom prst="rect">
            <a:avLst/>
          </a:prstGeom>
        </p:spPr>
      </p:pic>
      <p:pic>
        <p:nvPicPr>
          <p:cNvPr id="6" name="圖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11351" y="6099079"/>
            <a:ext cx="1518374" cy="1338407"/>
          </a:xfrm>
          <a:prstGeom prst="rect">
            <a:avLst/>
          </a:prstGeom>
        </p:spPr>
      </p:pic>
      <p:pic>
        <p:nvPicPr>
          <p:cNvPr id="11" name="圖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11506" y="7614062"/>
            <a:ext cx="1501107" cy="1351182"/>
          </a:xfrm>
          <a:prstGeom prst="rect">
            <a:avLst/>
          </a:prstGeom>
        </p:spPr>
      </p:pic>
    </p:spTree>
    <p:extLst>
      <p:ext uri="{BB962C8B-B14F-4D97-AF65-F5344CB8AC3E}">
        <p14:creationId xmlns:p14="http://schemas.microsoft.com/office/powerpoint/2010/main" val="1941111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3"/>
          <p:cNvGraphicFramePr>
            <a:graphicFrameLocks noGrp="1"/>
          </p:cNvGraphicFramePr>
          <p:nvPr>
            <p:extLst>
              <p:ext uri="{D42A27DB-BD31-4B8C-83A1-F6EECF244321}">
                <p14:modId xmlns:p14="http://schemas.microsoft.com/office/powerpoint/2010/main" val="81798398"/>
              </p:ext>
            </p:extLst>
          </p:nvPr>
        </p:nvGraphicFramePr>
        <p:xfrm>
          <a:off x="456161" y="2227716"/>
          <a:ext cx="17375681" cy="6802669"/>
        </p:xfrm>
        <a:graphic>
          <a:graphicData uri="http://schemas.openxmlformats.org/drawingml/2006/table">
            <a:tbl>
              <a:tblPr/>
              <a:tblGrid>
                <a:gridCol w="1097586">
                  <a:extLst>
                    <a:ext uri="{9D8B030D-6E8A-4147-A177-3AD203B41FA5}">
                      <a16:colId xmlns:a16="http://schemas.microsoft.com/office/drawing/2014/main" val="20000"/>
                    </a:ext>
                  </a:extLst>
                </a:gridCol>
                <a:gridCol w="4945094">
                  <a:extLst>
                    <a:ext uri="{9D8B030D-6E8A-4147-A177-3AD203B41FA5}">
                      <a16:colId xmlns:a16="http://schemas.microsoft.com/office/drawing/2014/main" val="20001"/>
                    </a:ext>
                  </a:extLst>
                </a:gridCol>
                <a:gridCol w="2128509">
                  <a:extLst>
                    <a:ext uri="{9D8B030D-6E8A-4147-A177-3AD203B41FA5}">
                      <a16:colId xmlns:a16="http://schemas.microsoft.com/office/drawing/2014/main" val="20002"/>
                    </a:ext>
                  </a:extLst>
                </a:gridCol>
                <a:gridCol w="9204492">
                  <a:extLst>
                    <a:ext uri="{9D8B030D-6E8A-4147-A177-3AD203B41FA5}">
                      <a16:colId xmlns:a16="http://schemas.microsoft.com/office/drawing/2014/main" val="20003"/>
                    </a:ext>
                  </a:extLst>
                </a:gridCol>
              </a:tblGrid>
              <a:tr h="757121">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dirty="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頁碼</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作品</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版權標示</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作者／來源</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extLst>
                  <a:ext uri="{0D108BD9-81ED-4DB2-BD59-A6C34878D82A}">
                    <a16:rowId xmlns:a16="http://schemas.microsoft.com/office/drawing/2014/main" val="10000"/>
                  </a:ext>
                </a:extLst>
              </a:tr>
              <a:tr h="1511387">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21</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1"/>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22</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2"/>
                  </a:ext>
                </a:extLst>
              </a:tr>
              <a:tr h="1511387">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23</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3"/>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25</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4"/>
                  </a:ext>
                </a:extLst>
              </a:tr>
            </a:tbl>
          </a:graphicData>
        </a:graphic>
      </p:graphicFrame>
      <p:sp>
        <p:nvSpPr>
          <p:cNvPr id="20499" name="文字方塊 5"/>
          <p:cNvSpPr txBox="1">
            <a:spLocks noChangeArrowheads="1"/>
          </p:cNvSpPr>
          <p:nvPr/>
        </p:nvSpPr>
        <p:spPr bwMode="auto">
          <a:xfrm>
            <a:off x="7146441" y="608714"/>
            <a:ext cx="39951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6000" b="1" dirty="0">
                <a:latin typeface="標楷體" panose="03000509000000000000" pitchFamily="65" charset="-120"/>
                <a:ea typeface="標楷體" panose="03000509000000000000" pitchFamily="65" charset="-120"/>
                <a:cs typeface="BiauKai"/>
              </a:rPr>
              <a:t>版權聲明</a:t>
            </a:r>
          </a:p>
        </p:txBody>
      </p:sp>
      <p:pic>
        <p:nvPicPr>
          <p:cNvPr id="20501"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4927634"/>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9307" y="176152"/>
            <a:ext cx="3401475" cy="920174"/>
          </a:xfrm>
          <a:prstGeom prst="rect">
            <a:avLst/>
          </a:prstGeom>
        </p:spPr>
      </p:pic>
      <p:sp>
        <p:nvSpPr>
          <p:cNvPr id="3" name="投影片編號版面配置區 2"/>
          <p:cNvSpPr>
            <a:spLocks noGrp="1"/>
          </p:cNvSpPr>
          <p:nvPr>
            <p:ph type="sldNum" sz="quarter" idx="12"/>
          </p:nvPr>
        </p:nvSpPr>
        <p:spPr/>
        <p:txBody>
          <a:bodyPr/>
          <a:lstStyle/>
          <a:p>
            <a:fld id="{7A20235C-42BF-4B25-9723-BC31C62EF58C}" type="slidenum">
              <a:rPr lang="zh-TW" altLang="en-US" smtClean="0"/>
              <a:t>37</a:t>
            </a:fld>
            <a:endParaRPr lang="zh-TW" altLang="en-US"/>
          </a:p>
        </p:txBody>
      </p:sp>
      <p:pic>
        <p:nvPicPr>
          <p:cNvPr id="8"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3438685"/>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7884662"/>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9">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6395713"/>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圖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79305" y="6116403"/>
            <a:ext cx="1943441" cy="1316348"/>
          </a:xfrm>
          <a:prstGeom prst="rect">
            <a:avLst/>
          </a:prstGeom>
        </p:spPr>
      </p:pic>
      <p:pic>
        <p:nvPicPr>
          <p:cNvPr id="4" name="圖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3281" y="7607181"/>
            <a:ext cx="2632694" cy="1312691"/>
          </a:xfrm>
          <a:prstGeom prst="rect">
            <a:avLst/>
          </a:prstGeom>
        </p:spPr>
      </p:pic>
      <p:pic>
        <p:nvPicPr>
          <p:cNvPr id="12" name="圖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8382" y="3214211"/>
            <a:ext cx="2188332" cy="1094166"/>
          </a:xfrm>
          <a:prstGeom prst="rect">
            <a:avLst/>
          </a:prstGeom>
        </p:spPr>
      </p:pic>
      <p:pic>
        <p:nvPicPr>
          <p:cNvPr id="13" name="圖片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7855" y="4570825"/>
            <a:ext cx="1523543" cy="1358838"/>
          </a:xfrm>
          <a:prstGeom prst="rect">
            <a:avLst/>
          </a:prstGeom>
        </p:spPr>
      </p:pic>
    </p:spTree>
    <p:extLst>
      <p:ext uri="{BB962C8B-B14F-4D97-AF65-F5344CB8AC3E}">
        <p14:creationId xmlns:p14="http://schemas.microsoft.com/office/powerpoint/2010/main" val="1495033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3"/>
          <p:cNvGraphicFramePr>
            <a:graphicFrameLocks noGrp="1"/>
          </p:cNvGraphicFramePr>
          <p:nvPr>
            <p:extLst>
              <p:ext uri="{D42A27DB-BD31-4B8C-83A1-F6EECF244321}">
                <p14:modId xmlns:p14="http://schemas.microsoft.com/office/powerpoint/2010/main" val="1632702935"/>
              </p:ext>
            </p:extLst>
          </p:nvPr>
        </p:nvGraphicFramePr>
        <p:xfrm>
          <a:off x="456161" y="2227716"/>
          <a:ext cx="17375681" cy="6802669"/>
        </p:xfrm>
        <a:graphic>
          <a:graphicData uri="http://schemas.openxmlformats.org/drawingml/2006/table">
            <a:tbl>
              <a:tblPr/>
              <a:tblGrid>
                <a:gridCol w="1097586">
                  <a:extLst>
                    <a:ext uri="{9D8B030D-6E8A-4147-A177-3AD203B41FA5}">
                      <a16:colId xmlns:a16="http://schemas.microsoft.com/office/drawing/2014/main" val="20000"/>
                    </a:ext>
                  </a:extLst>
                </a:gridCol>
                <a:gridCol w="4945094">
                  <a:extLst>
                    <a:ext uri="{9D8B030D-6E8A-4147-A177-3AD203B41FA5}">
                      <a16:colId xmlns:a16="http://schemas.microsoft.com/office/drawing/2014/main" val="20001"/>
                    </a:ext>
                  </a:extLst>
                </a:gridCol>
                <a:gridCol w="2128509">
                  <a:extLst>
                    <a:ext uri="{9D8B030D-6E8A-4147-A177-3AD203B41FA5}">
                      <a16:colId xmlns:a16="http://schemas.microsoft.com/office/drawing/2014/main" val="20002"/>
                    </a:ext>
                  </a:extLst>
                </a:gridCol>
                <a:gridCol w="9204492">
                  <a:extLst>
                    <a:ext uri="{9D8B030D-6E8A-4147-A177-3AD203B41FA5}">
                      <a16:colId xmlns:a16="http://schemas.microsoft.com/office/drawing/2014/main" val="20003"/>
                    </a:ext>
                  </a:extLst>
                </a:gridCol>
              </a:tblGrid>
              <a:tr h="757121">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dirty="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頁碼</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作品</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版權標示</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作者／來源</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extLst>
                  <a:ext uri="{0D108BD9-81ED-4DB2-BD59-A6C34878D82A}">
                    <a16:rowId xmlns:a16="http://schemas.microsoft.com/office/drawing/2014/main" val="10000"/>
                  </a:ext>
                </a:extLst>
              </a:tr>
              <a:tr h="1511387">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27</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1"/>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28</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2"/>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29</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3"/>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4"/>
                  </a:ext>
                </a:extLst>
              </a:tr>
            </a:tbl>
          </a:graphicData>
        </a:graphic>
      </p:graphicFrame>
      <p:sp>
        <p:nvSpPr>
          <p:cNvPr id="20499" name="文字方塊 5"/>
          <p:cNvSpPr txBox="1">
            <a:spLocks noChangeArrowheads="1"/>
          </p:cNvSpPr>
          <p:nvPr/>
        </p:nvSpPr>
        <p:spPr bwMode="auto">
          <a:xfrm>
            <a:off x="7146441" y="608714"/>
            <a:ext cx="39951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6000" b="1" dirty="0">
                <a:latin typeface="標楷體" panose="03000509000000000000" pitchFamily="65" charset="-120"/>
                <a:ea typeface="標楷體" panose="03000509000000000000" pitchFamily="65" charset="-120"/>
                <a:cs typeface="BiauKai"/>
              </a:rPr>
              <a:t>版權聲明</a:t>
            </a:r>
          </a:p>
        </p:txBody>
      </p:sp>
      <p:pic>
        <p:nvPicPr>
          <p:cNvPr id="20501"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4927634"/>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9307" y="176152"/>
            <a:ext cx="3401475" cy="920174"/>
          </a:xfrm>
          <a:prstGeom prst="rect">
            <a:avLst/>
          </a:prstGeom>
        </p:spPr>
      </p:pic>
      <p:sp>
        <p:nvSpPr>
          <p:cNvPr id="3" name="投影片編號版面配置區 2"/>
          <p:cNvSpPr>
            <a:spLocks noGrp="1"/>
          </p:cNvSpPr>
          <p:nvPr>
            <p:ph type="sldNum" sz="quarter" idx="12"/>
          </p:nvPr>
        </p:nvSpPr>
        <p:spPr/>
        <p:txBody>
          <a:bodyPr/>
          <a:lstStyle/>
          <a:p>
            <a:fld id="{7A20235C-42BF-4B25-9723-BC31C62EF58C}" type="slidenum">
              <a:rPr lang="zh-TW" altLang="en-US" smtClean="0"/>
              <a:t>38</a:t>
            </a:fld>
            <a:endParaRPr lang="zh-TW" altLang="en-US"/>
          </a:p>
        </p:txBody>
      </p:sp>
      <p:pic>
        <p:nvPicPr>
          <p:cNvPr id="8"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3438685"/>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7884662"/>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9">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6395713"/>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圖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87317" y="4496223"/>
            <a:ext cx="2139065" cy="1433357"/>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82399" y="6197677"/>
            <a:ext cx="2417061" cy="1006805"/>
          </a:xfrm>
          <a:prstGeom prst="rect">
            <a:avLst/>
          </a:prstGeom>
        </p:spPr>
      </p:pic>
      <p:pic>
        <p:nvPicPr>
          <p:cNvPr id="12" name="圖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3341" y="3101669"/>
            <a:ext cx="1535363" cy="1270107"/>
          </a:xfrm>
          <a:prstGeom prst="rect">
            <a:avLst/>
          </a:prstGeom>
        </p:spPr>
      </p:pic>
      <p:pic>
        <p:nvPicPr>
          <p:cNvPr id="13" name="圖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36664" y="7630289"/>
            <a:ext cx="1108530" cy="1186413"/>
          </a:xfrm>
          <a:prstGeom prst="rect">
            <a:avLst/>
          </a:prstGeom>
        </p:spPr>
      </p:pic>
    </p:spTree>
    <p:extLst>
      <p:ext uri="{BB962C8B-B14F-4D97-AF65-F5344CB8AC3E}">
        <p14:creationId xmlns:p14="http://schemas.microsoft.com/office/powerpoint/2010/main" val="11186942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3"/>
          <p:cNvGraphicFramePr>
            <a:graphicFrameLocks noGrp="1"/>
          </p:cNvGraphicFramePr>
          <p:nvPr>
            <p:extLst>
              <p:ext uri="{D42A27DB-BD31-4B8C-83A1-F6EECF244321}">
                <p14:modId xmlns:p14="http://schemas.microsoft.com/office/powerpoint/2010/main" val="1439783590"/>
              </p:ext>
            </p:extLst>
          </p:nvPr>
        </p:nvGraphicFramePr>
        <p:xfrm>
          <a:off x="456161" y="2227716"/>
          <a:ext cx="17375681" cy="3779895"/>
        </p:xfrm>
        <a:graphic>
          <a:graphicData uri="http://schemas.openxmlformats.org/drawingml/2006/table">
            <a:tbl>
              <a:tblPr/>
              <a:tblGrid>
                <a:gridCol w="1097586">
                  <a:extLst>
                    <a:ext uri="{9D8B030D-6E8A-4147-A177-3AD203B41FA5}">
                      <a16:colId xmlns:a16="http://schemas.microsoft.com/office/drawing/2014/main" val="20000"/>
                    </a:ext>
                  </a:extLst>
                </a:gridCol>
                <a:gridCol w="4945094">
                  <a:extLst>
                    <a:ext uri="{9D8B030D-6E8A-4147-A177-3AD203B41FA5}">
                      <a16:colId xmlns:a16="http://schemas.microsoft.com/office/drawing/2014/main" val="20001"/>
                    </a:ext>
                  </a:extLst>
                </a:gridCol>
                <a:gridCol w="2128509">
                  <a:extLst>
                    <a:ext uri="{9D8B030D-6E8A-4147-A177-3AD203B41FA5}">
                      <a16:colId xmlns:a16="http://schemas.microsoft.com/office/drawing/2014/main" val="20002"/>
                    </a:ext>
                  </a:extLst>
                </a:gridCol>
                <a:gridCol w="9204492">
                  <a:extLst>
                    <a:ext uri="{9D8B030D-6E8A-4147-A177-3AD203B41FA5}">
                      <a16:colId xmlns:a16="http://schemas.microsoft.com/office/drawing/2014/main" val="20003"/>
                    </a:ext>
                  </a:extLst>
                </a:gridCol>
              </a:tblGrid>
              <a:tr h="757121">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dirty="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頁碼</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作品</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版權標示</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700" b="1" i="0" u="none" strike="noStrike" cap="none" normalizeH="0" baseline="0" smtClean="0">
                          <a:ln>
                            <a:noFill/>
                          </a:ln>
                          <a:solidFill>
                            <a:srgbClr val="FFFFFF"/>
                          </a:solidFill>
                          <a:effectLst/>
                          <a:latin typeface="Times New Roman" panose="02020603050405020304" pitchFamily="18" charset="0"/>
                          <a:ea typeface="標楷體" panose="03000509000000000000" pitchFamily="65" charset="-120"/>
                          <a:cs typeface="Times New Roman" panose="02020603050405020304" pitchFamily="18" charset="0"/>
                        </a:rPr>
                        <a:t>作者／來源</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333B3"/>
                    </a:solidFill>
                  </a:tcPr>
                </a:tc>
                <a:extLst>
                  <a:ext uri="{0D108BD9-81ED-4DB2-BD59-A6C34878D82A}">
                    <a16:rowId xmlns:a16="http://schemas.microsoft.com/office/drawing/2014/main" val="10000"/>
                  </a:ext>
                </a:extLst>
              </a:tr>
              <a:tr h="1511387">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31</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1"/>
                  </a:ext>
                </a:extLst>
              </a:tr>
              <a:tr h="1511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32</a:t>
                      </a: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CC</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「姓名標示</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非商業性</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kumimoji="0" lang="en-US" altLang="zh-TW"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3.0</a:t>
                      </a:r>
                      <a:r>
                        <a:rPr kumimoji="0" lang="zh-TW" altLang="en-US" sz="2700" b="0" i="0" u="none" strike="noStrike" cap="none" normalizeH="0" baseline="0" dirty="0" smtClean="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臺灣」許可協議。</a:t>
                      </a:r>
                    </a:p>
                  </a:txBody>
                  <a:tcPr marL="137154" marR="137154" marT="68588" marB="6858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4D3EA"/>
                    </a:solidFill>
                  </a:tcPr>
                </a:tc>
                <a:extLst>
                  <a:ext uri="{0D108BD9-81ED-4DB2-BD59-A6C34878D82A}">
                    <a16:rowId xmlns:a16="http://schemas.microsoft.com/office/drawing/2014/main" val="10002"/>
                  </a:ext>
                </a:extLst>
              </a:tr>
            </a:tbl>
          </a:graphicData>
        </a:graphic>
      </p:graphicFrame>
      <p:sp>
        <p:nvSpPr>
          <p:cNvPr id="20499" name="文字方塊 5"/>
          <p:cNvSpPr txBox="1">
            <a:spLocks noChangeArrowheads="1"/>
          </p:cNvSpPr>
          <p:nvPr/>
        </p:nvSpPr>
        <p:spPr bwMode="auto">
          <a:xfrm>
            <a:off x="7146441" y="608714"/>
            <a:ext cx="39951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zh-TW" altLang="en-US" sz="6000" b="1" dirty="0">
                <a:latin typeface="標楷體" panose="03000509000000000000" pitchFamily="65" charset="-120"/>
                <a:ea typeface="標楷體" panose="03000509000000000000" pitchFamily="65" charset="-120"/>
                <a:cs typeface="BiauKai"/>
              </a:rPr>
              <a:t>版權聲明</a:t>
            </a:r>
          </a:p>
        </p:txBody>
      </p:sp>
      <p:pic>
        <p:nvPicPr>
          <p:cNvPr id="20501"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4927634"/>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79307" y="176152"/>
            <a:ext cx="3401475" cy="920174"/>
          </a:xfrm>
          <a:prstGeom prst="rect">
            <a:avLst/>
          </a:prstGeom>
        </p:spPr>
      </p:pic>
      <p:sp>
        <p:nvSpPr>
          <p:cNvPr id="3" name="投影片編號版面配置區 2"/>
          <p:cNvSpPr>
            <a:spLocks noGrp="1"/>
          </p:cNvSpPr>
          <p:nvPr>
            <p:ph type="sldNum" sz="quarter" idx="12"/>
          </p:nvPr>
        </p:nvSpPr>
        <p:spPr/>
        <p:txBody>
          <a:bodyPr/>
          <a:lstStyle/>
          <a:p>
            <a:fld id="{7A20235C-42BF-4B25-9723-BC31C62EF58C}" type="slidenum">
              <a:rPr lang="zh-TW" altLang="en-US" smtClean="0"/>
              <a:t>39</a:t>
            </a:fld>
            <a:endParaRPr lang="zh-TW" altLang="en-US"/>
          </a:p>
        </p:txBody>
      </p:sp>
      <p:pic>
        <p:nvPicPr>
          <p:cNvPr id="8" name="圖片 7">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0741" y="3438685"/>
            <a:ext cx="1840422" cy="6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圖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51699" y="3091357"/>
            <a:ext cx="2387846" cy="1419660"/>
          </a:xfrm>
          <a:prstGeom prst="rect">
            <a:avLst/>
          </a:prstGeom>
        </p:spPr>
      </p:pic>
      <p:pic>
        <p:nvPicPr>
          <p:cNvPr id="4" name="圖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54680" y="4581250"/>
            <a:ext cx="1728249" cy="1426359"/>
          </a:xfrm>
          <a:prstGeom prst="rect">
            <a:avLst/>
          </a:prstGeom>
        </p:spPr>
      </p:pic>
    </p:spTree>
    <p:extLst>
      <p:ext uri="{BB962C8B-B14F-4D97-AF65-F5344CB8AC3E}">
        <p14:creationId xmlns:p14="http://schemas.microsoft.com/office/powerpoint/2010/main" val="1284787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2295525" y="-77788"/>
            <a:ext cx="13716000" cy="13906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algn="l" eaLnBrk="1" hangingPunct="1">
              <a:lnSpc>
                <a:spcPct val="90000"/>
              </a:lnSpc>
            </a:pPr>
            <a:r>
              <a:rPr lang="en-US" altLang="zh-TW" sz="4350"/>
              <a:t>Model-based Approach Example 1</a:t>
            </a:r>
            <a:r>
              <a:rPr lang="en-US" altLang="zh-TW" sz="4350">
                <a:latin typeface="新細明體" charset="-120"/>
              </a:rPr>
              <a:t>―</a:t>
            </a:r>
            <a:r>
              <a:rPr lang="en-US" altLang="zh-TW" sz="4350"/>
              <a:t> Parallel Model Combination (PMC)</a:t>
            </a:r>
          </a:p>
        </p:txBody>
      </p:sp>
      <p:sp>
        <p:nvSpPr>
          <p:cNvPr id="90115" name="Rectangle 3"/>
          <p:cNvSpPr>
            <a:spLocks noGrp="1" noChangeArrowheads="1"/>
          </p:cNvSpPr>
          <p:nvPr>
            <p:ph type="body" idx="1"/>
          </p:nvPr>
        </p:nvSpPr>
        <p:spPr bwMode="auto">
          <a:xfrm>
            <a:off x="2286000" y="1362869"/>
            <a:ext cx="13716000" cy="8924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marL="271463" indent="-271463">
              <a:lnSpc>
                <a:spcPct val="90000"/>
              </a:lnSpc>
              <a:spcBef>
                <a:spcPct val="0"/>
              </a:spcBef>
            </a:pPr>
            <a:r>
              <a:rPr lang="en-US" altLang="zh-TW" sz="3300" b="1" dirty="0">
                <a:latin typeface="Times New Roman" pitchFamily="18" charset="0"/>
              </a:rPr>
              <a:t>Basic Idea</a:t>
            </a:r>
          </a:p>
          <a:p>
            <a:pPr marL="942975" lvl="1" indent="-400050">
              <a:lnSpc>
                <a:spcPct val="90000"/>
              </a:lnSpc>
              <a:spcBef>
                <a:spcPct val="0"/>
              </a:spcBef>
            </a:pPr>
            <a:r>
              <a:rPr lang="en-US" altLang="zh-TW" sz="3000" dirty="0">
                <a:latin typeface="Times New Roman" pitchFamily="18" charset="0"/>
              </a:rPr>
              <a:t>primarily handling the additive noise</a:t>
            </a:r>
          </a:p>
          <a:p>
            <a:pPr marL="942975" lvl="1" indent="-400050">
              <a:lnSpc>
                <a:spcPct val="90000"/>
              </a:lnSpc>
              <a:spcBef>
                <a:spcPct val="0"/>
              </a:spcBef>
            </a:pPr>
            <a:r>
              <a:rPr lang="en-US" altLang="zh-TW" sz="3000" dirty="0">
                <a:latin typeface="Times New Roman" pitchFamily="18" charset="0"/>
              </a:rPr>
              <a:t>the best recognition accuracy can be achieved if the models are trained with matched noisy speech, which is impossible</a:t>
            </a:r>
          </a:p>
          <a:p>
            <a:pPr marL="942975" lvl="1" indent="-400050">
              <a:lnSpc>
                <a:spcPct val="90000"/>
              </a:lnSpc>
              <a:spcBef>
                <a:spcPct val="0"/>
              </a:spcBef>
            </a:pPr>
            <a:r>
              <a:rPr lang="en-US" altLang="zh-TW" sz="3000" dirty="0">
                <a:latin typeface="Times New Roman" pitchFamily="18" charset="0"/>
              </a:rPr>
              <a:t>a noise model is generated in real-time from the noise collected in the recognition environment during silence period</a:t>
            </a:r>
          </a:p>
          <a:p>
            <a:pPr marL="942975" lvl="1" indent="-400050">
              <a:lnSpc>
                <a:spcPct val="90000"/>
              </a:lnSpc>
              <a:spcBef>
                <a:spcPct val="0"/>
              </a:spcBef>
            </a:pPr>
            <a:r>
              <a:rPr lang="en-US" altLang="zh-TW" sz="3000" dirty="0">
                <a:latin typeface="Times New Roman" pitchFamily="18" charset="0"/>
              </a:rPr>
              <a:t>combining the noise model and the clean-speech models in real-time to generate the noisy-speech models</a:t>
            </a:r>
          </a:p>
          <a:p>
            <a:pPr marL="271463" indent="-271463">
              <a:lnSpc>
                <a:spcPct val="90000"/>
              </a:lnSpc>
              <a:spcBef>
                <a:spcPct val="0"/>
              </a:spcBef>
            </a:pPr>
            <a:r>
              <a:rPr lang="en-US" altLang="zh-TW" sz="3600" b="1" dirty="0">
                <a:latin typeface="Times New Roman" pitchFamily="18" charset="0"/>
              </a:rPr>
              <a:t>Basic Approaches</a:t>
            </a:r>
          </a:p>
          <a:p>
            <a:pPr marL="942975" lvl="1" indent="-400050">
              <a:lnSpc>
                <a:spcPct val="90000"/>
              </a:lnSpc>
              <a:spcBef>
                <a:spcPct val="0"/>
              </a:spcBef>
            </a:pPr>
            <a:r>
              <a:rPr lang="en-US" altLang="zh-TW" sz="3000" dirty="0">
                <a:latin typeface="Times New Roman" pitchFamily="18" charset="0"/>
              </a:rPr>
              <a:t>performed on model parameters in cepstral domain</a:t>
            </a:r>
          </a:p>
          <a:p>
            <a:pPr marL="942975" lvl="1" indent="-400050">
              <a:lnSpc>
                <a:spcPct val="90000"/>
              </a:lnSpc>
              <a:spcBef>
                <a:spcPct val="0"/>
              </a:spcBef>
            </a:pPr>
            <a:r>
              <a:rPr lang="en-US" altLang="zh-TW" sz="3000" dirty="0">
                <a:latin typeface="Times New Roman" pitchFamily="18" charset="0"/>
              </a:rPr>
              <a:t>noise and signal are additive in linear spectral domain rather than the cepstral domain, so transforming the parameters back to linear spectral domain for combination</a:t>
            </a:r>
          </a:p>
          <a:p>
            <a:pPr marL="942975" lvl="1" indent="-400050">
              <a:lnSpc>
                <a:spcPct val="90000"/>
              </a:lnSpc>
              <a:spcBef>
                <a:spcPct val="0"/>
              </a:spcBef>
            </a:pPr>
            <a:r>
              <a:rPr lang="en-US" altLang="zh-TW" sz="3000" dirty="0">
                <a:latin typeface="Times New Roman" pitchFamily="18" charset="0"/>
              </a:rPr>
              <a:t>allowing both the means and </a:t>
            </a:r>
          </a:p>
          <a:p>
            <a:pPr marL="942975" lvl="1" indent="-400050">
              <a:lnSpc>
                <a:spcPct val="90000"/>
              </a:lnSpc>
              <a:spcBef>
                <a:spcPct val="0"/>
              </a:spcBef>
              <a:buNone/>
            </a:pPr>
            <a:r>
              <a:rPr lang="en-US" altLang="zh-TW" sz="3000" dirty="0">
                <a:latin typeface="Times New Roman" pitchFamily="18" charset="0"/>
              </a:rPr>
              <a:t>	variances of a model set to be modified</a:t>
            </a:r>
          </a:p>
          <a:p>
            <a:pPr marL="271463" indent="-271463">
              <a:lnSpc>
                <a:spcPct val="90000"/>
              </a:lnSpc>
              <a:spcBef>
                <a:spcPct val="0"/>
              </a:spcBef>
            </a:pPr>
            <a:r>
              <a:rPr lang="en-US" altLang="zh-TW" sz="3600" b="1" dirty="0">
                <a:latin typeface="Times New Roman" pitchFamily="18" charset="0"/>
              </a:rPr>
              <a:t>Parameters used :</a:t>
            </a:r>
          </a:p>
          <a:p>
            <a:pPr marL="942975" lvl="1" indent="-400050">
              <a:lnSpc>
                <a:spcPct val="90000"/>
              </a:lnSpc>
              <a:spcBef>
                <a:spcPct val="0"/>
              </a:spcBef>
            </a:pPr>
            <a:r>
              <a:rPr lang="en-US" altLang="zh-TW" sz="3000" dirty="0">
                <a:latin typeface="Times New Roman" pitchFamily="18" charset="0"/>
              </a:rPr>
              <a:t>the clean speech</a:t>
            </a:r>
            <a:br>
              <a:rPr lang="en-US" altLang="zh-TW" sz="3000" dirty="0">
                <a:latin typeface="Times New Roman" pitchFamily="18" charset="0"/>
              </a:rPr>
            </a:br>
            <a:r>
              <a:rPr lang="en-US" altLang="zh-TW" sz="3000" dirty="0">
                <a:latin typeface="Times New Roman" pitchFamily="18" charset="0"/>
              </a:rPr>
              <a:t> models</a:t>
            </a:r>
          </a:p>
          <a:p>
            <a:pPr marL="942975" lvl="1" indent="-400050">
              <a:lnSpc>
                <a:spcPct val="90000"/>
              </a:lnSpc>
              <a:spcBef>
                <a:spcPct val="0"/>
              </a:spcBef>
            </a:pPr>
            <a:r>
              <a:rPr lang="en-US" altLang="zh-TW" sz="3000" dirty="0">
                <a:latin typeface="Times New Roman" pitchFamily="18" charset="0"/>
              </a:rPr>
              <a:t>a noise model</a:t>
            </a:r>
          </a:p>
        </p:txBody>
      </p:sp>
      <p:grpSp>
        <p:nvGrpSpPr>
          <p:cNvPr id="90116" name="Group 4"/>
          <p:cNvGrpSpPr>
            <a:grpSpLocks/>
          </p:cNvGrpSpPr>
          <p:nvPr/>
        </p:nvGrpSpPr>
        <p:grpSpPr bwMode="auto">
          <a:xfrm>
            <a:off x="8539163" y="6684966"/>
            <a:ext cx="7384258" cy="3429001"/>
            <a:chOff x="2626" y="2807"/>
            <a:chExt cx="3101" cy="1440"/>
          </a:xfrm>
        </p:grpSpPr>
        <p:sp>
          <p:nvSpPr>
            <p:cNvPr id="90117" name="AutoShape 5"/>
            <p:cNvSpPr>
              <a:spLocks noChangeArrowheads="1"/>
            </p:cNvSpPr>
            <p:nvPr/>
          </p:nvSpPr>
          <p:spPr bwMode="auto">
            <a:xfrm>
              <a:off x="2770" y="4055"/>
              <a:ext cx="1056" cy="192"/>
            </a:xfrm>
            <a:prstGeom prst="roundRect">
              <a:avLst>
                <a:gd name="adj" fmla="val 16667"/>
              </a:avLst>
            </a:prstGeom>
            <a:solidFill>
              <a:schemeClr val="accent1"/>
            </a:solidFill>
            <a:ln>
              <a:noFill/>
            </a:ln>
            <a:extLst>
              <a:ext uri="{91240B29-F687-4F45-9708-019B960494DF}">
                <a14:hiddenLine xmlns:a14="http://schemas.microsoft.com/office/drawing/2010/main" w="25400">
                  <a:solidFill>
                    <a:srgbClr val="000000"/>
                  </a:solidFill>
                  <a:round/>
                  <a:headEnd type="none" w="sm" len="sm"/>
                  <a:tailEnd type="none" w="med" len="lg"/>
                </a14:hiddenLine>
              </a:ext>
            </a:extLst>
          </p:spPr>
          <p:txBody>
            <a:bodyPr wrap="none" lIns="137112" tIns="68555" rIns="137112" bIns="68555" anchor="ctr"/>
            <a:lstStyle/>
            <a:p>
              <a:pPr algn="ctr" eaLnBrk="0" hangingPunct="0"/>
              <a:r>
                <a:rPr lang="en-US" altLang="zh-TW" sz="2100">
                  <a:latin typeface="Times New Roman" pitchFamily="18" charset="0"/>
                </a:rPr>
                <a:t>Model combination</a:t>
              </a:r>
            </a:p>
          </p:txBody>
        </p:sp>
        <p:sp>
          <p:nvSpPr>
            <p:cNvPr id="90118" name="Text Box 6"/>
            <p:cNvSpPr txBox="1">
              <a:spLocks noChangeArrowheads="1"/>
            </p:cNvSpPr>
            <p:nvPr/>
          </p:nvSpPr>
          <p:spPr bwMode="auto">
            <a:xfrm>
              <a:off x="2626" y="3484"/>
              <a:ext cx="6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800">
                  <a:latin typeface="Times New Roman" pitchFamily="18" charset="0"/>
                </a:rPr>
                <a:t>Noise HMM</a:t>
              </a:r>
            </a:p>
          </p:txBody>
        </p:sp>
        <p:sp>
          <p:nvSpPr>
            <p:cNvPr id="90119" name="Text Box 7"/>
            <p:cNvSpPr txBox="1">
              <a:spLocks noChangeArrowheads="1"/>
            </p:cNvSpPr>
            <p:nvPr/>
          </p:nvSpPr>
          <p:spPr bwMode="auto">
            <a:xfrm>
              <a:off x="3202" y="2807"/>
              <a:ext cx="8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800">
                  <a:latin typeface="Times New Roman" pitchFamily="18" charset="0"/>
                </a:rPr>
                <a:t>Clean speech HMM</a:t>
              </a:r>
            </a:p>
          </p:txBody>
        </p:sp>
        <p:sp>
          <p:nvSpPr>
            <p:cNvPr id="90120" name="Text Box 8"/>
            <p:cNvSpPr txBox="1">
              <a:spLocks noChangeArrowheads="1"/>
            </p:cNvSpPr>
            <p:nvPr/>
          </p:nvSpPr>
          <p:spPr bwMode="auto">
            <a:xfrm>
              <a:off x="4690" y="4055"/>
              <a:ext cx="103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800" i="1">
                  <a:latin typeface="Times New Roman" pitchFamily="18" charset="0"/>
                </a:rPr>
                <a:t>Linear Spectral domain</a:t>
              </a:r>
            </a:p>
          </p:txBody>
        </p:sp>
        <p:sp>
          <p:nvSpPr>
            <p:cNvPr id="90121" name="Text Box 9"/>
            <p:cNvSpPr txBox="1">
              <a:spLocks noChangeArrowheads="1"/>
            </p:cNvSpPr>
            <p:nvPr/>
          </p:nvSpPr>
          <p:spPr bwMode="auto">
            <a:xfrm>
              <a:off x="4066" y="2807"/>
              <a:ext cx="9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800">
                  <a:latin typeface="Times New Roman" pitchFamily="18" charset="0"/>
                </a:rPr>
                <a:t>Noisy speech HMM</a:t>
              </a:r>
            </a:p>
          </p:txBody>
        </p:sp>
        <p:sp>
          <p:nvSpPr>
            <p:cNvPr id="90122" name="Text Box 10"/>
            <p:cNvSpPr txBox="1">
              <a:spLocks noChangeArrowheads="1"/>
            </p:cNvSpPr>
            <p:nvPr/>
          </p:nvSpPr>
          <p:spPr bwMode="auto">
            <a:xfrm>
              <a:off x="4930" y="3047"/>
              <a:ext cx="7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800" i="1">
                  <a:latin typeface="Times New Roman" pitchFamily="18" charset="0"/>
                </a:rPr>
                <a:t>Cepstral domain</a:t>
              </a:r>
            </a:p>
          </p:txBody>
        </p:sp>
        <p:sp>
          <p:nvSpPr>
            <p:cNvPr id="90123" name="Oval 11"/>
            <p:cNvSpPr>
              <a:spLocks noChangeArrowheads="1"/>
            </p:cNvSpPr>
            <p:nvPr/>
          </p:nvSpPr>
          <p:spPr bwMode="auto">
            <a:xfrm>
              <a:off x="2866" y="3942"/>
              <a:ext cx="96" cy="96"/>
            </a:xfrm>
            <a:prstGeom prst="ellipse">
              <a:avLst/>
            </a:pr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sz="4050"/>
            </a:p>
          </p:txBody>
        </p:sp>
        <p:sp>
          <p:nvSpPr>
            <p:cNvPr id="90124" name="Line 12"/>
            <p:cNvSpPr>
              <a:spLocks noChangeShapeType="1"/>
            </p:cNvSpPr>
            <p:nvPr/>
          </p:nvSpPr>
          <p:spPr bwMode="auto">
            <a:xfrm>
              <a:off x="2674" y="3984"/>
              <a:ext cx="192" cy="1"/>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25" name="Line 13"/>
            <p:cNvSpPr>
              <a:spLocks noChangeShapeType="1"/>
            </p:cNvSpPr>
            <p:nvPr/>
          </p:nvSpPr>
          <p:spPr bwMode="auto">
            <a:xfrm>
              <a:off x="2962" y="3990"/>
              <a:ext cx="192" cy="0"/>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26" name="AutoShape 14"/>
            <p:cNvSpPr>
              <a:spLocks noChangeArrowheads="1"/>
            </p:cNvSpPr>
            <p:nvPr/>
          </p:nvSpPr>
          <p:spPr bwMode="auto">
            <a:xfrm>
              <a:off x="2626" y="3967"/>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sz="4050"/>
            </a:p>
          </p:txBody>
        </p:sp>
        <p:sp>
          <p:nvSpPr>
            <p:cNvPr id="90127" name="AutoShape 15"/>
            <p:cNvSpPr>
              <a:spLocks noChangeArrowheads="1"/>
            </p:cNvSpPr>
            <p:nvPr/>
          </p:nvSpPr>
          <p:spPr bwMode="auto">
            <a:xfrm>
              <a:off x="3163" y="3967"/>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sz="4050"/>
            </a:p>
          </p:txBody>
        </p:sp>
        <p:sp>
          <p:nvSpPr>
            <p:cNvPr id="90128" name="Oval 16"/>
            <p:cNvSpPr>
              <a:spLocks noChangeArrowheads="1"/>
            </p:cNvSpPr>
            <p:nvPr/>
          </p:nvSpPr>
          <p:spPr bwMode="auto">
            <a:xfrm>
              <a:off x="3586" y="3191"/>
              <a:ext cx="96" cy="96"/>
            </a:xfrm>
            <a:prstGeom prst="ellipse">
              <a:avLst/>
            </a:pr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sz="4050"/>
            </a:p>
          </p:txBody>
        </p:sp>
        <p:sp>
          <p:nvSpPr>
            <p:cNvPr id="90129" name="Line 17"/>
            <p:cNvSpPr>
              <a:spLocks noChangeShapeType="1"/>
            </p:cNvSpPr>
            <p:nvPr/>
          </p:nvSpPr>
          <p:spPr bwMode="auto">
            <a:xfrm>
              <a:off x="3682" y="3239"/>
              <a:ext cx="192" cy="0"/>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30" name="AutoShape 18"/>
            <p:cNvSpPr>
              <a:spLocks noChangeArrowheads="1"/>
            </p:cNvSpPr>
            <p:nvPr/>
          </p:nvSpPr>
          <p:spPr bwMode="auto">
            <a:xfrm>
              <a:off x="3346" y="3216"/>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sz="4050"/>
            </a:p>
          </p:txBody>
        </p:sp>
        <p:sp>
          <p:nvSpPr>
            <p:cNvPr id="90131" name="AutoShape 19"/>
            <p:cNvSpPr>
              <a:spLocks noChangeArrowheads="1"/>
            </p:cNvSpPr>
            <p:nvPr/>
          </p:nvSpPr>
          <p:spPr bwMode="auto">
            <a:xfrm>
              <a:off x="3883" y="3216"/>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sz="4050"/>
            </a:p>
          </p:txBody>
        </p:sp>
        <p:sp>
          <p:nvSpPr>
            <p:cNvPr id="90132" name="Line 20"/>
            <p:cNvSpPr>
              <a:spLocks noChangeShapeType="1"/>
            </p:cNvSpPr>
            <p:nvPr/>
          </p:nvSpPr>
          <p:spPr bwMode="auto">
            <a:xfrm>
              <a:off x="3634" y="3287"/>
              <a:ext cx="0" cy="125"/>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33" name="AutoShape 21"/>
            <p:cNvSpPr>
              <a:spLocks noChangeArrowheads="1"/>
            </p:cNvSpPr>
            <p:nvPr/>
          </p:nvSpPr>
          <p:spPr bwMode="auto">
            <a:xfrm>
              <a:off x="3538" y="3431"/>
              <a:ext cx="192" cy="144"/>
            </a:xfrm>
            <a:prstGeom prst="roundRect">
              <a:avLst>
                <a:gd name="adj" fmla="val 16667"/>
              </a:avLst>
            </a:prstGeom>
            <a:solidFill>
              <a:schemeClr val="folHlink"/>
            </a:solidFill>
            <a:ln>
              <a:noFill/>
            </a:ln>
            <a:extLst>
              <a:ext uri="{91240B29-F687-4F45-9708-019B960494DF}">
                <a14:hiddenLine xmlns:a14="http://schemas.microsoft.com/office/drawing/2010/main" w="25400">
                  <a:solidFill>
                    <a:srgbClr val="000000"/>
                  </a:solidFill>
                  <a:round/>
                  <a:headEnd type="none" w="sm" len="sm"/>
                  <a:tailEnd type="none" w="med" len="lg"/>
                </a14:hiddenLine>
              </a:ext>
            </a:extLst>
          </p:spPr>
          <p:txBody>
            <a:bodyPr wrap="none" anchor="ctr"/>
            <a:lstStyle/>
            <a:p>
              <a:endParaRPr lang="zh-TW" altLang="en-US" sz="4050"/>
            </a:p>
          </p:txBody>
        </p:sp>
        <p:sp>
          <p:nvSpPr>
            <p:cNvPr id="90134" name="Text Box 22"/>
            <p:cNvSpPr txBox="1">
              <a:spLocks noChangeArrowheads="1"/>
            </p:cNvSpPr>
            <p:nvPr/>
          </p:nvSpPr>
          <p:spPr bwMode="auto">
            <a:xfrm>
              <a:off x="3523" y="3412"/>
              <a:ext cx="235" cy="174"/>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800">
                  <a:latin typeface="Times New Roman" pitchFamily="18" charset="0"/>
                </a:rPr>
                <a:t>C</a:t>
              </a:r>
              <a:r>
                <a:rPr kumimoji="0" lang="en-US" altLang="zh-TW" sz="1800" baseline="30000">
                  <a:latin typeface="Times New Roman" pitchFamily="18" charset="0"/>
                </a:rPr>
                <a:t>-1</a:t>
              </a:r>
              <a:endParaRPr kumimoji="0" lang="en-US" altLang="zh-TW" sz="3600">
                <a:latin typeface="Times New Roman" pitchFamily="18" charset="0"/>
              </a:endParaRPr>
            </a:p>
          </p:txBody>
        </p:sp>
        <p:sp>
          <p:nvSpPr>
            <p:cNvPr id="90135" name="Line 23"/>
            <p:cNvSpPr>
              <a:spLocks noChangeShapeType="1"/>
            </p:cNvSpPr>
            <p:nvPr/>
          </p:nvSpPr>
          <p:spPr bwMode="auto">
            <a:xfrm>
              <a:off x="3634" y="3575"/>
              <a:ext cx="0" cy="144"/>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36" name="Text Box 24"/>
            <p:cNvSpPr txBox="1">
              <a:spLocks noChangeArrowheads="1"/>
            </p:cNvSpPr>
            <p:nvPr/>
          </p:nvSpPr>
          <p:spPr bwMode="auto">
            <a:xfrm>
              <a:off x="3490" y="3719"/>
              <a:ext cx="280" cy="194"/>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100">
                  <a:latin typeface="Times New Roman" pitchFamily="18" charset="0"/>
                </a:rPr>
                <a:t>exp</a:t>
              </a:r>
              <a:endParaRPr kumimoji="0" lang="en-US" altLang="zh-TW" sz="3600">
                <a:latin typeface="Times New Roman" pitchFamily="18" charset="0"/>
              </a:endParaRPr>
            </a:p>
          </p:txBody>
        </p:sp>
        <p:sp>
          <p:nvSpPr>
            <p:cNvPr id="90137" name="Line 25"/>
            <p:cNvSpPr>
              <a:spLocks noChangeShapeType="1"/>
            </p:cNvSpPr>
            <p:nvPr/>
          </p:nvSpPr>
          <p:spPr bwMode="auto">
            <a:xfrm>
              <a:off x="3634" y="3911"/>
              <a:ext cx="0" cy="144"/>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38" name="Oval 26"/>
            <p:cNvSpPr>
              <a:spLocks noChangeArrowheads="1"/>
            </p:cNvSpPr>
            <p:nvPr/>
          </p:nvSpPr>
          <p:spPr bwMode="auto">
            <a:xfrm>
              <a:off x="4450" y="3191"/>
              <a:ext cx="96" cy="96"/>
            </a:xfrm>
            <a:prstGeom prst="ellipse">
              <a:avLst/>
            </a:pr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sz="4050"/>
            </a:p>
          </p:txBody>
        </p:sp>
        <p:sp>
          <p:nvSpPr>
            <p:cNvPr id="90139" name="Line 27"/>
            <p:cNvSpPr>
              <a:spLocks noChangeShapeType="1"/>
            </p:cNvSpPr>
            <p:nvPr/>
          </p:nvSpPr>
          <p:spPr bwMode="auto">
            <a:xfrm>
              <a:off x="4258" y="3233"/>
              <a:ext cx="192" cy="1"/>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40" name="AutoShape 28"/>
            <p:cNvSpPr>
              <a:spLocks noChangeArrowheads="1"/>
            </p:cNvSpPr>
            <p:nvPr/>
          </p:nvSpPr>
          <p:spPr bwMode="auto">
            <a:xfrm>
              <a:off x="4210" y="3216"/>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sz="4050"/>
            </a:p>
          </p:txBody>
        </p:sp>
        <p:sp>
          <p:nvSpPr>
            <p:cNvPr id="90141" name="AutoShape 29"/>
            <p:cNvSpPr>
              <a:spLocks noChangeArrowheads="1"/>
            </p:cNvSpPr>
            <p:nvPr/>
          </p:nvSpPr>
          <p:spPr bwMode="auto">
            <a:xfrm>
              <a:off x="4747" y="3216"/>
              <a:ext cx="48" cy="48"/>
            </a:xfrm>
            <a:prstGeom prst="flowChartConnector">
              <a:avLst/>
            </a:prstGeom>
            <a:solidFill>
              <a:schemeClr val="tx1"/>
            </a:solidFill>
            <a:ln w="25400">
              <a:solidFill>
                <a:schemeClr val="tx1"/>
              </a:solidFill>
              <a:round/>
              <a:headEnd type="none" w="sm" len="sm"/>
              <a:tailEnd type="none" w="med" len="lg"/>
            </a:ln>
          </p:spPr>
          <p:txBody>
            <a:bodyPr wrap="none" anchor="ctr"/>
            <a:lstStyle/>
            <a:p>
              <a:endParaRPr lang="zh-TW" altLang="en-US" sz="4050"/>
            </a:p>
          </p:txBody>
        </p:sp>
        <p:sp>
          <p:nvSpPr>
            <p:cNvPr id="90142" name="Line 30"/>
            <p:cNvSpPr>
              <a:spLocks noChangeShapeType="1"/>
            </p:cNvSpPr>
            <p:nvPr/>
          </p:nvSpPr>
          <p:spPr bwMode="auto">
            <a:xfrm rot="-10704512">
              <a:off x="4498" y="3287"/>
              <a:ext cx="1" cy="144"/>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43" name="AutoShape 31"/>
            <p:cNvSpPr>
              <a:spLocks noChangeArrowheads="1"/>
            </p:cNvSpPr>
            <p:nvPr/>
          </p:nvSpPr>
          <p:spPr bwMode="auto">
            <a:xfrm>
              <a:off x="4402" y="3431"/>
              <a:ext cx="192" cy="144"/>
            </a:xfrm>
            <a:prstGeom prst="roundRect">
              <a:avLst>
                <a:gd name="adj" fmla="val 16667"/>
              </a:avLst>
            </a:prstGeom>
            <a:solidFill>
              <a:schemeClr val="folHlink"/>
            </a:solidFill>
            <a:ln>
              <a:noFill/>
            </a:ln>
            <a:extLst>
              <a:ext uri="{91240B29-F687-4F45-9708-019B960494DF}">
                <a14:hiddenLine xmlns:a14="http://schemas.microsoft.com/office/drawing/2010/main" w="25400">
                  <a:solidFill>
                    <a:srgbClr val="000000"/>
                  </a:solidFill>
                  <a:round/>
                  <a:headEnd type="none" w="sm" len="sm"/>
                  <a:tailEnd type="none" w="med" len="lg"/>
                </a14:hiddenLine>
              </a:ext>
            </a:extLst>
          </p:spPr>
          <p:txBody>
            <a:bodyPr wrap="none" anchor="ctr"/>
            <a:lstStyle/>
            <a:p>
              <a:endParaRPr lang="zh-TW" altLang="en-US" sz="4050"/>
            </a:p>
          </p:txBody>
        </p:sp>
        <p:sp>
          <p:nvSpPr>
            <p:cNvPr id="90144" name="Text Box 32"/>
            <p:cNvSpPr txBox="1">
              <a:spLocks noChangeArrowheads="1"/>
            </p:cNvSpPr>
            <p:nvPr/>
          </p:nvSpPr>
          <p:spPr bwMode="auto">
            <a:xfrm>
              <a:off x="4387" y="3412"/>
              <a:ext cx="181" cy="174"/>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1800">
                  <a:latin typeface="Times New Roman" pitchFamily="18" charset="0"/>
                </a:rPr>
                <a:t>C</a:t>
              </a:r>
              <a:endParaRPr kumimoji="0" lang="en-US" altLang="zh-TW" sz="3600">
                <a:latin typeface="Times New Roman" pitchFamily="18" charset="0"/>
              </a:endParaRPr>
            </a:p>
          </p:txBody>
        </p:sp>
        <p:sp>
          <p:nvSpPr>
            <p:cNvPr id="90145" name="Line 33"/>
            <p:cNvSpPr>
              <a:spLocks noChangeShapeType="1"/>
            </p:cNvSpPr>
            <p:nvPr/>
          </p:nvSpPr>
          <p:spPr bwMode="auto">
            <a:xfrm rot="-10792335">
              <a:off x="4498" y="3575"/>
              <a:ext cx="1" cy="144"/>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46" name="Text Box 34"/>
            <p:cNvSpPr txBox="1">
              <a:spLocks noChangeArrowheads="1"/>
            </p:cNvSpPr>
            <p:nvPr/>
          </p:nvSpPr>
          <p:spPr bwMode="auto">
            <a:xfrm>
              <a:off x="4354" y="3719"/>
              <a:ext cx="261" cy="194"/>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lIns="137112" tIns="68555" rIns="137112" bIns="6855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100">
                  <a:latin typeface="Times New Roman" pitchFamily="18" charset="0"/>
                </a:rPr>
                <a:t>log</a:t>
              </a:r>
              <a:endParaRPr kumimoji="0" lang="en-US" altLang="zh-TW" sz="3600">
                <a:latin typeface="Times New Roman" pitchFamily="18" charset="0"/>
              </a:endParaRPr>
            </a:p>
          </p:txBody>
        </p:sp>
        <p:sp>
          <p:nvSpPr>
            <p:cNvPr id="90147" name="Line 35"/>
            <p:cNvSpPr>
              <a:spLocks noChangeShapeType="1"/>
            </p:cNvSpPr>
            <p:nvPr/>
          </p:nvSpPr>
          <p:spPr bwMode="auto">
            <a:xfrm>
              <a:off x="3826" y="4151"/>
              <a:ext cx="6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35000" tIns="70200" rIns="135000" bIns="70200" anchor="ctr"/>
            <a:lstStyle/>
            <a:p>
              <a:endParaRPr lang="zh-TW" altLang="en-US" sz="4050"/>
            </a:p>
          </p:txBody>
        </p:sp>
        <p:sp>
          <p:nvSpPr>
            <p:cNvPr id="90148" name="Line 36"/>
            <p:cNvSpPr>
              <a:spLocks noChangeShapeType="1"/>
            </p:cNvSpPr>
            <p:nvPr/>
          </p:nvSpPr>
          <p:spPr bwMode="auto">
            <a:xfrm flipV="1">
              <a:off x="4498" y="3911"/>
              <a:ext cx="0" cy="24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lIns="135000" tIns="70200" rIns="135000" bIns="70200" anchor="ctr"/>
            <a:lstStyle/>
            <a:p>
              <a:endParaRPr lang="zh-TW" altLang="en-US" sz="4050"/>
            </a:p>
          </p:txBody>
        </p:sp>
        <p:sp>
          <p:nvSpPr>
            <p:cNvPr id="90149" name="Line 37"/>
            <p:cNvSpPr>
              <a:spLocks noChangeShapeType="1"/>
            </p:cNvSpPr>
            <p:nvPr/>
          </p:nvSpPr>
          <p:spPr bwMode="auto">
            <a:xfrm>
              <a:off x="3394" y="3233"/>
              <a:ext cx="192" cy="1"/>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90150" name="Arc 38"/>
            <p:cNvSpPr>
              <a:spLocks/>
            </p:cNvSpPr>
            <p:nvPr/>
          </p:nvSpPr>
          <p:spPr bwMode="auto">
            <a:xfrm flipH="1" flipV="1">
              <a:off x="3557" y="2999"/>
              <a:ext cx="144"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lnTo>
                    <a:pt x="21600" y="21600"/>
                  </a:lnTo>
                  <a:lnTo>
                    <a:pt x="21599" y="0"/>
                  </a:lnTo>
                  <a:close/>
                </a:path>
              </a:pathLst>
            </a:cu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sz="4050"/>
            </a:p>
          </p:txBody>
        </p:sp>
        <p:sp>
          <p:nvSpPr>
            <p:cNvPr id="90151" name="Line 39"/>
            <p:cNvSpPr>
              <a:spLocks noChangeShapeType="1"/>
            </p:cNvSpPr>
            <p:nvPr/>
          </p:nvSpPr>
          <p:spPr bwMode="auto">
            <a:xfrm flipH="1">
              <a:off x="3651" y="3170"/>
              <a:ext cx="18"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grpSp>
          <p:nvGrpSpPr>
            <p:cNvPr id="90152" name="Group 40"/>
            <p:cNvGrpSpPr>
              <a:grpSpLocks/>
            </p:cNvGrpSpPr>
            <p:nvPr/>
          </p:nvGrpSpPr>
          <p:grpSpPr bwMode="auto">
            <a:xfrm>
              <a:off x="2835" y="3749"/>
              <a:ext cx="144" cy="192"/>
              <a:chOff x="4313" y="2931"/>
              <a:chExt cx="144" cy="192"/>
            </a:xfrm>
          </p:grpSpPr>
          <p:sp>
            <p:nvSpPr>
              <p:cNvPr id="90157" name="Arc 41"/>
              <p:cNvSpPr>
                <a:spLocks/>
              </p:cNvSpPr>
              <p:nvPr/>
            </p:nvSpPr>
            <p:spPr bwMode="auto">
              <a:xfrm flipH="1" flipV="1">
                <a:off x="4313" y="2931"/>
                <a:ext cx="144"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lnTo>
                      <a:pt x="21600" y="21600"/>
                    </a:lnTo>
                    <a:lnTo>
                      <a:pt x="21599" y="0"/>
                    </a:lnTo>
                    <a:close/>
                  </a:path>
                </a:pathLst>
              </a:cu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sz="4050"/>
              </a:p>
            </p:txBody>
          </p:sp>
          <p:sp>
            <p:nvSpPr>
              <p:cNvPr id="90158" name="Line 42"/>
              <p:cNvSpPr>
                <a:spLocks noChangeShapeType="1"/>
              </p:cNvSpPr>
              <p:nvPr/>
            </p:nvSpPr>
            <p:spPr bwMode="auto">
              <a:xfrm flipH="1">
                <a:off x="4407" y="3102"/>
                <a:ext cx="18"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grpSp>
        <p:grpSp>
          <p:nvGrpSpPr>
            <p:cNvPr id="90153" name="Group 43"/>
            <p:cNvGrpSpPr>
              <a:grpSpLocks/>
            </p:cNvGrpSpPr>
            <p:nvPr/>
          </p:nvGrpSpPr>
          <p:grpSpPr bwMode="auto">
            <a:xfrm>
              <a:off x="4420" y="2996"/>
              <a:ext cx="144" cy="192"/>
              <a:chOff x="4313" y="2931"/>
              <a:chExt cx="144" cy="192"/>
            </a:xfrm>
          </p:grpSpPr>
          <p:sp>
            <p:nvSpPr>
              <p:cNvPr id="90155" name="Arc 44"/>
              <p:cNvSpPr>
                <a:spLocks/>
              </p:cNvSpPr>
              <p:nvPr/>
            </p:nvSpPr>
            <p:spPr bwMode="auto">
              <a:xfrm flipH="1" flipV="1">
                <a:off x="4313" y="2931"/>
                <a:ext cx="144"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874"/>
                      <a:pt x="7869" y="1773"/>
                      <a:pt x="18483" y="226"/>
                    </a:cubicBezTo>
                    <a:lnTo>
                      <a:pt x="21600" y="21600"/>
                    </a:lnTo>
                    <a:lnTo>
                      <a:pt x="21599" y="0"/>
                    </a:lnTo>
                    <a:close/>
                  </a:path>
                </a:pathLst>
              </a:custGeom>
              <a:noFill/>
              <a:ln w="3175">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TW" altLang="en-US" sz="4050"/>
              </a:p>
            </p:txBody>
          </p:sp>
          <p:sp>
            <p:nvSpPr>
              <p:cNvPr id="90156" name="Line 45"/>
              <p:cNvSpPr>
                <a:spLocks noChangeShapeType="1"/>
              </p:cNvSpPr>
              <p:nvPr/>
            </p:nvSpPr>
            <p:spPr bwMode="auto">
              <a:xfrm flipH="1">
                <a:off x="4407" y="3102"/>
                <a:ext cx="18"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4050"/>
              </a:p>
            </p:txBody>
          </p:sp>
        </p:grpSp>
        <p:sp>
          <p:nvSpPr>
            <p:cNvPr id="90154" name="Line 46"/>
            <p:cNvSpPr>
              <a:spLocks noChangeShapeType="1"/>
            </p:cNvSpPr>
            <p:nvPr/>
          </p:nvSpPr>
          <p:spPr bwMode="auto">
            <a:xfrm>
              <a:off x="4554" y="3237"/>
              <a:ext cx="192" cy="1"/>
            </a:xfrm>
            <a:prstGeom prst="line">
              <a:avLst/>
            </a:prstGeom>
            <a:noFill/>
            <a:ln w="31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TW" altLang="en-US" sz="4050"/>
            </a:p>
          </p:txBody>
        </p:sp>
      </p:grpSp>
      <p:sp>
        <p:nvSpPr>
          <p:cNvPr id="47"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4</a:t>
            </a:fld>
            <a:endParaRPr lang="zh-TW" altLang="en-US">
              <a:solidFill>
                <a:prstClr val="black">
                  <a:tint val="75000"/>
                </a:prstClr>
              </a:solidFill>
            </a:endParaRPr>
          </a:p>
        </p:txBody>
      </p:sp>
      <p:pic>
        <p:nvPicPr>
          <p:cNvPr id="49" name="Picture 15" descr="c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5625" y="9653005"/>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863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4620" y="1472409"/>
            <a:ext cx="12961143" cy="452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文字方塊 1"/>
          <p:cNvSpPr txBox="1">
            <a:spLocks noChangeArrowheads="1"/>
          </p:cNvSpPr>
          <p:nvPr/>
        </p:nvSpPr>
        <p:spPr bwMode="auto">
          <a:xfrm>
            <a:off x="3586240" y="1637204"/>
            <a:ext cx="9446195" cy="7848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endParaRPr lang="zh-TW" altLang="en-US" sz="4500" b="1" u="sng" dirty="0"/>
          </a:p>
        </p:txBody>
      </p:sp>
      <p:sp>
        <p:nvSpPr>
          <p:cNvPr id="91140" name="文字方塊 1"/>
          <p:cNvSpPr txBox="1">
            <a:spLocks noChangeArrowheads="1"/>
          </p:cNvSpPr>
          <p:nvPr/>
        </p:nvSpPr>
        <p:spPr bwMode="auto">
          <a:xfrm>
            <a:off x="5975648" y="5217516"/>
            <a:ext cx="194310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800" dirty="0">
                <a:solidFill>
                  <a:srgbClr val="FF0000"/>
                </a:solidFill>
              </a:rPr>
              <a:t>processing</a:t>
            </a:r>
            <a:endParaRPr lang="zh-TW" altLang="en-US" sz="2800" dirty="0">
              <a:solidFill>
                <a:srgbClr val="FF0000"/>
              </a:solidFill>
            </a:endParaRPr>
          </a:p>
        </p:txBody>
      </p:sp>
      <p:sp>
        <p:nvSpPr>
          <p:cNvPr id="91141" name="矩形 2"/>
          <p:cNvSpPr>
            <a:spLocks noChangeArrowheads="1"/>
          </p:cNvSpPr>
          <p:nvPr/>
        </p:nvSpPr>
        <p:spPr bwMode="auto">
          <a:xfrm>
            <a:off x="9216008" y="5052796"/>
            <a:ext cx="1955792"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3200" dirty="0">
                <a:solidFill>
                  <a:srgbClr val="0070C0"/>
                </a:solidFill>
              </a:rPr>
              <a:t>processing</a:t>
            </a:r>
            <a:endParaRPr lang="zh-TW" altLang="en-US" sz="3200" dirty="0">
              <a:solidFill>
                <a:srgbClr val="0070C0"/>
              </a:solidFill>
            </a:endParaRPr>
          </a:p>
        </p:txBody>
      </p:sp>
      <p:sp>
        <p:nvSpPr>
          <p:cNvPr id="6"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7" name="文字方塊 1"/>
          <p:cNvSpPr txBox="1">
            <a:spLocks noChangeArrowheads="1"/>
          </p:cNvSpPr>
          <p:nvPr/>
        </p:nvSpPr>
        <p:spPr bwMode="auto">
          <a:xfrm>
            <a:off x="2325837" y="283754"/>
            <a:ext cx="13406895" cy="90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lvl1pPr defTabSz="968375" eaLnBrk="1" hangingPunct="1">
              <a:defRPr sz="3300" b="1">
                <a:latin typeface="Times New Roman" pitchFamily="18" charset="0"/>
                <a:ea typeface="+mj-ea"/>
                <a:cs typeface="+mj-cs"/>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altLang="zh-TW" sz="4950" dirty="0"/>
              <a:t>Parallel Model Combination (PMC)</a:t>
            </a:r>
            <a:endParaRPr lang="zh-TW" altLang="en-US" sz="4950" dirty="0"/>
          </a:p>
        </p:txBody>
      </p:sp>
      <p:sp>
        <p:nvSpPr>
          <p:cNvPr id="2" name="投影片編號版面配置區 1"/>
          <p:cNvSpPr>
            <a:spLocks noGrp="1"/>
          </p:cNvSpPr>
          <p:nvPr>
            <p:ph type="sldNum" sz="quarter" idx="12"/>
          </p:nvPr>
        </p:nvSpPr>
        <p:spPr/>
        <p:txBody>
          <a:bodyPr/>
          <a:lstStyle/>
          <a:p>
            <a:pPr>
              <a:defRPr/>
            </a:pPr>
            <a:fld id="{645EAB27-9B91-4AB3-9511-1F4AC5D414CC}" type="slidenum">
              <a:rPr lang="zh-TW" altLang="en-US" smtClean="0">
                <a:solidFill>
                  <a:prstClr val="black">
                    <a:tint val="75000"/>
                  </a:prstClr>
                </a:solidFill>
              </a:rPr>
              <a:pPr>
                <a:defRPr/>
              </a:pPr>
              <a:t>5</a:t>
            </a:fld>
            <a:endParaRPr lang="zh-TW" altLang="en-US">
              <a:solidFill>
                <a:prstClr val="black">
                  <a:tint val="75000"/>
                </a:prstClr>
              </a:solidFill>
            </a:endParaRPr>
          </a:p>
        </p:txBody>
      </p:sp>
      <p:pic>
        <p:nvPicPr>
          <p:cNvPr id="9" name="Picture 15" descr="cc">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60854" y="5239285"/>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12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2388397" y="3176"/>
            <a:ext cx="13613606" cy="1038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algn="l" eaLnBrk="1" hangingPunct="1">
              <a:lnSpc>
                <a:spcPct val="80000"/>
              </a:lnSpc>
            </a:pPr>
            <a:r>
              <a:rPr lang="en-US" altLang="zh-TW" sz="4500"/>
              <a:t>Model-based Approach Example 1 </a:t>
            </a:r>
            <a:r>
              <a:rPr lang="en-US" altLang="zh-TW" sz="4500">
                <a:latin typeface="新細明體" charset="-120"/>
              </a:rPr>
              <a:t>―</a:t>
            </a:r>
            <a:r>
              <a:rPr lang="en-US" altLang="zh-TW" sz="4500"/>
              <a:t> Parallel Model Combination (PMC)</a:t>
            </a:r>
          </a:p>
        </p:txBody>
      </p:sp>
      <p:sp>
        <p:nvSpPr>
          <p:cNvPr id="92163" name="Text Box 3"/>
          <p:cNvSpPr txBox="1">
            <a:spLocks noChangeArrowheads="1"/>
          </p:cNvSpPr>
          <p:nvPr/>
        </p:nvSpPr>
        <p:spPr bwMode="auto">
          <a:xfrm>
            <a:off x="2286000" y="1362869"/>
            <a:ext cx="13716000" cy="124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12" tIns="68555" rIns="137112" bIns="68555">
            <a:spAutoFit/>
          </a:bodyPr>
          <a:lstStyle>
            <a:lvl1pPr marL="180975" indent="-180975"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buFontTx/>
              <a:buChar char="•"/>
            </a:pPr>
            <a:r>
              <a:rPr lang="en-US" altLang="zh-TW" sz="3600" b="1">
                <a:solidFill>
                  <a:schemeClr val="tx2"/>
                </a:solidFill>
                <a:latin typeface="Times New Roman" pitchFamily="18" charset="0"/>
              </a:rPr>
              <a:t>The Effect of Additive Noise in the Three Different Domains and the Relationships</a:t>
            </a:r>
          </a:p>
        </p:txBody>
      </p:sp>
      <p:grpSp>
        <p:nvGrpSpPr>
          <p:cNvPr id="92164" name="Group 4"/>
          <p:cNvGrpSpPr>
            <a:grpSpLocks/>
          </p:cNvGrpSpPr>
          <p:nvPr/>
        </p:nvGrpSpPr>
        <p:grpSpPr bwMode="auto">
          <a:xfrm>
            <a:off x="2743201" y="2629694"/>
            <a:ext cx="12118181" cy="6515100"/>
            <a:chOff x="192" y="1104"/>
            <a:chExt cx="5089" cy="2736"/>
          </a:xfrm>
        </p:grpSpPr>
        <p:sp>
          <p:nvSpPr>
            <p:cNvPr id="92165" name="AutoShape 5"/>
            <p:cNvSpPr>
              <a:spLocks noChangeArrowheads="1"/>
            </p:cNvSpPr>
            <p:nvPr/>
          </p:nvSpPr>
          <p:spPr bwMode="auto">
            <a:xfrm>
              <a:off x="1584" y="1248"/>
              <a:ext cx="2160" cy="480"/>
            </a:xfrm>
            <a:prstGeom prst="roundRect">
              <a:avLst>
                <a:gd name="adj" fmla="val 16667"/>
              </a:avLst>
            </a:prstGeom>
            <a:solidFill>
              <a:schemeClr val="bg1"/>
            </a:solidFill>
            <a:ln w="6350">
              <a:solidFill>
                <a:schemeClr val="tx1"/>
              </a:solidFill>
              <a:round/>
              <a:headEnd type="none" w="sm" len="sm"/>
              <a:tailEnd type="none" w="med" len="lg"/>
            </a:ln>
            <a:effectLst>
              <a:outerShdw dist="107763" dir="2700000" algn="ctr" rotWithShape="0">
                <a:schemeClr val="bg2"/>
              </a:outerShdw>
            </a:effectLst>
          </p:spPr>
          <p:txBody>
            <a:bodyPr wrap="none" anchor="ctr"/>
            <a:lstStyle/>
            <a:p>
              <a:pPr algn="ctr"/>
              <a:endParaRPr lang="zh-TW" altLang="zh-TW" sz="3600">
                <a:latin typeface="Times New Roman" pitchFamily="18" charset="0"/>
              </a:endParaRPr>
            </a:p>
          </p:txBody>
        </p:sp>
        <p:sp>
          <p:nvSpPr>
            <p:cNvPr id="92166" name="Text Box 6"/>
            <p:cNvSpPr txBox="1">
              <a:spLocks noChangeArrowheads="1"/>
            </p:cNvSpPr>
            <p:nvPr/>
          </p:nvSpPr>
          <p:spPr bwMode="auto">
            <a:xfrm>
              <a:off x="1728" y="1344"/>
              <a:ext cx="199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800" b="1" i="1" dirty="0">
                  <a:latin typeface="Times New Roman" pitchFamily="18" charset="0"/>
                </a:rPr>
                <a:t>X</a:t>
              </a:r>
              <a:r>
                <a:rPr lang="en-US" altLang="zh-TW" sz="4800" b="1" dirty="0">
                  <a:latin typeface="Times New Roman" pitchFamily="18" charset="0"/>
                </a:rPr>
                <a:t>(</a:t>
              </a:r>
              <a:r>
                <a:rPr lang="en-US" altLang="zh-TW" sz="4800" b="1" dirty="0">
                  <a:latin typeface="Times New Roman" pitchFamily="18" charset="0"/>
                  <a:sym typeface="Symbol" pitchFamily="18" charset="2"/>
                </a:rPr>
                <a:t></a:t>
              </a:r>
              <a:r>
                <a:rPr lang="en-US" altLang="zh-TW" sz="4800" b="1" dirty="0">
                  <a:latin typeface="Times New Roman" pitchFamily="18" charset="0"/>
                </a:rPr>
                <a:t>)</a:t>
              </a:r>
              <a:r>
                <a:rPr lang="en-US" altLang="zh-TW" sz="4800" b="1" i="1" dirty="0">
                  <a:latin typeface="Times New Roman" pitchFamily="18" charset="0"/>
                </a:rPr>
                <a:t>=S</a:t>
              </a:r>
              <a:r>
                <a:rPr lang="en-US" altLang="zh-TW" sz="4800" b="1" dirty="0">
                  <a:latin typeface="Times New Roman" pitchFamily="18" charset="0"/>
                </a:rPr>
                <a:t>(</a:t>
              </a:r>
              <a:r>
                <a:rPr lang="en-US" altLang="zh-TW" sz="4800" b="1" dirty="0">
                  <a:latin typeface="Times New Roman" pitchFamily="18" charset="0"/>
                  <a:sym typeface="Symbol" pitchFamily="18" charset="2"/>
                </a:rPr>
                <a:t></a:t>
              </a:r>
              <a:r>
                <a:rPr lang="en-US" altLang="zh-TW" sz="4800" b="1" dirty="0">
                  <a:latin typeface="Times New Roman" pitchFamily="18" charset="0"/>
                </a:rPr>
                <a:t>)</a:t>
              </a:r>
              <a:r>
                <a:rPr lang="en-US" altLang="zh-TW" sz="4800" b="1" i="1" dirty="0">
                  <a:latin typeface="Times New Roman" pitchFamily="18" charset="0"/>
                </a:rPr>
                <a:t> +N</a:t>
              </a:r>
              <a:r>
                <a:rPr lang="en-US" altLang="zh-TW" sz="4800" b="1" dirty="0">
                  <a:latin typeface="Times New Roman" pitchFamily="18" charset="0"/>
                </a:rPr>
                <a:t>(</a:t>
              </a:r>
              <a:r>
                <a:rPr lang="en-US" altLang="zh-TW" sz="4800" b="1" dirty="0">
                  <a:latin typeface="Times New Roman" pitchFamily="18" charset="0"/>
                  <a:sym typeface="Symbol" pitchFamily="18" charset="2"/>
                </a:rPr>
                <a:t></a:t>
              </a:r>
              <a:r>
                <a:rPr lang="en-US" altLang="zh-TW" sz="4800" b="1" dirty="0">
                  <a:latin typeface="Times New Roman" pitchFamily="18" charset="0"/>
                </a:rPr>
                <a:t>)</a:t>
              </a:r>
            </a:p>
          </p:txBody>
        </p:sp>
        <p:sp>
          <p:nvSpPr>
            <p:cNvPr id="92167" name="AutoShape 7"/>
            <p:cNvSpPr>
              <a:spLocks noChangeArrowheads="1"/>
            </p:cNvSpPr>
            <p:nvPr/>
          </p:nvSpPr>
          <p:spPr bwMode="auto">
            <a:xfrm>
              <a:off x="2208" y="1824"/>
              <a:ext cx="240" cy="240"/>
            </a:xfrm>
            <a:prstGeom prst="downArrow">
              <a:avLst>
                <a:gd name="adj1" fmla="val 50000"/>
                <a:gd name="adj2" fmla="val 25000"/>
              </a:avLst>
            </a:prstGeom>
            <a:gradFill rotWithShape="0">
              <a:gsLst>
                <a:gs pos="0">
                  <a:srgbClr val="FF3300"/>
                </a:gs>
                <a:gs pos="100000">
                  <a:srgbClr val="FFFFFF"/>
                </a:gs>
              </a:gsLst>
              <a:lin ang="5400000" scaled="1"/>
            </a:gradFill>
            <a:ln w="6350">
              <a:solidFill>
                <a:schemeClr val="tx1"/>
              </a:solidFill>
              <a:miter lim="800000"/>
              <a:headEnd type="none" w="sm" len="sm"/>
              <a:tailEnd type="none" w="med" len="lg"/>
            </a:ln>
          </p:spPr>
          <p:txBody>
            <a:bodyPr vert="eaVert" wrap="none" anchor="ctr"/>
            <a:lstStyle/>
            <a:p>
              <a:endParaRPr lang="zh-TW" altLang="en-US" sz="4050"/>
            </a:p>
          </p:txBody>
        </p:sp>
        <p:sp>
          <p:nvSpPr>
            <p:cNvPr id="158728" name="Rectangle 8"/>
            <p:cNvSpPr>
              <a:spLocks noChangeArrowheads="1"/>
            </p:cNvSpPr>
            <p:nvPr/>
          </p:nvSpPr>
          <p:spPr bwMode="auto">
            <a:xfrm>
              <a:off x="1776" y="1104"/>
              <a:ext cx="1776" cy="240"/>
            </a:xfrm>
            <a:prstGeom prst="rect">
              <a:avLst/>
            </a:prstGeom>
            <a:solidFill>
              <a:schemeClr val="accent1"/>
            </a:solidFill>
            <a:ln w="6350">
              <a:noFill/>
              <a:miter lim="800000"/>
              <a:headEnd type="none" w="sm" len="sm"/>
              <a:tailEnd type="none" w="med" len="lg"/>
            </a:ln>
            <a:effectLst>
              <a:prstShdw prst="shdw17" dist="17961" dir="2700000">
                <a:schemeClr val="accent1">
                  <a:gamma/>
                  <a:shade val="60000"/>
                  <a:invGamma/>
                </a:schemeClr>
              </a:prstShdw>
            </a:effectLst>
          </p:spPr>
          <p:txBody>
            <a:bodyPr wrap="none" anchor="ctr"/>
            <a:lstStyle/>
            <a:p>
              <a:pPr>
                <a:defRPr/>
              </a:pPr>
              <a:endParaRPr lang="zh-TW" altLang="en-US" sz="4050"/>
            </a:p>
          </p:txBody>
        </p:sp>
        <p:sp>
          <p:nvSpPr>
            <p:cNvPr id="92169" name="Text Box 9"/>
            <p:cNvSpPr txBox="1">
              <a:spLocks noChangeArrowheads="1"/>
            </p:cNvSpPr>
            <p:nvPr/>
          </p:nvSpPr>
          <p:spPr bwMode="auto">
            <a:xfrm>
              <a:off x="1776" y="1105"/>
              <a:ext cx="16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Linear power spectral domain</a:t>
              </a:r>
            </a:p>
          </p:txBody>
        </p:sp>
        <p:sp>
          <p:nvSpPr>
            <p:cNvPr id="92170" name="AutoShape 10"/>
            <p:cNvSpPr>
              <a:spLocks noChangeArrowheads="1"/>
            </p:cNvSpPr>
            <p:nvPr/>
          </p:nvSpPr>
          <p:spPr bwMode="auto">
            <a:xfrm>
              <a:off x="1344" y="2304"/>
              <a:ext cx="2640" cy="480"/>
            </a:xfrm>
            <a:prstGeom prst="roundRect">
              <a:avLst>
                <a:gd name="adj" fmla="val 16667"/>
              </a:avLst>
            </a:prstGeom>
            <a:solidFill>
              <a:schemeClr val="bg1"/>
            </a:solidFill>
            <a:ln w="6350">
              <a:solidFill>
                <a:schemeClr val="tx1"/>
              </a:solidFill>
              <a:round/>
              <a:headEnd type="none" w="sm" len="sm"/>
              <a:tailEnd type="none" w="med" len="lg"/>
            </a:ln>
            <a:effectLst>
              <a:outerShdw dist="107763" dir="2700000" algn="ctr" rotWithShape="0">
                <a:schemeClr val="bg2"/>
              </a:outerShdw>
            </a:effectLst>
          </p:spPr>
          <p:txBody>
            <a:bodyPr wrap="none" anchor="ctr"/>
            <a:lstStyle/>
            <a:p>
              <a:pPr algn="ctr"/>
              <a:endParaRPr lang="zh-TW" altLang="zh-TW" sz="3600">
                <a:latin typeface="Times New Roman" pitchFamily="18" charset="0"/>
              </a:endParaRPr>
            </a:p>
          </p:txBody>
        </p:sp>
        <p:sp>
          <p:nvSpPr>
            <p:cNvPr id="92171" name="AutoShape 11"/>
            <p:cNvSpPr>
              <a:spLocks noChangeArrowheads="1"/>
            </p:cNvSpPr>
            <p:nvPr/>
          </p:nvSpPr>
          <p:spPr bwMode="auto">
            <a:xfrm>
              <a:off x="2208" y="2880"/>
              <a:ext cx="240" cy="240"/>
            </a:xfrm>
            <a:prstGeom prst="downArrow">
              <a:avLst>
                <a:gd name="adj1" fmla="val 50000"/>
                <a:gd name="adj2" fmla="val 25000"/>
              </a:avLst>
            </a:prstGeom>
            <a:gradFill rotWithShape="0">
              <a:gsLst>
                <a:gs pos="0">
                  <a:srgbClr val="FF3300"/>
                </a:gs>
                <a:gs pos="100000">
                  <a:srgbClr val="FFFFFF"/>
                </a:gs>
              </a:gsLst>
              <a:lin ang="5400000" scaled="1"/>
            </a:gradFill>
            <a:ln w="6350">
              <a:solidFill>
                <a:schemeClr val="tx1"/>
              </a:solidFill>
              <a:miter lim="800000"/>
              <a:headEnd type="none" w="sm" len="sm"/>
              <a:tailEnd type="none" w="med" len="lg"/>
            </a:ln>
          </p:spPr>
          <p:txBody>
            <a:bodyPr vert="eaVert" wrap="none" anchor="ctr"/>
            <a:lstStyle/>
            <a:p>
              <a:endParaRPr lang="zh-TW" altLang="en-US" sz="4050"/>
            </a:p>
          </p:txBody>
        </p:sp>
        <p:sp>
          <p:nvSpPr>
            <p:cNvPr id="158732" name="Rectangle 12"/>
            <p:cNvSpPr>
              <a:spLocks noChangeArrowheads="1"/>
            </p:cNvSpPr>
            <p:nvPr/>
          </p:nvSpPr>
          <p:spPr bwMode="auto">
            <a:xfrm>
              <a:off x="1824" y="2160"/>
              <a:ext cx="1776" cy="240"/>
            </a:xfrm>
            <a:prstGeom prst="rect">
              <a:avLst/>
            </a:prstGeom>
            <a:solidFill>
              <a:schemeClr val="accent1"/>
            </a:solidFill>
            <a:ln w="6350">
              <a:noFill/>
              <a:miter lim="800000"/>
              <a:headEnd type="none" w="sm" len="sm"/>
              <a:tailEnd type="none" w="med" len="lg"/>
            </a:ln>
            <a:effectLst>
              <a:prstShdw prst="shdw17" dist="17961" dir="2700000">
                <a:schemeClr val="accent1">
                  <a:gamma/>
                  <a:shade val="60000"/>
                  <a:invGamma/>
                </a:schemeClr>
              </a:prstShdw>
            </a:effectLst>
          </p:spPr>
          <p:txBody>
            <a:bodyPr wrap="none" anchor="ctr"/>
            <a:lstStyle/>
            <a:p>
              <a:pPr>
                <a:defRPr/>
              </a:pPr>
              <a:endParaRPr lang="zh-TW" altLang="en-US" sz="4050"/>
            </a:p>
          </p:txBody>
        </p:sp>
        <p:sp>
          <p:nvSpPr>
            <p:cNvPr id="92173" name="Text Box 13"/>
            <p:cNvSpPr txBox="1">
              <a:spLocks noChangeArrowheads="1"/>
            </p:cNvSpPr>
            <p:nvPr/>
          </p:nvSpPr>
          <p:spPr bwMode="auto">
            <a:xfrm>
              <a:off x="2016" y="2161"/>
              <a:ext cx="114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Log spectral domain</a:t>
              </a:r>
            </a:p>
          </p:txBody>
        </p:sp>
        <p:graphicFrame>
          <p:nvGraphicFramePr>
            <p:cNvPr id="92174" name="Object 14"/>
            <p:cNvGraphicFramePr>
              <a:graphicFrameLocks noChangeAspect="1"/>
            </p:cNvGraphicFramePr>
            <p:nvPr/>
          </p:nvGraphicFramePr>
          <p:xfrm>
            <a:off x="1872" y="2448"/>
            <a:ext cx="1756" cy="236"/>
          </p:xfrm>
          <a:graphic>
            <a:graphicData uri="http://schemas.openxmlformats.org/presentationml/2006/ole">
              <mc:AlternateContent xmlns:mc="http://schemas.openxmlformats.org/markup-compatibility/2006">
                <mc:Choice xmlns:v="urn:schemas-microsoft-com:vml" Requires="v">
                  <p:oleObj spid="_x0000_s3562" name="方程式" r:id="rId4" imgW="1714500" imgH="228600" progId="Equation.3">
                    <p:embed/>
                  </p:oleObj>
                </mc:Choice>
                <mc:Fallback>
                  <p:oleObj name="方程式" r:id="rId4" imgW="1714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2448"/>
                          <a:ext cx="175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5" name="AutoShape 15"/>
            <p:cNvSpPr>
              <a:spLocks noChangeArrowheads="1"/>
            </p:cNvSpPr>
            <p:nvPr/>
          </p:nvSpPr>
          <p:spPr bwMode="auto">
            <a:xfrm>
              <a:off x="1344" y="3360"/>
              <a:ext cx="2640" cy="480"/>
            </a:xfrm>
            <a:prstGeom prst="roundRect">
              <a:avLst>
                <a:gd name="adj" fmla="val 16667"/>
              </a:avLst>
            </a:prstGeom>
            <a:solidFill>
              <a:schemeClr val="bg1"/>
            </a:solidFill>
            <a:ln w="6350">
              <a:solidFill>
                <a:schemeClr val="tx1"/>
              </a:solidFill>
              <a:round/>
              <a:headEnd type="none" w="sm" len="sm"/>
              <a:tailEnd type="none" w="med" len="lg"/>
            </a:ln>
            <a:effectLst>
              <a:outerShdw dist="107763" dir="2700000" algn="ctr" rotWithShape="0">
                <a:schemeClr val="bg2"/>
              </a:outerShdw>
            </a:effectLst>
          </p:spPr>
          <p:txBody>
            <a:bodyPr wrap="none" anchor="ctr"/>
            <a:lstStyle/>
            <a:p>
              <a:pPr algn="ctr"/>
              <a:endParaRPr lang="zh-TW" altLang="zh-TW" sz="3600">
                <a:latin typeface="Times New Roman" pitchFamily="18" charset="0"/>
              </a:endParaRPr>
            </a:p>
          </p:txBody>
        </p:sp>
        <p:sp>
          <p:nvSpPr>
            <p:cNvPr id="158736" name="Rectangle 16"/>
            <p:cNvSpPr>
              <a:spLocks noChangeArrowheads="1"/>
            </p:cNvSpPr>
            <p:nvPr/>
          </p:nvSpPr>
          <p:spPr bwMode="auto">
            <a:xfrm>
              <a:off x="1824" y="3216"/>
              <a:ext cx="1776" cy="240"/>
            </a:xfrm>
            <a:prstGeom prst="rect">
              <a:avLst/>
            </a:prstGeom>
            <a:solidFill>
              <a:schemeClr val="accent1"/>
            </a:solidFill>
            <a:ln w="6350">
              <a:noFill/>
              <a:miter lim="800000"/>
              <a:headEnd type="none" w="sm" len="sm"/>
              <a:tailEnd type="none" w="med" len="lg"/>
            </a:ln>
            <a:effectLst>
              <a:prstShdw prst="shdw17" dist="17961" dir="2700000">
                <a:schemeClr val="accent1">
                  <a:gamma/>
                  <a:shade val="60000"/>
                  <a:invGamma/>
                </a:schemeClr>
              </a:prstShdw>
            </a:effectLst>
          </p:spPr>
          <p:txBody>
            <a:bodyPr wrap="none" anchor="ctr"/>
            <a:lstStyle/>
            <a:p>
              <a:pPr>
                <a:defRPr/>
              </a:pPr>
              <a:endParaRPr lang="zh-TW" altLang="en-US" sz="4050"/>
            </a:p>
          </p:txBody>
        </p:sp>
        <p:sp>
          <p:nvSpPr>
            <p:cNvPr id="92177" name="Text Box 17"/>
            <p:cNvSpPr txBox="1">
              <a:spLocks noChangeArrowheads="1"/>
            </p:cNvSpPr>
            <p:nvPr/>
          </p:nvSpPr>
          <p:spPr bwMode="auto">
            <a:xfrm>
              <a:off x="2160" y="3217"/>
              <a:ext cx="9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2400" i="1">
                  <a:latin typeface="Times New Roman" pitchFamily="18" charset="0"/>
                </a:rPr>
                <a:t>Cepstral  domain</a:t>
              </a:r>
            </a:p>
          </p:txBody>
        </p:sp>
        <p:graphicFrame>
          <p:nvGraphicFramePr>
            <p:cNvPr id="92178" name="Object 18"/>
            <p:cNvGraphicFramePr>
              <a:graphicFrameLocks noChangeAspect="1"/>
            </p:cNvGraphicFramePr>
            <p:nvPr/>
          </p:nvGraphicFramePr>
          <p:xfrm>
            <a:off x="1488" y="3504"/>
            <a:ext cx="2341" cy="236"/>
          </p:xfrm>
          <a:graphic>
            <a:graphicData uri="http://schemas.openxmlformats.org/presentationml/2006/ole">
              <mc:AlternateContent xmlns:mc="http://schemas.openxmlformats.org/markup-compatibility/2006">
                <mc:Choice xmlns:v="urn:schemas-microsoft-com:vml" Requires="v">
                  <p:oleObj spid="_x0000_s3563" name="方程式" r:id="rId6" imgW="2286000" imgH="228600" progId="Equation.3">
                    <p:embed/>
                  </p:oleObj>
                </mc:Choice>
                <mc:Fallback>
                  <p:oleObj name="方程式" r:id="rId6" imgW="22860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8" y="3504"/>
                          <a:ext cx="234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9" name="AutoShape 19"/>
            <p:cNvSpPr>
              <a:spLocks noChangeArrowheads="1"/>
            </p:cNvSpPr>
            <p:nvPr/>
          </p:nvSpPr>
          <p:spPr bwMode="auto">
            <a:xfrm>
              <a:off x="4320" y="2688"/>
              <a:ext cx="960" cy="576"/>
            </a:xfrm>
            <a:prstGeom prst="wedgeRoundRectCallout">
              <a:avLst>
                <a:gd name="adj1" fmla="val -81356"/>
                <a:gd name="adj2" fmla="val 61287"/>
                <a:gd name="adj3" fmla="val 16667"/>
              </a:avLst>
            </a:prstGeom>
            <a:solidFill>
              <a:schemeClr val="accent1"/>
            </a:solidFill>
            <a:ln w="6350">
              <a:solidFill>
                <a:schemeClr val="tx1"/>
              </a:solidFill>
              <a:miter lim="800000"/>
              <a:headEnd type="none" w="sm" len="sm"/>
              <a:tailEnd type="none" w="med" len="lg"/>
            </a:ln>
          </p:spPr>
          <p:txBody>
            <a:bodyPr wrap="none" anchor="ctr"/>
            <a:lstStyle/>
            <a:p>
              <a:pPr algn="ctr"/>
              <a:endParaRPr lang="zh-TW" altLang="zh-TW" sz="3600">
                <a:latin typeface="Times New Roman" pitchFamily="18" charset="0"/>
              </a:endParaRPr>
            </a:p>
          </p:txBody>
        </p:sp>
        <p:sp>
          <p:nvSpPr>
            <p:cNvPr id="92180" name="Text Box 20"/>
            <p:cNvSpPr txBox="1">
              <a:spLocks noChangeArrowheads="1"/>
            </p:cNvSpPr>
            <p:nvPr/>
          </p:nvSpPr>
          <p:spPr bwMode="auto">
            <a:xfrm>
              <a:off x="4314" y="2784"/>
              <a:ext cx="967"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sz="3200" b="1" i="1" dirty="0">
                  <a:latin typeface="Times New Roman" pitchFamily="18" charset="0"/>
                </a:rPr>
                <a:t>Nonlinear </a:t>
              </a:r>
            </a:p>
            <a:p>
              <a:pPr algn="ctr" eaLnBrk="1" hangingPunct="1"/>
              <a:r>
                <a:rPr lang="en-US" altLang="zh-TW" sz="3200" b="1" i="1" dirty="0">
                  <a:latin typeface="Times New Roman" pitchFamily="18" charset="0"/>
                </a:rPr>
                <a:t>combination</a:t>
              </a:r>
              <a:endParaRPr lang="en-US" altLang="zh-TW" sz="3200" dirty="0">
                <a:latin typeface="Times New Roman" pitchFamily="18" charset="0"/>
              </a:endParaRPr>
            </a:p>
          </p:txBody>
        </p:sp>
        <p:sp>
          <p:nvSpPr>
            <p:cNvPr id="92181" name="AutoShape 21"/>
            <p:cNvSpPr>
              <a:spLocks noChangeArrowheads="1"/>
            </p:cNvSpPr>
            <p:nvPr/>
          </p:nvSpPr>
          <p:spPr bwMode="auto">
            <a:xfrm rot="10800000">
              <a:off x="2976" y="2880"/>
              <a:ext cx="240" cy="240"/>
            </a:xfrm>
            <a:prstGeom prst="downArrow">
              <a:avLst>
                <a:gd name="adj1" fmla="val 50000"/>
                <a:gd name="adj2" fmla="val 25000"/>
              </a:avLst>
            </a:prstGeom>
            <a:gradFill rotWithShape="0">
              <a:gsLst>
                <a:gs pos="0">
                  <a:srgbClr val="FF3300"/>
                </a:gs>
                <a:gs pos="100000">
                  <a:srgbClr val="FFFFFF"/>
                </a:gs>
              </a:gsLst>
              <a:lin ang="5400000" scaled="1"/>
            </a:gradFill>
            <a:ln w="6350">
              <a:solidFill>
                <a:schemeClr val="tx1"/>
              </a:solidFill>
              <a:miter lim="800000"/>
              <a:headEnd type="none" w="sm" len="sm"/>
              <a:tailEnd type="none" w="med" len="lg"/>
            </a:ln>
          </p:spPr>
          <p:txBody>
            <a:bodyPr vert="eaVert" wrap="none" anchor="ctr"/>
            <a:lstStyle/>
            <a:p>
              <a:endParaRPr lang="zh-TW" altLang="en-US" sz="4050"/>
            </a:p>
          </p:txBody>
        </p:sp>
        <p:sp>
          <p:nvSpPr>
            <p:cNvPr id="92182" name="AutoShape 22"/>
            <p:cNvSpPr>
              <a:spLocks noChangeArrowheads="1"/>
            </p:cNvSpPr>
            <p:nvPr/>
          </p:nvSpPr>
          <p:spPr bwMode="auto">
            <a:xfrm rot="10800000">
              <a:off x="2976" y="1824"/>
              <a:ext cx="240" cy="240"/>
            </a:xfrm>
            <a:prstGeom prst="downArrow">
              <a:avLst>
                <a:gd name="adj1" fmla="val 50000"/>
                <a:gd name="adj2" fmla="val 25000"/>
              </a:avLst>
            </a:prstGeom>
            <a:gradFill rotWithShape="0">
              <a:gsLst>
                <a:gs pos="0">
                  <a:srgbClr val="FF3300"/>
                </a:gs>
                <a:gs pos="100000">
                  <a:srgbClr val="FFFFFF"/>
                </a:gs>
              </a:gsLst>
              <a:lin ang="5400000" scaled="1"/>
            </a:gradFill>
            <a:ln w="6350">
              <a:solidFill>
                <a:schemeClr val="tx1"/>
              </a:solidFill>
              <a:miter lim="800000"/>
              <a:headEnd type="none" w="sm" len="sm"/>
              <a:tailEnd type="none" w="med" len="lg"/>
            </a:ln>
          </p:spPr>
          <p:txBody>
            <a:bodyPr vert="eaVert" wrap="none" anchor="ctr"/>
            <a:lstStyle/>
            <a:p>
              <a:endParaRPr lang="zh-TW" altLang="en-US" sz="4050"/>
            </a:p>
          </p:txBody>
        </p:sp>
        <p:sp>
          <p:nvSpPr>
            <p:cNvPr id="92183" name="Text Box 23"/>
            <p:cNvSpPr txBox="1">
              <a:spLocks noChangeArrowheads="1"/>
            </p:cNvSpPr>
            <p:nvPr/>
          </p:nvSpPr>
          <p:spPr bwMode="auto">
            <a:xfrm>
              <a:off x="1863" y="1754"/>
              <a:ext cx="3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600" i="1">
                  <a:latin typeface="Times New Roman" pitchFamily="18" charset="0"/>
                </a:rPr>
                <a:t>log</a:t>
              </a:r>
              <a:endParaRPr lang="en-US" altLang="zh-TW" sz="3600">
                <a:latin typeface="Times New Roman" pitchFamily="18" charset="0"/>
              </a:endParaRPr>
            </a:p>
          </p:txBody>
        </p:sp>
        <p:sp>
          <p:nvSpPr>
            <p:cNvPr id="92184" name="Text Box 24"/>
            <p:cNvSpPr txBox="1">
              <a:spLocks noChangeArrowheads="1"/>
            </p:cNvSpPr>
            <p:nvPr/>
          </p:nvSpPr>
          <p:spPr bwMode="auto">
            <a:xfrm>
              <a:off x="1863" y="2858"/>
              <a:ext cx="25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600" b="1">
                  <a:latin typeface="Times New Roman" pitchFamily="18" charset="0"/>
                </a:rPr>
                <a:t>C</a:t>
              </a:r>
              <a:endParaRPr lang="en-US" altLang="zh-TW" sz="3600">
                <a:latin typeface="Times New Roman" pitchFamily="18" charset="0"/>
              </a:endParaRPr>
            </a:p>
          </p:txBody>
        </p:sp>
        <p:sp>
          <p:nvSpPr>
            <p:cNvPr id="92185" name="Text Box 25"/>
            <p:cNvSpPr txBox="1">
              <a:spLocks noChangeArrowheads="1"/>
            </p:cNvSpPr>
            <p:nvPr/>
          </p:nvSpPr>
          <p:spPr bwMode="auto">
            <a:xfrm>
              <a:off x="3264" y="2880"/>
              <a:ext cx="3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600" b="1">
                  <a:latin typeface="Times New Roman" pitchFamily="18" charset="0"/>
                </a:rPr>
                <a:t>C</a:t>
              </a:r>
              <a:r>
                <a:rPr lang="en-US" altLang="zh-TW" sz="3600" baseline="30000">
                  <a:latin typeface="Times New Roman" pitchFamily="18" charset="0"/>
                </a:rPr>
                <a:t>-1</a:t>
              </a:r>
              <a:endParaRPr lang="en-US" altLang="zh-TW" sz="3600">
                <a:latin typeface="Times New Roman" pitchFamily="18" charset="0"/>
              </a:endParaRPr>
            </a:p>
          </p:txBody>
        </p:sp>
        <p:sp>
          <p:nvSpPr>
            <p:cNvPr id="92186" name="Text Box 26"/>
            <p:cNvSpPr txBox="1">
              <a:spLocks noChangeArrowheads="1"/>
            </p:cNvSpPr>
            <p:nvPr/>
          </p:nvSpPr>
          <p:spPr bwMode="auto">
            <a:xfrm>
              <a:off x="3216" y="1776"/>
              <a:ext cx="38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5000" tIns="70200" rIns="135000" bIns="7020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600" i="1">
                  <a:latin typeface="Times New Roman" pitchFamily="18" charset="0"/>
                </a:rPr>
                <a:t>exp</a:t>
              </a:r>
              <a:endParaRPr lang="en-US" altLang="zh-TW" sz="3600">
                <a:latin typeface="Times New Roman" pitchFamily="18" charset="0"/>
              </a:endParaRPr>
            </a:p>
          </p:txBody>
        </p:sp>
        <p:sp>
          <p:nvSpPr>
            <p:cNvPr id="92187" name="Rectangle 27"/>
            <p:cNvSpPr>
              <a:spLocks noChangeArrowheads="1"/>
            </p:cNvSpPr>
            <p:nvPr/>
          </p:nvSpPr>
          <p:spPr bwMode="auto">
            <a:xfrm>
              <a:off x="3744" y="1680"/>
              <a:ext cx="1536" cy="672"/>
            </a:xfrm>
            <a:prstGeom prst="rect">
              <a:avLst/>
            </a:prstGeom>
            <a:gradFill rotWithShape="0">
              <a:gsLst>
                <a:gs pos="0">
                  <a:srgbClr val="CCFF99"/>
                </a:gs>
                <a:gs pos="100000">
                  <a:srgbClr val="FFFFFF"/>
                </a:gs>
              </a:gsLst>
              <a:lin ang="5400000" scaled="1"/>
            </a:gradFill>
            <a:ln w="9525">
              <a:solidFill>
                <a:schemeClr val="folHlink"/>
              </a:solidFill>
              <a:miter lim="800000"/>
              <a:headEnd/>
              <a:tailEnd/>
            </a:ln>
          </p:spPr>
          <p:txBody>
            <a:bodyPr wrap="none" anchor="ctr"/>
            <a:lstStyle/>
            <a:p>
              <a:pPr algn="ctr"/>
              <a:r>
                <a:rPr lang="en-US" altLang="zh-TW" sz="2400" i="1" dirty="0">
                  <a:latin typeface="Times New Roman" pitchFamily="18" charset="0"/>
                </a:rPr>
                <a:t>X</a:t>
              </a:r>
              <a:r>
                <a:rPr lang="en-US" altLang="zh-TW" sz="2400" i="1" baseline="30000" dirty="0">
                  <a:latin typeface="Times New Roman" pitchFamily="18" charset="0"/>
                </a:rPr>
                <a:t>l</a:t>
              </a:r>
              <a:r>
                <a:rPr lang="en-US" altLang="zh-TW" sz="2400" dirty="0">
                  <a:latin typeface="Times New Roman" pitchFamily="18" charset="0"/>
                </a:rPr>
                <a:t>=log(</a:t>
              </a:r>
              <a:r>
                <a:rPr lang="en-US" altLang="zh-TW" sz="2400" i="1" dirty="0">
                  <a:latin typeface="Times New Roman" pitchFamily="18" charset="0"/>
                </a:rPr>
                <a:t>X</a:t>
              </a:r>
              <a:r>
                <a:rPr lang="en-US" altLang="zh-TW" sz="2400" dirty="0">
                  <a:latin typeface="Times New Roman" pitchFamily="18" charset="0"/>
                </a:rPr>
                <a:t>), </a:t>
              </a:r>
              <a:br>
                <a:rPr lang="en-US" altLang="zh-TW" sz="2400" dirty="0">
                  <a:latin typeface="Times New Roman" pitchFamily="18" charset="0"/>
                </a:rPr>
              </a:br>
              <a:r>
                <a:rPr lang="en-US" altLang="zh-TW" sz="2400" i="1" dirty="0" err="1">
                  <a:latin typeface="Times New Roman" pitchFamily="18" charset="0"/>
                </a:rPr>
                <a:t>S</a:t>
              </a:r>
              <a:r>
                <a:rPr lang="en-US" altLang="zh-TW" sz="2400" i="1" baseline="30000" dirty="0" err="1">
                  <a:latin typeface="Times New Roman" pitchFamily="18" charset="0"/>
                </a:rPr>
                <a:t>l</a:t>
              </a:r>
              <a:r>
                <a:rPr lang="en-US" altLang="zh-TW" sz="2400" dirty="0">
                  <a:latin typeface="Times New Roman" pitchFamily="18" charset="0"/>
                </a:rPr>
                <a:t>=log(</a:t>
              </a:r>
              <a:r>
                <a:rPr lang="en-US" altLang="zh-TW" sz="2400" i="1" dirty="0">
                  <a:latin typeface="Times New Roman" pitchFamily="18" charset="0"/>
                </a:rPr>
                <a:t>S</a:t>
              </a:r>
              <a:r>
                <a:rPr lang="en-US" altLang="zh-TW" sz="2400" dirty="0">
                  <a:latin typeface="Times New Roman" pitchFamily="18" charset="0"/>
                </a:rPr>
                <a:t>)</a:t>
              </a:r>
              <a:r>
                <a:rPr lang="en-US" altLang="zh-TW" sz="2400" dirty="0">
                  <a:latin typeface="Times New Roman" pitchFamily="18" charset="0"/>
                  <a:sym typeface="Wingdings" pitchFamily="2" charset="2"/>
                </a:rPr>
                <a:t></a:t>
              </a:r>
              <a:r>
                <a:rPr lang="en-US" altLang="zh-TW" sz="2400" i="1" dirty="0">
                  <a:latin typeface="Times New Roman" pitchFamily="18" charset="0"/>
                  <a:sym typeface="Wingdings" pitchFamily="2" charset="2"/>
                </a:rPr>
                <a:t>S</a:t>
              </a:r>
              <a:r>
                <a:rPr lang="en-US" altLang="zh-TW" sz="2400" dirty="0">
                  <a:latin typeface="Times New Roman" pitchFamily="18" charset="0"/>
                  <a:sym typeface="Wingdings" pitchFamily="2" charset="2"/>
                </a:rPr>
                <a:t>=</a:t>
              </a:r>
              <a:r>
                <a:rPr lang="en-US" altLang="zh-TW" sz="2400" dirty="0" err="1">
                  <a:latin typeface="Times New Roman" pitchFamily="18" charset="0"/>
                  <a:sym typeface="Wingdings" pitchFamily="2" charset="2"/>
                </a:rPr>
                <a:t>exp</a:t>
              </a:r>
              <a:r>
                <a:rPr lang="en-US" altLang="zh-TW" sz="2400" dirty="0">
                  <a:latin typeface="Times New Roman" pitchFamily="18" charset="0"/>
                  <a:sym typeface="Wingdings" pitchFamily="2" charset="2"/>
                </a:rPr>
                <a:t>(</a:t>
              </a:r>
              <a:r>
                <a:rPr lang="en-US" altLang="zh-TW" sz="2400" i="1" dirty="0" err="1">
                  <a:latin typeface="Times New Roman" pitchFamily="18" charset="0"/>
                </a:rPr>
                <a:t>S</a:t>
              </a:r>
              <a:r>
                <a:rPr lang="en-US" altLang="zh-TW" sz="2400" i="1" baseline="30000" dirty="0" err="1">
                  <a:latin typeface="Times New Roman" pitchFamily="18" charset="0"/>
                </a:rPr>
                <a:t>l</a:t>
              </a:r>
              <a:r>
                <a:rPr lang="en-US" altLang="zh-TW" sz="2400" dirty="0">
                  <a:latin typeface="Times New Roman" pitchFamily="18" charset="0"/>
                  <a:sym typeface="Wingdings" pitchFamily="2" charset="2"/>
                </a:rPr>
                <a:t>)</a:t>
              </a:r>
              <a:r>
                <a:rPr lang="en-US" altLang="zh-TW" sz="2400" dirty="0">
                  <a:latin typeface="Times New Roman" pitchFamily="18" charset="0"/>
                </a:rPr>
                <a:t> </a:t>
              </a:r>
              <a:br>
                <a:rPr lang="en-US" altLang="zh-TW" sz="2400" dirty="0">
                  <a:latin typeface="Times New Roman" pitchFamily="18" charset="0"/>
                </a:rPr>
              </a:br>
              <a:r>
                <a:rPr lang="en-US" altLang="zh-TW" sz="2400" i="1" dirty="0" err="1">
                  <a:latin typeface="Times New Roman" pitchFamily="18" charset="0"/>
                </a:rPr>
                <a:t>N</a:t>
              </a:r>
              <a:r>
                <a:rPr lang="en-US" altLang="zh-TW" sz="2400" i="1" baseline="30000" dirty="0" err="1">
                  <a:latin typeface="Times New Roman" pitchFamily="18" charset="0"/>
                </a:rPr>
                <a:t>l</a:t>
              </a:r>
              <a:r>
                <a:rPr lang="en-US" altLang="zh-TW" sz="2400" dirty="0">
                  <a:latin typeface="Times New Roman" pitchFamily="18" charset="0"/>
                </a:rPr>
                <a:t>=log(</a:t>
              </a:r>
              <a:r>
                <a:rPr lang="en-US" altLang="zh-TW" sz="2400" i="1" dirty="0">
                  <a:latin typeface="Times New Roman" pitchFamily="18" charset="0"/>
                </a:rPr>
                <a:t>N</a:t>
              </a:r>
              <a:r>
                <a:rPr lang="en-US" altLang="zh-TW" sz="2400" dirty="0">
                  <a:latin typeface="Times New Roman" pitchFamily="18" charset="0"/>
                </a:rPr>
                <a:t>) </a:t>
              </a:r>
              <a:r>
                <a:rPr lang="en-US" altLang="zh-TW" sz="2400" dirty="0">
                  <a:latin typeface="Times New Roman" pitchFamily="18" charset="0"/>
                  <a:sym typeface="Wingdings" pitchFamily="2" charset="2"/>
                </a:rPr>
                <a:t></a:t>
              </a:r>
              <a:r>
                <a:rPr lang="en-US" altLang="zh-TW" sz="2400" i="1" dirty="0">
                  <a:latin typeface="Times New Roman" pitchFamily="18" charset="0"/>
                  <a:sym typeface="Wingdings" pitchFamily="2" charset="2"/>
                </a:rPr>
                <a:t>N</a:t>
              </a:r>
              <a:r>
                <a:rPr lang="en-US" altLang="zh-TW" sz="2400" dirty="0">
                  <a:latin typeface="Times New Roman" pitchFamily="18" charset="0"/>
                  <a:sym typeface="Wingdings" pitchFamily="2" charset="2"/>
                </a:rPr>
                <a:t>=</a:t>
              </a:r>
              <a:r>
                <a:rPr lang="en-US" altLang="zh-TW" sz="2400" dirty="0" err="1">
                  <a:latin typeface="Times New Roman" pitchFamily="18" charset="0"/>
                  <a:sym typeface="Wingdings" pitchFamily="2" charset="2"/>
                </a:rPr>
                <a:t>exp</a:t>
              </a:r>
              <a:r>
                <a:rPr lang="en-US" altLang="zh-TW" sz="2400" dirty="0">
                  <a:latin typeface="Times New Roman" pitchFamily="18" charset="0"/>
                  <a:sym typeface="Wingdings" pitchFamily="2" charset="2"/>
                </a:rPr>
                <a:t>(</a:t>
              </a:r>
              <a:r>
                <a:rPr lang="en-US" altLang="zh-TW" sz="2400" i="1" dirty="0" err="1">
                  <a:latin typeface="Times New Roman" pitchFamily="18" charset="0"/>
                </a:rPr>
                <a:t>N</a:t>
              </a:r>
              <a:r>
                <a:rPr lang="en-US" altLang="zh-TW" sz="2400" i="1" baseline="30000" dirty="0" err="1">
                  <a:latin typeface="Times New Roman" pitchFamily="18" charset="0"/>
                </a:rPr>
                <a:t>l</a:t>
              </a:r>
              <a:r>
                <a:rPr lang="en-US" altLang="zh-TW" sz="4050" dirty="0">
                  <a:latin typeface="Times New Roman" pitchFamily="18" charset="0"/>
                  <a:sym typeface="Wingdings" pitchFamily="2" charset="2"/>
                </a:rPr>
                <a:t>)</a:t>
              </a:r>
              <a:r>
                <a:rPr lang="en-US" altLang="zh-TW" sz="4050" dirty="0"/>
                <a:t> </a:t>
              </a:r>
            </a:p>
          </p:txBody>
        </p:sp>
        <p:sp>
          <p:nvSpPr>
            <p:cNvPr id="92188" name="Rectangle 28"/>
            <p:cNvSpPr>
              <a:spLocks noChangeArrowheads="1"/>
            </p:cNvSpPr>
            <p:nvPr/>
          </p:nvSpPr>
          <p:spPr bwMode="auto">
            <a:xfrm>
              <a:off x="192" y="2784"/>
              <a:ext cx="1536" cy="672"/>
            </a:xfrm>
            <a:prstGeom prst="rect">
              <a:avLst/>
            </a:prstGeom>
            <a:gradFill rotWithShape="0">
              <a:gsLst>
                <a:gs pos="0">
                  <a:srgbClr val="CCFF99"/>
                </a:gs>
                <a:gs pos="100000">
                  <a:srgbClr val="FFFFFF"/>
                </a:gs>
              </a:gsLst>
              <a:lin ang="5400000" scaled="1"/>
            </a:gradFill>
            <a:ln w="9525">
              <a:solidFill>
                <a:schemeClr val="folHlink"/>
              </a:solidFill>
              <a:miter lim="800000"/>
              <a:headEnd/>
              <a:tailEnd/>
            </a:ln>
          </p:spPr>
          <p:txBody>
            <a:bodyPr wrap="none" anchor="ctr"/>
            <a:lstStyle/>
            <a:p>
              <a:pPr algn="ctr"/>
              <a:r>
                <a:rPr lang="en-US" altLang="zh-TW" sz="2400" i="1" dirty="0">
                  <a:latin typeface="Times New Roman" pitchFamily="18" charset="0"/>
                </a:rPr>
                <a:t>X </a:t>
              </a:r>
              <a:r>
                <a:rPr lang="en-US" altLang="zh-TW" sz="2400" i="1" baseline="50000" dirty="0">
                  <a:latin typeface="Times New Roman" pitchFamily="18" charset="0"/>
                </a:rPr>
                <a:t>c</a:t>
              </a:r>
              <a:r>
                <a:rPr lang="en-US" altLang="zh-TW" sz="2400" dirty="0">
                  <a:latin typeface="Times New Roman" pitchFamily="18" charset="0"/>
                </a:rPr>
                <a:t>=</a:t>
              </a:r>
              <a:r>
                <a:rPr lang="en-US" altLang="zh-TW" sz="2400" b="1" dirty="0">
                  <a:latin typeface="Times New Roman" pitchFamily="18" charset="0"/>
                </a:rPr>
                <a:t>C</a:t>
              </a:r>
              <a:r>
                <a:rPr lang="en-US" altLang="zh-TW" sz="2400" i="1" dirty="0">
                  <a:latin typeface="Times New Roman" pitchFamily="18" charset="0"/>
                </a:rPr>
                <a:t>X </a:t>
              </a:r>
              <a:r>
                <a:rPr lang="en-US" altLang="zh-TW" sz="2400" i="1" baseline="30000" dirty="0">
                  <a:latin typeface="Times New Roman" pitchFamily="18" charset="0"/>
                </a:rPr>
                <a:t>l</a:t>
              </a:r>
              <a:r>
                <a:rPr lang="en-US" altLang="zh-TW" sz="2400" dirty="0">
                  <a:latin typeface="Times New Roman" pitchFamily="18" charset="0"/>
                </a:rPr>
                <a:t>, </a:t>
              </a:r>
              <a:br>
                <a:rPr lang="en-US" altLang="zh-TW" sz="2400" dirty="0">
                  <a:latin typeface="Times New Roman" pitchFamily="18" charset="0"/>
                </a:rPr>
              </a:br>
              <a:r>
                <a:rPr lang="en-US" altLang="zh-TW" sz="2400" i="1" dirty="0">
                  <a:latin typeface="Times New Roman" pitchFamily="18" charset="0"/>
                </a:rPr>
                <a:t>S </a:t>
              </a:r>
              <a:r>
                <a:rPr lang="en-US" altLang="zh-TW" sz="2400" i="1" baseline="50000" dirty="0">
                  <a:latin typeface="Times New Roman" pitchFamily="18" charset="0"/>
                </a:rPr>
                <a:t>c</a:t>
              </a:r>
              <a:r>
                <a:rPr lang="en-US" altLang="zh-TW" sz="2400" dirty="0">
                  <a:latin typeface="Times New Roman" pitchFamily="18" charset="0"/>
                </a:rPr>
                <a:t>=</a:t>
              </a:r>
              <a:r>
                <a:rPr lang="en-US" altLang="zh-TW" sz="2400" b="1" dirty="0">
                  <a:latin typeface="Times New Roman" pitchFamily="18" charset="0"/>
                </a:rPr>
                <a:t>C</a:t>
              </a:r>
              <a:r>
                <a:rPr lang="en-US" altLang="zh-TW" sz="2400" i="1" dirty="0">
                  <a:latin typeface="Times New Roman" pitchFamily="18" charset="0"/>
                </a:rPr>
                <a:t>S </a:t>
              </a:r>
              <a:r>
                <a:rPr lang="en-US" altLang="zh-TW" sz="2400" i="1" baseline="30000" dirty="0" err="1">
                  <a:latin typeface="Times New Roman" pitchFamily="18" charset="0"/>
                </a:rPr>
                <a:t>l</a:t>
              </a:r>
              <a:r>
                <a:rPr lang="en-US" altLang="zh-TW" sz="2400" dirty="0" err="1">
                  <a:latin typeface="Times New Roman" pitchFamily="18" charset="0"/>
                  <a:sym typeface="Wingdings" pitchFamily="2" charset="2"/>
                </a:rPr>
                <a:t></a:t>
              </a:r>
              <a:r>
                <a:rPr lang="en-US" altLang="zh-TW" sz="2400" i="1" dirty="0" err="1">
                  <a:latin typeface="Times New Roman" pitchFamily="18" charset="0"/>
                  <a:sym typeface="Wingdings" pitchFamily="2" charset="2"/>
                </a:rPr>
                <a:t>S</a:t>
              </a:r>
              <a:r>
                <a:rPr lang="en-US" altLang="zh-TW" sz="2400" i="1" dirty="0">
                  <a:latin typeface="Times New Roman" pitchFamily="18" charset="0"/>
                  <a:sym typeface="Wingdings" pitchFamily="2" charset="2"/>
                </a:rPr>
                <a:t> </a:t>
              </a:r>
              <a:r>
                <a:rPr lang="en-US" altLang="zh-TW" sz="2400" i="1" baseline="30000" dirty="0">
                  <a:latin typeface="Times New Roman" pitchFamily="18" charset="0"/>
                </a:rPr>
                <a:t>l</a:t>
              </a:r>
              <a:r>
                <a:rPr lang="en-US" altLang="zh-TW" sz="2400" dirty="0">
                  <a:latin typeface="Times New Roman" pitchFamily="18" charset="0"/>
                  <a:sym typeface="Wingdings" pitchFamily="2" charset="2"/>
                </a:rPr>
                <a:t>=</a:t>
              </a:r>
              <a:r>
                <a:rPr lang="en-US" altLang="zh-TW" sz="2400" b="1" dirty="0">
                  <a:latin typeface="Times New Roman" pitchFamily="18" charset="0"/>
                </a:rPr>
                <a:t>C</a:t>
              </a:r>
              <a:r>
                <a:rPr lang="en-US" altLang="zh-TW" sz="2400" b="1" baseline="30000" dirty="0">
                  <a:latin typeface="Times New Roman" pitchFamily="18" charset="0"/>
                </a:rPr>
                <a:t>-1</a:t>
              </a:r>
              <a:r>
                <a:rPr lang="en-US" altLang="zh-TW" sz="2400" i="1" dirty="0">
                  <a:latin typeface="Times New Roman" pitchFamily="18" charset="0"/>
                </a:rPr>
                <a:t>S </a:t>
              </a:r>
              <a:r>
                <a:rPr lang="en-US" altLang="zh-TW" sz="2400" i="1" baseline="50000" dirty="0">
                  <a:latin typeface="Times New Roman" pitchFamily="18" charset="0"/>
                </a:rPr>
                <a:t>c</a:t>
              </a:r>
              <a:r>
                <a:rPr lang="en-US" altLang="zh-TW" sz="2400" dirty="0">
                  <a:latin typeface="Times New Roman" pitchFamily="18" charset="0"/>
                </a:rPr>
                <a:t> </a:t>
              </a:r>
              <a:br>
                <a:rPr lang="en-US" altLang="zh-TW" sz="2400" dirty="0">
                  <a:latin typeface="Times New Roman" pitchFamily="18" charset="0"/>
                </a:rPr>
              </a:br>
              <a:r>
                <a:rPr lang="en-US" altLang="zh-TW" sz="2400" i="1" dirty="0">
                  <a:latin typeface="Times New Roman" pitchFamily="18" charset="0"/>
                </a:rPr>
                <a:t>N </a:t>
              </a:r>
              <a:r>
                <a:rPr lang="en-US" altLang="zh-TW" sz="2400" i="1" baseline="50000" dirty="0">
                  <a:latin typeface="Times New Roman" pitchFamily="18" charset="0"/>
                </a:rPr>
                <a:t>c</a:t>
              </a:r>
              <a:r>
                <a:rPr lang="en-US" altLang="zh-TW" sz="2400" dirty="0">
                  <a:latin typeface="Times New Roman" pitchFamily="18" charset="0"/>
                </a:rPr>
                <a:t>=</a:t>
              </a:r>
              <a:r>
                <a:rPr lang="en-US" altLang="zh-TW" sz="2400" b="1" dirty="0">
                  <a:latin typeface="Times New Roman" pitchFamily="18" charset="0"/>
                </a:rPr>
                <a:t>C</a:t>
              </a:r>
              <a:r>
                <a:rPr lang="en-US" altLang="zh-TW" sz="2400" i="1" dirty="0">
                  <a:latin typeface="Times New Roman" pitchFamily="18" charset="0"/>
                </a:rPr>
                <a:t>N </a:t>
              </a:r>
              <a:r>
                <a:rPr lang="en-US" altLang="zh-TW" sz="2400" i="1" baseline="30000" dirty="0" err="1">
                  <a:latin typeface="Times New Roman" pitchFamily="18" charset="0"/>
                </a:rPr>
                <a:t>l</a:t>
              </a:r>
              <a:r>
                <a:rPr lang="en-US" altLang="zh-TW" sz="2400" dirty="0" err="1">
                  <a:latin typeface="Times New Roman" pitchFamily="18" charset="0"/>
                  <a:sym typeface="Wingdings" pitchFamily="2" charset="2"/>
                </a:rPr>
                <a:t></a:t>
              </a:r>
              <a:r>
                <a:rPr lang="en-US" altLang="zh-TW" sz="2400" i="1" dirty="0" err="1">
                  <a:latin typeface="Times New Roman" pitchFamily="18" charset="0"/>
                  <a:sym typeface="Wingdings" pitchFamily="2" charset="2"/>
                </a:rPr>
                <a:t>N</a:t>
              </a:r>
              <a:r>
                <a:rPr lang="en-US" altLang="zh-TW" sz="2400" i="1" dirty="0">
                  <a:latin typeface="Times New Roman" pitchFamily="18" charset="0"/>
                  <a:sym typeface="Wingdings" pitchFamily="2" charset="2"/>
                </a:rPr>
                <a:t> </a:t>
              </a:r>
              <a:r>
                <a:rPr lang="en-US" altLang="zh-TW" sz="2400" i="1" baseline="30000" dirty="0">
                  <a:latin typeface="Times New Roman" pitchFamily="18" charset="0"/>
                </a:rPr>
                <a:t>l</a:t>
              </a:r>
              <a:r>
                <a:rPr lang="en-US" altLang="zh-TW" sz="2400" dirty="0">
                  <a:latin typeface="Times New Roman" pitchFamily="18" charset="0"/>
                  <a:sym typeface="Wingdings" pitchFamily="2" charset="2"/>
                </a:rPr>
                <a:t>=</a:t>
              </a:r>
              <a:r>
                <a:rPr lang="en-US" altLang="zh-TW" sz="2400" b="1" dirty="0">
                  <a:latin typeface="Times New Roman" pitchFamily="18" charset="0"/>
                </a:rPr>
                <a:t>C</a:t>
              </a:r>
              <a:r>
                <a:rPr lang="en-US" altLang="zh-TW" sz="2400" b="1" baseline="30000" dirty="0">
                  <a:latin typeface="Times New Roman" pitchFamily="18" charset="0"/>
                </a:rPr>
                <a:t>-1</a:t>
              </a:r>
              <a:r>
                <a:rPr lang="en-US" altLang="zh-TW" sz="2400" i="1" dirty="0">
                  <a:latin typeface="Times New Roman" pitchFamily="18" charset="0"/>
                </a:rPr>
                <a:t>N </a:t>
              </a:r>
              <a:r>
                <a:rPr lang="en-US" altLang="zh-TW" sz="4050" i="1" baseline="50000" dirty="0">
                  <a:latin typeface="Times New Roman" pitchFamily="18" charset="0"/>
                </a:rPr>
                <a:t>c</a:t>
              </a:r>
              <a:r>
                <a:rPr lang="en-US" altLang="zh-TW" sz="4050" dirty="0"/>
                <a:t> </a:t>
              </a:r>
            </a:p>
          </p:txBody>
        </p:sp>
      </p:grpSp>
      <p:sp>
        <p:nvSpPr>
          <p:cNvPr id="29"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6</a:t>
            </a:fld>
            <a:endParaRPr lang="zh-TW" altLang="en-US">
              <a:solidFill>
                <a:prstClr val="black">
                  <a:tint val="75000"/>
                </a:prstClr>
              </a:solidFill>
            </a:endParaRPr>
          </a:p>
        </p:txBody>
      </p:sp>
      <p:pic>
        <p:nvPicPr>
          <p:cNvPr id="38" name="Picture 15" descr="cc">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859001" y="8684953"/>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437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2378872" y="-163513"/>
            <a:ext cx="13623131" cy="13120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algn="l" eaLnBrk="1" hangingPunct="1"/>
            <a:r>
              <a:rPr lang="en-US" altLang="zh-TW" sz="4350"/>
              <a:t>Model-based Approach Example 1 </a:t>
            </a:r>
            <a:r>
              <a:rPr lang="en-US" altLang="zh-TW" sz="4350">
                <a:latin typeface="新細明體" charset="-120"/>
              </a:rPr>
              <a:t>― </a:t>
            </a:r>
            <a:r>
              <a:rPr lang="en-US" altLang="zh-TW" sz="4350"/>
              <a:t>Parallel Model Combination (PMC)</a:t>
            </a:r>
          </a:p>
        </p:txBody>
      </p:sp>
      <p:sp>
        <p:nvSpPr>
          <p:cNvPr id="93187" name="Rectangle 3"/>
          <p:cNvSpPr>
            <a:spLocks noGrp="1" noChangeArrowheads="1"/>
          </p:cNvSpPr>
          <p:nvPr>
            <p:ph type="body" idx="1"/>
          </p:nvPr>
        </p:nvSpPr>
        <p:spPr bwMode="auto">
          <a:xfrm>
            <a:off x="2364582" y="1362871"/>
            <a:ext cx="13637418" cy="2052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8063" tIns="69033" rIns="138063" bIns="69033" numCol="1" anchor="t" anchorCtr="0" compatLnSpc="1">
            <a:prstTxWarp prst="textNoShape">
              <a:avLst/>
            </a:prstTxWarp>
          </a:bodyPr>
          <a:lstStyle/>
          <a:p>
            <a:pPr marL="400050" indent="-400050">
              <a:lnSpc>
                <a:spcPct val="80000"/>
              </a:lnSpc>
            </a:pPr>
            <a:r>
              <a:rPr lang="en-US" altLang="zh-TW" sz="3600" b="1" dirty="0">
                <a:latin typeface="Times New Roman" pitchFamily="18" charset="0"/>
              </a:rPr>
              <a:t>The Steps of Parallel Model Combination (Log-Normal Approximation) :</a:t>
            </a:r>
          </a:p>
          <a:p>
            <a:pPr marL="1240632" lvl="1">
              <a:lnSpc>
                <a:spcPct val="80000"/>
              </a:lnSpc>
            </a:pPr>
            <a:r>
              <a:rPr lang="en-US" altLang="zh-TW" sz="3300" dirty="0">
                <a:latin typeface="Times New Roman" pitchFamily="18" charset="0"/>
              </a:rPr>
              <a:t>based on various assumptions and approximations to simplify the mathematics and reduce the computation requirements</a:t>
            </a:r>
            <a:endParaRPr lang="en-US" altLang="zh-TW" sz="3300" dirty="0"/>
          </a:p>
        </p:txBody>
      </p:sp>
      <p:sp>
        <p:nvSpPr>
          <p:cNvPr id="93188" name="Line 4"/>
          <p:cNvSpPr>
            <a:spLocks noChangeShapeType="1"/>
          </p:cNvSpPr>
          <p:nvPr/>
        </p:nvSpPr>
        <p:spPr bwMode="auto">
          <a:xfrm>
            <a:off x="5943600" y="3417889"/>
            <a:ext cx="0" cy="5398293"/>
          </a:xfrm>
          <a:prstGeom prst="line">
            <a:avLst/>
          </a:prstGeom>
          <a:noFill/>
          <a:ln w="6350" cap="rnd">
            <a:solidFill>
              <a:schemeClr val="tx1"/>
            </a:solidFill>
            <a:prstDash val="sysDot"/>
            <a:round/>
            <a:headEnd type="none" w="sm" len="sm"/>
            <a:tailEnd type="none" w="med" len="lg"/>
          </a:ln>
          <a:extLst>
            <a:ext uri="{909E8E84-426E-40DD-AFC4-6F175D3DCCD1}">
              <a14:hiddenFill xmlns:a14="http://schemas.microsoft.com/office/drawing/2010/main">
                <a:noFill/>
              </a14:hiddenFill>
            </a:ext>
          </a:extLst>
        </p:spPr>
        <p:txBody>
          <a:bodyPr wrap="none" lIns="135000" tIns="70200" rIns="135000" bIns="70200" anchor="ctr"/>
          <a:lstStyle/>
          <a:p>
            <a:endParaRPr lang="zh-TW" altLang="en-US" sz="4050"/>
          </a:p>
        </p:txBody>
      </p:sp>
      <p:sp>
        <p:nvSpPr>
          <p:cNvPr id="93189" name="Line 5"/>
          <p:cNvSpPr>
            <a:spLocks noChangeShapeType="1"/>
          </p:cNvSpPr>
          <p:nvPr/>
        </p:nvSpPr>
        <p:spPr bwMode="auto">
          <a:xfrm>
            <a:off x="11087100" y="3417889"/>
            <a:ext cx="0" cy="5398293"/>
          </a:xfrm>
          <a:prstGeom prst="line">
            <a:avLst/>
          </a:prstGeom>
          <a:noFill/>
          <a:ln w="6350" cap="rnd">
            <a:solidFill>
              <a:schemeClr val="tx1"/>
            </a:solidFill>
            <a:prstDash val="sysDot"/>
            <a:round/>
            <a:headEnd type="none" w="sm" len="sm"/>
            <a:tailEnd type="none" w="med" len="lg"/>
          </a:ln>
          <a:extLst>
            <a:ext uri="{909E8E84-426E-40DD-AFC4-6F175D3DCCD1}">
              <a14:hiddenFill xmlns:a14="http://schemas.microsoft.com/office/drawing/2010/main">
                <a:noFill/>
              </a14:hiddenFill>
            </a:ext>
          </a:extLst>
        </p:spPr>
        <p:txBody>
          <a:bodyPr wrap="none" lIns="135000" tIns="70200" rIns="135000" bIns="70200" anchor="ctr"/>
          <a:lstStyle/>
          <a:p>
            <a:endParaRPr lang="zh-TW" altLang="en-US" sz="4050"/>
          </a:p>
        </p:txBody>
      </p:sp>
      <p:grpSp>
        <p:nvGrpSpPr>
          <p:cNvPr id="93190" name="Group 6"/>
          <p:cNvGrpSpPr>
            <a:grpSpLocks/>
          </p:cNvGrpSpPr>
          <p:nvPr/>
        </p:nvGrpSpPr>
        <p:grpSpPr bwMode="auto">
          <a:xfrm>
            <a:off x="2286002" y="3603626"/>
            <a:ext cx="13813633" cy="6400800"/>
            <a:chOff x="0" y="1152"/>
            <a:chExt cx="5801" cy="2688"/>
          </a:xfrm>
        </p:grpSpPr>
        <p:sp>
          <p:nvSpPr>
            <p:cNvPr id="93192" name="Text Box 7"/>
            <p:cNvSpPr txBox="1">
              <a:spLocks noChangeArrowheads="1"/>
            </p:cNvSpPr>
            <p:nvPr/>
          </p:nvSpPr>
          <p:spPr bwMode="auto">
            <a:xfrm>
              <a:off x="0" y="2160"/>
              <a:ext cx="139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134952" tIns="70175" rIns="134952" bIns="7017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400" b="1" i="1"/>
                <a:t>Clean speech HMM’s</a:t>
              </a:r>
              <a:endParaRPr kumimoji="0" lang="en-US" altLang="zh-TW" sz="3600">
                <a:latin typeface="Times New Roman" pitchFamily="18" charset="0"/>
              </a:endParaRPr>
            </a:p>
          </p:txBody>
        </p:sp>
        <p:sp>
          <p:nvSpPr>
            <p:cNvPr id="93193" name="AutoShape 8"/>
            <p:cNvSpPr>
              <a:spLocks noChangeArrowheads="1"/>
            </p:cNvSpPr>
            <p:nvPr/>
          </p:nvSpPr>
          <p:spPr bwMode="auto">
            <a:xfrm>
              <a:off x="5136" y="1920"/>
              <a:ext cx="528" cy="432"/>
            </a:xfrm>
            <a:prstGeom prst="roundRect">
              <a:avLst>
                <a:gd name="adj" fmla="val 16667"/>
              </a:avLst>
            </a:prstGeom>
            <a:solidFill>
              <a:schemeClr val="bg1"/>
            </a:solidFill>
            <a:ln w="6350">
              <a:solidFill>
                <a:schemeClr val="tx1"/>
              </a:solidFill>
              <a:round/>
              <a:headEnd type="none" w="sm" len="sm"/>
              <a:tailEnd type="none" w="med" len="lg"/>
            </a:ln>
            <a:effectLst>
              <a:outerShdw dist="107763" dir="2700000" algn="ctr" rotWithShape="0">
                <a:schemeClr val="bg2"/>
              </a:outerShdw>
            </a:effectLst>
          </p:spPr>
          <p:txBody>
            <a:bodyPr wrap="none" lIns="135000" tIns="70200" rIns="135000" bIns="70200" anchor="ctr"/>
            <a:lstStyle/>
            <a:p>
              <a:endParaRPr lang="zh-TW" altLang="en-US" sz="4050"/>
            </a:p>
          </p:txBody>
        </p:sp>
        <p:sp>
          <p:nvSpPr>
            <p:cNvPr id="93194" name="Text Box 9"/>
            <p:cNvSpPr txBox="1">
              <a:spLocks noChangeArrowheads="1"/>
            </p:cNvSpPr>
            <p:nvPr/>
          </p:nvSpPr>
          <p:spPr bwMode="auto">
            <a:xfrm>
              <a:off x="4849" y="1680"/>
              <a:ext cx="91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134952" tIns="70175" rIns="134952" bIns="7017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400" b="1" i="1"/>
                <a:t>Noise HMM’s</a:t>
              </a:r>
              <a:endParaRPr kumimoji="0" lang="en-US" altLang="zh-TW" sz="3600">
                <a:latin typeface="Times New Roman" pitchFamily="18" charset="0"/>
              </a:endParaRPr>
            </a:p>
          </p:txBody>
        </p:sp>
        <p:sp>
          <p:nvSpPr>
            <p:cNvPr id="93195" name="Text Box 10"/>
            <p:cNvSpPr txBox="1">
              <a:spLocks noChangeArrowheads="1"/>
            </p:cNvSpPr>
            <p:nvPr/>
          </p:nvSpPr>
          <p:spPr bwMode="auto">
            <a:xfrm>
              <a:off x="192" y="1248"/>
              <a:ext cx="112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134952" tIns="70175" rIns="134952" bIns="7017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400" b="1" i="1">
                  <a:latin typeface="Amerigo BT" pitchFamily="34" charset="0"/>
                </a:rPr>
                <a:t>Cepstral domain</a:t>
              </a:r>
            </a:p>
          </p:txBody>
        </p:sp>
        <p:sp>
          <p:nvSpPr>
            <p:cNvPr id="93196" name="Text Box 11"/>
            <p:cNvSpPr txBox="1">
              <a:spLocks noChangeArrowheads="1"/>
            </p:cNvSpPr>
            <p:nvPr/>
          </p:nvSpPr>
          <p:spPr bwMode="auto">
            <a:xfrm>
              <a:off x="2112" y="1152"/>
              <a:ext cx="138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134952" tIns="70175" rIns="134952" bIns="7017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400" b="1" i="1">
                  <a:latin typeface="Amerigo BT" pitchFamily="34" charset="0"/>
                </a:rPr>
                <a:t>Log-spectral domain</a:t>
              </a:r>
            </a:p>
          </p:txBody>
        </p:sp>
        <p:sp>
          <p:nvSpPr>
            <p:cNvPr id="93197" name="Text Box 12"/>
            <p:cNvSpPr txBox="1">
              <a:spLocks noChangeArrowheads="1"/>
            </p:cNvSpPr>
            <p:nvPr/>
          </p:nvSpPr>
          <p:spPr bwMode="auto">
            <a:xfrm>
              <a:off x="4272" y="1152"/>
              <a:ext cx="1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134952" tIns="70175" rIns="134952" bIns="7017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400" b="1" i="1">
                  <a:latin typeface="Amerigo BT" pitchFamily="34" charset="0"/>
                </a:rPr>
                <a:t>Linear spectral domain</a:t>
              </a:r>
            </a:p>
          </p:txBody>
        </p:sp>
        <p:sp>
          <p:nvSpPr>
            <p:cNvPr id="93198" name="AutoShape 13"/>
            <p:cNvSpPr>
              <a:spLocks noChangeArrowheads="1"/>
            </p:cNvSpPr>
            <p:nvPr/>
          </p:nvSpPr>
          <p:spPr bwMode="auto">
            <a:xfrm>
              <a:off x="2736" y="1680"/>
              <a:ext cx="1632" cy="240"/>
            </a:xfrm>
            <a:prstGeom prst="rightArrow">
              <a:avLst>
                <a:gd name="adj1" fmla="val 50000"/>
                <a:gd name="adj2" fmla="val 89061"/>
              </a:avLst>
            </a:prstGeom>
            <a:solidFill>
              <a:schemeClr val="bg1"/>
            </a:solidFill>
            <a:ln w="9525">
              <a:miter lim="800000"/>
              <a:headEnd/>
              <a:tailEnd/>
            </a:ln>
            <a:scene3d>
              <a:camera prst="legacyObliqueBottomLeft"/>
              <a:lightRig rig="legacyFlat3" dir="t"/>
            </a:scene3d>
            <a:sp3d extrusionH="100000" prstMaterial="legacyMatte">
              <a:bevelT w="13500" h="13500" prst="angle"/>
              <a:bevelB w="13500" h="13500" prst="angle"/>
              <a:extrusionClr>
                <a:schemeClr val="bg1"/>
              </a:extrusionClr>
            </a:sp3d>
          </p:spPr>
          <p:txBody>
            <a:bodyPr wrap="none" lIns="135000" tIns="70200" rIns="135000" bIns="70200" anchor="ctr">
              <a:flatTx/>
            </a:bodyPr>
            <a:lstStyle/>
            <a:p>
              <a:endParaRPr lang="zh-TW" altLang="en-US" sz="4050"/>
            </a:p>
          </p:txBody>
        </p:sp>
        <p:sp>
          <p:nvSpPr>
            <p:cNvPr id="93199" name="AutoShape 14"/>
            <p:cNvSpPr>
              <a:spLocks noChangeArrowheads="1"/>
            </p:cNvSpPr>
            <p:nvPr/>
          </p:nvSpPr>
          <p:spPr bwMode="auto">
            <a:xfrm>
              <a:off x="288" y="1488"/>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sz="4050"/>
            </a:p>
          </p:txBody>
        </p:sp>
        <p:sp>
          <p:nvSpPr>
            <p:cNvPr id="93200" name="AutoShape 15"/>
            <p:cNvSpPr>
              <a:spLocks noChangeArrowheads="1"/>
            </p:cNvSpPr>
            <p:nvPr/>
          </p:nvSpPr>
          <p:spPr bwMode="auto">
            <a:xfrm>
              <a:off x="2304" y="1440"/>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sz="4050"/>
            </a:p>
          </p:txBody>
        </p:sp>
        <p:graphicFrame>
          <p:nvGraphicFramePr>
            <p:cNvPr id="93201" name="Object 16"/>
            <p:cNvGraphicFramePr>
              <a:graphicFrameLocks/>
            </p:cNvGraphicFramePr>
            <p:nvPr/>
          </p:nvGraphicFramePr>
          <p:xfrm>
            <a:off x="2383" y="1596"/>
            <a:ext cx="182" cy="390"/>
          </p:xfrm>
          <a:graphic>
            <a:graphicData uri="http://schemas.openxmlformats.org/presentationml/2006/ole">
              <mc:AlternateContent xmlns:mc="http://schemas.openxmlformats.org/markup-compatibility/2006">
                <mc:Choice xmlns:v="urn:schemas-microsoft-com:vml" Requires="v">
                  <p:oleObj spid="_x0000_s25622" name="方程式" r:id="rId4" imgW="190500" imgH="457200" progId="Equation.3">
                    <p:embed/>
                  </p:oleObj>
                </mc:Choice>
                <mc:Fallback>
                  <p:oleObj name="方程式" r:id="rId4" imgW="190500" imgH="4572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3" y="1596"/>
                          <a:ext cx="182"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02" name="AutoShape 17"/>
            <p:cNvSpPr>
              <a:spLocks noChangeArrowheads="1"/>
            </p:cNvSpPr>
            <p:nvPr/>
          </p:nvSpPr>
          <p:spPr bwMode="auto">
            <a:xfrm>
              <a:off x="720" y="1680"/>
              <a:ext cx="1536" cy="240"/>
            </a:xfrm>
            <a:prstGeom prst="rightArrow">
              <a:avLst>
                <a:gd name="adj1" fmla="val 50000"/>
                <a:gd name="adj2" fmla="val 83822"/>
              </a:avLst>
            </a:prstGeom>
            <a:solidFill>
              <a:schemeClr val="bg1"/>
            </a:solidFill>
            <a:ln w="9525">
              <a:miter lim="800000"/>
              <a:headEnd/>
              <a:tailEnd/>
            </a:ln>
            <a:scene3d>
              <a:camera prst="legacyObliqueBottomLeft"/>
              <a:lightRig rig="legacyFlat3" dir="t"/>
            </a:scene3d>
            <a:sp3d extrusionH="100000" prstMaterial="legacyMatte">
              <a:bevelT w="13500" h="13500" prst="angle"/>
              <a:bevelB w="13500" h="13500" prst="angle"/>
              <a:extrusionClr>
                <a:schemeClr val="bg1"/>
              </a:extrusionClr>
            </a:sp3d>
          </p:spPr>
          <p:txBody>
            <a:bodyPr wrap="none" lIns="135000" tIns="70200" rIns="135000" bIns="70200" anchor="ctr">
              <a:flatTx/>
            </a:bodyPr>
            <a:lstStyle/>
            <a:p>
              <a:endParaRPr lang="zh-TW" altLang="en-US" sz="4050"/>
            </a:p>
          </p:txBody>
        </p:sp>
        <p:grpSp>
          <p:nvGrpSpPr>
            <p:cNvPr id="93203" name="Group 18"/>
            <p:cNvGrpSpPr>
              <a:grpSpLocks/>
            </p:cNvGrpSpPr>
            <p:nvPr/>
          </p:nvGrpSpPr>
          <p:grpSpPr bwMode="auto">
            <a:xfrm>
              <a:off x="864" y="1536"/>
              <a:ext cx="1056" cy="528"/>
              <a:chOff x="1488" y="2256"/>
              <a:chExt cx="1248" cy="624"/>
            </a:xfrm>
          </p:grpSpPr>
          <p:sp>
            <p:nvSpPr>
              <p:cNvPr id="93234" name="AutoShape 19"/>
              <p:cNvSpPr>
                <a:spLocks noChangeArrowheads="1"/>
              </p:cNvSpPr>
              <p:nvPr/>
            </p:nvSpPr>
            <p:spPr bwMode="auto">
              <a:xfrm>
                <a:off x="1488" y="2256"/>
                <a:ext cx="1248" cy="624"/>
              </a:xfrm>
              <a:prstGeom prst="roundRect">
                <a:avLst>
                  <a:gd name="adj" fmla="val 16667"/>
                </a:avLst>
              </a:prstGeom>
              <a:solidFill>
                <a:schemeClr val="bg1"/>
              </a:solidFill>
              <a:ln w="6350">
                <a:solidFill>
                  <a:schemeClr val="tx1"/>
                </a:solidFill>
                <a:round/>
                <a:headEnd type="none" w="sm" len="sm"/>
                <a:tailEnd type="none" w="med" len="lg"/>
              </a:ln>
            </p:spPr>
            <p:txBody>
              <a:bodyPr wrap="none" lIns="134952" tIns="70175" rIns="134952" bIns="70175" anchor="ctr"/>
              <a:lstStyle/>
              <a:p>
                <a:pPr algn="ctr" eaLnBrk="0" hangingPunct="0"/>
                <a:endParaRPr lang="zh-TW" altLang="zh-TW" sz="3600">
                  <a:latin typeface="Times New Roman" pitchFamily="18" charset="0"/>
                </a:endParaRPr>
              </a:p>
            </p:txBody>
          </p:sp>
          <p:grpSp>
            <p:nvGrpSpPr>
              <p:cNvPr id="93235" name="Group 20"/>
              <p:cNvGrpSpPr>
                <a:grpSpLocks/>
              </p:cNvGrpSpPr>
              <p:nvPr/>
            </p:nvGrpSpPr>
            <p:grpSpPr bwMode="auto">
              <a:xfrm>
                <a:off x="1536" y="2304"/>
                <a:ext cx="1152" cy="477"/>
                <a:chOff x="2448" y="1776"/>
                <a:chExt cx="1152" cy="477"/>
              </a:xfrm>
            </p:grpSpPr>
            <p:graphicFrame>
              <p:nvGraphicFramePr>
                <p:cNvPr id="93236" name="Object 21"/>
                <p:cNvGraphicFramePr>
                  <a:graphicFrameLocks noChangeAspect="1"/>
                </p:cNvGraphicFramePr>
                <p:nvPr/>
              </p:nvGraphicFramePr>
              <p:xfrm>
                <a:off x="2688" y="1776"/>
                <a:ext cx="614" cy="210"/>
              </p:xfrm>
              <a:graphic>
                <a:graphicData uri="http://schemas.openxmlformats.org/presentationml/2006/ole">
                  <mc:AlternateContent xmlns:mc="http://schemas.openxmlformats.org/markup-compatibility/2006">
                    <mc:Choice xmlns:v="urn:schemas-microsoft-com:vml" Requires="v">
                      <p:oleObj spid="_x0000_s25623" name="方程式" r:id="rId6" imgW="672808" imgH="228501" progId="Equation.3">
                        <p:embed/>
                      </p:oleObj>
                    </mc:Choice>
                    <mc:Fallback>
                      <p:oleObj name="方程式" r:id="rId6" imgW="672808"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1776"/>
                              <a:ext cx="614" cy="21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37" name="Object 22"/>
                <p:cNvGraphicFramePr>
                  <a:graphicFrameLocks noChangeAspect="1"/>
                </p:cNvGraphicFramePr>
                <p:nvPr/>
              </p:nvGraphicFramePr>
              <p:xfrm>
                <a:off x="2448" y="2016"/>
                <a:ext cx="1152" cy="237"/>
              </p:xfrm>
              <a:graphic>
                <a:graphicData uri="http://schemas.openxmlformats.org/presentationml/2006/ole">
                  <mc:AlternateContent xmlns:mc="http://schemas.openxmlformats.org/markup-compatibility/2006">
                    <mc:Choice xmlns:v="urn:schemas-microsoft-com:vml" Requires="v">
                      <p:oleObj spid="_x0000_s25624" name="方程式" r:id="rId8" imgW="1104900" imgH="228600" progId="Equation.3">
                        <p:embed/>
                      </p:oleObj>
                    </mc:Choice>
                    <mc:Fallback>
                      <p:oleObj name="方程式" r:id="rId8" imgW="11049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 y="2016"/>
                              <a:ext cx="1152" cy="2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93204" name="Group 23"/>
            <p:cNvGrpSpPr>
              <a:grpSpLocks/>
            </p:cNvGrpSpPr>
            <p:nvPr/>
          </p:nvGrpSpPr>
          <p:grpSpPr bwMode="auto">
            <a:xfrm>
              <a:off x="2832" y="1488"/>
              <a:ext cx="1200" cy="528"/>
              <a:chOff x="1008" y="2640"/>
              <a:chExt cx="1584" cy="720"/>
            </a:xfrm>
          </p:grpSpPr>
          <p:sp>
            <p:nvSpPr>
              <p:cNvPr id="93231" name="AutoShape 24"/>
              <p:cNvSpPr>
                <a:spLocks noChangeArrowheads="1"/>
              </p:cNvSpPr>
              <p:nvPr/>
            </p:nvSpPr>
            <p:spPr bwMode="auto">
              <a:xfrm>
                <a:off x="1008" y="2640"/>
                <a:ext cx="1584" cy="720"/>
              </a:xfrm>
              <a:prstGeom prst="roundRect">
                <a:avLst>
                  <a:gd name="adj" fmla="val 16667"/>
                </a:avLst>
              </a:prstGeom>
              <a:solidFill>
                <a:schemeClr val="bg1"/>
              </a:solidFill>
              <a:ln w="6350">
                <a:solidFill>
                  <a:schemeClr val="tx1"/>
                </a:solidFill>
                <a:round/>
                <a:headEnd type="none" w="sm" len="sm"/>
                <a:tailEnd type="none" w="med" len="lg"/>
              </a:ln>
            </p:spPr>
            <p:txBody>
              <a:bodyPr wrap="none" lIns="135000" tIns="70200" rIns="135000" bIns="70200" anchor="ctr"/>
              <a:lstStyle/>
              <a:p>
                <a:endParaRPr lang="zh-TW" altLang="en-US" sz="4050"/>
              </a:p>
            </p:txBody>
          </p:sp>
          <p:graphicFrame>
            <p:nvGraphicFramePr>
              <p:cNvPr id="93232" name="Object 25"/>
              <p:cNvGraphicFramePr>
                <a:graphicFrameLocks noChangeAspect="1"/>
              </p:cNvGraphicFramePr>
              <p:nvPr/>
            </p:nvGraphicFramePr>
            <p:xfrm>
              <a:off x="1200" y="2736"/>
              <a:ext cx="1152" cy="226"/>
            </p:xfrm>
            <a:graphic>
              <a:graphicData uri="http://schemas.openxmlformats.org/presentationml/2006/ole">
                <mc:AlternateContent xmlns:mc="http://schemas.openxmlformats.org/markup-compatibility/2006">
                  <mc:Choice xmlns:v="urn:schemas-microsoft-com:vml" Requires="v">
                    <p:oleObj spid="_x0000_s25625" name="方程式" r:id="rId10" imgW="1231366" imgH="241195" progId="Equation.3">
                      <p:embed/>
                    </p:oleObj>
                  </mc:Choice>
                  <mc:Fallback>
                    <p:oleObj name="方程式" r:id="rId10" imgW="1231366" imgH="24119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2736"/>
                            <a:ext cx="1152" cy="22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33" name="Object 26"/>
              <p:cNvGraphicFramePr>
                <a:graphicFrameLocks noChangeAspect="1"/>
              </p:cNvGraphicFramePr>
              <p:nvPr/>
            </p:nvGraphicFramePr>
            <p:xfrm>
              <a:off x="1008" y="3024"/>
              <a:ext cx="1544" cy="282"/>
            </p:xfrm>
            <a:graphic>
              <a:graphicData uri="http://schemas.openxmlformats.org/presentationml/2006/ole">
                <mc:AlternateContent xmlns:mc="http://schemas.openxmlformats.org/markup-compatibility/2006">
                  <mc:Choice xmlns:v="urn:schemas-microsoft-com:vml" Requires="v">
                    <p:oleObj spid="_x0000_s25626" name="方程式" r:id="rId12" imgW="1384300" imgH="254000" progId="Equation.3">
                      <p:embed/>
                    </p:oleObj>
                  </mc:Choice>
                  <mc:Fallback>
                    <p:oleObj name="方程式" r:id="rId12" imgW="1384300" imgH="254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3024"/>
                            <a:ext cx="1544" cy="28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3205" name="AutoShape 27"/>
            <p:cNvSpPr>
              <a:spLocks noChangeArrowheads="1"/>
            </p:cNvSpPr>
            <p:nvPr/>
          </p:nvSpPr>
          <p:spPr bwMode="auto">
            <a:xfrm rot="10800000">
              <a:off x="2736" y="3360"/>
              <a:ext cx="1632" cy="240"/>
            </a:xfrm>
            <a:prstGeom prst="rightArrow">
              <a:avLst>
                <a:gd name="adj1" fmla="val 50000"/>
                <a:gd name="adj2" fmla="val 89061"/>
              </a:avLst>
            </a:prstGeom>
            <a:solidFill>
              <a:schemeClr val="bg1"/>
            </a:solidFill>
            <a:ln w="9525">
              <a:miter lim="800000"/>
              <a:headEnd/>
              <a:tailEnd/>
            </a:ln>
            <a:scene3d>
              <a:camera prst="legacyObliqueBottomLeft"/>
              <a:lightRig rig="legacyFlat3" dir="t"/>
            </a:scene3d>
            <a:sp3d extrusionH="100000" prstMaterial="legacyMatte">
              <a:bevelT w="13500" h="13500" prst="angle"/>
              <a:bevelB w="13500" h="13500" prst="angle"/>
              <a:extrusionClr>
                <a:schemeClr val="bg1"/>
              </a:extrusionClr>
            </a:sp3d>
          </p:spPr>
          <p:txBody>
            <a:bodyPr wrap="none" lIns="135000" tIns="70200" rIns="135000" bIns="70200" anchor="ctr">
              <a:flatTx/>
            </a:bodyPr>
            <a:lstStyle/>
            <a:p>
              <a:endParaRPr lang="zh-TW" altLang="en-US" sz="4050"/>
            </a:p>
          </p:txBody>
        </p:sp>
        <p:sp>
          <p:nvSpPr>
            <p:cNvPr id="93206" name="AutoShape 28"/>
            <p:cNvSpPr>
              <a:spLocks noChangeArrowheads="1"/>
            </p:cNvSpPr>
            <p:nvPr/>
          </p:nvSpPr>
          <p:spPr bwMode="auto">
            <a:xfrm rot="10800000">
              <a:off x="720" y="3408"/>
              <a:ext cx="1536" cy="240"/>
            </a:xfrm>
            <a:prstGeom prst="rightArrow">
              <a:avLst>
                <a:gd name="adj1" fmla="val 50000"/>
                <a:gd name="adj2" fmla="val 83822"/>
              </a:avLst>
            </a:prstGeom>
            <a:solidFill>
              <a:schemeClr val="bg1"/>
            </a:solidFill>
            <a:ln w="9525">
              <a:miter lim="800000"/>
              <a:headEnd/>
              <a:tailEnd/>
            </a:ln>
            <a:scene3d>
              <a:camera prst="legacyObliqueBottomLeft"/>
              <a:lightRig rig="legacyFlat3" dir="t"/>
            </a:scene3d>
            <a:sp3d extrusionH="100000" prstMaterial="legacyMatte">
              <a:bevelT w="13500" h="13500" prst="angle"/>
              <a:bevelB w="13500" h="13500" prst="angle"/>
              <a:extrusionClr>
                <a:schemeClr val="bg1"/>
              </a:extrusionClr>
            </a:sp3d>
          </p:spPr>
          <p:txBody>
            <a:bodyPr wrap="none" lIns="135000" tIns="70200" rIns="135000" bIns="70200" anchor="ctr">
              <a:flatTx/>
            </a:bodyPr>
            <a:lstStyle/>
            <a:p>
              <a:endParaRPr lang="zh-TW" altLang="en-US" sz="4050"/>
            </a:p>
          </p:txBody>
        </p:sp>
        <p:graphicFrame>
          <p:nvGraphicFramePr>
            <p:cNvPr id="93207" name="Object 29"/>
            <p:cNvGraphicFramePr>
              <a:graphicFrameLocks/>
            </p:cNvGraphicFramePr>
            <p:nvPr/>
          </p:nvGraphicFramePr>
          <p:xfrm>
            <a:off x="380" y="1634"/>
            <a:ext cx="193" cy="390"/>
          </p:xfrm>
          <a:graphic>
            <a:graphicData uri="http://schemas.openxmlformats.org/presentationml/2006/ole">
              <mc:AlternateContent xmlns:mc="http://schemas.openxmlformats.org/markup-compatibility/2006">
                <mc:Choice xmlns:v="urn:schemas-microsoft-com:vml" Requires="v">
                  <p:oleObj spid="_x0000_s25627" name="方程式" r:id="rId14" imgW="203112" imgH="457002" progId="Equation.3">
                    <p:embed/>
                  </p:oleObj>
                </mc:Choice>
                <mc:Fallback>
                  <p:oleObj name="方程式" r:id="rId14" imgW="203112" imgH="457002"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0" y="1634"/>
                          <a:ext cx="19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208" name="Group 30"/>
            <p:cNvGrpSpPr>
              <a:grpSpLocks/>
            </p:cNvGrpSpPr>
            <p:nvPr/>
          </p:nvGrpSpPr>
          <p:grpSpPr bwMode="auto">
            <a:xfrm>
              <a:off x="4416" y="1440"/>
              <a:ext cx="329" cy="664"/>
              <a:chOff x="4656" y="1488"/>
              <a:chExt cx="329" cy="664"/>
            </a:xfrm>
          </p:grpSpPr>
          <p:sp>
            <p:nvSpPr>
              <p:cNvPr id="93229" name="AutoShape 31"/>
              <p:cNvSpPr>
                <a:spLocks noChangeArrowheads="1"/>
              </p:cNvSpPr>
              <p:nvPr/>
            </p:nvSpPr>
            <p:spPr bwMode="auto">
              <a:xfrm>
                <a:off x="4656" y="1488"/>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sz="4050"/>
              </a:p>
            </p:txBody>
          </p:sp>
          <p:graphicFrame>
            <p:nvGraphicFramePr>
              <p:cNvPr id="93230" name="Object 32"/>
              <p:cNvGraphicFramePr>
                <a:graphicFrameLocks/>
              </p:cNvGraphicFramePr>
              <p:nvPr/>
            </p:nvGraphicFramePr>
            <p:xfrm>
              <a:off x="4748" y="1672"/>
              <a:ext cx="144" cy="302"/>
            </p:xfrm>
            <a:graphic>
              <a:graphicData uri="http://schemas.openxmlformats.org/presentationml/2006/ole">
                <mc:AlternateContent xmlns:mc="http://schemas.openxmlformats.org/markup-compatibility/2006">
                  <mc:Choice xmlns:v="urn:schemas-microsoft-com:vml" Requires="v">
                    <p:oleObj spid="_x0000_s25628" name="方程式" r:id="rId16" imgW="152268" imgH="355292" progId="Equation.3">
                      <p:embed/>
                    </p:oleObj>
                  </mc:Choice>
                  <mc:Fallback>
                    <p:oleObj name="方程式" r:id="rId16" imgW="152268" imgH="355292" progId="Equation.3">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48" y="1672"/>
                            <a:ext cx="144"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3209" name="AutoShape 33"/>
            <p:cNvSpPr>
              <a:spLocks noChangeArrowheads="1"/>
            </p:cNvSpPr>
            <p:nvPr/>
          </p:nvSpPr>
          <p:spPr bwMode="auto">
            <a:xfrm>
              <a:off x="4464" y="2208"/>
              <a:ext cx="240" cy="912"/>
            </a:xfrm>
            <a:prstGeom prst="downArrow">
              <a:avLst>
                <a:gd name="adj1" fmla="val 30556"/>
                <a:gd name="adj2" fmla="val 57088"/>
              </a:avLst>
            </a:prstGeom>
            <a:solidFill>
              <a:schemeClr val="accent1"/>
            </a:solidFill>
            <a:ln>
              <a:noFill/>
            </a:ln>
            <a:extLs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vert="eaVert" wrap="none" lIns="135000" tIns="70200" rIns="135000" bIns="70200" anchor="ctr"/>
            <a:lstStyle/>
            <a:p>
              <a:endParaRPr lang="zh-TW" altLang="en-US" sz="4050"/>
            </a:p>
          </p:txBody>
        </p:sp>
        <p:grpSp>
          <p:nvGrpSpPr>
            <p:cNvPr id="93210" name="Group 34"/>
            <p:cNvGrpSpPr>
              <a:grpSpLocks/>
            </p:cNvGrpSpPr>
            <p:nvPr/>
          </p:nvGrpSpPr>
          <p:grpSpPr bwMode="auto">
            <a:xfrm>
              <a:off x="4080" y="2304"/>
              <a:ext cx="1008" cy="624"/>
              <a:chOff x="4416" y="2352"/>
              <a:chExt cx="1008" cy="624"/>
            </a:xfrm>
          </p:grpSpPr>
          <p:sp>
            <p:nvSpPr>
              <p:cNvPr id="93226" name="AutoShape 35"/>
              <p:cNvSpPr>
                <a:spLocks noChangeArrowheads="1"/>
              </p:cNvSpPr>
              <p:nvPr/>
            </p:nvSpPr>
            <p:spPr bwMode="auto">
              <a:xfrm>
                <a:off x="4416" y="2352"/>
                <a:ext cx="1008" cy="624"/>
              </a:xfrm>
              <a:prstGeom prst="foldedCorner">
                <a:avLst>
                  <a:gd name="adj" fmla="val 12500"/>
                </a:avLst>
              </a:prstGeom>
              <a:solidFill>
                <a:schemeClr val="bg1"/>
              </a:solidFill>
              <a:ln w="6350">
                <a:solidFill>
                  <a:schemeClr val="tx1"/>
                </a:solidFill>
                <a:round/>
                <a:headEnd type="none" w="sm" len="sm"/>
                <a:tailEnd type="none" w="med" len="lg"/>
              </a:ln>
            </p:spPr>
            <p:txBody>
              <a:bodyPr wrap="none" lIns="135000" tIns="70200" rIns="135000" bIns="70200" anchor="ctr"/>
              <a:lstStyle/>
              <a:p>
                <a:endParaRPr lang="zh-TW" altLang="en-US" sz="4050"/>
              </a:p>
            </p:txBody>
          </p:sp>
          <p:graphicFrame>
            <p:nvGraphicFramePr>
              <p:cNvPr id="93227" name="Object 36"/>
              <p:cNvGraphicFramePr>
                <a:graphicFrameLocks noChangeAspect="1"/>
              </p:cNvGraphicFramePr>
              <p:nvPr/>
            </p:nvGraphicFramePr>
            <p:xfrm>
              <a:off x="4512" y="2400"/>
              <a:ext cx="816" cy="242"/>
            </p:xfrm>
            <a:graphic>
              <a:graphicData uri="http://schemas.openxmlformats.org/presentationml/2006/ole">
                <mc:AlternateContent xmlns:mc="http://schemas.openxmlformats.org/markup-compatibility/2006">
                  <mc:Choice xmlns:v="urn:schemas-microsoft-com:vml" Requires="v">
                    <p:oleObj spid="_x0000_s25629" name="方程式" r:id="rId18" imgW="685800" imgH="203200" progId="Equation.3">
                      <p:embed/>
                    </p:oleObj>
                  </mc:Choice>
                  <mc:Fallback>
                    <p:oleObj name="方程式" r:id="rId18" imgW="685800" imgH="203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2" y="2400"/>
                            <a:ext cx="816" cy="24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8" name="Object 37"/>
              <p:cNvGraphicFramePr>
                <a:graphicFrameLocks noChangeAspect="1"/>
              </p:cNvGraphicFramePr>
              <p:nvPr/>
            </p:nvGraphicFramePr>
            <p:xfrm>
              <a:off x="4464" y="2640"/>
              <a:ext cx="840" cy="252"/>
            </p:xfrm>
            <a:graphic>
              <a:graphicData uri="http://schemas.openxmlformats.org/presentationml/2006/ole">
                <mc:AlternateContent xmlns:mc="http://schemas.openxmlformats.org/markup-compatibility/2006">
                  <mc:Choice xmlns:v="urn:schemas-microsoft-com:vml" Requires="v">
                    <p:oleObj spid="_x0000_s25630" name="方程式" r:id="rId20" imgW="799753" imgH="241195" progId="Equation.3">
                      <p:embed/>
                    </p:oleObj>
                  </mc:Choice>
                  <mc:Fallback>
                    <p:oleObj name="方程式" r:id="rId20" imgW="799753" imgH="241195"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4" y="2640"/>
                            <a:ext cx="840" cy="25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3211" name="AutoShape 38"/>
            <p:cNvSpPr>
              <a:spLocks noChangeArrowheads="1"/>
            </p:cNvSpPr>
            <p:nvPr/>
          </p:nvSpPr>
          <p:spPr bwMode="auto">
            <a:xfrm>
              <a:off x="4416" y="3168"/>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sz="4050"/>
            </a:p>
          </p:txBody>
        </p:sp>
        <p:graphicFrame>
          <p:nvGraphicFramePr>
            <p:cNvPr id="93212" name="Object 39"/>
            <p:cNvGraphicFramePr>
              <a:graphicFrameLocks/>
            </p:cNvGraphicFramePr>
            <p:nvPr/>
          </p:nvGraphicFramePr>
          <p:xfrm>
            <a:off x="4508" y="3320"/>
            <a:ext cx="144" cy="367"/>
          </p:xfrm>
          <a:graphic>
            <a:graphicData uri="http://schemas.openxmlformats.org/presentationml/2006/ole">
              <mc:AlternateContent xmlns:mc="http://schemas.openxmlformats.org/markup-compatibility/2006">
                <mc:Choice xmlns:v="urn:schemas-microsoft-com:vml" Requires="v">
                  <p:oleObj spid="_x0000_s25631" name="方程式" r:id="rId22" imgW="152334" imgH="431613" progId="Equation.3">
                    <p:embed/>
                  </p:oleObj>
                </mc:Choice>
                <mc:Fallback>
                  <p:oleObj name="方程式" r:id="rId22" imgW="152334" imgH="431613" progId="Equation.3">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08" y="3320"/>
                          <a:ext cx="144"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13" name="AutoShape 40"/>
            <p:cNvSpPr>
              <a:spLocks noChangeArrowheads="1"/>
            </p:cNvSpPr>
            <p:nvPr/>
          </p:nvSpPr>
          <p:spPr bwMode="auto">
            <a:xfrm>
              <a:off x="2304" y="3168"/>
              <a:ext cx="329" cy="664"/>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sz="4050"/>
            </a:p>
          </p:txBody>
        </p:sp>
        <p:graphicFrame>
          <p:nvGraphicFramePr>
            <p:cNvPr id="93214" name="Object 41"/>
            <p:cNvGraphicFramePr>
              <a:graphicFrameLocks/>
            </p:cNvGraphicFramePr>
            <p:nvPr/>
          </p:nvGraphicFramePr>
          <p:xfrm>
            <a:off x="2400" y="3312"/>
            <a:ext cx="182" cy="390"/>
          </p:xfrm>
          <a:graphic>
            <a:graphicData uri="http://schemas.openxmlformats.org/presentationml/2006/ole">
              <mc:AlternateContent xmlns:mc="http://schemas.openxmlformats.org/markup-compatibility/2006">
                <mc:Choice xmlns:v="urn:schemas-microsoft-com:vml" Requires="v">
                  <p:oleObj spid="_x0000_s25632" name="方程式" r:id="rId24" imgW="190500" imgH="457200" progId="Equation.3">
                    <p:embed/>
                  </p:oleObj>
                </mc:Choice>
                <mc:Fallback>
                  <p:oleObj name="方程式" r:id="rId24" imgW="190500" imgH="457200" progId="Equation.3">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0" y="3312"/>
                          <a:ext cx="182"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15" name="AutoShape 42"/>
            <p:cNvSpPr>
              <a:spLocks noChangeArrowheads="1"/>
            </p:cNvSpPr>
            <p:nvPr/>
          </p:nvSpPr>
          <p:spPr bwMode="auto">
            <a:xfrm>
              <a:off x="336" y="3168"/>
              <a:ext cx="329" cy="672"/>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zh-TW" altLang="en-US" sz="4050"/>
            </a:p>
          </p:txBody>
        </p:sp>
        <p:graphicFrame>
          <p:nvGraphicFramePr>
            <p:cNvPr id="93216" name="Object 43"/>
            <p:cNvGraphicFramePr>
              <a:graphicFrameLocks/>
            </p:cNvGraphicFramePr>
            <p:nvPr/>
          </p:nvGraphicFramePr>
          <p:xfrm>
            <a:off x="406" y="3342"/>
            <a:ext cx="193" cy="390"/>
          </p:xfrm>
          <a:graphic>
            <a:graphicData uri="http://schemas.openxmlformats.org/presentationml/2006/ole">
              <mc:AlternateContent xmlns:mc="http://schemas.openxmlformats.org/markup-compatibility/2006">
                <mc:Choice xmlns:v="urn:schemas-microsoft-com:vml" Requires="v">
                  <p:oleObj spid="_x0000_s25633" name="方程式" r:id="rId26" imgW="203112" imgH="457002" progId="Equation.3">
                    <p:embed/>
                  </p:oleObj>
                </mc:Choice>
                <mc:Fallback>
                  <p:oleObj name="方程式" r:id="rId26" imgW="203112" imgH="457002" progId="Equation.3">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6" y="3342"/>
                          <a:ext cx="19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17" name="AutoShape 44"/>
            <p:cNvSpPr>
              <a:spLocks noChangeArrowheads="1"/>
            </p:cNvSpPr>
            <p:nvPr/>
          </p:nvSpPr>
          <p:spPr bwMode="auto">
            <a:xfrm>
              <a:off x="3072" y="3216"/>
              <a:ext cx="1200" cy="528"/>
            </a:xfrm>
            <a:prstGeom prst="roundRect">
              <a:avLst>
                <a:gd name="adj" fmla="val 16667"/>
              </a:avLst>
            </a:prstGeom>
            <a:solidFill>
              <a:schemeClr val="bg1"/>
            </a:solidFill>
            <a:ln w="6350">
              <a:solidFill>
                <a:schemeClr val="tx1"/>
              </a:solidFill>
              <a:round/>
              <a:headEnd type="none" w="sm" len="sm"/>
              <a:tailEnd type="none" w="med" len="lg"/>
            </a:ln>
          </p:spPr>
          <p:txBody>
            <a:bodyPr wrap="none" lIns="135000" tIns="70200" rIns="135000" bIns="70200" anchor="ctr"/>
            <a:lstStyle/>
            <a:p>
              <a:endParaRPr lang="zh-TW" altLang="en-US" sz="4050"/>
            </a:p>
          </p:txBody>
        </p:sp>
        <p:sp>
          <p:nvSpPr>
            <p:cNvPr id="93218" name="AutoShape 45"/>
            <p:cNvSpPr>
              <a:spLocks noChangeArrowheads="1"/>
            </p:cNvSpPr>
            <p:nvPr/>
          </p:nvSpPr>
          <p:spPr bwMode="auto">
            <a:xfrm>
              <a:off x="1056" y="3216"/>
              <a:ext cx="1056" cy="528"/>
            </a:xfrm>
            <a:prstGeom prst="roundRect">
              <a:avLst>
                <a:gd name="adj" fmla="val 16667"/>
              </a:avLst>
            </a:prstGeom>
            <a:solidFill>
              <a:schemeClr val="bg1"/>
            </a:solidFill>
            <a:ln w="6350">
              <a:solidFill>
                <a:schemeClr val="tx1"/>
              </a:solidFill>
              <a:round/>
              <a:headEnd type="none" w="sm" len="sm"/>
              <a:tailEnd type="none" w="med" len="lg"/>
            </a:ln>
          </p:spPr>
          <p:txBody>
            <a:bodyPr wrap="none" lIns="134952" tIns="70175" rIns="134952" bIns="70175" anchor="ctr"/>
            <a:lstStyle/>
            <a:p>
              <a:pPr algn="ctr" eaLnBrk="0" hangingPunct="0"/>
              <a:endParaRPr lang="zh-TW" altLang="zh-TW" sz="3600">
                <a:latin typeface="Times New Roman" pitchFamily="18" charset="0"/>
              </a:endParaRPr>
            </a:p>
          </p:txBody>
        </p:sp>
        <p:graphicFrame>
          <p:nvGraphicFramePr>
            <p:cNvPr id="93219" name="Object 46"/>
            <p:cNvGraphicFramePr>
              <a:graphicFrameLocks noChangeAspect="1"/>
            </p:cNvGraphicFramePr>
            <p:nvPr/>
          </p:nvGraphicFramePr>
          <p:xfrm>
            <a:off x="3120" y="3216"/>
            <a:ext cx="1128" cy="270"/>
          </p:xfrm>
          <a:graphic>
            <a:graphicData uri="http://schemas.openxmlformats.org/presentationml/2006/ole">
              <mc:AlternateContent xmlns:mc="http://schemas.openxmlformats.org/markup-compatibility/2006">
                <mc:Choice xmlns:v="urn:schemas-microsoft-com:vml" Requires="v">
                  <p:oleObj spid="_x0000_s25634" name="方程式" r:id="rId28" imgW="1637589" imgH="393529" progId="Equation.3">
                    <p:embed/>
                  </p:oleObj>
                </mc:Choice>
                <mc:Fallback>
                  <p:oleObj name="方程式" r:id="rId28" imgW="1637589" imgH="393529"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20" y="3216"/>
                          <a:ext cx="1128" cy="27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0" name="Object 47"/>
            <p:cNvGraphicFramePr>
              <a:graphicFrameLocks noChangeAspect="1"/>
            </p:cNvGraphicFramePr>
            <p:nvPr/>
          </p:nvGraphicFramePr>
          <p:xfrm>
            <a:off x="3190" y="3466"/>
            <a:ext cx="936" cy="300"/>
          </p:xfrm>
          <a:graphic>
            <a:graphicData uri="http://schemas.openxmlformats.org/presentationml/2006/ole">
              <mc:AlternateContent xmlns:mc="http://schemas.openxmlformats.org/markup-compatibility/2006">
                <mc:Choice xmlns:v="urn:schemas-microsoft-com:vml" Requires="v">
                  <p:oleObj spid="_x0000_s25635" name="方程式" r:id="rId30" imgW="1028700" imgH="330200" progId="Equation.3">
                    <p:embed/>
                  </p:oleObj>
                </mc:Choice>
                <mc:Fallback>
                  <p:oleObj name="方程式" r:id="rId30" imgW="1028700" imgH="3302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190" y="3466"/>
                          <a:ext cx="936" cy="3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1" name="Object 48"/>
            <p:cNvGraphicFramePr>
              <a:graphicFrameLocks noChangeAspect="1"/>
            </p:cNvGraphicFramePr>
            <p:nvPr/>
          </p:nvGraphicFramePr>
          <p:xfrm>
            <a:off x="1296" y="3264"/>
            <a:ext cx="568" cy="218"/>
          </p:xfrm>
          <a:graphic>
            <a:graphicData uri="http://schemas.openxmlformats.org/presentationml/2006/ole">
              <mc:AlternateContent xmlns:mc="http://schemas.openxmlformats.org/markup-compatibility/2006">
                <mc:Choice xmlns:v="urn:schemas-microsoft-com:vml" Requires="v">
                  <p:oleObj spid="_x0000_s25636" name="方程式" r:id="rId32" imgW="596900" imgH="228600" progId="Equation.3">
                    <p:embed/>
                  </p:oleObj>
                </mc:Choice>
                <mc:Fallback>
                  <p:oleObj name="方程式" r:id="rId32" imgW="596900" imgH="2286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296" y="3264"/>
                          <a:ext cx="568" cy="2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2" name="Object 49"/>
            <p:cNvGraphicFramePr>
              <a:graphicFrameLocks noChangeAspect="1"/>
            </p:cNvGraphicFramePr>
            <p:nvPr/>
          </p:nvGraphicFramePr>
          <p:xfrm>
            <a:off x="1196" y="3488"/>
            <a:ext cx="798" cy="212"/>
          </p:xfrm>
          <a:graphic>
            <a:graphicData uri="http://schemas.openxmlformats.org/presentationml/2006/ole">
              <mc:AlternateContent xmlns:mc="http://schemas.openxmlformats.org/markup-compatibility/2006">
                <mc:Choice xmlns:v="urn:schemas-microsoft-com:vml" Requires="v">
                  <p:oleObj spid="_x0000_s25637" name="方程式" r:id="rId34" imgW="812447" imgH="215806" progId="Equation.3">
                    <p:embed/>
                  </p:oleObj>
                </mc:Choice>
                <mc:Fallback>
                  <p:oleObj name="方程式" r:id="rId34" imgW="812447" imgH="215806"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196" y="3488"/>
                          <a:ext cx="798" cy="2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23" name="Object 50"/>
            <p:cNvGraphicFramePr>
              <a:graphicFrameLocks/>
            </p:cNvGraphicFramePr>
            <p:nvPr/>
          </p:nvGraphicFramePr>
          <p:xfrm>
            <a:off x="5232" y="2064"/>
            <a:ext cx="364" cy="195"/>
          </p:xfrm>
          <a:graphic>
            <a:graphicData uri="http://schemas.openxmlformats.org/presentationml/2006/ole">
              <mc:AlternateContent xmlns:mc="http://schemas.openxmlformats.org/markup-compatibility/2006">
                <mc:Choice xmlns:v="urn:schemas-microsoft-com:vml" Requires="v">
                  <p:oleObj spid="_x0000_s25638" name="方程式" r:id="rId36" imgW="381000" imgH="228600" progId="Equation.3">
                    <p:embed/>
                  </p:oleObj>
                </mc:Choice>
                <mc:Fallback>
                  <p:oleObj name="方程式" r:id="rId36" imgW="381000" imgH="228600"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232" y="2064"/>
                          <a:ext cx="364"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24" name="AutoShape 51"/>
            <p:cNvSpPr>
              <a:spLocks noChangeArrowheads="1"/>
            </p:cNvSpPr>
            <p:nvPr/>
          </p:nvSpPr>
          <p:spPr bwMode="auto">
            <a:xfrm rot="-10788783">
              <a:off x="5136" y="2448"/>
              <a:ext cx="288"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893 h 21600"/>
                <a:gd name="T14" fmla="*/ 1822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folHlink"/>
            </a:solidFill>
            <a:ln w="6350">
              <a:solidFill>
                <a:schemeClr val="tx1"/>
              </a:solidFill>
              <a:miter lim="800000"/>
              <a:headEnd type="none" w="sm" len="sm"/>
              <a:tailEnd type="none" w="med" len="lg"/>
            </a:ln>
          </p:spPr>
          <p:txBody>
            <a:bodyPr wrap="none" lIns="135000" tIns="70200" rIns="135000" bIns="70200" anchor="ctr"/>
            <a:lstStyle/>
            <a:p>
              <a:endParaRPr lang="zh-TW" altLang="en-US" sz="4050"/>
            </a:p>
          </p:txBody>
        </p:sp>
        <p:sp>
          <p:nvSpPr>
            <p:cNvPr id="93225" name="Text Box 52"/>
            <p:cNvSpPr txBox="1">
              <a:spLocks noChangeArrowheads="1"/>
            </p:cNvSpPr>
            <p:nvPr/>
          </p:nvSpPr>
          <p:spPr bwMode="auto">
            <a:xfrm>
              <a:off x="0" y="2880"/>
              <a:ext cx="139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med" len="lg"/>
                </a14:hiddenLine>
              </a:ext>
            </a:extLst>
          </p:spPr>
          <p:txBody>
            <a:bodyPr wrap="none" lIns="134952" tIns="70175" rIns="134952" bIns="70175">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en-US" altLang="zh-TW" sz="2400" b="1" i="1"/>
                <a:t>Noisy speech HMM’s</a:t>
              </a:r>
              <a:endParaRPr kumimoji="0" lang="en-US" altLang="zh-TW" sz="3600">
                <a:latin typeface="Times New Roman" pitchFamily="18" charset="0"/>
              </a:endParaRPr>
            </a:p>
          </p:txBody>
        </p:sp>
      </p:grpSp>
      <p:sp>
        <p:nvSpPr>
          <p:cNvPr id="93191" name="Rectangle 53"/>
          <p:cNvSpPr>
            <a:spLocks noChangeArrowheads="1"/>
          </p:cNvSpPr>
          <p:nvPr/>
        </p:nvSpPr>
        <p:spPr bwMode="auto">
          <a:xfrm>
            <a:off x="2364584" y="9104314"/>
            <a:ext cx="13339763" cy="118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8063" tIns="69033" rIns="138063" bIns="69033"/>
          <a:lstStyle/>
          <a:p>
            <a:pPr marL="400050" indent="-400050">
              <a:lnSpc>
                <a:spcPct val="90000"/>
              </a:lnSpc>
              <a:spcBef>
                <a:spcPct val="20000"/>
              </a:spcBef>
              <a:buFontTx/>
              <a:buChar char="•"/>
            </a:pPr>
            <a:endParaRPr lang="zh-TW" altLang="zh-TW" sz="3600" b="1">
              <a:latin typeface="Times New Roman" pitchFamily="18" charset="0"/>
            </a:endParaRPr>
          </a:p>
        </p:txBody>
      </p:sp>
      <p:sp>
        <p:nvSpPr>
          <p:cNvPr id="54" name="Line 2"/>
          <p:cNvSpPr>
            <a:spLocks noChangeShapeType="1"/>
          </p:cNvSpPr>
          <p:nvPr/>
        </p:nvSpPr>
        <p:spPr bwMode="auto">
          <a:xfrm>
            <a:off x="2286000" y="127714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 name="投影片編號版面配置區 1"/>
          <p:cNvSpPr>
            <a:spLocks noGrp="1"/>
          </p:cNvSpPr>
          <p:nvPr>
            <p:ph type="sldNum" sz="quarter" idx="12"/>
          </p:nvPr>
        </p:nvSpPr>
        <p:spPr/>
        <p:txBody>
          <a:bodyPr/>
          <a:lstStyle/>
          <a:p>
            <a:pPr>
              <a:defRPr/>
            </a:pPr>
            <a:fld id="{50D1E6F7-9DA6-4DD6-994D-66C3697C694B}" type="slidenum">
              <a:rPr lang="zh-TW" altLang="en-US" smtClean="0">
                <a:solidFill>
                  <a:prstClr val="black">
                    <a:tint val="75000"/>
                  </a:prstClr>
                </a:solidFill>
              </a:rPr>
              <a:pPr>
                <a:defRPr/>
              </a:pPr>
              <a:t>7</a:t>
            </a:fld>
            <a:endParaRPr lang="zh-TW" altLang="en-US">
              <a:solidFill>
                <a:prstClr val="black">
                  <a:tint val="75000"/>
                </a:prstClr>
              </a:solidFill>
            </a:endParaRPr>
          </a:p>
        </p:txBody>
      </p:sp>
      <p:pic>
        <p:nvPicPr>
          <p:cNvPr id="56" name="Picture 15" descr="cc">
            <a:hlinkClick r:id="rId38"/>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1089032" y="9623167"/>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601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571" y="5411662"/>
            <a:ext cx="9464861" cy="4675275"/>
          </a:xfrm>
          <a:prstGeom prst="rect">
            <a:avLst/>
          </a:prstGeom>
        </p:spPr>
      </p:pic>
      <p:sp>
        <p:nvSpPr>
          <p:cNvPr id="94210" name="Rectangle 2"/>
          <p:cNvSpPr>
            <a:spLocks noGrp="1" noChangeArrowheads="1"/>
          </p:cNvSpPr>
          <p:nvPr>
            <p:ph type="title"/>
          </p:nvPr>
        </p:nvSpPr>
        <p:spPr bwMode="auto">
          <a:xfrm>
            <a:off x="2381252" y="-68263"/>
            <a:ext cx="13606463" cy="11930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algn="l" eaLnBrk="1" hangingPunct="1"/>
            <a:r>
              <a:rPr lang="en-US" altLang="zh-TW" sz="4200" b="1" dirty="0">
                <a:latin typeface="Times New Roman" pitchFamily="18" charset="0"/>
              </a:rPr>
              <a:t>Model-based Approach Example 2― Vector Taylor’s Series (VTS)</a:t>
            </a:r>
          </a:p>
        </p:txBody>
      </p:sp>
      <p:sp>
        <p:nvSpPr>
          <p:cNvPr id="94211" name="Rectangle 3"/>
          <p:cNvSpPr>
            <a:spLocks noGrp="1" noChangeArrowheads="1"/>
          </p:cNvSpPr>
          <p:nvPr>
            <p:ph type="body" sz="half" idx="1"/>
          </p:nvPr>
        </p:nvSpPr>
        <p:spPr bwMode="auto">
          <a:xfrm>
            <a:off x="2286000" y="1295933"/>
            <a:ext cx="13716000" cy="8924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marL="271463" indent="-271463">
              <a:spcBef>
                <a:spcPct val="0"/>
              </a:spcBef>
            </a:pPr>
            <a:r>
              <a:rPr lang="en-US" altLang="zh-TW" sz="3600" b="1" dirty="0">
                <a:latin typeface="Times New Roman" pitchFamily="18" charset="0"/>
              </a:rPr>
              <a:t>Basic Approach</a:t>
            </a:r>
          </a:p>
          <a:p>
            <a:pPr marL="814388" lvl="1" indent="-273845">
              <a:spcBef>
                <a:spcPct val="0"/>
              </a:spcBef>
            </a:pPr>
            <a:r>
              <a:rPr lang="en-US" altLang="zh-TW" sz="3300" dirty="0">
                <a:latin typeface="Times New Roman" pitchFamily="18" charset="0"/>
              </a:rPr>
              <a:t>Similar to PMC, the noisy-speech models are generated by combination of clean speech HMM’s and the noise HMM</a:t>
            </a:r>
          </a:p>
          <a:p>
            <a:pPr marL="814388" lvl="1" indent="-273845">
              <a:spcBef>
                <a:spcPct val="0"/>
              </a:spcBef>
            </a:pPr>
            <a:r>
              <a:rPr lang="en-US" altLang="zh-TW" sz="3300" dirty="0">
                <a:latin typeface="Times New Roman" pitchFamily="18" charset="0"/>
              </a:rPr>
              <a:t>Unlike PMC, this approach combines the model parameters directly in the log-spectral domain using Taylor’s Series approximation</a:t>
            </a:r>
          </a:p>
          <a:p>
            <a:pPr marL="814388" lvl="1" indent="-273845">
              <a:spcBef>
                <a:spcPct val="0"/>
              </a:spcBef>
            </a:pPr>
            <a:r>
              <a:rPr lang="en-US" altLang="zh-TW" sz="3300" dirty="0">
                <a:latin typeface="Times New Roman" pitchFamily="18" charset="0"/>
              </a:rPr>
              <a:t>Taylor’s Series Expansion for l-dim functions:</a:t>
            </a:r>
          </a:p>
          <a:p>
            <a:pPr marL="814388" lvl="1" indent="-273845">
              <a:spcBef>
                <a:spcPct val="0"/>
              </a:spcBef>
              <a:buNone/>
            </a:pPr>
            <a:r>
              <a:rPr lang="en-US" altLang="zh-TW" sz="4050" dirty="0">
                <a:latin typeface="Times New Roman" pitchFamily="18" charset="0"/>
              </a:rPr>
              <a:t>	</a:t>
            </a:r>
          </a:p>
          <a:p>
            <a:pPr marL="271463" indent="-271463">
              <a:spcBef>
                <a:spcPct val="0"/>
              </a:spcBef>
            </a:pPr>
            <a:endParaRPr lang="en-US" altLang="zh-TW" sz="3900" b="1" dirty="0">
              <a:latin typeface="Times New Roman" pitchFamily="18" charset="0"/>
            </a:endParaRPr>
          </a:p>
        </p:txBody>
      </p:sp>
      <p:graphicFrame>
        <p:nvGraphicFramePr>
          <p:cNvPr id="94212" name="Object 8"/>
          <p:cNvGraphicFramePr>
            <a:graphicFrameLocks noGrp="1" noChangeAspect="1"/>
          </p:cNvGraphicFramePr>
          <p:nvPr>
            <p:extLst>
              <p:ext uri="{D42A27DB-BD31-4B8C-83A1-F6EECF244321}">
                <p14:modId xmlns:p14="http://schemas.microsoft.com/office/powerpoint/2010/main" val="4021506343"/>
              </p:ext>
            </p:extLst>
          </p:nvPr>
        </p:nvGraphicFramePr>
        <p:xfrm>
          <a:off x="3203340" y="4389128"/>
          <a:ext cx="10601280" cy="971190"/>
        </p:xfrm>
        <a:graphic>
          <a:graphicData uri="http://schemas.openxmlformats.org/presentationml/2006/ole">
            <mc:AlternateContent xmlns:mc="http://schemas.openxmlformats.org/markup-compatibility/2006">
              <mc:Choice xmlns:v="urn:schemas-microsoft-com:vml" Requires="v">
                <p:oleObj spid="_x0000_s5410" name="方程式" r:id="rId5" imgW="4711680" imgH="431640" progId="Equation.3">
                  <p:embed/>
                </p:oleObj>
              </mc:Choice>
              <mc:Fallback>
                <p:oleObj name="方程式" r:id="rId5" imgW="4711680" imgH="431640" progId="Equation.3">
                  <p:embed/>
                  <p:pic>
                    <p:nvPicPr>
                      <p:cNvPr id="0" name=""/>
                      <p:cNvPicPr>
                        <a:picLocks noGrp="1" noChangeAspect="1" noChangeArrowheads="1"/>
                      </p:cNvPicPr>
                      <p:nvPr/>
                    </p:nvPicPr>
                    <p:blipFill>
                      <a:blip r:embed="rId6"/>
                      <a:srcRect/>
                      <a:stretch>
                        <a:fillRect/>
                      </a:stretch>
                    </p:blipFill>
                    <p:spPr bwMode="auto">
                      <a:xfrm>
                        <a:off x="3203340" y="4389128"/>
                        <a:ext cx="10601280" cy="971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Line 2"/>
          <p:cNvSpPr>
            <a:spLocks noChangeShapeType="1"/>
          </p:cNvSpPr>
          <p:nvPr/>
        </p:nvSpPr>
        <p:spPr bwMode="auto">
          <a:xfrm>
            <a:off x="2286000" y="136387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8" name="文字方塊 1"/>
          <p:cNvSpPr txBox="1">
            <a:spLocks noChangeArrowheads="1"/>
          </p:cNvSpPr>
          <p:nvPr/>
        </p:nvSpPr>
        <p:spPr bwMode="auto">
          <a:xfrm>
            <a:off x="8063882" y="9682541"/>
            <a:ext cx="540545" cy="600164"/>
          </a:xfrm>
          <a:prstGeom prst="rect">
            <a:avLst/>
          </a:prstGeom>
          <a:noFill/>
          <a:ln>
            <a:noFill/>
          </a:ln>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300" dirty="0">
                <a:solidFill>
                  <a:srgbClr val="FF0000"/>
                </a:solidFill>
              </a:rPr>
              <a:t>x</a:t>
            </a:r>
            <a:endParaRPr lang="zh-TW" altLang="en-US" sz="3300" dirty="0">
              <a:solidFill>
                <a:srgbClr val="FF0000"/>
              </a:solidFill>
            </a:endParaRPr>
          </a:p>
        </p:txBody>
      </p:sp>
      <p:sp>
        <p:nvSpPr>
          <p:cNvPr id="29" name="文字方塊 6"/>
          <p:cNvSpPr txBox="1">
            <a:spLocks noChangeArrowheads="1"/>
          </p:cNvSpPr>
          <p:nvPr/>
        </p:nvSpPr>
        <p:spPr bwMode="auto">
          <a:xfrm>
            <a:off x="9576050" y="9671111"/>
            <a:ext cx="540545" cy="600164"/>
          </a:xfrm>
          <a:prstGeom prst="rect">
            <a:avLst/>
          </a:prstGeom>
          <a:noFill/>
          <a:ln>
            <a:noFill/>
          </a:ln>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300" dirty="0"/>
              <a:t>c</a:t>
            </a:r>
            <a:endParaRPr lang="zh-TW" altLang="en-US" sz="3300" dirty="0"/>
          </a:p>
        </p:txBody>
      </p:sp>
      <p:sp>
        <p:nvSpPr>
          <p:cNvPr id="30" name="文字方塊 7"/>
          <p:cNvSpPr txBox="1">
            <a:spLocks noChangeArrowheads="1"/>
          </p:cNvSpPr>
          <p:nvPr/>
        </p:nvSpPr>
        <p:spPr bwMode="auto">
          <a:xfrm>
            <a:off x="12386260" y="9273353"/>
            <a:ext cx="538163" cy="600164"/>
          </a:xfrm>
          <a:prstGeom prst="rect">
            <a:avLst/>
          </a:prstGeom>
          <a:noFill/>
          <a:ln>
            <a:noFill/>
          </a:ln>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300" dirty="0"/>
              <a:t>x</a:t>
            </a:r>
            <a:endParaRPr lang="zh-TW" altLang="en-US" sz="3300" dirty="0"/>
          </a:p>
        </p:txBody>
      </p:sp>
      <p:sp>
        <p:nvSpPr>
          <p:cNvPr id="31" name="文字方塊 8"/>
          <p:cNvSpPr txBox="1">
            <a:spLocks noChangeArrowheads="1"/>
          </p:cNvSpPr>
          <p:nvPr/>
        </p:nvSpPr>
        <p:spPr bwMode="auto">
          <a:xfrm>
            <a:off x="13788516" y="5252308"/>
            <a:ext cx="1080120" cy="646331"/>
          </a:xfrm>
          <a:prstGeom prst="rect">
            <a:avLst/>
          </a:prstGeom>
          <a:noFill/>
          <a:ln>
            <a:noFill/>
          </a:ln>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600" dirty="0"/>
              <a:t>f(x)</a:t>
            </a:r>
            <a:endParaRPr lang="zh-TW" altLang="en-US" sz="3600" dirty="0"/>
          </a:p>
        </p:txBody>
      </p:sp>
      <p:sp>
        <p:nvSpPr>
          <p:cNvPr id="32" name="文字方塊 9"/>
          <p:cNvSpPr txBox="1">
            <a:spLocks noChangeArrowheads="1"/>
          </p:cNvSpPr>
          <p:nvPr/>
        </p:nvSpPr>
        <p:spPr bwMode="auto">
          <a:xfrm>
            <a:off x="10305957" y="6016337"/>
            <a:ext cx="972108" cy="600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300" dirty="0">
                <a:solidFill>
                  <a:srgbClr val="FF0000"/>
                </a:solidFill>
              </a:rPr>
              <a:t>f(x)</a:t>
            </a:r>
            <a:endParaRPr lang="zh-TW" altLang="en-US" sz="3300" dirty="0"/>
          </a:p>
        </p:txBody>
      </p:sp>
      <mc:AlternateContent xmlns:mc="http://schemas.openxmlformats.org/markup-compatibility/2006">
        <mc:Choice xmlns:a14="http://schemas.microsoft.com/office/drawing/2010/main" Requires="a14">
          <p:sp>
            <p:nvSpPr>
              <p:cNvPr id="5" name="文字方塊 4"/>
              <p:cNvSpPr txBox="1"/>
              <p:nvPr/>
            </p:nvSpPr>
            <p:spPr>
              <a:xfrm>
                <a:off x="10116593" y="7196524"/>
                <a:ext cx="1188132" cy="9130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altLang="zh-TW" sz="2800" i="1">
                              <a:solidFill>
                                <a:srgbClr val="0070C0"/>
                              </a:solidFill>
                              <a:latin typeface="Cambria Math" panose="02040503050406030204" pitchFamily="18" charset="0"/>
                            </a:rPr>
                          </m:ctrlPr>
                        </m:fPr>
                        <m:num>
                          <m:r>
                            <a:rPr lang="en-US" altLang="zh-TW" sz="2800" i="1">
                              <a:solidFill>
                                <a:srgbClr val="0070C0"/>
                              </a:solidFill>
                              <a:latin typeface="Cambria Math"/>
                            </a:rPr>
                            <m:t>𝑑𝑓</m:t>
                          </m:r>
                          <m:r>
                            <a:rPr lang="en-US" altLang="zh-TW" sz="2800" i="1">
                              <a:solidFill>
                                <a:srgbClr val="0070C0"/>
                              </a:solidFill>
                              <a:latin typeface="Cambria Math"/>
                            </a:rPr>
                            <m:t>(</m:t>
                          </m:r>
                          <m:r>
                            <a:rPr lang="en-US" altLang="zh-TW" sz="2800" i="1">
                              <a:solidFill>
                                <a:srgbClr val="0070C0"/>
                              </a:solidFill>
                              <a:latin typeface="Cambria Math"/>
                            </a:rPr>
                            <m:t>𝑐</m:t>
                          </m:r>
                          <m:r>
                            <a:rPr lang="en-US" altLang="zh-TW" sz="2800" i="1">
                              <a:solidFill>
                                <a:srgbClr val="0070C0"/>
                              </a:solidFill>
                              <a:latin typeface="Cambria Math"/>
                            </a:rPr>
                            <m:t>)</m:t>
                          </m:r>
                        </m:num>
                        <m:den>
                          <m:r>
                            <a:rPr lang="en-US" altLang="zh-TW" sz="2800" i="1">
                              <a:solidFill>
                                <a:srgbClr val="0070C0"/>
                              </a:solidFill>
                              <a:latin typeface="Cambria Math"/>
                            </a:rPr>
                            <m:t>𝑑𝑥</m:t>
                          </m:r>
                        </m:den>
                      </m:f>
                    </m:oMath>
                  </m:oMathPara>
                </a14:m>
                <a:endParaRPr lang="zh-TW" altLang="en-US" sz="2800" dirty="0">
                  <a:solidFill>
                    <a:srgbClr val="0070C0"/>
                  </a:solidFill>
                </a:endParaRPr>
              </a:p>
            </p:txBody>
          </p:sp>
        </mc:Choice>
        <mc:Fallback>
          <p:sp>
            <p:nvSpPr>
              <p:cNvPr id="5" name="文字方塊 4"/>
              <p:cNvSpPr txBox="1">
                <a:spLocks noRot="1" noChangeAspect="1" noMove="1" noResize="1" noEditPoints="1" noAdjustHandles="1" noChangeArrowheads="1" noChangeShapeType="1" noTextEdit="1"/>
              </p:cNvSpPr>
              <p:nvPr/>
            </p:nvSpPr>
            <p:spPr>
              <a:xfrm>
                <a:off x="10116593" y="7196524"/>
                <a:ext cx="1188132" cy="91300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文字方塊 15"/>
              <p:cNvSpPr txBox="1"/>
              <p:nvPr/>
            </p:nvSpPr>
            <p:spPr>
              <a:xfrm>
                <a:off x="2464871" y="7272964"/>
                <a:ext cx="3456384" cy="92852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800" i="1">
                          <a:solidFill>
                            <a:srgbClr val="FF0000"/>
                          </a:solidFill>
                          <a:latin typeface="Cambria Math"/>
                        </a:rPr>
                        <m:t>𝑓</m:t>
                      </m:r>
                      <m:d>
                        <m:dPr>
                          <m:ctrlPr>
                            <a:rPr lang="en-US" altLang="zh-TW" sz="2800" i="1">
                              <a:solidFill>
                                <a:srgbClr val="FF0000"/>
                              </a:solidFill>
                              <a:latin typeface="Cambria Math" panose="02040503050406030204" pitchFamily="18" charset="0"/>
                            </a:rPr>
                          </m:ctrlPr>
                        </m:dPr>
                        <m:e>
                          <m:r>
                            <a:rPr lang="en-US" altLang="zh-TW" sz="2800" i="1">
                              <a:solidFill>
                                <a:srgbClr val="FF0000"/>
                              </a:solidFill>
                              <a:latin typeface="Cambria Math"/>
                            </a:rPr>
                            <m:t>𝑐</m:t>
                          </m:r>
                        </m:e>
                      </m:d>
                      <m:r>
                        <a:rPr lang="en-US" altLang="zh-TW" sz="2800" i="1">
                          <a:solidFill>
                            <a:srgbClr val="FF0000"/>
                          </a:solidFill>
                          <a:latin typeface="Cambria Math"/>
                        </a:rPr>
                        <m:t>+</m:t>
                      </m:r>
                      <m:f>
                        <m:fPr>
                          <m:ctrlPr>
                            <a:rPr lang="en-US" altLang="zh-TW" sz="2800" i="1">
                              <a:solidFill>
                                <a:srgbClr val="FF0000"/>
                              </a:solidFill>
                              <a:latin typeface="Cambria Math" panose="02040503050406030204" pitchFamily="18" charset="0"/>
                            </a:rPr>
                          </m:ctrlPr>
                        </m:fPr>
                        <m:num>
                          <m:r>
                            <a:rPr lang="en-US" altLang="zh-TW" sz="2800" i="1">
                              <a:solidFill>
                                <a:srgbClr val="FF0000"/>
                              </a:solidFill>
                              <a:latin typeface="Cambria Math"/>
                            </a:rPr>
                            <m:t>𝑑𝑓</m:t>
                          </m:r>
                          <m:d>
                            <m:dPr>
                              <m:ctrlPr>
                                <a:rPr lang="en-US" altLang="zh-TW" sz="2800" i="1">
                                  <a:solidFill>
                                    <a:srgbClr val="FF0000"/>
                                  </a:solidFill>
                                  <a:latin typeface="Cambria Math" panose="02040503050406030204" pitchFamily="18" charset="0"/>
                                </a:rPr>
                              </m:ctrlPr>
                            </m:dPr>
                            <m:e>
                              <m:r>
                                <a:rPr lang="en-US" altLang="zh-TW" sz="2800" i="1">
                                  <a:solidFill>
                                    <a:srgbClr val="FF0000"/>
                                  </a:solidFill>
                                  <a:latin typeface="Cambria Math"/>
                                </a:rPr>
                                <m:t>𝑐</m:t>
                              </m:r>
                            </m:e>
                          </m:d>
                        </m:num>
                        <m:den>
                          <m:r>
                            <a:rPr lang="en-US" altLang="zh-TW" sz="2800" i="1">
                              <a:solidFill>
                                <a:srgbClr val="FF0000"/>
                              </a:solidFill>
                              <a:latin typeface="Cambria Math"/>
                            </a:rPr>
                            <m:t>𝑑𝑥</m:t>
                          </m:r>
                        </m:den>
                      </m:f>
                      <m:r>
                        <a:rPr lang="en-US" altLang="zh-TW" sz="2800" i="1">
                          <a:solidFill>
                            <a:srgbClr val="FF0000"/>
                          </a:solidFill>
                          <a:latin typeface="Cambria Math"/>
                        </a:rPr>
                        <m:t>(</m:t>
                      </m:r>
                      <m:r>
                        <a:rPr lang="en-US" altLang="zh-TW" sz="2800" i="1">
                          <a:solidFill>
                            <a:srgbClr val="FF0000"/>
                          </a:solidFill>
                          <a:latin typeface="Cambria Math"/>
                        </a:rPr>
                        <m:t>𝑥</m:t>
                      </m:r>
                      <m:r>
                        <a:rPr lang="en-US" altLang="zh-TW" sz="2800" i="1">
                          <a:solidFill>
                            <a:srgbClr val="FF0000"/>
                          </a:solidFill>
                          <a:latin typeface="Cambria Math"/>
                        </a:rPr>
                        <m:t>−</m:t>
                      </m:r>
                      <m:r>
                        <a:rPr lang="en-US" altLang="zh-TW" sz="2800" i="1">
                          <a:solidFill>
                            <a:srgbClr val="FF0000"/>
                          </a:solidFill>
                          <a:latin typeface="Cambria Math"/>
                        </a:rPr>
                        <m:t>𝑐</m:t>
                      </m:r>
                      <m:r>
                        <a:rPr lang="en-US" altLang="zh-TW" sz="2800" i="1">
                          <a:solidFill>
                            <a:srgbClr val="FF0000"/>
                          </a:solidFill>
                          <a:latin typeface="Cambria Math"/>
                        </a:rPr>
                        <m:t>)</m:t>
                      </m:r>
                    </m:oMath>
                  </m:oMathPara>
                </a14:m>
                <a:endParaRPr lang="zh-TW" altLang="en-US" sz="2800" dirty="0">
                  <a:solidFill>
                    <a:srgbClr val="FF0000"/>
                  </a:solidFill>
                </a:endParaRPr>
              </a:p>
            </p:txBody>
          </p:sp>
        </mc:Choice>
        <mc:Fallback>
          <p:sp>
            <p:nvSpPr>
              <p:cNvPr id="16" name="文字方塊 15"/>
              <p:cNvSpPr txBox="1">
                <a:spLocks noRot="1" noChangeAspect="1" noMove="1" noResize="1" noEditPoints="1" noAdjustHandles="1" noChangeArrowheads="1" noChangeShapeType="1" noTextEdit="1"/>
              </p:cNvSpPr>
              <p:nvPr/>
            </p:nvSpPr>
            <p:spPr>
              <a:xfrm>
                <a:off x="2464871" y="7272964"/>
                <a:ext cx="3456384" cy="928524"/>
              </a:xfrm>
              <a:prstGeom prst="rect">
                <a:avLst/>
              </a:prstGeom>
              <a:blipFill>
                <a:blip r:embed="rId8"/>
                <a:stretch>
                  <a:fillRect/>
                </a:stretch>
              </a:blipFill>
            </p:spPr>
            <p:txBody>
              <a:bodyPr/>
              <a:lstStyle/>
              <a:p>
                <a:r>
                  <a:rPr lang="zh-TW" altLang="en-US">
                    <a:noFill/>
                  </a:rPr>
                  <a:t> </a:t>
                </a:r>
              </a:p>
            </p:txBody>
          </p:sp>
        </mc:Fallback>
      </mc:AlternateContent>
      <p:sp>
        <p:nvSpPr>
          <p:cNvPr id="2" name="投影片編號版面配置區 1"/>
          <p:cNvSpPr>
            <a:spLocks noGrp="1"/>
          </p:cNvSpPr>
          <p:nvPr>
            <p:ph type="sldNum" sz="quarter" idx="12"/>
          </p:nvPr>
        </p:nvSpPr>
        <p:spPr/>
        <p:txBody>
          <a:bodyPr/>
          <a:lstStyle/>
          <a:p>
            <a:pPr>
              <a:defRPr/>
            </a:pPr>
            <a:fld id="{AC564347-7959-40C9-A3BC-E4990C1C2EFA}" type="slidenum">
              <a:rPr lang="zh-TW" altLang="en-US" smtClean="0">
                <a:solidFill>
                  <a:prstClr val="black">
                    <a:tint val="75000"/>
                  </a:prstClr>
                </a:solidFill>
              </a:rPr>
              <a:pPr>
                <a:defRPr/>
              </a:pPr>
              <a:t>8</a:t>
            </a:fld>
            <a:endParaRPr lang="zh-TW" altLang="en-US">
              <a:solidFill>
                <a:prstClr val="black">
                  <a:tint val="75000"/>
                </a:prstClr>
              </a:solidFill>
            </a:endParaRPr>
          </a:p>
        </p:txBody>
      </p:sp>
      <p:pic>
        <p:nvPicPr>
          <p:cNvPr id="15" name="Picture 15" descr="cc">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938216" y="9623167"/>
            <a:ext cx="1282292" cy="45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54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sz="half" idx="1"/>
          </p:nvPr>
        </p:nvSpPr>
        <p:spPr bwMode="auto">
          <a:xfrm>
            <a:off x="2286000" y="1471886"/>
            <a:ext cx="13716000" cy="8924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p>
            <a:pPr marL="271463" indent="-271463">
              <a:spcBef>
                <a:spcPct val="0"/>
              </a:spcBef>
            </a:pPr>
            <a:r>
              <a:rPr lang="en-US" altLang="zh-TW" sz="3600" b="1" dirty="0">
                <a:latin typeface="Times New Roman" pitchFamily="18" charset="0"/>
              </a:rPr>
              <a:t>Given a nonlinear function z=</a:t>
            </a:r>
            <a:r>
              <a:rPr lang="en-US" altLang="zh-TW" sz="3600" b="1" i="1" dirty="0">
                <a:latin typeface="Times New Roman" pitchFamily="18" charset="0"/>
              </a:rPr>
              <a:t>g</a:t>
            </a:r>
            <a:r>
              <a:rPr lang="en-US" altLang="zh-TW" sz="3600" b="1" dirty="0">
                <a:latin typeface="Times New Roman" pitchFamily="18" charset="0"/>
              </a:rPr>
              <a:t>(x, y)</a:t>
            </a:r>
          </a:p>
          <a:p>
            <a:pPr marL="814388" lvl="1" indent="-273845">
              <a:spcBef>
                <a:spcPct val="0"/>
              </a:spcBef>
            </a:pPr>
            <a:r>
              <a:rPr lang="en-US" altLang="zh-TW" sz="3300" dirty="0">
                <a:latin typeface="Times New Roman" pitchFamily="18" charset="0"/>
              </a:rPr>
              <a:t>x, y, z are n-dim random vectors</a:t>
            </a:r>
          </a:p>
          <a:p>
            <a:pPr marL="814388" lvl="1" indent="-273845">
              <a:spcBef>
                <a:spcPct val="0"/>
              </a:spcBef>
            </a:pPr>
            <a:r>
              <a:rPr lang="en-US" altLang="zh-TW" sz="3300" dirty="0">
                <a:latin typeface="Times New Roman" pitchFamily="18" charset="0"/>
              </a:rPr>
              <a:t>assuming the mean of x, y, </a:t>
            </a:r>
            <a:r>
              <a:rPr lang="el-GR" altLang="zh-TW" sz="3300" dirty="0">
                <a:latin typeface="Times New Roman" pitchFamily="18" charset="0"/>
                <a:cs typeface="Times New Roman" pitchFamily="18" charset="0"/>
              </a:rPr>
              <a:t>μ</a:t>
            </a:r>
            <a:r>
              <a:rPr lang="en-US" altLang="zh-TW" sz="3300" baseline="-25000" dirty="0">
                <a:latin typeface="Times New Roman" pitchFamily="18" charset="0"/>
                <a:cs typeface="Times New Roman" pitchFamily="18" charset="0"/>
              </a:rPr>
              <a:t>x</a:t>
            </a:r>
            <a:r>
              <a:rPr lang="en-US" altLang="zh-TW" sz="3300" dirty="0">
                <a:latin typeface="Times New Roman" pitchFamily="18" charset="0"/>
                <a:cs typeface="Times New Roman" pitchFamily="18" charset="0"/>
              </a:rPr>
              <a:t>, </a:t>
            </a:r>
            <a:r>
              <a:rPr lang="el-GR" altLang="zh-TW" sz="3300" dirty="0">
                <a:latin typeface="Times New Roman" pitchFamily="18" charset="0"/>
                <a:cs typeface="Times New Roman" pitchFamily="18" charset="0"/>
              </a:rPr>
              <a:t>μ</a:t>
            </a:r>
            <a:r>
              <a:rPr lang="en-US" altLang="zh-TW" sz="3300" baseline="-25000" dirty="0">
                <a:latin typeface="Times New Roman" pitchFamily="18" charset="0"/>
                <a:cs typeface="Times New Roman" pitchFamily="18" charset="0"/>
              </a:rPr>
              <a:t>y</a:t>
            </a:r>
            <a:r>
              <a:rPr lang="en-US" altLang="zh-TW" sz="3300" dirty="0">
                <a:latin typeface="Times New Roman" pitchFamily="18" charset="0"/>
                <a:cs typeface="Times New Roman" pitchFamily="18" charset="0"/>
              </a:rPr>
              <a:t> and covariance of x, y, </a:t>
            </a:r>
            <a:r>
              <a:rPr lang="el-GR" altLang="zh-TW" sz="3300" dirty="0">
                <a:latin typeface="Times New Roman" pitchFamily="18" charset="0"/>
                <a:cs typeface="Times New Roman" pitchFamily="18" charset="0"/>
              </a:rPr>
              <a:t>Σ</a:t>
            </a:r>
            <a:r>
              <a:rPr lang="en-US" altLang="zh-TW" sz="3300" baseline="-25000" dirty="0">
                <a:latin typeface="Times New Roman" pitchFamily="18" charset="0"/>
                <a:cs typeface="Times New Roman" pitchFamily="18" charset="0"/>
              </a:rPr>
              <a:t>x</a:t>
            </a:r>
            <a:r>
              <a:rPr lang="en-US" altLang="zh-TW" sz="3300" dirty="0">
                <a:latin typeface="Times New Roman" pitchFamily="18" charset="0"/>
                <a:cs typeface="Times New Roman" pitchFamily="18" charset="0"/>
              </a:rPr>
              <a:t>, </a:t>
            </a:r>
            <a:r>
              <a:rPr lang="el-GR" altLang="zh-TW" sz="3300" dirty="0">
                <a:latin typeface="Times New Roman" pitchFamily="18" charset="0"/>
                <a:cs typeface="Times New Roman" pitchFamily="18" charset="0"/>
              </a:rPr>
              <a:t>Σ</a:t>
            </a:r>
            <a:r>
              <a:rPr lang="en-US" altLang="zh-TW" sz="3300" baseline="-25000" dirty="0">
                <a:latin typeface="Times New Roman" pitchFamily="18" charset="0"/>
                <a:cs typeface="Times New Roman" pitchFamily="18" charset="0"/>
              </a:rPr>
              <a:t>y</a:t>
            </a:r>
            <a:r>
              <a:rPr lang="en-US" altLang="zh-TW" sz="3300" dirty="0">
                <a:latin typeface="Times New Roman" pitchFamily="18" charset="0"/>
                <a:cs typeface="Times New Roman" pitchFamily="18" charset="0"/>
              </a:rPr>
              <a:t> are known</a:t>
            </a:r>
          </a:p>
          <a:p>
            <a:pPr marL="814388" lvl="1" indent="-273845">
              <a:spcBef>
                <a:spcPct val="0"/>
              </a:spcBef>
            </a:pPr>
            <a:r>
              <a:rPr lang="en-US" altLang="zh-TW" sz="3300" dirty="0">
                <a:latin typeface="Times New Roman" pitchFamily="18" charset="0"/>
                <a:cs typeface="Times New Roman" pitchFamily="18" charset="0"/>
              </a:rPr>
              <a:t>then </a:t>
            </a:r>
            <a:r>
              <a:rPr lang="en-US" altLang="zh-TW" sz="3300" dirty="0">
                <a:latin typeface="Times New Roman" pitchFamily="18" charset="0"/>
              </a:rPr>
              <a:t>the mean and covariance of z can be approximated by the Vector Taylor’s Series</a:t>
            </a:r>
          </a:p>
          <a:p>
            <a:pPr marL="814388" lvl="1" indent="-273845">
              <a:spcBef>
                <a:spcPct val="0"/>
              </a:spcBef>
            </a:pPr>
            <a:endParaRPr lang="en-US" altLang="zh-TW" sz="2700" dirty="0">
              <a:latin typeface="Times New Roman" pitchFamily="18" charset="0"/>
            </a:endParaRPr>
          </a:p>
          <a:p>
            <a:pPr marL="814388" lvl="1" indent="-273845">
              <a:spcBef>
                <a:spcPct val="0"/>
              </a:spcBef>
            </a:pPr>
            <a:endParaRPr lang="en-US" altLang="zh-TW" sz="3600" dirty="0">
              <a:latin typeface="Times New Roman" pitchFamily="18" charset="0"/>
            </a:endParaRPr>
          </a:p>
          <a:p>
            <a:pPr marL="814388" lvl="1" indent="-273845">
              <a:spcBef>
                <a:spcPct val="0"/>
              </a:spcBef>
            </a:pPr>
            <a:endParaRPr lang="en-US" altLang="zh-TW" sz="3600" dirty="0">
              <a:latin typeface="Times New Roman" pitchFamily="18" charset="0"/>
            </a:endParaRPr>
          </a:p>
          <a:p>
            <a:pPr marL="271463" indent="-271463">
              <a:spcBef>
                <a:spcPct val="0"/>
              </a:spcBef>
            </a:pPr>
            <a:endParaRPr lang="en-US" altLang="zh-TW" sz="3600" b="1" dirty="0">
              <a:latin typeface="Times New Roman" pitchFamily="18" charset="0"/>
            </a:endParaRPr>
          </a:p>
          <a:p>
            <a:pPr marL="271463" indent="-271463">
              <a:spcBef>
                <a:spcPct val="0"/>
              </a:spcBef>
            </a:pPr>
            <a:r>
              <a:rPr lang="en-US" altLang="zh-TW" sz="3600" b="1" dirty="0">
                <a:latin typeface="Times New Roman" pitchFamily="18" charset="0"/>
              </a:rPr>
              <a:t>Now Replacing z=g (x, y) by the Following Function</a:t>
            </a:r>
          </a:p>
          <a:p>
            <a:pPr marL="0" indent="0">
              <a:spcBef>
                <a:spcPct val="0"/>
              </a:spcBef>
              <a:buNone/>
            </a:pPr>
            <a:endParaRPr lang="en-US" altLang="zh-TW" sz="3300" b="1" dirty="0">
              <a:latin typeface="Times New Roman" pitchFamily="18" charset="0"/>
            </a:endParaRPr>
          </a:p>
          <a:p>
            <a:pPr marL="814388" lvl="1" indent="-273845">
              <a:spcBef>
                <a:spcPts val="1500"/>
              </a:spcBef>
            </a:pPr>
            <a:r>
              <a:rPr lang="en-US" altLang="zh-TW" sz="3300" dirty="0">
                <a:latin typeface="Times New Roman" pitchFamily="18" charset="0"/>
              </a:rPr>
              <a:t>the solution can be obtained</a:t>
            </a:r>
          </a:p>
          <a:p>
            <a:pPr marL="540543" lvl="1" indent="0">
              <a:spcBef>
                <a:spcPct val="0"/>
              </a:spcBef>
              <a:buNone/>
            </a:pPr>
            <a:endParaRPr lang="en-US" altLang="zh-TW" sz="3300" dirty="0">
              <a:latin typeface="Times New Roman" pitchFamily="18" charset="0"/>
            </a:endParaRPr>
          </a:p>
        </p:txBody>
      </p:sp>
      <p:grpSp>
        <p:nvGrpSpPr>
          <p:cNvPr id="94214" name="Group 19"/>
          <p:cNvGrpSpPr>
            <a:grpSpLocks noChangeAspect="1"/>
          </p:cNvGrpSpPr>
          <p:nvPr/>
        </p:nvGrpSpPr>
        <p:grpSpPr bwMode="auto">
          <a:xfrm>
            <a:off x="3851412" y="7667121"/>
            <a:ext cx="9055704" cy="2121692"/>
            <a:chOff x="725" y="3645"/>
            <a:chExt cx="2881" cy="675"/>
          </a:xfrm>
        </p:grpSpPr>
        <p:graphicFrame>
          <p:nvGraphicFramePr>
            <p:cNvPr id="94229" name="Object 16"/>
            <p:cNvGraphicFramePr>
              <a:graphicFrameLocks noChangeAspect="1"/>
            </p:cNvGraphicFramePr>
            <p:nvPr/>
          </p:nvGraphicFramePr>
          <p:xfrm>
            <a:off x="731" y="3645"/>
            <a:ext cx="2348" cy="395"/>
          </p:xfrm>
          <a:graphic>
            <a:graphicData uri="http://schemas.openxmlformats.org/presentationml/2006/ole">
              <mc:AlternateContent xmlns:mc="http://schemas.openxmlformats.org/markup-compatibility/2006">
                <mc:Choice xmlns:v="urn:schemas-microsoft-com:vml" Requires="v">
                  <p:oleObj spid="_x0000_s24815" name="Equation" r:id="rId4" imgW="2514600" imgH="444500" progId="Equation.3">
                    <p:embed/>
                  </p:oleObj>
                </mc:Choice>
                <mc:Fallback>
                  <p:oleObj name="Equation" r:id="rId4" imgW="25146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 y="3645"/>
                          <a:ext cx="2348"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30" name="Object 17"/>
            <p:cNvGraphicFramePr>
              <a:graphicFrameLocks noChangeAspect="1"/>
            </p:cNvGraphicFramePr>
            <p:nvPr/>
          </p:nvGraphicFramePr>
          <p:xfrm>
            <a:off x="725" y="3958"/>
            <a:ext cx="2881" cy="362"/>
          </p:xfrm>
          <a:graphic>
            <a:graphicData uri="http://schemas.openxmlformats.org/presentationml/2006/ole">
              <mc:AlternateContent xmlns:mc="http://schemas.openxmlformats.org/markup-compatibility/2006">
                <mc:Choice xmlns:v="urn:schemas-microsoft-com:vml" Requires="v">
                  <p:oleObj spid="_x0000_s24816" name="方程式" r:id="rId6" imgW="3390900" imgH="431800" progId="Equation.3">
                    <p:embed/>
                  </p:oleObj>
                </mc:Choice>
                <mc:Fallback>
                  <p:oleObj name="方程式" r:id="rId6" imgW="33909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 y="3958"/>
                          <a:ext cx="2881"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4216" name="Group 27"/>
          <p:cNvGrpSpPr>
            <a:grpSpLocks/>
          </p:cNvGrpSpPr>
          <p:nvPr/>
        </p:nvGrpSpPr>
        <p:grpSpPr bwMode="auto">
          <a:xfrm>
            <a:off x="3095330" y="4008141"/>
            <a:ext cx="12746837" cy="2000252"/>
            <a:chOff x="544" y="2408"/>
            <a:chExt cx="5353" cy="840"/>
          </a:xfrm>
        </p:grpSpPr>
        <p:grpSp>
          <p:nvGrpSpPr>
            <p:cNvPr id="94221" name="Group 25"/>
            <p:cNvGrpSpPr>
              <a:grpSpLocks/>
            </p:cNvGrpSpPr>
            <p:nvPr/>
          </p:nvGrpSpPr>
          <p:grpSpPr bwMode="auto">
            <a:xfrm>
              <a:off x="544" y="2408"/>
              <a:ext cx="3912" cy="840"/>
              <a:chOff x="544" y="2408"/>
              <a:chExt cx="3912" cy="840"/>
            </a:xfrm>
          </p:grpSpPr>
          <p:graphicFrame>
            <p:nvGraphicFramePr>
              <p:cNvPr id="94223" name="Object 4"/>
              <p:cNvGraphicFramePr>
                <a:graphicFrameLocks noChangeAspect="1"/>
              </p:cNvGraphicFramePr>
              <p:nvPr>
                <p:extLst>
                  <p:ext uri="{D42A27DB-BD31-4B8C-83A1-F6EECF244321}">
                    <p14:modId xmlns:p14="http://schemas.microsoft.com/office/powerpoint/2010/main" val="1385175077"/>
                  </p:ext>
                </p:extLst>
              </p:nvPr>
            </p:nvGraphicFramePr>
            <p:xfrm>
              <a:off x="544" y="2408"/>
              <a:ext cx="3456" cy="468"/>
            </p:xfrm>
            <a:graphic>
              <a:graphicData uri="http://schemas.openxmlformats.org/presentationml/2006/ole">
                <mc:AlternateContent xmlns:mc="http://schemas.openxmlformats.org/markup-compatibility/2006">
                  <mc:Choice xmlns:v="urn:schemas-microsoft-com:vml" Requires="v">
                    <p:oleObj spid="_x0000_s24817" name="方程式" r:id="rId8" imgW="3657600" imgH="495000" progId="Equation.3">
                      <p:embed/>
                    </p:oleObj>
                  </mc:Choice>
                  <mc:Fallback>
                    <p:oleObj name="方程式" r:id="rId8" imgW="3657600" imgH="495000" progId="Equation.3">
                      <p:embed/>
                      <p:pic>
                        <p:nvPicPr>
                          <p:cNvPr id="0" name=""/>
                          <p:cNvPicPr>
                            <a:picLocks noChangeAspect="1" noChangeArrowheads="1"/>
                          </p:cNvPicPr>
                          <p:nvPr/>
                        </p:nvPicPr>
                        <p:blipFill>
                          <a:blip r:embed="rId9"/>
                          <a:srcRect/>
                          <a:stretch>
                            <a:fillRect/>
                          </a:stretch>
                        </p:blipFill>
                        <p:spPr bwMode="auto">
                          <a:xfrm>
                            <a:off x="544" y="2408"/>
                            <a:ext cx="345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4" name="Object 5"/>
              <p:cNvGraphicFramePr>
                <a:graphicFrameLocks noChangeAspect="1"/>
              </p:cNvGraphicFramePr>
              <p:nvPr>
                <p:extLst>
                  <p:ext uri="{D42A27DB-BD31-4B8C-83A1-F6EECF244321}">
                    <p14:modId xmlns:p14="http://schemas.microsoft.com/office/powerpoint/2010/main" val="4204763052"/>
                  </p:ext>
                </p:extLst>
              </p:nvPr>
            </p:nvGraphicFramePr>
            <p:xfrm>
              <a:off x="544" y="2816"/>
              <a:ext cx="3912" cy="432"/>
            </p:xfrm>
            <a:graphic>
              <a:graphicData uri="http://schemas.openxmlformats.org/presentationml/2006/ole">
                <mc:AlternateContent xmlns:mc="http://schemas.openxmlformats.org/markup-compatibility/2006">
                  <mc:Choice xmlns:v="urn:schemas-microsoft-com:vml" Requires="v">
                    <p:oleObj spid="_x0000_s24818" name="方程式" r:id="rId10" imgW="4140200" imgH="457200" progId="Equation.3">
                      <p:embed/>
                    </p:oleObj>
                  </mc:Choice>
                  <mc:Fallback>
                    <p:oleObj name="方程式" r:id="rId10" imgW="41402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 y="2816"/>
                            <a:ext cx="39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4222" name="Text Box 26"/>
            <p:cNvSpPr txBox="1">
              <a:spLocks noChangeArrowheads="1"/>
            </p:cNvSpPr>
            <p:nvPr/>
          </p:nvSpPr>
          <p:spPr bwMode="auto">
            <a:xfrm>
              <a:off x="4400" y="2874"/>
              <a:ext cx="14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pPr>
              <a:r>
                <a:rPr lang="en-US" altLang="zh-TW" sz="3300" dirty="0" err="1">
                  <a:latin typeface="Times New Roman" pitchFamily="18" charset="0"/>
                </a:rPr>
                <a:t>i</a:t>
              </a:r>
              <a:r>
                <a:rPr lang="en-US" altLang="zh-TW" sz="3300" dirty="0">
                  <a:latin typeface="Times New Roman" pitchFamily="18" charset="0"/>
                </a:rPr>
                <a:t>, j: dimension index</a:t>
              </a:r>
            </a:p>
          </p:txBody>
        </p:sp>
      </p:grpSp>
      <p:sp>
        <p:nvSpPr>
          <p:cNvPr id="23" name="Line 2"/>
          <p:cNvSpPr>
            <a:spLocks noChangeShapeType="1"/>
          </p:cNvSpPr>
          <p:nvPr/>
        </p:nvSpPr>
        <p:spPr bwMode="auto">
          <a:xfrm>
            <a:off x="2286000" y="1363874"/>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
        <p:nvSpPr>
          <p:cNvPr id="25" name="文字方塊 1"/>
          <p:cNvSpPr txBox="1">
            <a:spLocks noChangeArrowheads="1"/>
          </p:cNvSpPr>
          <p:nvPr/>
        </p:nvSpPr>
        <p:spPr bwMode="auto">
          <a:xfrm>
            <a:off x="2325837" y="283754"/>
            <a:ext cx="13406895" cy="90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12" tIns="68555" rIns="137112" bIns="68555" numCol="1" anchor="t" anchorCtr="0" compatLnSpc="1">
            <a:prstTxWarp prst="textNoShape">
              <a:avLst/>
            </a:prstTxWarp>
          </a:bodyPr>
          <a:lstStyle>
            <a:lvl1pPr defTabSz="968375" eaLnBrk="1" hangingPunct="1">
              <a:defRPr sz="3300" b="1">
                <a:latin typeface="Times New Roman" pitchFamily="18" charset="0"/>
                <a:ea typeface="+mj-ea"/>
                <a:cs typeface="+mj-cs"/>
              </a:defRPr>
            </a:lvl1pPr>
            <a:lvl2pPr algn="ctr" eaLnBrk="0" hangingPunct="0">
              <a:defRPr sz="4400">
                <a:solidFill>
                  <a:schemeClr val="tx2"/>
                </a:solidFill>
              </a:defRPr>
            </a:lvl2pPr>
            <a:lvl3pPr algn="ctr" eaLnBrk="0" hangingPunct="0">
              <a:defRPr sz="4400">
                <a:solidFill>
                  <a:schemeClr val="tx2"/>
                </a:solidFill>
              </a:defRPr>
            </a:lvl3pPr>
            <a:lvl4pPr algn="ctr" eaLnBrk="0" hangingPunct="0">
              <a:defRPr sz="4400">
                <a:solidFill>
                  <a:schemeClr val="tx2"/>
                </a:solidFill>
              </a:defRPr>
            </a:lvl4pPr>
            <a:lvl5pPr algn="ctr" eaLnBrk="0" hangingPunct="0">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n-US" altLang="zh-TW" sz="4950" dirty="0"/>
              <a:t>Vector Taylor’s Series (VTS)</a:t>
            </a:r>
            <a:endParaRPr lang="zh-TW" altLang="en-US" sz="4950" dirty="0"/>
          </a:p>
        </p:txBody>
      </p:sp>
      <p:graphicFrame>
        <p:nvGraphicFramePr>
          <p:cNvPr id="4" name="物件 3"/>
          <p:cNvGraphicFramePr>
            <a:graphicFrameLocks noGrp="1" noChangeAspect="1"/>
          </p:cNvGraphicFramePr>
          <p:nvPr>
            <p:extLst>
              <p:ext uri="{D42A27DB-BD31-4B8C-83A1-F6EECF244321}">
                <p14:modId xmlns:p14="http://schemas.microsoft.com/office/powerpoint/2010/main" val="4123448271"/>
              </p:ext>
            </p:extLst>
          </p:nvPr>
        </p:nvGraphicFramePr>
        <p:xfrm>
          <a:off x="4019475" y="6898196"/>
          <a:ext cx="4028940" cy="514350"/>
        </p:xfrm>
        <a:graphic>
          <a:graphicData uri="http://schemas.openxmlformats.org/presentationml/2006/ole">
            <mc:AlternateContent xmlns:mc="http://schemas.openxmlformats.org/markup-compatibility/2006">
              <mc:Choice xmlns:v="urn:schemas-microsoft-com:vml" Requires="v">
                <p:oleObj spid="_x0000_s24819" name="方程式" r:id="rId12" imgW="1790640" imgH="228600" progId="Equation.3">
                  <p:embed/>
                </p:oleObj>
              </mc:Choice>
              <mc:Fallback>
                <p:oleObj name="方程式" r:id="rId12" imgW="1790640" imgH="228600" progId="Equation.3">
                  <p:embed/>
                  <p:pic>
                    <p:nvPicPr>
                      <p:cNvPr id="0" name="物件 4"/>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9475" y="6898196"/>
                        <a:ext cx="402894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投影片編號版面配置區 1"/>
          <p:cNvSpPr>
            <a:spLocks noGrp="1"/>
          </p:cNvSpPr>
          <p:nvPr>
            <p:ph type="sldNum" sz="quarter" idx="12"/>
          </p:nvPr>
        </p:nvSpPr>
        <p:spPr/>
        <p:txBody>
          <a:bodyPr/>
          <a:lstStyle/>
          <a:p>
            <a:pPr>
              <a:defRPr/>
            </a:pPr>
            <a:fld id="{AC564347-7959-40C9-A3BC-E4990C1C2EFA}" type="slidenum">
              <a:rPr lang="zh-TW" altLang="en-US" smtClean="0">
                <a:solidFill>
                  <a:prstClr val="black">
                    <a:tint val="75000"/>
                  </a:prstClr>
                </a:solidFill>
              </a:rPr>
              <a:pPr>
                <a:defRPr/>
              </a:pPr>
              <a:t>9</a:t>
            </a:fld>
            <a:endParaRPr lang="zh-TW" altLang="en-US">
              <a:solidFill>
                <a:prstClr val="black">
                  <a:tint val="75000"/>
                </a:prstClr>
              </a:solidFill>
            </a:endParaRPr>
          </a:p>
        </p:txBody>
      </p:sp>
    </p:spTree>
    <p:extLst>
      <p:ext uri="{BB962C8B-B14F-4D97-AF65-F5344CB8AC3E}">
        <p14:creationId xmlns:p14="http://schemas.microsoft.com/office/powerpoint/2010/main" val="2865077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3720</TotalTime>
  <Words>2689</Words>
  <Application>Microsoft Office PowerPoint</Application>
  <PresentationFormat>自訂</PresentationFormat>
  <Paragraphs>669</Paragraphs>
  <Slides>39</Slides>
  <Notes>36</Notes>
  <HiddenSlides>0</HiddenSlides>
  <MMClips>0</MMClips>
  <ScaleCrop>false</ScaleCrop>
  <HeadingPairs>
    <vt:vector size="8" baseType="variant">
      <vt:variant>
        <vt:lpstr>使用字型</vt:lpstr>
      </vt:variant>
      <vt:variant>
        <vt:i4>14</vt:i4>
      </vt:variant>
      <vt:variant>
        <vt:lpstr>佈景主題</vt:lpstr>
      </vt:variant>
      <vt:variant>
        <vt:i4>1</vt:i4>
      </vt:variant>
      <vt:variant>
        <vt:lpstr>內嵌 OLE 伺服程式</vt:lpstr>
      </vt:variant>
      <vt:variant>
        <vt:i4>4</vt:i4>
      </vt:variant>
      <vt:variant>
        <vt:lpstr>投影片標題</vt:lpstr>
      </vt:variant>
      <vt:variant>
        <vt:i4>39</vt:i4>
      </vt:variant>
    </vt:vector>
  </HeadingPairs>
  <TitlesOfParts>
    <vt:vector size="58" baseType="lpstr">
      <vt:lpstr>Amerigo BT</vt:lpstr>
      <vt:lpstr>Antiqua 101 Condensed</vt:lpstr>
      <vt:lpstr>AR MinchoL JIS</vt:lpstr>
      <vt:lpstr>Benguiat Bk BT</vt:lpstr>
      <vt:lpstr>BiauKai</vt:lpstr>
      <vt:lpstr>全真魏碑體</vt:lpstr>
      <vt:lpstr>新細明體</vt:lpstr>
      <vt:lpstr>標楷體</vt:lpstr>
      <vt:lpstr>Arial</vt:lpstr>
      <vt:lpstr>Calibri</vt:lpstr>
      <vt:lpstr>Cambria Math</vt:lpstr>
      <vt:lpstr>Symbol</vt:lpstr>
      <vt:lpstr>Times New Roman</vt:lpstr>
      <vt:lpstr>Wingdings</vt:lpstr>
      <vt:lpstr>1_Office 佈景主題</vt:lpstr>
      <vt:lpstr>方程式</vt:lpstr>
      <vt:lpstr>Equation</vt:lpstr>
      <vt:lpstr>文件</vt:lpstr>
      <vt:lpstr>Microsoft 方程式編輯器 3.0</vt:lpstr>
      <vt:lpstr>PowerPoint 簡報</vt:lpstr>
      <vt:lpstr>PowerPoint 簡報</vt:lpstr>
      <vt:lpstr>Mismatch in Statistical Speech Recognition</vt:lpstr>
      <vt:lpstr>Model-based Approach Example 1― Parallel Model Combination (PMC)</vt:lpstr>
      <vt:lpstr>PowerPoint 簡報</vt:lpstr>
      <vt:lpstr>Model-based Approach Example 1 ― Parallel Model Combination (PMC)</vt:lpstr>
      <vt:lpstr>Model-based Approach Example 1 ― Parallel Model Combination (PMC)</vt:lpstr>
      <vt:lpstr>Model-based Approach Example 2― Vector Taylor’s Series (VTS)</vt:lpstr>
      <vt:lpstr>PowerPoint 簡報</vt:lpstr>
      <vt:lpstr>Feature-based Approach Example 1— Cepstral Moment Normalization (CMS, CMVN) and Histogram Equalization (HEQ)</vt:lpstr>
      <vt:lpstr>PowerPoint 簡報</vt:lpstr>
      <vt:lpstr>PowerPoint 簡報</vt:lpstr>
      <vt:lpstr>Feature-based Approach Example 2 ― RASTA ( Relative Spectral) Temporal Filtering </vt:lpstr>
      <vt:lpstr>PowerPoint 簡報</vt:lpstr>
      <vt:lpstr>Features-based Approach Example 3 ― Data-driven Temporal Filtering (1)</vt:lpstr>
      <vt:lpstr>PowerPoint 簡報</vt:lpstr>
      <vt:lpstr>PowerPoint 簡報</vt:lpstr>
      <vt:lpstr>PowerPoint 簡報</vt:lpstr>
      <vt:lpstr>Principal Component Analysis (PCA) (P.11 of 13.0)</vt:lpstr>
      <vt:lpstr>Linear Discriminative Analysis (LDA)</vt:lpstr>
      <vt:lpstr>PowerPoint 簡報</vt:lpstr>
      <vt:lpstr>PowerPoint 簡報</vt:lpstr>
      <vt:lpstr>PowerPoint 簡報</vt:lpstr>
      <vt:lpstr>Linear Discriminative Analysis (LDA)</vt:lpstr>
      <vt:lpstr>Features-based Approach Example 3 ― Data-driven Temporal Filtering (2)</vt:lpstr>
      <vt:lpstr>Speech Enhancement Example 1 ― Spectral Subtraction (SS)</vt:lpstr>
      <vt:lpstr>PowerPoint 簡報</vt:lpstr>
      <vt:lpstr>Speech Enhancement Example 2 ― Signal Subspace Approach</vt:lpstr>
      <vt:lpstr>Speech Enhancement Example 2 ― Signal Subspace Approach</vt:lpstr>
      <vt:lpstr>PowerPoint 簡報</vt:lpstr>
      <vt:lpstr>Speech Enhancement Example 3 ― Audio Masking Thresholds</vt:lpstr>
      <vt:lpstr>Speech Enhancement Example 4 ― Wiener Filtering</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Lab531</dc:creator>
  <cp:lastModifiedBy>演講網臺大</cp:lastModifiedBy>
  <cp:revision>355</cp:revision>
  <cp:lastPrinted>2015-08-17T08:52:41Z</cp:lastPrinted>
  <dcterms:created xsi:type="dcterms:W3CDTF">2013-01-13T14:50:10Z</dcterms:created>
  <dcterms:modified xsi:type="dcterms:W3CDTF">2017-03-30T07:25:15Z</dcterms:modified>
</cp:coreProperties>
</file>