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4"/>
  </p:notesMasterIdLst>
  <p:handoutMasterIdLst>
    <p:handoutMasterId r:id="rId35"/>
  </p:handoutMasterIdLst>
  <p:sldIdLst>
    <p:sldId id="363" r:id="rId2"/>
    <p:sldId id="501" r:id="rId3"/>
    <p:sldId id="502" r:id="rId4"/>
    <p:sldId id="503" r:id="rId5"/>
    <p:sldId id="504" r:id="rId6"/>
    <p:sldId id="505" r:id="rId7"/>
    <p:sldId id="506" r:id="rId8"/>
    <p:sldId id="507" r:id="rId9"/>
    <p:sldId id="508" r:id="rId10"/>
    <p:sldId id="509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517" r:id="rId19"/>
    <p:sldId id="518" r:id="rId20"/>
    <p:sldId id="519" r:id="rId21"/>
    <p:sldId id="520" r:id="rId22"/>
    <p:sldId id="521" r:id="rId23"/>
    <p:sldId id="522" r:id="rId24"/>
    <p:sldId id="523" r:id="rId25"/>
    <p:sldId id="524" r:id="rId26"/>
    <p:sldId id="525" r:id="rId27"/>
    <p:sldId id="300" r:id="rId28"/>
    <p:sldId id="526" r:id="rId29"/>
    <p:sldId id="527" r:id="rId30"/>
    <p:sldId id="528" r:id="rId31"/>
    <p:sldId id="529" r:id="rId32"/>
    <p:sldId id="530" r:id="rId33"/>
  </p:sldIdLst>
  <p:sldSz cx="18288000" cy="10288588"/>
  <p:notesSz cx="6797675" cy="9928225"/>
  <p:defaultTextStyle>
    <a:defPPr>
      <a:defRPr lang="zh-TW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6"/>
    <p:restoredTop sz="94635"/>
  </p:normalViewPr>
  <p:slideViewPr>
    <p:cSldViewPr>
      <p:cViewPr varScale="1">
        <p:scale>
          <a:sx n="51" d="100"/>
          <a:sy n="51" d="100"/>
        </p:scale>
        <p:origin x="1018" y="67"/>
      </p:cViewPr>
      <p:guideLst>
        <p:guide orient="horz" pos="3241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3336" y="-101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30885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F96A5-4F99-48D7-96D8-00F32CD85522}" type="datetimeFigureOut">
              <a:rPr lang="zh-TW" altLang="en-US" smtClean="0">
                <a:solidFill>
                  <a:schemeClr val="bg1">
                    <a:lumMod val="65000"/>
                  </a:schemeClr>
                </a:solidFill>
              </a:rPr>
              <a:t>2017/3/28</a:t>
            </a:fld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30885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04B63-94F3-4FA6-A75A-393D25F18B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頁首版面配置區 6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1.0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7261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4B9AF-8C5E-45AD-9A78-2D0D576E9043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705"/>
            <a:ext cx="5438775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25B7B-85CA-4E5F-86F4-2B8EF28BEB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6596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FE0E58-CA24-49C2-BA23-6B749917B16E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04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1352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425B7B-85CA-4E5F-86F4-2B8EF28BEB0F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5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004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425B7B-85CA-4E5F-86F4-2B8EF28BEB0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43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596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1352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425B7B-85CA-4E5F-86F4-2B8EF28BEB0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608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1352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425B7B-85CA-4E5F-86F4-2B8EF28BEB0F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941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1352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425B7B-85CA-4E5F-86F4-2B8EF28BEB0F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3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1352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425B7B-85CA-4E5F-86F4-2B8EF28BEB0F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867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1352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425B7B-85CA-4E5F-86F4-2B8EF28BEB0F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211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1600" y="3196133"/>
            <a:ext cx="15544800" cy="220537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43200" y="5830200"/>
            <a:ext cx="12801600" cy="26293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7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59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3258800" y="412023"/>
            <a:ext cx="4114800" cy="877864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412023"/>
            <a:ext cx="12039600" cy="877864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564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0"/>
            <a:ext cx="16459200" cy="171476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914400" y="2400673"/>
            <a:ext cx="8077200" cy="67899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296400" y="2400673"/>
            <a:ext cx="8077200" cy="67899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872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0"/>
            <a:ext cx="16459200" cy="171476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914400" y="2400673"/>
            <a:ext cx="8077200" cy="67899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9296400" y="2400671"/>
            <a:ext cx="8077200" cy="32794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9296400" y="5908796"/>
            <a:ext cx="8077200" cy="32818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5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8288000" cy="1080167"/>
          </a:xfrm>
        </p:spPr>
        <p:txBody>
          <a:bodyPr/>
          <a:lstStyle>
            <a:lvl1pPr>
              <a:defRPr sz="495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781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4626" y="6611373"/>
            <a:ext cx="15544800" cy="2043428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44626" y="4360743"/>
            <a:ext cx="15544800" cy="2250628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8114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2400673"/>
            <a:ext cx="8077200" cy="6789993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296400" y="2400673"/>
            <a:ext cx="8077200" cy="6789993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5"/>
          <p:cNvSpPr txBox="1">
            <a:spLocks/>
          </p:cNvSpPr>
          <p:nvPr userDrawn="1"/>
        </p:nvSpPr>
        <p:spPr>
          <a:xfrm>
            <a:off x="935088" y="9535998"/>
            <a:ext cx="4267200" cy="547772"/>
          </a:xfrm>
          <a:prstGeom prst="rect">
            <a:avLst/>
          </a:prstGeom>
        </p:spPr>
        <p:txBody>
          <a:bodyPr vert="horz" lIns="137160" tIns="68580" rIns="137160" bIns="68580" rtlCol="0" anchor="ctr"/>
          <a:lstStyle>
            <a:defPPr>
              <a:defRPr lang="zh-TW"/>
            </a:defPPr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29026AE-3C3D-463C-883B-D7E2328BEEBB}" type="slidenum">
              <a:rPr lang="zh-TW" altLang="en-US" sz="2400" smtClean="0"/>
              <a:pPr>
                <a:defRPr/>
              </a:pPr>
              <a:t>‹#›</a:t>
            </a:fld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8150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1" y="2303025"/>
            <a:ext cx="8080376" cy="959791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14401" y="3262816"/>
            <a:ext cx="8080376" cy="5927847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9290053" y="2303025"/>
            <a:ext cx="8083550" cy="959791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9290053" y="3262816"/>
            <a:ext cx="8083550" cy="5927847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5"/>
          <p:cNvSpPr txBox="1">
            <a:spLocks/>
          </p:cNvSpPr>
          <p:nvPr userDrawn="1"/>
        </p:nvSpPr>
        <p:spPr>
          <a:xfrm>
            <a:off x="935088" y="9535998"/>
            <a:ext cx="4267200" cy="547772"/>
          </a:xfrm>
          <a:prstGeom prst="rect">
            <a:avLst/>
          </a:prstGeom>
        </p:spPr>
        <p:txBody>
          <a:bodyPr vert="horz" lIns="137160" tIns="68580" rIns="137160" bIns="68580" rtlCol="0" anchor="ctr"/>
          <a:lstStyle>
            <a:defPPr>
              <a:defRPr lang="zh-TW"/>
            </a:defPPr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29026AE-3C3D-463C-883B-D7E2328BEEBB}" type="slidenum">
              <a:rPr lang="zh-TW" altLang="en-US" sz="2400" smtClean="0"/>
              <a:pPr>
                <a:defRPr/>
              </a:pPr>
              <a:t>‹#›</a:t>
            </a:fld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15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5"/>
          <p:cNvSpPr txBox="1">
            <a:spLocks/>
          </p:cNvSpPr>
          <p:nvPr userDrawn="1"/>
        </p:nvSpPr>
        <p:spPr>
          <a:xfrm>
            <a:off x="935088" y="9535998"/>
            <a:ext cx="4267200" cy="547772"/>
          </a:xfrm>
          <a:prstGeom prst="rect">
            <a:avLst/>
          </a:prstGeom>
        </p:spPr>
        <p:txBody>
          <a:bodyPr vert="horz" lIns="137160" tIns="68580" rIns="137160" bIns="68580" rtlCol="0" anchor="ctr"/>
          <a:lstStyle>
            <a:defPPr>
              <a:defRPr lang="zh-TW"/>
            </a:defPPr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29026AE-3C3D-463C-883B-D7E2328BEEBB}" type="slidenum">
              <a:rPr lang="zh-TW" altLang="en-US" sz="2400" smtClean="0"/>
              <a:pPr>
                <a:defRPr/>
              </a:pPr>
              <a:t>‹#›</a:t>
            </a:fld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1811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77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2" y="409638"/>
            <a:ext cx="6016626" cy="1743344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50100" y="409640"/>
            <a:ext cx="10223501" cy="8781025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2" y="2152984"/>
            <a:ext cx="6016626" cy="7037681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2400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84576" y="7202012"/>
            <a:ext cx="10972800" cy="850238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584576" y="919304"/>
            <a:ext cx="10972800" cy="6173153"/>
          </a:xfrm>
        </p:spPr>
        <p:txBody>
          <a:bodyPr rtlCol="0">
            <a:norm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584576" y="8052250"/>
            <a:ext cx="10972800" cy="1207479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4468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914400" y="412020"/>
            <a:ext cx="16459200" cy="171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914400" y="2400673"/>
            <a:ext cx="16459200" cy="6789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16617516" y="9464552"/>
            <a:ext cx="756084" cy="547772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29026AE-3C3D-463C-883B-D7E2328BEEBB}" type="slidenum">
              <a:rPr lang="zh-TW" altLang="en-US" sz="27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</a:rPr>
              <a:pPr>
                <a:defRPr/>
              </a:pPr>
              <a:t>‹#›</a:t>
            </a:fld>
            <a:endParaRPr lang="zh-TW" altLang="en-US" sz="2100" dirty="0">
              <a:solidFill>
                <a:schemeClr val="tx1">
                  <a:lumMod val="95000"/>
                  <a:lumOff val="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13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858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3716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20574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7432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514350" indent="-51435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14425" indent="-42862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3.0/tw/deed.zh_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reativecommons.org/licenses/by-nc-sa/3.0/tw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creativecommons.org/licenses/by-nc-sa/3.0/tw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NUL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NULL"/><Relationship Id="rId7" Type="http://schemas.openxmlformats.org/officeDocument/2006/relationships/hyperlink" Target="https://creativecommons.org/licenses/by-nc-sa/3.0/tw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1.png"/><Relationship Id="rId7" Type="http://schemas.openxmlformats.org/officeDocument/2006/relationships/hyperlink" Target="https://creativecommons.org/licenses/by-nc-sa/3.0/tw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hyperlink" Target="https://creativecommons.org/licenses/by-nc-sa/3.0/tw/" TargetMode="External"/><Relationship Id="rId4" Type="http://schemas.openxmlformats.org/officeDocument/2006/relationships/image" Target="../media/image25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4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sa/3.0/tw/" TargetMode="Externa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creativecommons.org/licenses/by-nc-sa/3.0/tw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hyperlink" Target="https://creativecommons.org/licenses/by-nc-sa/3.0/tw/" TargetMode="External"/><Relationship Id="rId4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4.png"/><Relationship Id="rId4" Type="http://schemas.openxmlformats.org/officeDocument/2006/relationships/image" Target="../media/image29.wmf"/><Relationship Id="rId9" Type="http://schemas.openxmlformats.org/officeDocument/2006/relationships/hyperlink" Target="https://creativecommons.org/licenses/by-nc-sa/3.0/tw/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-sa/3.0/tw/" TargetMode="External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creativecommons.org/licenses/by-nc-sa/3.0/tw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creativecommons.org/licenses/by-nc-sa/3.0/tw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11" Type="http://schemas.openxmlformats.org/officeDocument/2006/relationships/image" Target="../media/image4.png"/><Relationship Id="rId5" Type="http://schemas.openxmlformats.org/officeDocument/2006/relationships/oleObject" Target="../embeddings/oleObject17.bin"/><Relationship Id="rId10" Type="http://schemas.openxmlformats.org/officeDocument/2006/relationships/hyperlink" Target="https://creativecommons.org/licenses/by-nc-sa/3.0/tw/" TargetMode="External"/><Relationship Id="rId4" Type="http://schemas.openxmlformats.org/officeDocument/2006/relationships/image" Target="../media/image40.wmf"/><Relationship Id="rId9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creativecommons.org/licenses/by-nc-sa/3.0/tw/" TargetMode="External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hyperlink" Target="https://creativecommons.org/licenses/by-nc-sa/3.0/tw/" TargetMode="External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s://creativecommons.org/licenses/by-nc-sa/3.0/tw/" TargetMode="External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hyperlink" Target="https://creativecommons.org/licenses/by-nc-sa/3.0/tw/" TargetMode="External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hyperlink" Target="https://creativecommons.org/licenses/by-nc-sa/3.0/tw/" TargetMode="External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hyperlink" Target="https://creativecommons.org/licenses/by-nc-sa/3.0/tw/" TargetMode="External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9.png"/><Relationship Id="rId18" Type="http://schemas.openxmlformats.org/officeDocument/2006/relationships/hyperlink" Target="https://creativecommons.org/licenses/by-nc-sa/3.0/tw/" TargetMode="Externa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8.png"/><Relationship Id="rId17" Type="http://schemas.openxmlformats.org/officeDocument/2006/relationships/image" Target="NULL"/><Relationship Id="rId2" Type="http://schemas.openxmlformats.org/officeDocument/2006/relationships/image" Target="../media/image7.jpeg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../media/image4.png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240018" y="3630205"/>
            <a:ext cx="13704360" cy="1942800"/>
          </a:xfr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137141" tIns="68570" rIns="137141" bIns="6857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>
              <a:buFontTx/>
              <a:buNone/>
            </a:pPr>
            <a:r>
              <a:rPr lang="en-US" altLang="zh-TW" dirty="0" smtClean="0">
                <a:latin typeface="Benguiat Bk BT" pitchFamily="18" charset="0"/>
              </a:rPr>
              <a:t>13.0 Speaker Variabilities: Adaption and Recognition</a:t>
            </a:r>
            <a:endParaRPr lang="en-US" altLang="zh-TW" dirty="0" smtClean="0">
              <a:latin typeface="Benguiat Bk BT" pitchFamily="18" charset="0"/>
              <a:ea typeface="全真魏碑體"/>
              <a:cs typeface="全真魏碑體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4968182" y="5429053"/>
            <a:ext cx="12061553" cy="302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8823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68580" rIns="137160" bIns="68580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447675" indent="-180975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zh-TW" sz="3000" dirty="0">
              <a:latin typeface="Times New Roman" pitchFamily="18" charset="0"/>
              <a:ea typeface="全真魏碑體"/>
              <a:cs typeface="全真魏碑體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949016" y="1523543"/>
            <a:ext cx="9984806" cy="1615827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ctr"/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6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數位語音處理概論</a:t>
            </a:r>
            <a:endParaRPr lang="en-US" altLang="zh-TW" sz="6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3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 to Digital Speech Processing</a:t>
            </a:r>
            <a:endParaRPr lang="zh-TW" altLang="en-US" sz="3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49015" y="7121542"/>
            <a:ext cx="10286369" cy="577081"/>
          </a:xfrm>
          <a:prstGeom prst="rect">
            <a:avLst/>
          </a:prstGeom>
        </p:spPr>
        <p:txBody>
          <a:bodyPr wrap="square" lIns="137160" tIns="68580" rIns="137160" bIns="68580">
            <a:spAutoFit/>
          </a:bodyPr>
          <a:lstStyle/>
          <a:p>
            <a:pPr algn="ctr"/>
            <a:r>
              <a:rPr lang="zh-TW" altLang="en-US" sz="28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授課教師：國立臺灣大學 電機工程學系 李琳山 教授</a:t>
            </a:r>
            <a:endParaRPr lang="en-US" altLang="zh-TW" sz="285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4176218" y="8086138"/>
            <a:ext cx="10461840" cy="969497"/>
            <a:chOff x="746843" y="4207851"/>
            <a:chExt cx="6975636" cy="646431"/>
          </a:xfrm>
        </p:grpSpPr>
        <p:sp>
          <p:nvSpPr>
            <p:cNvPr id="8" name="矩形 18"/>
            <p:cNvSpPr>
              <a:spLocks noChangeArrowheads="1"/>
            </p:cNvSpPr>
            <p:nvPr/>
          </p:nvSpPr>
          <p:spPr bwMode="auto">
            <a:xfrm>
              <a:off x="2339751" y="4207851"/>
              <a:ext cx="5382728" cy="646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TW" sz="2850" b="1" dirty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【</a:t>
              </a:r>
              <a:r>
                <a:rPr lang="zh-TW" altLang="en-US" sz="2850" b="1" dirty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本著作除另有註明外，採取</a:t>
              </a:r>
              <a:r>
                <a:rPr lang="zh-TW" altLang="en-US" sz="2850" b="1" u="sng" dirty="0"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3"/>
                </a:rPr>
                <a:t>創用</a:t>
              </a:r>
              <a:r>
                <a:rPr lang="en-US" altLang="zh-TW" sz="2850" b="1" u="sng" dirty="0"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3"/>
                </a:rPr>
                <a:t>CC</a:t>
              </a:r>
              <a:r>
                <a:rPr lang="zh-TW" altLang="en-US" sz="2850" b="1" u="sng" dirty="0"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3"/>
                </a:rPr>
                <a:t>「姓名標示－非商業性－相同方式分享」臺灣</a:t>
              </a:r>
              <a:r>
                <a:rPr lang="en-US" altLang="zh-TW" sz="2850" b="1" u="sng" dirty="0"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3"/>
                </a:rPr>
                <a:t>3.0</a:t>
              </a:r>
              <a:r>
                <a:rPr lang="zh-TW" altLang="en-US" sz="2850" b="1" u="sng" dirty="0"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3"/>
                </a:rPr>
                <a:t>版</a:t>
              </a:r>
              <a:r>
                <a:rPr lang="zh-TW" altLang="en-US" sz="2850" b="1" dirty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授權釋出</a:t>
              </a:r>
              <a:r>
                <a:rPr lang="en-US" altLang="zh-TW" sz="2850" b="1" dirty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】</a:t>
              </a:r>
            </a:p>
          </p:txBody>
        </p:sp>
        <p:pic>
          <p:nvPicPr>
            <p:cNvPr id="9" name="Picture 15" descr="cc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843" y="4271714"/>
              <a:ext cx="1592909" cy="571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108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文字方塊 1"/>
          <p:cNvSpPr txBox="1">
            <a:spLocks noChangeArrowheads="1"/>
          </p:cNvSpPr>
          <p:nvPr/>
        </p:nvSpPr>
        <p:spPr bwMode="auto">
          <a:xfrm>
            <a:off x="4391025" y="1171670"/>
            <a:ext cx="2808759" cy="7848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4500" b="1" u="sng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86000" y="794"/>
            <a:ext cx="13716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4950" b="1" dirty="0">
                <a:latin typeface="Times New Roman" pitchFamily="18" charset="0"/>
                <a:cs typeface="Times New Roman" pitchFamily="18" charset="0"/>
              </a:rPr>
              <a:t>MLLR</a:t>
            </a:r>
            <a:endParaRPr lang="zh-TW" altLang="en-US" sz="495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405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546" y="2335982"/>
            <a:ext cx="7424429" cy="653281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363580" y="8868796"/>
            <a:ext cx="205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002060"/>
                </a:solidFill>
              </a:rPr>
              <a:t>Diagonal</a:t>
            </a:r>
            <a:endParaRPr lang="zh-TW" altLang="en-US" sz="3600" dirty="0">
              <a:solidFill>
                <a:srgbClr val="00206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468036" y="8868796"/>
            <a:ext cx="334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002060"/>
                </a:solidFill>
              </a:rPr>
              <a:t>Block-diagonal</a:t>
            </a:r>
            <a:endParaRPr lang="zh-TW" altLang="en-US" sz="3600" dirty="0">
              <a:solidFill>
                <a:srgbClr val="00206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523820" y="3416104"/>
            <a:ext cx="129614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900" dirty="0">
                <a:solidFill>
                  <a:srgbClr val="002060"/>
                </a:solidFill>
              </a:rPr>
              <a:t>Full</a:t>
            </a:r>
            <a:endParaRPr lang="zh-TW" altLang="en-US" sz="39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687616" y="1597319"/>
                <a:ext cx="2160687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TW" sz="3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9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zh-TW" sz="39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TW" sz="3900" i="1">
                          <a:solidFill>
                            <a:srgbClr val="002060"/>
                          </a:solidFill>
                          <a:latin typeface="Cambria Math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zh-TW" sz="3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9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3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1064349"/>
                <a:ext cx="1440458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432" y="8940068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0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170" y="2874964"/>
            <a:ext cx="10906125" cy="5426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65" y="1198566"/>
            <a:ext cx="3024188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6" name="文字方塊 1"/>
          <p:cNvSpPr txBox="1">
            <a:spLocks noChangeArrowheads="1"/>
          </p:cNvSpPr>
          <p:nvPr/>
        </p:nvSpPr>
        <p:spPr bwMode="auto">
          <a:xfrm>
            <a:off x="4607722" y="1095470"/>
            <a:ext cx="3672185" cy="7848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4500" b="1" u="sng" dirty="0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405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86000" y="794"/>
            <a:ext cx="13716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4950" b="1" dirty="0">
                <a:latin typeface="Times New Roman" pitchFamily="18" charset="0"/>
                <a:cs typeface="Times New Roman" pitchFamily="18" charset="0"/>
              </a:rPr>
              <a:t>MLLR</a:t>
            </a:r>
            <a:endParaRPr lang="zh-TW" altLang="en-US" sz="495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5680" y="7751881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6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794"/>
            <a:ext cx="13716000" cy="108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4950" b="1" dirty="0">
                <a:latin typeface="Times New Roman" pitchFamily="18" charset="0"/>
              </a:rPr>
              <a:t>Principal Component Analysis (PCA)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71713" y="1148559"/>
            <a:ext cx="13716000" cy="913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marL="271463" indent="-271463">
              <a:lnSpc>
                <a:spcPct val="90000"/>
              </a:lnSpc>
              <a:spcBef>
                <a:spcPct val="0"/>
              </a:spcBef>
            </a:pPr>
            <a:r>
              <a:rPr lang="en-US" altLang="zh-TW" sz="3600" b="1" dirty="0">
                <a:latin typeface="Times New Roman" pitchFamily="18" charset="0"/>
              </a:rPr>
              <a:t>Problem Definition:</a:t>
            </a:r>
            <a:r>
              <a:rPr lang="en-US" altLang="zh-TW" sz="4500" dirty="0">
                <a:latin typeface="Times New Roman" pitchFamily="18" charset="0"/>
              </a:rPr>
              <a:t> </a:t>
            </a:r>
          </a:p>
          <a:p>
            <a:pPr marL="814388" lvl="1" indent="-273845">
              <a:lnSpc>
                <a:spcPct val="90000"/>
              </a:lnSpc>
              <a:spcBef>
                <a:spcPct val="0"/>
              </a:spcBef>
            </a:pPr>
            <a:r>
              <a:rPr lang="en-US" altLang="zh-TW" sz="3000" dirty="0">
                <a:latin typeface="Times New Roman" pitchFamily="18" charset="0"/>
              </a:rPr>
              <a:t>for a zero mean random vector </a:t>
            </a:r>
            <a:r>
              <a:rPr lang="en-US" altLang="zh-TW" sz="3000" b="1" i="1" dirty="0">
                <a:latin typeface="Times New Roman" pitchFamily="18" charset="0"/>
              </a:rPr>
              <a:t>x </a:t>
            </a:r>
            <a:r>
              <a:rPr lang="en-US" altLang="zh-TW" sz="3000" dirty="0">
                <a:latin typeface="Times New Roman" pitchFamily="18" charset="0"/>
              </a:rPr>
              <a:t>with dimensionality</a:t>
            </a:r>
            <a:r>
              <a:rPr lang="en-US" altLang="zh-TW" sz="3000" b="1" i="1" dirty="0">
                <a:latin typeface="Times New Roman" pitchFamily="18" charset="0"/>
              </a:rPr>
              <a:t> N</a:t>
            </a:r>
            <a:r>
              <a:rPr lang="en-US" altLang="zh-TW" sz="3000" dirty="0">
                <a:latin typeface="Times New Roman" pitchFamily="18" charset="0"/>
              </a:rPr>
              <a:t>, </a:t>
            </a:r>
            <a:r>
              <a:rPr lang="en-US" altLang="zh-TW" sz="3000" i="1" dirty="0" err="1">
                <a:latin typeface="Times New Roman" pitchFamily="18" charset="0"/>
              </a:rPr>
              <a:t>x</a:t>
            </a:r>
            <a:r>
              <a:rPr lang="en-US" altLang="zh-TW" sz="3000" dirty="0" err="1">
                <a:latin typeface="Times New Roman" pitchFamily="18" charset="0"/>
              </a:rPr>
              <a:t>∈R</a:t>
            </a:r>
            <a:r>
              <a:rPr lang="en-US" altLang="zh-TW" sz="3000" baseline="30000" dirty="0" err="1">
                <a:latin typeface="Times New Roman" pitchFamily="18" charset="0"/>
              </a:rPr>
              <a:t>N</a:t>
            </a:r>
            <a:r>
              <a:rPr lang="en-US" altLang="zh-TW" sz="3000" dirty="0">
                <a:latin typeface="Times New Roman" pitchFamily="18" charset="0"/>
              </a:rPr>
              <a:t>, E(</a:t>
            </a:r>
            <a:r>
              <a:rPr lang="en-US" altLang="zh-TW" sz="3000" i="1" dirty="0">
                <a:latin typeface="Times New Roman" pitchFamily="18" charset="0"/>
              </a:rPr>
              <a:t>x</a:t>
            </a:r>
            <a:r>
              <a:rPr lang="en-US" altLang="zh-TW" sz="3000" dirty="0">
                <a:latin typeface="Times New Roman" pitchFamily="18" charset="0"/>
              </a:rPr>
              <a:t>)=0, iteratively find a set of </a:t>
            </a:r>
            <a:r>
              <a:rPr lang="en-US" altLang="zh-TW" sz="3000" i="1" dirty="0">
                <a:latin typeface="Times New Roman" pitchFamily="18" charset="0"/>
              </a:rPr>
              <a:t>k</a:t>
            </a:r>
            <a:r>
              <a:rPr lang="en-US" altLang="zh-TW" sz="3000" dirty="0">
                <a:latin typeface="Times New Roman" pitchFamily="18" charset="0"/>
              </a:rPr>
              <a:t> (</a:t>
            </a:r>
            <a:r>
              <a:rPr lang="en-US" altLang="zh-TW" sz="3000" i="1" dirty="0" err="1">
                <a:latin typeface="Times New Roman" pitchFamily="18" charset="0"/>
              </a:rPr>
              <a:t>k</a:t>
            </a:r>
            <a:r>
              <a:rPr lang="en-US" altLang="zh-TW" sz="3000" dirty="0" err="1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3000" i="1" dirty="0" err="1">
                <a:latin typeface="Times New Roman" pitchFamily="18" charset="0"/>
              </a:rPr>
              <a:t>N</a:t>
            </a:r>
            <a:r>
              <a:rPr lang="en-US" altLang="zh-TW" sz="3000" dirty="0">
                <a:latin typeface="Times New Roman" pitchFamily="18" charset="0"/>
              </a:rPr>
              <a:t>) orthonormal basis vectors {</a:t>
            </a:r>
            <a:r>
              <a:rPr lang="en-US" altLang="zh-TW" sz="3000" b="1" i="1" dirty="0">
                <a:latin typeface="Times New Roman" pitchFamily="18" charset="0"/>
              </a:rPr>
              <a:t>e</a:t>
            </a:r>
            <a:r>
              <a:rPr lang="en-US" altLang="zh-TW" sz="3000" baseline="-25000" dirty="0">
                <a:latin typeface="Times New Roman" pitchFamily="18" charset="0"/>
              </a:rPr>
              <a:t>1</a:t>
            </a:r>
            <a:r>
              <a:rPr lang="en-US" altLang="zh-TW" sz="3000" dirty="0">
                <a:latin typeface="Times New Roman" pitchFamily="18" charset="0"/>
              </a:rPr>
              <a:t>, </a:t>
            </a:r>
            <a:r>
              <a:rPr lang="en-US" altLang="zh-TW" sz="3000" b="1" i="1" dirty="0">
                <a:latin typeface="Times New Roman" pitchFamily="18" charset="0"/>
              </a:rPr>
              <a:t>e</a:t>
            </a:r>
            <a:r>
              <a:rPr lang="en-US" altLang="zh-TW" sz="3000" baseline="-25000" dirty="0">
                <a:latin typeface="Times New Roman" pitchFamily="18" charset="0"/>
              </a:rPr>
              <a:t>2</a:t>
            </a:r>
            <a:r>
              <a:rPr lang="en-US" altLang="zh-TW" sz="3000" dirty="0">
                <a:latin typeface="Times New Roman" pitchFamily="18" charset="0"/>
              </a:rPr>
              <a:t>,…, </a:t>
            </a:r>
            <a:r>
              <a:rPr lang="en-US" altLang="zh-TW" sz="3000" b="1" i="1" dirty="0" err="1">
                <a:latin typeface="Times New Roman" pitchFamily="18" charset="0"/>
              </a:rPr>
              <a:t>e</a:t>
            </a:r>
            <a:r>
              <a:rPr lang="en-US" altLang="zh-TW" sz="3000" baseline="-25000" dirty="0" err="1">
                <a:latin typeface="Times New Roman" pitchFamily="18" charset="0"/>
              </a:rPr>
              <a:t>k</a:t>
            </a:r>
            <a:r>
              <a:rPr lang="en-US" altLang="zh-TW" sz="3000" dirty="0">
                <a:latin typeface="Times New Roman" pitchFamily="18" charset="0"/>
              </a:rPr>
              <a:t>} so that</a:t>
            </a:r>
            <a:br>
              <a:rPr lang="en-US" altLang="zh-TW" sz="3000" dirty="0">
                <a:latin typeface="Times New Roman" pitchFamily="18" charset="0"/>
              </a:rPr>
            </a:br>
            <a:r>
              <a:rPr lang="en-US" altLang="zh-TW" sz="3000" dirty="0">
                <a:latin typeface="Times New Roman" pitchFamily="18" charset="0"/>
              </a:rPr>
              <a:t>(1) </a:t>
            </a:r>
            <a:r>
              <a:rPr lang="en-US" altLang="zh-TW" sz="3000" i="1" dirty="0" err="1">
                <a:latin typeface="Times New Roman" pitchFamily="18" charset="0"/>
              </a:rPr>
              <a:t>var</a:t>
            </a:r>
            <a:r>
              <a:rPr lang="en-US" altLang="zh-TW" sz="3000" i="1" dirty="0">
                <a:latin typeface="Times New Roman" pitchFamily="18" charset="0"/>
              </a:rPr>
              <a:t> </a:t>
            </a:r>
            <a:r>
              <a:rPr lang="en-US" altLang="zh-TW" sz="3000" dirty="0">
                <a:latin typeface="Times New Roman" pitchFamily="18" charset="0"/>
              </a:rPr>
              <a:t>(</a:t>
            </a:r>
            <a:r>
              <a:rPr lang="en-US" altLang="zh-TW" sz="3000" b="1" i="1" dirty="0">
                <a:latin typeface="Times New Roman" pitchFamily="18" charset="0"/>
              </a:rPr>
              <a:t>e</a:t>
            </a:r>
            <a:r>
              <a:rPr lang="en-US" altLang="zh-TW" sz="3000" baseline="-25000" dirty="0">
                <a:latin typeface="Times New Roman" pitchFamily="18" charset="0"/>
              </a:rPr>
              <a:t>1</a:t>
            </a:r>
            <a:r>
              <a:rPr lang="en-US" altLang="zh-TW" sz="3000" baseline="30000" dirty="0">
                <a:latin typeface="Times New Roman" pitchFamily="18" charset="0"/>
              </a:rPr>
              <a:t>T </a:t>
            </a:r>
            <a:r>
              <a:rPr lang="en-US" altLang="zh-TW" sz="3000" b="1" i="1" dirty="0">
                <a:latin typeface="Times New Roman" pitchFamily="18" charset="0"/>
              </a:rPr>
              <a:t>x</a:t>
            </a:r>
            <a:r>
              <a:rPr lang="en-US" altLang="zh-TW" sz="3000" dirty="0">
                <a:latin typeface="Times New Roman" pitchFamily="18" charset="0"/>
              </a:rPr>
              <a:t>)=</a:t>
            </a:r>
            <a:r>
              <a:rPr lang="en-US" altLang="zh-TW" sz="3000" i="1" dirty="0">
                <a:latin typeface="Times New Roman" pitchFamily="18" charset="0"/>
              </a:rPr>
              <a:t>max (x has maximum variance when projected on e</a:t>
            </a:r>
            <a:r>
              <a:rPr lang="en-US" altLang="zh-TW" sz="3000" i="1" baseline="-25000" dirty="0">
                <a:latin typeface="Times New Roman" pitchFamily="18" charset="0"/>
              </a:rPr>
              <a:t>1 </a:t>
            </a:r>
            <a:r>
              <a:rPr lang="en-US" altLang="zh-TW" sz="3000" i="1" dirty="0">
                <a:latin typeface="Times New Roman" pitchFamily="18" charset="0"/>
              </a:rPr>
              <a:t>)</a:t>
            </a:r>
            <a:r>
              <a:rPr lang="en-US" altLang="zh-TW" sz="3000" dirty="0">
                <a:latin typeface="Times New Roman" pitchFamily="18" charset="0"/>
              </a:rPr>
              <a:t/>
            </a:r>
            <a:br>
              <a:rPr lang="en-US" altLang="zh-TW" sz="3000" dirty="0">
                <a:latin typeface="Times New Roman" pitchFamily="18" charset="0"/>
              </a:rPr>
            </a:br>
            <a:r>
              <a:rPr lang="en-US" altLang="zh-TW" sz="3000" dirty="0">
                <a:latin typeface="Times New Roman" pitchFamily="18" charset="0"/>
              </a:rPr>
              <a:t>(2) </a:t>
            </a:r>
            <a:r>
              <a:rPr lang="en-US" altLang="zh-TW" sz="3000" i="1" dirty="0" err="1">
                <a:latin typeface="Times New Roman" pitchFamily="18" charset="0"/>
              </a:rPr>
              <a:t>var</a:t>
            </a:r>
            <a:r>
              <a:rPr lang="en-US" altLang="zh-TW" sz="3000" i="1" dirty="0">
                <a:latin typeface="Times New Roman" pitchFamily="18" charset="0"/>
              </a:rPr>
              <a:t> </a:t>
            </a:r>
            <a:r>
              <a:rPr lang="en-US" altLang="zh-TW" sz="3000" dirty="0">
                <a:latin typeface="Times New Roman" pitchFamily="18" charset="0"/>
              </a:rPr>
              <a:t>(</a:t>
            </a:r>
            <a:r>
              <a:rPr lang="en-US" altLang="zh-TW" sz="3000" b="1" i="1" dirty="0" err="1">
                <a:latin typeface="Times New Roman" pitchFamily="18" charset="0"/>
              </a:rPr>
              <a:t>e</a:t>
            </a:r>
            <a:r>
              <a:rPr lang="en-US" altLang="zh-TW" sz="3000" baseline="-25000" dirty="0" err="1">
                <a:latin typeface="Times New Roman" pitchFamily="18" charset="0"/>
              </a:rPr>
              <a:t>i</a:t>
            </a:r>
            <a:r>
              <a:rPr lang="en-US" altLang="zh-TW" sz="3000" baseline="30000" dirty="0" err="1">
                <a:latin typeface="Times New Roman" pitchFamily="18" charset="0"/>
              </a:rPr>
              <a:t>T</a:t>
            </a:r>
            <a:r>
              <a:rPr lang="en-US" altLang="zh-TW" sz="3000" baseline="30000" dirty="0">
                <a:latin typeface="Times New Roman" pitchFamily="18" charset="0"/>
              </a:rPr>
              <a:t> </a:t>
            </a:r>
            <a:r>
              <a:rPr lang="en-US" altLang="zh-TW" sz="3000" b="1" i="1" dirty="0">
                <a:latin typeface="Times New Roman" pitchFamily="18" charset="0"/>
              </a:rPr>
              <a:t>x</a:t>
            </a:r>
            <a:r>
              <a:rPr lang="en-US" altLang="zh-TW" sz="3000" dirty="0">
                <a:latin typeface="Times New Roman" pitchFamily="18" charset="0"/>
              </a:rPr>
              <a:t>)=</a:t>
            </a:r>
            <a:r>
              <a:rPr lang="en-US" altLang="zh-TW" sz="3000" i="1" dirty="0">
                <a:latin typeface="Times New Roman" pitchFamily="18" charset="0"/>
              </a:rPr>
              <a:t>max,</a:t>
            </a:r>
            <a:r>
              <a:rPr lang="en-US" altLang="zh-TW" sz="3000" dirty="0">
                <a:latin typeface="Times New Roman" pitchFamily="18" charset="0"/>
              </a:rPr>
              <a:t>   subject to   </a:t>
            </a:r>
            <a:r>
              <a:rPr lang="en-US" altLang="zh-TW" sz="3000" b="1" i="1" dirty="0" err="1">
                <a:latin typeface="Times New Roman" pitchFamily="18" charset="0"/>
              </a:rPr>
              <a:t>e</a:t>
            </a:r>
            <a:r>
              <a:rPr lang="en-US" altLang="zh-TW" sz="3000" baseline="-25000" dirty="0" err="1">
                <a:latin typeface="Times New Roman" pitchFamily="18" charset="0"/>
              </a:rPr>
              <a:t>i</a:t>
            </a:r>
            <a:r>
              <a:rPr lang="en-US" altLang="zh-TW" sz="3000" dirty="0">
                <a:latin typeface="Times New Roman" pitchFamily="18" charset="0"/>
                <a:sym typeface="Symbol" pitchFamily="18" charset="2"/>
              </a:rPr>
              <a:t> </a:t>
            </a:r>
            <a:r>
              <a:rPr lang="en-US" altLang="zh-TW" sz="3000" b="1" i="1" dirty="0">
                <a:latin typeface="Times New Roman" pitchFamily="18" charset="0"/>
              </a:rPr>
              <a:t>e</a:t>
            </a:r>
            <a:r>
              <a:rPr lang="en-US" altLang="zh-TW" sz="3000" baseline="-25000" dirty="0">
                <a:latin typeface="Times New Roman" pitchFamily="18" charset="0"/>
              </a:rPr>
              <a:t>i-1 </a:t>
            </a:r>
            <a:r>
              <a:rPr lang="en-US" altLang="zh-TW" sz="3000" dirty="0">
                <a:latin typeface="Times New Roman" pitchFamily="18" charset="0"/>
                <a:sym typeface="Symbol" pitchFamily="18" charset="2"/>
              </a:rPr>
              <a:t>…… </a:t>
            </a:r>
            <a:r>
              <a:rPr lang="en-US" altLang="zh-TW" sz="3000" b="1" i="1" dirty="0">
                <a:latin typeface="Times New Roman" pitchFamily="18" charset="0"/>
              </a:rPr>
              <a:t>e</a:t>
            </a:r>
            <a:r>
              <a:rPr lang="en-US" altLang="zh-TW" sz="3000" baseline="-25000" dirty="0">
                <a:latin typeface="Times New Roman" pitchFamily="18" charset="0"/>
              </a:rPr>
              <a:t>1</a:t>
            </a:r>
            <a:r>
              <a:rPr lang="en-US" altLang="zh-TW" sz="3000" dirty="0">
                <a:latin typeface="Times New Roman" pitchFamily="18" charset="0"/>
              </a:rPr>
              <a:t> , </a:t>
            </a:r>
            <a:r>
              <a:rPr lang="en-US" altLang="zh-TW" sz="3000" i="1" dirty="0">
                <a:latin typeface="Times New Roman" pitchFamily="18" charset="0"/>
              </a:rPr>
              <a:t>2</a:t>
            </a:r>
            <a:r>
              <a:rPr lang="en-US" altLang="zh-TW" sz="3000" dirty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3000" dirty="0">
                <a:latin typeface="Times New Roman" pitchFamily="18" charset="0"/>
              </a:rPr>
              <a:t> </a:t>
            </a:r>
            <a:r>
              <a:rPr lang="en-US" altLang="zh-TW" sz="3000" i="1" dirty="0" err="1">
                <a:latin typeface="Times New Roman" pitchFamily="18" charset="0"/>
              </a:rPr>
              <a:t>i</a:t>
            </a:r>
            <a:r>
              <a:rPr lang="en-US" altLang="zh-TW" sz="3000" dirty="0">
                <a:latin typeface="Times New Roman" pitchFamily="18" charset="0"/>
              </a:rPr>
              <a:t> </a:t>
            </a:r>
            <a:r>
              <a:rPr lang="en-US" altLang="zh-TW" sz="3000" dirty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3000" i="1" dirty="0">
                <a:latin typeface="Times New Roman" pitchFamily="18" charset="0"/>
                <a:sym typeface="Symbol" pitchFamily="18" charset="2"/>
              </a:rPr>
              <a:t>k </a:t>
            </a:r>
            <a:r>
              <a:rPr lang="en-US" altLang="zh-TW" sz="3000" dirty="0">
                <a:latin typeface="Times New Roman" pitchFamily="18" charset="0"/>
              </a:rPr>
              <a:t/>
            </a:r>
            <a:br>
              <a:rPr lang="en-US" altLang="zh-TW" sz="3000" dirty="0">
                <a:latin typeface="Times New Roman" pitchFamily="18" charset="0"/>
              </a:rPr>
            </a:br>
            <a:r>
              <a:rPr lang="en-US" altLang="zh-TW" sz="3000" dirty="0">
                <a:latin typeface="Times New Roman" pitchFamily="18" charset="0"/>
              </a:rPr>
              <a:t>      </a:t>
            </a:r>
            <a:r>
              <a:rPr lang="en-US" altLang="zh-TW" sz="3000" i="1" dirty="0">
                <a:latin typeface="Times New Roman" pitchFamily="18" charset="0"/>
                <a:sym typeface="Symbol" pitchFamily="18" charset="2"/>
              </a:rPr>
              <a:t>(x has next maximum variance when projected on e</a:t>
            </a:r>
            <a:r>
              <a:rPr lang="en-US" altLang="zh-TW" sz="3000" i="1" baseline="-25000" dirty="0">
                <a:latin typeface="Times New Roman" pitchFamily="18" charset="0"/>
                <a:sym typeface="Symbol" pitchFamily="18" charset="2"/>
              </a:rPr>
              <a:t>2 </a:t>
            </a:r>
            <a:r>
              <a:rPr lang="en-US" altLang="zh-TW" sz="3000" i="1" dirty="0">
                <a:latin typeface="Times New Roman" pitchFamily="18" charset="0"/>
                <a:sym typeface="Symbol" pitchFamily="18" charset="2"/>
              </a:rPr>
              <a:t>, etc.)</a:t>
            </a:r>
          </a:p>
          <a:p>
            <a:pPr marL="271463" indent="-271463">
              <a:lnSpc>
                <a:spcPct val="90000"/>
              </a:lnSpc>
              <a:spcBef>
                <a:spcPct val="0"/>
              </a:spcBef>
            </a:pPr>
            <a:r>
              <a:rPr lang="en-US" altLang="zh-TW" sz="3600" b="1" dirty="0">
                <a:latin typeface="Times New Roman" pitchFamily="18" charset="0"/>
              </a:rPr>
              <a:t>Solution: {</a:t>
            </a:r>
            <a:r>
              <a:rPr lang="en-US" altLang="zh-TW" sz="3600" b="1" i="1" dirty="0">
                <a:latin typeface="Times New Roman" pitchFamily="18" charset="0"/>
              </a:rPr>
              <a:t>e</a:t>
            </a:r>
            <a:r>
              <a:rPr lang="en-US" altLang="zh-TW" sz="3600" b="1" baseline="-25000" dirty="0">
                <a:latin typeface="Times New Roman" pitchFamily="18" charset="0"/>
              </a:rPr>
              <a:t>1</a:t>
            </a:r>
            <a:r>
              <a:rPr lang="en-US" altLang="zh-TW" sz="3600" b="1" dirty="0">
                <a:latin typeface="Times New Roman" pitchFamily="18" charset="0"/>
              </a:rPr>
              <a:t>, </a:t>
            </a:r>
            <a:r>
              <a:rPr lang="en-US" altLang="zh-TW" sz="3600" b="1" i="1" dirty="0">
                <a:latin typeface="Times New Roman" pitchFamily="18" charset="0"/>
              </a:rPr>
              <a:t>e</a:t>
            </a:r>
            <a:r>
              <a:rPr lang="en-US" altLang="zh-TW" sz="3600" b="1" baseline="-25000" dirty="0">
                <a:latin typeface="Times New Roman" pitchFamily="18" charset="0"/>
              </a:rPr>
              <a:t>2</a:t>
            </a:r>
            <a:r>
              <a:rPr lang="en-US" altLang="zh-TW" sz="3600" b="1" dirty="0">
                <a:latin typeface="Times New Roman" pitchFamily="18" charset="0"/>
              </a:rPr>
              <a:t>,…, </a:t>
            </a:r>
            <a:r>
              <a:rPr lang="en-US" altLang="zh-TW" sz="3600" b="1" i="1" dirty="0" err="1">
                <a:latin typeface="Times New Roman" pitchFamily="18" charset="0"/>
              </a:rPr>
              <a:t>e</a:t>
            </a:r>
            <a:r>
              <a:rPr lang="en-US" altLang="zh-TW" sz="3600" b="1" baseline="-25000" dirty="0" err="1">
                <a:latin typeface="Times New Roman" pitchFamily="18" charset="0"/>
              </a:rPr>
              <a:t>k</a:t>
            </a:r>
            <a:r>
              <a:rPr lang="en-US" altLang="zh-TW" sz="3600" b="1" dirty="0">
                <a:latin typeface="Times New Roman" pitchFamily="18" charset="0"/>
              </a:rPr>
              <a:t>} are the eigenvectors of the covariance matrix </a:t>
            </a:r>
            <a:r>
              <a:rPr lang="en-US" altLang="zh-TW" sz="3600" b="1" dirty="0">
                <a:latin typeface="Times New Roman" pitchFamily="18" charset="0"/>
                <a:sym typeface="Symbol" pitchFamily="18" charset="2"/>
              </a:rPr>
              <a:t> </a:t>
            </a:r>
            <a:r>
              <a:rPr lang="en-US" altLang="zh-TW" sz="3600" b="1" dirty="0">
                <a:latin typeface="Times New Roman" pitchFamily="18" charset="0"/>
              </a:rPr>
              <a:t>for </a:t>
            </a:r>
            <a:r>
              <a:rPr lang="en-US" altLang="zh-TW" sz="3600" b="1" i="1" dirty="0">
                <a:latin typeface="Times New Roman" pitchFamily="18" charset="0"/>
              </a:rPr>
              <a:t>x</a:t>
            </a:r>
            <a:r>
              <a:rPr lang="en-US" altLang="zh-TW" sz="3600" b="1" dirty="0">
                <a:latin typeface="Times New Roman" pitchFamily="18" charset="0"/>
              </a:rPr>
              <a:t> corresponding to the largest </a:t>
            </a:r>
            <a:r>
              <a:rPr lang="en-US" altLang="zh-TW" sz="3600" b="1" i="1" dirty="0">
                <a:latin typeface="Times New Roman" pitchFamily="18" charset="0"/>
              </a:rPr>
              <a:t>k </a:t>
            </a:r>
            <a:r>
              <a:rPr lang="en-US" altLang="zh-TW" sz="3600" b="1" dirty="0">
                <a:latin typeface="Times New Roman" pitchFamily="18" charset="0"/>
              </a:rPr>
              <a:t>eigenvalues</a:t>
            </a:r>
          </a:p>
          <a:p>
            <a:pPr marL="814388" lvl="1" indent="-273845">
              <a:lnSpc>
                <a:spcPct val="90000"/>
              </a:lnSpc>
              <a:spcBef>
                <a:spcPct val="0"/>
              </a:spcBef>
            </a:pPr>
            <a:r>
              <a:rPr lang="en-US" altLang="zh-TW" sz="3000" dirty="0">
                <a:latin typeface="Times New Roman" pitchFamily="18" charset="0"/>
              </a:rPr>
              <a:t>new random vector</a:t>
            </a:r>
            <a:r>
              <a:rPr lang="en-US" altLang="zh-TW" sz="3000" b="1" i="1" dirty="0">
                <a:latin typeface="Times New Roman" pitchFamily="18" charset="0"/>
              </a:rPr>
              <a:t> y </a:t>
            </a:r>
            <a:r>
              <a:rPr lang="en-US" altLang="zh-TW" sz="3000" dirty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3000" b="1" i="1" dirty="0" err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3000" i="1" baseline="30000" dirty="0" err="1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TW" sz="3000" b="1" i="1" dirty="0">
                <a:latin typeface="Times New Roman" pitchFamily="18" charset="0"/>
              </a:rPr>
              <a:t> : </a:t>
            </a:r>
            <a:r>
              <a:rPr lang="en-US" altLang="zh-TW" sz="3000" dirty="0">
                <a:latin typeface="Times New Roman" pitchFamily="18" charset="0"/>
              </a:rPr>
              <a:t>the projection of </a:t>
            </a:r>
            <a:r>
              <a:rPr lang="en-US" altLang="zh-TW" sz="3000" i="1" dirty="0">
                <a:latin typeface="Times New Roman" pitchFamily="18" charset="0"/>
              </a:rPr>
              <a:t>x</a:t>
            </a:r>
            <a:r>
              <a:rPr lang="en-US" altLang="zh-TW" sz="3000" dirty="0">
                <a:latin typeface="Times New Roman" pitchFamily="18" charset="0"/>
              </a:rPr>
              <a:t> onto the subspace spanned by                 </a:t>
            </a:r>
            <a:r>
              <a:rPr lang="en-US" altLang="zh-TW" sz="3000" b="1" i="1" dirty="0">
                <a:latin typeface="Times New Roman" pitchFamily="18" charset="0"/>
              </a:rPr>
              <a:t>A=</a:t>
            </a:r>
            <a:r>
              <a:rPr lang="en-US" altLang="zh-TW" sz="3000" dirty="0">
                <a:latin typeface="Times New Roman" pitchFamily="18" charset="0"/>
              </a:rPr>
              <a:t>[</a:t>
            </a:r>
            <a:r>
              <a:rPr lang="en-US" altLang="zh-TW" sz="3000" b="1" i="1" dirty="0">
                <a:latin typeface="Times New Roman" pitchFamily="18" charset="0"/>
              </a:rPr>
              <a:t>e</a:t>
            </a:r>
            <a:r>
              <a:rPr lang="en-US" altLang="zh-TW" sz="3000" baseline="-25000" dirty="0">
                <a:latin typeface="Times New Roman" pitchFamily="18" charset="0"/>
              </a:rPr>
              <a:t>1</a:t>
            </a:r>
            <a:r>
              <a:rPr lang="en-US" altLang="zh-TW" sz="3000" dirty="0">
                <a:latin typeface="Times New Roman" pitchFamily="18" charset="0"/>
              </a:rPr>
              <a:t> </a:t>
            </a:r>
            <a:r>
              <a:rPr lang="en-US" altLang="zh-TW" sz="3000" b="1" i="1" dirty="0">
                <a:latin typeface="Times New Roman" pitchFamily="18" charset="0"/>
              </a:rPr>
              <a:t>e</a:t>
            </a:r>
            <a:r>
              <a:rPr lang="en-US" altLang="zh-TW" sz="3000" baseline="-25000" dirty="0">
                <a:latin typeface="Times New Roman" pitchFamily="18" charset="0"/>
              </a:rPr>
              <a:t>2 ……</a:t>
            </a:r>
            <a:r>
              <a:rPr lang="en-US" altLang="zh-TW" sz="3000" dirty="0">
                <a:latin typeface="Times New Roman" pitchFamily="18" charset="0"/>
              </a:rPr>
              <a:t> </a:t>
            </a:r>
            <a:r>
              <a:rPr lang="en-US" altLang="zh-TW" sz="3000" b="1" i="1" dirty="0" err="1">
                <a:latin typeface="Times New Roman" pitchFamily="18" charset="0"/>
              </a:rPr>
              <a:t>e</a:t>
            </a:r>
            <a:r>
              <a:rPr lang="en-US" altLang="zh-TW" sz="3000" baseline="-25000" dirty="0" err="1">
                <a:latin typeface="Times New Roman" pitchFamily="18" charset="0"/>
              </a:rPr>
              <a:t>k</a:t>
            </a:r>
            <a:r>
              <a:rPr lang="en-US" altLang="zh-TW" sz="3000" dirty="0">
                <a:latin typeface="Times New Roman" pitchFamily="18" charset="0"/>
              </a:rPr>
              <a:t>], </a:t>
            </a:r>
            <a:r>
              <a:rPr lang="en-US" altLang="zh-TW" sz="3000" b="1" i="1" dirty="0">
                <a:latin typeface="Times New Roman" pitchFamily="18" charset="0"/>
              </a:rPr>
              <a:t>y=</a:t>
            </a:r>
            <a:r>
              <a:rPr lang="en-US" altLang="zh-TW" sz="3000" b="1" i="1" dirty="0" err="1">
                <a:latin typeface="Times New Roman" pitchFamily="18" charset="0"/>
              </a:rPr>
              <a:t>A</a:t>
            </a:r>
            <a:r>
              <a:rPr lang="en-US" altLang="zh-TW" sz="3000" b="1" i="1" baseline="30000" dirty="0" err="1">
                <a:latin typeface="Times New Roman" pitchFamily="18" charset="0"/>
              </a:rPr>
              <a:t>T</a:t>
            </a:r>
            <a:r>
              <a:rPr lang="en-US" altLang="zh-TW" sz="3000" b="1" i="1" dirty="0" err="1">
                <a:latin typeface="Times New Roman" pitchFamily="18" charset="0"/>
              </a:rPr>
              <a:t>x</a:t>
            </a:r>
            <a:endParaRPr lang="en-US" altLang="zh-TW" sz="3000" dirty="0">
              <a:latin typeface="Times New Roman" pitchFamily="18" charset="0"/>
            </a:endParaRPr>
          </a:p>
          <a:p>
            <a:pPr marL="814388" lvl="1" indent="-273845">
              <a:lnSpc>
                <a:spcPct val="90000"/>
              </a:lnSpc>
              <a:spcBef>
                <a:spcPct val="0"/>
              </a:spcBef>
            </a:pPr>
            <a:r>
              <a:rPr lang="en-US" altLang="zh-TW" sz="3000" dirty="0">
                <a:latin typeface="Times New Roman" pitchFamily="18" charset="0"/>
              </a:rPr>
              <a:t>a subspace with dimensionality </a:t>
            </a:r>
            <a:r>
              <a:rPr lang="en-US" altLang="zh-TW" sz="3000" dirty="0" err="1">
                <a:latin typeface="Times New Roman" pitchFamily="18" charset="0"/>
              </a:rPr>
              <a:t>k≤N</a:t>
            </a:r>
            <a:r>
              <a:rPr lang="en-US" altLang="zh-TW" sz="3000" dirty="0">
                <a:latin typeface="Times New Roman" pitchFamily="18" charset="0"/>
              </a:rPr>
              <a:t> such that when projected onto this subspace, y is “closest” to </a:t>
            </a:r>
            <a:r>
              <a:rPr lang="en-US" altLang="zh-TW" sz="3000" i="1" dirty="0">
                <a:latin typeface="Times New Roman" pitchFamily="18" charset="0"/>
              </a:rPr>
              <a:t>x</a:t>
            </a:r>
            <a:r>
              <a:rPr lang="en-US" altLang="zh-TW" sz="3000" dirty="0">
                <a:latin typeface="Times New Roman" pitchFamily="18" charset="0"/>
              </a:rPr>
              <a:t> in terms of its “randomness” for a given k</a:t>
            </a:r>
          </a:p>
          <a:p>
            <a:pPr marL="814388" lvl="1" indent="-273845">
              <a:lnSpc>
                <a:spcPct val="90000"/>
              </a:lnSpc>
              <a:spcBef>
                <a:spcPct val="0"/>
              </a:spcBef>
            </a:pPr>
            <a:r>
              <a:rPr lang="en-US" altLang="zh-TW" sz="3000" dirty="0" err="1">
                <a:latin typeface="Times New Roman" pitchFamily="18" charset="0"/>
              </a:rPr>
              <a:t>var</a:t>
            </a:r>
            <a:r>
              <a:rPr lang="en-US" altLang="zh-TW" sz="3000" dirty="0">
                <a:latin typeface="Times New Roman" pitchFamily="18" charset="0"/>
              </a:rPr>
              <a:t> (</a:t>
            </a:r>
            <a:r>
              <a:rPr lang="en-US" altLang="zh-TW" sz="3000" dirty="0" err="1">
                <a:latin typeface="Times New Roman" pitchFamily="18" charset="0"/>
              </a:rPr>
              <a:t>e</a:t>
            </a:r>
            <a:r>
              <a:rPr lang="en-US" altLang="zh-TW" sz="3000" baseline="-25000" dirty="0" err="1">
                <a:latin typeface="Times New Roman" pitchFamily="18" charset="0"/>
              </a:rPr>
              <a:t>i</a:t>
            </a:r>
            <a:r>
              <a:rPr lang="en-US" altLang="zh-TW" sz="3000" baseline="30000" dirty="0" err="1">
                <a:latin typeface="Times New Roman" pitchFamily="18" charset="0"/>
              </a:rPr>
              <a:t>T</a:t>
            </a:r>
            <a:r>
              <a:rPr lang="en-US" altLang="zh-TW" sz="3000" dirty="0">
                <a:latin typeface="Times New Roman" pitchFamily="18" charset="0"/>
              </a:rPr>
              <a:t> </a:t>
            </a:r>
            <a:r>
              <a:rPr lang="en-US" altLang="zh-TW" sz="3000" i="1" dirty="0">
                <a:latin typeface="Times New Roman" pitchFamily="18" charset="0"/>
              </a:rPr>
              <a:t>x</a:t>
            </a:r>
            <a:r>
              <a:rPr lang="en-US" altLang="zh-TW" sz="3000" dirty="0">
                <a:latin typeface="Times New Roman" pitchFamily="18" charset="0"/>
              </a:rPr>
              <a:t>) is the eigenvalue associated with </a:t>
            </a:r>
            <a:r>
              <a:rPr lang="en-US" altLang="zh-TW" sz="3000" dirty="0" err="1">
                <a:latin typeface="Times New Roman" pitchFamily="18" charset="0"/>
              </a:rPr>
              <a:t>e</a:t>
            </a:r>
            <a:r>
              <a:rPr lang="en-US" altLang="zh-TW" sz="3000" baseline="-25000" dirty="0" err="1">
                <a:latin typeface="Times New Roman" pitchFamily="18" charset="0"/>
              </a:rPr>
              <a:t>i</a:t>
            </a:r>
            <a:r>
              <a:rPr lang="en-US" altLang="zh-TW" sz="3000" dirty="0">
                <a:latin typeface="Times New Roman" pitchFamily="18" charset="0"/>
              </a:rPr>
              <a:t> </a:t>
            </a:r>
          </a:p>
          <a:p>
            <a:pPr marL="271463" indent="-271463">
              <a:lnSpc>
                <a:spcPct val="90000"/>
              </a:lnSpc>
              <a:spcBef>
                <a:spcPct val="0"/>
              </a:spcBef>
            </a:pPr>
            <a:r>
              <a:rPr lang="en-US" altLang="zh-TW" sz="3600" b="1" dirty="0">
                <a:latin typeface="Times New Roman" pitchFamily="18" charset="0"/>
              </a:rPr>
              <a:t>Proof</a:t>
            </a:r>
          </a:p>
          <a:p>
            <a:pPr marL="814388" lvl="1" indent="-273845">
              <a:lnSpc>
                <a:spcPct val="90000"/>
              </a:lnSpc>
              <a:spcBef>
                <a:spcPct val="0"/>
              </a:spcBef>
            </a:pPr>
            <a:r>
              <a:rPr lang="en-US" altLang="zh-TW" sz="3000" dirty="0" err="1">
                <a:latin typeface="Times New Roman" pitchFamily="18" charset="0"/>
              </a:rPr>
              <a:t>var</a:t>
            </a:r>
            <a:r>
              <a:rPr lang="en-US" altLang="zh-TW" sz="3000" dirty="0">
                <a:latin typeface="Times New Roman" pitchFamily="18" charset="0"/>
              </a:rPr>
              <a:t> (e</a:t>
            </a:r>
            <a:r>
              <a:rPr lang="en-US" altLang="zh-TW" sz="3000" baseline="-25000" dirty="0">
                <a:latin typeface="Times New Roman" pitchFamily="18" charset="0"/>
              </a:rPr>
              <a:t>1</a:t>
            </a:r>
            <a:r>
              <a:rPr lang="en-US" altLang="zh-TW" sz="3000" baseline="30000" dirty="0">
                <a:latin typeface="Times New Roman" pitchFamily="18" charset="0"/>
              </a:rPr>
              <a:t>T</a:t>
            </a:r>
            <a:r>
              <a:rPr lang="en-US" altLang="zh-TW" sz="3000" dirty="0">
                <a:latin typeface="Times New Roman" pitchFamily="18" charset="0"/>
              </a:rPr>
              <a:t> </a:t>
            </a:r>
            <a:r>
              <a:rPr lang="en-US" altLang="zh-TW" sz="3000" i="1" dirty="0">
                <a:latin typeface="Times New Roman" pitchFamily="18" charset="0"/>
              </a:rPr>
              <a:t>x</a:t>
            </a:r>
            <a:r>
              <a:rPr lang="en-US" altLang="zh-TW" sz="3000" dirty="0">
                <a:latin typeface="Times New Roman" pitchFamily="18" charset="0"/>
              </a:rPr>
              <a:t>) = e</a:t>
            </a:r>
            <a:r>
              <a:rPr lang="en-US" altLang="zh-TW" sz="3000" baseline="-25000" dirty="0">
                <a:latin typeface="Times New Roman" pitchFamily="18" charset="0"/>
              </a:rPr>
              <a:t>1</a:t>
            </a:r>
            <a:r>
              <a:rPr lang="en-US" altLang="zh-TW" sz="3000" baseline="30000" dirty="0">
                <a:latin typeface="Times New Roman" pitchFamily="18" charset="0"/>
              </a:rPr>
              <a:t>T</a:t>
            </a:r>
            <a:r>
              <a:rPr lang="en-US" altLang="zh-TW" sz="3000" dirty="0">
                <a:latin typeface="Times New Roman" pitchFamily="18" charset="0"/>
              </a:rPr>
              <a:t> E (</a:t>
            </a:r>
            <a:r>
              <a:rPr lang="en-US" altLang="zh-TW" sz="3000" i="1" dirty="0">
                <a:latin typeface="Times New Roman" pitchFamily="18" charset="0"/>
              </a:rPr>
              <a:t>x</a:t>
            </a:r>
            <a:r>
              <a:rPr lang="en-US" altLang="zh-TW" sz="3000" dirty="0">
                <a:latin typeface="Times New Roman" pitchFamily="18" charset="0"/>
              </a:rPr>
              <a:t> </a:t>
            </a:r>
            <a:r>
              <a:rPr lang="en-US" altLang="zh-TW" sz="3000" i="1" dirty="0" err="1">
                <a:latin typeface="Times New Roman" pitchFamily="18" charset="0"/>
              </a:rPr>
              <a:t>x</a:t>
            </a:r>
            <a:r>
              <a:rPr lang="en-US" altLang="zh-TW" sz="3000" baseline="30000" dirty="0" err="1">
                <a:latin typeface="Times New Roman" pitchFamily="18" charset="0"/>
              </a:rPr>
              <a:t>T</a:t>
            </a:r>
            <a:r>
              <a:rPr lang="en-US" altLang="zh-TW" sz="3000" dirty="0">
                <a:latin typeface="Times New Roman" pitchFamily="18" charset="0"/>
              </a:rPr>
              <a:t>)e</a:t>
            </a:r>
            <a:r>
              <a:rPr lang="en-US" altLang="zh-TW" sz="3000" baseline="-25000" dirty="0">
                <a:latin typeface="Times New Roman" pitchFamily="18" charset="0"/>
              </a:rPr>
              <a:t>1</a:t>
            </a:r>
            <a:r>
              <a:rPr lang="en-US" altLang="zh-TW" sz="3000" dirty="0">
                <a:latin typeface="Times New Roman" pitchFamily="18" charset="0"/>
              </a:rPr>
              <a:t> = e</a:t>
            </a:r>
            <a:r>
              <a:rPr lang="en-US" altLang="zh-TW" sz="3000" baseline="-25000" dirty="0">
                <a:latin typeface="Times New Roman" pitchFamily="18" charset="0"/>
              </a:rPr>
              <a:t>1</a:t>
            </a:r>
            <a:r>
              <a:rPr lang="en-US" altLang="zh-TW" sz="3000" baseline="30000" dirty="0">
                <a:latin typeface="Times New Roman" pitchFamily="18" charset="0"/>
              </a:rPr>
              <a:t>T</a:t>
            </a:r>
            <a:r>
              <a:rPr lang="el-GR" altLang="zh-TW" sz="3000" dirty="0">
                <a:latin typeface="Times New Roman" pitchFamily="18" charset="0"/>
              </a:rPr>
              <a:t>Σ</a:t>
            </a:r>
            <a:r>
              <a:rPr lang="en-US" altLang="zh-TW" sz="3000" dirty="0">
                <a:latin typeface="Times New Roman" pitchFamily="18" charset="0"/>
              </a:rPr>
              <a:t>e</a:t>
            </a:r>
            <a:r>
              <a:rPr lang="en-US" altLang="zh-TW" sz="3000" baseline="-25000" dirty="0">
                <a:latin typeface="Times New Roman" pitchFamily="18" charset="0"/>
              </a:rPr>
              <a:t>1</a:t>
            </a:r>
            <a:r>
              <a:rPr lang="en-US" altLang="zh-TW" sz="3000" dirty="0">
                <a:latin typeface="Times New Roman" pitchFamily="18" charset="0"/>
              </a:rPr>
              <a:t> = max,    subject to    |e</a:t>
            </a:r>
            <a:r>
              <a:rPr lang="en-US" altLang="zh-TW" sz="3000" baseline="-25000" dirty="0">
                <a:latin typeface="Times New Roman" pitchFamily="18" charset="0"/>
              </a:rPr>
              <a:t>1</a:t>
            </a:r>
            <a:r>
              <a:rPr lang="en-US" altLang="zh-TW" sz="3000" dirty="0">
                <a:latin typeface="Times New Roman" pitchFamily="18" charset="0"/>
              </a:rPr>
              <a:t>|</a:t>
            </a:r>
            <a:r>
              <a:rPr lang="en-US" altLang="zh-TW" sz="3000" baseline="30000" dirty="0">
                <a:latin typeface="Times New Roman" pitchFamily="18" charset="0"/>
              </a:rPr>
              <a:t>2</a:t>
            </a:r>
            <a:r>
              <a:rPr lang="en-US" altLang="zh-TW" sz="3000" dirty="0">
                <a:latin typeface="Times New Roman" pitchFamily="18" charset="0"/>
              </a:rPr>
              <a:t>=1</a:t>
            </a:r>
          </a:p>
          <a:p>
            <a:pPr marL="814388" lvl="1" indent="-273845">
              <a:lnSpc>
                <a:spcPct val="90000"/>
              </a:lnSpc>
              <a:spcBef>
                <a:spcPct val="0"/>
              </a:spcBef>
            </a:pPr>
            <a:r>
              <a:rPr lang="en-US" altLang="zh-TW" sz="3000" dirty="0">
                <a:latin typeface="Times New Roman" pitchFamily="18" charset="0"/>
              </a:rPr>
              <a:t>using Lagrange multiplier </a:t>
            </a:r>
          </a:p>
          <a:p>
            <a:pPr marL="814388" lvl="1" indent="-27384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TW" sz="3000" dirty="0">
                <a:latin typeface="Times New Roman" pitchFamily="18" charset="0"/>
              </a:rPr>
              <a:t>		J(e</a:t>
            </a:r>
            <a:r>
              <a:rPr lang="en-US" altLang="zh-TW" sz="3000" baseline="-25000" dirty="0">
                <a:latin typeface="Times New Roman" pitchFamily="18" charset="0"/>
              </a:rPr>
              <a:t>1</a:t>
            </a:r>
            <a:r>
              <a:rPr lang="en-US" altLang="zh-TW" sz="3000" dirty="0">
                <a:latin typeface="Times New Roman" pitchFamily="18" charset="0"/>
              </a:rPr>
              <a:t>)= e</a:t>
            </a:r>
            <a:r>
              <a:rPr lang="en-US" altLang="zh-TW" sz="3000" baseline="-25000" dirty="0">
                <a:latin typeface="Times New Roman" pitchFamily="18" charset="0"/>
              </a:rPr>
              <a:t>1</a:t>
            </a:r>
            <a:r>
              <a:rPr lang="en-US" altLang="zh-TW" sz="3000" baseline="30000" dirty="0">
                <a:latin typeface="Times New Roman" pitchFamily="18" charset="0"/>
              </a:rPr>
              <a:t>T</a:t>
            </a:r>
            <a:r>
              <a:rPr lang="en-US" altLang="zh-TW" sz="3000" dirty="0">
                <a:latin typeface="Times New Roman" pitchFamily="18" charset="0"/>
              </a:rPr>
              <a:t> E (</a:t>
            </a:r>
            <a:r>
              <a:rPr lang="en-US" altLang="zh-TW" sz="3000" i="1" dirty="0">
                <a:latin typeface="Times New Roman" pitchFamily="18" charset="0"/>
              </a:rPr>
              <a:t>x </a:t>
            </a:r>
            <a:r>
              <a:rPr lang="en-US" altLang="zh-TW" sz="3000" i="1" dirty="0" err="1">
                <a:latin typeface="Times New Roman" pitchFamily="18" charset="0"/>
              </a:rPr>
              <a:t>x</a:t>
            </a:r>
            <a:r>
              <a:rPr lang="en-US" altLang="zh-TW" sz="3000" baseline="30000" dirty="0" err="1">
                <a:latin typeface="Times New Roman" pitchFamily="18" charset="0"/>
              </a:rPr>
              <a:t>T</a:t>
            </a:r>
            <a:r>
              <a:rPr lang="en-US" altLang="zh-TW" sz="3000" dirty="0">
                <a:latin typeface="Times New Roman" pitchFamily="18" charset="0"/>
              </a:rPr>
              <a:t>)e</a:t>
            </a:r>
            <a:r>
              <a:rPr lang="en-US" altLang="zh-TW" sz="3000" baseline="-25000" dirty="0">
                <a:latin typeface="Times New Roman" pitchFamily="18" charset="0"/>
              </a:rPr>
              <a:t>1</a:t>
            </a:r>
            <a:r>
              <a:rPr lang="en-US" altLang="zh-TW" sz="3000" dirty="0">
                <a:latin typeface="Times New Roman" pitchFamily="18" charset="0"/>
              </a:rPr>
              <a:t> -</a:t>
            </a:r>
            <a:r>
              <a:rPr lang="el-GR" altLang="zh-TW" sz="3000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000" dirty="0">
                <a:latin typeface="Times New Roman" pitchFamily="18" charset="0"/>
              </a:rPr>
              <a:t>|e</a:t>
            </a:r>
            <a:r>
              <a:rPr lang="en-US" altLang="zh-TW" sz="3000" baseline="-25000" dirty="0">
                <a:latin typeface="Times New Roman" pitchFamily="18" charset="0"/>
              </a:rPr>
              <a:t>1</a:t>
            </a:r>
            <a:r>
              <a:rPr lang="en-US" altLang="zh-TW" sz="3000" dirty="0">
                <a:latin typeface="Times New Roman" pitchFamily="18" charset="0"/>
              </a:rPr>
              <a:t>|</a:t>
            </a:r>
            <a:r>
              <a:rPr lang="en-US" altLang="zh-TW" sz="3000" baseline="30000" dirty="0">
                <a:latin typeface="Times New Roman" pitchFamily="18" charset="0"/>
              </a:rPr>
              <a:t>2-</a:t>
            </a:r>
            <a:r>
              <a:rPr lang="en-US" altLang="zh-TW" sz="3000" dirty="0">
                <a:latin typeface="Times New Roman" pitchFamily="18" charset="0"/>
              </a:rPr>
              <a:t>1)  , </a:t>
            </a:r>
          </a:p>
          <a:p>
            <a:pPr marL="814388" lvl="1" indent="-27384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TW" sz="3000" dirty="0">
                <a:latin typeface="Times New Roman" pitchFamily="18" charset="0"/>
                <a:ea typeface="AR MinchoL JIS" pitchFamily="49" charset="-128"/>
              </a:rPr>
              <a:t>		</a:t>
            </a:r>
            <a:r>
              <a:rPr lang="el-GR" altLang="zh-TW" sz="3000" dirty="0">
                <a:latin typeface="Times New Roman" pitchFamily="18" charset="0"/>
                <a:ea typeface="AR MinchoL JIS" pitchFamily="49" charset="-128"/>
              </a:rPr>
              <a:t>⇒</a:t>
            </a:r>
            <a:r>
              <a:rPr lang="en-US" altLang="zh-TW" sz="3000" dirty="0">
                <a:latin typeface="Times New Roman" pitchFamily="18" charset="0"/>
                <a:ea typeface="AR MinchoL JIS" pitchFamily="49" charset="-128"/>
              </a:rPr>
              <a:t> E (</a:t>
            </a:r>
            <a:r>
              <a:rPr lang="en-US" altLang="zh-TW" sz="3000" i="1" dirty="0" err="1">
                <a:latin typeface="Times New Roman" pitchFamily="18" charset="0"/>
                <a:ea typeface="AR MinchoL JIS" pitchFamily="49" charset="-128"/>
              </a:rPr>
              <a:t>xx</a:t>
            </a:r>
            <a:r>
              <a:rPr lang="en-US" altLang="zh-TW" sz="3000" baseline="30000" dirty="0" err="1">
                <a:latin typeface="Times New Roman" pitchFamily="18" charset="0"/>
                <a:ea typeface="AR MinchoL JIS" pitchFamily="49" charset="-128"/>
              </a:rPr>
              <a:t>T</a:t>
            </a:r>
            <a:r>
              <a:rPr lang="en-US" altLang="zh-TW" sz="3000" dirty="0">
                <a:latin typeface="Times New Roman" pitchFamily="18" charset="0"/>
                <a:ea typeface="AR MinchoL JIS" pitchFamily="49" charset="-128"/>
              </a:rPr>
              <a:t>) </a:t>
            </a:r>
            <a:r>
              <a:rPr lang="en-US" altLang="zh-TW" sz="3000" dirty="0">
                <a:latin typeface="Times New Roman" pitchFamily="18" charset="0"/>
              </a:rPr>
              <a:t>e</a:t>
            </a:r>
            <a:r>
              <a:rPr lang="en-US" altLang="zh-TW" sz="3000" baseline="-25000" dirty="0">
                <a:latin typeface="Times New Roman" pitchFamily="18" charset="0"/>
              </a:rPr>
              <a:t>1 </a:t>
            </a:r>
            <a:r>
              <a:rPr lang="en-US" altLang="zh-TW" sz="3000" dirty="0">
                <a:latin typeface="Times New Roman" pitchFamily="18" charset="0"/>
              </a:rPr>
              <a:t>= </a:t>
            </a:r>
            <a:r>
              <a:rPr lang="el-GR" altLang="zh-TW" sz="3000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3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000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3000" i="1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000" dirty="0">
                <a:latin typeface="Times New Roman" pitchFamily="18" charset="0"/>
              </a:rPr>
              <a:t>e</a:t>
            </a:r>
            <a:r>
              <a:rPr lang="en-US" altLang="zh-TW" sz="3000" baseline="-25000" dirty="0">
                <a:latin typeface="Times New Roman" pitchFamily="18" charset="0"/>
              </a:rPr>
              <a:t>1</a:t>
            </a:r>
            <a:r>
              <a:rPr lang="en-US" altLang="zh-TW" sz="3000" baseline="30000" dirty="0">
                <a:latin typeface="Times New Roman" pitchFamily="18" charset="0"/>
              </a:rPr>
              <a:t>T</a:t>
            </a:r>
            <a:r>
              <a:rPr lang="en-US" altLang="zh-TW" sz="3000" dirty="0">
                <a:latin typeface="Times New Roman" pitchFamily="18" charset="0"/>
              </a:rPr>
              <a:t> </a:t>
            </a:r>
            <a:r>
              <a:rPr lang="en-US" altLang="zh-TW" sz="3000" i="1" dirty="0">
                <a:latin typeface="Times New Roman" pitchFamily="18" charset="0"/>
              </a:rPr>
              <a:t>x</a:t>
            </a: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l-GR" altLang="zh-TW" sz="3000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3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= max</a:t>
            </a:r>
          </a:p>
          <a:p>
            <a:pPr marL="814388" lvl="1" indent="-273845">
              <a:lnSpc>
                <a:spcPct val="90000"/>
              </a:lnSpc>
              <a:spcBef>
                <a:spcPct val="0"/>
              </a:spcBef>
            </a:pP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similar for</a:t>
            </a:r>
            <a:r>
              <a:rPr lang="en-US" altLang="zh-TW" sz="30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 with an extra constraint e</a:t>
            </a:r>
            <a:r>
              <a:rPr lang="en-US" altLang="zh-TW" sz="3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0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000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= 0, etc.</a:t>
            </a:r>
            <a:endParaRPr lang="el-GR" altLang="zh-TW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0" name="Rectangle 22"/>
          <p:cNvSpPr>
            <a:spLocks noChangeArrowheads="1"/>
          </p:cNvSpPr>
          <p:nvPr/>
        </p:nvSpPr>
        <p:spPr bwMode="auto">
          <a:xfrm>
            <a:off x="2286002" y="4665062"/>
            <a:ext cx="184731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TW" altLang="en-US" sz="4050"/>
          </a:p>
        </p:txBody>
      </p:sp>
      <p:sp>
        <p:nvSpPr>
          <p:cNvPr id="24581" name="Rectangle 24"/>
          <p:cNvSpPr>
            <a:spLocks noChangeArrowheads="1"/>
          </p:cNvSpPr>
          <p:nvPr/>
        </p:nvSpPr>
        <p:spPr bwMode="auto">
          <a:xfrm>
            <a:off x="2286002" y="4665062"/>
            <a:ext cx="184731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TW" altLang="en-US" sz="4050"/>
          </a:p>
        </p:txBody>
      </p:sp>
      <p:grpSp>
        <p:nvGrpSpPr>
          <p:cNvPr id="24582" name="Group 27"/>
          <p:cNvGrpSpPr>
            <a:grpSpLocks/>
          </p:cNvGrpSpPr>
          <p:nvPr/>
        </p:nvGrpSpPr>
        <p:grpSpPr bwMode="auto">
          <a:xfrm>
            <a:off x="8715379" y="8175635"/>
            <a:ext cx="1933576" cy="885826"/>
            <a:chOff x="2886" y="3457"/>
            <a:chExt cx="812" cy="372"/>
          </a:xfrm>
        </p:grpSpPr>
        <p:grpSp>
          <p:nvGrpSpPr>
            <p:cNvPr id="24583" name="Group 26"/>
            <p:cNvGrpSpPr>
              <a:grpSpLocks/>
            </p:cNvGrpSpPr>
            <p:nvPr/>
          </p:nvGrpSpPr>
          <p:grpSpPr bwMode="auto">
            <a:xfrm>
              <a:off x="2886" y="3457"/>
              <a:ext cx="812" cy="342"/>
              <a:chOff x="2886" y="3457"/>
              <a:chExt cx="812" cy="342"/>
            </a:xfrm>
          </p:grpSpPr>
          <p:sp>
            <p:nvSpPr>
              <p:cNvPr id="24586" name="Text Box 13"/>
              <p:cNvSpPr txBox="1">
                <a:spLocks noChangeArrowheads="1"/>
              </p:cNvSpPr>
              <p:nvPr/>
            </p:nvSpPr>
            <p:spPr bwMode="auto">
              <a:xfrm>
                <a:off x="3414" y="3554"/>
                <a:ext cx="284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135000" tIns="70200" rIns="135000" bIns="7020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>
                    <a:latin typeface="Times New Roman" pitchFamily="18" charset="0"/>
                  </a:rPr>
                  <a:t>= 0</a:t>
                </a:r>
                <a:endParaRPr lang="en-US" altLang="zh-TW" sz="2400" i="1" baseline="-25000">
                  <a:latin typeface="Times New Roman" pitchFamily="18" charset="0"/>
                </a:endParaRPr>
              </a:p>
            </p:txBody>
          </p:sp>
          <p:grpSp>
            <p:nvGrpSpPr>
              <p:cNvPr id="24587" name="Group 25"/>
              <p:cNvGrpSpPr>
                <a:grpSpLocks/>
              </p:cNvGrpSpPr>
              <p:nvPr/>
            </p:nvGrpSpPr>
            <p:grpSpPr bwMode="auto">
              <a:xfrm>
                <a:off x="2886" y="3457"/>
                <a:ext cx="550" cy="342"/>
                <a:chOff x="2886" y="3457"/>
                <a:chExt cx="550" cy="342"/>
              </a:xfrm>
            </p:grpSpPr>
            <p:sp>
              <p:nvSpPr>
                <p:cNvPr id="24588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886" y="3457"/>
                  <a:ext cx="550" cy="3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新細明體" pitchFamily="18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4050"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altLang="zh-TW" sz="2400">
                      <a:latin typeface="Times New Roman" pitchFamily="18" charset="0"/>
                    </a:rPr>
                    <a:t> J(e</a:t>
                  </a:r>
                  <a:r>
                    <a:rPr lang="en-US" altLang="zh-TW" sz="2400" baseline="-25000">
                      <a:latin typeface="Times New Roman" pitchFamily="18" charset="0"/>
                    </a:rPr>
                    <a:t>1</a:t>
                  </a:r>
                  <a:r>
                    <a:rPr lang="en-US" altLang="zh-TW" sz="2400">
                      <a:latin typeface="Times New Roman" pitchFamily="18" charset="0"/>
                    </a:rPr>
                    <a:t>)</a:t>
                  </a:r>
                </a:p>
                <a:p>
                  <a:pPr algn="ctr" eaLnBrk="1" hangingPunct="1"/>
                  <a:r>
                    <a:rPr lang="en-US" altLang="zh-TW" sz="4050">
                      <a:latin typeface="Times New Roman" pitchFamily="18" charset="0"/>
                    </a:rPr>
                    <a:t> </a:t>
                  </a:r>
                  <a:r>
                    <a:rPr lang="en-US" altLang="zh-TW" sz="2400">
                      <a:latin typeface="Times New Roman" pitchFamily="18" charset="0"/>
                    </a:rPr>
                    <a:t>e</a:t>
                  </a:r>
                  <a:r>
                    <a:rPr lang="en-US" altLang="zh-TW" sz="2400" baseline="-25000">
                      <a:latin typeface="Times New Roman" pitchFamily="18" charset="0"/>
                    </a:rPr>
                    <a:t>1</a:t>
                  </a:r>
                  <a:endParaRPr lang="en-US" altLang="zh-TW" sz="2400">
                    <a:latin typeface="Times New Roman" pitchFamily="18" charset="0"/>
                  </a:endParaRPr>
                </a:p>
                <a:p>
                  <a:pPr eaLnBrk="1" hangingPunct="1"/>
                  <a:endParaRPr lang="en-US" altLang="zh-TW" sz="2400">
                    <a:latin typeface="Times New Roman" pitchFamily="18" charset="0"/>
                  </a:endParaRPr>
                </a:p>
              </p:txBody>
            </p:sp>
            <p:sp>
              <p:nvSpPr>
                <p:cNvPr id="24589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953" y="3672"/>
                  <a:ext cx="42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sz="4050"/>
                </a:p>
              </p:txBody>
            </p:sp>
          </p:grpSp>
        </p:grpSp>
        <p:graphicFrame>
          <p:nvGraphicFramePr>
            <p:cNvPr id="24584" name="Object 21"/>
            <p:cNvGraphicFramePr>
              <a:graphicFrameLocks noChangeAspect="1"/>
            </p:cNvGraphicFramePr>
            <p:nvPr/>
          </p:nvGraphicFramePr>
          <p:xfrm>
            <a:off x="2974" y="3510"/>
            <a:ext cx="93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95" name="方程式" r:id="rId4" imgW="114151" imgH="164885" progId="Equation.3">
                    <p:embed/>
                  </p:oleObj>
                </mc:Choice>
                <mc:Fallback>
                  <p:oleObj name="方程式" r:id="rId4" imgW="114151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4" y="3510"/>
                          <a:ext cx="93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5" name="Object 23"/>
            <p:cNvGraphicFramePr>
              <a:graphicFrameLocks noChangeAspect="1"/>
            </p:cNvGraphicFramePr>
            <p:nvPr/>
          </p:nvGraphicFramePr>
          <p:xfrm>
            <a:off x="3000" y="3690"/>
            <a:ext cx="98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96" name="方程式" r:id="rId6" imgW="114151" imgH="164885" progId="Equation.3">
                    <p:embed/>
                  </p:oleObj>
                </mc:Choice>
                <mc:Fallback>
                  <p:oleObj name="方程式" r:id="rId6" imgW="114151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0" y="3690"/>
                          <a:ext cx="98" cy="1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Line 2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4050"/>
          </a:p>
        </p:txBody>
      </p:sp>
      <p:grpSp>
        <p:nvGrpSpPr>
          <p:cNvPr id="13" name="群組 12"/>
          <p:cNvGrpSpPr/>
          <p:nvPr/>
        </p:nvGrpSpPr>
        <p:grpSpPr>
          <a:xfrm>
            <a:off x="11628276" y="7970897"/>
            <a:ext cx="3888432" cy="1723839"/>
            <a:chOff x="6228184" y="5313402"/>
            <a:chExt cx="2592288" cy="11492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字方塊 1"/>
                <p:cNvSpPr txBox="1"/>
                <p:nvPr/>
              </p:nvSpPr>
              <p:spPr>
                <a:xfrm>
                  <a:off x="6876256" y="5313402"/>
                  <a:ext cx="1152128" cy="677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3000" i="1">
                            <a:latin typeface="Cambria Math"/>
                          </a:rPr>
                          <m:t>𝐴</m:t>
                        </m:r>
                        <m:r>
                          <a:rPr lang="zh-TW" altLang="en-US" sz="3000" i="1">
                            <a:latin typeface="Cambria Math"/>
                          </a:rPr>
                          <m:t>𝜐</m:t>
                        </m:r>
                        <m:r>
                          <a:rPr lang="en-US" altLang="zh-TW" sz="3000" i="1">
                            <a:latin typeface="Cambria Math"/>
                          </a:rPr>
                          <m:t>=</m:t>
                        </m:r>
                        <m:r>
                          <a:rPr lang="en-US" altLang="zh-TW" sz="3000" i="1">
                            <a:latin typeface="Cambria Math"/>
                          </a:rPr>
                          <m:t>𝑢</m:t>
                        </m:r>
                        <m:r>
                          <a:rPr lang="en-US" altLang="zh-TW" sz="3000" i="1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altLang="zh-TW" sz="3000" i="1" dirty="0"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3000" i="1">
                            <a:latin typeface="Cambria Math"/>
                          </a:rPr>
                          <m:t>𝐴</m:t>
                        </m:r>
                        <m:r>
                          <a:rPr lang="zh-TW" altLang="en-US" sz="3000" i="1">
                            <a:latin typeface="Cambria Math"/>
                          </a:rPr>
                          <m:t>𝜐</m:t>
                        </m:r>
                        <m:r>
                          <a:rPr lang="en-US" altLang="zh-TW" sz="3000" i="1">
                            <a:latin typeface="Cambria Math"/>
                          </a:rPr>
                          <m:t>=</m:t>
                        </m:r>
                        <m:r>
                          <a:rPr lang="zh-TW" altLang="en-US" sz="3000" i="1">
                            <a:latin typeface="Cambria Math"/>
                          </a:rPr>
                          <m:t>𝜆𝜐</m:t>
                        </m:r>
                      </m:oMath>
                    </m:oMathPara>
                  </a14:m>
                  <a:endParaRPr lang="zh-TW" altLang="en-US" sz="3000" dirty="0"/>
                </a:p>
              </p:txBody>
            </p:sp>
          </mc:Choice>
          <mc:Fallback xmlns="">
            <p:sp>
              <p:nvSpPr>
                <p:cNvPr id="2" name="文字方塊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256" y="5313402"/>
                  <a:ext cx="1152128" cy="70788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文字方塊 2"/>
            <p:cNvSpPr txBox="1"/>
            <p:nvPr/>
          </p:nvSpPr>
          <p:spPr>
            <a:xfrm>
              <a:off x="6228184" y="6093296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eigenvector</a:t>
              </a:r>
              <a:endParaRPr lang="zh-TW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524328" y="6093296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eigenvalue</a:t>
              </a:r>
              <a:endParaRPr lang="zh-TW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>
            <a:xfrm flipV="1">
              <a:off x="7092280" y="5940426"/>
              <a:ext cx="72008" cy="2248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/>
            <p:nvPr/>
          </p:nvCxnSpPr>
          <p:spPr>
            <a:xfrm flipH="1" flipV="1">
              <a:off x="7668344" y="5949279"/>
              <a:ext cx="72000" cy="226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080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998" y="1687910"/>
            <a:ext cx="9180000" cy="8100000"/>
          </a:xfrm>
          <a:prstGeom prst="rect">
            <a:avLst/>
          </a:prstGeom>
        </p:spPr>
      </p:pic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405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286000" y="794"/>
            <a:ext cx="13716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4950" b="1" dirty="0">
                <a:latin typeface="Times New Roman" pitchFamily="18" charset="0"/>
                <a:cs typeface="Times New Roman" pitchFamily="18" charset="0"/>
              </a:rPr>
              <a:t>PCA</a:t>
            </a:r>
            <a:endParaRPr lang="zh-TW" altLang="en-US" sz="495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594010" y="2011948"/>
                <a:ext cx="864320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9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9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005" y="1340768"/>
                <a:ext cx="576213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3464259" y="6241836"/>
                <a:ext cx="864320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9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9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171" y="4160693"/>
                <a:ext cx="576213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2276350" y="9374184"/>
                <a:ext cx="864320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TW" sz="3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9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TW" sz="39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9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6248925"/>
                <a:ext cx="576213" cy="4924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908243" y="5670416"/>
                <a:ext cx="378000" cy="6001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TW" sz="3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9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TW" sz="39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9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162" y="3779748"/>
                <a:ext cx="252000" cy="400110"/>
              </a:xfrm>
              <a:prstGeom prst="rect">
                <a:avLst/>
              </a:prstGeom>
              <a:blipFill rotWithShape="1">
                <a:blip r:embed="rId6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417" y="9176206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0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147" y="889001"/>
            <a:ext cx="3402806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8" name="文字方塊 1"/>
          <p:cNvSpPr txBox="1">
            <a:spLocks noChangeArrowheads="1"/>
          </p:cNvSpPr>
          <p:nvPr/>
        </p:nvSpPr>
        <p:spPr bwMode="auto">
          <a:xfrm>
            <a:off x="4499486" y="1133411"/>
            <a:ext cx="4761647" cy="7848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4500" b="1" u="sng" dirty="0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405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86000" y="794"/>
            <a:ext cx="13716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4950" b="1" dirty="0">
                <a:latin typeface="Times New Roman" pitchFamily="18" charset="0"/>
                <a:cs typeface="Times New Roman" pitchFamily="18" charset="0"/>
              </a:rPr>
              <a:t>PCA</a:t>
            </a:r>
            <a:endParaRPr lang="zh-TW" altLang="en-US" sz="495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3168924" y="1903936"/>
                <a:ext cx="7992888" cy="3345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sz="3900" i="1">
                              <a:latin typeface="Cambria Math"/>
                              <a:ea typeface="Cambria Math"/>
                            </a:rPr>
                            <m:t>⋯ </m:t>
                          </m:r>
                          <m:sSubSup>
                            <m:sSubSupPr>
                              <m:ctrlPr>
                                <a:rPr lang="zh-TW" altLang="zh-TW" sz="39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3900" i="1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3900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TW" sz="3900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TW" sz="3900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TW" sz="3900" i="1">
                              <a:latin typeface="Cambria Math"/>
                            </a:rPr>
                            <m:t> </m:t>
                          </m:r>
                          <m:r>
                            <a:rPr lang="en-US" altLang="zh-TW" sz="3900" i="1">
                              <a:latin typeface="Cambria Math"/>
                              <a:ea typeface="Cambria Math"/>
                            </a:rPr>
                            <m:t>⋯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3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3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TW" sz="3900" i="1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3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9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9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3900" i="1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  <m:r>
                        <a:rPr lang="en-US" altLang="zh-TW" sz="39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sz="3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TW" sz="3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39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TW" sz="39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sz="3900" i="1">
                          <a:latin typeface="Cambria Math"/>
                          <a:ea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altLang="zh-TW" sz="3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TW" sz="39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altLang="zh-TW" sz="3900" i="1" dirty="0">
                  <a:latin typeface="Cambria Math"/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3900" i="1" dirty="0">
                    <a:latin typeface="Cambria Math"/>
                    <a:ea typeface="Cambria Math"/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altLang="zh-TW" sz="3900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39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39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TW" sz="39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3900" i="1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39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TW" sz="39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TW" sz="39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zh-TW" sz="39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TW" sz="3900" i="1">
                        <a:latin typeface="Cambria Math"/>
                        <a:ea typeface="Cambria Math"/>
                      </a:rPr>
                      <m:t> </m:t>
                    </m:r>
                    <m:func>
                      <m:funcPr>
                        <m:ctrlPr>
                          <a:rPr lang="en-US" altLang="zh-TW" sz="39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3900">
                            <a:latin typeface="Cambria Math"/>
                            <a:ea typeface="Cambria Math"/>
                          </a:rPr>
                          <m:t>cos</m:t>
                        </m:r>
                      </m:fName>
                      <m:e>
                        <m:r>
                          <a:rPr lang="zh-TW" altLang="en-US" sz="39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</m:oMath>
                </a14:m>
                <a:endParaRPr lang="zh-TW" altLang="en-US" sz="39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16" y="1268760"/>
                <a:ext cx="5328592" cy="22613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851412" y="6548452"/>
                <a:ext cx="4413195" cy="2587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TW" sz="3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TW" sz="3900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zh-TW" sz="3900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sz="3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TW" sz="3900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39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altLang="zh-TW" sz="3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TW" sz="39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zh-TW" sz="39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sz="3900" i="1">
                              <a:latin typeface="Cambria Math"/>
                              <a:ea typeface="Cambria Math"/>
                            </a:rPr>
                            <m:t> </m:t>
                          </m:r>
                          <m:eqArr>
                            <m:eqArrPr>
                              <m:ctrlPr>
                                <a:rPr lang="zh-TW" altLang="zh-TW" sz="39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zh-TW" altLang="zh-TW" sz="39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TW" altLang="en-US" sz="3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3900" i="1">
                                          <a:latin typeface="Cambria Math"/>
                                          <a:ea typeface="Cambria Math"/>
                                        </a:rPr>
                                        <m:t>𝑒</m:t>
                                      </m:r>
                                      <m:r>
                                        <a:rPr lang="en-US" altLang="zh-TW" sz="3900" i="1">
                                          <a:latin typeface="Cambria Math"/>
                                          <a:ea typeface="Cambria Math"/>
                                        </a:rPr>
                                        <m:t>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39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39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zh-TW" altLang="zh-TW" sz="39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TW" altLang="en-US" sz="3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3900" i="1">
                                          <a:latin typeface="Cambria Math"/>
                                          <a:ea typeface="Cambria Math"/>
                                        </a:rPr>
                                        <m:t>𝑒</m:t>
                                      </m:r>
                                      <m:r>
                                        <a:rPr lang="en-US" altLang="zh-TW" sz="3900" i="1">
                                          <a:latin typeface="Cambria Math"/>
                                          <a:ea typeface="Cambria Math"/>
                                        </a:rPr>
                                        <m:t>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39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39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TW" sz="3900" i="1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TW" altLang="zh-TW" sz="39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TW" altLang="en-US" sz="3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3900" i="1">
                                          <a:latin typeface="Cambria Math"/>
                                          <a:ea typeface="Cambria Math"/>
                                        </a:rPr>
                                        <m:t>𝑒</m:t>
                                      </m:r>
                                      <m:r>
                                        <a:rPr lang="en-US" altLang="zh-TW" sz="3900" i="1">
                                          <a:latin typeface="Cambria Math"/>
                                          <a:ea typeface="Cambria Math"/>
                                        </a:rPr>
                                        <m:t>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39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TW" sz="39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eqArr>
                          <m:r>
                            <a:rPr lang="en-US" altLang="zh-TW" sz="39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altLang="zh-TW" sz="3900" i="1">
                          <a:latin typeface="Cambria Math"/>
                          <a:ea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zh-TW" sz="3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TW" sz="39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39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365104"/>
                <a:ext cx="3000372" cy="175567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接點 6"/>
          <p:cNvCxnSpPr/>
          <p:nvPr/>
        </p:nvCxnSpPr>
        <p:spPr>
          <a:xfrm>
            <a:off x="6931111" y="5156995"/>
            <a:ext cx="6435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983760" y="5118895"/>
                <a:ext cx="702078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4050" i="1">
                          <a:latin typeface="Cambria Math"/>
                        </a:rPr>
                        <m:t>∥</m:t>
                      </m:r>
                    </m:oMath>
                  </m:oMathPara>
                </a14:m>
                <a:endParaRPr lang="en-US" altLang="zh-TW" sz="4050" dirty="0"/>
              </a:p>
              <a:p>
                <a:r>
                  <a:rPr lang="en-US" altLang="zh-TW" sz="4050" dirty="0"/>
                  <a:t>1</a:t>
                </a:r>
                <a:endParaRPr lang="zh-TW" altLang="en-US" sz="405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412066"/>
                <a:ext cx="468052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11688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998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字方塊 4"/>
          <p:cNvSpPr txBox="1">
            <a:spLocks noChangeArrowheads="1"/>
          </p:cNvSpPr>
          <p:nvPr/>
        </p:nvSpPr>
        <p:spPr bwMode="auto">
          <a:xfrm>
            <a:off x="2286000" y="794"/>
            <a:ext cx="13716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no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95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 Problem 3 </a:t>
            </a:r>
            <a:r>
              <a:rPr lang="en-US" altLang="zh-TW" sz="495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(P.35 of 4.0)</a:t>
            </a:r>
            <a:endParaRPr lang="zh-TW" altLang="en-US" sz="495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文字方塊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495928" y="3887148"/>
            <a:ext cx="7020780" cy="2009396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 sz="4050">
                <a:noFill/>
              </a:rPr>
              <a:t> </a:t>
            </a:r>
          </a:p>
        </p:txBody>
      </p:sp>
      <p:sp>
        <p:nvSpPr>
          <p:cNvPr id="16" name="文字方塊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44719" y="7844596"/>
            <a:ext cx="7063377" cy="692498"/>
          </a:xfrm>
          <a:prstGeom prst="rect">
            <a:avLst/>
          </a:prstGeom>
          <a:blipFill rotWithShape="1">
            <a:blip r:embed="rId3"/>
            <a:stretch>
              <a:fillRect b="-3947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 sz="4050">
                <a:noFill/>
              </a:rPr>
              <a:t> </a:t>
            </a:r>
          </a:p>
        </p:txBody>
      </p:sp>
      <p:sp>
        <p:nvSpPr>
          <p:cNvPr id="10" name="文字方塊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47256" y="5146038"/>
            <a:ext cx="1217280" cy="646331"/>
          </a:xfrm>
          <a:prstGeom prst="rect">
            <a:avLst/>
          </a:prstGeom>
          <a:blipFill rotWithShape="1">
            <a:blip r:embed="rId4"/>
            <a:stretch>
              <a:fillRect r="-5263"/>
            </a:stretch>
          </a:blipFill>
        </p:spPr>
        <p:txBody>
          <a:bodyPr/>
          <a:lstStyle/>
          <a:p>
            <a:r>
              <a:rPr lang="zh-TW" altLang="en-US" sz="4050">
                <a:noFill/>
              </a:rPr>
              <a:t> </a:t>
            </a:r>
          </a:p>
        </p:txBody>
      </p:sp>
      <p:pic>
        <p:nvPicPr>
          <p:cNvPr id="35846" name="圖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170" y="3072607"/>
            <a:ext cx="4791075" cy="446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847" name="群組 11"/>
          <p:cNvGrpSpPr>
            <a:grpSpLocks/>
          </p:cNvGrpSpPr>
          <p:nvPr/>
        </p:nvGrpSpPr>
        <p:grpSpPr bwMode="auto">
          <a:xfrm>
            <a:off x="5584032" y="5715794"/>
            <a:ext cx="971550" cy="647700"/>
            <a:chOff x="4572000" y="1233165"/>
            <a:chExt cx="648000" cy="432048"/>
          </a:xfrm>
        </p:grpSpPr>
        <p:sp>
          <p:nvSpPr>
            <p:cNvPr id="13" name="矩形 12"/>
            <p:cNvSpPr/>
            <p:nvPr/>
          </p:nvSpPr>
          <p:spPr>
            <a:xfrm>
              <a:off x="4572000" y="1233165"/>
              <a:ext cx="648000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/>
            </a:p>
          </p:txBody>
        </p:sp>
        <p:sp>
          <p:nvSpPr>
            <p:cNvPr id="15" name="文字方塊 1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597638" y="1267293"/>
              <a:ext cx="576000" cy="360000"/>
            </a:xfrm>
            <a:prstGeom prst="rect">
              <a:avLst/>
            </a:prstGeom>
            <a:blipFill rotWithShape="1">
              <a:blip r:embed="rId6"/>
              <a:stretch>
                <a:fillRect r="-2083" b="-21311"/>
              </a:stretch>
            </a:blipFill>
            <a:ln>
              <a:solidFill>
                <a:schemeClr val="bg1"/>
              </a:solidFill>
            </a:ln>
          </p:spPr>
          <p:txBody>
            <a:bodyPr/>
            <a:lstStyle/>
            <a:p>
              <a:r>
                <a:rPr lang="zh-TW" altLang="en-US" sz="4050">
                  <a:noFill/>
                </a:rPr>
                <a:t> </a:t>
              </a:r>
            </a:p>
          </p:txBody>
        </p:sp>
      </p:grpSp>
      <p:sp>
        <p:nvSpPr>
          <p:cNvPr id="11" name="Line 2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4050"/>
          </a:p>
        </p:txBody>
      </p:sp>
      <p:pic>
        <p:nvPicPr>
          <p:cNvPr id="12" name="Picture 11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12" y="7257757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1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文字方塊 1"/>
          <p:cNvSpPr txBox="1">
            <a:spLocks noChangeArrowheads="1"/>
          </p:cNvSpPr>
          <p:nvPr/>
        </p:nvSpPr>
        <p:spPr bwMode="auto">
          <a:xfrm>
            <a:off x="2688433" y="1726500"/>
            <a:ext cx="4993675" cy="7848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500" b="1" dirty="0"/>
              <a:t>                              </a:t>
            </a:r>
            <a:endParaRPr lang="zh-TW" altLang="en-US" sz="4500" b="1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405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286000" y="794"/>
            <a:ext cx="13716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4950" b="1" dirty="0">
                <a:latin typeface="Times New Roman" pitchFamily="18" charset="0"/>
                <a:cs typeface="Times New Roman" pitchFamily="18" charset="0"/>
              </a:rPr>
              <a:t>PCA</a:t>
            </a:r>
            <a:endParaRPr lang="zh-TW" altLang="en-US" sz="495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1628276" y="7970897"/>
            <a:ext cx="3888432" cy="1723839"/>
            <a:chOff x="6228184" y="5313402"/>
            <a:chExt cx="2592288" cy="11492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6876256" y="5313402"/>
                  <a:ext cx="1152128" cy="677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3000" i="1">
                            <a:latin typeface="Cambria Math"/>
                          </a:rPr>
                          <m:t>𝐴</m:t>
                        </m:r>
                        <m:r>
                          <a:rPr lang="zh-TW" altLang="en-US" sz="3000" i="1">
                            <a:latin typeface="Cambria Math"/>
                          </a:rPr>
                          <m:t>𝜐</m:t>
                        </m:r>
                        <m:r>
                          <a:rPr lang="en-US" altLang="zh-TW" sz="3000" i="1">
                            <a:latin typeface="Cambria Math"/>
                          </a:rPr>
                          <m:t>=</m:t>
                        </m:r>
                        <m:r>
                          <a:rPr lang="en-US" altLang="zh-TW" sz="3000" i="1">
                            <a:latin typeface="Cambria Math"/>
                          </a:rPr>
                          <m:t>𝑢</m:t>
                        </m:r>
                        <m:r>
                          <a:rPr lang="en-US" altLang="zh-TW" sz="3000" i="1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altLang="zh-TW" sz="3000" i="1" dirty="0"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3000" i="1">
                            <a:latin typeface="Cambria Math"/>
                          </a:rPr>
                          <m:t>𝐴</m:t>
                        </m:r>
                        <m:r>
                          <a:rPr lang="zh-TW" altLang="en-US" sz="3000" i="1">
                            <a:latin typeface="Cambria Math"/>
                          </a:rPr>
                          <m:t>𝜐</m:t>
                        </m:r>
                        <m:r>
                          <a:rPr lang="en-US" altLang="zh-TW" sz="3000" i="1">
                            <a:latin typeface="Cambria Math"/>
                          </a:rPr>
                          <m:t>=</m:t>
                        </m:r>
                        <m:r>
                          <a:rPr lang="zh-TW" altLang="en-US" sz="3000" i="1">
                            <a:latin typeface="Cambria Math"/>
                          </a:rPr>
                          <m:t>𝜆𝜐</m:t>
                        </m:r>
                      </m:oMath>
                    </m:oMathPara>
                  </a14:m>
                  <a:endParaRPr lang="zh-TW" altLang="en-US" sz="30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256" y="5313402"/>
                  <a:ext cx="1152128" cy="70788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字方塊 7"/>
            <p:cNvSpPr txBox="1"/>
            <p:nvPr/>
          </p:nvSpPr>
          <p:spPr>
            <a:xfrm>
              <a:off x="6228184" y="6093296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eigenvector</a:t>
              </a:r>
              <a:endParaRPr lang="zh-TW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7524328" y="6093296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eigenvalue</a:t>
              </a:r>
              <a:endParaRPr lang="zh-TW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線單箭頭接點 9"/>
            <p:cNvCxnSpPr/>
            <p:nvPr/>
          </p:nvCxnSpPr>
          <p:spPr>
            <a:xfrm flipV="1">
              <a:off x="7092280" y="5940426"/>
              <a:ext cx="72008" cy="2248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 flipH="1" flipV="1">
              <a:off x="7668344" y="5949279"/>
              <a:ext cx="72000" cy="226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7" name="圖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94" y="1579900"/>
            <a:ext cx="9000485" cy="42351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2950163" y="3697489"/>
                <a:ext cx="2213273" cy="71558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4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TW" sz="40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4050" i="1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TW" sz="405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4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TW" sz="40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4050" i="1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TW" sz="405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sz="4050" i="1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lang="en-US" altLang="zh-TW" sz="4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TW" sz="40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4050" i="1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TW" sz="4050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TW" sz="4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4050" i="1">
                              <a:latin typeface="Cambria Math"/>
                            </a:rPr>
                            <m:t>       </m:t>
                          </m:r>
                          <m:acc>
                            <m:accPr>
                              <m:chr m:val="⃗"/>
                              <m:ctrlPr>
                                <a:rPr lang="en-US" altLang="zh-TW" sz="40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4050" i="1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TW" sz="4050" i="1"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sz="405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74" y="2464463"/>
                <a:ext cx="147551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198" t="-22951" r="-119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552777" y="3740140"/>
                <a:ext cx="432048" cy="415498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100" i="1">
                          <a:latin typeface="Cambria Math"/>
                        </a:rPr>
                        <m:t>⋯</m:t>
                      </m:r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18" y="2492896"/>
                <a:ext cx="288032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27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5321943" y="1903935"/>
                <a:ext cx="581697" cy="7155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4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405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405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405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962" y="1268760"/>
                <a:ext cx="38779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5601345" y="2264835"/>
                <a:ext cx="581697" cy="7155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4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405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405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405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230" y="1509360"/>
                <a:ext cx="38779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271335" y="3034732"/>
                <a:ext cx="581697" cy="7155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4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405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405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405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890" y="2022625"/>
                <a:ext cx="38779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5970015" y="2646081"/>
                <a:ext cx="581697" cy="7155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4050" i="1">
                          <a:latin typeface="Cambria Math"/>
                        </a:rPr>
                        <m:t>⋱</m:t>
                      </m:r>
                    </m:oMath>
                  </m:oMathPara>
                </a14:m>
                <a:endParaRPr lang="zh-TW" altLang="en-US" sz="405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010" y="1763524"/>
                <a:ext cx="38779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7631832" y="4928270"/>
                <a:ext cx="581697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30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3000" i="1"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3284984"/>
                <a:ext cx="387798" cy="400110"/>
              </a:xfrm>
              <a:prstGeom prst="rect">
                <a:avLst/>
              </a:prstGeom>
              <a:blipFill rotWithShape="1">
                <a:blip r:embed="rId11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9576049" y="1738712"/>
                <a:ext cx="853118" cy="723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sz="40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zh-TW" altLang="en-US" sz="40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4050" i="1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TW" sz="405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4050" i="1">
                              <a:latin typeface="Cambria Math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405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158612"/>
                <a:ext cx="482568" cy="372666"/>
              </a:xfrm>
              <a:prstGeom prst="rect">
                <a:avLst/>
              </a:prstGeom>
              <a:blipFill rotWithShape="1">
                <a:blip r:embed="rId12"/>
                <a:stretch>
                  <a:fillRect t="-21311" r="-21519"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9576049" y="2317045"/>
                <a:ext cx="853118" cy="724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sz="40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zh-TW" altLang="en-US" sz="40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4050" i="1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TW" sz="405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4050" i="1">
                              <a:latin typeface="Cambria Math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4050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544166"/>
                <a:ext cx="482568" cy="373179"/>
              </a:xfrm>
              <a:prstGeom prst="rect">
                <a:avLst/>
              </a:prstGeom>
              <a:blipFill rotWithShape="1">
                <a:blip r:embed="rId13"/>
                <a:stretch>
                  <a:fillRect t="-20968" r="-215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9614150" y="3015149"/>
                <a:ext cx="853118" cy="7407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sz="40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zh-TW" altLang="en-US" sz="40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4050" i="1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TW" sz="4050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4050" i="1">
                              <a:latin typeface="Cambria Math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405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433" y="2009569"/>
                <a:ext cx="482568" cy="380425"/>
              </a:xfrm>
              <a:prstGeom prst="rect">
                <a:avLst/>
              </a:prstGeom>
              <a:blipFill rotWithShape="1">
                <a:blip r:embed="rId14"/>
                <a:stretch>
                  <a:fillRect t="-19355" r="-20000" b="-16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9792073" y="4897694"/>
                <a:ext cx="861967" cy="724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sz="40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zh-TW" altLang="en-US" sz="40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4050" i="1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TW" sz="4050" i="1">
                              <a:latin typeface="Cambria Math"/>
                            </a:rPr>
                            <m:t>𝑁</m:t>
                          </m:r>
                        </m:sub>
                        <m:sup>
                          <m:r>
                            <a:rPr lang="en-US" altLang="zh-TW" sz="4050" i="1">
                              <a:latin typeface="Cambria Math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4050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3264599"/>
                <a:ext cx="484748" cy="373307"/>
              </a:xfrm>
              <a:prstGeom prst="rect">
                <a:avLst/>
              </a:prstGeom>
              <a:blipFill rotWithShape="1">
                <a:blip r:embed="rId15"/>
                <a:stretch>
                  <a:fillRect t="-21311" r="-20253"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11628276" y="1471888"/>
                <a:ext cx="4212468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300" i="1">
                          <a:solidFill>
                            <a:srgbClr val="FF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altLang="zh-TW" sz="3300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altLang="zh-TW" sz="33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en-US" altLang="zh-TW" sz="330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300" i="1">
                          <a:latin typeface="Cambria Math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altLang="zh-TW" sz="3300" i="1"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en-US" altLang="zh-TW" sz="3300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300" i="1">
                          <a:latin typeface="Cambria Math"/>
                        </a:rPr>
                        <m:t>=</m:t>
                      </m:r>
                      <m:r>
                        <a:rPr lang="en-US" altLang="zh-TW" sz="3300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𝑥</m:t>
                          </m:r>
                          <m:r>
                            <a:rPr lang="en-US" altLang="zh-TW" sz="3300" i="1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TW" sz="3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3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33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3300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300" i="1">
                          <a:latin typeface="Cambria Math"/>
                        </a:rPr>
                        <m:t>=</m:t>
                      </m:r>
                      <m:r>
                        <a:rPr lang="en-US" altLang="zh-TW" sz="3300" i="1">
                          <a:latin typeface="Cambria Math"/>
                        </a:rPr>
                        <m:t>𝐸</m:t>
                      </m:r>
                      <m:r>
                        <a:rPr lang="en-US" altLang="zh-TW" sz="3300" i="1">
                          <a:latin typeface="Cambria Math"/>
                        </a:rPr>
                        <m:t>[(</m:t>
                      </m:r>
                      <m:r>
                        <a:rPr lang="en-US" altLang="zh-TW" sz="3300" i="1">
                          <a:latin typeface="Cambria Math"/>
                        </a:rPr>
                        <m:t>𝑥</m:t>
                      </m:r>
                      <m:r>
                        <a:rPr lang="en-US" altLang="zh-TW" sz="3300" i="1">
                          <a:latin typeface="Cambria Math"/>
                        </a:rPr>
                        <m:t>−</m:t>
                      </m:r>
                      <m:bar>
                        <m:barPr>
                          <m:pos m:val="top"/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𝑥</m:t>
                          </m:r>
                        </m:e>
                      </m:bar>
                      <m:r>
                        <a:rPr lang="en-US" altLang="zh-TW" sz="3300" i="1">
                          <a:latin typeface="Cambria Math"/>
                        </a:rPr>
                        <m:t>)</m:t>
                      </m:r>
                      <m:sSup>
                        <m:sSup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(</m:t>
                          </m:r>
                          <m:r>
                            <a:rPr lang="en-US" altLang="zh-TW" sz="3300" i="1">
                              <a:latin typeface="Cambria Math"/>
                            </a:rPr>
                            <m:t>𝑥</m:t>
                          </m:r>
                          <m:r>
                            <a:rPr lang="en-US" altLang="zh-TW" sz="3300" i="1">
                              <a:latin typeface="Cambria Math"/>
                            </a:rPr>
                            <m:t>−</m:t>
                          </m:r>
                          <m:bar>
                            <m:barPr>
                              <m:pos m:val="top"/>
                              <m:ctrlPr>
                                <a:rPr lang="en-US" altLang="zh-TW" sz="33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TW" sz="3300" i="1">
                                  <a:latin typeface="Cambria Math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altLang="zh-TW" sz="3300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TW" sz="33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TW" sz="33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zh-TW" sz="33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980728"/>
                <a:ext cx="2808312" cy="280076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4030281" y="6440440"/>
                <a:ext cx="2737455" cy="1322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TW" altLang="en-US" sz="33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33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TW" sz="33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33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33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33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sz="33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33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33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sz="3300" i="1">
                          <a:solidFill>
                            <a:srgbClr val="002060"/>
                          </a:solidFill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altLang="zh-TW" sz="33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TW" sz="33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3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TW" sz="33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33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854" y="4293096"/>
                <a:ext cx="1824970" cy="91217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接點 39"/>
          <p:cNvCxnSpPr/>
          <p:nvPr/>
        </p:nvCxnSpPr>
        <p:spPr>
          <a:xfrm>
            <a:off x="4731434" y="7349044"/>
            <a:ext cx="43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5542497" y="7355336"/>
            <a:ext cx="43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6082557" y="7355336"/>
            <a:ext cx="43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3851412" y="7952606"/>
            <a:ext cx="201509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50" dirty="0">
                <a:solidFill>
                  <a:srgbClr val="C00000"/>
                </a:solidFill>
              </a:rPr>
              <a:t>eigenvector</a:t>
            </a:r>
            <a:endParaRPr lang="zh-TW" altLang="en-US" sz="4050" dirty="0">
              <a:solidFill>
                <a:srgbClr val="C000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903640" y="7727896"/>
            <a:ext cx="201509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50" dirty="0">
                <a:solidFill>
                  <a:srgbClr val="C00000"/>
                </a:solidFill>
              </a:rPr>
              <a:t>eigenvalue</a:t>
            </a:r>
            <a:endParaRPr lang="zh-TW" altLang="en-US" sz="4050" dirty="0">
              <a:solidFill>
                <a:srgbClr val="C00000"/>
              </a:solidFill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4858961" y="7450648"/>
            <a:ext cx="88473" cy="59727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44" idx="1"/>
          </p:cNvCxnSpPr>
          <p:nvPr/>
        </p:nvCxnSpPr>
        <p:spPr>
          <a:xfrm flipH="1" flipV="1">
            <a:off x="5802737" y="7407625"/>
            <a:ext cx="100903" cy="98968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9692160" y="3924807"/>
                <a:ext cx="58169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600" i="1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440" y="2616007"/>
                <a:ext cx="387798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>
            <a:hlinkClick r:id="rId19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48" y="5398063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5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784" y="1579566"/>
            <a:ext cx="11996738" cy="712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文字方塊 1"/>
          <p:cNvSpPr txBox="1">
            <a:spLocks noChangeArrowheads="1"/>
          </p:cNvSpPr>
          <p:nvPr/>
        </p:nvSpPr>
        <p:spPr bwMode="auto">
          <a:xfrm>
            <a:off x="3095627" y="2267045"/>
            <a:ext cx="4031873" cy="7848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500" dirty="0"/>
              <a:t>                        </a:t>
            </a:r>
            <a:endParaRPr lang="zh-TW" altLang="en-US" sz="4500" dirty="0"/>
          </a:p>
        </p:txBody>
      </p:sp>
      <p:sp>
        <p:nvSpPr>
          <p:cNvPr id="28676" name="文字方塊 1"/>
          <p:cNvSpPr txBox="1">
            <a:spLocks noChangeArrowheads="1"/>
          </p:cNvSpPr>
          <p:nvPr/>
        </p:nvSpPr>
        <p:spPr bwMode="auto">
          <a:xfrm>
            <a:off x="3095627" y="4346578"/>
            <a:ext cx="2159795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600">
                <a:solidFill>
                  <a:srgbClr val="FF0000"/>
                </a:solidFill>
              </a:rPr>
              <a:t>N-dim</a:t>
            </a:r>
            <a:endParaRPr lang="zh-TW" altLang="en-US" sz="3600">
              <a:solidFill>
                <a:srgbClr val="FF0000"/>
              </a:solidFill>
            </a:endParaRPr>
          </a:p>
        </p:txBody>
      </p:sp>
      <p:sp>
        <p:nvSpPr>
          <p:cNvPr id="28677" name="文字方塊 5"/>
          <p:cNvSpPr txBox="1">
            <a:spLocks noChangeArrowheads="1"/>
          </p:cNvSpPr>
          <p:nvPr/>
        </p:nvSpPr>
        <p:spPr bwMode="auto">
          <a:xfrm>
            <a:off x="10546559" y="3479802"/>
            <a:ext cx="1728788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600">
                <a:solidFill>
                  <a:srgbClr val="FF0000"/>
                </a:solidFill>
              </a:rPr>
              <a:t>k-dim</a:t>
            </a:r>
            <a:endParaRPr lang="zh-TW" altLang="en-US" sz="3600">
              <a:solidFill>
                <a:srgbClr val="FF0000"/>
              </a:solidFill>
            </a:endParaRP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405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86000" y="794"/>
            <a:ext cx="13716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4950" b="1" dirty="0">
                <a:latin typeface="Times New Roman" pitchFamily="18" charset="0"/>
                <a:cs typeface="Times New Roman" pitchFamily="18" charset="0"/>
              </a:rPr>
              <a:t>PCA</a:t>
            </a:r>
            <a:endParaRPr lang="zh-TW" altLang="en-US" sz="495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548720" y="5684356"/>
                <a:ext cx="548099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TW" sz="3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TW" sz="36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12" y="3789040"/>
                <a:ext cx="426399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20000" r="-3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4652614" y="4806619"/>
                <a:ext cx="554832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TW" sz="3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TW" sz="3600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408" y="3203882"/>
                <a:ext cx="426399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857" t="-20000" r="-27143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410950" y="2145361"/>
                <a:ext cx="2485578" cy="9296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TW" sz="3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TW" sz="3900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zh-TW" sz="3900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sz="3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TW" sz="3900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39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altLang="zh-TW" sz="3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TW" sz="39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39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0" y="1429710"/>
                <a:ext cx="1657052" cy="61973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4720" y="7736582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5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888" y="2227266"/>
            <a:ext cx="6641307" cy="755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147" y="889001"/>
            <a:ext cx="3402806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0" name="文字方塊 1"/>
          <p:cNvSpPr txBox="1">
            <a:spLocks noChangeArrowheads="1"/>
          </p:cNvSpPr>
          <p:nvPr/>
        </p:nvSpPr>
        <p:spPr bwMode="auto">
          <a:xfrm>
            <a:off x="4499484" y="1041078"/>
            <a:ext cx="5477782" cy="96949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5700" dirty="0"/>
              <a:t>                          </a:t>
            </a:r>
            <a:endParaRPr lang="zh-TW" altLang="en-US" sz="5700" dirty="0"/>
          </a:p>
        </p:txBody>
      </p:sp>
      <p:sp>
        <p:nvSpPr>
          <p:cNvPr id="29701" name="文字方塊 4"/>
          <p:cNvSpPr txBox="1">
            <a:spLocks noChangeArrowheads="1"/>
          </p:cNvSpPr>
          <p:nvPr/>
        </p:nvSpPr>
        <p:spPr bwMode="auto">
          <a:xfrm>
            <a:off x="10548938" y="2336801"/>
            <a:ext cx="1619250" cy="14773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000"/>
              <a:t>N=3</a:t>
            </a:r>
          </a:p>
          <a:p>
            <a:pPr eaLnBrk="1" hangingPunct="1"/>
            <a:endParaRPr lang="en-US" altLang="zh-TW" sz="3000"/>
          </a:p>
          <a:p>
            <a:pPr eaLnBrk="1" hangingPunct="1"/>
            <a:r>
              <a:rPr lang="en-US" altLang="zh-TW" sz="3000"/>
              <a:t>k=2</a:t>
            </a:r>
            <a:endParaRPr lang="zh-TW" altLang="en-US" sz="3000"/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405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86000" y="794"/>
            <a:ext cx="13716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4950" b="1" dirty="0">
                <a:latin typeface="Times New Roman" pitchFamily="18" charset="0"/>
                <a:cs typeface="Times New Roman" pitchFamily="18" charset="0"/>
              </a:rPr>
              <a:t>PCA</a:t>
            </a:r>
            <a:endParaRPr lang="zh-TW" altLang="en-US" sz="495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432" y="8168630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0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794"/>
            <a:ext cx="13716000" cy="108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4950" b="1" dirty="0" err="1">
                <a:latin typeface="Times New Roman" pitchFamily="18" charset="0"/>
              </a:rPr>
              <a:t>Eigenvoice</a:t>
            </a:r>
            <a:endParaRPr lang="en-US" altLang="zh-TW" sz="4950" b="1" dirty="0">
              <a:latin typeface="Times New Roman" pitchFamily="18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71713" y="1255716"/>
            <a:ext cx="13716000" cy="90320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marL="271463" indent="-271463">
              <a:lnSpc>
                <a:spcPct val="95000"/>
              </a:lnSpc>
              <a:spcBef>
                <a:spcPct val="0"/>
              </a:spcBef>
            </a:pPr>
            <a:r>
              <a:rPr lang="en-US" altLang="zh-TW" sz="3300" b="1" dirty="0">
                <a:latin typeface="Times New Roman" pitchFamily="18" charset="0"/>
              </a:rPr>
              <a:t>A </a:t>
            </a:r>
            <a:r>
              <a:rPr lang="en-US" altLang="zh-TW" sz="3300" b="1" dirty="0" err="1">
                <a:latin typeface="Times New Roman" pitchFamily="18" charset="0"/>
              </a:rPr>
              <a:t>Supervector</a:t>
            </a:r>
            <a:r>
              <a:rPr lang="en-US" altLang="zh-TW" sz="3300" b="1" dirty="0">
                <a:latin typeface="Times New Roman" pitchFamily="18" charset="0"/>
              </a:rPr>
              <a:t> x</a:t>
            </a:r>
            <a:r>
              <a:rPr lang="en-US" altLang="zh-TW" sz="3300" b="1" i="1" dirty="0">
                <a:latin typeface="Times New Roman" pitchFamily="18" charset="0"/>
              </a:rPr>
              <a:t> </a:t>
            </a:r>
            <a:r>
              <a:rPr lang="en-US" altLang="zh-TW" sz="3300" b="1" dirty="0">
                <a:latin typeface="Times New Roman" pitchFamily="18" charset="0"/>
              </a:rPr>
              <a:t>constructed by concatenating all relevant parameters for the speaker specific model of a training speaker</a:t>
            </a:r>
            <a:r>
              <a:rPr lang="en-US" altLang="zh-TW" sz="2850" dirty="0">
                <a:latin typeface="Times New Roman" pitchFamily="18" charset="0"/>
              </a:rPr>
              <a:t> </a:t>
            </a:r>
          </a:p>
          <a:p>
            <a:pPr marL="814388" lvl="1" indent="-273845">
              <a:lnSpc>
                <a:spcPct val="95000"/>
              </a:lnSpc>
              <a:spcBef>
                <a:spcPct val="0"/>
              </a:spcBef>
            </a:pPr>
            <a:r>
              <a:rPr lang="en-US" altLang="zh-TW" sz="3000" dirty="0">
                <a:latin typeface="Times New Roman" pitchFamily="18" charset="0"/>
              </a:rPr>
              <a:t>concatenating the mean vectors of Gaussians in the speaker-dependent phone models</a:t>
            </a:r>
          </a:p>
          <a:p>
            <a:pPr marL="814388" lvl="1" indent="-273845">
              <a:lnSpc>
                <a:spcPct val="95000"/>
              </a:lnSpc>
              <a:spcBef>
                <a:spcPct val="0"/>
              </a:spcBef>
            </a:pPr>
            <a:r>
              <a:rPr lang="en-US" altLang="zh-TW" sz="3000" dirty="0">
                <a:latin typeface="Times New Roman" pitchFamily="18" charset="0"/>
              </a:rPr>
              <a:t>concatenating the columns of A, b in MLLR approach</a:t>
            </a:r>
          </a:p>
          <a:p>
            <a:pPr marL="814388" lvl="1" indent="-273845">
              <a:lnSpc>
                <a:spcPct val="95000"/>
              </a:lnSpc>
              <a:spcBef>
                <a:spcPct val="0"/>
              </a:spcBef>
            </a:pPr>
            <a:r>
              <a:rPr lang="en-US" altLang="zh-TW" sz="3000" dirty="0">
                <a:latin typeface="Times New Roman" pitchFamily="18" charset="0"/>
              </a:rPr>
              <a:t>x has dimensionality N (N = 5,000</a:t>
            </a:r>
            <a:r>
              <a:rPr lang="en-US" altLang="zh-TW" sz="3000" dirty="0">
                <a:latin typeface="Times New Roman" pitchFamily="18" charset="0"/>
                <a:ea typeface="AR MinchoL JIS" pitchFamily="49" charset="-128"/>
                <a:cs typeface="Times New Roman" pitchFamily="18" charset="0"/>
              </a:rPr>
              <a:t>×3</a:t>
            </a:r>
            <a:r>
              <a:rPr lang="en-US" altLang="zh-TW" sz="3000" dirty="0">
                <a:latin typeface="Times New Roman" pitchFamily="18" charset="0"/>
                <a:ea typeface="AR MinchoL JIS" pitchFamily="49" charset="-128"/>
              </a:rPr>
              <a:t>×</a:t>
            </a:r>
            <a:r>
              <a:rPr lang="en-US" altLang="zh-TW" sz="3000" dirty="0">
                <a:latin typeface="Times New Roman" pitchFamily="18" charset="0"/>
              </a:rPr>
              <a:t>8</a:t>
            </a:r>
            <a:r>
              <a:rPr lang="en-US" altLang="zh-TW" sz="3000" dirty="0">
                <a:latin typeface="Times New Roman" pitchFamily="18" charset="0"/>
                <a:ea typeface="AR MinchoL JIS" pitchFamily="49" charset="-128"/>
              </a:rPr>
              <a:t>×40</a:t>
            </a:r>
            <a:r>
              <a:rPr lang="en-US" altLang="zh-TW" sz="3000" dirty="0">
                <a:latin typeface="Times New Roman" pitchFamily="18" charset="0"/>
              </a:rPr>
              <a:t> = 4,800,000 for example)</a:t>
            </a:r>
          </a:p>
          <a:p>
            <a:pPr marL="1343025" lvl="2" indent="-128588">
              <a:lnSpc>
                <a:spcPct val="95000"/>
              </a:lnSpc>
              <a:spcBef>
                <a:spcPct val="50000"/>
              </a:spcBef>
              <a:buFont typeface="Times New Roman" pitchFamily="18" charset="0"/>
              <a:buChar char="·"/>
            </a:pPr>
            <a:r>
              <a:rPr lang="en-US" altLang="zh-TW" sz="2700" dirty="0">
                <a:latin typeface="Times New Roman" pitchFamily="18" charset="0"/>
              </a:rPr>
              <a:t>SD model mean parameters (</a:t>
            </a:r>
            <a:r>
              <a:rPr lang="en-US" altLang="zh-TW" sz="2700" i="1" dirty="0">
                <a:latin typeface="Times New Roman" pitchFamily="18" charset="0"/>
              </a:rPr>
              <a:t>m</a:t>
            </a:r>
            <a:r>
              <a:rPr lang="en-US" altLang="zh-TW" sz="2700" dirty="0">
                <a:latin typeface="Times New Roman" pitchFamily="18" charset="0"/>
              </a:rPr>
              <a:t>)</a:t>
            </a:r>
          </a:p>
          <a:p>
            <a:pPr marL="1343025" lvl="2" indent="-128588">
              <a:lnSpc>
                <a:spcPct val="95000"/>
              </a:lnSpc>
              <a:spcBef>
                <a:spcPct val="80000"/>
              </a:spcBef>
              <a:buFont typeface="Times New Roman" pitchFamily="18" charset="0"/>
              <a:buChar char="·"/>
            </a:pPr>
            <a:r>
              <a:rPr lang="en-US" altLang="zh-TW" sz="2700" dirty="0">
                <a:latin typeface="Times New Roman" pitchFamily="18" charset="0"/>
              </a:rPr>
              <a:t>transformation parameters (A, b)</a:t>
            </a:r>
            <a:endParaRPr lang="en-US" altLang="zh-TW" sz="2700" i="1" dirty="0">
              <a:latin typeface="Times New Roman" pitchFamily="18" charset="0"/>
              <a:sym typeface="Symbol" pitchFamily="18" charset="2"/>
            </a:endParaRPr>
          </a:p>
          <a:p>
            <a:pPr marL="271463" indent="-271463">
              <a:lnSpc>
                <a:spcPct val="95000"/>
              </a:lnSpc>
              <a:spcBef>
                <a:spcPct val="100000"/>
              </a:spcBef>
            </a:pPr>
            <a:r>
              <a:rPr lang="en-US" altLang="zh-TW" sz="3300" b="1" dirty="0">
                <a:latin typeface="Times New Roman" pitchFamily="18" charset="0"/>
              </a:rPr>
              <a:t>A total of L (L = 1,000 for example) training speakers gives L </a:t>
            </a:r>
            <a:r>
              <a:rPr lang="en-US" altLang="zh-TW" sz="3300" b="1" dirty="0" err="1">
                <a:latin typeface="Times New Roman" pitchFamily="18" charset="0"/>
              </a:rPr>
              <a:t>supervectors</a:t>
            </a:r>
            <a:r>
              <a:rPr lang="en-US" altLang="zh-TW" sz="3300" b="1" dirty="0">
                <a:latin typeface="Times New Roman" pitchFamily="18" charset="0"/>
              </a:rPr>
              <a:t> x</a:t>
            </a:r>
            <a:r>
              <a:rPr lang="en-US" altLang="zh-TW" sz="3300" b="1" baseline="-25000" dirty="0">
                <a:latin typeface="Times New Roman" pitchFamily="18" charset="0"/>
              </a:rPr>
              <a:t>1</a:t>
            </a:r>
            <a:r>
              <a:rPr lang="en-US" altLang="zh-TW" sz="3300" b="1" dirty="0">
                <a:latin typeface="Times New Roman" pitchFamily="18" charset="0"/>
              </a:rPr>
              <a:t>,x</a:t>
            </a:r>
            <a:r>
              <a:rPr lang="en-US" altLang="zh-TW" sz="3300" b="1" baseline="-25000" dirty="0">
                <a:latin typeface="Times New Roman" pitchFamily="18" charset="0"/>
              </a:rPr>
              <a:t>2</a:t>
            </a:r>
            <a:r>
              <a:rPr lang="en-US" altLang="zh-TW" sz="3300" b="1" dirty="0">
                <a:latin typeface="Times New Roman" pitchFamily="18" charset="0"/>
              </a:rPr>
              <a:t>,...</a:t>
            </a:r>
            <a:r>
              <a:rPr lang="en-US" altLang="zh-TW" sz="3300" b="1" dirty="0" err="1">
                <a:latin typeface="Times New Roman" pitchFamily="18" charset="0"/>
              </a:rPr>
              <a:t>x</a:t>
            </a:r>
            <a:r>
              <a:rPr lang="en-US" altLang="zh-TW" sz="3300" b="1" baseline="-25000" dirty="0" err="1">
                <a:latin typeface="Times New Roman" pitchFamily="18" charset="0"/>
              </a:rPr>
              <a:t>L</a:t>
            </a:r>
            <a:endParaRPr lang="en-US" altLang="zh-TW" sz="3300" b="1" baseline="-25000" dirty="0">
              <a:latin typeface="Times New Roman" pitchFamily="18" charset="0"/>
            </a:endParaRPr>
          </a:p>
          <a:p>
            <a:pPr marL="814388" lvl="1" indent="-273845">
              <a:lnSpc>
                <a:spcPct val="95000"/>
              </a:lnSpc>
              <a:spcBef>
                <a:spcPct val="0"/>
              </a:spcBef>
            </a:pPr>
            <a:r>
              <a:rPr lang="en-US" altLang="zh-TW" sz="3000" dirty="0">
                <a:latin typeface="Times New Roman" pitchFamily="18" charset="0"/>
              </a:rPr>
              <a:t>x</a:t>
            </a:r>
            <a:r>
              <a:rPr lang="en-US" altLang="zh-TW" sz="3000" baseline="-25000" dirty="0">
                <a:latin typeface="Times New Roman" pitchFamily="18" charset="0"/>
              </a:rPr>
              <a:t>1</a:t>
            </a:r>
            <a:r>
              <a:rPr lang="en-US" altLang="zh-TW" sz="3000" dirty="0">
                <a:latin typeface="Times New Roman" pitchFamily="18" charset="0"/>
              </a:rPr>
              <a:t>, x</a:t>
            </a:r>
            <a:r>
              <a:rPr lang="en-US" altLang="zh-TW" sz="3000" baseline="-25000" dirty="0">
                <a:latin typeface="Times New Roman" pitchFamily="18" charset="0"/>
              </a:rPr>
              <a:t>2</a:t>
            </a:r>
            <a:r>
              <a:rPr lang="en-US" altLang="zh-TW" sz="3000" dirty="0">
                <a:latin typeface="Times New Roman" pitchFamily="18" charset="0"/>
              </a:rPr>
              <a:t>,</a:t>
            </a:r>
            <a:r>
              <a:rPr lang="en-US" altLang="zh-TW" sz="3000" baseline="-25000" dirty="0">
                <a:latin typeface="Times New Roman" pitchFamily="18" charset="0"/>
              </a:rPr>
              <a:t> </a:t>
            </a:r>
            <a:r>
              <a:rPr lang="en-US" altLang="zh-TW" sz="3000" dirty="0">
                <a:latin typeface="Times New Roman" pitchFamily="18" charset="0"/>
              </a:rPr>
              <a:t>x</a:t>
            </a:r>
            <a:r>
              <a:rPr lang="en-US" altLang="zh-TW" sz="3000" baseline="-25000" dirty="0">
                <a:latin typeface="Times New Roman" pitchFamily="18" charset="0"/>
              </a:rPr>
              <a:t>3</a:t>
            </a:r>
            <a:r>
              <a:rPr lang="en-US" altLang="zh-TW" sz="3000" dirty="0">
                <a:latin typeface="Times New Roman" pitchFamily="18" charset="0"/>
              </a:rPr>
              <a:t>..... </a:t>
            </a:r>
            <a:r>
              <a:rPr lang="en-US" altLang="zh-TW" sz="3000" dirty="0" err="1">
                <a:latin typeface="Times New Roman" pitchFamily="18" charset="0"/>
              </a:rPr>
              <a:t>x</a:t>
            </a:r>
            <a:r>
              <a:rPr lang="en-US" altLang="zh-TW" sz="3000" baseline="-25000" dirty="0" err="1">
                <a:latin typeface="Times New Roman" pitchFamily="18" charset="0"/>
              </a:rPr>
              <a:t>L</a:t>
            </a:r>
            <a:r>
              <a:rPr lang="en-US" altLang="zh-TW" sz="3000" baseline="-25000" dirty="0">
                <a:latin typeface="Times New Roman" pitchFamily="18" charset="0"/>
              </a:rPr>
              <a:t> </a:t>
            </a:r>
            <a:r>
              <a:rPr lang="en-US" altLang="zh-TW" sz="3000" dirty="0">
                <a:latin typeface="Times New Roman" pitchFamily="18" charset="0"/>
              </a:rPr>
              <a:t>are samples of the random vector x</a:t>
            </a:r>
          </a:p>
          <a:p>
            <a:pPr marL="814388" lvl="1" indent="-273845">
              <a:lnSpc>
                <a:spcPct val="95000"/>
              </a:lnSpc>
              <a:spcBef>
                <a:spcPct val="0"/>
              </a:spcBef>
            </a:pPr>
            <a:r>
              <a:rPr lang="en-US" altLang="zh-TW" sz="3000" dirty="0">
                <a:latin typeface="Times New Roman" pitchFamily="18" charset="0"/>
              </a:rPr>
              <a:t>each training speaker is a point (or vector) in the space of dimensionality N</a:t>
            </a:r>
          </a:p>
          <a:p>
            <a:pPr marL="271463" indent="-271463">
              <a:lnSpc>
                <a:spcPct val="95000"/>
              </a:lnSpc>
              <a:spcBef>
                <a:spcPct val="0"/>
              </a:spcBef>
            </a:pPr>
            <a:r>
              <a:rPr lang="en-US" altLang="zh-TW" sz="3300" b="1" dirty="0">
                <a:latin typeface="Times New Roman" pitchFamily="18" charset="0"/>
              </a:rPr>
              <a:t>Principal Component Analysis (PCA)</a:t>
            </a:r>
          </a:p>
          <a:p>
            <a:pPr marL="814388" lvl="1" indent="-273845">
              <a:lnSpc>
                <a:spcPct val="95000"/>
              </a:lnSpc>
              <a:spcBef>
                <a:spcPct val="0"/>
              </a:spcBef>
            </a:pPr>
            <a:r>
              <a:rPr lang="en-US" altLang="zh-TW" sz="3000" dirty="0">
                <a:latin typeface="Times New Roman" pitchFamily="18" charset="0"/>
              </a:rPr>
              <a:t>x</a:t>
            </a:r>
            <a:r>
              <a:rPr lang="en-US" altLang="zh-TW" sz="3000" dirty="0">
                <a:latin typeface="新細明體" pitchFamily="18" charset="-120"/>
                <a:cs typeface="Times New Roman" pitchFamily="18" charset="0"/>
              </a:rPr>
              <a:t>'</a:t>
            </a: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TW" sz="3000" dirty="0">
                <a:latin typeface="Times New Roman" pitchFamily="18" charset="0"/>
              </a:rPr>
              <a:t>x-E(x)  ,  </a:t>
            </a:r>
            <a:r>
              <a:rPr lang="el-GR" altLang="zh-TW" sz="3000" dirty="0">
                <a:latin typeface="Times New Roman" pitchFamily="18" charset="0"/>
              </a:rPr>
              <a:t>Σ</a:t>
            </a:r>
            <a:r>
              <a:rPr lang="en-US" altLang="zh-TW" sz="3000" dirty="0">
                <a:latin typeface="Times New Roman" pitchFamily="18" charset="0"/>
              </a:rPr>
              <a:t>= E(x</a:t>
            </a:r>
            <a:r>
              <a:rPr lang="en-US" altLang="zh-TW" sz="3000" dirty="0">
                <a:latin typeface="新細明體" pitchFamily="18" charset="-120"/>
                <a:cs typeface="Times New Roman" pitchFamily="18" charset="0"/>
              </a:rPr>
              <a:t>' </a:t>
            </a:r>
            <a:r>
              <a:rPr lang="en-US" altLang="zh-TW" sz="3000" dirty="0" err="1">
                <a:latin typeface="Times New Roman" pitchFamily="18" charset="0"/>
              </a:rPr>
              <a:t>x</a:t>
            </a:r>
            <a:r>
              <a:rPr lang="en-US" altLang="zh-TW" sz="3000" dirty="0" err="1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TW" sz="3000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000" dirty="0">
                <a:latin typeface="Times New Roman" pitchFamily="18" charset="0"/>
              </a:rPr>
              <a:t>)  , </a:t>
            </a:r>
          </a:p>
          <a:p>
            <a:pPr marL="814388" lvl="1" indent="-273845">
              <a:lnSpc>
                <a:spcPct val="95000"/>
              </a:lnSpc>
              <a:spcBef>
                <a:spcPct val="150000"/>
              </a:spcBef>
              <a:buNone/>
            </a:pPr>
            <a:r>
              <a:rPr lang="en-US" altLang="zh-TW" sz="3000" dirty="0">
                <a:latin typeface="Times New Roman" pitchFamily="18" charset="0"/>
              </a:rPr>
              <a:t>	{</a:t>
            </a:r>
            <a:r>
              <a:rPr lang="en-US" altLang="zh-TW" sz="3000" b="1" i="1" dirty="0">
                <a:latin typeface="Times New Roman" pitchFamily="18" charset="0"/>
              </a:rPr>
              <a:t>e</a:t>
            </a:r>
            <a:r>
              <a:rPr lang="en-US" altLang="zh-TW" sz="3000" baseline="-25000" dirty="0">
                <a:latin typeface="Times New Roman" pitchFamily="18" charset="0"/>
              </a:rPr>
              <a:t>1</a:t>
            </a:r>
            <a:r>
              <a:rPr lang="en-US" altLang="zh-TW" sz="3000" dirty="0">
                <a:latin typeface="Times New Roman" pitchFamily="18" charset="0"/>
              </a:rPr>
              <a:t>,</a:t>
            </a:r>
            <a:r>
              <a:rPr lang="en-US" altLang="zh-TW" sz="3000" b="1" i="1" dirty="0">
                <a:latin typeface="Times New Roman" pitchFamily="18" charset="0"/>
              </a:rPr>
              <a:t>e</a:t>
            </a:r>
            <a:r>
              <a:rPr lang="en-US" altLang="zh-TW" sz="3000" baseline="-25000" dirty="0">
                <a:latin typeface="Times New Roman" pitchFamily="18" charset="0"/>
              </a:rPr>
              <a:t>2 </a:t>
            </a:r>
            <a:r>
              <a:rPr lang="en-US" altLang="zh-TW" sz="3000" dirty="0">
                <a:latin typeface="Times New Roman" pitchFamily="18" charset="0"/>
              </a:rPr>
              <a:t>,.....</a:t>
            </a:r>
            <a:r>
              <a:rPr lang="en-US" altLang="zh-TW" sz="3000" b="1" i="1" dirty="0" err="1">
                <a:latin typeface="Times New Roman" pitchFamily="18" charset="0"/>
              </a:rPr>
              <a:t>e</a:t>
            </a:r>
            <a:r>
              <a:rPr lang="en-US" altLang="zh-TW" sz="3000" baseline="-25000" dirty="0" err="1">
                <a:latin typeface="Times New Roman" pitchFamily="18" charset="0"/>
              </a:rPr>
              <a:t>k</a:t>
            </a:r>
            <a:r>
              <a:rPr lang="en-US" altLang="zh-TW" sz="3000" dirty="0">
                <a:latin typeface="Times New Roman" pitchFamily="18" charset="0"/>
              </a:rPr>
              <a:t>}: eigenvectors with maximum eigenvalues </a:t>
            </a:r>
            <a:r>
              <a:rPr lang="el-GR" altLang="zh-TW" sz="3000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3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l-GR" altLang="zh-TW" sz="3000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3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... &gt;</a:t>
            </a:r>
            <a:r>
              <a:rPr lang="en-US" altLang="zh-TW" sz="3000" dirty="0">
                <a:latin typeface="Times New Roman" pitchFamily="18" charset="0"/>
              </a:rPr>
              <a:t> </a:t>
            </a:r>
            <a:r>
              <a:rPr lang="el-GR" altLang="zh-TW" sz="3000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3000" baseline="-25000" dirty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marL="814388" lvl="1" indent="-273845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3000" baseline="-25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k is chosen such that </a:t>
            </a:r>
            <a:r>
              <a:rPr lang="el-GR" altLang="zh-TW" sz="3000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3000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, j&gt;k is small enough (k=50 for example)</a:t>
            </a:r>
          </a:p>
        </p:txBody>
      </p:sp>
      <p:graphicFrame>
        <p:nvGraphicFramePr>
          <p:cNvPr id="30724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3188497" y="8573294"/>
          <a:ext cx="10263188" cy="526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8" name="方程式" r:id="rId3" imgW="3962400" imgH="203200" progId="Equation.3">
                  <p:embed/>
                </p:oleObj>
              </mc:Choice>
              <mc:Fallback>
                <p:oleObj name="方程式" r:id="rId3" imgW="3962400" imgH="203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8497" y="8573294"/>
                        <a:ext cx="10263188" cy="526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5" name="Group 45"/>
          <p:cNvGrpSpPr>
            <a:grpSpLocks/>
          </p:cNvGrpSpPr>
          <p:nvPr/>
        </p:nvGrpSpPr>
        <p:grpSpPr bwMode="auto">
          <a:xfrm>
            <a:off x="9096377" y="4063209"/>
            <a:ext cx="4633913" cy="1664495"/>
            <a:chOff x="2860" y="1688"/>
            <a:chExt cx="1946" cy="699"/>
          </a:xfrm>
        </p:grpSpPr>
        <p:grpSp>
          <p:nvGrpSpPr>
            <p:cNvPr id="30726" name="Group 13"/>
            <p:cNvGrpSpPr>
              <a:grpSpLocks/>
            </p:cNvGrpSpPr>
            <p:nvPr/>
          </p:nvGrpSpPr>
          <p:grpSpPr bwMode="auto">
            <a:xfrm>
              <a:off x="4682" y="1688"/>
              <a:ext cx="64" cy="683"/>
              <a:chOff x="3360" y="1296"/>
              <a:chExt cx="48" cy="864"/>
            </a:xfrm>
          </p:grpSpPr>
          <p:sp>
            <p:nvSpPr>
              <p:cNvPr id="30748" name="Rectangle 14"/>
              <p:cNvSpPr>
                <a:spLocks noChangeArrowheads="1"/>
              </p:cNvSpPr>
              <p:nvPr/>
            </p:nvSpPr>
            <p:spPr bwMode="auto">
              <a:xfrm>
                <a:off x="3360" y="1296"/>
                <a:ext cx="48" cy="288"/>
              </a:xfrm>
              <a:prstGeom prst="rect">
                <a:avLst/>
              </a:prstGeom>
              <a:solidFill>
                <a:srgbClr val="FF66FF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4050"/>
              </a:p>
            </p:txBody>
          </p:sp>
          <p:sp>
            <p:nvSpPr>
              <p:cNvPr id="30749" name="Rectangle 15"/>
              <p:cNvSpPr>
                <a:spLocks noChangeArrowheads="1"/>
              </p:cNvSpPr>
              <p:nvPr/>
            </p:nvSpPr>
            <p:spPr bwMode="auto">
              <a:xfrm>
                <a:off x="3360" y="1584"/>
                <a:ext cx="48" cy="288"/>
              </a:xfrm>
              <a:prstGeom prst="rect">
                <a:avLst/>
              </a:prstGeom>
              <a:solidFill>
                <a:srgbClr val="66FF33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4050"/>
              </a:p>
            </p:txBody>
          </p:sp>
          <p:sp>
            <p:nvSpPr>
              <p:cNvPr id="30750" name="Rectangle 16"/>
              <p:cNvSpPr>
                <a:spLocks noChangeArrowheads="1"/>
              </p:cNvSpPr>
              <p:nvPr/>
            </p:nvSpPr>
            <p:spPr bwMode="auto">
              <a:xfrm>
                <a:off x="3360" y="1872"/>
                <a:ext cx="48" cy="2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4050"/>
              </a:p>
            </p:txBody>
          </p:sp>
        </p:grpSp>
        <p:sp>
          <p:nvSpPr>
            <p:cNvPr id="30727" name="AutoShape 17"/>
            <p:cNvSpPr>
              <a:spLocks noChangeArrowheads="1"/>
            </p:cNvSpPr>
            <p:nvPr/>
          </p:nvSpPr>
          <p:spPr bwMode="auto">
            <a:xfrm>
              <a:off x="4624" y="1688"/>
              <a:ext cx="182" cy="683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 sz="4050"/>
            </a:p>
          </p:txBody>
        </p:sp>
        <p:sp>
          <p:nvSpPr>
            <p:cNvPr id="30728" name="AutoShape 18"/>
            <p:cNvSpPr>
              <a:spLocks noChangeArrowheads="1"/>
            </p:cNvSpPr>
            <p:nvPr/>
          </p:nvSpPr>
          <p:spPr bwMode="auto">
            <a:xfrm>
              <a:off x="4375" y="1784"/>
              <a:ext cx="182" cy="179"/>
            </a:xfrm>
            <a:prstGeom prst="leftRightArrow">
              <a:avLst>
                <a:gd name="adj1" fmla="val 50000"/>
                <a:gd name="adj2" fmla="val 20335"/>
              </a:avLst>
            </a:prstGeom>
            <a:solidFill>
              <a:schemeClr val="accent1">
                <a:alpha val="2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4050"/>
            </a:p>
          </p:txBody>
        </p:sp>
        <p:sp>
          <p:nvSpPr>
            <p:cNvPr id="30729" name="AutoShape 19"/>
            <p:cNvSpPr>
              <a:spLocks noChangeArrowheads="1"/>
            </p:cNvSpPr>
            <p:nvPr/>
          </p:nvSpPr>
          <p:spPr bwMode="auto">
            <a:xfrm>
              <a:off x="4284" y="2151"/>
              <a:ext cx="273" cy="180"/>
            </a:xfrm>
            <a:prstGeom prst="leftRightArrow">
              <a:avLst>
                <a:gd name="adj1" fmla="val 50000"/>
                <a:gd name="adj2" fmla="val 30333"/>
              </a:avLst>
            </a:prstGeom>
            <a:solidFill>
              <a:schemeClr val="accent1">
                <a:alpha val="2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4050"/>
            </a:p>
          </p:txBody>
        </p:sp>
        <p:grpSp>
          <p:nvGrpSpPr>
            <p:cNvPr id="30730" name="Group 41"/>
            <p:cNvGrpSpPr>
              <a:grpSpLocks/>
            </p:cNvGrpSpPr>
            <p:nvPr/>
          </p:nvGrpSpPr>
          <p:grpSpPr bwMode="auto">
            <a:xfrm>
              <a:off x="2860" y="1744"/>
              <a:ext cx="1424" cy="270"/>
              <a:chOff x="2860" y="1529"/>
              <a:chExt cx="1424" cy="270"/>
            </a:xfrm>
          </p:grpSpPr>
          <p:grpSp>
            <p:nvGrpSpPr>
              <p:cNvPr id="30737" name="Group 21"/>
              <p:cNvGrpSpPr>
                <a:grpSpLocks/>
              </p:cNvGrpSpPr>
              <p:nvPr/>
            </p:nvGrpSpPr>
            <p:grpSpPr bwMode="auto">
              <a:xfrm>
                <a:off x="3691" y="1529"/>
                <a:ext cx="593" cy="270"/>
                <a:chOff x="3408" y="1440"/>
                <a:chExt cx="624" cy="288"/>
              </a:xfrm>
            </p:grpSpPr>
            <p:grpSp>
              <p:nvGrpSpPr>
                <p:cNvPr id="30739" name="Group 22"/>
                <p:cNvGrpSpPr>
                  <a:grpSpLocks/>
                </p:cNvGrpSpPr>
                <p:nvPr/>
              </p:nvGrpSpPr>
              <p:grpSpPr bwMode="auto">
                <a:xfrm>
                  <a:off x="3408" y="1440"/>
                  <a:ext cx="144" cy="288"/>
                  <a:chOff x="3408" y="1440"/>
                  <a:chExt cx="144" cy="288"/>
                </a:xfrm>
              </p:grpSpPr>
              <p:sp>
                <p:nvSpPr>
                  <p:cNvPr id="30746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1440"/>
                    <a:ext cx="48" cy="288"/>
                  </a:xfrm>
                  <a:prstGeom prst="rect">
                    <a:avLst/>
                  </a:prstGeom>
                  <a:solidFill>
                    <a:srgbClr val="FF66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 sz="4050"/>
                  </a:p>
                </p:txBody>
              </p:sp>
              <p:sp>
                <p:nvSpPr>
                  <p:cNvPr id="30747" name="AutoShape 24"/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1440"/>
                    <a:ext cx="144" cy="288"/>
                  </a:xfrm>
                  <a:prstGeom prst="bracketPair">
                    <a:avLst>
                      <a:gd name="adj" fmla="val 16667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 sz="4050"/>
                  </a:p>
                </p:txBody>
              </p:sp>
            </p:grpSp>
            <p:grpSp>
              <p:nvGrpSpPr>
                <p:cNvPr id="30740" name="Group 25"/>
                <p:cNvGrpSpPr>
                  <a:grpSpLocks/>
                </p:cNvGrpSpPr>
                <p:nvPr/>
              </p:nvGrpSpPr>
              <p:grpSpPr bwMode="auto">
                <a:xfrm>
                  <a:off x="3648" y="1440"/>
                  <a:ext cx="144" cy="288"/>
                  <a:chOff x="3936" y="1680"/>
                  <a:chExt cx="144" cy="288"/>
                </a:xfrm>
              </p:grpSpPr>
              <p:sp>
                <p:nvSpPr>
                  <p:cNvPr id="30744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1680"/>
                    <a:ext cx="48" cy="288"/>
                  </a:xfrm>
                  <a:prstGeom prst="rect">
                    <a:avLst/>
                  </a:prstGeom>
                  <a:solidFill>
                    <a:srgbClr val="66FF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 sz="4050"/>
                  </a:p>
                </p:txBody>
              </p:sp>
              <p:sp>
                <p:nvSpPr>
                  <p:cNvPr id="30745" name="AutoShape 2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680"/>
                    <a:ext cx="144" cy="288"/>
                  </a:xfrm>
                  <a:prstGeom prst="bracketPair">
                    <a:avLst>
                      <a:gd name="adj" fmla="val 16667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 sz="4050"/>
                  </a:p>
                </p:txBody>
              </p:sp>
            </p:grpSp>
            <p:grpSp>
              <p:nvGrpSpPr>
                <p:cNvPr id="30741" name="Group 28"/>
                <p:cNvGrpSpPr>
                  <a:grpSpLocks/>
                </p:cNvGrpSpPr>
                <p:nvPr/>
              </p:nvGrpSpPr>
              <p:grpSpPr bwMode="auto">
                <a:xfrm>
                  <a:off x="3888" y="1440"/>
                  <a:ext cx="144" cy="288"/>
                  <a:chOff x="4128" y="1680"/>
                  <a:chExt cx="144" cy="288"/>
                </a:xfrm>
              </p:grpSpPr>
              <p:sp>
                <p:nvSpPr>
                  <p:cNvPr id="30742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680"/>
                    <a:ext cx="48" cy="28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 sz="4050"/>
                  </a:p>
                </p:txBody>
              </p:sp>
              <p:sp>
                <p:nvSpPr>
                  <p:cNvPr id="30743" name="AutoShape 30"/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1680"/>
                    <a:ext cx="144" cy="288"/>
                  </a:xfrm>
                  <a:prstGeom prst="bracketPair">
                    <a:avLst>
                      <a:gd name="adj" fmla="val 16667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 sz="4050"/>
                  </a:p>
                </p:txBody>
              </p:sp>
            </p:grpSp>
          </p:grpSp>
          <p:sp>
            <p:nvSpPr>
              <p:cNvPr id="30738" name="Line 31"/>
              <p:cNvSpPr>
                <a:spLocks noChangeShapeType="1"/>
              </p:cNvSpPr>
              <p:nvPr/>
            </p:nvSpPr>
            <p:spPr bwMode="auto">
              <a:xfrm flipV="1">
                <a:off x="2860" y="1664"/>
                <a:ext cx="78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</p:grpSp>
        <p:grpSp>
          <p:nvGrpSpPr>
            <p:cNvPr id="30731" name="Group 33"/>
            <p:cNvGrpSpPr>
              <a:grpSpLocks/>
            </p:cNvGrpSpPr>
            <p:nvPr/>
          </p:nvGrpSpPr>
          <p:grpSpPr bwMode="auto">
            <a:xfrm>
              <a:off x="3828" y="2117"/>
              <a:ext cx="319" cy="270"/>
              <a:chOff x="3552" y="1824"/>
              <a:chExt cx="336" cy="288"/>
            </a:xfrm>
          </p:grpSpPr>
          <p:sp>
            <p:nvSpPr>
              <p:cNvPr id="30733" name="AutoShape 34"/>
              <p:cNvSpPr>
                <a:spLocks noChangeArrowheads="1"/>
              </p:cNvSpPr>
              <p:nvPr/>
            </p:nvSpPr>
            <p:spPr bwMode="auto">
              <a:xfrm>
                <a:off x="3552" y="1824"/>
                <a:ext cx="336" cy="288"/>
              </a:xfrm>
              <a:prstGeom prst="bracketPair">
                <a:avLst>
                  <a:gd name="adj" fmla="val 9028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4050"/>
              </a:p>
            </p:txBody>
          </p:sp>
          <p:sp>
            <p:nvSpPr>
              <p:cNvPr id="30734" name="Rectangle 35"/>
              <p:cNvSpPr>
                <a:spLocks noChangeArrowheads="1"/>
              </p:cNvSpPr>
              <p:nvPr/>
            </p:nvSpPr>
            <p:spPr bwMode="auto">
              <a:xfrm>
                <a:off x="3600" y="1824"/>
                <a:ext cx="48" cy="288"/>
              </a:xfrm>
              <a:prstGeom prst="rect">
                <a:avLst/>
              </a:prstGeom>
              <a:solidFill>
                <a:srgbClr val="FF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4050"/>
              </a:p>
            </p:txBody>
          </p:sp>
          <p:sp>
            <p:nvSpPr>
              <p:cNvPr id="30735" name="Rectangle 36"/>
              <p:cNvSpPr>
                <a:spLocks noChangeArrowheads="1"/>
              </p:cNvSpPr>
              <p:nvPr/>
            </p:nvSpPr>
            <p:spPr bwMode="auto">
              <a:xfrm>
                <a:off x="3696" y="1824"/>
                <a:ext cx="48" cy="288"/>
              </a:xfrm>
              <a:prstGeom prst="rect">
                <a:avLst/>
              </a:prstGeom>
              <a:solidFill>
                <a:srgbClr val="66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4050"/>
              </a:p>
            </p:txBody>
          </p:sp>
          <p:sp>
            <p:nvSpPr>
              <p:cNvPr id="30736" name="Rectangle 37"/>
              <p:cNvSpPr>
                <a:spLocks noChangeArrowheads="1"/>
              </p:cNvSpPr>
              <p:nvPr/>
            </p:nvSpPr>
            <p:spPr bwMode="auto">
              <a:xfrm>
                <a:off x="3792" y="1824"/>
                <a:ext cx="48" cy="2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4050"/>
              </a:p>
            </p:txBody>
          </p:sp>
        </p:grpSp>
        <p:sp>
          <p:nvSpPr>
            <p:cNvPr id="30732" name="Line 38"/>
            <p:cNvSpPr>
              <a:spLocks noChangeShapeType="1"/>
            </p:cNvSpPr>
            <p:nvPr/>
          </p:nvSpPr>
          <p:spPr bwMode="auto">
            <a:xfrm>
              <a:off x="2880" y="2160"/>
              <a:ext cx="908" cy="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</p:grpSp>
      <p:sp>
        <p:nvSpPr>
          <p:cNvPr id="31" name="Line 2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4050"/>
          </a:p>
        </p:txBody>
      </p:sp>
      <p:pic>
        <p:nvPicPr>
          <p:cNvPr id="32" name="Picture 31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437" y="5231680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8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339245" y="1363875"/>
            <a:ext cx="13717526" cy="1829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258888" indent="-1258888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TW" sz="3000" b="1" dirty="0">
                <a:latin typeface="Times New Roman" pitchFamily="18" charset="0"/>
              </a:rPr>
              <a:t>References</a:t>
            </a:r>
            <a:r>
              <a:rPr lang="en-US" altLang="zh-TW" sz="3000" dirty="0">
                <a:latin typeface="Times New Roman" pitchFamily="18" charset="0"/>
              </a:rPr>
              <a:t>: </a:t>
            </a:r>
            <a:r>
              <a:rPr lang="en-US" altLang="zh-TW" sz="4050" dirty="0">
                <a:latin typeface="Times New Roman" pitchFamily="18" charset="0"/>
              </a:rPr>
              <a:t>1.    9.6 of Huang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TW" sz="4050" dirty="0">
                <a:latin typeface="Times New Roman" pitchFamily="18" charset="0"/>
              </a:rPr>
              <a:t>	 2. “ Maximum A Posteriori Estimation for Multivariate Gaussian</a:t>
            </a:r>
          </a:p>
          <a:p>
            <a:pPr marL="4428000" eaLnBrk="1" hangingPunct="1">
              <a:defRPr/>
            </a:pPr>
            <a:r>
              <a:rPr lang="en-US" altLang="zh-TW" sz="4050" dirty="0">
                <a:latin typeface="Times New Roman" pitchFamily="18" charset="0"/>
              </a:rPr>
              <a:t>Mixture Observations of Markov Chains”, IEEE Trans. on</a:t>
            </a:r>
          </a:p>
          <a:p>
            <a:pPr marL="4428000" eaLnBrk="1" hangingPunct="1">
              <a:defRPr/>
            </a:pPr>
            <a:r>
              <a:rPr lang="en-US" altLang="zh-TW" sz="4050" dirty="0">
                <a:latin typeface="Times New Roman" pitchFamily="18" charset="0"/>
              </a:rPr>
              <a:t>Speech and Audio Processing, April 1994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TW" sz="4050" dirty="0">
                <a:latin typeface="Times New Roman" pitchFamily="18" charset="0"/>
              </a:rPr>
              <a:t>	 3. “ Maximum Likelihood Linear Regression for Speaker</a:t>
            </a:r>
          </a:p>
          <a:p>
            <a:pPr marL="4428000" eaLnBrk="1" hangingPunct="1">
              <a:lnSpc>
                <a:spcPct val="90000"/>
              </a:lnSpc>
              <a:defRPr/>
            </a:pPr>
            <a:r>
              <a:rPr lang="en-US" altLang="zh-TW" sz="4050" dirty="0">
                <a:latin typeface="Times New Roman" pitchFamily="18" charset="0"/>
              </a:rPr>
              <a:t>Adaptation of Continuous Density Hidden Markov </a:t>
            </a:r>
          </a:p>
          <a:p>
            <a:pPr marL="4428000" eaLnBrk="1" hangingPunct="1">
              <a:lnSpc>
                <a:spcPct val="90000"/>
              </a:lnSpc>
              <a:defRPr/>
            </a:pPr>
            <a:r>
              <a:rPr lang="en-US" altLang="zh-TW" sz="4050" dirty="0">
                <a:latin typeface="Times New Roman" pitchFamily="18" charset="0"/>
              </a:rPr>
              <a:t>Models”, Computer Speech and Language, Vol.9 ,1995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TW" sz="4050" dirty="0">
                <a:latin typeface="Times New Roman" pitchFamily="18" charset="0"/>
              </a:rPr>
              <a:t>	 4.    </a:t>
            </a:r>
            <a:r>
              <a:rPr lang="en-US" altLang="zh-TW" sz="4050" dirty="0" err="1">
                <a:latin typeface="Times New Roman" pitchFamily="18" charset="0"/>
              </a:rPr>
              <a:t>Jolliffe</a:t>
            </a:r>
            <a:r>
              <a:rPr lang="en-US" altLang="zh-TW" sz="4050" dirty="0">
                <a:latin typeface="Times New Roman" pitchFamily="18" charset="0"/>
              </a:rPr>
              <a:t>, “ Principal Component Analysis ”, Springer-</a:t>
            </a:r>
            <a:r>
              <a:rPr lang="en-US" altLang="zh-TW" sz="4050" dirty="0" err="1">
                <a:latin typeface="Times New Roman" pitchFamily="18" charset="0"/>
              </a:rPr>
              <a:t>Verlag</a:t>
            </a:r>
            <a:r>
              <a:rPr lang="en-US" altLang="zh-TW" sz="4050" dirty="0">
                <a:latin typeface="Times New Roman" pitchFamily="18" charset="0"/>
              </a:rPr>
              <a:t>, 1986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TW" sz="4050" dirty="0">
                <a:latin typeface="Times New Roman" pitchFamily="18" charset="0"/>
              </a:rPr>
              <a:t>	 5. “ Rapid Speaker Adaptation in Eigenvoice Space”, IEEE Trans. on  </a:t>
            </a:r>
          </a:p>
          <a:p>
            <a:pPr marL="4428000" eaLnBrk="1" hangingPunct="1">
              <a:lnSpc>
                <a:spcPct val="90000"/>
              </a:lnSpc>
              <a:defRPr/>
            </a:pPr>
            <a:r>
              <a:rPr lang="en-US" altLang="zh-TW" sz="4050" dirty="0">
                <a:latin typeface="Times New Roman" pitchFamily="18" charset="0"/>
              </a:rPr>
              <a:t>Speech and Audio Processing, Nov 2000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TW" sz="4050" dirty="0">
                <a:latin typeface="Times New Roman" pitchFamily="18" charset="0"/>
              </a:rPr>
              <a:t>	 6. “ Cluster Adaptive Training of Hidden Markov Models”, IEEE </a:t>
            </a:r>
          </a:p>
          <a:p>
            <a:pPr marL="4428000" eaLnBrk="1" hangingPunct="1">
              <a:lnSpc>
                <a:spcPct val="90000"/>
              </a:lnSpc>
              <a:defRPr/>
            </a:pPr>
            <a:r>
              <a:rPr lang="en-US" altLang="zh-TW" sz="4050" dirty="0">
                <a:latin typeface="Times New Roman" pitchFamily="18" charset="0"/>
              </a:rPr>
              <a:t>Trans. on Speech and Audio Processing, July 2000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TW" sz="4050" dirty="0">
                <a:latin typeface="Times New Roman" pitchFamily="18" charset="0"/>
              </a:rPr>
              <a:t>	 7. “ A Compact Model for Speaker-adaptive Training”, International </a:t>
            </a:r>
          </a:p>
          <a:p>
            <a:pPr marL="4428000" eaLnBrk="1" hangingPunct="1">
              <a:lnSpc>
                <a:spcPct val="90000"/>
              </a:lnSpc>
              <a:defRPr/>
            </a:pPr>
            <a:r>
              <a:rPr lang="en-US" altLang="zh-TW" sz="4050" dirty="0">
                <a:latin typeface="Times New Roman" pitchFamily="18" charset="0"/>
              </a:rPr>
              <a:t>Conference on Spoken Language Processing, 1996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TW" sz="4050" dirty="0">
                <a:latin typeface="Times New Roman" pitchFamily="18" charset="0"/>
              </a:rPr>
              <a:t>	 8. “ A Tutorial on Text-independent Speaker Verification”, EURASIP </a:t>
            </a:r>
          </a:p>
          <a:p>
            <a:pPr marL="4426745"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TW" sz="4050" dirty="0">
                <a:latin typeface="Times New Roman" pitchFamily="18" charset="0"/>
              </a:rPr>
              <a:t>Journal on Applied Signal Processing 2004</a:t>
            </a:r>
          </a:p>
          <a:p>
            <a:pPr marL="1878807" indent="-1878807"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TW" sz="4050" dirty="0">
                <a:latin typeface="Times New Roman" pitchFamily="18" charset="0"/>
              </a:rPr>
              <a:t>                       9. “An Overview of Text-independent Speaker Recognition: from               </a:t>
            </a:r>
          </a:p>
          <a:p>
            <a:pPr marL="1878807" indent="-1878807"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TW" sz="4050" dirty="0">
                <a:latin typeface="Times New Roman" pitchFamily="18" charset="0"/>
              </a:rPr>
              <a:t>                             Features to </a:t>
            </a:r>
            <a:r>
              <a:rPr lang="en-US" altLang="zh-TW" sz="4050" dirty="0" err="1">
                <a:latin typeface="Times New Roman" pitchFamily="18" charset="0"/>
              </a:rPr>
              <a:t>Supervectors</a:t>
            </a:r>
            <a:r>
              <a:rPr lang="en-US" altLang="zh-TW" sz="4050" dirty="0">
                <a:latin typeface="Times New Roman" pitchFamily="18" charset="0"/>
              </a:rPr>
              <a:t>”, Speech Communication, Jan 2010</a:t>
            </a:r>
          </a:p>
        </p:txBody>
      </p:sp>
    </p:spTree>
    <p:extLst>
      <p:ext uri="{BB962C8B-B14F-4D97-AF65-F5344CB8AC3E}">
        <p14:creationId xmlns:p14="http://schemas.microsoft.com/office/powerpoint/2010/main" val="1293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794"/>
            <a:ext cx="13716000" cy="108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4950" b="1" dirty="0" err="1">
                <a:latin typeface="Times New Roman" pitchFamily="18" charset="0"/>
              </a:rPr>
              <a:t>Eigenvoice</a:t>
            </a:r>
            <a:endParaRPr lang="en-US" altLang="zh-TW" sz="4950" b="1" dirty="0">
              <a:latin typeface="Times New Roman" pitchFamily="18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0" y="1255716"/>
            <a:ext cx="13716000" cy="90320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marL="271463" indent="-271463">
              <a:lnSpc>
                <a:spcPct val="80000"/>
              </a:lnSpc>
              <a:spcBef>
                <a:spcPct val="0"/>
              </a:spcBef>
            </a:pPr>
            <a:r>
              <a:rPr lang="en-US" altLang="zh-TW" sz="3750" b="1" dirty="0">
                <a:latin typeface="Times New Roman" pitchFamily="18" charset="0"/>
              </a:rPr>
              <a:t>Principal Component Analysis (PCA)</a:t>
            </a:r>
          </a:p>
          <a:p>
            <a:pPr marL="814388" lvl="1" indent="-273845">
              <a:lnSpc>
                <a:spcPct val="80000"/>
              </a:lnSpc>
              <a:spcBef>
                <a:spcPct val="0"/>
              </a:spcBef>
            </a:pPr>
            <a:r>
              <a:rPr lang="en-US" altLang="zh-TW" sz="3000" dirty="0">
                <a:latin typeface="Times New Roman" pitchFamily="18" charset="0"/>
              </a:rPr>
              <a:t>x</a:t>
            </a:r>
            <a:r>
              <a:rPr lang="en-US" altLang="zh-TW" sz="3000" dirty="0">
                <a:latin typeface="新細明體" pitchFamily="18" charset="-120"/>
                <a:cs typeface="Times New Roman" pitchFamily="18" charset="0"/>
              </a:rPr>
              <a:t>'</a:t>
            </a: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TW" sz="3000" dirty="0">
                <a:latin typeface="Times New Roman" pitchFamily="18" charset="0"/>
              </a:rPr>
              <a:t>x-E(x)  ,  </a:t>
            </a:r>
            <a:r>
              <a:rPr lang="el-GR" altLang="zh-TW" sz="3000" dirty="0">
                <a:latin typeface="Times New Roman" pitchFamily="18" charset="0"/>
              </a:rPr>
              <a:t>Σ</a:t>
            </a:r>
            <a:r>
              <a:rPr lang="en-US" altLang="zh-TW" sz="3000" dirty="0">
                <a:latin typeface="Times New Roman" pitchFamily="18" charset="0"/>
              </a:rPr>
              <a:t>= E(x</a:t>
            </a:r>
            <a:r>
              <a:rPr lang="en-US" altLang="zh-TW" sz="3000" dirty="0">
                <a:latin typeface="新細明體" pitchFamily="18" charset="-120"/>
                <a:cs typeface="Times New Roman" pitchFamily="18" charset="0"/>
              </a:rPr>
              <a:t>' </a:t>
            </a:r>
            <a:r>
              <a:rPr lang="en-US" altLang="zh-TW" sz="3000" dirty="0" err="1">
                <a:latin typeface="Times New Roman" pitchFamily="18" charset="0"/>
              </a:rPr>
              <a:t>x</a:t>
            </a:r>
            <a:r>
              <a:rPr lang="en-US" altLang="zh-TW" sz="3000" dirty="0" err="1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TW" sz="3000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000" dirty="0">
                <a:latin typeface="Times New Roman" pitchFamily="18" charset="0"/>
              </a:rPr>
              <a:t>),</a:t>
            </a:r>
          </a:p>
          <a:p>
            <a:pPr marL="814388" lvl="1" indent="-273845">
              <a:lnSpc>
                <a:spcPct val="80000"/>
              </a:lnSpc>
              <a:spcBef>
                <a:spcPct val="0"/>
              </a:spcBef>
            </a:pPr>
            <a:endParaRPr lang="en-US" altLang="zh-TW" sz="3000" dirty="0">
              <a:latin typeface="Times New Roman" pitchFamily="18" charset="0"/>
            </a:endParaRPr>
          </a:p>
          <a:p>
            <a:pPr marL="814388" lvl="1" indent="-273845">
              <a:lnSpc>
                <a:spcPct val="90000"/>
              </a:lnSpc>
              <a:buNone/>
            </a:pPr>
            <a:r>
              <a:rPr lang="en-US" altLang="zh-TW" sz="3000" dirty="0">
                <a:latin typeface="Times New Roman" pitchFamily="18" charset="0"/>
              </a:rPr>
              <a:t>	</a:t>
            </a:r>
            <a:r>
              <a:rPr lang="en-US" altLang="zh-TW" sz="2700" dirty="0">
                <a:latin typeface="Times New Roman" pitchFamily="18" charset="0"/>
              </a:rPr>
              <a:t>{</a:t>
            </a:r>
            <a:r>
              <a:rPr lang="en-US" altLang="zh-TW" sz="2700" b="1" i="1" dirty="0">
                <a:latin typeface="Times New Roman" pitchFamily="18" charset="0"/>
              </a:rPr>
              <a:t>e</a:t>
            </a:r>
            <a:r>
              <a:rPr lang="en-US" altLang="zh-TW" sz="2700" baseline="-25000" dirty="0">
                <a:latin typeface="Times New Roman" pitchFamily="18" charset="0"/>
              </a:rPr>
              <a:t>1</a:t>
            </a:r>
            <a:r>
              <a:rPr lang="en-US" altLang="zh-TW" sz="2700" dirty="0">
                <a:latin typeface="Times New Roman" pitchFamily="18" charset="0"/>
              </a:rPr>
              <a:t>,</a:t>
            </a:r>
            <a:r>
              <a:rPr lang="en-US" altLang="zh-TW" sz="2700" b="1" i="1" dirty="0">
                <a:latin typeface="Times New Roman" pitchFamily="18" charset="0"/>
              </a:rPr>
              <a:t>e</a:t>
            </a:r>
            <a:r>
              <a:rPr lang="en-US" altLang="zh-TW" sz="2700" baseline="-25000" dirty="0">
                <a:latin typeface="Times New Roman" pitchFamily="18" charset="0"/>
              </a:rPr>
              <a:t>2 </a:t>
            </a:r>
            <a:r>
              <a:rPr lang="en-US" altLang="zh-TW" sz="2700" dirty="0">
                <a:latin typeface="Times New Roman" pitchFamily="18" charset="0"/>
              </a:rPr>
              <a:t>,.....</a:t>
            </a:r>
            <a:r>
              <a:rPr lang="en-US" altLang="zh-TW" sz="2700" b="1" i="1" dirty="0" err="1">
                <a:latin typeface="Times New Roman" pitchFamily="18" charset="0"/>
              </a:rPr>
              <a:t>e</a:t>
            </a:r>
            <a:r>
              <a:rPr lang="en-US" altLang="zh-TW" sz="2700" baseline="-25000" dirty="0" err="1">
                <a:latin typeface="Times New Roman" pitchFamily="18" charset="0"/>
              </a:rPr>
              <a:t>k</a:t>
            </a:r>
            <a:r>
              <a:rPr lang="en-US" altLang="zh-TW" sz="2700" dirty="0">
                <a:latin typeface="Times New Roman" pitchFamily="18" charset="0"/>
              </a:rPr>
              <a:t>}: eigenvectors with maximum eigenvalues </a:t>
            </a:r>
            <a:r>
              <a:rPr lang="el-GR" altLang="zh-TW" sz="2700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27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l-GR" altLang="zh-TW" sz="2700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27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... &gt;</a:t>
            </a:r>
            <a:r>
              <a:rPr lang="en-US" altLang="zh-TW" sz="2700" dirty="0">
                <a:latin typeface="Times New Roman" pitchFamily="18" charset="0"/>
              </a:rPr>
              <a:t> </a:t>
            </a:r>
            <a:r>
              <a:rPr lang="el-GR" altLang="zh-TW" sz="2700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2700" baseline="-25000" dirty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marL="814388" lvl="1" indent="-27384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3000" baseline="-25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k is chosen such that </a:t>
            </a:r>
            <a:r>
              <a:rPr lang="el-GR" altLang="zh-TW" sz="2700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2700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, j&gt;k is small enough (k=50 for example)</a:t>
            </a:r>
          </a:p>
          <a:p>
            <a:pPr marL="271463" indent="-271463">
              <a:lnSpc>
                <a:spcPct val="80000"/>
              </a:lnSpc>
              <a:spcBef>
                <a:spcPct val="0"/>
              </a:spcBef>
            </a:pPr>
            <a:r>
              <a:rPr lang="en-US" altLang="zh-TW" sz="3750" b="1" dirty="0" err="1">
                <a:latin typeface="Times New Roman" pitchFamily="18" charset="0"/>
              </a:rPr>
              <a:t>Eigenvoice</a:t>
            </a:r>
            <a:r>
              <a:rPr lang="en-US" altLang="zh-TW" sz="3750" b="1" dirty="0">
                <a:latin typeface="Times New Roman" pitchFamily="18" charset="0"/>
              </a:rPr>
              <a:t> Space: spanned by {</a:t>
            </a:r>
            <a:r>
              <a:rPr lang="en-US" altLang="zh-TW" sz="3750" b="1" i="1" dirty="0">
                <a:latin typeface="Times New Roman" pitchFamily="18" charset="0"/>
              </a:rPr>
              <a:t>e</a:t>
            </a:r>
            <a:r>
              <a:rPr lang="en-US" altLang="zh-TW" sz="3750" b="1" baseline="-25000" dirty="0">
                <a:latin typeface="Times New Roman" pitchFamily="18" charset="0"/>
              </a:rPr>
              <a:t>1</a:t>
            </a:r>
            <a:r>
              <a:rPr lang="en-US" altLang="zh-TW" sz="3750" b="1" dirty="0">
                <a:latin typeface="Times New Roman" pitchFamily="18" charset="0"/>
              </a:rPr>
              <a:t>,</a:t>
            </a:r>
            <a:r>
              <a:rPr lang="en-US" altLang="zh-TW" sz="3750" b="1" i="1" dirty="0">
                <a:latin typeface="Times New Roman" pitchFamily="18" charset="0"/>
              </a:rPr>
              <a:t>e</a:t>
            </a:r>
            <a:r>
              <a:rPr lang="en-US" altLang="zh-TW" sz="3750" b="1" baseline="-25000" dirty="0">
                <a:latin typeface="Times New Roman" pitchFamily="18" charset="0"/>
              </a:rPr>
              <a:t>2 </a:t>
            </a:r>
            <a:r>
              <a:rPr lang="en-US" altLang="zh-TW" sz="3750" b="1" dirty="0">
                <a:latin typeface="Times New Roman" pitchFamily="18" charset="0"/>
              </a:rPr>
              <a:t>,.....</a:t>
            </a:r>
            <a:r>
              <a:rPr lang="en-US" altLang="zh-TW" sz="3750" b="1" i="1" dirty="0" err="1">
                <a:latin typeface="Times New Roman" pitchFamily="18" charset="0"/>
              </a:rPr>
              <a:t>e</a:t>
            </a:r>
            <a:r>
              <a:rPr lang="en-US" altLang="zh-TW" sz="3750" b="1" baseline="-25000" dirty="0" err="1">
                <a:latin typeface="Times New Roman" pitchFamily="18" charset="0"/>
              </a:rPr>
              <a:t>k</a:t>
            </a:r>
            <a:r>
              <a:rPr lang="en-US" altLang="zh-TW" sz="3750" b="1" dirty="0">
                <a:latin typeface="Times New Roman" pitchFamily="18" charset="0"/>
              </a:rPr>
              <a:t>}</a:t>
            </a:r>
          </a:p>
          <a:p>
            <a:pPr marL="814388" lvl="1" indent="-273845">
              <a:lnSpc>
                <a:spcPct val="80000"/>
              </a:lnSpc>
              <a:spcBef>
                <a:spcPct val="0"/>
              </a:spcBef>
            </a:pPr>
            <a:r>
              <a:rPr lang="en-US" altLang="zh-TW" sz="3000" dirty="0">
                <a:latin typeface="Times New Roman" pitchFamily="18" charset="0"/>
              </a:rPr>
              <a:t>each point (or vector) in this space represents a whole set of tri-phone model parameters</a:t>
            </a:r>
          </a:p>
          <a:p>
            <a:pPr marL="814388" lvl="1" indent="-273845">
              <a:lnSpc>
                <a:spcPct val="80000"/>
              </a:lnSpc>
              <a:spcBef>
                <a:spcPct val="0"/>
              </a:spcBef>
            </a:pPr>
            <a:r>
              <a:rPr lang="en-US" altLang="zh-TW" sz="3000" dirty="0">
                <a:latin typeface="Times New Roman" pitchFamily="18" charset="0"/>
              </a:rPr>
              <a:t>{</a:t>
            </a:r>
            <a:r>
              <a:rPr lang="en-US" altLang="zh-TW" sz="3000" b="1" i="1" dirty="0">
                <a:latin typeface="Times New Roman" pitchFamily="18" charset="0"/>
              </a:rPr>
              <a:t>e</a:t>
            </a:r>
            <a:r>
              <a:rPr lang="en-US" altLang="zh-TW" sz="3000" baseline="-25000" dirty="0">
                <a:latin typeface="Times New Roman" pitchFamily="18" charset="0"/>
              </a:rPr>
              <a:t>1</a:t>
            </a:r>
            <a:r>
              <a:rPr lang="en-US" altLang="zh-TW" sz="3000" dirty="0">
                <a:latin typeface="Times New Roman" pitchFamily="18" charset="0"/>
              </a:rPr>
              <a:t>,</a:t>
            </a:r>
            <a:r>
              <a:rPr lang="en-US" altLang="zh-TW" sz="3000" b="1" i="1" dirty="0">
                <a:latin typeface="Times New Roman" pitchFamily="18" charset="0"/>
              </a:rPr>
              <a:t>e</a:t>
            </a:r>
            <a:r>
              <a:rPr lang="en-US" altLang="zh-TW" sz="3000" baseline="-25000" dirty="0">
                <a:latin typeface="Times New Roman" pitchFamily="18" charset="0"/>
              </a:rPr>
              <a:t>2 </a:t>
            </a:r>
            <a:r>
              <a:rPr lang="en-US" altLang="zh-TW" sz="3000" dirty="0">
                <a:latin typeface="Times New Roman" pitchFamily="18" charset="0"/>
              </a:rPr>
              <a:t>,.....</a:t>
            </a:r>
            <a:r>
              <a:rPr lang="en-US" altLang="zh-TW" sz="3000" b="1" i="1" dirty="0" err="1">
                <a:latin typeface="Times New Roman" pitchFamily="18" charset="0"/>
              </a:rPr>
              <a:t>e</a:t>
            </a:r>
            <a:r>
              <a:rPr lang="en-US" altLang="zh-TW" sz="3000" baseline="-25000" dirty="0" err="1">
                <a:latin typeface="Times New Roman" pitchFamily="18" charset="0"/>
              </a:rPr>
              <a:t>k</a:t>
            </a:r>
            <a:r>
              <a:rPr lang="en-US" altLang="zh-TW" sz="3000" dirty="0">
                <a:latin typeface="Times New Roman" pitchFamily="18" charset="0"/>
              </a:rPr>
              <a:t>} represents the most important characteristics of speakers extracted from huge quantity of training data by large number of training speakers </a:t>
            </a:r>
          </a:p>
          <a:p>
            <a:pPr marL="814388" lvl="1" indent="-273845">
              <a:lnSpc>
                <a:spcPct val="80000"/>
              </a:lnSpc>
              <a:spcBef>
                <a:spcPct val="0"/>
              </a:spcBef>
            </a:pPr>
            <a:r>
              <a:rPr lang="en-US" altLang="zh-TW" sz="3000" dirty="0">
                <a:latin typeface="Times New Roman" pitchFamily="18" charset="0"/>
              </a:rPr>
              <a:t>each new speaker as a point (or vector) </a:t>
            </a:r>
          </a:p>
          <a:p>
            <a:pPr marL="814388" lvl="1" indent="-273845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3000" dirty="0">
                <a:latin typeface="Times New Roman" pitchFamily="18" charset="0"/>
              </a:rPr>
              <a:t>	in this space,  </a:t>
            </a:r>
          </a:p>
          <a:p>
            <a:pPr marL="814388" lvl="1" indent="-273845">
              <a:lnSpc>
                <a:spcPct val="80000"/>
              </a:lnSpc>
              <a:spcBef>
                <a:spcPct val="30000"/>
              </a:spcBef>
            </a:pPr>
            <a:r>
              <a:rPr lang="en-US" altLang="zh-TW" sz="3000" dirty="0" err="1">
                <a:latin typeface="Times New Roman" pitchFamily="18" charset="0"/>
              </a:rPr>
              <a:t>a</a:t>
            </a:r>
            <a:r>
              <a:rPr lang="en-US" altLang="zh-TW" sz="3000" baseline="-25000" dirty="0" err="1">
                <a:latin typeface="Times New Roman" pitchFamily="18" charset="0"/>
              </a:rPr>
              <a:t>i</a:t>
            </a:r>
            <a:r>
              <a:rPr lang="en-US" altLang="zh-TW" sz="3000" dirty="0">
                <a:latin typeface="Times New Roman" pitchFamily="18" charset="0"/>
              </a:rPr>
              <a:t> estimated by maximum likelihood </a:t>
            </a:r>
          </a:p>
          <a:p>
            <a:pPr marL="814388" lvl="1" indent="-273845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3000" dirty="0">
                <a:latin typeface="Times New Roman" pitchFamily="18" charset="0"/>
              </a:rPr>
              <a:t>	principle (EM algorithm)</a:t>
            </a:r>
          </a:p>
          <a:p>
            <a:pPr marL="271463" indent="-271463">
              <a:lnSpc>
                <a:spcPct val="80000"/>
              </a:lnSpc>
              <a:spcBef>
                <a:spcPct val="0"/>
              </a:spcBef>
              <a:buNone/>
            </a:pPr>
            <a:endParaRPr lang="en-US" altLang="zh-TW" sz="3600" b="1" dirty="0">
              <a:latin typeface="Times New Roman" pitchFamily="18" charset="0"/>
            </a:endParaRPr>
          </a:p>
          <a:p>
            <a:pPr marL="271463" indent="-271463">
              <a:lnSpc>
                <a:spcPct val="80000"/>
              </a:lnSpc>
              <a:spcBef>
                <a:spcPct val="30000"/>
              </a:spcBef>
            </a:pPr>
            <a:r>
              <a:rPr lang="en-US" altLang="zh-TW" sz="3600" b="1" dirty="0">
                <a:latin typeface="Times New Roman" pitchFamily="18" charset="0"/>
              </a:rPr>
              <a:t>Features and Limitations</a:t>
            </a:r>
          </a:p>
          <a:p>
            <a:pPr marL="814388" lvl="1" indent="-273845">
              <a:lnSpc>
                <a:spcPct val="85000"/>
              </a:lnSpc>
              <a:spcBef>
                <a:spcPct val="5000"/>
              </a:spcBef>
            </a:pPr>
            <a:r>
              <a:rPr lang="en-US" altLang="zh-TW" sz="3000" dirty="0">
                <a:latin typeface="Times New Roman" pitchFamily="18" charset="0"/>
              </a:rPr>
              <a:t>only a small number of parameters a</a:t>
            </a:r>
            <a:r>
              <a:rPr lang="en-US" altLang="zh-TW" sz="3000" baseline="-25000" dirty="0">
                <a:latin typeface="Times New Roman" pitchFamily="18" charset="0"/>
              </a:rPr>
              <a:t>1</a:t>
            </a:r>
            <a:r>
              <a:rPr lang="en-US" altLang="zh-TW" sz="3000" dirty="0">
                <a:latin typeface="Times New Roman" pitchFamily="18" charset="0"/>
              </a:rPr>
              <a:t>...</a:t>
            </a:r>
            <a:r>
              <a:rPr lang="en-US" altLang="zh-TW" sz="3000" dirty="0" err="1">
                <a:latin typeface="Times New Roman" pitchFamily="18" charset="0"/>
              </a:rPr>
              <a:t>a</a:t>
            </a:r>
            <a:r>
              <a:rPr lang="en-US" altLang="zh-TW" sz="3000" baseline="-25000" dirty="0" err="1">
                <a:latin typeface="Times New Roman" pitchFamily="18" charset="0"/>
              </a:rPr>
              <a:t>k</a:t>
            </a:r>
            <a:r>
              <a:rPr lang="en-US" altLang="zh-TW" sz="3000" dirty="0">
                <a:latin typeface="Times New Roman" pitchFamily="18" charset="0"/>
              </a:rPr>
              <a:t> is needed to specify the characteristics of a new speaker</a:t>
            </a:r>
          </a:p>
          <a:p>
            <a:pPr marL="814388" lvl="1" indent="-273845">
              <a:lnSpc>
                <a:spcPct val="85000"/>
              </a:lnSpc>
              <a:spcBef>
                <a:spcPct val="5000"/>
              </a:spcBef>
            </a:pPr>
            <a:r>
              <a:rPr lang="en-US" altLang="zh-TW" sz="3000" dirty="0">
                <a:latin typeface="Times New Roman" pitchFamily="18" charset="0"/>
              </a:rPr>
              <a:t>rapid adaptation requiring only very limited quantity of training data</a:t>
            </a:r>
          </a:p>
          <a:p>
            <a:pPr marL="814388" lvl="1" indent="-273845">
              <a:lnSpc>
                <a:spcPct val="85000"/>
              </a:lnSpc>
              <a:spcBef>
                <a:spcPct val="5000"/>
              </a:spcBef>
            </a:pPr>
            <a:r>
              <a:rPr lang="en-US" altLang="zh-TW" sz="3000" dirty="0">
                <a:latin typeface="Times New Roman" pitchFamily="18" charset="0"/>
              </a:rPr>
              <a:t>performance saturated at lower accuracy (because too few free parameters)</a:t>
            </a:r>
          </a:p>
          <a:p>
            <a:pPr marL="814388" lvl="1" indent="-273845">
              <a:lnSpc>
                <a:spcPct val="85000"/>
              </a:lnSpc>
              <a:spcBef>
                <a:spcPct val="5000"/>
              </a:spcBef>
            </a:pPr>
            <a:r>
              <a:rPr lang="en-US" altLang="zh-TW" sz="3000" dirty="0">
                <a:latin typeface="Times New Roman" pitchFamily="18" charset="0"/>
              </a:rPr>
              <a:t>high computation/memory/training data requirements</a:t>
            </a:r>
            <a:endParaRPr lang="el-GR" altLang="zh-TW" sz="3000" dirty="0">
              <a:latin typeface="Times New Roman" pitchFamily="18" charset="0"/>
            </a:endParaRPr>
          </a:p>
        </p:txBody>
      </p:sp>
      <p:graphicFrame>
        <p:nvGraphicFramePr>
          <p:cNvPr id="3174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245647" y="6773071"/>
          <a:ext cx="4205288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4" name="方程式" r:id="rId3" imgW="1904174" imgH="355446" progId="Equation.3">
                  <p:embed/>
                </p:oleObj>
              </mc:Choice>
              <mc:Fallback>
                <p:oleObj name="方程式" r:id="rId3" imgW="1904174" imgH="355446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5647" y="6773071"/>
                        <a:ext cx="4205288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188497" y="2148684"/>
          <a:ext cx="841533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5" name="方程式" r:id="rId5" imgW="3860800" imgH="203200" progId="Equation.3">
                  <p:embed/>
                </p:oleObj>
              </mc:Choice>
              <mc:Fallback>
                <p:oleObj name="方程式" r:id="rId5" imgW="3860800" imgH="203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8497" y="2148684"/>
                        <a:ext cx="841533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9"/>
          <p:cNvGraphicFramePr>
            <a:graphicFrameLocks noChangeAspect="1"/>
          </p:cNvGraphicFramePr>
          <p:nvPr/>
        </p:nvGraphicFramePr>
        <p:xfrm>
          <a:off x="5305427" y="5532441"/>
          <a:ext cx="137874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6" name="方程式" r:id="rId7" imgW="609600" imgH="330200" progId="Equation.3">
                  <p:embed/>
                </p:oleObj>
              </mc:Choice>
              <mc:Fallback>
                <p:oleObj name="方程式" r:id="rId7" imgW="6096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5427" y="5532441"/>
                        <a:ext cx="1378745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Text Box 21"/>
          <p:cNvSpPr txBox="1">
            <a:spLocks noChangeArrowheads="1"/>
          </p:cNvSpPr>
          <p:nvPr/>
        </p:nvSpPr>
        <p:spPr bwMode="auto">
          <a:xfrm>
            <a:off x="9575009" y="391321"/>
            <a:ext cx="650081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TW" altLang="zh-TW" sz="4050"/>
          </a:p>
        </p:txBody>
      </p:sp>
      <p:grpSp>
        <p:nvGrpSpPr>
          <p:cNvPr id="31752" name="Group 24"/>
          <p:cNvGrpSpPr>
            <a:grpSpLocks/>
          </p:cNvGrpSpPr>
          <p:nvPr/>
        </p:nvGrpSpPr>
        <p:grpSpPr bwMode="auto">
          <a:xfrm>
            <a:off x="10310813" y="5575303"/>
            <a:ext cx="5545932" cy="1728788"/>
            <a:chOff x="841" y="2115"/>
            <a:chExt cx="2329" cy="726"/>
          </a:xfrm>
        </p:grpSpPr>
        <p:grpSp>
          <p:nvGrpSpPr>
            <p:cNvPr id="31753" name="Group 11"/>
            <p:cNvGrpSpPr>
              <a:grpSpLocks/>
            </p:cNvGrpSpPr>
            <p:nvPr/>
          </p:nvGrpSpPr>
          <p:grpSpPr bwMode="auto">
            <a:xfrm>
              <a:off x="1247" y="2134"/>
              <a:ext cx="1659" cy="707"/>
              <a:chOff x="3072" y="2208"/>
              <a:chExt cx="2352" cy="1632"/>
            </a:xfrm>
          </p:grpSpPr>
          <p:sp>
            <p:nvSpPr>
              <p:cNvPr id="31762" name="Line 12"/>
              <p:cNvSpPr>
                <a:spLocks noChangeShapeType="1"/>
              </p:cNvSpPr>
              <p:nvPr/>
            </p:nvSpPr>
            <p:spPr bwMode="auto">
              <a:xfrm flipV="1">
                <a:off x="4224" y="2208"/>
                <a:ext cx="0" cy="1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  <p:sp>
            <p:nvSpPr>
              <p:cNvPr id="31763" name="Line 13"/>
              <p:cNvSpPr>
                <a:spLocks noChangeShapeType="1"/>
              </p:cNvSpPr>
              <p:nvPr/>
            </p:nvSpPr>
            <p:spPr bwMode="auto">
              <a:xfrm flipH="1">
                <a:off x="3552" y="2880"/>
                <a:ext cx="1104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  <p:sp>
            <p:nvSpPr>
              <p:cNvPr id="31764" name="Line 14"/>
              <p:cNvSpPr>
                <a:spLocks noChangeShapeType="1"/>
              </p:cNvSpPr>
              <p:nvPr/>
            </p:nvSpPr>
            <p:spPr bwMode="auto">
              <a:xfrm>
                <a:off x="3072" y="3168"/>
                <a:ext cx="23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</p:grpSp>
        <p:sp>
          <p:nvSpPr>
            <p:cNvPr id="31754" name="Text Box 15"/>
            <p:cNvSpPr txBox="1">
              <a:spLocks noChangeArrowheads="1"/>
            </p:cNvSpPr>
            <p:nvPr/>
          </p:nvSpPr>
          <p:spPr bwMode="auto">
            <a:xfrm>
              <a:off x="841" y="2115"/>
              <a:ext cx="113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400">
                  <a:latin typeface="Times New Roman" pitchFamily="18" charset="0"/>
                </a:rPr>
                <a:t>Training Speaker 1</a:t>
              </a:r>
            </a:p>
          </p:txBody>
        </p:sp>
        <p:sp>
          <p:nvSpPr>
            <p:cNvPr id="31755" name="AutoShape 16"/>
            <p:cNvSpPr>
              <a:spLocks noChangeArrowheads="1"/>
            </p:cNvSpPr>
            <p:nvPr/>
          </p:nvSpPr>
          <p:spPr bwMode="auto">
            <a:xfrm>
              <a:off x="1924" y="2212"/>
              <a:ext cx="32" cy="30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sz="4050"/>
            </a:p>
          </p:txBody>
        </p:sp>
        <p:sp>
          <p:nvSpPr>
            <p:cNvPr id="31756" name="AutoShape 17"/>
            <p:cNvSpPr>
              <a:spLocks noChangeArrowheads="1"/>
            </p:cNvSpPr>
            <p:nvPr/>
          </p:nvSpPr>
          <p:spPr bwMode="auto">
            <a:xfrm>
              <a:off x="2619" y="2331"/>
              <a:ext cx="32" cy="30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sz="4050"/>
            </a:p>
          </p:txBody>
        </p:sp>
        <p:sp>
          <p:nvSpPr>
            <p:cNvPr id="31757" name="Text Box 18"/>
            <p:cNvSpPr txBox="1">
              <a:spLocks noChangeArrowheads="1"/>
            </p:cNvSpPr>
            <p:nvPr/>
          </p:nvSpPr>
          <p:spPr bwMode="auto">
            <a:xfrm>
              <a:off x="1530" y="2237"/>
              <a:ext cx="119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400">
                  <a:latin typeface="Times New Roman" pitchFamily="18" charset="0"/>
                </a:rPr>
                <a:t>Training Speaker 2</a:t>
              </a:r>
            </a:p>
          </p:txBody>
        </p:sp>
        <p:sp>
          <p:nvSpPr>
            <p:cNvPr id="31758" name="Text Box 19"/>
            <p:cNvSpPr txBox="1">
              <a:spLocks noChangeArrowheads="1"/>
            </p:cNvSpPr>
            <p:nvPr/>
          </p:nvSpPr>
          <p:spPr bwMode="auto">
            <a:xfrm>
              <a:off x="1020" y="2360"/>
              <a:ext cx="10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400">
                  <a:latin typeface="Times New Roman" pitchFamily="18" charset="0"/>
                </a:rPr>
                <a:t>New Speaker</a:t>
              </a:r>
            </a:p>
          </p:txBody>
        </p:sp>
        <p:sp>
          <p:nvSpPr>
            <p:cNvPr id="31759" name="Text Box 20"/>
            <p:cNvSpPr txBox="1">
              <a:spLocks noChangeArrowheads="1"/>
            </p:cNvSpPr>
            <p:nvPr/>
          </p:nvSpPr>
          <p:spPr bwMode="auto">
            <a:xfrm>
              <a:off x="2154" y="2550"/>
              <a:ext cx="10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400">
                  <a:latin typeface="Times New Roman" pitchFamily="18" charset="0"/>
                </a:rPr>
                <a:t>New Speaker</a:t>
              </a:r>
            </a:p>
          </p:txBody>
        </p:sp>
        <p:sp>
          <p:nvSpPr>
            <p:cNvPr id="31760" name="AutoShape 22"/>
            <p:cNvSpPr>
              <a:spLocks noChangeArrowheads="1"/>
            </p:cNvSpPr>
            <p:nvPr/>
          </p:nvSpPr>
          <p:spPr bwMode="auto">
            <a:xfrm>
              <a:off x="1791" y="2460"/>
              <a:ext cx="68" cy="6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76 w 21600"/>
                <a:gd name="T25" fmla="*/ 3176 h 21600"/>
                <a:gd name="T26" fmla="*/ 18424 w 21600"/>
                <a:gd name="T27" fmla="*/ 1842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4050"/>
            </a:p>
          </p:txBody>
        </p:sp>
        <p:sp>
          <p:nvSpPr>
            <p:cNvPr id="31761" name="AutoShape 23"/>
            <p:cNvSpPr>
              <a:spLocks noChangeArrowheads="1"/>
            </p:cNvSpPr>
            <p:nvPr/>
          </p:nvSpPr>
          <p:spPr bwMode="auto">
            <a:xfrm>
              <a:off x="2109" y="2620"/>
              <a:ext cx="68" cy="6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76 w 21600"/>
                <a:gd name="T25" fmla="*/ 3176 h 21600"/>
                <a:gd name="T26" fmla="*/ 18424 w 21600"/>
                <a:gd name="T27" fmla="*/ 1842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4050"/>
            </a:p>
          </p:txBody>
        </p:sp>
      </p:grpSp>
      <p:sp>
        <p:nvSpPr>
          <p:cNvPr id="21" name="Line 2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4050"/>
          </a:p>
        </p:txBody>
      </p:sp>
      <p:pic>
        <p:nvPicPr>
          <p:cNvPr id="22" name="Picture 21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7046" y="6939760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1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2" y="5883"/>
            <a:ext cx="13701713" cy="13018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zh-TW" sz="4200" b="1" dirty="0">
                <a:latin typeface="Times New Roman" pitchFamily="18" charset="0"/>
              </a:rPr>
              <a:t>Speaker Adaptive Training (SAT) and Cluster Adaptive Training (CAT)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71713" y="1255716"/>
            <a:ext cx="13716000" cy="48601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marL="271463" indent="-271463">
              <a:lnSpc>
                <a:spcPct val="90000"/>
              </a:lnSpc>
              <a:spcBef>
                <a:spcPct val="0"/>
              </a:spcBef>
            </a:pPr>
            <a:r>
              <a:rPr lang="en-US" altLang="zh-TW" sz="3300" b="1" dirty="0">
                <a:latin typeface="Times New Roman" pitchFamily="18" charset="0"/>
              </a:rPr>
              <a:t>Speaker Adaptive Training (SAT)</a:t>
            </a:r>
            <a:r>
              <a:rPr lang="en-US" altLang="zh-TW" sz="2850" dirty="0">
                <a:latin typeface="Times New Roman" pitchFamily="18" charset="0"/>
              </a:rPr>
              <a:t> </a:t>
            </a:r>
          </a:p>
          <a:p>
            <a:pPr marL="814388" lvl="1" indent="-273845">
              <a:lnSpc>
                <a:spcPct val="90000"/>
              </a:lnSpc>
              <a:spcBef>
                <a:spcPct val="0"/>
              </a:spcBef>
            </a:pPr>
            <a:r>
              <a:rPr lang="en-US" altLang="zh-TW" sz="2700" dirty="0">
                <a:latin typeface="Times New Roman" pitchFamily="18" charset="0"/>
              </a:rPr>
              <a:t>trying to decompose the phonetic variation and speaker variation</a:t>
            </a:r>
          </a:p>
          <a:p>
            <a:pPr marL="814388" lvl="1" indent="-273845">
              <a:lnSpc>
                <a:spcPct val="90000"/>
              </a:lnSpc>
              <a:spcBef>
                <a:spcPct val="0"/>
              </a:spcBef>
            </a:pPr>
            <a:r>
              <a:rPr lang="en-US" altLang="zh-TW" sz="2700" dirty="0">
                <a:latin typeface="Times New Roman" pitchFamily="18" charset="0"/>
              </a:rPr>
              <a:t>removing the speaker variation among training speakers as much as possible</a:t>
            </a:r>
          </a:p>
          <a:p>
            <a:pPr marL="814388" lvl="1" indent="-273845">
              <a:lnSpc>
                <a:spcPct val="90000"/>
              </a:lnSpc>
              <a:spcBef>
                <a:spcPct val="0"/>
              </a:spcBef>
            </a:pPr>
            <a:r>
              <a:rPr lang="en-US" altLang="zh-TW" sz="2700" dirty="0">
                <a:latin typeface="Times New Roman" pitchFamily="18" charset="0"/>
              </a:rPr>
              <a:t>obtaining a “compact” speaker-independent model for further adaptation</a:t>
            </a:r>
          </a:p>
          <a:p>
            <a:pPr marL="814388" lvl="1" indent="-273845">
              <a:lnSpc>
                <a:spcPct val="90000"/>
              </a:lnSpc>
              <a:spcBef>
                <a:spcPct val="0"/>
              </a:spcBef>
            </a:pPr>
            <a:r>
              <a:rPr lang="en-US" altLang="zh-TW" sz="2700" dirty="0">
                <a:latin typeface="Times New Roman" pitchFamily="18" charset="0"/>
                <a:sym typeface="Symbol" pitchFamily="18" charset="2"/>
              </a:rPr>
              <a:t>y=</a:t>
            </a:r>
            <a:r>
              <a:rPr lang="en-US" altLang="zh-TW" sz="2700" dirty="0" err="1">
                <a:latin typeface="Times New Roman" pitchFamily="18" charset="0"/>
                <a:sym typeface="Symbol" pitchFamily="18" charset="2"/>
              </a:rPr>
              <a:t>Ax+b</a:t>
            </a:r>
            <a:r>
              <a:rPr lang="en-US" altLang="zh-TW" sz="2700" dirty="0">
                <a:latin typeface="Times New Roman" pitchFamily="18" charset="0"/>
                <a:sym typeface="Symbol" pitchFamily="18" charset="2"/>
              </a:rPr>
              <a:t> in MLLR can be used in removing the speaker variation</a:t>
            </a:r>
          </a:p>
          <a:p>
            <a:pPr marL="271463" indent="-271463">
              <a:lnSpc>
                <a:spcPct val="90000"/>
              </a:lnSpc>
              <a:spcBef>
                <a:spcPct val="0"/>
              </a:spcBef>
            </a:pPr>
            <a:r>
              <a:rPr lang="en-US" altLang="zh-TW" sz="3300" b="1" dirty="0">
                <a:latin typeface="Times New Roman" pitchFamily="18" charset="0"/>
              </a:rPr>
              <a:t>Clustering Adaptive Training (CAT)</a:t>
            </a:r>
            <a:endParaRPr lang="en-US" altLang="zh-TW" sz="3300" b="1" baseline="-25000" dirty="0">
              <a:latin typeface="Times New Roman" pitchFamily="18" charset="0"/>
            </a:endParaRPr>
          </a:p>
          <a:p>
            <a:pPr marL="814388" lvl="1" indent="-273845">
              <a:lnSpc>
                <a:spcPct val="90000"/>
              </a:lnSpc>
              <a:spcBef>
                <a:spcPct val="0"/>
              </a:spcBef>
            </a:pPr>
            <a:r>
              <a:rPr lang="en-US" altLang="zh-TW" sz="2700" dirty="0">
                <a:latin typeface="Times New Roman" pitchFamily="18" charset="0"/>
              </a:rPr>
              <a:t>dividing training speakers into R clusters by speaker clustering techniques</a:t>
            </a:r>
          </a:p>
          <a:p>
            <a:pPr marL="814388" lvl="1" indent="-273845">
              <a:lnSpc>
                <a:spcPct val="90000"/>
              </a:lnSpc>
              <a:spcBef>
                <a:spcPct val="0"/>
              </a:spcBef>
            </a:pPr>
            <a:r>
              <a:rPr lang="en-US" altLang="zh-TW" sz="2700" dirty="0">
                <a:latin typeface="Times New Roman" pitchFamily="18" charset="0"/>
              </a:rPr>
              <a:t>obtaining mean models for all clusters(may include a mean-bias for the “compact” model in SAT)</a:t>
            </a:r>
          </a:p>
          <a:p>
            <a:pPr marL="814388" lvl="1" indent="-273845">
              <a:lnSpc>
                <a:spcPct val="90000"/>
              </a:lnSpc>
              <a:spcBef>
                <a:spcPct val="0"/>
              </a:spcBef>
            </a:pPr>
            <a:r>
              <a:rPr lang="en-US" altLang="zh-TW" sz="2700" dirty="0">
                <a:latin typeface="Times New Roman" pitchFamily="18" charset="0"/>
              </a:rPr>
              <a:t>models for a new speaker is interpolated from the mean vectors</a:t>
            </a:r>
          </a:p>
          <a:p>
            <a:pPr marL="271463" indent="-271463">
              <a:lnSpc>
                <a:spcPct val="90000"/>
              </a:lnSpc>
              <a:spcBef>
                <a:spcPct val="0"/>
              </a:spcBef>
            </a:pPr>
            <a:r>
              <a:rPr lang="en-US" altLang="zh-TW" sz="3300" b="1" dirty="0">
                <a:latin typeface="Times New Roman" pitchFamily="18" charset="0"/>
              </a:rPr>
              <a:t>Speaker Adaptive Training (SAT)</a:t>
            </a:r>
          </a:p>
          <a:p>
            <a:pPr marL="814388" lvl="1" indent="-27384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700" dirty="0">
                <a:latin typeface="Times New Roman" pitchFamily="18" charset="0"/>
              </a:rPr>
              <a:t>	Training Speakers</a:t>
            </a:r>
            <a:endParaRPr lang="en-US" altLang="zh-TW" sz="27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277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412207" y="8890003"/>
          <a:ext cx="6560343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7" name="方程式" r:id="rId4" imgW="3314700" imgH="647700" progId="Equation.3">
                  <p:embed/>
                </p:oleObj>
              </mc:Choice>
              <mc:Fallback>
                <p:oleObj name="方程式" r:id="rId4" imgW="3314700" imgH="6477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207" y="8890003"/>
                        <a:ext cx="6560343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3" name="Group 71"/>
          <p:cNvGrpSpPr>
            <a:grpSpLocks/>
          </p:cNvGrpSpPr>
          <p:nvPr/>
        </p:nvGrpSpPr>
        <p:grpSpPr bwMode="auto">
          <a:xfrm>
            <a:off x="2874172" y="6149184"/>
            <a:ext cx="5672138" cy="2452688"/>
            <a:chOff x="247" y="2582"/>
            <a:chExt cx="2382" cy="1030"/>
          </a:xfrm>
        </p:grpSpPr>
        <p:sp>
          <p:nvSpPr>
            <p:cNvPr id="32809" name="Text Box 6"/>
            <p:cNvSpPr txBox="1">
              <a:spLocks noChangeArrowheads="1"/>
            </p:cNvSpPr>
            <p:nvPr/>
          </p:nvSpPr>
          <p:spPr bwMode="auto">
            <a:xfrm>
              <a:off x="249" y="2582"/>
              <a:ext cx="669" cy="200"/>
            </a:xfrm>
            <a:prstGeom prst="rect">
              <a:avLst/>
            </a:prstGeom>
            <a:solidFill>
              <a:srgbClr val="BADFE2">
                <a:alpha val="2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b="1">
                  <a:solidFill>
                    <a:srgbClr val="000066"/>
                  </a:solidFill>
                  <a:latin typeface="Times New Roman" pitchFamily="18" charset="0"/>
                </a:rPr>
                <a:t>Speaker 1</a:t>
              </a:r>
              <a:endParaRPr lang="en-US" altLang="zh-TW" sz="4050" b="1">
                <a:solidFill>
                  <a:srgbClr val="000066"/>
                </a:solidFill>
              </a:endParaRPr>
            </a:p>
          </p:txBody>
        </p:sp>
        <p:sp>
          <p:nvSpPr>
            <p:cNvPr id="32810" name="Text Box 7"/>
            <p:cNvSpPr txBox="1">
              <a:spLocks noChangeArrowheads="1"/>
            </p:cNvSpPr>
            <p:nvPr/>
          </p:nvSpPr>
          <p:spPr bwMode="auto">
            <a:xfrm>
              <a:off x="247" y="2933"/>
              <a:ext cx="670" cy="207"/>
            </a:xfrm>
            <a:prstGeom prst="rect">
              <a:avLst/>
            </a:prstGeom>
            <a:solidFill>
              <a:srgbClr val="BADFE2">
                <a:alpha val="2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b="1">
                  <a:solidFill>
                    <a:srgbClr val="000066"/>
                  </a:solidFill>
                  <a:latin typeface="Times New Roman" pitchFamily="18" charset="0"/>
                </a:rPr>
                <a:t>Speaker 2</a:t>
              </a:r>
              <a:endParaRPr lang="en-US" altLang="zh-TW" sz="4050" b="1">
                <a:solidFill>
                  <a:srgbClr val="000066"/>
                </a:solidFill>
              </a:endParaRPr>
            </a:p>
          </p:txBody>
        </p:sp>
        <p:sp>
          <p:nvSpPr>
            <p:cNvPr id="32811" name="Text Box 8"/>
            <p:cNvSpPr txBox="1">
              <a:spLocks noChangeArrowheads="1"/>
            </p:cNvSpPr>
            <p:nvPr/>
          </p:nvSpPr>
          <p:spPr bwMode="auto">
            <a:xfrm>
              <a:off x="253" y="3385"/>
              <a:ext cx="670" cy="206"/>
            </a:xfrm>
            <a:prstGeom prst="rect">
              <a:avLst/>
            </a:prstGeom>
            <a:solidFill>
              <a:srgbClr val="BADFE2">
                <a:alpha val="2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b="1">
                  <a:solidFill>
                    <a:srgbClr val="000066"/>
                  </a:solidFill>
                  <a:latin typeface="Times New Roman" pitchFamily="18" charset="0"/>
                </a:rPr>
                <a:t>Speaker L</a:t>
              </a:r>
              <a:endParaRPr lang="en-US" altLang="zh-TW" sz="4050" b="1">
                <a:solidFill>
                  <a:srgbClr val="000066"/>
                </a:solidFill>
              </a:endParaRPr>
            </a:p>
          </p:txBody>
        </p:sp>
        <p:sp>
          <p:nvSpPr>
            <p:cNvPr id="32812" name="Oval 9"/>
            <p:cNvSpPr>
              <a:spLocks noChangeArrowheads="1"/>
            </p:cNvSpPr>
            <p:nvPr/>
          </p:nvSpPr>
          <p:spPr bwMode="auto">
            <a:xfrm>
              <a:off x="1406" y="2779"/>
              <a:ext cx="838" cy="833"/>
            </a:xfrm>
            <a:prstGeom prst="ellipse">
              <a:avLst/>
            </a:prstGeom>
            <a:solidFill>
              <a:srgbClr val="BADFE2">
                <a:alpha val="39999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54000" tIns="54000" rIns="54000" bIns="54000"/>
            <a:lstStyle/>
            <a:p>
              <a:pPr algn="ctr"/>
              <a:r>
                <a:rPr lang="en-US" altLang="zh-TW" sz="2100">
                  <a:solidFill>
                    <a:srgbClr val="000066"/>
                  </a:solidFill>
                  <a:latin typeface="Times New Roman" pitchFamily="18" charset="0"/>
                </a:rPr>
                <a:t>“Compact” Speaker - independent model</a:t>
              </a:r>
              <a:endParaRPr lang="en-US" altLang="zh-TW" sz="4050">
                <a:solidFill>
                  <a:srgbClr val="000066"/>
                </a:solidFill>
              </a:endParaRPr>
            </a:p>
          </p:txBody>
        </p:sp>
        <p:grpSp>
          <p:nvGrpSpPr>
            <p:cNvPr id="32813" name="Group 10"/>
            <p:cNvGrpSpPr>
              <a:grpSpLocks/>
            </p:cNvGrpSpPr>
            <p:nvPr/>
          </p:nvGrpSpPr>
          <p:grpSpPr bwMode="auto">
            <a:xfrm>
              <a:off x="919" y="2704"/>
              <a:ext cx="576" cy="227"/>
              <a:chOff x="3597" y="2880"/>
              <a:chExt cx="1083" cy="1080"/>
            </a:xfrm>
          </p:grpSpPr>
          <p:sp>
            <p:nvSpPr>
              <p:cNvPr id="32830" name="Line 11"/>
              <p:cNvSpPr>
                <a:spLocks noChangeShapeType="1"/>
              </p:cNvSpPr>
              <p:nvPr/>
            </p:nvSpPr>
            <p:spPr bwMode="auto">
              <a:xfrm>
                <a:off x="3597" y="288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  <p:sp>
            <p:nvSpPr>
              <p:cNvPr id="32831" name="Line 12"/>
              <p:cNvSpPr>
                <a:spLocks noChangeShapeType="1"/>
              </p:cNvSpPr>
              <p:nvPr/>
            </p:nvSpPr>
            <p:spPr bwMode="auto">
              <a:xfrm>
                <a:off x="4140" y="342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</p:grpSp>
        <p:grpSp>
          <p:nvGrpSpPr>
            <p:cNvPr id="32814" name="Group 13"/>
            <p:cNvGrpSpPr>
              <a:grpSpLocks/>
            </p:cNvGrpSpPr>
            <p:nvPr/>
          </p:nvGrpSpPr>
          <p:grpSpPr bwMode="auto">
            <a:xfrm>
              <a:off x="917" y="3035"/>
              <a:ext cx="487" cy="123"/>
              <a:chOff x="3597" y="2880"/>
              <a:chExt cx="1083" cy="1080"/>
            </a:xfrm>
          </p:grpSpPr>
          <p:sp>
            <p:nvSpPr>
              <p:cNvPr id="32828" name="Line 14"/>
              <p:cNvSpPr>
                <a:spLocks noChangeShapeType="1"/>
              </p:cNvSpPr>
              <p:nvPr/>
            </p:nvSpPr>
            <p:spPr bwMode="auto">
              <a:xfrm>
                <a:off x="3597" y="288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  <p:sp>
            <p:nvSpPr>
              <p:cNvPr id="32829" name="Line 15"/>
              <p:cNvSpPr>
                <a:spLocks noChangeShapeType="1"/>
              </p:cNvSpPr>
              <p:nvPr/>
            </p:nvSpPr>
            <p:spPr bwMode="auto">
              <a:xfrm>
                <a:off x="4140" y="342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</p:grpSp>
        <p:grpSp>
          <p:nvGrpSpPr>
            <p:cNvPr id="32815" name="Group 16"/>
            <p:cNvGrpSpPr>
              <a:grpSpLocks/>
            </p:cNvGrpSpPr>
            <p:nvPr/>
          </p:nvGrpSpPr>
          <p:grpSpPr bwMode="auto">
            <a:xfrm flipV="1">
              <a:off x="923" y="3385"/>
              <a:ext cx="526" cy="115"/>
              <a:chOff x="3597" y="2880"/>
              <a:chExt cx="1083" cy="1080"/>
            </a:xfrm>
          </p:grpSpPr>
          <p:sp>
            <p:nvSpPr>
              <p:cNvPr id="32826" name="Line 17"/>
              <p:cNvSpPr>
                <a:spLocks noChangeShapeType="1"/>
              </p:cNvSpPr>
              <p:nvPr/>
            </p:nvSpPr>
            <p:spPr bwMode="auto">
              <a:xfrm>
                <a:off x="3597" y="288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  <p:sp>
            <p:nvSpPr>
              <p:cNvPr id="32827" name="Line 18"/>
              <p:cNvSpPr>
                <a:spLocks noChangeShapeType="1"/>
              </p:cNvSpPr>
              <p:nvPr/>
            </p:nvSpPr>
            <p:spPr bwMode="auto">
              <a:xfrm>
                <a:off x="4140" y="342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</p:grpSp>
        <p:sp>
          <p:nvSpPr>
            <p:cNvPr id="32816" name="Line 19"/>
            <p:cNvSpPr>
              <a:spLocks noChangeShapeType="1"/>
            </p:cNvSpPr>
            <p:nvPr/>
          </p:nvSpPr>
          <p:spPr bwMode="auto">
            <a:xfrm flipV="1">
              <a:off x="2216" y="2849"/>
              <a:ext cx="365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32817" name="Line 20"/>
            <p:cNvSpPr>
              <a:spLocks noChangeShapeType="1"/>
            </p:cNvSpPr>
            <p:nvPr/>
          </p:nvSpPr>
          <p:spPr bwMode="auto">
            <a:xfrm flipV="1">
              <a:off x="2244" y="3078"/>
              <a:ext cx="365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32818" name="Text Box 21"/>
            <p:cNvSpPr txBox="1">
              <a:spLocks noChangeArrowheads="1"/>
            </p:cNvSpPr>
            <p:nvPr/>
          </p:nvSpPr>
          <p:spPr bwMode="auto">
            <a:xfrm>
              <a:off x="2122" y="2715"/>
              <a:ext cx="4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800">
                  <a:latin typeface="Times New Roman" pitchFamily="18" charset="0"/>
                </a:rPr>
                <a:t>MAP</a:t>
              </a:r>
              <a:endParaRPr lang="en-US" altLang="zh-TW" sz="4050"/>
            </a:p>
          </p:txBody>
        </p:sp>
        <p:sp>
          <p:nvSpPr>
            <p:cNvPr id="32819" name="Text Box 22"/>
            <p:cNvSpPr txBox="1">
              <a:spLocks noChangeArrowheads="1"/>
            </p:cNvSpPr>
            <p:nvPr/>
          </p:nvSpPr>
          <p:spPr bwMode="auto">
            <a:xfrm>
              <a:off x="2203" y="2971"/>
              <a:ext cx="42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800">
                  <a:latin typeface="Times New Roman" pitchFamily="18" charset="0"/>
                </a:rPr>
                <a:t>MLLR</a:t>
              </a:r>
              <a:endParaRPr lang="en-US" altLang="zh-TW" sz="4050"/>
            </a:p>
          </p:txBody>
        </p:sp>
        <p:sp>
          <p:nvSpPr>
            <p:cNvPr id="32820" name="Line 23"/>
            <p:cNvSpPr>
              <a:spLocks noChangeShapeType="1"/>
            </p:cNvSpPr>
            <p:nvPr/>
          </p:nvSpPr>
          <p:spPr bwMode="auto">
            <a:xfrm flipH="1">
              <a:off x="2411" y="3228"/>
              <a:ext cx="0" cy="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32821" name="Text Box 24"/>
            <p:cNvSpPr txBox="1">
              <a:spLocks noChangeArrowheads="1"/>
            </p:cNvSpPr>
            <p:nvPr/>
          </p:nvSpPr>
          <p:spPr bwMode="auto">
            <a:xfrm>
              <a:off x="1045" y="2654"/>
              <a:ext cx="4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800">
                  <a:latin typeface="Times New Roman" pitchFamily="18" charset="0"/>
                </a:rPr>
                <a:t>A</a:t>
              </a:r>
              <a:r>
                <a:rPr lang="en-US" altLang="zh-TW" sz="1800" baseline="-25000">
                  <a:latin typeface="Times New Roman" pitchFamily="18" charset="0"/>
                </a:rPr>
                <a:t>1</a:t>
              </a:r>
              <a:r>
                <a:rPr lang="en-US" altLang="zh-TW" sz="1800">
                  <a:latin typeface="Times New Roman" pitchFamily="18" charset="0"/>
                </a:rPr>
                <a:t>, b</a:t>
              </a:r>
              <a:r>
                <a:rPr lang="en-US" altLang="zh-TW" sz="1800" baseline="-25000">
                  <a:latin typeface="Times New Roman" pitchFamily="18" charset="0"/>
                </a:rPr>
                <a:t>1</a:t>
              </a:r>
              <a:endParaRPr lang="en-US" altLang="zh-TW" sz="4050"/>
            </a:p>
          </p:txBody>
        </p:sp>
        <p:sp>
          <p:nvSpPr>
            <p:cNvPr id="32822" name="Text Box 25"/>
            <p:cNvSpPr txBox="1">
              <a:spLocks noChangeArrowheads="1"/>
            </p:cNvSpPr>
            <p:nvPr/>
          </p:nvSpPr>
          <p:spPr bwMode="auto">
            <a:xfrm>
              <a:off x="965" y="2913"/>
              <a:ext cx="42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800">
                  <a:latin typeface="Times New Roman" pitchFamily="18" charset="0"/>
                </a:rPr>
                <a:t>A</a:t>
              </a:r>
              <a:r>
                <a:rPr lang="en-US" altLang="zh-TW" sz="1800" baseline="-25000">
                  <a:latin typeface="Times New Roman" pitchFamily="18" charset="0"/>
                </a:rPr>
                <a:t>2</a:t>
              </a:r>
              <a:r>
                <a:rPr lang="en-US" altLang="zh-TW" sz="1800">
                  <a:latin typeface="Times New Roman" pitchFamily="18" charset="0"/>
                </a:rPr>
                <a:t>, b</a:t>
              </a:r>
              <a:r>
                <a:rPr lang="en-US" altLang="zh-TW" sz="1800" baseline="-25000">
                  <a:latin typeface="Times New Roman" pitchFamily="18" charset="0"/>
                </a:rPr>
                <a:t>2</a:t>
              </a:r>
              <a:endParaRPr lang="en-US" altLang="zh-TW" sz="4050"/>
            </a:p>
          </p:txBody>
        </p:sp>
        <p:sp>
          <p:nvSpPr>
            <p:cNvPr id="32823" name="Text Box 26"/>
            <p:cNvSpPr txBox="1">
              <a:spLocks noChangeArrowheads="1"/>
            </p:cNvSpPr>
            <p:nvPr/>
          </p:nvSpPr>
          <p:spPr bwMode="auto">
            <a:xfrm>
              <a:off x="965" y="3268"/>
              <a:ext cx="4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800">
                  <a:latin typeface="Times New Roman" pitchFamily="18" charset="0"/>
                </a:rPr>
                <a:t>A</a:t>
              </a:r>
              <a:r>
                <a:rPr lang="en-US" altLang="zh-TW" sz="1800" baseline="-25000">
                  <a:latin typeface="Times New Roman" pitchFamily="18" charset="0"/>
                </a:rPr>
                <a:t>L</a:t>
              </a:r>
              <a:r>
                <a:rPr lang="en-US" altLang="zh-TW" sz="1800">
                  <a:latin typeface="Times New Roman" pitchFamily="18" charset="0"/>
                </a:rPr>
                <a:t>, b</a:t>
              </a:r>
              <a:r>
                <a:rPr lang="en-US" altLang="zh-TW" sz="1800" baseline="-25000">
                  <a:latin typeface="Times New Roman" pitchFamily="18" charset="0"/>
                </a:rPr>
                <a:t>L</a:t>
              </a:r>
              <a:endParaRPr lang="en-US" altLang="zh-TW" sz="4050"/>
            </a:p>
          </p:txBody>
        </p:sp>
        <p:sp>
          <p:nvSpPr>
            <p:cNvPr id="32824" name="Line 27"/>
            <p:cNvSpPr>
              <a:spLocks noChangeShapeType="1"/>
            </p:cNvSpPr>
            <p:nvPr/>
          </p:nvSpPr>
          <p:spPr bwMode="auto">
            <a:xfrm flipH="1">
              <a:off x="552" y="3209"/>
              <a:ext cx="0" cy="1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32825" name="Line 28"/>
            <p:cNvSpPr>
              <a:spLocks noChangeShapeType="1"/>
            </p:cNvSpPr>
            <p:nvPr/>
          </p:nvSpPr>
          <p:spPr bwMode="auto">
            <a:xfrm flipH="1">
              <a:off x="2408" y="3340"/>
              <a:ext cx="0" cy="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</p:grpSp>
      <p:sp>
        <p:nvSpPr>
          <p:cNvPr id="32774" name="Rectangle 30"/>
          <p:cNvSpPr>
            <a:spLocks noChangeArrowheads="1"/>
          </p:cNvSpPr>
          <p:nvPr/>
        </p:nvSpPr>
        <p:spPr bwMode="auto">
          <a:xfrm>
            <a:off x="9246397" y="5115719"/>
            <a:ext cx="6755606" cy="592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1463" indent="-271463">
              <a:lnSpc>
                <a:spcPct val="90000"/>
              </a:lnSpc>
              <a:buFontTx/>
              <a:buChar char="•"/>
            </a:pPr>
            <a:r>
              <a:rPr lang="en-US" altLang="zh-TW" sz="3300" b="1">
                <a:latin typeface="Times New Roman" pitchFamily="18" charset="0"/>
              </a:rPr>
              <a:t>Cluster Adaptive Training (CAT)</a:t>
            </a:r>
            <a:r>
              <a:rPr lang="en-US" altLang="zh-TW" sz="3300">
                <a:latin typeface="Times New Roman" pitchFamily="18" charset="0"/>
              </a:rPr>
              <a:t> </a:t>
            </a:r>
          </a:p>
        </p:txBody>
      </p:sp>
      <p:grpSp>
        <p:nvGrpSpPr>
          <p:cNvPr id="32775" name="Group 70"/>
          <p:cNvGrpSpPr>
            <a:grpSpLocks/>
          </p:cNvGrpSpPr>
          <p:nvPr/>
        </p:nvGrpSpPr>
        <p:grpSpPr bwMode="auto">
          <a:xfrm>
            <a:off x="9196388" y="5763421"/>
            <a:ext cx="6962775" cy="3233738"/>
            <a:chOff x="2902" y="2420"/>
            <a:chExt cx="2924" cy="1358"/>
          </a:xfrm>
        </p:grpSpPr>
        <p:sp>
          <p:nvSpPr>
            <p:cNvPr id="32778" name="Text Box 33"/>
            <p:cNvSpPr txBox="1">
              <a:spLocks noChangeArrowheads="1"/>
            </p:cNvSpPr>
            <p:nvPr/>
          </p:nvSpPr>
          <p:spPr bwMode="auto">
            <a:xfrm>
              <a:off x="3859" y="2420"/>
              <a:ext cx="510" cy="239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TW" sz="2100">
                  <a:solidFill>
                    <a:srgbClr val="000066"/>
                  </a:solidFill>
                  <a:latin typeface="Times New Roman" pitchFamily="18" charset="0"/>
                </a:rPr>
                <a:t>cluster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zh-TW" sz="2100">
                  <a:solidFill>
                    <a:srgbClr val="000066"/>
                  </a:solidFill>
                  <a:latin typeface="Times New Roman" pitchFamily="18" charset="0"/>
                </a:rPr>
                <a:t>mean 1</a:t>
              </a:r>
              <a:endParaRPr lang="en-US" altLang="zh-TW" sz="4050">
                <a:solidFill>
                  <a:srgbClr val="000066"/>
                </a:solidFill>
              </a:endParaRPr>
            </a:p>
          </p:txBody>
        </p:sp>
        <p:sp>
          <p:nvSpPr>
            <p:cNvPr id="32779" name="Text Box 34"/>
            <p:cNvSpPr txBox="1">
              <a:spLocks noChangeArrowheads="1"/>
            </p:cNvSpPr>
            <p:nvPr/>
          </p:nvSpPr>
          <p:spPr bwMode="auto">
            <a:xfrm>
              <a:off x="3866" y="2771"/>
              <a:ext cx="510" cy="243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TW" sz="1800">
                  <a:latin typeface="Times New Roman" pitchFamily="18" charset="0"/>
                </a:rPr>
                <a:t> </a:t>
              </a:r>
              <a:r>
                <a:rPr lang="en-US" altLang="zh-TW" sz="2100">
                  <a:solidFill>
                    <a:srgbClr val="000066"/>
                  </a:solidFill>
                  <a:latin typeface="Times New Roman" pitchFamily="18" charset="0"/>
                </a:rPr>
                <a:t>cluster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zh-TW" sz="2100">
                  <a:solidFill>
                    <a:srgbClr val="000066"/>
                  </a:solidFill>
                  <a:latin typeface="Times New Roman" pitchFamily="18" charset="0"/>
                </a:rPr>
                <a:t>mean 2</a:t>
              </a:r>
              <a:endParaRPr lang="en-US" altLang="zh-TW" sz="4050"/>
            </a:p>
          </p:txBody>
        </p:sp>
        <p:sp>
          <p:nvSpPr>
            <p:cNvPr id="32780" name="Text Box 35"/>
            <p:cNvSpPr txBox="1">
              <a:spLocks noChangeArrowheads="1"/>
            </p:cNvSpPr>
            <p:nvPr/>
          </p:nvSpPr>
          <p:spPr bwMode="auto">
            <a:xfrm>
              <a:off x="3870" y="3228"/>
              <a:ext cx="510" cy="243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TW" sz="1800">
                  <a:latin typeface="Times New Roman" pitchFamily="18" charset="0"/>
                </a:rPr>
                <a:t> </a:t>
              </a:r>
              <a:r>
                <a:rPr lang="en-US" altLang="zh-TW" sz="2100">
                  <a:solidFill>
                    <a:srgbClr val="000066"/>
                  </a:solidFill>
                  <a:latin typeface="Times New Roman" pitchFamily="18" charset="0"/>
                </a:rPr>
                <a:t>cluster</a:t>
              </a:r>
            </a:p>
            <a:p>
              <a:pPr algn="ctr" eaLnBrk="1" hangingPunct="1"/>
              <a:r>
                <a:rPr lang="en-US" altLang="zh-TW" sz="2100">
                  <a:solidFill>
                    <a:srgbClr val="000066"/>
                  </a:solidFill>
                  <a:latin typeface="Times New Roman" pitchFamily="18" charset="0"/>
                </a:rPr>
                <a:t>mean R</a:t>
              </a:r>
              <a:endParaRPr lang="en-US" altLang="zh-TW" sz="4050"/>
            </a:p>
          </p:txBody>
        </p:sp>
        <p:sp>
          <p:nvSpPr>
            <p:cNvPr id="32781" name="Oval 36"/>
            <p:cNvSpPr>
              <a:spLocks noChangeArrowheads="1"/>
            </p:cNvSpPr>
            <p:nvPr/>
          </p:nvSpPr>
          <p:spPr bwMode="auto">
            <a:xfrm>
              <a:off x="2902" y="2529"/>
              <a:ext cx="624" cy="907"/>
            </a:xfrm>
            <a:prstGeom prst="ellipse">
              <a:avLst/>
            </a:prstGeom>
            <a:solidFill>
              <a:schemeClr val="accent1">
                <a:alpha val="39999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54000" tIns="54000" rIns="54000" bIns="54000"/>
            <a:lstStyle/>
            <a:p>
              <a:pPr algn="ctr"/>
              <a:endParaRPr lang="en-US" altLang="zh-TW" sz="1950" b="1">
                <a:latin typeface="Times New Roman" pitchFamily="18" charset="0"/>
              </a:endParaRPr>
            </a:p>
            <a:p>
              <a:pPr algn="ctr"/>
              <a:r>
                <a:rPr lang="en-US" altLang="zh-TW" sz="1950" b="1">
                  <a:solidFill>
                    <a:srgbClr val="000066"/>
                  </a:solidFill>
                  <a:latin typeface="Times New Roman" pitchFamily="18" charset="0"/>
                </a:rPr>
                <a:t>L</a:t>
              </a:r>
            </a:p>
            <a:p>
              <a:pPr algn="ctr"/>
              <a:r>
                <a:rPr lang="en-US" altLang="zh-TW" sz="1950" b="1">
                  <a:solidFill>
                    <a:srgbClr val="000066"/>
                  </a:solidFill>
                  <a:latin typeface="Times New Roman" pitchFamily="18" charset="0"/>
                </a:rPr>
                <a:t>Training Speakers</a:t>
              </a:r>
              <a:endParaRPr lang="en-US" altLang="zh-TW" sz="1950" b="1">
                <a:solidFill>
                  <a:srgbClr val="000066"/>
                </a:solidFill>
              </a:endParaRPr>
            </a:p>
          </p:txBody>
        </p:sp>
        <p:grpSp>
          <p:nvGrpSpPr>
            <p:cNvPr id="32782" name="Group 37"/>
            <p:cNvGrpSpPr>
              <a:grpSpLocks/>
            </p:cNvGrpSpPr>
            <p:nvPr/>
          </p:nvGrpSpPr>
          <p:grpSpPr bwMode="auto">
            <a:xfrm>
              <a:off x="4376" y="2528"/>
              <a:ext cx="556" cy="378"/>
              <a:chOff x="5757" y="2880"/>
              <a:chExt cx="1803" cy="900"/>
            </a:xfrm>
          </p:grpSpPr>
          <p:sp>
            <p:nvSpPr>
              <p:cNvPr id="32807" name="Line 38"/>
              <p:cNvSpPr>
                <a:spLocks noChangeShapeType="1"/>
              </p:cNvSpPr>
              <p:nvPr/>
            </p:nvSpPr>
            <p:spPr bwMode="auto">
              <a:xfrm>
                <a:off x="5757" y="2880"/>
                <a:ext cx="899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  <p:sp>
            <p:nvSpPr>
              <p:cNvPr id="32808" name="Line 39"/>
              <p:cNvSpPr>
                <a:spLocks noChangeShapeType="1"/>
              </p:cNvSpPr>
              <p:nvPr/>
            </p:nvSpPr>
            <p:spPr bwMode="auto">
              <a:xfrm>
                <a:off x="6661" y="3330"/>
                <a:ext cx="899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</p:grpSp>
        <p:grpSp>
          <p:nvGrpSpPr>
            <p:cNvPr id="32783" name="Group 40"/>
            <p:cNvGrpSpPr>
              <a:grpSpLocks/>
            </p:cNvGrpSpPr>
            <p:nvPr/>
          </p:nvGrpSpPr>
          <p:grpSpPr bwMode="auto">
            <a:xfrm>
              <a:off x="4376" y="2875"/>
              <a:ext cx="510" cy="163"/>
              <a:chOff x="5760" y="3957"/>
              <a:chExt cx="1620" cy="360"/>
            </a:xfrm>
          </p:grpSpPr>
          <p:sp>
            <p:nvSpPr>
              <p:cNvPr id="32805" name="Line 41"/>
              <p:cNvSpPr>
                <a:spLocks noChangeShapeType="1"/>
              </p:cNvSpPr>
              <p:nvPr/>
            </p:nvSpPr>
            <p:spPr bwMode="auto">
              <a:xfrm>
                <a:off x="5760" y="3957"/>
                <a:ext cx="808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  <p:sp>
            <p:nvSpPr>
              <p:cNvPr id="32806" name="Line 42"/>
              <p:cNvSpPr>
                <a:spLocks noChangeShapeType="1"/>
              </p:cNvSpPr>
              <p:nvPr/>
            </p:nvSpPr>
            <p:spPr bwMode="auto">
              <a:xfrm>
                <a:off x="6572" y="4137"/>
                <a:ext cx="808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</p:grpSp>
        <p:grpSp>
          <p:nvGrpSpPr>
            <p:cNvPr id="32784" name="Group 43"/>
            <p:cNvGrpSpPr>
              <a:grpSpLocks/>
            </p:cNvGrpSpPr>
            <p:nvPr/>
          </p:nvGrpSpPr>
          <p:grpSpPr bwMode="auto">
            <a:xfrm>
              <a:off x="4380" y="3153"/>
              <a:ext cx="524" cy="192"/>
              <a:chOff x="5814" y="4984"/>
              <a:chExt cx="1671" cy="284"/>
            </a:xfrm>
          </p:grpSpPr>
          <p:sp>
            <p:nvSpPr>
              <p:cNvPr id="32803" name="Line 44"/>
              <p:cNvSpPr>
                <a:spLocks noChangeShapeType="1"/>
              </p:cNvSpPr>
              <p:nvPr/>
            </p:nvSpPr>
            <p:spPr bwMode="auto">
              <a:xfrm flipV="1">
                <a:off x="5814" y="5126"/>
                <a:ext cx="833" cy="1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  <p:sp>
            <p:nvSpPr>
              <p:cNvPr id="32804" name="Line 45"/>
              <p:cNvSpPr>
                <a:spLocks noChangeShapeType="1"/>
              </p:cNvSpPr>
              <p:nvPr/>
            </p:nvSpPr>
            <p:spPr bwMode="auto">
              <a:xfrm flipV="1">
                <a:off x="6652" y="4984"/>
                <a:ext cx="833" cy="1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</p:grpSp>
        <p:sp>
          <p:nvSpPr>
            <p:cNvPr id="32785" name="Line 46"/>
            <p:cNvSpPr>
              <a:spLocks noChangeShapeType="1"/>
            </p:cNvSpPr>
            <p:nvPr/>
          </p:nvSpPr>
          <p:spPr bwMode="auto">
            <a:xfrm flipV="1">
              <a:off x="3497" y="2576"/>
              <a:ext cx="371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32786" name="Line 47"/>
            <p:cNvSpPr>
              <a:spLocks noChangeShapeType="1"/>
            </p:cNvSpPr>
            <p:nvPr/>
          </p:nvSpPr>
          <p:spPr bwMode="auto">
            <a:xfrm flipV="1">
              <a:off x="3522" y="2906"/>
              <a:ext cx="340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32787" name="Line 48"/>
            <p:cNvSpPr>
              <a:spLocks noChangeShapeType="1"/>
            </p:cNvSpPr>
            <p:nvPr/>
          </p:nvSpPr>
          <p:spPr bwMode="auto">
            <a:xfrm flipH="1">
              <a:off x="3665" y="3044"/>
              <a:ext cx="0" cy="1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32788" name="Text Box 49"/>
            <p:cNvSpPr txBox="1">
              <a:spLocks noChangeArrowheads="1"/>
            </p:cNvSpPr>
            <p:nvPr/>
          </p:nvSpPr>
          <p:spPr bwMode="auto">
            <a:xfrm>
              <a:off x="4515" y="2420"/>
              <a:ext cx="325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2100">
                  <a:latin typeface="Times New Roman" pitchFamily="18" charset="0"/>
                </a:rPr>
                <a:t>a</a:t>
              </a:r>
              <a:r>
                <a:rPr lang="en-US" altLang="zh-TW" sz="2100" baseline="-25000">
                  <a:latin typeface="Times New Roman" pitchFamily="18" charset="0"/>
                </a:rPr>
                <a:t>1</a:t>
              </a:r>
              <a:endParaRPr lang="en-US" altLang="zh-TW" sz="2100"/>
            </a:p>
          </p:txBody>
        </p:sp>
        <p:sp>
          <p:nvSpPr>
            <p:cNvPr id="32789" name="Text Box 50"/>
            <p:cNvSpPr txBox="1">
              <a:spLocks noChangeArrowheads="1"/>
            </p:cNvSpPr>
            <p:nvPr/>
          </p:nvSpPr>
          <p:spPr bwMode="auto">
            <a:xfrm>
              <a:off x="4423" y="2744"/>
              <a:ext cx="32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2100">
                  <a:latin typeface="Times New Roman" pitchFamily="18" charset="0"/>
                </a:rPr>
                <a:t>a</a:t>
              </a:r>
              <a:r>
                <a:rPr lang="en-US" altLang="zh-TW" sz="2100" baseline="-25000">
                  <a:latin typeface="Times New Roman" pitchFamily="18" charset="0"/>
                </a:rPr>
                <a:t>2</a:t>
              </a:r>
              <a:endParaRPr lang="en-US" altLang="zh-TW" sz="2100"/>
            </a:p>
          </p:txBody>
        </p:sp>
        <p:sp>
          <p:nvSpPr>
            <p:cNvPr id="32790" name="Text Box 51"/>
            <p:cNvSpPr txBox="1">
              <a:spLocks noChangeArrowheads="1"/>
            </p:cNvSpPr>
            <p:nvPr/>
          </p:nvSpPr>
          <p:spPr bwMode="auto">
            <a:xfrm>
              <a:off x="4362" y="3093"/>
              <a:ext cx="32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2100">
                  <a:latin typeface="Times New Roman" pitchFamily="18" charset="0"/>
                </a:rPr>
                <a:t>a</a:t>
              </a:r>
              <a:r>
                <a:rPr lang="en-US" altLang="zh-TW" sz="2100" baseline="-25000">
                  <a:latin typeface="Times New Roman" pitchFamily="18" charset="0"/>
                </a:rPr>
                <a:t>R</a:t>
              </a:r>
              <a:endParaRPr lang="en-US" altLang="zh-TW" sz="2100"/>
            </a:p>
          </p:txBody>
        </p:sp>
        <p:sp>
          <p:nvSpPr>
            <p:cNvPr id="32791" name="Text Box 52"/>
            <p:cNvSpPr txBox="1">
              <a:spLocks noChangeArrowheads="1"/>
            </p:cNvSpPr>
            <p:nvPr/>
          </p:nvSpPr>
          <p:spPr bwMode="auto">
            <a:xfrm>
              <a:off x="3866" y="3616"/>
              <a:ext cx="510" cy="16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2100">
                  <a:solidFill>
                    <a:srgbClr val="000066"/>
                  </a:solidFill>
                  <a:latin typeface="Times New Roman" pitchFamily="18" charset="0"/>
                </a:rPr>
                <a:t>mean-bias</a:t>
              </a:r>
              <a:endParaRPr lang="en-US" altLang="zh-TW" sz="4050">
                <a:solidFill>
                  <a:srgbClr val="000066"/>
                </a:solidFill>
              </a:endParaRPr>
            </a:p>
          </p:txBody>
        </p:sp>
        <p:sp>
          <p:nvSpPr>
            <p:cNvPr id="32792" name="Line 53"/>
            <p:cNvSpPr>
              <a:spLocks noChangeShapeType="1"/>
            </p:cNvSpPr>
            <p:nvPr/>
          </p:nvSpPr>
          <p:spPr bwMode="auto">
            <a:xfrm flipH="1">
              <a:off x="4098" y="3069"/>
              <a:ext cx="0" cy="10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4050"/>
            </a:p>
          </p:txBody>
        </p:sp>
        <p:grpSp>
          <p:nvGrpSpPr>
            <p:cNvPr id="32793" name="Group 54"/>
            <p:cNvGrpSpPr>
              <a:grpSpLocks/>
            </p:cNvGrpSpPr>
            <p:nvPr/>
          </p:nvGrpSpPr>
          <p:grpSpPr bwMode="auto">
            <a:xfrm>
              <a:off x="4391" y="3333"/>
              <a:ext cx="533" cy="361"/>
              <a:chOff x="5754" y="6106"/>
              <a:chExt cx="1671" cy="284"/>
            </a:xfrm>
          </p:grpSpPr>
          <p:sp>
            <p:nvSpPr>
              <p:cNvPr id="32801" name="Line 55"/>
              <p:cNvSpPr>
                <a:spLocks noChangeShapeType="1"/>
              </p:cNvSpPr>
              <p:nvPr/>
            </p:nvSpPr>
            <p:spPr bwMode="auto">
              <a:xfrm flipV="1">
                <a:off x="5754" y="6248"/>
                <a:ext cx="833" cy="1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  <p:sp>
            <p:nvSpPr>
              <p:cNvPr id="32802" name="Line 56"/>
              <p:cNvSpPr>
                <a:spLocks noChangeShapeType="1"/>
              </p:cNvSpPr>
              <p:nvPr/>
            </p:nvSpPr>
            <p:spPr bwMode="auto">
              <a:xfrm flipV="1">
                <a:off x="6592" y="6106"/>
                <a:ext cx="833" cy="1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</p:grpSp>
        <p:sp>
          <p:nvSpPr>
            <p:cNvPr id="32794" name="Text Box 57"/>
            <p:cNvSpPr txBox="1">
              <a:spLocks noChangeArrowheads="1"/>
            </p:cNvSpPr>
            <p:nvPr/>
          </p:nvSpPr>
          <p:spPr bwMode="auto">
            <a:xfrm>
              <a:off x="4527" y="3501"/>
              <a:ext cx="325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2100">
                  <a:latin typeface="Times New Roman" pitchFamily="18" charset="0"/>
                </a:rPr>
                <a:t>1</a:t>
              </a:r>
              <a:endParaRPr lang="en-US" altLang="zh-TW" sz="2100"/>
            </a:p>
          </p:txBody>
        </p:sp>
        <p:sp>
          <p:nvSpPr>
            <p:cNvPr id="32795" name="Oval 58"/>
            <p:cNvSpPr>
              <a:spLocks noChangeArrowheads="1"/>
            </p:cNvSpPr>
            <p:nvPr/>
          </p:nvSpPr>
          <p:spPr bwMode="auto">
            <a:xfrm>
              <a:off x="4940" y="2909"/>
              <a:ext cx="232" cy="454"/>
            </a:xfrm>
            <a:prstGeom prst="ellipse">
              <a:avLst/>
            </a:prstGeom>
            <a:solidFill>
              <a:schemeClr val="accent1">
                <a:alpha val="39999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54000" tIns="54000" rIns="54000" bIns="54000"/>
            <a:lstStyle/>
            <a:p>
              <a:pPr algn="ctr"/>
              <a:endParaRPr lang="en-US" altLang="zh-TW" sz="1200" b="1">
                <a:latin typeface="新細明體" pitchFamily="18" charset="-120"/>
              </a:endParaRPr>
            </a:p>
            <a:p>
              <a:pPr algn="ctr"/>
              <a:r>
                <a:rPr lang="en-US" altLang="zh-TW" sz="2100" b="1">
                  <a:solidFill>
                    <a:srgbClr val="000066"/>
                  </a:solidFill>
                  <a:latin typeface="新細明體" pitchFamily="18" charset="-120"/>
                </a:rPr>
                <a:t>Σ</a:t>
              </a:r>
              <a:endParaRPr lang="en-US" altLang="zh-TW" sz="4050">
                <a:solidFill>
                  <a:srgbClr val="000066"/>
                </a:solidFill>
              </a:endParaRPr>
            </a:p>
          </p:txBody>
        </p:sp>
        <p:sp>
          <p:nvSpPr>
            <p:cNvPr id="32796" name="Line 59"/>
            <p:cNvSpPr>
              <a:spLocks noChangeShapeType="1"/>
            </p:cNvSpPr>
            <p:nvPr/>
          </p:nvSpPr>
          <p:spPr bwMode="auto">
            <a:xfrm>
              <a:off x="3497" y="3160"/>
              <a:ext cx="371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32797" name="Line 60"/>
            <p:cNvSpPr>
              <a:spLocks noChangeShapeType="1"/>
            </p:cNvSpPr>
            <p:nvPr/>
          </p:nvSpPr>
          <p:spPr bwMode="auto">
            <a:xfrm>
              <a:off x="3403" y="3353"/>
              <a:ext cx="460" cy="3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32798" name="Line 61"/>
            <p:cNvSpPr>
              <a:spLocks noChangeShapeType="1"/>
            </p:cNvSpPr>
            <p:nvPr/>
          </p:nvSpPr>
          <p:spPr bwMode="auto">
            <a:xfrm flipV="1">
              <a:off x="5177" y="3112"/>
              <a:ext cx="2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32799" name="Text Box 62"/>
            <p:cNvSpPr txBox="1">
              <a:spLocks noChangeArrowheads="1"/>
            </p:cNvSpPr>
            <p:nvPr/>
          </p:nvSpPr>
          <p:spPr bwMode="auto">
            <a:xfrm>
              <a:off x="5067" y="3104"/>
              <a:ext cx="759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800">
                  <a:latin typeface="Times New Roman" pitchFamily="18" charset="0"/>
                </a:rPr>
                <a:t> </a:t>
              </a:r>
              <a:r>
                <a:rPr lang="en-US" altLang="zh-TW" sz="2100">
                  <a:latin typeface="Times New Roman" pitchFamily="18" charset="0"/>
                </a:rPr>
                <a:t>mean for a new speaker</a:t>
              </a:r>
            </a:p>
            <a:p>
              <a:pPr eaLnBrk="1" hangingPunct="1"/>
              <a:endParaRPr lang="en-US" altLang="zh-TW" sz="4050"/>
            </a:p>
          </p:txBody>
        </p:sp>
        <p:sp>
          <p:nvSpPr>
            <p:cNvPr id="32800" name="Line 63"/>
            <p:cNvSpPr>
              <a:spLocks noChangeShapeType="1"/>
            </p:cNvSpPr>
            <p:nvPr/>
          </p:nvSpPr>
          <p:spPr bwMode="auto">
            <a:xfrm flipH="1">
              <a:off x="4589" y="3006"/>
              <a:ext cx="0" cy="1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</p:grpSp>
      <p:graphicFrame>
        <p:nvGraphicFramePr>
          <p:cNvPr id="32776" name="Object 66"/>
          <p:cNvGraphicFramePr>
            <a:graphicFrameLocks noGrp="1" noChangeAspect="1"/>
          </p:cNvGraphicFramePr>
          <p:nvPr/>
        </p:nvGraphicFramePr>
        <p:xfrm>
          <a:off x="9251159" y="9030494"/>
          <a:ext cx="6517481" cy="1069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8" name="方程式" r:id="rId6" imgW="2730500" imgH="469900" progId="Equation.3">
                  <p:embed/>
                </p:oleObj>
              </mc:Choice>
              <mc:Fallback>
                <p:oleObj name="方程式" r:id="rId6" imgW="2730500" imgH="4699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1159" y="9030494"/>
                        <a:ext cx="6517481" cy="1069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Text Box 69"/>
          <p:cNvSpPr txBox="1">
            <a:spLocks noChangeArrowheads="1"/>
          </p:cNvSpPr>
          <p:nvPr/>
        </p:nvSpPr>
        <p:spPr bwMode="auto">
          <a:xfrm>
            <a:off x="11332371" y="9120983"/>
            <a:ext cx="4684296" cy="48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550">
                <a:latin typeface="Times New Roman" pitchFamily="18" charset="0"/>
              </a:rPr>
              <a:t>, </a:t>
            </a:r>
            <a:r>
              <a:rPr lang="en-US" altLang="zh-TW" sz="2550" i="1">
                <a:latin typeface="Times New Roman" pitchFamily="18" charset="0"/>
              </a:rPr>
              <a:t>m</a:t>
            </a:r>
            <a:r>
              <a:rPr lang="en-US" altLang="zh-TW" sz="2550" i="1" baseline="-25000">
                <a:latin typeface="Times New Roman" pitchFamily="18" charset="0"/>
              </a:rPr>
              <a:t>i</a:t>
            </a:r>
            <a:r>
              <a:rPr lang="en-US" altLang="zh-TW" sz="2550">
                <a:latin typeface="Times New Roman" pitchFamily="18" charset="0"/>
              </a:rPr>
              <a:t>: cluster mean i, </a:t>
            </a:r>
            <a:r>
              <a:rPr lang="en-US" altLang="zh-TW" sz="2550" i="1">
                <a:latin typeface="Times New Roman" pitchFamily="18" charset="0"/>
              </a:rPr>
              <a:t>m</a:t>
            </a:r>
            <a:r>
              <a:rPr lang="en-US" altLang="zh-TW" sz="2550" i="1" baseline="-25000">
                <a:latin typeface="Times New Roman" pitchFamily="18" charset="0"/>
              </a:rPr>
              <a:t>b</a:t>
            </a:r>
            <a:r>
              <a:rPr lang="en-US" altLang="zh-TW" sz="2550">
                <a:latin typeface="Times New Roman" pitchFamily="18" charset="0"/>
              </a:rPr>
              <a:t>: mean-bias</a:t>
            </a:r>
          </a:p>
        </p:txBody>
      </p:sp>
      <p:sp>
        <p:nvSpPr>
          <p:cNvPr id="64" name="Line 2"/>
          <p:cNvSpPr>
            <a:spLocks noChangeShapeType="1"/>
          </p:cNvSpPr>
          <p:nvPr/>
        </p:nvSpPr>
        <p:spPr bwMode="auto">
          <a:xfrm>
            <a:off x="2286000" y="1274030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4050"/>
          </a:p>
        </p:txBody>
      </p:sp>
      <p:pic>
        <p:nvPicPr>
          <p:cNvPr id="65" name="Picture 64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21" y="8344936"/>
            <a:ext cx="1561152" cy="549951"/>
          </a:xfrm>
          <a:prstGeom prst="rect">
            <a:avLst/>
          </a:prstGeom>
        </p:spPr>
      </p:pic>
      <p:pic>
        <p:nvPicPr>
          <p:cNvPr id="66" name="Picture 65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6175" y="8310064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9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13"/>
          <a:stretch/>
        </p:blipFill>
        <p:spPr bwMode="auto">
          <a:xfrm>
            <a:off x="4824415" y="284165"/>
            <a:ext cx="7558088" cy="6930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文字方塊 1"/>
          <p:cNvSpPr txBox="1">
            <a:spLocks noChangeArrowheads="1"/>
          </p:cNvSpPr>
          <p:nvPr/>
        </p:nvSpPr>
        <p:spPr bwMode="auto">
          <a:xfrm>
            <a:off x="4823522" y="458561"/>
            <a:ext cx="6099747" cy="946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5550" dirty="0"/>
              <a:t>                              </a:t>
            </a:r>
            <a:endParaRPr lang="zh-TW" altLang="en-US" sz="5550" dirty="0"/>
          </a:p>
        </p:txBody>
      </p:sp>
      <p:sp>
        <p:nvSpPr>
          <p:cNvPr id="33796" name="文字方塊 3"/>
          <p:cNvSpPr txBox="1">
            <a:spLocks noChangeArrowheads="1"/>
          </p:cNvSpPr>
          <p:nvPr/>
        </p:nvSpPr>
        <p:spPr bwMode="auto">
          <a:xfrm>
            <a:off x="6605588" y="5022851"/>
            <a:ext cx="809625" cy="13388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050">
                <a:solidFill>
                  <a:srgbClr val="FF0000"/>
                </a:solidFill>
              </a:rPr>
              <a:t>SD</a:t>
            </a:r>
            <a:endParaRPr lang="zh-TW" altLang="en-US" sz="4050">
              <a:solidFill>
                <a:srgbClr val="FF0000"/>
              </a:solidFill>
            </a:endParaRPr>
          </a:p>
        </p:txBody>
      </p:sp>
      <p:sp>
        <p:nvSpPr>
          <p:cNvPr id="33797" name="文字方塊 4"/>
          <p:cNvSpPr txBox="1">
            <a:spLocks noChangeArrowheads="1"/>
          </p:cNvSpPr>
          <p:nvPr/>
        </p:nvSpPr>
        <p:spPr bwMode="auto">
          <a:xfrm>
            <a:off x="11034713" y="5037139"/>
            <a:ext cx="809625" cy="71558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050">
                <a:solidFill>
                  <a:srgbClr val="0070C0"/>
                </a:solidFill>
              </a:rPr>
              <a:t>SI</a:t>
            </a:r>
            <a:endParaRPr lang="zh-TW" altLang="en-US" sz="4050">
              <a:solidFill>
                <a:srgbClr val="0070C0"/>
              </a:solidFill>
            </a:endParaRPr>
          </a:p>
        </p:txBody>
      </p:sp>
      <p:sp>
        <p:nvSpPr>
          <p:cNvPr id="33798" name="文字方塊 5"/>
          <p:cNvSpPr txBox="1">
            <a:spLocks noChangeArrowheads="1"/>
          </p:cNvSpPr>
          <p:nvPr/>
        </p:nvSpPr>
        <p:spPr bwMode="auto">
          <a:xfrm>
            <a:off x="10277475" y="1891507"/>
            <a:ext cx="809625" cy="71558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050">
                <a:solidFill>
                  <a:srgbClr val="0070C0"/>
                </a:solidFill>
              </a:rPr>
              <a:t>/a/</a:t>
            </a:r>
            <a:endParaRPr lang="zh-TW" altLang="en-US" sz="4050">
              <a:solidFill>
                <a:srgbClr val="0070C0"/>
              </a:solidFill>
            </a:endParaRPr>
          </a:p>
        </p:txBody>
      </p:sp>
      <p:sp>
        <p:nvSpPr>
          <p:cNvPr id="33799" name="文字方塊 6"/>
          <p:cNvSpPr txBox="1">
            <a:spLocks noChangeArrowheads="1"/>
          </p:cNvSpPr>
          <p:nvPr/>
        </p:nvSpPr>
        <p:spPr bwMode="auto">
          <a:xfrm>
            <a:off x="6929438" y="2012951"/>
            <a:ext cx="809625" cy="71558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050">
                <a:solidFill>
                  <a:srgbClr val="FF0000"/>
                </a:solidFill>
              </a:rPr>
              <a:t>/i/</a:t>
            </a:r>
            <a:endParaRPr lang="zh-TW" altLang="en-US" sz="4050">
              <a:solidFill>
                <a:srgbClr val="FF0000"/>
              </a:solidFill>
            </a:endParaRPr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405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286000" y="794"/>
            <a:ext cx="13716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4950" b="1" dirty="0">
                <a:latin typeface="Times New Roman" pitchFamily="18" charset="0"/>
                <a:cs typeface="Times New Roman" pitchFamily="18" charset="0"/>
              </a:rPr>
              <a:t>SAT</a:t>
            </a:r>
            <a:endParaRPr lang="zh-TW" altLang="en-US" sz="495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5738145" y="7736584"/>
                <a:ext cx="5998143" cy="2000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600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zh-TW" sz="3600" i="1">
                          <a:latin typeface="Cambria Math"/>
                        </a:rPr>
                        <m:t>=</m:t>
                      </m:r>
                      <m:r>
                        <a:rPr lang="en-US" altLang="zh-TW" sz="3600" i="1">
                          <a:latin typeface="Cambria Math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600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zh-TW" sz="3600" i="1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600" i="1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altLang="zh-TW" sz="36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3600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zh-TW" sz="36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6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TW" sz="36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3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36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zh-TW" sz="36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6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TW" sz="3600" i="1">
                            <a:latin typeface="Cambria Math"/>
                          </a:rPr>
                          <m:t>−1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3600" i="1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430" y="5157192"/>
                <a:ext cx="3998762" cy="12822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6348" y="6008390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2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794"/>
            <a:ext cx="13716000" cy="108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zh-TW" sz="4950" b="1" dirty="0">
                <a:latin typeface="Times New Roman" pitchFamily="18" charset="0"/>
              </a:rPr>
              <a:t>Speaker Recognition/Verification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393157" y="1377159"/>
            <a:ext cx="13446918" cy="8929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marL="271463" indent="-271463">
              <a:lnSpc>
                <a:spcPct val="80000"/>
              </a:lnSpc>
              <a:spcBef>
                <a:spcPct val="0"/>
              </a:spcBef>
            </a:pPr>
            <a:r>
              <a:rPr lang="en-US" altLang="zh-TW" sz="3000" b="1">
                <a:latin typeface="Times New Roman" pitchFamily="18" charset="0"/>
              </a:rPr>
              <a:t>To recognize the speakers rather than the content of the speech</a:t>
            </a:r>
            <a:r>
              <a:rPr lang="en-US" altLang="zh-TW" sz="1950">
                <a:latin typeface="Times New Roman" pitchFamily="18" charset="0"/>
              </a:rPr>
              <a:t> </a:t>
            </a:r>
          </a:p>
          <a:p>
            <a:pPr marL="814388" lvl="1" indent="-273845">
              <a:lnSpc>
                <a:spcPct val="80000"/>
              </a:lnSpc>
              <a:spcBef>
                <a:spcPct val="0"/>
              </a:spcBef>
            </a:pPr>
            <a:r>
              <a:rPr lang="en-US" altLang="zh-TW" sz="2700">
                <a:latin typeface="Times New Roman" pitchFamily="18" charset="0"/>
              </a:rPr>
              <a:t>phonetic variation/speaker variation</a:t>
            </a:r>
          </a:p>
          <a:p>
            <a:pPr marL="814388" lvl="1" indent="-273845">
              <a:lnSpc>
                <a:spcPct val="80000"/>
              </a:lnSpc>
              <a:spcBef>
                <a:spcPct val="0"/>
              </a:spcBef>
            </a:pPr>
            <a:r>
              <a:rPr lang="en-US" altLang="zh-TW" sz="2700">
                <a:latin typeface="Times New Roman" pitchFamily="18" charset="0"/>
              </a:rPr>
              <a:t>speaker identification: to identify the speaker from a group of speakers</a:t>
            </a:r>
          </a:p>
          <a:p>
            <a:pPr marL="814388" lvl="1" indent="-273845">
              <a:lnSpc>
                <a:spcPct val="80000"/>
              </a:lnSpc>
              <a:spcBef>
                <a:spcPct val="0"/>
              </a:spcBef>
            </a:pPr>
            <a:r>
              <a:rPr lang="en-US" altLang="zh-TW" sz="2700">
                <a:latin typeface="Times New Roman" pitchFamily="18" charset="0"/>
              </a:rPr>
              <a:t>speaker verification: to verify if the speaker is as claimed</a:t>
            </a:r>
            <a:endParaRPr lang="en-US" altLang="zh-TW" sz="2700">
              <a:latin typeface="Times New Roman" pitchFamily="18" charset="0"/>
              <a:sym typeface="Symbol" pitchFamily="18" charset="2"/>
            </a:endParaRPr>
          </a:p>
          <a:p>
            <a:pPr marL="271463" indent="-271463">
              <a:lnSpc>
                <a:spcPct val="80000"/>
              </a:lnSpc>
              <a:spcBef>
                <a:spcPct val="0"/>
              </a:spcBef>
            </a:pPr>
            <a:r>
              <a:rPr lang="en-US" altLang="zh-TW" sz="3000" b="1">
                <a:latin typeface="Times New Roman" pitchFamily="18" charset="0"/>
              </a:rPr>
              <a:t>Gaussian Mixture Model (GMM)</a:t>
            </a:r>
          </a:p>
          <a:p>
            <a:pPr marL="814388" lvl="1" indent="-273845">
              <a:lnSpc>
                <a:spcPct val="8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en-US" altLang="zh-TW" sz="2100" b="1" baseline="-25000">
                <a:latin typeface="Times New Roman" pitchFamily="18" charset="0"/>
              </a:rPr>
              <a:t>	</a:t>
            </a:r>
            <a:r>
              <a:rPr lang="el-GR" altLang="zh-TW" sz="255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255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550">
                <a:latin typeface="Times New Roman" pitchFamily="18" charset="0"/>
                <a:cs typeface="Times New Roman" pitchFamily="18" charset="0"/>
              </a:rPr>
              <a:t>={(w</a:t>
            </a:r>
            <a:r>
              <a:rPr lang="en-US" altLang="zh-TW" sz="2550" baseline="-2500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255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altLang="zh-TW" sz="255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TW" sz="2550" baseline="-2500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255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altLang="zh-TW" sz="255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TW" sz="2550" baseline="-2500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2550">
                <a:latin typeface="Times New Roman" pitchFamily="18" charset="0"/>
                <a:cs typeface="Times New Roman" pitchFamily="18" charset="0"/>
              </a:rPr>
              <a:t>,), j=1,2,...M}   for speaker i </a:t>
            </a:r>
          </a:p>
          <a:p>
            <a:pPr marL="814388" lvl="1" indent="-273845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en-US" altLang="zh-TW" sz="2550">
                <a:latin typeface="Times New Roman" pitchFamily="18" charset="0"/>
                <a:cs typeface="Times New Roman" pitchFamily="18" charset="0"/>
              </a:rPr>
              <a:t>	for O = o</a:t>
            </a:r>
            <a:r>
              <a:rPr lang="en-US" altLang="zh-TW" sz="255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55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TW" sz="2550" baseline="-2500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TW" sz="2550">
                <a:latin typeface="Times New Roman" pitchFamily="18" charset="0"/>
                <a:cs typeface="Times New Roman" pitchFamily="18" charset="0"/>
              </a:rPr>
              <a:t>...o</a:t>
            </a:r>
            <a:r>
              <a:rPr lang="en-US" altLang="zh-TW" sz="2550" baseline="-2500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TW" sz="2550">
                <a:latin typeface="Times New Roman" pitchFamily="18" charset="0"/>
                <a:cs typeface="Times New Roman" pitchFamily="18" charset="0"/>
              </a:rPr>
              <a:t>...o</a:t>
            </a:r>
            <a:r>
              <a:rPr lang="en-US" altLang="zh-TW" sz="255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TW" sz="255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</a:p>
          <a:p>
            <a:pPr marL="814388" lvl="1" indent="-273845">
              <a:lnSpc>
                <a:spcPct val="80000"/>
              </a:lnSpc>
              <a:spcBef>
                <a:spcPct val="30000"/>
              </a:spcBef>
            </a:pPr>
            <a:r>
              <a:rPr lang="en-US" altLang="zh-TW" sz="2550">
                <a:latin typeface="Times New Roman" pitchFamily="18" charset="0"/>
              </a:rPr>
              <a:t>maximum likelihood principle</a:t>
            </a:r>
          </a:p>
          <a:p>
            <a:pPr marL="814388" lvl="1" indent="-273845">
              <a:lnSpc>
                <a:spcPct val="80000"/>
              </a:lnSpc>
              <a:spcBef>
                <a:spcPct val="0"/>
              </a:spcBef>
            </a:pPr>
            <a:endParaRPr lang="en-US" altLang="zh-TW" sz="2550">
              <a:latin typeface="Times New Roman" pitchFamily="18" charset="0"/>
            </a:endParaRPr>
          </a:p>
          <a:p>
            <a:pPr marL="814388" lvl="1" indent="-273845">
              <a:lnSpc>
                <a:spcPct val="80000"/>
              </a:lnSpc>
              <a:spcBef>
                <a:spcPct val="0"/>
              </a:spcBef>
            </a:pPr>
            <a:endParaRPr lang="en-US" altLang="zh-TW" sz="2550">
              <a:latin typeface="Times New Roman" pitchFamily="18" charset="0"/>
            </a:endParaRPr>
          </a:p>
          <a:p>
            <a:pPr marL="271463" indent="-271463">
              <a:lnSpc>
                <a:spcPct val="80000"/>
              </a:lnSpc>
              <a:spcBef>
                <a:spcPct val="0"/>
              </a:spcBef>
            </a:pPr>
            <a:r>
              <a:rPr lang="en-US" altLang="zh-TW" sz="3000" b="1">
                <a:latin typeface="Times New Roman" pitchFamily="18" charset="0"/>
              </a:rPr>
              <a:t>Feature Parameters</a:t>
            </a:r>
          </a:p>
          <a:p>
            <a:pPr marL="814388" lvl="1" indent="-273845">
              <a:lnSpc>
                <a:spcPct val="80000"/>
              </a:lnSpc>
              <a:spcBef>
                <a:spcPct val="0"/>
              </a:spcBef>
            </a:pPr>
            <a:r>
              <a:rPr lang="en-US" altLang="zh-TW" sz="2550">
                <a:latin typeface="Times New Roman" pitchFamily="18" charset="0"/>
              </a:rPr>
              <a:t>those carrying speaker characteristics preferred</a:t>
            </a:r>
          </a:p>
          <a:p>
            <a:pPr marL="814388" lvl="1" indent="-273845">
              <a:lnSpc>
                <a:spcPct val="80000"/>
              </a:lnSpc>
              <a:spcBef>
                <a:spcPct val="0"/>
              </a:spcBef>
            </a:pPr>
            <a:r>
              <a:rPr lang="en-US" altLang="zh-TW" sz="2550">
                <a:latin typeface="Times New Roman" pitchFamily="18" charset="0"/>
              </a:rPr>
              <a:t>MFCC</a:t>
            </a:r>
          </a:p>
          <a:p>
            <a:pPr marL="814388" lvl="1" indent="-273845">
              <a:lnSpc>
                <a:spcPct val="80000"/>
              </a:lnSpc>
              <a:spcBef>
                <a:spcPct val="0"/>
              </a:spcBef>
            </a:pPr>
            <a:r>
              <a:rPr lang="en-US" altLang="zh-TW" sz="2550">
                <a:latin typeface="Times New Roman" pitchFamily="18" charset="0"/>
              </a:rPr>
              <a:t>MLLR coefficients A</a:t>
            </a:r>
            <a:r>
              <a:rPr lang="en-US" altLang="zh-TW" sz="2550" baseline="-25000">
                <a:latin typeface="Times New Roman" pitchFamily="18" charset="0"/>
              </a:rPr>
              <a:t>i</a:t>
            </a:r>
            <a:r>
              <a:rPr lang="en-US" altLang="zh-TW" sz="2550">
                <a:latin typeface="Times New Roman" pitchFamily="18" charset="0"/>
              </a:rPr>
              <a:t>,b</a:t>
            </a:r>
            <a:r>
              <a:rPr lang="en-US" altLang="zh-TW" sz="2550" baseline="-25000">
                <a:latin typeface="Times New Roman" pitchFamily="18" charset="0"/>
              </a:rPr>
              <a:t>i</a:t>
            </a:r>
            <a:r>
              <a:rPr lang="en-US" altLang="zh-TW" sz="2550">
                <a:latin typeface="Times New Roman" pitchFamily="18" charset="0"/>
              </a:rPr>
              <a:t>, eigenvoice coefficients a</a:t>
            </a:r>
            <a:r>
              <a:rPr lang="en-US" altLang="zh-TW" sz="2550" baseline="-25000">
                <a:latin typeface="Times New Roman" pitchFamily="18" charset="0"/>
              </a:rPr>
              <a:t>i</a:t>
            </a:r>
            <a:r>
              <a:rPr lang="en-US" altLang="zh-TW" sz="2550">
                <a:latin typeface="Times New Roman" pitchFamily="18" charset="0"/>
              </a:rPr>
              <a:t>, CAT coefficients a</a:t>
            </a:r>
            <a:r>
              <a:rPr lang="en-US" altLang="zh-TW" sz="2550" baseline="-25000">
                <a:latin typeface="Times New Roman" pitchFamily="18" charset="0"/>
              </a:rPr>
              <a:t>i</a:t>
            </a:r>
          </a:p>
          <a:p>
            <a:pPr marL="271463" indent="-271463">
              <a:lnSpc>
                <a:spcPct val="80000"/>
              </a:lnSpc>
              <a:spcBef>
                <a:spcPct val="0"/>
              </a:spcBef>
            </a:pPr>
            <a:r>
              <a:rPr lang="en-US" altLang="zh-TW" sz="3000" b="1">
                <a:latin typeface="Times New Roman" pitchFamily="18" charset="0"/>
              </a:rPr>
              <a:t>Speaker Verification</a:t>
            </a:r>
          </a:p>
          <a:p>
            <a:pPr marL="814388" lvl="1" indent="-273845">
              <a:lnSpc>
                <a:spcPct val="80000"/>
              </a:lnSpc>
              <a:spcBef>
                <a:spcPct val="0"/>
              </a:spcBef>
            </a:pPr>
            <a:r>
              <a:rPr lang="en-US" altLang="zh-TW" sz="2550">
                <a:latin typeface="Times New Roman" pitchFamily="18" charset="0"/>
              </a:rPr>
              <a:t>text dependent: higher accuracy but easily broken</a:t>
            </a:r>
          </a:p>
          <a:p>
            <a:pPr marL="814388" lvl="1" indent="-273845">
              <a:lnSpc>
                <a:spcPct val="80000"/>
              </a:lnSpc>
              <a:spcBef>
                <a:spcPct val="0"/>
              </a:spcBef>
            </a:pPr>
            <a:r>
              <a:rPr lang="en-US" altLang="zh-TW" sz="2550">
                <a:latin typeface="Times New Roman" pitchFamily="18" charset="0"/>
              </a:rPr>
              <a:t>text independent</a:t>
            </a:r>
          </a:p>
          <a:p>
            <a:pPr marL="814388" lvl="1" indent="-273845">
              <a:lnSpc>
                <a:spcPct val="80000"/>
              </a:lnSpc>
              <a:spcBef>
                <a:spcPct val="0"/>
              </a:spcBef>
            </a:pPr>
            <a:r>
              <a:rPr lang="en-US" altLang="zh-TW" sz="2550">
                <a:latin typeface="Times New Roman" pitchFamily="18" charset="0"/>
              </a:rPr>
              <a:t>likelihood ratio test</a:t>
            </a:r>
          </a:p>
          <a:p>
            <a:pPr marL="814388" lvl="1" indent="-273845">
              <a:lnSpc>
                <a:spcPct val="80000"/>
              </a:lnSpc>
              <a:spcBef>
                <a:spcPct val="0"/>
              </a:spcBef>
            </a:pPr>
            <a:endParaRPr lang="en-US" altLang="zh-TW" sz="2550">
              <a:latin typeface="Times New Roman" pitchFamily="18" charset="0"/>
            </a:endParaRPr>
          </a:p>
          <a:p>
            <a:pPr marL="814388" lvl="1" indent="-273845">
              <a:lnSpc>
                <a:spcPct val="80000"/>
              </a:lnSpc>
              <a:spcBef>
                <a:spcPct val="0"/>
              </a:spcBef>
            </a:pPr>
            <a:endParaRPr lang="en-US" altLang="zh-TW" sz="2550">
              <a:latin typeface="Times New Roman" pitchFamily="18" charset="0"/>
            </a:endParaRPr>
          </a:p>
          <a:p>
            <a:pPr marL="814388" lvl="1" indent="-273845">
              <a:lnSpc>
                <a:spcPct val="80000"/>
              </a:lnSpc>
              <a:spcBef>
                <a:spcPct val="0"/>
              </a:spcBef>
            </a:pPr>
            <a:endParaRPr lang="en-US" altLang="zh-TW" sz="2550">
              <a:latin typeface="Times New Roman" pitchFamily="18" charset="0"/>
            </a:endParaRPr>
          </a:p>
          <a:p>
            <a:pPr marL="814388" lvl="1" indent="-273845">
              <a:lnSpc>
                <a:spcPct val="80000"/>
              </a:lnSpc>
              <a:spcBef>
                <a:spcPct val="0"/>
              </a:spcBef>
            </a:pPr>
            <a:endParaRPr lang="en-US" altLang="zh-TW" sz="2550">
              <a:latin typeface="Times New Roman" pitchFamily="18" charset="0"/>
            </a:endParaRPr>
          </a:p>
          <a:p>
            <a:pPr marL="814388" lvl="1" indent="-273845">
              <a:lnSpc>
                <a:spcPct val="80000"/>
              </a:lnSpc>
              <a:spcBef>
                <a:spcPct val="0"/>
              </a:spcBef>
            </a:pPr>
            <a:endParaRPr lang="en-US" altLang="zh-TW" sz="2550">
              <a:latin typeface="Times New Roman" pitchFamily="18" charset="0"/>
            </a:endParaRPr>
          </a:p>
          <a:p>
            <a:pPr marL="814388" lvl="1" indent="-273845">
              <a:lnSpc>
                <a:spcPct val="80000"/>
              </a:lnSpc>
            </a:pPr>
            <a:endParaRPr lang="en-US" altLang="zh-TW" sz="2550">
              <a:latin typeface="Times New Roman" pitchFamily="18" charset="0"/>
            </a:endParaRPr>
          </a:p>
          <a:p>
            <a:pPr marL="814388" lvl="1" indent="-273845">
              <a:lnSpc>
                <a:spcPct val="80000"/>
              </a:lnSpc>
              <a:spcBef>
                <a:spcPct val="60000"/>
              </a:spcBef>
            </a:pPr>
            <a:r>
              <a:rPr lang="en-US" altLang="zh-TW" sz="2550">
                <a:latin typeface="Times New Roman" pitchFamily="18" charset="0"/>
              </a:rPr>
              <a:t>speech recognition based verification</a:t>
            </a:r>
          </a:p>
        </p:txBody>
      </p:sp>
      <p:graphicFrame>
        <p:nvGraphicFramePr>
          <p:cNvPr id="3482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355557" y="3444084"/>
          <a:ext cx="3131343" cy="702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2" name="方程式" r:id="rId3" imgW="1586811" imgH="355446" progId="Equation.3">
                  <p:embed/>
                </p:oleObj>
              </mc:Choice>
              <mc:Fallback>
                <p:oleObj name="方程式" r:id="rId3" imgW="1586811" imgH="355446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5557" y="3444084"/>
                        <a:ext cx="3131343" cy="702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378995" y="7577934"/>
          <a:ext cx="10553700" cy="225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3" name="方程式" r:id="rId5" imgW="4343400" imgH="927100" progId="Equation.3">
                  <p:embed/>
                </p:oleObj>
              </mc:Choice>
              <mc:Fallback>
                <p:oleObj name="方程式" r:id="rId5" imgW="4343400" imgH="9271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995" y="7577934"/>
                        <a:ext cx="10553700" cy="225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9"/>
          <p:cNvGraphicFramePr>
            <a:graphicFrameLocks noChangeAspect="1"/>
          </p:cNvGraphicFramePr>
          <p:nvPr/>
        </p:nvGraphicFramePr>
        <p:xfrm>
          <a:off x="3419475" y="4408491"/>
          <a:ext cx="3028950" cy="554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4" name="方程式" r:id="rId7" imgW="1244600" imgH="241300" progId="Equation.3">
                  <p:embed/>
                </p:oleObj>
              </mc:Choice>
              <mc:Fallback>
                <p:oleObj name="方程式" r:id="rId7" imgW="1244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408491"/>
                        <a:ext cx="3028950" cy="554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Line 11"/>
          <p:cNvSpPr>
            <a:spLocks noChangeShapeType="1"/>
          </p:cNvSpPr>
          <p:nvPr/>
        </p:nvSpPr>
        <p:spPr bwMode="auto">
          <a:xfrm>
            <a:off x="3771902" y="3560766"/>
            <a:ext cx="30003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4050"/>
          </a:p>
        </p:txBody>
      </p:sp>
    </p:spTree>
    <p:extLst>
      <p:ext uri="{BB962C8B-B14F-4D97-AF65-F5344CB8AC3E}">
        <p14:creationId xmlns:p14="http://schemas.microsoft.com/office/powerpoint/2010/main" val="159105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C:\Users\Kitty Lin\Pictures\保留\for 9.0\0012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0025" y="2060578"/>
            <a:ext cx="3498057" cy="409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 descr="C:\Users\Kitty Lin\Pictures\保留\for 9.0\0012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084" y="608016"/>
            <a:ext cx="7917656" cy="8517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文字方塊 1"/>
          <p:cNvSpPr txBox="1">
            <a:spLocks noChangeArrowheads="1"/>
          </p:cNvSpPr>
          <p:nvPr/>
        </p:nvSpPr>
        <p:spPr bwMode="auto">
          <a:xfrm>
            <a:off x="2662239" y="707325"/>
            <a:ext cx="5634876" cy="7848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500" b="1" dirty="0"/>
              <a:t>                                  </a:t>
            </a:r>
            <a:endParaRPr lang="zh-TW" altLang="en-US" sz="4500" b="1" dirty="0"/>
          </a:p>
        </p:txBody>
      </p:sp>
      <p:sp>
        <p:nvSpPr>
          <p:cNvPr id="35845" name="文字方塊 1"/>
          <p:cNvSpPr txBox="1">
            <a:spLocks noChangeArrowheads="1"/>
          </p:cNvSpPr>
          <p:nvPr/>
        </p:nvSpPr>
        <p:spPr bwMode="auto">
          <a:xfrm>
            <a:off x="3850484" y="2117683"/>
            <a:ext cx="6482865" cy="60016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300" b="1" u="sng"/>
              <a:t>Gaussian Mixture Model (GMM)</a:t>
            </a:r>
            <a:endParaRPr lang="zh-TW" altLang="en-US" sz="3300" b="1" u="sng"/>
          </a:p>
        </p:txBody>
      </p:sp>
      <p:sp>
        <p:nvSpPr>
          <p:cNvPr id="35846" name="文字方塊 1"/>
          <p:cNvSpPr txBox="1">
            <a:spLocks noChangeArrowheads="1"/>
          </p:cNvSpPr>
          <p:nvPr/>
        </p:nvSpPr>
        <p:spPr bwMode="auto">
          <a:xfrm>
            <a:off x="11951497" y="2091490"/>
            <a:ext cx="1196161" cy="60016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300" b="1" u="sng"/>
              <a:t>HMM</a:t>
            </a:r>
            <a:endParaRPr lang="zh-TW" altLang="en-US" sz="3300" b="1" u="sng"/>
          </a:p>
        </p:txBody>
      </p:sp>
      <p:sp>
        <p:nvSpPr>
          <p:cNvPr id="7" name="Line 2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405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86000" y="794"/>
            <a:ext cx="13716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US" altLang="zh-TW" sz="4950" b="1" dirty="0">
                <a:latin typeface="Times New Roman" pitchFamily="18" charset="0"/>
              </a:rPr>
              <a:t>Speaker Recognition</a:t>
            </a:r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163" y="8373164"/>
            <a:ext cx="1561152" cy="549951"/>
          </a:xfrm>
          <a:prstGeom prst="rect">
            <a:avLst/>
          </a:prstGeom>
        </p:spPr>
      </p:pic>
      <p:pic>
        <p:nvPicPr>
          <p:cNvPr id="10" name="Picture 9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4792" y="5608757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794"/>
            <a:ext cx="13716000" cy="108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42" tIns="68571" rIns="137142" bIns="68571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4950" b="1" dirty="0">
                <a:latin typeface="Times New Roman" pitchFamily="18" charset="0"/>
              </a:rPr>
              <a:t>Likelihood Ratio Test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0" y="1362871"/>
            <a:ext cx="13716000" cy="14680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42" tIns="68571" rIns="137142" bIns="68571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"/>
            </a:pPr>
            <a:r>
              <a:rPr lang="en-US" altLang="zh-TW" sz="3300" b="1" dirty="0">
                <a:latin typeface="Times New Roman" pitchFamily="18" charset="0"/>
              </a:rPr>
              <a:t>Detection Theory― Hypothesis Testing/Likelihood Ratio Test</a:t>
            </a:r>
          </a:p>
          <a:p>
            <a:pPr lvl="1" eaLnBrk="1" hangingPunct="1">
              <a:lnSpc>
                <a:spcPct val="80000"/>
              </a:lnSpc>
              <a:buFont typeface="Times New Roman" pitchFamily="18" charset="0"/>
              <a:buChar char="–"/>
            </a:pPr>
            <a:r>
              <a:rPr lang="en-US" altLang="zh-TW" sz="3000" dirty="0">
                <a:latin typeface="Times New Roman" pitchFamily="18" charset="0"/>
              </a:rPr>
              <a:t>2 Hypotheses: H</a:t>
            </a:r>
            <a:r>
              <a:rPr lang="en-US" altLang="zh-TW" sz="3000" baseline="-25000" dirty="0">
                <a:latin typeface="Times New Roman" pitchFamily="18" charset="0"/>
              </a:rPr>
              <a:t>0</a:t>
            </a:r>
            <a:r>
              <a:rPr lang="en-US" altLang="zh-TW" sz="3000" dirty="0">
                <a:latin typeface="Times New Roman" pitchFamily="18" charset="0"/>
              </a:rPr>
              <a:t>, H</a:t>
            </a:r>
            <a:r>
              <a:rPr lang="en-US" altLang="zh-TW" sz="3000" baseline="-25000" dirty="0">
                <a:latin typeface="Times New Roman" pitchFamily="18" charset="0"/>
              </a:rPr>
              <a:t>1</a:t>
            </a:r>
            <a:r>
              <a:rPr lang="en-US" altLang="zh-TW" sz="3000" dirty="0">
                <a:latin typeface="Times New Roman" pitchFamily="18" charset="0"/>
              </a:rPr>
              <a:t> with prior probabilities: P(H</a:t>
            </a:r>
            <a:r>
              <a:rPr lang="en-US" altLang="zh-TW" sz="3000" baseline="-25000" dirty="0">
                <a:latin typeface="Times New Roman" pitchFamily="18" charset="0"/>
              </a:rPr>
              <a:t>0</a:t>
            </a:r>
            <a:r>
              <a:rPr lang="en-US" altLang="zh-TW" sz="3000" dirty="0">
                <a:latin typeface="Times New Roman" pitchFamily="18" charset="0"/>
              </a:rPr>
              <a:t>),P(H</a:t>
            </a:r>
            <a:r>
              <a:rPr lang="en-US" altLang="zh-TW" sz="3000" baseline="-25000" dirty="0">
                <a:latin typeface="Times New Roman" pitchFamily="18" charset="0"/>
              </a:rPr>
              <a:t>1</a:t>
            </a:r>
            <a:r>
              <a:rPr lang="en-US" altLang="zh-TW" sz="3000" dirty="0">
                <a:latin typeface="Times New Roman" pitchFamily="18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TW" sz="3000" dirty="0">
                <a:latin typeface="Times New Roman" pitchFamily="18" charset="0"/>
              </a:rPr>
              <a:t>	observation: X with probabilistic law: P(X  H</a:t>
            </a:r>
            <a:r>
              <a:rPr lang="en-US" altLang="zh-TW" sz="3000" baseline="-25000" dirty="0">
                <a:latin typeface="Times New Roman" pitchFamily="18" charset="0"/>
              </a:rPr>
              <a:t>0</a:t>
            </a:r>
            <a:r>
              <a:rPr lang="en-US" altLang="zh-TW" sz="3000" dirty="0">
                <a:latin typeface="Times New Roman" pitchFamily="18" charset="0"/>
              </a:rPr>
              <a:t>), P(X  H</a:t>
            </a:r>
            <a:r>
              <a:rPr lang="en-US" altLang="zh-TW" sz="3000" baseline="-25000" dirty="0">
                <a:latin typeface="Times New Roman" pitchFamily="18" charset="0"/>
              </a:rPr>
              <a:t>1</a:t>
            </a:r>
            <a:r>
              <a:rPr lang="en-US" altLang="zh-TW" sz="3000" dirty="0"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3076" name="Object 3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856370" y="3958432"/>
          <a:ext cx="1514475" cy="850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6" name="方程式" r:id="rId3" imgW="723586" imgH="406224" progId="Equation.3">
                  <p:embed/>
                </p:oleObj>
              </mc:Choice>
              <mc:Fallback>
                <p:oleObj name="方程式" r:id="rId3" imgW="723586" imgH="406224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6370" y="3958432"/>
                        <a:ext cx="1514475" cy="850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7" name="Group 49"/>
          <p:cNvGrpSpPr>
            <a:grpSpLocks/>
          </p:cNvGrpSpPr>
          <p:nvPr/>
        </p:nvGrpSpPr>
        <p:grpSpPr bwMode="auto">
          <a:xfrm>
            <a:off x="4174334" y="4265614"/>
            <a:ext cx="2986088" cy="1419225"/>
            <a:chOff x="793" y="1839"/>
            <a:chExt cx="1254" cy="596"/>
          </a:xfrm>
        </p:grpSpPr>
        <p:sp>
          <p:nvSpPr>
            <p:cNvPr id="3107" name="AutoShape 8"/>
            <p:cNvSpPr>
              <a:spLocks noChangeArrowheads="1"/>
            </p:cNvSpPr>
            <p:nvPr/>
          </p:nvSpPr>
          <p:spPr bwMode="auto">
            <a:xfrm>
              <a:off x="793" y="1999"/>
              <a:ext cx="182" cy="102"/>
            </a:xfrm>
            <a:prstGeom prst="rightArrow">
              <a:avLst>
                <a:gd name="adj1" fmla="val 38593"/>
                <a:gd name="adj2" fmla="val 8627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 sz="4050"/>
            </a:p>
          </p:txBody>
        </p:sp>
        <p:grpSp>
          <p:nvGrpSpPr>
            <p:cNvPr id="3108" name="Group 9"/>
            <p:cNvGrpSpPr>
              <a:grpSpLocks/>
            </p:cNvGrpSpPr>
            <p:nvPr/>
          </p:nvGrpSpPr>
          <p:grpSpPr bwMode="auto">
            <a:xfrm>
              <a:off x="1655" y="1943"/>
              <a:ext cx="155" cy="233"/>
              <a:chOff x="3825" y="2250"/>
              <a:chExt cx="285" cy="480"/>
            </a:xfrm>
          </p:grpSpPr>
          <p:sp>
            <p:nvSpPr>
              <p:cNvPr id="3113" name="Text Box 10"/>
              <p:cNvSpPr txBox="1">
                <a:spLocks noChangeArrowheads="1"/>
              </p:cNvSpPr>
              <p:nvPr/>
            </p:nvSpPr>
            <p:spPr bwMode="auto">
              <a:xfrm>
                <a:off x="3840" y="2250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>
                    <a:latin typeface="Times New Roman" pitchFamily="18" charset="0"/>
                  </a:rPr>
                  <a:t>&gt;</a:t>
                </a:r>
                <a:endParaRPr lang="en-US" altLang="zh-TW" sz="2400"/>
              </a:p>
            </p:txBody>
          </p:sp>
          <p:sp>
            <p:nvSpPr>
              <p:cNvPr id="3114" name="Text Box 11"/>
              <p:cNvSpPr txBox="1">
                <a:spLocks noChangeArrowheads="1"/>
              </p:cNvSpPr>
              <p:nvPr/>
            </p:nvSpPr>
            <p:spPr bwMode="auto">
              <a:xfrm>
                <a:off x="3825" y="2400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>
                    <a:latin typeface="Times New Roman" pitchFamily="18" charset="0"/>
                  </a:rPr>
                  <a:t>&lt;</a:t>
                </a:r>
                <a:endParaRPr lang="en-US" altLang="zh-TW" sz="2400"/>
              </a:p>
            </p:txBody>
          </p:sp>
        </p:grpSp>
        <p:sp>
          <p:nvSpPr>
            <p:cNvPr id="3109" name="Text Box 12"/>
            <p:cNvSpPr txBox="1">
              <a:spLocks noChangeArrowheads="1"/>
            </p:cNvSpPr>
            <p:nvPr/>
          </p:nvSpPr>
          <p:spPr bwMode="auto">
            <a:xfrm>
              <a:off x="1851" y="1961"/>
              <a:ext cx="19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4050">
                  <a:latin typeface="Times New Roman" pitchFamily="18" charset="0"/>
                </a:rPr>
                <a:t>1</a:t>
              </a:r>
              <a:endParaRPr lang="en-US" altLang="zh-TW" sz="4050"/>
            </a:p>
          </p:txBody>
        </p:sp>
        <p:sp>
          <p:nvSpPr>
            <p:cNvPr id="3110" name="Text Box 13"/>
            <p:cNvSpPr txBox="1">
              <a:spLocks noChangeArrowheads="1"/>
            </p:cNvSpPr>
            <p:nvPr/>
          </p:nvSpPr>
          <p:spPr bwMode="auto">
            <a:xfrm>
              <a:off x="1655" y="2144"/>
              <a:ext cx="1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100">
                  <a:latin typeface="Times New Roman" pitchFamily="18" charset="0"/>
                </a:rPr>
                <a:t>H</a:t>
              </a:r>
              <a:r>
                <a:rPr lang="en-US" altLang="zh-TW" sz="2100" baseline="-25000">
                  <a:latin typeface="Times New Roman" pitchFamily="18" charset="0"/>
                </a:rPr>
                <a:t>1</a:t>
              </a:r>
              <a:endParaRPr lang="en-US" altLang="zh-TW" sz="2100"/>
            </a:p>
          </p:txBody>
        </p:sp>
        <p:sp>
          <p:nvSpPr>
            <p:cNvPr id="3111" name="Text Box 14"/>
            <p:cNvSpPr txBox="1">
              <a:spLocks noChangeArrowheads="1"/>
            </p:cNvSpPr>
            <p:nvPr/>
          </p:nvSpPr>
          <p:spPr bwMode="auto">
            <a:xfrm>
              <a:off x="1639" y="1839"/>
              <a:ext cx="1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100">
                  <a:latin typeface="Times New Roman" pitchFamily="18" charset="0"/>
                </a:rPr>
                <a:t>H</a:t>
              </a:r>
              <a:r>
                <a:rPr lang="en-US" altLang="zh-TW" sz="2100" baseline="-25000">
                  <a:latin typeface="Times New Roman" pitchFamily="18" charset="0"/>
                </a:rPr>
                <a:t>0</a:t>
              </a:r>
              <a:endParaRPr lang="en-US" altLang="zh-TW" sz="2100"/>
            </a:p>
          </p:txBody>
        </p:sp>
        <p:graphicFrame>
          <p:nvGraphicFramePr>
            <p:cNvPr id="3112" name="Object 15"/>
            <p:cNvGraphicFramePr>
              <a:graphicFrameLocks noChangeAspect="1"/>
            </p:cNvGraphicFramePr>
            <p:nvPr/>
          </p:nvGraphicFramePr>
          <p:xfrm>
            <a:off x="989" y="1866"/>
            <a:ext cx="575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27" name="方程式" r:id="rId5" imgW="596900" imgH="419100" progId="Equation.3">
                    <p:embed/>
                  </p:oleObj>
                </mc:Choice>
                <mc:Fallback>
                  <p:oleObj name="方程式" r:id="rId5" imgW="5969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9" y="1866"/>
                          <a:ext cx="575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8" name="Group 50"/>
          <p:cNvGrpSpPr>
            <a:grpSpLocks/>
          </p:cNvGrpSpPr>
          <p:nvPr/>
        </p:nvGrpSpPr>
        <p:grpSpPr bwMode="auto">
          <a:xfrm>
            <a:off x="10439402" y="3839369"/>
            <a:ext cx="2519363" cy="1419225"/>
            <a:chOff x="3424" y="1612"/>
            <a:chExt cx="1058" cy="596"/>
          </a:xfrm>
        </p:grpSpPr>
        <p:sp>
          <p:nvSpPr>
            <p:cNvPr id="3100" name="AutoShape 21"/>
            <p:cNvSpPr>
              <a:spLocks noChangeArrowheads="1"/>
            </p:cNvSpPr>
            <p:nvPr/>
          </p:nvSpPr>
          <p:spPr bwMode="auto">
            <a:xfrm>
              <a:off x="3424" y="1772"/>
              <a:ext cx="182" cy="102"/>
            </a:xfrm>
            <a:prstGeom prst="rightArrow">
              <a:avLst>
                <a:gd name="adj1" fmla="val 38593"/>
                <a:gd name="adj2" fmla="val 8627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 sz="4050"/>
            </a:p>
          </p:txBody>
        </p:sp>
        <p:grpSp>
          <p:nvGrpSpPr>
            <p:cNvPr id="3101" name="Group 22"/>
            <p:cNvGrpSpPr>
              <a:grpSpLocks/>
            </p:cNvGrpSpPr>
            <p:nvPr/>
          </p:nvGrpSpPr>
          <p:grpSpPr bwMode="auto">
            <a:xfrm>
              <a:off x="4286" y="1716"/>
              <a:ext cx="155" cy="233"/>
              <a:chOff x="3825" y="2250"/>
              <a:chExt cx="285" cy="480"/>
            </a:xfrm>
          </p:grpSpPr>
          <p:sp>
            <p:nvSpPr>
              <p:cNvPr id="3105" name="Text Box 23"/>
              <p:cNvSpPr txBox="1">
                <a:spLocks noChangeArrowheads="1"/>
              </p:cNvSpPr>
              <p:nvPr/>
            </p:nvSpPr>
            <p:spPr bwMode="auto">
              <a:xfrm>
                <a:off x="3840" y="2250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>
                    <a:latin typeface="Times New Roman" pitchFamily="18" charset="0"/>
                  </a:rPr>
                  <a:t>&gt;</a:t>
                </a:r>
                <a:endParaRPr lang="en-US" altLang="zh-TW" sz="2400"/>
              </a:p>
            </p:txBody>
          </p:sp>
          <p:sp>
            <p:nvSpPr>
              <p:cNvPr id="3106" name="Text Box 24"/>
              <p:cNvSpPr txBox="1">
                <a:spLocks noChangeArrowheads="1"/>
              </p:cNvSpPr>
              <p:nvPr/>
            </p:nvSpPr>
            <p:spPr bwMode="auto">
              <a:xfrm>
                <a:off x="3825" y="2400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>
                    <a:latin typeface="Times New Roman" pitchFamily="18" charset="0"/>
                  </a:rPr>
                  <a:t>&lt;</a:t>
                </a:r>
                <a:endParaRPr lang="en-US" altLang="zh-TW" sz="2400"/>
              </a:p>
            </p:txBody>
          </p:sp>
        </p:grpSp>
        <p:sp>
          <p:nvSpPr>
            <p:cNvPr id="3102" name="Text Box 26"/>
            <p:cNvSpPr txBox="1">
              <a:spLocks noChangeArrowheads="1"/>
            </p:cNvSpPr>
            <p:nvPr/>
          </p:nvSpPr>
          <p:spPr bwMode="auto">
            <a:xfrm>
              <a:off x="4286" y="1917"/>
              <a:ext cx="1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100">
                  <a:latin typeface="Times New Roman" pitchFamily="18" charset="0"/>
                </a:rPr>
                <a:t>H</a:t>
              </a:r>
              <a:r>
                <a:rPr lang="en-US" altLang="zh-TW" sz="2100" baseline="-25000">
                  <a:latin typeface="Times New Roman" pitchFamily="18" charset="0"/>
                </a:rPr>
                <a:t>1</a:t>
              </a:r>
              <a:endParaRPr lang="en-US" altLang="zh-TW" sz="2100"/>
            </a:p>
          </p:txBody>
        </p:sp>
        <p:sp>
          <p:nvSpPr>
            <p:cNvPr id="3103" name="Text Box 27"/>
            <p:cNvSpPr txBox="1">
              <a:spLocks noChangeArrowheads="1"/>
            </p:cNvSpPr>
            <p:nvPr/>
          </p:nvSpPr>
          <p:spPr bwMode="auto">
            <a:xfrm>
              <a:off x="4270" y="1612"/>
              <a:ext cx="1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100">
                  <a:latin typeface="Times New Roman" pitchFamily="18" charset="0"/>
                </a:rPr>
                <a:t>H</a:t>
              </a:r>
              <a:r>
                <a:rPr lang="en-US" altLang="zh-TW" sz="2100" baseline="-25000">
                  <a:latin typeface="Times New Roman" pitchFamily="18" charset="0"/>
                </a:rPr>
                <a:t>0</a:t>
              </a:r>
              <a:endParaRPr lang="en-US" altLang="zh-TW" sz="2100"/>
            </a:p>
          </p:txBody>
        </p:sp>
        <p:graphicFrame>
          <p:nvGraphicFramePr>
            <p:cNvPr id="3104" name="Object 28"/>
            <p:cNvGraphicFramePr>
              <a:graphicFrameLocks noChangeAspect="1"/>
            </p:cNvGraphicFramePr>
            <p:nvPr/>
          </p:nvGraphicFramePr>
          <p:xfrm>
            <a:off x="3626" y="1618"/>
            <a:ext cx="563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28" name="方程式" r:id="rId7" imgW="583947" imgH="482391" progId="Equation.3">
                    <p:embed/>
                  </p:oleObj>
                </mc:Choice>
                <mc:Fallback>
                  <p:oleObj name="方程式" r:id="rId7" imgW="583947" imgH="4823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6" y="1618"/>
                          <a:ext cx="563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9" name="Text Box 35"/>
          <p:cNvSpPr txBox="1">
            <a:spLocks noChangeArrowheads="1"/>
          </p:cNvSpPr>
          <p:nvPr/>
        </p:nvSpPr>
        <p:spPr bwMode="auto">
          <a:xfrm>
            <a:off x="10848977" y="4820445"/>
            <a:ext cx="4979195" cy="50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42" tIns="68571" rIns="137142" bIns="6857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likelihood ratio-Likelihood Ratio Test</a:t>
            </a:r>
          </a:p>
        </p:txBody>
      </p:sp>
      <p:sp>
        <p:nvSpPr>
          <p:cNvPr id="3082" name="Rectangle 41"/>
          <p:cNvSpPr>
            <a:spLocks noChangeArrowheads="1"/>
          </p:cNvSpPr>
          <p:nvPr/>
        </p:nvSpPr>
        <p:spPr bwMode="auto">
          <a:xfrm>
            <a:off x="2286002" y="4245962"/>
            <a:ext cx="184731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TW" altLang="en-US" sz="4050"/>
          </a:p>
        </p:txBody>
      </p:sp>
      <p:sp>
        <p:nvSpPr>
          <p:cNvPr id="3084" name="Text Box 45"/>
          <p:cNvSpPr txBox="1">
            <a:spLocks noChangeArrowheads="1"/>
          </p:cNvSpPr>
          <p:nvPr/>
        </p:nvSpPr>
        <p:spPr bwMode="auto">
          <a:xfrm>
            <a:off x="2286000" y="8462169"/>
            <a:ext cx="13716000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42" tIns="0" rIns="137142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1071563" lvl="1" indent="-385763" eaLnBrk="1" hangingPunct="1">
              <a:buFont typeface="Times New Roman" pitchFamily="18" charset="0"/>
              <a:buChar char="–"/>
            </a:pPr>
            <a:r>
              <a:rPr lang="en-US" altLang="zh-TW" sz="3000" dirty="0">
                <a:latin typeface="Times New Roman" pitchFamily="18" charset="0"/>
              </a:rPr>
              <a:t>Type I error: missing (false rejection)</a:t>
            </a:r>
          </a:p>
          <a:p>
            <a:pPr marL="1078707" lvl="1" indent="0" eaLnBrk="1" hangingPunct="1"/>
            <a:r>
              <a:rPr lang="en-US" altLang="zh-TW" sz="3000" dirty="0">
                <a:latin typeface="Times New Roman" pitchFamily="18" charset="0"/>
              </a:rPr>
              <a:t>Type II error: false alarm (false detection)</a:t>
            </a:r>
          </a:p>
          <a:p>
            <a:pPr marL="1078707" lvl="1" indent="0" eaLnBrk="1" hangingPunct="1"/>
            <a:r>
              <a:rPr lang="en-US" altLang="zh-TW" sz="3000" dirty="0">
                <a:latin typeface="Times New Roman" pitchFamily="18" charset="0"/>
              </a:rPr>
              <a:t>false alarm rate, false rejection rate, detection rate, recall rate, precision rate</a:t>
            </a:r>
          </a:p>
          <a:p>
            <a:pPr marL="1078707" lvl="1" indent="0" eaLnBrk="1" hangingPunct="1"/>
            <a:r>
              <a:rPr lang="en-US" altLang="zh-TW" sz="3000" dirty="0" err="1">
                <a:latin typeface="Times New Roman" pitchFamily="18" charset="0"/>
              </a:rPr>
              <a:t>Th</a:t>
            </a:r>
            <a:r>
              <a:rPr lang="en-US" altLang="zh-TW" sz="3000" dirty="0">
                <a:latin typeface="Times New Roman" pitchFamily="18" charset="0"/>
              </a:rPr>
              <a:t>: a threshold value adjusted by balancing among different performance rates</a:t>
            </a:r>
          </a:p>
        </p:txBody>
      </p:sp>
      <p:grpSp>
        <p:nvGrpSpPr>
          <p:cNvPr id="3085" name="Group 55"/>
          <p:cNvGrpSpPr>
            <a:grpSpLocks/>
          </p:cNvGrpSpPr>
          <p:nvPr/>
        </p:nvGrpSpPr>
        <p:grpSpPr bwMode="auto">
          <a:xfrm>
            <a:off x="9165432" y="2767807"/>
            <a:ext cx="6731793" cy="1845470"/>
            <a:chOff x="2889" y="1162"/>
            <a:chExt cx="2827" cy="775"/>
          </a:xfrm>
        </p:grpSpPr>
        <p:sp>
          <p:nvSpPr>
            <p:cNvPr id="3093" name="Text Box 6"/>
            <p:cNvSpPr txBox="1">
              <a:spLocks noChangeArrowheads="1"/>
            </p:cNvSpPr>
            <p:nvPr/>
          </p:nvSpPr>
          <p:spPr bwMode="auto">
            <a:xfrm>
              <a:off x="2889" y="1162"/>
              <a:ext cx="2827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7142" tIns="68571" rIns="137142" bIns="68571">
              <a:spAutoFit/>
            </a:bodyPr>
            <a:lstStyle>
              <a:lvl1pPr marL="342900" indent="-3429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14375" indent="-257175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lvl="1" eaLnBrk="1" hangingPunct="1">
                <a:buFont typeface="Times New Roman" pitchFamily="18" charset="0"/>
                <a:buChar char="–"/>
              </a:pPr>
              <a:r>
                <a:rPr lang="en-US" altLang="zh-TW" sz="3000">
                  <a:latin typeface="Times New Roman" pitchFamily="18" charset="0"/>
                </a:rPr>
                <a:t>Likelihood Ratio Test</a:t>
              </a:r>
            </a:p>
            <a:p>
              <a:pPr lvl="1" eaLnBrk="1" hangingPunct="1">
                <a:buFont typeface="Times New Roman" pitchFamily="18" charset="0"/>
                <a:buNone/>
              </a:pPr>
              <a:r>
                <a:rPr lang="en-US" altLang="zh-TW" sz="3300">
                  <a:latin typeface="Times New Roman" pitchFamily="18" charset="0"/>
                </a:rPr>
                <a:t>	</a:t>
              </a:r>
              <a:r>
                <a:rPr lang="en-US" altLang="zh-TW" sz="4050">
                  <a:latin typeface="Times New Roman" pitchFamily="18" charset="0"/>
                </a:rPr>
                <a:t>P</a:t>
              </a:r>
              <a:r>
                <a:rPr lang="en-US" altLang="zh-TW" sz="1200">
                  <a:latin typeface="Times New Roman" pitchFamily="18" charset="0"/>
                </a:rPr>
                <a:t> </a:t>
              </a:r>
              <a:r>
                <a:rPr lang="en-US" altLang="zh-TW" sz="4050">
                  <a:latin typeface="Times New Roman" pitchFamily="18" charset="0"/>
                </a:rPr>
                <a:t>(H</a:t>
              </a:r>
              <a:r>
                <a:rPr lang="en-US" altLang="zh-TW" sz="4050" baseline="-25000">
                  <a:latin typeface="Times New Roman" pitchFamily="18" charset="0"/>
                </a:rPr>
                <a:t>i   </a:t>
              </a:r>
              <a:r>
                <a:rPr lang="en-US" altLang="zh-TW" sz="4050">
                  <a:latin typeface="Times New Roman" pitchFamily="18" charset="0"/>
                </a:rPr>
                <a:t>X)</a:t>
              </a:r>
              <a:r>
                <a:rPr lang="en-US" altLang="zh-TW" sz="1200">
                  <a:latin typeface="Times New Roman" pitchFamily="18" charset="0"/>
                </a:rPr>
                <a:t> </a:t>
              </a:r>
              <a:r>
                <a:rPr lang="en-US" altLang="zh-TW" sz="4050">
                  <a:latin typeface="Times New Roman" pitchFamily="18" charset="0"/>
                </a:rPr>
                <a:t>=</a:t>
              </a:r>
              <a:r>
                <a:rPr lang="en-US" altLang="zh-TW" sz="1200">
                  <a:latin typeface="Times New Roman" pitchFamily="18" charset="0"/>
                </a:rPr>
                <a:t> </a:t>
              </a:r>
              <a:r>
                <a:rPr lang="en-US" altLang="zh-TW" sz="4050">
                  <a:latin typeface="Times New Roman" pitchFamily="18" charset="0"/>
                </a:rPr>
                <a:t>P(X  H</a:t>
              </a:r>
              <a:r>
                <a:rPr lang="en-US" altLang="zh-TW" sz="4050" baseline="-25000">
                  <a:latin typeface="Times New Roman" pitchFamily="18" charset="0"/>
                </a:rPr>
                <a:t>i</a:t>
              </a:r>
              <a:r>
                <a:rPr lang="en-US" altLang="zh-TW" sz="4050">
                  <a:latin typeface="Times New Roman" pitchFamily="18" charset="0"/>
                </a:rPr>
                <a:t>)</a:t>
              </a:r>
              <a:r>
                <a:rPr lang="en-US" altLang="zh-TW" sz="1200">
                  <a:latin typeface="Times New Roman" pitchFamily="18" charset="0"/>
                </a:rPr>
                <a:t> </a:t>
              </a:r>
              <a:r>
                <a:rPr lang="en-US" altLang="zh-TW" sz="4050">
                  <a:latin typeface="Times New Roman" pitchFamily="18" charset="0"/>
                </a:rPr>
                <a:t>P</a:t>
              </a:r>
              <a:r>
                <a:rPr lang="en-US" altLang="zh-TW" sz="1200">
                  <a:latin typeface="Times New Roman" pitchFamily="18" charset="0"/>
                </a:rPr>
                <a:t> </a:t>
              </a:r>
              <a:r>
                <a:rPr lang="en-US" altLang="zh-TW" sz="4050">
                  <a:latin typeface="Times New Roman" pitchFamily="18" charset="0"/>
                </a:rPr>
                <a:t>(H</a:t>
              </a:r>
              <a:r>
                <a:rPr lang="en-US" altLang="zh-TW" sz="4050" baseline="-25000">
                  <a:latin typeface="Times New Roman" pitchFamily="18" charset="0"/>
                </a:rPr>
                <a:t>i</a:t>
              </a:r>
              <a:r>
                <a:rPr lang="en-US" altLang="zh-TW" sz="4050">
                  <a:latin typeface="Times New Roman" pitchFamily="18" charset="0"/>
                </a:rPr>
                <a:t>)/P(X), i=0,1</a:t>
              </a:r>
            </a:p>
          </p:txBody>
        </p:sp>
        <p:sp>
          <p:nvSpPr>
            <p:cNvPr id="3094" name="Line 51"/>
            <p:cNvSpPr>
              <a:spLocks noChangeShapeType="1"/>
            </p:cNvSpPr>
            <p:nvPr/>
          </p:nvSpPr>
          <p:spPr bwMode="auto">
            <a:xfrm>
              <a:off x="4268" y="143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3095" name="Line 52"/>
            <p:cNvSpPr>
              <a:spLocks noChangeShapeType="1"/>
            </p:cNvSpPr>
            <p:nvPr/>
          </p:nvSpPr>
          <p:spPr bwMode="auto">
            <a:xfrm>
              <a:off x="3684" y="143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</p:grpSp>
      <p:sp>
        <p:nvSpPr>
          <p:cNvPr id="3086" name="Text Box 5"/>
          <p:cNvSpPr txBox="1">
            <a:spLocks noChangeArrowheads="1"/>
          </p:cNvSpPr>
          <p:nvPr/>
        </p:nvSpPr>
        <p:spPr bwMode="auto">
          <a:xfrm>
            <a:off x="2286000" y="2767809"/>
            <a:ext cx="6731793" cy="309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42" tIns="68571" rIns="137142" bIns="68571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14375" indent="-257175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lvl="1" eaLnBrk="1" hangingPunct="1">
              <a:buFont typeface="Times New Roman" pitchFamily="18" charset="0"/>
              <a:buChar char="–"/>
            </a:pPr>
            <a:r>
              <a:rPr lang="en-US" altLang="zh-TW" sz="3000" dirty="0">
                <a:latin typeface="Times New Roman" pitchFamily="18" charset="0"/>
              </a:rPr>
              <a:t>MAP principle</a:t>
            </a:r>
          </a:p>
          <a:p>
            <a:pPr lvl="1" eaLnBrk="1" hangingPunct="1">
              <a:buFont typeface="Times New Roman" pitchFamily="18" charset="0"/>
              <a:buNone/>
            </a:pPr>
            <a:r>
              <a:rPr lang="en-US" altLang="zh-TW" sz="3300" dirty="0">
                <a:latin typeface="Times New Roman" pitchFamily="18" charset="0"/>
              </a:rPr>
              <a:t>	</a:t>
            </a:r>
            <a:r>
              <a:rPr lang="en-US" altLang="zh-TW" sz="4050" dirty="0">
                <a:latin typeface="Times New Roman" pitchFamily="18" charset="0"/>
              </a:rPr>
              <a:t>choose H</a:t>
            </a:r>
            <a:r>
              <a:rPr lang="en-US" altLang="zh-TW" sz="4050" baseline="-25000" dirty="0">
                <a:latin typeface="Times New Roman" pitchFamily="18" charset="0"/>
              </a:rPr>
              <a:t>0 </a:t>
            </a:r>
            <a:r>
              <a:rPr lang="en-US" altLang="zh-TW" sz="4050" dirty="0">
                <a:latin typeface="Times New Roman" pitchFamily="18" charset="0"/>
              </a:rPr>
              <a:t>if P(H</a:t>
            </a:r>
            <a:r>
              <a:rPr lang="en-US" altLang="zh-TW" sz="4050" baseline="-25000" dirty="0">
                <a:latin typeface="Times New Roman" pitchFamily="18" charset="0"/>
              </a:rPr>
              <a:t>0  </a:t>
            </a:r>
            <a:r>
              <a:rPr lang="en-US" altLang="zh-TW" sz="1500" baseline="-25000" dirty="0">
                <a:latin typeface="Times New Roman" pitchFamily="18" charset="0"/>
              </a:rPr>
              <a:t> </a:t>
            </a:r>
            <a:r>
              <a:rPr lang="en-US" altLang="zh-TW" sz="4050" dirty="0">
                <a:latin typeface="Times New Roman" pitchFamily="18" charset="0"/>
              </a:rPr>
              <a:t>X)&gt; P(H</a:t>
            </a:r>
            <a:r>
              <a:rPr lang="en-US" altLang="zh-TW" sz="4050" baseline="-25000" dirty="0">
                <a:latin typeface="Times New Roman" pitchFamily="18" charset="0"/>
              </a:rPr>
              <a:t>1  </a:t>
            </a:r>
            <a:r>
              <a:rPr lang="en-US" altLang="zh-TW" sz="1500" baseline="-25000" dirty="0">
                <a:latin typeface="Times New Roman" pitchFamily="18" charset="0"/>
              </a:rPr>
              <a:t> </a:t>
            </a:r>
            <a:r>
              <a:rPr lang="en-US" altLang="zh-TW" sz="4050" dirty="0">
                <a:latin typeface="Times New Roman" pitchFamily="18" charset="0"/>
              </a:rPr>
              <a:t>X)</a:t>
            </a:r>
          </a:p>
          <a:p>
            <a:pPr lvl="1" eaLnBrk="1" hangingPunct="1">
              <a:buFont typeface="Times New Roman" pitchFamily="18" charset="0"/>
              <a:buNone/>
            </a:pPr>
            <a:r>
              <a:rPr lang="en-US" altLang="zh-TW" sz="4050" dirty="0">
                <a:latin typeface="Times New Roman" pitchFamily="18" charset="0"/>
              </a:rPr>
              <a:t>	choose H</a:t>
            </a:r>
            <a:r>
              <a:rPr lang="en-US" altLang="zh-TW" sz="4050" baseline="-25000" dirty="0">
                <a:latin typeface="Times New Roman" pitchFamily="18" charset="0"/>
              </a:rPr>
              <a:t>1</a:t>
            </a:r>
            <a:r>
              <a:rPr lang="en-US" altLang="zh-TW" sz="4050" dirty="0">
                <a:latin typeface="Times New Roman" pitchFamily="18" charset="0"/>
              </a:rPr>
              <a:t> if P(H</a:t>
            </a:r>
            <a:r>
              <a:rPr lang="en-US" altLang="zh-TW" sz="4050" baseline="-25000" dirty="0">
                <a:latin typeface="Times New Roman" pitchFamily="18" charset="0"/>
              </a:rPr>
              <a:t>1  </a:t>
            </a:r>
            <a:r>
              <a:rPr lang="en-US" altLang="zh-TW" sz="1500" baseline="-25000" dirty="0">
                <a:latin typeface="Times New Roman" pitchFamily="18" charset="0"/>
              </a:rPr>
              <a:t> </a:t>
            </a:r>
            <a:r>
              <a:rPr lang="en-US" altLang="zh-TW" sz="4050" dirty="0">
                <a:latin typeface="Times New Roman" pitchFamily="18" charset="0"/>
              </a:rPr>
              <a:t>X)&gt; P(H</a:t>
            </a:r>
            <a:r>
              <a:rPr lang="en-US" altLang="zh-TW" sz="4050" baseline="-25000" dirty="0">
                <a:latin typeface="Times New Roman" pitchFamily="18" charset="0"/>
              </a:rPr>
              <a:t>0  </a:t>
            </a:r>
            <a:r>
              <a:rPr lang="en-US" altLang="zh-TW" sz="1500" baseline="-25000" dirty="0">
                <a:latin typeface="Times New Roman" pitchFamily="18" charset="0"/>
              </a:rPr>
              <a:t> </a:t>
            </a:r>
            <a:r>
              <a:rPr lang="en-US" altLang="zh-TW" sz="4050" dirty="0">
                <a:latin typeface="Times New Roman" pitchFamily="18" charset="0"/>
              </a:rPr>
              <a:t>X)</a:t>
            </a:r>
          </a:p>
        </p:txBody>
      </p:sp>
      <p:sp>
        <p:nvSpPr>
          <p:cNvPr id="3087" name="Line 54"/>
          <p:cNvSpPr>
            <a:spLocks noChangeShapeType="1"/>
          </p:cNvSpPr>
          <p:nvPr/>
        </p:nvSpPr>
        <p:spPr bwMode="auto">
          <a:xfrm>
            <a:off x="7543800" y="3415507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3088" name="Line 56"/>
          <p:cNvSpPr>
            <a:spLocks noChangeShapeType="1"/>
          </p:cNvSpPr>
          <p:nvPr/>
        </p:nvSpPr>
        <p:spPr bwMode="auto">
          <a:xfrm>
            <a:off x="6055520" y="3415507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3089" name="Line 57"/>
          <p:cNvSpPr>
            <a:spLocks noChangeShapeType="1"/>
          </p:cNvSpPr>
          <p:nvPr/>
        </p:nvSpPr>
        <p:spPr bwMode="auto">
          <a:xfrm>
            <a:off x="6055520" y="3848894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3090" name="Line 58"/>
          <p:cNvSpPr>
            <a:spLocks noChangeShapeType="1"/>
          </p:cNvSpPr>
          <p:nvPr/>
        </p:nvSpPr>
        <p:spPr bwMode="auto">
          <a:xfrm>
            <a:off x="7543800" y="3848894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3091" name="Line 66"/>
          <p:cNvSpPr>
            <a:spLocks noChangeShapeType="1"/>
          </p:cNvSpPr>
          <p:nvPr/>
        </p:nvSpPr>
        <p:spPr bwMode="auto">
          <a:xfrm>
            <a:off x="10167938" y="2365376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3092" name="Line 67"/>
          <p:cNvSpPr>
            <a:spLocks noChangeShapeType="1"/>
          </p:cNvSpPr>
          <p:nvPr/>
        </p:nvSpPr>
        <p:spPr bwMode="auto">
          <a:xfrm>
            <a:off x="11694320" y="2351089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43" name="Line 2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4050"/>
          </a:p>
        </p:txBody>
      </p:sp>
      <p:grpSp>
        <p:nvGrpSpPr>
          <p:cNvPr id="4" name="群組 3"/>
          <p:cNvGrpSpPr/>
          <p:nvPr/>
        </p:nvGrpSpPr>
        <p:grpSpPr>
          <a:xfrm>
            <a:off x="3311352" y="5346383"/>
            <a:ext cx="6013397" cy="3248063"/>
            <a:chOff x="683568" y="3563724"/>
            <a:chExt cx="4008931" cy="216537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573016"/>
              <a:ext cx="3563421" cy="1777138"/>
            </a:xfrm>
            <a:prstGeom prst="rect">
              <a:avLst/>
            </a:prstGeom>
          </p:spPr>
        </p:pic>
        <p:sp>
          <p:nvSpPr>
            <p:cNvPr id="46" name="矩形 1"/>
            <p:cNvSpPr>
              <a:spLocks noChangeArrowheads="1"/>
            </p:cNvSpPr>
            <p:nvPr/>
          </p:nvSpPr>
          <p:spPr bwMode="auto">
            <a:xfrm>
              <a:off x="3014577" y="3563724"/>
              <a:ext cx="1317882" cy="477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4050" dirty="0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P(X| H</a:t>
              </a:r>
              <a:r>
                <a:rPr lang="en-US" altLang="zh-TW" sz="4050" b="1" baseline="-25000" dirty="0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  <a:r>
                <a:rPr lang="en-US" altLang="zh-TW" sz="4050" dirty="0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)</a:t>
              </a:r>
              <a:endParaRPr lang="zh-TW" altLang="en-US" sz="4050" dirty="0">
                <a:solidFill>
                  <a:srgbClr val="FF0000"/>
                </a:solidFill>
              </a:endParaRPr>
            </a:p>
          </p:txBody>
        </p:sp>
        <p:sp>
          <p:nvSpPr>
            <p:cNvPr id="49" name="矩形 6"/>
            <p:cNvSpPr>
              <a:spLocks noChangeArrowheads="1"/>
            </p:cNvSpPr>
            <p:nvPr/>
          </p:nvSpPr>
          <p:spPr bwMode="auto">
            <a:xfrm>
              <a:off x="2075384" y="5312241"/>
              <a:ext cx="288541" cy="415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4050" dirty="0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4050" baseline="-25000" dirty="0">
                  <a:latin typeface="Times New Roman" pitchFamily="18" charset="0"/>
                  <a:sym typeface="Symbol" pitchFamily="18" charset="2"/>
                </a:rPr>
                <a:t>2</a:t>
              </a:r>
              <a:endParaRPr lang="zh-TW" altLang="en-US" sz="4050" baseline="-25000" dirty="0"/>
            </a:p>
          </p:txBody>
        </p:sp>
        <p:sp>
          <p:nvSpPr>
            <p:cNvPr id="47" name="矩形 4"/>
            <p:cNvSpPr>
              <a:spLocks noChangeArrowheads="1"/>
            </p:cNvSpPr>
            <p:nvPr/>
          </p:nvSpPr>
          <p:spPr bwMode="auto">
            <a:xfrm>
              <a:off x="3374617" y="4211796"/>
              <a:ext cx="1317882" cy="477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4050" dirty="0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P(X| H</a:t>
              </a:r>
              <a:r>
                <a:rPr lang="en-US" altLang="zh-TW" sz="4050" b="1" baseline="-25000" dirty="0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0</a:t>
              </a:r>
              <a:r>
                <a:rPr lang="en-US" altLang="zh-TW" sz="4050" dirty="0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)</a:t>
              </a:r>
              <a:endParaRPr lang="zh-TW" altLang="en-US" sz="4050" dirty="0">
                <a:solidFill>
                  <a:schemeClr val="accent2"/>
                </a:solidFill>
              </a:endParaRPr>
            </a:p>
          </p:txBody>
        </p:sp>
        <p:sp>
          <p:nvSpPr>
            <p:cNvPr id="48" name="矩形 2"/>
            <p:cNvSpPr>
              <a:spLocks noChangeArrowheads="1"/>
            </p:cNvSpPr>
            <p:nvPr/>
          </p:nvSpPr>
          <p:spPr bwMode="auto">
            <a:xfrm>
              <a:off x="4148614" y="5168225"/>
              <a:ext cx="250069" cy="415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4050" dirty="0">
                  <a:latin typeface="Times New Roman" pitchFamily="18" charset="0"/>
                  <a:sym typeface="Symbol" pitchFamily="18" charset="2"/>
                </a:rPr>
                <a:t>X</a:t>
              </a:r>
              <a:endParaRPr lang="zh-TW" altLang="en-US" sz="4050" dirty="0"/>
            </a:p>
          </p:txBody>
        </p:sp>
        <p:sp>
          <p:nvSpPr>
            <p:cNvPr id="50" name="矩形 7"/>
            <p:cNvSpPr>
              <a:spLocks noChangeArrowheads="1"/>
            </p:cNvSpPr>
            <p:nvPr/>
          </p:nvSpPr>
          <p:spPr bwMode="auto">
            <a:xfrm>
              <a:off x="3402886" y="5313600"/>
              <a:ext cx="288541" cy="415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4050" dirty="0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4050" baseline="-25000" dirty="0">
                  <a:latin typeface="Times New Roman" pitchFamily="18" charset="0"/>
                  <a:sym typeface="Symbol" pitchFamily="18" charset="2"/>
                </a:rPr>
                <a:t>1</a:t>
              </a:r>
              <a:endParaRPr lang="zh-TW" altLang="en-US" sz="4050" baseline="-25000" dirty="0"/>
            </a:p>
          </p:txBody>
        </p:sp>
      </p:grpSp>
      <p:pic>
        <p:nvPicPr>
          <p:cNvPr id="44" name="Picture 43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103" y="7500260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7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897" y="2358234"/>
            <a:ext cx="13130213" cy="721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5779295" y="3186907"/>
            <a:ext cx="771525" cy="71558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405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all</a:t>
            </a:r>
            <a:endParaRPr lang="zh-TW" altLang="en-US" sz="4050" baseline="-25000">
              <a:solidFill>
                <a:srgbClr val="FF0000"/>
              </a:solidFill>
            </a:endParaRPr>
          </a:p>
        </p:txBody>
      </p:sp>
      <p:sp>
        <p:nvSpPr>
          <p:cNvPr id="5125" name="矩形 4"/>
          <p:cNvSpPr>
            <a:spLocks noChangeArrowheads="1"/>
          </p:cNvSpPr>
          <p:nvPr/>
        </p:nvSpPr>
        <p:spPr bwMode="auto">
          <a:xfrm>
            <a:off x="3526634" y="2429669"/>
            <a:ext cx="1516856" cy="13388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4050">
                <a:solidFill>
                  <a:srgbClr val="0070C0"/>
                </a:solidFill>
                <a:latin typeface="Times New Roman" pitchFamily="18" charset="0"/>
                <a:sym typeface="Symbol" pitchFamily="18" charset="2"/>
              </a:rPr>
              <a:t>detected</a:t>
            </a:r>
            <a:endParaRPr lang="zh-TW" altLang="en-US" sz="4050" baseline="-25000">
              <a:solidFill>
                <a:srgbClr val="0070C0"/>
              </a:solidFill>
            </a:endParaRPr>
          </a:p>
        </p:txBody>
      </p:sp>
      <p:sp>
        <p:nvSpPr>
          <p:cNvPr id="5126" name="矩形 5"/>
          <p:cNvSpPr>
            <a:spLocks noChangeArrowheads="1"/>
          </p:cNvSpPr>
          <p:nvPr/>
        </p:nvSpPr>
        <p:spPr bwMode="auto">
          <a:xfrm>
            <a:off x="2555082" y="6549232"/>
            <a:ext cx="1514475" cy="175432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4050">
                <a:latin typeface="Times New Roman" pitchFamily="18" charset="0"/>
                <a:sym typeface="Symbol" pitchFamily="18" charset="2"/>
              </a:rPr>
              <a:t>Missing</a:t>
            </a:r>
          </a:p>
          <a:p>
            <a:endParaRPr lang="zh-TW" altLang="en-US" sz="4050" baseline="-25000"/>
          </a:p>
        </p:txBody>
      </p:sp>
      <p:sp>
        <p:nvSpPr>
          <p:cNvPr id="5127" name="矩形 6"/>
          <p:cNvSpPr>
            <a:spLocks noChangeArrowheads="1"/>
          </p:cNvSpPr>
          <p:nvPr/>
        </p:nvSpPr>
        <p:spPr bwMode="auto">
          <a:xfrm>
            <a:off x="5795963" y="8816182"/>
            <a:ext cx="2590800" cy="175432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4050">
                <a:latin typeface="Times New Roman" pitchFamily="18" charset="0"/>
                <a:sym typeface="Symbol" pitchFamily="18" charset="2"/>
              </a:rPr>
              <a:t>False Alarm            </a:t>
            </a:r>
          </a:p>
          <a:p>
            <a:endParaRPr lang="zh-TW" altLang="en-US" sz="4050" baseline="-25000"/>
          </a:p>
        </p:txBody>
      </p:sp>
      <p:sp>
        <p:nvSpPr>
          <p:cNvPr id="5128" name="矩形 7"/>
          <p:cNvSpPr>
            <a:spLocks noChangeArrowheads="1"/>
          </p:cNvSpPr>
          <p:nvPr/>
        </p:nvSpPr>
        <p:spPr bwMode="auto">
          <a:xfrm>
            <a:off x="4293395" y="5284791"/>
            <a:ext cx="531018" cy="11310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4050">
                <a:latin typeface="Times New Roman" pitchFamily="18" charset="0"/>
                <a:sym typeface="Symbol" pitchFamily="18" charset="2"/>
              </a:rPr>
              <a:t>1</a:t>
            </a:r>
          </a:p>
          <a:p>
            <a:endParaRPr lang="zh-TW" altLang="en-US" sz="4050" baseline="-25000"/>
          </a:p>
        </p:txBody>
      </p:sp>
      <p:sp>
        <p:nvSpPr>
          <p:cNvPr id="5129" name="矩形 8"/>
          <p:cNvSpPr>
            <a:spLocks noChangeArrowheads="1"/>
          </p:cNvSpPr>
          <p:nvPr/>
        </p:nvSpPr>
        <p:spPr bwMode="auto">
          <a:xfrm>
            <a:off x="9479759" y="8275641"/>
            <a:ext cx="528638" cy="11310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4050">
                <a:latin typeface="Times New Roman" pitchFamily="18" charset="0"/>
                <a:sym typeface="Symbol" pitchFamily="18" charset="2"/>
              </a:rPr>
              <a:t>1</a:t>
            </a:r>
          </a:p>
          <a:p>
            <a:endParaRPr lang="zh-TW" altLang="en-US" sz="4050" baseline="-25000"/>
          </a:p>
        </p:txBody>
      </p:sp>
      <p:sp>
        <p:nvSpPr>
          <p:cNvPr id="5130" name="矩形 9"/>
          <p:cNvSpPr>
            <a:spLocks noChangeArrowheads="1"/>
          </p:cNvSpPr>
          <p:nvPr/>
        </p:nvSpPr>
        <p:spPr bwMode="auto">
          <a:xfrm>
            <a:off x="4824415" y="8385178"/>
            <a:ext cx="528638" cy="11310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4050">
                <a:latin typeface="Times New Roman" pitchFamily="18" charset="0"/>
                <a:sym typeface="Symbol" pitchFamily="18" charset="2"/>
              </a:rPr>
              <a:t>0</a:t>
            </a:r>
          </a:p>
          <a:p>
            <a:endParaRPr lang="zh-TW" altLang="en-US" sz="4050" baseline="-25000"/>
          </a:p>
        </p:txBody>
      </p:sp>
      <p:sp>
        <p:nvSpPr>
          <p:cNvPr id="5131" name="矩形 10"/>
          <p:cNvSpPr>
            <a:spLocks noChangeArrowheads="1"/>
          </p:cNvSpPr>
          <p:nvPr/>
        </p:nvSpPr>
        <p:spPr bwMode="auto">
          <a:xfrm>
            <a:off x="4293395" y="7951791"/>
            <a:ext cx="531018" cy="11310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4050">
                <a:latin typeface="Times New Roman" pitchFamily="18" charset="0"/>
                <a:sym typeface="Symbol" pitchFamily="18" charset="2"/>
              </a:rPr>
              <a:t>0</a:t>
            </a:r>
          </a:p>
          <a:p>
            <a:endParaRPr lang="zh-TW" altLang="en-US" sz="4050" baseline="-25000"/>
          </a:p>
        </p:txBody>
      </p:sp>
      <p:sp>
        <p:nvSpPr>
          <p:cNvPr id="5134" name="文字方塊 2"/>
          <p:cNvSpPr txBox="1">
            <a:spLocks noChangeArrowheads="1"/>
          </p:cNvSpPr>
          <p:nvPr/>
        </p:nvSpPr>
        <p:spPr bwMode="auto">
          <a:xfrm>
            <a:off x="11844340" y="2212978"/>
            <a:ext cx="2700338" cy="71558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135" name="文字方塊 14"/>
          <p:cNvSpPr txBox="1">
            <a:spLocks noChangeArrowheads="1"/>
          </p:cNvSpPr>
          <p:nvPr/>
        </p:nvSpPr>
        <p:spPr bwMode="auto">
          <a:xfrm>
            <a:off x="12599197" y="2646364"/>
            <a:ext cx="528638" cy="13388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z="4050"/>
          </a:p>
          <a:p>
            <a:pPr eaLnBrk="1" hangingPunct="1"/>
            <a:endParaRPr lang="zh-TW" altLang="en-US" sz="4050"/>
          </a:p>
        </p:txBody>
      </p:sp>
      <p:sp>
        <p:nvSpPr>
          <p:cNvPr id="5136" name="文字方塊 15"/>
          <p:cNvSpPr txBox="1">
            <a:spLocks noChangeArrowheads="1"/>
          </p:cNvSpPr>
          <p:nvPr/>
        </p:nvSpPr>
        <p:spPr bwMode="auto">
          <a:xfrm>
            <a:off x="11520488" y="3525045"/>
            <a:ext cx="1078707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z="1200"/>
          </a:p>
          <a:p>
            <a:pPr eaLnBrk="1" hangingPunct="1"/>
            <a:endParaRPr lang="zh-TW" altLang="en-US" sz="1200"/>
          </a:p>
        </p:txBody>
      </p:sp>
      <p:sp>
        <p:nvSpPr>
          <p:cNvPr id="24" name="Line 2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4050"/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2286000" y="794"/>
            <a:ext cx="13716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42" tIns="68571" rIns="137142" bIns="68571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4950" b="1" dirty="0">
                <a:latin typeface="Times New Roman" pitchFamily="18" charset="0"/>
              </a:rPr>
              <a:t>Receiver Operating Characteristics (ROC)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7415808" y="2723638"/>
                <a:ext cx="6804756" cy="89274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Missing rate</a:t>
                </a:r>
                <a14:m>
                  <m:oMath xmlns:m="http://schemas.openxmlformats.org/officeDocument/2006/math">
                    <m:r>
                      <a:rPr lang="en-US" altLang="zh-TW" sz="3600" i="1">
                        <a:solidFill>
                          <a:srgbClr val="0070C0"/>
                        </a:solidFill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360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B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360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TW" sz="360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360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B</m:t>
                        </m:r>
                      </m:den>
                    </m:f>
                    <m:r>
                      <a:rPr lang="en-US" altLang="zh-TW" sz="3600">
                        <a:solidFill>
                          <a:srgbClr val="0070C0"/>
                        </a:solidFill>
                        <a:latin typeface="Cambria Math"/>
                        <a:cs typeface="Times New Roman" panose="020206030504050203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TW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360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360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TW" sz="360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360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B</m:t>
                        </m:r>
                      </m:den>
                    </m:f>
                  </m:oMath>
                </a14:m>
                <a:endParaRPr lang="zh-TW" altLang="en-US" sz="3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815228"/>
                <a:ext cx="4536504" cy="624145"/>
              </a:xfrm>
              <a:prstGeom prst="rect">
                <a:avLst/>
              </a:prstGeom>
              <a:blipFill rotWithShape="1">
                <a:blip r:embed="rId3"/>
                <a:stretch>
                  <a:fillRect l="-2016" b="-88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弧形 16"/>
          <p:cNvSpPr/>
          <p:nvPr/>
        </p:nvSpPr>
        <p:spPr>
          <a:xfrm>
            <a:off x="12223985" y="2729707"/>
            <a:ext cx="1081088" cy="1009650"/>
          </a:xfrm>
          <a:prstGeom prst="arc">
            <a:avLst>
              <a:gd name="adj1" fmla="val 16200000"/>
              <a:gd name="adj2" fmla="val 1614003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 sz="4050" b="1" dirty="0">
              <a:solidFill>
                <a:srgbClr val="FF0000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13305071" y="2767809"/>
            <a:ext cx="485775" cy="2166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9" name="文字方塊 21"/>
          <p:cNvSpPr txBox="1">
            <a:spLocks noChangeArrowheads="1"/>
          </p:cNvSpPr>
          <p:nvPr/>
        </p:nvSpPr>
        <p:spPr bwMode="auto">
          <a:xfrm>
            <a:off x="13845616" y="2336801"/>
            <a:ext cx="1347059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050" dirty="0">
                <a:solidFill>
                  <a:srgbClr val="FF0000"/>
                </a:solidFill>
              </a:rPr>
              <a:t>recall</a:t>
            </a:r>
            <a:endParaRPr lang="zh-TW" altLang="en-US" sz="405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7441209" y="3800083"/>
                <a:ext cx="7344816" cy="14615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noAutofit/>
              </a:bodyPr>
              <a:lstStyle/>
              <a:p>
                <a:r>
                  <a:rPr lang="en-US" altLang="zh-TW" sz="3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False Alarm rate</a:t>
                </a:r>
                <a14:m>
                  <m:oMath xmlns:m="http://schemas.openxmlformats.org/officeDocument/2006/math">
                    <m:r>
                      <a:rPr lang="en-US" altLang="zh-TW" sz="3600" i="1">
                        <a:solidFill>
                          <a:srgbClr val="0070C0"/>
                        </a:solidFill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360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C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360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TW" sz="360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360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C</m:t>
                        </m:r>
                      </m:den>
                    </m:f>
                    <m:r>
                      <a:rPr lang="en-US" altLang="zh-TW" sz="3600">
                        <a:solidFill>
                          <a:srgbClr val="0070C0"/>
                        </a:solidFill>
                        <a:latin typeface="Cambria Math"/>
                        <a:cs typeface="Times New Roman" panose="020206030504050203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TW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360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360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TW" sz="360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360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C</m:t>
                        </m:r>
                      </m:den>
                    </m:f>
                  </m:oMath>
                </a14:m>
                <a:endParaRPr lang="zh-TW" altLang="en-US" sz="3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806" y="2532859"/>
                <a:ext cx="4896544" cy="974344"/>
              </a:xfrm>
              <a:prstGeom prst="rect">
                <a:avLst/>
              </a:prstGeom>
              <a:blipFill rotWithShape="1">
                <a:blip r:embed="rId4"/>
                <a:stretch>
                  <a:fillRect l="-19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弧形 25"/>
          <p:cNvSpPr/>
          <p:nvPr/>
        </p:nvSpPr>
        <p:spPr>
          <a:xfrm>
            <a:off x="13001207" y="3917951"/>
            <a:ext cx="1021556" cy="1009650"/>
          </a:xfrm>
          <a:prstGeom prst="arc">
            <a:avLst>
              <a:gd name="adj1" fmla="val 16200000"/>
              <a:gd name="adj2" fmla="val 1614003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 sz="4050" b="1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13973546" y="3956051"/>
            <a:ext cx="485775" cy="2166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3" name="文字方塊 27"/>
          <p:cNvSpPr txBox="1">
            <a:spLocks noChangeArrowheads="1"/>
          </p:cNvSpPr>
          <p:nvPr/>
        </p:nvSpPr>
        <p:spPr bwMode="auto">
          <a:xfrm>
            <a:off x="14112552" y="2984056"/>
            <a:ext cx="1889448" cy="196207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z="405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TW" sz="4050" dirty="0">
                <a:solidFill>
                  <a:srgbClr val="FF0000"/>
                </a:solidFill>
              </a:rPr>
              <a:t>precision </a:t>
            </a:r>
            <a:endParaRPr lang="zh-TW" altLang="en-US" sz="4050" dirty="0">
              <a:solidFill>
                <a:srgbClr val="FF0000"/>
              </a:solidFill>
            </a:endParaRPr>
          </a:p>
        </p:txBody>
      </p:sp>
      <p:pic>
        <p:nvPicPr>
          <p:cNvPr id="25" name="Picture 24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184" y="7895183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285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3980"/>
            <a:ext cx="18288000" cy="1080000"/>
          </a:xfrm>
        </p:spPr>
        <p:txBody>
          <a:bodyPr/>
          <a:lstStyle/>
          <a:p>
            <a:r>
              <a:rPr lang="zh-TW" altLang="en-US" sz="6000" dirty="0">
                <a:latin typeface="BiauKai" charset="-120"/>
                <a:ea typeface="BiauKai" charset="-120"/>
                <a:cs typeface="BiauKai" charset="-120"/>
              </a:rPr>
              <a:t>版權聲明</a:t>
            </a:r>
            <a:endParaRPr lang="en-US" sz="6000" dirty="0">
              <a:latin typeface="BiauKai" charset="-120"/>
              <a:ea typeface="BiauKai" charset="-120"/>
              <a:cs typeface="BiauKai" charset="-12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573825"/>
              </p:ext>
            </p:extLst>
          </p:nvPr>
        </p:nvGraphicFramePr>
        <p:xfrm>
          <a:off x="827076" y="1480381"/>
          <a:ext cx="16633848" cy="7916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48"/>
                <a:gridCol w="4802958"/>
                <a:gridCol w="3056427"/>
                <a:gridCol w="7298115"/>
              </a:tblGrid>
              <a:tr h="5562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頁碼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作品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版權標示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作者 </a:t>
                      </a:r>
                      <a:r>
                        <a:rPr lang="en-US" altLang="zh-TW" sz="2100" dirty="0" smtClean="0"/>
                        <a:t>/ </a:t>
                      </a:r>
                      <a:r>
                        <a:rPr lang="zh-TW" altLang="en-US" sz="2100" dirty="0" smtClean="0"/>
                        <a:t>來源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2468411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4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4173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6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6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6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</a:tbl>
          </a:graphicData>
        </a:graphic>
      </p:graphicFrame>
      <p:pic>
        <p:nvPicPr>
          <p:cNvPr id="25" name="Picture 2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8227385"/>
            <a:ext cx="1561152" cy="549951"/>
          </a:xfrm>
          <a:prstGeom prst="rect">
            <a:avLst/>
          </a:prstGeom>
        </p:spPr>
      </p:pic>
      <p:pic>
        <p:nvPicPr>
          <p:cNvPr id="14" name="Picture 1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4931053"/>
            <a:ext cx="1561152" cy="549951"/>
          </a:xfrm>
          <a:prstGeom prst="rect">
            <a:avLst/>
          </a:prstGeom>
        </p:spPr>
      </p:pic>
      <p:pic>
        <p:nvPicPr>
          <p:cNvPr id="13" name="Picture 1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6538304"/>
            <a:ext cx="1561152" cy="549951"/>
          </a:xfrm>
          <a:prstGeom prst="rect">
            <a:avLst/>
          </a:prstGeom>
        </p:spPr>
      </p:pic>
      <p:pic>
        <p:nvPicPr>
          <p:cNvPr id="19" name="Picture 1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2930741"/>
            <a:ext cx="1561152" cy="5499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887" y="2321679"/>
            <a:ext cx="2024963" cy="17802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500" y="4829451"/>
            <a:ext cx="3092388" cy="7546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4" y="6265559"/>
            <a:ext cx="2094435" cy="11072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831" y="7892761"/>
            <a:ext cx="2169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3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3980"/>
            <a:ext cx="18288000" cy="1080000"/>
          </a:xfrm>
        </p:spPr>
        <p:txBody>
          <a:bodyPr/>
          <a:lstStyle/>
          <a:p>
            <a:r>
              <a:rPr lang="zh-TW" altLang="en-US" sz="6000" dirty="0">
                <a:latin typeface="BiauKai" charset="-120"/>
                <a:ea typeface="BiauKai" charset="-120"/>
                <a:cs typeface="BiauKai" charset="-120"/>
              </a:rPr>
              <a:t>版權聲明</a:t>
            </a:r>
            <a:endParaRPr lang="en-US" sz="6000" dirty="0">
              <a:latin typeface="BiauKai" charset="-120"/>
              <a:ea typeface="BiauKai" charset="-120"/>
              <a:cs typeface="BiauKai" charset="-12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26957"/>
              </p:ext>
            </p:extLst>
          </p:nvPr>
        </p:nvGraphicFramePr>
        <p:xfrm>
          <a:off x="827076" y="1480381"/>
          <a:ext cx="16633848" cy="7916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48"/>
                <a:gridCol w="4802958"/>
                <a:gridCol w="3056427"/>
                <a:gridCol w="7298115"/>
              </a:tblGrid>
              <a:tr h="5562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頁碼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作品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版權標示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作者 </a:t>
                      </a:r>
                      <a:r>
                        <a:rPr lang="en-US" altLang="zh-TW" sz="2100" dirty="0" smtClean="0"/>
                        <a:t>/ </a:t>
                      </a:r>
                      <a:r>
                        <a:rPr lang="zh-TW" altLang="en-US" sz="2100" dirty="0" smtClean="0"/>
                        <a:t>來源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2468411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7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4173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9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10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11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</a:tbl>
          </a:graphicData>
        </a:graphic>
      </p:graphicFrame>
      <p:pic>
        <p:nvPicPr>
          <p:cNvPr id="25" name="Picture 2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8227385"/>
            <a:ext cx="1561152" cy="549951"/>
          </a:xfrm>
          <a:prstGeom prst="rect">
            <a:avLst/>
          </a:prstGeom>
        </p:spPr>
      </p:pic>
      <p:pic>
        <p:nvPicPr>
          <p:cNvPr id="14" name="Picture 1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4931053"/>
            <a:ext cx="1561152" cy="549951"/>
          </a:xfrm>
          <a:prstGeom prst="rect">
            <a:avLst/>
          </a:prstGeom>
        </p:spPr>
      </p:pic>
      <p:pic>
        <p:nvPicPr>
          <p:cNvPr id="13" name="Picture 1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6538304"/>
            <a:ext cx="1561152" cy="549951"/>
          </a:xfrm>
          <a:prstGeom prst="rect">
            <a:avLst/>
          </a:prstGeom>
        </p:spPr>
      </p:pic>
      <p:pic>
        <p:nvPicPr>
          <p:cNvPr id="19" name="Picture 1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2930741"/>
            <a:ext cx="1561152" cy="549951"/>
          </a:xfrm>
          <a:prstGeom prst="rect">
            <a:avLst/>
          </a:prstGeom>
        </p:spPr>
      </p:pic>
      <p:pic>
        <p:nvPicPr>
          <p:cNvPr id="11" name="圖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194" y="7807812"/>
            <a:ext cx="2791605" cy="138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815" y="2507899"/>
            <a:ext cx="2442363" cy="13956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686" y="4657466"/>
            <a:ext cx="1292622" cy="1097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03" y="6114464"/>
            <a:ext cx="1496988" cy="139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3980"/>
            <a:ext cx="18288000" cy="1080000"/>
          </a:xfrm>
        </p:spPr>
        <p:txBody>
          <a:bodyPr/>
          <a:lstStyle/>
          <a:p>
            <a:r>
              <a:rPr lang="zh-TW" altLang="en-US" sz="6000" dirty="0">
                <a:latin typeface="BiauKai" charset="-120"/>
                <a:ea typeface="BiauKai" charset="-120"/>
                <a:cs typeface="BiauKai" charset="-120"/>
              </a:rPr>
              <a:t>版權聲明</a:t>
            </a:r>
            <a:endParaRPr lang="en-US" sz="6000" dirty="0">
              <a:latin typeface="BiauKai" charset="-120"/>
              <a:ea typeface="BiauKai" charset="-120"/>
              <a:cs typeface="BiauKai" charset="-12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307455"/>
              </p:ext>
            </p:extLst>
          </p:nvPr>
        </p:nvGraphicFramePr>
        <p:xfrm>
          <a:off x="827076" y="1480381"/>
          <a:ext cx="16633848" cy="7916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48"/>
                <a:gridCol w="4802958"/>
                <a:gridCol w="3056427"/>
                <a:gridCol w="7298115"/>
              </a:tblGrid>
              <a:tr h="5562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頁碼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作品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版權標示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作者 </a:t>
                      </a:r>
                      <a:r>
                        <a:rPr lang="en-US" altLang="zh-TW" sz="2100" dirty="0" smtClean="0"/>
                        <a:t>/ </a:t>
                      </a:r>
                      <a:r>
                        <a:rPr lang="zh-TW" altLang="en-US" sz="2100" dirty="0" smtClean="0"/>
                        <a:t>來源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2468411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13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4173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15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16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17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</a:tbl>
          </a:graphicData>
        </a:graphic>
      </p:graphicFrame>
      <p:pic>
        <p:nvPicPr>
          <p:cNvPr id="25" name="Picture 2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8227385"/>
            <a:ext cx="1561152" cy="549951"/>
          </a:xfrm>
          <a:prstGeom prst="rect">
            <a:avLst/>
          </a:prstGeom>
        </p:spPr>
      </p:pic>
      <p:pic>
        <p:nvPicPr>
          <p:cNvPr id="14" name="Picture 1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4931053"/>
            <a:ext cx="1561152" cy="549951"/>
          </a:xfrm>
          <a:prstGeom prst="rect">
            <a:avLst/>
          </a:prstGeom>
        </p:spPr>
      </p:pic>
      <p:pic>
        <p:nvPicPr>
          <p:cNvPr id="13" name="Picture 1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6538304"/>
            <a:ext cx="1561152" cy="549951"/>
          </a:xfrm>
          <a:prstGeom prst="rect">
            <a:avLst/>
          </a:prstGeom>
        </p:spPr>
      </p:pic>
      <p:pic>
        <p:nvPicPr>
          <p:cNvPr id="19" name="Picture 1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2930741"/>
            <a:ext cx="1561152" cy="5499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334" y="6160289"/>
            <a:ext cx="2916324" cy="1305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424" y="4604234"/>
            <a:ext cx="1296144" cy="11477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707" y="2228542"/>
            <a:ext cx="2347578" cy="19543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700" y="7858606"/>
            <a:ext cx="3185592" cy="12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5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794"/>
            <a:ext cx="13716000" cy="108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dirty="0"/>
              <a:t>Speaker Dependent/Independent/Adaptation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00290" y="1355726"/>
            <a:ext cx="13539788" cy="89320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Char char=""/>
            </a:pPr>
            <a:r>
              <a:rPr lang="en-US" altLang="zh-TW" sz="3300" b="1" dirty="0">
                <a:latin typeface="Times New Roman" pitchFamily="18" charset="0"/>
              </a:rPr>
              <a:t>Speaker Dependent (SD)</a:t>
            </a:r>
            <a:r>
              <a:rPr lang="en-US" altLang="zh-TW" sz="3300" dirty="0">
                <a:latin typeface="Times New Roman" pitchFamily="18" charset="0"/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Char char="–"/>
            </a:pPr>
            <a:r>
              <a:rPr lang="en-US" altLang="zh-TW" sz="2850" dirty="0">
                <a:latin typeface="Times New Roman" pitchFamily="18" charset="0"/>
              </a:rPr>
              <a:t>trained with and used for 1 speaker only, requiring huge quantity of training data, best accuracy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Char char="–"/>
            </a:pPr>
            <a:r>
              <a:rPr lang="en-US" altLang="zh-TW" sz="2850" dirty="0">
                <a:latin typeface="Times New Roman" pitchFamily="18" charset="0"/>
              </a:rPr>
              <a:t>practically infeasible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3300" b="1" dirty="0">
                <a:latin typeface="Times New Roman" pitchFamily="18" charset="0"/>
              </a:rPr>
              <a:t>Multi-speaker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2850" dirty="0">
                <a:latin typeface="Times New Roman" pitchFamily="18" charset="0"/>
              </a:rPr>
              <a:t>trained for a (small) group of speakers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3300" b="1" dirty="0">
                <a:latin typeface="Times New Roman" pitchFamily="18" charset="0"/>
              </a:rPr>
              <a:t>Speaker Independent (SI)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2850" dirty="0">
                <a:latin typeface="Times New Roman" pitchFamily="18" charset="0"/>
              </a:rPr>
              <a:t>trained from large number of speakers, each speaker with limited quantity of data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2850" dirty="0">
                <a:latin typeface="Times New Roman" pitchFamily="18" charset="0"/>
              </a:rPr>
              <a:t>good for all speakers, but with relatively lower accuracy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3300" b="1" dirty="0">
                <a:latin typeface="Times New Roman" pitchFamily="18" charset="0"/>
              </a:rPr>
              <a:t>Speaker Adaptation (SA)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2850" dirty="0">
                <a:latin typeface="Times New Roman" pitchFamily="18" charset="0"/>
              </a:rPr>
              <a:t>started with speaker independent models, adapted to a specific user with limited quantity of data (adaptation data)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2850" dirty="0">
                <a:latin typeface="Times New Roman" pitchFamily="18" charset="0"/>
              </a:rPr>
              <a:t>technically achievable and practically feasible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3300" b="1" dirty="0">
                <a:latin typeface="Times New Roman" pitchFamily="18" charset="0"/>
              </a:rPr>
              <a:t>Supervised/Unsupervised Adaptation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2850" dirty="0">
                <a:latin typeface="Times New Roman" pitchFamily="18" charset="0"/>
              </a:rPr>
              <a:t>supervised: text (transcription) of the adaptation data is known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2850" dirty="0">
                <a:latin typeface="Times New Roman" pitchFamily="18" charset="0"/>
              </a:rPr>
              <a:t>unsupervised: text (transcription) of the adaptation data is unknown, based on recognition results with speaker-independent models, may be performed</a:t>
            </a:r>
            <a:r>
              <a:rPr lang="en-US" altLang="zh-TW" sz="3000" dirty="0">
                <a:latin typeface="Times New Roman" pitchFamily="18" charset="0"/>
              </a:rPr>
              <a:t> iteratively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3300" b="1" dirty="0">
                <a:latin typeface="Times New Roman" pitchFamily="18" charset="0"/>
              </a:rPr>
              <a:t>Batch/Incremental/On-line Adaptation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2850" dirty="0">
                <a:latin typeface="Times New Roman" pitchFamily="18" charset="0"/>
              </a:rPr>
              <a:t>batch: based on a whole set of adaptation data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2850" dirty="0">
                <a:latin typeface="Times New Roman" pitchFamily="18" charset="0"/>
              </a:rPr>
              <a:t>incremental/on-line: adapted step-by-step with iterative re-estimation of models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850" dirty="0">
                <a:latin typeface="Times New Roman" pitchFamily="18" charset="0"/>
              </a:rPr>
              <a:t>	e.g. first adapted based on first 3 utterances, then adapted based on next 3 utterances or first 6 utterances,...</a:t>
            </a: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4050"/>
          </a:p>
        </p:txBody>
      </p:sp>
    </p:spTree>
    <p:extLst>
      <p:ext uri="{BB962C8B-B14F-4D97-AF65-F5344CB8AC3E}">
        <p14:creationId xmlns:p14="http://schemas.microsoft.com/office/powerpoint/2010/main" val="128801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3980"/>
            <a:ext cx="18288000" cy="1080000"/>
          </a:xfrm>
        </p:spPr>
        <p:txBody>
          <a:bodyPr/>
          <a:lstStyle/>
          <a:p>
            <a:r>
              <a:rPr lang="zh-TW" altLang="en-US" sz="6000" dirty="0">
                <a:latin typeface="BiauKai" charset="-120"/>
                <a:ea typeface="BiauKai" charset="-120"/>
                <a:cs typeface="BiauKai" charset="-120"/>
              </a:rPr>
              <a:t>版權聲明</a:t>
            </a:r>
            <a:endParaRPr lang="en-US" sz="6000" dirty="0">
              <a:latin typeface="BiauKai" charset="-120"/>
              <a:ea typeface="BiauKai" charset="-120"/>
              <a:cs typeface="BiauKai" charset="-12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596652"/>
              </p:ext>
            </p:extLst>
          </p:nvPr>
        </p:nvGraphicFramePr>
        <p:xfrm>
          <a:off x="827076" y="1480381"/>
          <a:ext cx="16633848" cy="7916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48"/>
                <a:gridCol w="4802958"/>
                <a:gridCol w="3056427"/>
                <a:gridCol w="7298115"/>
              </a:tblGrid>
              <a:tr h="5562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頁碼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作品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版權標示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作者 </a:t>
                      </a:r>
                      <a:r>
                        <a:rPr lang="en-US" altLang="zh-TW" sz="2100" dirty="0" smtClean="0"/>
                        <a:t>/ </a:t>
                      </a:r>
                      <a:r>
                        <a:rPr lang="zh-TW" altLang="en-US" sz="2100" dirty="0" smtClean="0"/>
                        <a:t>來源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2468411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18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4173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19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20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21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</a:tbl>
          </a:graphicData>
        </a:graphic>
      </p:graphicFrame>
      <p:pic>
        <p:nvPicPr>
          <p:cNvPr id="25" name="Picture 2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8227385"/>
            <a:ext cx="1561152" cy="549951"/>
          </a:xfrm>
          <a:prstGeom prst="rect">
            <a:avLst/>
          </a:prstGeom>
        </p:spPr>
      </p:pic>
      <p:pic>
        <p:nvPicPr>
          <p:cNvPr id="14" name="Picture 1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4931053"/>
            <a:ext cx="1561152" cy="549951"/>
          </a:xfrm>
          <a:prstGeom prst="rect">
            <a:avLst/>
          </a:prstGeom>
        </p:spPr>
      </p:pic>
      <p:pic>
        <p:nvPicPr>
          <p:cNvPr id="13" name="Picture 1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6538304"/>
            <a:ext cx="1561152" cy="549951"/>
          </a:xfrm>
          <a:prstGeom prst="rect">
            <a:avLst/>
          </a:prstGeom>
        </p:spPr>
      </p:pic>
      <p:pic>
        <p:nvPicPr>
          <p:cNvPr id="19" name="Picture 1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2930741"/>
            <a:ext cx="1561152" cy="5499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412" y="2227971"/>
            <a:ext cx="1728192" cy="19869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116" y="4881829"/>
            <a:ext cx="3770784" cy="6483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247" y="6173497"/>
            <a:ext cx="3486522" cy="12795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298" y="7783444"/>
            <a:ext cx="3142421" cy="143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5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3980"/>
            <a:ext cx="18288000" cy="1080000"/>
          </a:xfrm>
        </p:spPr>
        <p:txBody>
          <a:bodyPr/>
          <a:lstStyle/>
          <a:p>
            <a:r>
              <a:rPr lang="zh-TW" altLang="en-US" sz="6000" dirty="0">
                <a:latin typeface="BiauKai" charset="-120"/>
                <a:ea typeface="BiauKai" charset="-120"/>
                <a:cs typeface="BiauKai" charset="-120"/>
              </a:rPr>
              <a:t>版權聲明</a:t>
            </a:r>
            <a:endParaRPr lang="en-US" sz="6000" dirty="0">
              <a:latin typeface="BiauKai" charset="-120"/>
              <a:ea typeface="BiauKai" charset="-120"/>
              <a:cs typeface="BiauKai" charset="-12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491497"/>
              </p:ext>
            </p:extLst>
          </p:nvPr>
        </p:nvGraphicFramePr>
        <p:xfrm>
          <a:off x="827076" y="1480381"/>
          <a:ext cx="16633848" cy="7916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48"/>
                <a:gridCol w="4802958"/>
                <a:gridCol w="3056427"/>
                <a:gridCol w="7298115"/>
              </a:tblGrid>
              <a:tr h="5562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頁碼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作品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版權標示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作者 </a:t>
                      </a:r>
                      <a:r>
                        <a:rPr lang="en-US" altLang="zh-TW" sz="2100" dirty="0" smtClean="0"/>
                        <a:t>/ </a:t>
                      </a:r>
                      <a:r>
                        <a:rPr lang="zh-TW" altLang="en-US" sz="2100" dirty="0" smtClean="0"/>
                        <a:t>來源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2468411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21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4173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22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24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24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</a:tbl>
          </a:graphicData>
        </a:graphic>
      </p:graphicFrame>
      <p:pic>
        <p:nvPicPr>
          <p:cNvPr id="25" name="Picture 2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8227385"/>
            <a:ext cx="1561152" cy="549951"/>
          </a:xfrm>
          <a:prstGeom prst="rect">
            <a:avLst/>
          </a:prstGeom>
        </p:spPr>
      </p:pic>
      <p:pic>
        <p:nvPicPr>
          <p:cNvPr id="14" name="Picture 1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4931053"/>
            <a:ext cx="1561152" cy="549951"/>
          </a:xfrm>
          <a:prstGeom prst="rect">
            <a:avLst/>
          </a:prstGeom>
        </p:spPr>
      </p:pic>
      <p:pic>
        <p:nvPicPr>
          <p:cNvPr id="13" name="Picture 1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6538304"/>
            <a:ext cx="1561152" cy="549951"/>
          </a:xfrm>
          <a:prstGeom prst="rect">
            <a:avLst/>
          </a:prstGeom>
        </p:spPr>
      </p:pic>
      <p:pic>
        <p:nvPicPr>
          <p:cNvPr id="19" name="Picture 1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2930741"/>
            <a:ext cx="1561152" cy="5499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317" y="2340787"/>
            <a:ext cx="3451196" cy="17298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877" y="4514312"/>
            <a:ext cx="1620072" cy="13834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449" y="6116402"/>
            <a:ext cx="987155" cy="12961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281" y="7827931"/>
            <a:ext cx="1784771" cy="134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3980"/>
            <a:ext cx="18288000" cy="1080000"/>
          </a:xfrm>
        </p:spPr>
        <p:txBody>
          <a:bodyPr/>
          <a:lstStyle/>
          <a:p>
            <a:r>
              <a:rPr lang="zh-TW" altLang="en-US" sz="6000" dirty="0">
                <a:latin typeface="BiauKai" charset="-120"/>
                <a:ea typeface="BiauKai" charset="-120"/>
                <a:cs typeface="BiauKai" charset="-120"/>
              </a:rPr>
              <a:t>版權聲明</a:t>
            </a:r>
            <a:endParaRPr lang="en-US" sz="6000" dirty="0">
              <a:latin typeface="BiauKai" charset="-120"/>
              <a:ea typeface="BiauKai" charset="-120"/>
              <a:cs typeface="BiauKai" charset="-12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260221"/>
              </p:ext>
            </p:extLst>
          </p:nvPr>
        </p:nvGraphicFramePr>
        <p:xfrm>
          <a:off x="827076" y="1480381"/>
          <a:ext cx="16633848" cy="517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48"/>
                <a:gridCol w="4802958"/>
                <a:gridCol w="3056427"/>
                <a:gridCol w="7298115"/>
              </a:tblGrid>
              <a:tr h="5562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頁碼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作品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版權標示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作者 </a:t>
                      </a:r>
                      <a:r>
                        <a:rPr lang="en-US" altLang="zh-TW" sz="2100" dirty="0" smtClean="0"/>
                        <a:t>/ </a:t>
                      </a:r>
                      <a:r>
                        <a:rPr lang="zh-TW" altLang="en-US" sz="2100" dirty="0" smtClean="0"/>
                        <a:t>來源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2468411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25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2151411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26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</a:tbl>
          </a:graphicData>
        </a:graphic>
      </p:graphicFrame>
      <p:pic>
        <p:nvPicPr>
          <p:cNvPr id="14" name="Picture 1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4931053"/>
            <a:ext cx="1561152" cy="549951"/>
          </a:xfrm>
          <a:prstGeom prst="rect">
            <a:avLst/>
          </a:prstGeom>
        </p:spPr>
      </p:pic>
      <p:pic>
        <p:nvPicPr>
          <p:cNvPr id="19" name="Picture 1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2930741"/>
            <a:ext cx="1561152" cy="5499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340" y="2354848"/>
            <a:ext cx="2926269" cy="1701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439" y="4649836"/>
            <a:ext cx="3058071" cy="166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3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74626"/>
            <a:ext cx="11125200" cy="999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文字方塊 1"/>
          <p:cNvSpPr txBox="1">
            <a:spLocks noChangeArrowheads="1"/>
          </p:cNvSpPr>
          <p:nvPr/>
        </p:nvSpPr>
        <p:spPr bwMode="auto">
          <a:xfrm>
            <a:off x="2286000" y="440546"/>
            <a:ext cx="13771530" cy="946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555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8" name="文字方塊 1"/>
          <p:cNvSpPr txBox="1">
            <a:spLocks noChangeArrowheads="1"/>
          </p:cNvSpPr>
          <p:nvPr/>
        </p:nvSpPr>
        <p:spPr bwMode="auto">
          <a:xfrm>
            <a:off x="3743325" y="1523562"/>
            <a:ext cx="5238750" cy="60016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3300" b="1" u="sng" dirty="0"/>
          </a:p>
        </p:txBody>
      </p:sp>
      <p:sp>
        <p:nvSpPr>
          <p:cNvPr id="16389" name="文字方塊 1"/>
          <p:cNvSpPr txBox="1">
            <a:spLocks noChangeArrowheads="1"/>
          </p:cNvSpPr>
          <p:nvPr/>
        </p:nvSpPr>
        <p:spPr bwMode="auto">
          <a:xfrm>
            <a:off x="9684545" y="2970216"/>
            <a:ext cx="1619250" cy="71558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050">
                <a:solidFill>
                  <a:schemeClr val="tx2"/>
                </a:solidFill>
              </a:rPr>
              <a:t>SA</a:t>
            </a:r>
            <a:endParaRPr lang="zh-TW" altLang="en-US" sz="4050">
              <a:solidFill>
                <a:schemeClr val="tx2"/>
              </a:solidFill>
            </a:endParaRPr>
          </a:p>
        </p:txBody>
      </p:sp>
      <p:sp>
        <p:nvSpPr>
          <p:cNvPr id="16390" name="文字方塊 5"/>
          <p:cNvSpPr txBox="1">
            <a:spLocks noChangeArrowheads="1"/>
          </p:cNvSpPr>
          <p:nvPr/>
        </p:nvSpPr>
        <p:spPr bwMode="auto">
          <a:xfrm>
            <a:off x="10560845" y="7723189"/>
            <a:ext cx="1619250" cy="71558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050">
                <a:solidFill>
                  <a:schemeClr val="tx2"/>
                </a:solidFill>
              </a:rPr>
              <a:t>SA</a:t>
            </a:r>
            <a:endParaRPr lang="zh-TW" altLang="en-US" sz="4050">
              <a:solidFill>
                <a:schemeClr val="tx2"/>
              </a:solidFill>
            </a:endParaRPr>
          </a:p>
        </p:txBody>
      </p:sp>
      <p:sp>
        <p:nvSpPr>
          <p:cNvPr id="16391" name="文字方塊 6"/>
          <p:cNvSpPr txBox="1">
            <a:spLocks noChangeArrowheads="1"/>
          </p:cNvSpPr>
          <p:nvPr/>
        </p:nvSpPr>
        <p:spPr bwMode="auto">
          <a:xfrm>
            <a:off x="12168188" y="6751639"/>
            <a:ext cx="1619250" cy="71558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050"/>
              <a:t>SD</a:t>
            </a:r>
            <a:endParaRPr lang="zh-TW" altLang="en-US" sz="4050"/>
          </a:p>
        </p:txBody>
      </p:sp>
      <p:sp>
        <p:nvSpPr>
          <p:cNvPr id="16392" name="文字方塊 6"/>
          <p:cNvSpPr txBox="1">
            <a:spLocks noChangeArrowheads="1"/>
          </p:cNvSpPr>
          <p:nvPr/>
        </p:nvSpPr>
        <p:spPr bwMode="auto">
          <a:xfrm>
            <a:off x="7253288" y="6332539"/>
            <a:ext cx="809625" cy="13388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050">
                <a:solidFill>
                  <a:srgbClr val="FF0000"/>
                </a:solidFill>
              </a:rPr>
              <a:t>SD</a:t>
            </a:r>
            <a:endParaRPr lang="zh-TW" altLang="en-US" sz="4050">
              <a:solidFill>
                <a:srgbClr val="FF0000"/>
              </a:solidFill>
            </a:endParaRPr>
          </a:p>
        </p:txBody>
      </p:sp>
      <p:sp>
        <p:nvSpPr>
          <p:cNvPr id="16393" name="文字方塊 6"/>
          <p:cNvSpPr txBox="1">
            <a:spLocks noChangeArrowheads="1"/>
          </p:cNvSpPr>
          <p:nvPr/>
        </p:nvSpPr>
        <p:spPr bwMode="auto">
          <a:xfrm>
            <a:off x="7200900" y="5037141"/>
            <a:ext cx="809625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600">
                <a:solidFill>
                  <a:srgbClr val="FF0000"/>
                </a:solidFill>
              </a:rPr>
              <a:t>/i/</a:t>
            </a:r>
            <a:endParaRPr lang="zh-TW" altLang="en-US" sz="3600">
              <a:solidFill>
                <a:srgbClr val="FF0000"/>
              </a:solidFill>
            </a:endParaRPr>
          </a:p>
        </p:txBody>
      </p:sp>
      <p:sp>
        <p:nvSpPr>
          <p:cNvPr id="16394" name="文字方塊 6"/>
          <p:cNvSpPr txBox="1">
            <a:spLocks noChangeArrowheads="1"/>
          </p:cNvSpPr>
          <p:nvPr/>
        </p:nvSpPr>
        <p:spPr bwMode="auto">
          <a:xfrm>
            <a:off x="13465970" y="4699002"/>
            <a:ext cx="1619250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600"/>
              <a:t>/a/</a:t>
            </a:r>
            <a:endParaRPr lang="zh-TW" altLang="en-US" sz="3600"/>
          </a:p>
        </p:txBody>
      </p:sp>
      <p:sp>
        <p:nvSpPr>
          <p:cNvPr id="11" name="Line 2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405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0" y="794"/>
            <a:ext cx="13716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4950" b="1" dirty="0">
                <a:latin typeface="Times New Roman" pitchFamily="18" charset="0"/>
              </a:rPr>
              <a:t>Speaker Dependent/Independent/Adaptation</a:t>
            </a:r>
          </a:p>
        </p:txBody>
      </p:sp>
      <p:pic>
        <p:nvPicPr>
          <p:cNvPr id="13" name="Picture 1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644" y="8629649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6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794"/>
            <a:ext cx="13716000" cy="108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4950" b="1" dirty="0">
                <a:latin typeface="Times New Roman" pitchFamily="18" charset="0"/>
              </a:rPr>
              <a:t>MAP (Maximum A Posteriori) Adaptation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0" y="1362869"/>
            <a:ext cx="13716000" cy="8924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marL="271463" indent="-271463">
              <a:lnSpc>
                <a:spcPct val="90000"/>
              </a:lnSpc>
              <a:spcBef>
                <a:spcPct val="0"/>
              </a:spcBef>
            </a:pPr>
            <a:r>
              <a:rPr lang="en-US" altLang="zh-TW" sz="3000" b="1" dirty="0">
                <a:latin typeface="Times New Roman" pitchFamily="18" charset="0"/>
              </a:rPr>
              <a:t>Given Speaker-independent Model set </a:t>
            </a:r>
            <a:r>
              <a:rPr lang="el-GR" altLang="zh-TW" sz="3000" b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3000" b="1" dirty="0"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el-GR" altLang="zh-TW" sz="3000" b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3000" b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000" b="1" dirty="0">
                <a:latin typeface="Times New Roman" pitchFamily="18" charset="0"/>
                <a:cs typeface="Times New Roman" pitchFamily="18" charset="0"/>
              </a:rPr>
              <a:t>=(A</a:t>
            </a:r>
            <a:r>
              <a:rPr lang="en-US" altLang="zh-TW" sz="3000" b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000" b="1" dirty="0">
                <a:latin typeface="Times New Roman" pitchFamily="18" charset="0"/>
                <a:cs typeface="Times New Roman" pitchFamily="18" charset="0"/>
              </a:rPr>
              <a:t>, B</a:t>
            </a:r>
            <a:r>
              <a:rPr lang="en-US" altLang="zh-TW" sz="3000" b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altLang="zh-TW" sz="3000" b="1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TW" sz="3000" b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000" b="1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zh-TW" sz="30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000" b="1" dirty="0">
                <a:latin typeface="Times New Roman" pitchFamily="18" charset="0"/>
                <a:cs typeface="Times New Roman" pitchFamily="18" charset="0"/>
              </a:rPr>
              <a:t>=1, 2,...M} and A set of Adaptation Data O = (o</a:t>
            </a:r>
            <a:r>
              <a:rPr lang="en-US" altLang="zh-TW" sz="30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000" b="1" dirty="0">
                <a:latin typeface="Times New Roman" pitchFamily="18" charset="0"/>
                <a:cs typeface="Times New Roman" pitchFamily="18" charset="0"/>
              </a:rPr>
              <a:t>, o</a:t>
            </a:r>
            <a:r>
              <a:rPr lang="en-US" altLang="zh-TW" sz="30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000" b="1" dirty="0">
                <a:latin typeface="Times New Roman" pitchFamily="18" charset="0"/>
                <a:cs typeface="Times New Roman" pitchFamily="18" charset="0"/>
              </a:rPr>
              <a:t>,...</a:t>
            </a:r>
            <a:r>
              <a:rPr lang="en-US" altLang="zh-TW" sz="3000" b="1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TW" sz="3000" b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000" b="1" dirty="0">
                <a:latin typeface="Times New Roman" pitchFamily="18" charset="0"/>
                <a:cs typeface="Times New Roman" pitchFamily="18" charset="0"/>
              </a:rPr>
              <a:t>,...</a:t>
            </a:r>
            <a:r>
              <a:rPr lang="en-US" altLang="zh-TW" sz="3000" b="1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TW" sz="3000" b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000" b="1" dirty="0">
                <a:latin typeface="Times New Roman" pitchFamily="18" charset="0"/>
                <a:cs typeface="Times New Roman" pitchFamily="18" charset="0"/>
              </a:rPr>
              <a:t>) for A Specific Speaker</a:t>
            </a:r>
          </a:p>
          <a:p>
            <a:pPr marL="271463" indent="-271463">
              <a:lnSpc>
                <a:spcPct val="90000"/>
              </a:lnSpc>
              <a:spcBef>
                <a:spcPct val="0"/>
              </a:spcBef>
              <a:buNone/>
            </a:pPr>
            <a:endParaRPr lang="el-GR" altLang="zh-TW" sz="3600" b="1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lnSpc>
                <a:spcPct val="90000"/>
              </a:lnSpc>
              <a:spcBef>
                <a:spcPct val="90000"/>
              </a:spcBef>
            </a:pPr>
            <a:r>
              <a:rPr lang="en-US" altLang="zh-TW" sz="3000" b="1" dirty="0">
                <a:latin typeface="Times New Roman" pitchFamily="18" charset="0"/>
              </a:rPr>
              <a:t>With Some Assumptions on the Prior Knowledge </a:t>
            </a:r>
            <a:r>
              <a:rPr lang="en-US" altLang="zh-TW" sz="3000" b="1" dirty="0" err="1">
                <a:latin typeface="Times New Roman" pitchFamily="18" charset="0"/>
              </a:rPr>
              <a:t>Prob</a:t>
            </a:r>
            <a:r>
              <a:rPr lang="en-US" altLang="zh-TW" sz="3000" b="1" dirty="0">
                <a:latin typeface="Times New Roman" pitchFamily="18" charset="0"/>
              </a:rPr>
              <a:t> [</a:t>
            </a:r>
            <a:r>
              <a:rPr lang="el-GR" altLang="zh-TW" sz="3000" b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3000" b="1" dirty="0">
                <a:latin typeface="Times New Roman" pitchFamily="18" charset="0"/>
              </a:rPr>
              <a:t>] and some Derivation (EM Theory)</a:t>
            </a:r>
          </a:p>
          <a:p>
            <a:pPr marL="942975" lvl="1" indent="-400050">
              <a:lnSpc>
                <a:spcPct val="90000"/>
              </a:lnSpc>
              <a:spcBef>
                <a:spcPct val="0"/>
              </a:spcBef>
            </a:pPr>
            <a:r>
              <a:rPr lang="en-US" altLang="zh-TW" sz="2700" dirty="0">
                <a:latin typeface="Times New Roman" pitchFamily="18" charset="0"/>
              </a:rPr>
              <a:t>example adaptation formula</a:t>
            </a:r>
          </a:p>
          <a:p>
            <a:pPr marL="942975" lvl="1" indent="-400050">
              <a:lnSpc>
                <a:spcPct val="90000"/>
              </a:lnSpc>
              <a:spcBef>
                <a:spcPct val="0"/>
              </a:spcBef>
            </a:pPr>
            <a:endParaRPr lang="en-US" altLang="zh-TW" sz="3000" dirty="0">
              <a:latin typeface="Times New Roman" pitchFamily="18" charset="0"/>
            </a:endParaRPr>
          </a:p>
          <a:p>
            <a:pPr marL="942975" lvl="1" indent="-400050">
              <a:lnSpc>
                <a:spcPct val="90000"/>
              </a:lnSpc>
              <a:spcBef>
                <a:spcPct val="0"/>
              </a:spcBef>
            </a:pPr>
            <a:endParaRPr lang="en-US" altLang="zh-TW" sz="3000" dirty="0">
              <a:latin typeface="Times New Roman" pitchFamily="18" charset="0"/>
            </a:endParaRPr>
          </a:p>
          <a:p>
            <a:pPr marL="942975" lvl="1" indent="-400050">
              <a:lnSpc>
                <a:spcPct val="90000"/>
              </a:lnSpc>
              <a:spcBef>
                <a:spcPct val="0"/>
              </a:spcBef>
            </a:pPr>
            <a:endParaRPr lang="en-US" altLang="zh-TW" sz="3000" dirty="0">
              <a:latin typeface="Times New Roman" pitchFamily="18" charset="0"/>
            </a:endParaRPr>
          </a:p>
          <a:p>
            <a:pPr marL="942975" lvl="1" indent="-400050">
              <a:lnSpc>
                <a:spcPct val="90000"/>
              </a:lnSpc>
              <a:spcBef>
                <a:spcPct val="0"/>
              </a:spcBef>
            </a:pPr>
            <a:endParaRPr lang="en-US" altLang="zh-TW" sz="3000" dirty="0">
              <a:latin typeface="Times New Roman" pitchFamily="18" charset="0"/>
            </a:endParaRPr>
          </a:p>
          <a:p>
            <a:pPr marL="942975" lvl="1" indent="-400050">
              <a:lnSpc>
                <a:spcPct val="90000"/>
              </a:lnSpc>
              <a:spcBef>
                <a:spcPct val="0"/>
              </a:spcBef>
            </a:pPr>
            <a:endParaRPr lang="en-US" altLang="zh-TW" sz="3000" dirty="0">
              <a:latin typeface="Times New Roman" pitchFamily="18" charset="0"/>
            </a:endParaRPr>
          </a:p>
          <a:p>
            <a:pPr marL="942975" lvl="1" indent="-400050">
              <a:lnSpc>
                <a:spcPct val="90000"/>
              </a:lnSpc>
              <a:spcBef>
                <a:spcPct val="0"/>
              </a:spcBef>
            </a:pPr>
            <a:endParaRPr lang="en-US" altLang="zh-TW" sz="3000" dirty="0">
              <a:latin typeface="Times New Roman" pitchFamily="18" charset="0"/>
            </a:endParaRPr>
          </a:p>
          <a:p>
            <a:pPr marL="942975" lvl="1" indent="-400050">
              <a:lnSpc>
                <a:spcPct val="90000"/>
              </a:lnSpc>
              <a:spcBef>
                <a:spcPct val="0"/>
              </a:spcBef>
            </a:pPr>
            <a:endParaRPr lang="en-US" altLang="zh-TW" sz="3000" dirty="0">
              <a:latin typeface="Times New Roman" pitchFamily="18" charset="0"/>
            </a:endParaRPr>
          </a:p>
          <a:p>
            <a:pPr marL="942975" lvl="1" indent="-400050">
              <a:lnSpc>
                <a:spcPct val="90000"/>
              </a:lnSpc>
              <a:spcBef>
                <a:spcPct val="0"/>
              </a:spcBef>
            </a:pPr>
            <a:endParaRPr lang="en-US" altLang="zh-TW" sz="3000" dirty="0">
              <a:latin typeface="Times New Roman" pitchFamily="18" charset="0"/>
            </a:endParaRPr>
          </a:p>
          <a:p>
            <a:pPr marL="942975" lvl="1" indent="-400050">
              <a:lnSpc>
                <a:spcPct val="90000"/>
              </a:lnSpc>
              <a:spcBef>
                <a:spcPct val="60000"/>
              </a:spcBef>
            </a:pPr>
            <a:r>
              <a:rPr lang="en-US" altLang="zh-TW" sz="2700" dirty="0">
                <a:latin typeface="Times New Roman" pitchFamily="18" charset="0"/>
              </a:rPr>
              <a:t>a weighted sum shifting </a:t>
            </a:r>
            <a:r>
              <a:rPr lang="el-GR" altLang="zh-TW" sz="2700" dirty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TW" sz="2700" baseline="-25000" dirty="0" err="1">
                <a:latin typeface="Times New Roman" pitchFamily="18" charset="0"/>
                <a:cs typeface="Times New Roman" pitchFamily="18" charset="0"/>
              </a:rPr>
              <a:t>jk</a:t>
            </a:r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 towards those directions of </a:t>
            </a:r>
            <a:r>
              <a:rPr lang="en-US" altLang="zh-TW" sz="27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TW" sz="2700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 (in j-</a:t>
            </a:r>
            <a:r>
              <a:rPr lang="en-US" altLang="zh-TW" sz="27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 state and k-</a:t>
            </a:r>
            <a:r>
              <a:rPr lang="en-US" altLang="zh-TW" sz="27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 Gaussian)</a:t>
            </a:r>
          </a:p>
          <a:p>
            <a:pPr marL="942975" lvl="1" indent="-40005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700" baseline="-250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larger </a:t>
            </a:r>
            <a:r>
              <a:rPr lang="el-GR" altLang="zh-TW" sz="2700" dirty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altLang="zh-TW" sz="2700" baseline="-25000" dirty="0" err="1">
                <a:latin typeface="Times New Roman" pitchFamily="18" charset="0"/>
                <a:cs typeface="Times New Roman" pitchFamily="18" charset="0"/>
              </a:rPr>
              <a:t>jk</a:t>
            </a:r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 implies less shift </a:t>
            </a:r>
          </a:p>
          <a:p>
            <a:pPr marL="271463" indent="-271463">
              <a:lnSpc>
                <a:spcPct val="90000"/>
              </a:lnSpc>
              <a:spcBef>
                <a:spcPct val="0"/>
              </a:spcBef>
            </a:pPr>
            <a:r>
              <a:rPr lang="en-US" altLang="zh-TW" sz="3000" b="1" dirty="0">
                <a:latin typeface="Times New Roman" pitchFamily="18" charset="0"/>
                <a:cs typeface="Times New Roman" pitchFamily="18" charset="0"/>
              </a:rPr>
              <a:t>Only Those Models with Adaptation Data will be Modified, Unseen Models remain Unchanged — MAP Principle</a:t>
            </a:r>
          </a:p>
          <a:p>
            <a:pPr marL="942975" lvl="1" indent="-400050">
              <a:lnSpc>
                <a:spcPct val="90000"/>
              </a:lnSpc>
              <a:spcBef>
                <a:spcPct val="0"/>
              </a:spcBef>
            </a:pPr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good with larger quantity of adaptation data</a:t>
            </a:r>
          </a:p>
          <a:p>
            <a:pPr marL="942975" lvl="1" indent="-400050">
              <a:lnSpc>
                <a:spcPct val="90000"/>
              </a:lnSpc>
              <a:spcBef>
                <a:spcPct val="0"/>
              </a:spcBef>
            </a:pPr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poor performance with limited quantity of adaptation data</a:t>
            </a:r>
            <a:endParaRPr lang="el-GR" altLang="zh-TW" sz="2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5917407" y="1874839"/>
            <a:ext cx="323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graphicFrame>
        <p:nvGraphicFramePr>
          <p:cNvPr id="17413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526632" y="2210594"/>
          <a:ext cx="9560718" cy="1069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7" name="方程式" r:id="rId3" imgW="4203700" imgH="469900" progId="Equation.3">
                  <p:embed/>
                </p:oleObj>
              </mc:Choice>
              <mc:Fallback>
                <p:oleObj name="方程式" r:id="rId3" imgW="4203700" imgH="4699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6632" y="2210594"/>
                        <a:ext cx="9560718" cy="1069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6184107" y="2486819"/>
            <a:ext cx="1371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500">
                <a:latin typeface="Times New Roman" pitchFamily="18" charset="0"/>
              </a:rPr>
              <a:t>arg max</a:t>
            </a:r>
          </a:p>
          <a:p>
            <a:pPr algn="ctr" eaLnBrk="1" hangingPunct="1"/>
            <a:r>
              <a:rPr lang="en-US" altLang="zh-TW" sz="1500">
                <a:latin typeface="Times New Roman" pitchFamily="18" charset="0"/>
              </a:rPr>
              <a:t>Λ</a:t>
            </a:r>
            <a:endParaRPr lang="en-US" altLang="zh-TW" sz="1500"/>
          </a:p>
        </p:txBody>
      </p:sp>
      <p:graphicFrame>
        <p:nvGraphicFramePr>
          <p:cNvPr id="17415" name="Object 10"/>
          <p:cNvGraphicFramePr>
            <a:graphicFrameLocks noGrp="1" noChangeAspect="1"/>
          </p:cNvGraphicFramePr>
          <p:nvPr/>
        </p:nvGraphicFramePr>
        <p:xfrm>
          <a:off x="3295650" y="4289428"/>
          <a:ext cx="8860632" cy="3136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8" name="方程式" r:id="rId5" imgW="3924300" imgH="1460500" progId="Equation.3">
                  <p:embed/>
                </p:oleObj>
              </mc:Choice>
              <mc:Fallback>
                <p:oleObj name="方程式" r:id="rId5" imgW="3924300" imgH="14605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650" y="4289428"/>
                        <a:ext cx="8860632" cy="3136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12"/>
          <p:cNvSpPr txBox="1">
            <a:spLocks noChangeArrowheads="1"/>
          </p:cNvSpPr>
          <p:nvPr/>
        </p:nvSpPr>
        <p:spPr bwMode="auto">
          <a:xfrm>
            <a:off x="4002882" y="7196932"/>
            <a:ext cx="8382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100">
                <a:latin typeface="新細明體" pitchFamily="18" charset="-120"/>
              </a:rPr>
              <a:t>τ</a:t>
            </a:r>
            <a:r>
              <a:rPr lang="en-US" altLang="zh-TW" sz="2100" baseline="-25000">
                <a:latin typeface="Times New Roman" pitchFamily="18" charset="0"/>
              </a:rPr>
              <a:t>jk</a:t>
            </a:r>
            <a:r>
              <a:rPr lang="en-US" altLang="zh-TW" sz="2100">
                <a:latin typeface="Times New Roman" pitchFamily="18" charset="0"/>
              </a:rPr>
              <a:t>: a parameter having to do the prior knowledge about </a:t>
            </a:r>
            <a:r>
              <a:rPr lang="en-US" altLang="zh-TW" sz="2100">
                <a:latin typeface="新細明體" pitchFamily="18" charset="-120"/>
              </a:rPr>
              <a:t>μ</a:t>
            </a:r>
            <a:r>
              <a:rPr lang="en-US" altLang="zh-TW" sz="2100" baseline="-25000">
                <a:latin typeface="Times New Roman" pitchFamily="18" charset="0"/>
              </a:rPr>
              <a:t>jk</a:t>
            </a:r>
          </a:p>
          <a:p>
            <a:pPr eaLnBrk="1" hangingPunct="1"/>
            <a:r>
              <a:rPr lang="en-US" altLang="zh-TW" sz="2100">
                <a:latin typeface="Times New Roman" pitchFamily="18" charset="0"/>
              </a:rPr>
              <a:t>        may have to do with number of samples used to train</a:t>
            </a:r>
            <a:r>
              <a:rPr lang="en-US" altLang="zh-TW" sz="2100">
                <a:latin typeface="新細明體" pitchFamily="18" charset="-120"/>
              </a:rPr>
              <a:t>μ</a:t>
            </a:r>
            <a:r>
              <a:rPr lang="en-US" altLang="zh-TW" sz="2100" baseline="-25000">
                <a:latin typeface="Times New Roman" pitchFamily="18" charset="0"/>
              </a:rPr>
              <a:t>jk</a:t>
            </a:r>
            <a:endParaRPr lang="en-US" altLang="zh-TW" sz="2100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4050"/>
          </a:p>
        </p:txBody>
      </p:sp>
    </p:spTree>
    <p:extLst>
      <p:ext uri="{BB962C8B-B14F-4D97-AF65-F5344CB8AC3E}">
        <p14:creationId xmlns:p14="http://schemas.microsoft.com/office/powerpoint/2010/main" val="51942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684"/>
          <a:stretch/>
        </p:blipFill>
        <p:spPr bwMode="auto">
          <a:xfrm>
            <a:off x="2878932" y="1431928"/>
            <a:ext cx="11427618" cy="694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405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86000" y="794"/>
            <a:ext cx="13716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4950" b="1" dirty="0">
                <a:latin typeface="Times New Roman" pitchFamily="18" charset="0"/>
                <a:cs typeface="Times New Roman" pitchFamily="18" charset="0"/>
              </a:rPr>
              <a:t>MAP Adaptation</a:t>
            </a:r>
            <a:endParaRPr lang="zh-TW" altLang="en-US" sz="495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7739844" y="2011948"/>
                <a:ext cx="54006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33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33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33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340768"/>
                <a:ext cx="360040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1667" r="-6667" b="-14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9252012" y="2011948"/>
                <a:ext cx="540060" cy="641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33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3300" i="1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33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340768"/>
                <a:ext cx="360040" cy="458011"/>
              </a:xfrm>
              <a:prstGeom prst="rect">
                <a:avLst/>
              </a:prstGeom>
              <a:blipFill rotWithShape="1">
                <a:blip r:embed="rId4"/>
                <a:stretch>
                  <a:fillRect l="-3390" r="-13559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168926" y="3567677"/>
                <a:ext cx="3780420" cy="2186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3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900" i="1">
                              <a:latin typeface="Cambria Math"/>
                            </a:rPr>
                            <m:t>𝑎</m:t>
                          </m:r>
                          <m:acc>
                            <m:accPr>
                              <m:chr m:val="⃑"/>
                              <m:ctrlPr>
                                <a:rPr lang="en-US" altLang="zh-TW" sz="3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900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altLang="zh-TW" sz="3900" i="1">
                              <a:latin typeface="Cambria Math"/>
                            </a:rPr>
                            <m:t>+</m:t>
                          </m:r>
                          <m:r>
                            <a:rPr lang="en-US" altLang="zh-TW" sz="3900" i="1">
                              <a:latin typeface="Cambria Math"/>
                            </a:rPr>
                            <m:t>𝑏</m:t>
                          </m:r>
                          <m:acc>
                            <m:accPr>
                              <m:chr m:val="⃑"/>
                              <m:ctrlPr>
                                <a:rPr lang="en-US" altLang="zh-TW" sz="3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900" i="1">
                                  <a:latin typeface="Cambria Math"/>
                                </a:rPr>
                                <m:t>𝑜</m:t>
                              </m:r>
                            </m:e>
                          </m:acc>
                        </m:num>
                        <m:den>
                          <m:r>
                            <a:rPr lang="en-US" altLang="zh-TW" sz="3900" i="1">
                              <a:latin typeface="Cambria Math"/>
                            </a:rPr>
                            <m:t>𝑎</m:t>
                          </m:r>
                          <m:r>
                            <a:rPr lang="en-US" altLang="zh-TW" sz="3900" i="1">
                              <a:latin typeface="Cambria Math"/>
                            </a:rPr>
                            <m:t>+</m:t>
                          </m:r>
                          <m:r>
                            <a:rPr lang="en-US" altLang="zh-TW" sz="3900" i="1">
                              <a:latin typeface="Cambria Math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altLang="zh-TW" sz="39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900" i="1">
                          <a:latin typeface="Cambria Math"/>
                        </a:rPr>
                        <m:t>=</m:t>
                      </m:r>
                      <m:r>
                        <a:rPr lang="zh-TW" altLang="en-US" sz="3900" i="1">
                          <a:latin typeface="Cambria Math"/>
                        </a:rPr>
                        <m:t>𝜆</m:t>
                      </m:r>
                      <m:acc>
                        <m:accPr>
                          <m:chr m:val="⃑"/>
                          <m:ctrlPr>
                            <a:rPr lang="en-US" altLang="zh-TW" sz="3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900" i="1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n-US" altLang="zh-TW" sz="3900" i="1">
                          <a:latin typeface="Cambria Math"/>
                        </a:rPr>
                        <m:t>+(1−</m:t>
                      </m:r>
                      <m:r>
                        <a:rPr lang="zh-TW" altLang="en-US" sz="3900" i="1">
                          <a:latin typeface="Cambria Math"/>
                        </a:rPr>
                        <m:t>𝜆</m:t>
                      </m:r>
                      <m:r>
                        <a:rPr lang="en-US" altLang="zh-TW" sz="3900" i="1">
                          <a:latin typeface="Cambria Math"/>
                        </a:rPr>
                        <m:t>)</m:t>
                      </m:r>
                      <m:acc>
                        <m:accPr>
                          <m:chr m:val="⃑"/>
                          <m:ctrlPr>
                            <a:rPr lang="en-US" altLang="zh-TW" sz="3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900" i="1">
                              <a:latin typeface="Cambria Math"/>
                            </a:rPr>
                            <m:t>𝑜</m:t>
                          </m:r>
                        </m:e>
                      </m:acc>
                    </m:oMath>
                  </m:oMathPara>
                </a14:m>
                <a:endParaRPr lang="zh-TW" altLang="en-US" sz="39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284" y="2377921"/>
                <a:ext cx="2520280" cy="1488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向右箭號 2"/>
          <p:cNvSpPr/>
          <p:nvPr/>
        </p:nvSpPr>
        <p:spPr>
          <a:xfrm>
            <a:off x="8387916" y="4064176"/>
            <a:ext cx="864096" cy="5345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0008096" y="3572100"/>
                <a:ext cx="3780420" cy="1383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3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900" i="1">
                              <a:latin typeface="Cambria Math"/>
                            </a:rPr>
                            <m:t>𝑎</m:t>
                          </m:r>
                          <m:acc>
                            <m:accPr>
                              <m:chr m:val="⃑"/>
                              <m:ctrlPr>
                                <a:rPr lang="en-US" altLang="zh-TW" sz="3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900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altLang="zh-TW" sz="3900" i="1">
                              <a:latin typeface="Cambria Math"/>
                            </a:rPr>
                            <m:t>+( </m:t>
                          </m:r>
                          <m:r>
                            <m:rPr>
                              <m:sty m:val="p"/>
                            </m:rPr>
                            <a:rPr lang="el-GR" altLang="zh-TW" sz="3900" i="1">
                              <a:latin typeface="Cambria Math"/>
                              <a:ea typeface="Cambria Math"/>
                            </a:rPr>
                            <m:t>Σ</m:t>
                          </m:r>
                          <m:sSub>
                            <m:sSubPr>
                              <m:ctrlPr>
                                <a:rPr lang="el-GR" altLang="zh-TW" sz="3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3900" i="1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39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3900" i="1">
                              <a:latin typeface="Cambria Math"/>
                              <a:ea typeface="Cambria Math"/>
                            </a:rPr>
                            <m:t>)</m:t>
                          </m:r>
                          <m:acc>
                            <m:accPr>
                              <m:chr m:val="⃑"/>
                              <m:ctrlPr>
                                <a:rPr lang="en-US" altLang="zh-TW" sz="3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900" i="1">
                                  <a:latin typeface="Cambria Math"/>
                                </a:rPr>
                                <m:t>𝑜</m:t>
                              </m:r>
                            </m:e>
                          </m:acc>
                        </m:num>
                        <m:den>
                          <m:r>
                            <a:rPr lang="en-US" altLang="zh-TW" sz="3900" i="1">
                              <a:latin typeface="Cambria Math"/>
                            </a:rPr>
                            <m:t>𝑎</m:t>
                          </m:r>
                          <m:r>
                            <a:rPr lang="en-US" altLang="zh-TW" sz="3900" i="1">
                              <a:latin typeface="Cambria Math"/>
                            </a:rPr>
                            <m:t>+( </m:t>
                          </m:r>
                          <m:r>
                            <m:rPr>
                              <m:sty m:val="p"/>
                            </m:rPr>
                            <a:rPr lang="el-GR" altLang="zh-TW" sz="3900" i="1">
                              <a:latin typeface="Cambria Math"/>
                              <a:ea typeface="Cambria Math"/>
                            </a:rPr>
                            <m:t>Σ</m:t>
                          </m:r>
                          <m:sSub>
                            <m:sSubPr>
                              <m:ctrlPr>
                                <a:rPr lang="el-GR" altLang="zh-TW" sz="3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3900" i="1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39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390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TW" sz="39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380870"/>
                <a:ext cx="2520280" cy="95289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1464821" y="4661385"/>
                <a:ext cx="483274" cy="715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50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zh-TW" altLang="en-US" sz="405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13" y="3107060"/>
                <a:ext cx="318613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0116108" y="6224415"/>
                <a:ext cx="3780420" cy="1383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3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900" i="1">
                              <a:latin typeface="Cambria Math"/>
                            </a:rPr>
                            <m:t>𝑎</m:t>
                          </m:r>
                          <m:acc>
                            <m:accPr>
                              <m:chr m:val="⃑"/>
                              <m:ctrlPr>
                                <a:rPr lang="en-US" altLang="zh-TW" sz="3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900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altLang="zh-TW" sz="3900" i="1">
                              <a:latin typeface="Cambria Math"/>
                            </a:rPr>
                            <m:t>+( </m:t>
                          </m:r>
                          <m:r>
                            <m:rPr>
                              <m:sty m:val="p"/>
                            </m:rPr>
                            <a:rPr lang="el-GR" altLang="zh-TW" sz="3900" i="1">
                              <a:latin typeface="Cambria Math"/>
                              <a:ea typeface="Cambria Math"/>
                            </a:rPr>
                            <m:t>Σ</m:t>
                          </m:r>
                          <m:sSub>
                            <m:sSubPr>
                              <m:ctrlPr>
                                <a:rPr lang="el-GR" altLang="zh-TW" sz="3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3900" i="1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39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l-GR" altLang="zh-TW" sz="3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l-GR" altLang="zh-TW" sz="3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3900" i="1">
                                      <a:latin typeface="Cambria Math"/>
                                      <a:ea typeface="Cambria Math"/>
                                    </a:rPr>
                                    <m:t>𝑜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39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3900" i="1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l-GR" altLang="zh-TW" sz="3900" i="1">
                              <a:latin typeface="Cambria Math"/>
                              <a:ea typeface="Cambria Math"/>
                            </a:rPr>
                            <m:t> </m:t>
                          </m:r>
                        </m:num>
                        <m:den>
                          <m:r>
                            <a:rPr lang="en-US" altLang="zh-TW" sz="3900" i="1">
                              <a:latin typeface="Cambria Math"/>
                            </a:rPr>
                            <m:t>𝑎</m:t>
                          </m:r>
                          <m:r>
                            <a:rPr lang="en-US" altLang="zh-TW" sz="3900" i="1">
                              <a:latin typeface="Cambria Math"/>
                            </a:rPr>
                            <m:t>+( </m:t>
                          </m:r>
                          <m:r>
                            <m:rPr>
                              <m:sty m:val="p"/>
                            </m:rPr>
                            <a:rPr lang="el-GR" altLang="zh-TW" sz="3900" i="1">
                              <a:latin typeface="Cambria Math"/>
                              <a:ea typeface="Cambria Math"/>
                            </a:rPr>
                            <m:t>Σ</m:t>
                          </m:r>
                          <m:sSub>
                            <m:sSubPr>
                              <m:ctrlPr>
                                <a:rPr lang="el-GR" altLang="zh-TW" sz="3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3900" i="1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39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390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TW" sz="39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4149080"/>
                <a:ext cx="2520280" cy="95289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1520265" y="3962451"/>
                <a:ext cx="3611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641104"/>
                <a:ext cx="303416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1611706" y="6586521"/>
                <a:ext cx="519566" cy="715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50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TW" altLang="en-US" sz="405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136" y="4390484"/>
                <a:ext cx="33457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1746479" y="7330029"/>
                <a:ext cx="519566" cy="715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50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TW" altLang="en-US" sz="405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985" y="4886156"/>
                <a:ext cx="33457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向右箭號 18"/>
          <p:cNvSpPr/>
          <p:nvPr/>
        </p:nvSpPr>
        <p:spPr>
          <a:xfrm rot="5400000">
            <a:off x="11489972" y="5420419"/>
            <a:ext cx="864096" cy="5345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5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426" y="6228898"/>
            <a:ext cx="2863463" cy="1800381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610" y="7952608"/>
            <a:ext cx="3344273" cy="21609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335690" y="6960698"/>
                <a:ext cx="516167" cy="600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𝑜</m:t>
                          </m:r>
                        </m:e>
                      </m:acc>
                    </m:oMath>
                  </m:oMathPara>
                </a14:m>
                <a:endParaRPr lang="zh-TW" altLang="en-US" sz="33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639935"/>
                <a:ext cx="405687" cy="430887"/>
              </a:xfrm>
              <a:prstGeom prst="rect">
                <a:avLst/>
              </a:prstGeom>
              <a:blipFill rotWithShape="1">
                <a:blip r:embed="rId14"/>
                <a:stretch>
                  <a:fillRect t="-1408" r="-1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168928" y="6550193"/>
                <a:ext cx="524053" cy="600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zh-TW" altLang="en-US" sz="33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284" y="4366265"/>
                <a:ext cx="410945" cy="430887"/>
              </a:xfrm>
              <a:prstGeom prst="rect">
                <a:avLst/>
              </a:prstGeom>
              <a:blipFill rotWithShape="1">
                <a:blip r:embed="rId15"/>
                <a:stretch>
                  <a:fillRect r="-253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9708627" y="8191492"/>
                <a:ext cx="524053" cy="600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zh-TW" altLang="en-US" sz="33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418" y="5460464"/>
                <a:ext cx="410946" cy="430887"/>
              </a:xfrm>
              <a:prstGeom prst="rect">
                <a:avLst/>
              </a:prstGeom>
              <a:blipFill rotWithShape="1">
                <a:blip r:embed="rId16"/>
                <a:stretch>
                  <a:fillRect t="-1429" r="-134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2816410" y="7954349"/>
                <a:ext cx="655564" cy="600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sz="33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l-GR" altLang="zh-TW" sz="33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3300" i="1">
                                  <a:latin typeface="Cambria Math"/>
                                  <a:ea typeface="Cambria Math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altLang="zh-TW" sz="33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sz="33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5302369"/>
                <a:ext cx="499111" cy="430887"/>
              </a:xfrm>
              <a:prstGeom prst="rect">
                <a:avLst/>
              </a:prstGeom>
              <a:blipFill rotWithShape="1">
                <a:blip r:embed="rId17"/>
                <a:stretch>
                  <a:fillRect t="-1429" r="-135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0047" y="2149013"/>
            <a:ext cx="1561152" cy="549951"/>
          </a:xfrm>
          <a:prstGeom prst="rect">
            <a:avLst/>
          </a:prstGeom>
        </p:spPr>
      </p:pic>
      <p:pic>
        <p:nvPicPr>
          <p:cNvPr id="26" name="Picture 25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791" y="7906360"/>
            <a:ext cx="1561152" cy="549951"/>
          </a:xfrm>
          <a:prstGeom prst="rect">
            <a:avLst/>
          </a:prstGeom>
        </p:spPr>
      </p:pic>
      <p:pic>
        <p:nvPicPr>
          <p:cNvPr id="27" name="Picture 26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0738" y="9356762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1922466"/>
            <a:ext cx="12041982" cy="7327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文字方塊 1"/>
          <p:cNvSpPr txBox="1">
            <a:spLocks noChangeArrowheads="1"/>
          </p:cNvSpPr>
          <p:nvPr/>
        </p:nvSpPr>
        <p:spPr bwMode="auto">
          <a:xfrm>
            <a:off x="8172452" y="3186907"/>
            <a:ext cx="2807495" cy="71558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050"/>
              <a:t>Accuracy</a:t>
            </a:r>
            <a:endParaRPr lang="zh-TW" altLang="en-US" sz="4050"/>
          </a:p>
        </p:txBody>
      </p:sp>
      <p:sp>
        <p:nvSpPr>
          <p:cNvPr id="19462" name="文字方塊 5"/>
          <p:cNvSpPr txBox="1">
            <a:spLocks noChangeArrowheads="1"/>
          </p:cNvSpPr>
          <p:nvPr/>
        </p:nvSpPr>
        <p:spPr bwMode="auto">
          <a:xfrm>
            <a:off x="12492040" y="7951791"/>
            <a:ext cx="2807495" cy="258532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050"/>
              <a:t>Adaptation Data</a:t>
            </a:r>
          </a:p>
          <a:p>
            <a:pPr eaLnBrk="1" hangingPunct="1"/>
            <a:endParaRPr lang="en-US" altLang="zh-TW" sz="4050"/>
          </a:p>
          <a:p>
            <a:pPr eaLnBrk="1" hangingPunct="1"/>
            <a:endParaRPr lang="zh-TW" altLang="en-US" sz="4050"/>
          </a:p>
        </p:txBody>
      </p:sp>
      <p:sp>
        <p:nvSpPr>
          <p:cNvPr id="19463" name="文字方塊 6"/>
          <p:cNvSpPr txBox="1">
            <a:spLocks noChangeArrowheads="1"/>
          </p:cNvSpPr>
          <p:nvPr/>
        </p:nvSpPr>
        <p:spPr bwMode="auto">
          <a:xfrm>
            <a:off x="12925425" y="3308351"/>
            <a:ext cx="809625" cy="13388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050"/>
              <a:t>SD</a:t>
            </a:r>
            <a:endParaRPr lang="zh-TW" altLang="en-US" sz="4050"/>
          </a:p>
        </p:txBody>
      </p:sp>
      <p:sp>
        <p:nvSpPr>
          <p:cNvPr id="19464" name="文字方塊 7"/>
          <p:cNvSpPr txBox="1">
            <a:spLocks noChangeArrowheads="1"/>
          </p:cNvSpPr>
          <p:nvPr/>
        </p:nvSpPr>
        <p:spPr bwMode="auto">
          <a:xfrm>
            <a:off x="12925425" y="7087394"/>
            <a:ext cx="809625" cy="71558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050"/>
              <a:t>SI</a:t>
            </a:r>
            <a:endParaRPr lang="zh-TW" altLang="en-US" sz="4050"/>
          </a:p>
        </p:txBody>
      </p:sp>
      <p:sp>
        <p:nvSpPr>
          <p:cNvPr id="19465" name="文字方塊 8"/>
          <p:cNvSpPr txBox="1">
            <a:spLocks noChangeArrowheads="1"/>
          </p:cNvSpPr>
          <p:nvPr/>
        </p:nvSpPr>
        <p:spPr bwMode="auto">
          <a:xfrm>
            <a:off x="10763250" y="5791996"/>
            <a:ext cx="2581275" cy="196207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050" dirty="0"/>
              <a:t>Block-diagonal MLLR</a:t>
            </a:r>
            <a:endParaRPr lang="zh-TW" altLang="en-US" sz="4050" dirty="0"/>
          </a:p>
        </p:txBody>
      </p:sp>
      <p:sp>
        <p:nvSpPr>
          <p:cNvPr id="19466" name="文字方塊 2"/>
          <p:cNvSpPr txBox="1">
            <a:spLocks noChangeArrowheads="1"/>
          </p:cNvSpPr>
          <p:nvPr/>
        </p:nvSpPr>
        <p:spPr bwMode="auto">
          <a:xfrm>
            <a:off x="12708734" y="4618040"/>
            <a:ext cx="1078706" cy="41549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100">
                <a:solidFill>
                  <a:srgbClr val="FF0000"/>
                </a:solidFill>
              </a:rPr>
              <a:t>MLLR</a:t>
            </a:r>
            <a:endParaRPr lang="zh-TW" altLang="en-US" sz="2100">
              <a:solidFill>
                <a:srgbClr val="FF0000"/>
              </a:solidFill>
            </a:endParaRPr>
          </a:p>
        </p:txBody>
      </p:sp>
      <p:sp>
        <p:nvSpPr>
          <p:cNvPr id="19467" name="文字方塊 10"/>
          <p:cNvSpPr txBox="1">
            <a:spLocks noChangeArrowheads="1"/>
          </p:cNvSpPr>
          <p:nvPr/>
        </p:nvSpPr>
        <p:spPr bwMode="auto">
          <a:xfrm>
            <a:off x="10829927" y="4279903"/>
            <a:ext cx="950120" cy="41549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100">
                <a:solidFill>
                  <a:srgbClr val="0070C0"/>
                </a:solidFill>
              </a:rPr>
              <a:t>MAP</a:t>
            </a:r>
            <a:endParaRPr lang="zh-TW" altLang="en-US" sz="2100">
              <a:solidFill>
                <a:srgbClr val="0070C0"/>
              </a:solidFill>
            </a:endParaRPr>
          </a:p>
        </p:txBody>
      </p:sp>
      <p:sp>
        <p:nvSpPr>
          <p:cNvPr id="12" name="Line 2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405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286000" y="794"/>
            <a:ext cx="13716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4950" b="1" dirty="0">
                <a:latin typeface="Times New Roman" pitchFamily="18" charset="0"/>
                <a:cs typeface="Times New Roman" pitchFamily="18" charset="0"/>
              </a:rPr>
              <a:t>MAP Adaptation</a:t>
            </a:r>
            <a:endParaRPr lang="zh-TW" altLang="en-US" sz="495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8696" y="7444247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5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794"/>
            <a:ext cx="13716000" cy="108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dirty="0"/>
              <a:t>Maximum Likelihood Linear Regression (MLLR)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00290" y="1355728"/>
            <a:ext cx="13539788" cy="8758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Char char=""/>
            </a:pPr>
            <a:r>
              <a:rPr lang="en-US" altLang="zh-TW" sz="3000" b="1" dirty="0">
                <a:latin typeface="Times New Roman" pitchFamily="18" charset="0"/>
              </a:rPr>
              <a:t>Divide the Gaussians (or Models) into Classes C</a:t>
            </a:r>
            <a:r>
              <a:rPr lang="en-US" altLang="zh-TW" sz="3000" b="1" baseline="-25000" dirty="0">
                <a:latin typeface="Times New Roman" pitchFamily="18" charset="0"/>
              </a:rPr>
              <a:t>1</a:t>
            </a:r>
            <a:r>
              <a:rPr lang="en-US" altLang="zh-TW" sz="3000" b="1" dirty="0">
                <a:latin typeface="Times New Roman" pitchFamily="18" charset="0"/>
              </a:rPr>
              <a:t>, C</a:t>
            </a:r>
            <a:r>
              <a:rPr lang="en-US" altLang="zh-TW" sz="3000" b="1" baseline="-25000" dirty="0">
                <a:latin typeface="Times New Roman" pitchFamily="18" charset="0"/>
              </a:rPr>
              <a:t>2</a:t>
            </a:r>
            <a:r>
              <a:rPr lang="en-US" altLang="zh-TW" sz="3000" b="1" dirty="0">
                <a:latin typeface="Times New Roman" pitchFamily="18" charset="0"/>
              </a:rPr>
              <a:t>,...C</a:t>
            </a:r>
            <a:r>
              <a:rPr lang="en-US" altLang="zh-TW" sz="3000" b="1" baseline="-25000" dirty="0">
                <a:latin typeface="Times New Roman" pitchFamily="18" charset="0"/>
              </a:rPr>
              <a:t>L</a:t>
            </a:r>
            <a:r>
              <a:rPr lang="en-US" altLang="zh-TW" sz="3000" b="1" dirty="0">
                <a:latin typeface="Times New Roman" pitchFamily="18" charset="0"/>
              </a:rPr>
              <a:t>, and Define Transformation-based Adaptation for each Class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endParaRPr lang="en-US" altLang="zh-TW" sz="3000" dirty="0">
              <a:latin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spcBef>
                <a:spcPct val="90000"/>
              </a:spcBef>
              <a:buFont typeface="Times New Roman" pitchFamily="18" charset="0"/>
              <a:buChar char="–"/>
            </a:pPr>
            <a:r>
              <a:rPr lang="en-US" altLang="zh-TW" sz="2550" dirty="0">
                <a:latin typeface="Times New Roman" pitchFamily="18" charset="0"/>
              </a:rPr>
              <a:t>linear regression with parameters A, b estimated by maximum likelihood criterion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Char char="–"/>
            </a:pPr>
            <a:endParaRPr lang="en-US" altLang="zh-TW" sz="2550" dirty="0">
              <a:latin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Char char="–"/>
            </a:pPr>
            <a:endParaRPr lang="en-US" altLang="zh-TW" sz="2550" dirty="0">
              <a:latin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spcBef>
                <a:spcPct val="90000"/>
              </a:spcBef>
              <a:buFont typeface="Times New Roman" pitchFamily="18" charset="0"/>
              <a:buChar char="–"/>
            </a:pPr>
            <a:r>
              <a:rPr lang="en-US" altLang="zh-TW" sz="2550" dirty="0">
                <a:latin typeface="Times New Roman" pitchFamily="18" charset="0"/>
              </a:rPr>
              <a:t>All Gaussians in the same class up-dated with the same A</a:t>
            </a:r>
            <a:r>
              <a:rPr lang="en-US" altLang="zh-TW" sz="2550" baseline="-25000" dirty="0">
                <a:latin typeface="Times New Roman" pitchFamily="18" charset="0"/>
              </a:rPr>
              <a:t>i</a:t>
            </a:r>
            <a:r>
              <a:rPr lang="en-US" altLang="zh-TW" sz="2550" dirty="0">
                <a:latin typeface="Times New Roman" pitchFamily="18" charset="0"/>
              </a:rPr>
              <a:t>, b</a:t>
            </a:r>
            <a:r>
              <a:rPr lang="en-US" altLang="zh-TW" sz="2550" baseline="-25000" dirty="0">
                <a:latin typeface="Times New Roman" pitchFamily="18" charset="0"/>
              </a:rPr>
              <a:t>i</a:t>
            </a:r>
            <a:r>
              <a:rPr lang="en-US" altLang="zh-TW" sz="2550" dirty="0">
                <a:latin typeface="Times New Roman" pitchFamily="18" charset="0"/>
              </a:rPr>
              <a:t>: parameter sharing, adaptation data sharing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Char char="–"/>
            </a:pPr>
            <a:r>
              <a:rPr lang="en-US" altLang="zh-TW" sz="2550" dirty="0">
                <a:latin typeface="Times New Roman" pitchFamily="18" charset="0"/>
              </a:rPr>
              <a:t>unseen Gaussians (or models) can be adapted as well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Char char="–"/>
            </a:pPr>
            <a:r>
              <a:rPr lang="en-US" altLang="zh-TW" sz="2550" dirty="0">
                <a:latin typeface="Times New Roman" pitchFamily="18" charset="0"/>
              </a:rPr>
              <a:t>A</a:t>
            </a:r>
            <a:r>
              <a:rPr lang="en-US" altLang="zh-TW" sz="2550" baseline="-25000" dirty="0">
                <a:latin typeface="Times New Roman" pitchFamily="18" charset="0"/>
              </a:rPr>
              <a:t>i</a:t>
            </a:r>
            <a:r>
              <a:rPr lang="en-US" altLang="zh-TW" sz="2550" dirty="0">
                <a:latin typeface="Times New Roman" pitchFamily="18" charset="0"/>
              </a:rPr>
              <a:t> can be full matrices, or reduced to diagonal or block-diagonal to have less parameters to be estimated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Char char="–"/>
            </a:pPr>
            <a:r>
              <a:rPr lang="en-US" altLang="zh-TW" sz="2550" dirty="0">
                <a:latin typeface="Times New Roman" pitchFamily="18" charset="0"/>
              </a:rPr>
              <a:t>faster adaptation with much less adaptation data needed, but saturated at lower accuracy with more adaptation data due to the less precise modeling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3000" b="1" dirty="0">
                <a:latin typeface="Times New Roman" pitchFamily="18" charset="0"/>
              </a:rPr>
              <a:t>Clustering the Gaussians (or Models) into L Classes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2550" dirty="0">
                <a:latin typeface="Times New Roman" pitchFamily="18" charset="0"/>
              </a:rPr>
              <a:t>too many classes requires more adaptation data, too less classes becomes less accurate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2550" dirty="0">
                <a:latin typeface="Times New Roman" pitchFamily="18" charset="0"/>
              </a:rPr>
              <a:t>basic principle: Gaussian (or models) with similar properties and “ just enough” data  form a class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2550" dirty="0">
                <a:latin typeface="Times New Roman" pitchFamily="18" charset="0"/>
              </a:rPr>
              <a:t>data-driven (e.g. by Gaussian distances) primarily, knowledge driven helpful 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3000" b="1" dirty="0">
                <a:latin typeface="Times New Roman" pitchFamily="18" charset="0"/>
              </a:rPr>
              <a:t>Tree-structured Classes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2550" dirty="0">
                <a:latin typeface="Times New Roman" pitchFamily="18" charset="0"/>
              </a:rPr>
              <a:t>the node including minimum number of Gaussians (or models) but with adequate adaptation data is a class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2550" dirty="0">
                <a:latin typeface="Times New Roman" pitchFamily="18" charset="0"/>
              </a:rPr>
              <a:t>dynamically adjusting the classes as more adaptation data are observed</a:t>
            </a:r>
          </a:p>
        </p:txBody>
      </p:sp>
      <p:graphicFrame>
        <p:nvGraphicFramePr>
          <p:cNvPr id="20484" name="Object 4"/>
          <p:cNvGraphicFramePr>
            <a:graphicFrameLocks noGrp="1" noChangeAspect="1"/>
          </p:cNvGraphicFramePr>
          <p:nvPr/>
        </p:nvGraphicFramePr>
        <p:xfrm>
          <a:off x="3590927" y="2246314"/>
          <a:ext cx="11494295" cy="550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1" name="方程式" r:id="rId3" imgW="4394200" imgH="215900" progId="Equation.3">
                  <p:embed/>
                </p:oleObj>
              </mc:Choice>
              <mc:Fallback>
                <p:oleObj name="方程式" r:id="rId3" imgW="4394200" imgH="2159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927" y="2246314"/>
                        <a:ext cx="11494295" cy="550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10"/>
          <p:cNvGraphicFramePr>
            <a:graphicFrameLocks noGrp="1" noChangeAspect="1"/>
          </p:cNvGraphicFramePr>
          <p:nvPr/>
        </p:nvGraphicFramePr>
        <p:xfrm>
          <a:off x="3598070" y="3201194"/>
          <a:ext cx="691276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2" name="方程式" r:id="rId5" imgW="2540000" imgH="381000" progId="Equation.3">
                  <p:embed/>
                </p:oleObj>
              </mc:Choice>
              <mc:Fallback>
                <p:oleObj name="方程式" r:id="rId5" imgW="2540000" imgH="3810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070" y="3201194"/>
                        <a:ext cx="6912768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4050"/>
          </a:p>
        </p:txBody>
      </p:sp>
    </p:spTree>
    <p:extLst>
      <p:ext uri="{BB962C8B-B14F-4D97-AF65-F5344CB8AC3E}">
        <p14:creationId xmlns:p14="http://schemas.microsoft.com/office/powerpoint/2010/main" val="212673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32" y="1039019"/>
            <a:ext cx="8153400" cy="768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1"/>
          <p:cNvSpPr txBox="1">
            <a:spLocks noChangeArrowheads="1"/>
          </p:cNvSpPr>
          <p:nvPr/>
        </p:nvSpPr>
        <p:spPr bwMode="auto">
          <a:xfrm>
            <a:off x="4283872" y="1062921"/>
            <a:ext cx="3888023" cy="7848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4500" b="1" u="sng" dirty="0"/>
          </a:p>
        </p:txBody>
      </p:sp>
      <p:sp>
        <p:nvSpPr>
          <p:cNvPr id="21508" name="文字方塊 3"/>
          <p:cNvSpPr txBox="1">
            <a:spLocks noChangeArrowheads="1"/>
          </p:cNvSpPr>
          <p:nvPr/>
        </p:nvSpPr>
        <p:spPr bwMode="auto">
          <a:xfrm>
            <a:off x="5038725" y="3201195"/>
            <a:ext cx="1621632" cy="55399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000">
                <a:solidFill>
                  <a:srgbClr val="0070C0"/>
                </a:solidFill>
              </a:rPr>
              <a:t>(A</a:t>
            </a:r>
            <a:r>
              <a:rPr lang="en-US" altLang="zh-TW" sz="3000" baseline="-25000">
                <a:solidFill>
                  <a:srgbClr val="0070C0"/>
                </a:solidFill>
              </a:rPr>
              <a:t>2</a:t>
            </a:r>
            <a:r>
              <a:rPr lang="en-US" altLang="zh-TW" sz="3000">
                <a:solidFill>
                  <a:srgbClr val="0070C0"/>
                </a:solidFill>
              </a:rPr>
              <a:t>, b</a:t>
            </a:r>
            <a:r>
              <a:rPr lang="en-US" altLang="zh-TW" sz="3000" baseline="-25000">
                <a:solidFill>
                  <a:srgbClr val="0070C0"/>
                </a:solidFill>
              </a:rPr>
              <a:t>2</a:t>
            </a:r>
            <a:r>
              <a:rPr lang="en-US" altLang="zh-TW" sz="3000">
                <a:solidFill>
                  <a:srgbClr val="0070C0"/>
                </a:solidFill>
              </a:rPr>
              <a:t>)</a:t>
            </a:r>
            <a:endParaRPr lang="zh-TW" altLang="en-US" sz="3000">
              <a:solidFill>
                <a:srgbClr val="0070C0"/>
              </a:solidFill>
            </a:endParaRPr>
          </a:p>
        </p:txBody>
      </p:sp>
      <p:sp>
        <p:nvSpPr>
          <p:cNvPr id="21509" name="文字方塊 4"/>
          <p:cNvSpPr txBox="1">
            <a:spLocks noChangeArrowheads="1"/>
          </p:cNvSpPr>
          <p:nvPr/>
        </p:nvSpPr>
        <p:spPr bwMode="auto">
          <a:xfrm>
            <a:off x="11087100" y="3308352"/>
            <a:ext cx="1621632" cy="55399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000">
                <a:solidFill>
                  <a:srgbClr val="FF0000"/>
                </a:solidFill>
              </a:rPr>
              <a:t>(A</a:t>
            </a:r>
            <a:r>
              <a:rPr lang="en-US" altLang="zh-TW" sz="3000" baseline="-25000">
                <a:solidFill>
                  <a:srgbClr val="FF0000"/>
                </a:solidFill>
              </a:rPr>
              <a:t>1</a:t>
            </a:r>
            <a:r>
              <a:rPr lang="en-US" altLang="zh-TW" sz="3000">
                <a:solidFill>
                  <a:srgbClr val="FF0000"/>
                </a:solidFill>
              </a:rPr>
              <a:t>, b</a:t>
            </a:r>
            <a:r>
              <a:rPr lang="en-US" altLang="zh-TW" sz="3000" baseline="-25000">
                <a:solidFill>
                  <a:srgbClr val="FF0000"/>
                </a:solidFill>
              </a:rPr>
              <a:t>1</a:t>
            </a:r>
            <a:r>
              <a:rPr lang="en-US" altLang="zh-TW" sz="3000">
                <a:solidFill>
                  <a:srgbClr val="FF0000"/>
                </a:solidFill>
              </a:rPr>
              <a:t>)</a:t>
            </a:r>
            <a:endParaRPr lang="zh-TW" altLang="en-US" sz="3000">
              <a:solidFill>
                <a:srgbClr val="FF0000"/>
              </a:solidFill>
            </a:endParaRPr>
          </a:p>
        </p:txBody>
      </p:sp>
      <p:sp>
        <p:nvSpPr>
          <p:cNvPr id="21510" name="文字方塊 5"/>
          <p:cNvSpPr txBox="1">
            <a:spLocks noChangeArrowheads="1"/>
          </p:cNvSpPr>
          <p:nvPr/>
        </p:nvSpPr>
        <p:spPr bwMode="auto">
          <a:xfrm>
            <a:off x="10872788" y="8168482"/>
            <a:ext cx="1619250" cy="55399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000"/>
              <a:t>(A</a:t>
            </a:r>
            <a:r>
              <a:rPr lang="en-US" altLang="zh-TW" sz="3000" baseline="-25000"/>
              <a:t>3</a:t>
            </a:r>
            <a:r>
              <a:rPr lang="en-US" altLang="zh-TW" sz="3000"/>
              <a:t>, b</a:t>
            </a:r>
            <a:r>
              <a:rPr lang="en-US" altLang="zh-TW" sz="3000" baseline="-25000"/>
              <a:t>3</a:t>
            </a:r>
            <a:r>
              <a:rPr lang="en-US" altLang="zh-TW" sz="3000"/>
              <a:t>)</a:t>
            </a:r>
            <a:endParaRPr lang="zh-TW" altLang="en-US" sz="3000"/>
          </a:p>
        </p:txBody>
      </p:sp>
      <p:sp>
        <p:nvSpPr>
          <p:cNvPr id="7" name="Line 2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405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286000" y="794"/>
            <a:ext cx="13716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4950" b="1" dirty="0">
                <a:latin typeface="Times New Roman" pitchFamily="18" charset="0"/>
                <a:cs typeface="Times New Roman" pitchFamily="18" charset="0"/>
              </a:rPr>
              <a:t>MLLR</a:t>
            </a:r>
            <a:endParaRPr lang="zh-TW" altLang="en-US" sz="495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4214" y="7893506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4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3427</TotalTime>
  <Words>2003</Words>
  <Application>Microsoft Office PowerPoint</Application>
  <PresentationFormat>自訂</PresentationFormat>
  <Paragraphs>497</Paragraphs>
  <Slides>32</Slides>
  <Notes>10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6" baseType="lpstr">
      <vt:lpstr>AR MinchoL JIS</vt:lpstr>
      <vt:lpstr>Benguiat Bk BT</vt:lpstr>
      <vt:lpstr>BiauKai</vt:lpstr>
      <vt:lpstr>全真魏碑體</vt:lpstr>
      <vt:lpstr>新細明體</vt:lpstr>
      <vt:lpstr>標楷體</vt:lpstr>
      <vt:lpstr>Arial</vt:lpstr>
      <vt:lpstr>Calibri</vt:lpstr>
      <vt:lpstr>Cambria Math</vt:lpstr>
      <vt:lpstr>Symbol</vt:lpstr>
      <vt:lpstr>Times New Roman</vt:lpstr>
      <vt:lpstr>Wingdings</vt:lpstr>
      <vt:lpstr>1_Office 佈景主題</vt:lpstr>
      <vt:lpstr>方程式</vt:lpstr>
      <vt:lpstr>PowerPoint 簡報</vt:lpstr>
      <vt:lpstr>PowerPoint 簡報</vt:lpstr>
      <vt:lpstr>Speaker Dependent/Independent/Adaptation</vt:lpstr>
      <vt:lpstr>PowerPoint 簡報</vt:lpstr>
      <vt:lpstr>MAP (Maximum A Posteriori) Adaptation</vt:lpstr>
      <vt:lpstr>PowerPoint 簡報</vt:lpstr>
      <vt:lpstr>PowerPoint 簡報</vt:lpstr>
      <vt:lpstr>Maximum Likelihood Linear Regression (MLLR)</vt:lpstr>
      <vt:lpstr>PowerPoint 簡報</vt:lpstr>
      <vt:lpstr>PowerPoint 簡報</vt:lpstr>
      <vt:lpstr>PowerPoint 簡報</vt:lpstr>
      <vt:lpstr>Principal Component Analysis (PCA)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Eigenvoice</vt:lpstr>
      <vt:lpstr>Eigenvoice</vt:lpstr>
      <vt:lpstr>Speaker Adaptive Training (SAT) and Cluster Adaptive Training (CAT)</vt:lpstr>
      <vt:lpstr>PowerPoint 簡報</vt:lpstr>
      <vt:lpstr>Speaker Recognition/Verification</vt:lpstr>
      <vt:lpstr>PowerPoint 簡報</vt:lpstr>
      <vt:lpstr>Likelihood Ratio Test</vt:lpstr>
      <vt:lpstr>PowerPoint 簡報</vt:lpstr>
      <vt:lpstr>版權聲明</vt:lpstr>
      <vt:lpstr>版權聲明</vt:lpstr>
      <vt:lpstr>版權聲明</vt:lpstr>
      <vt:lpstr>版權聲明</vt:lpstr>
      <vt:lpstr>版權聲明</vt:lpstr>
      <vt:lpstr>版權聲明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271</cp:revision>
  <cp:lastPrinted>2016-02-25T02:51:32Z</cp:lastPrinted>
  <dcterms:created xsi:type="dcterms:W3CDTF">2013-01-13T14:50:10Z</dcterms:created>
  <dcterms:modified xsi:type="dcterms:W3CDTF">2017-03-28T06:35:49Z</dcterms:modified>
</cp:coreProperties>
</file>