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5"/>
  </p:notesMasterIdLst>
  <p:handoutMasterIdLst>
    <p:handoutMasterId r:id="rId36"/>
  </p:handoutMasterIdLst>
  <p:sldIdLst>
    <p:sldId id="270" r:id="rId2"/>
    <p:sldId id="271" r:id="rId3"/>
    <p:sldId id="272" r:id="rId4"/>
    <p:sldId id="273" r:id="rId5"/>
    <p:sldId id="274" r:id="rId6"/>
    <p:sldId id="299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6" r:id="rId18"/>
    <p:sldId id="287" r:id="rId19"/>
    <p:sldId id="288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300" r:id="rId30"/>
    <p:sldId id="302" r:id="rId31"/>
    <p:sldId id="303" r:id="rId32"/>
    <p:sldId id="304" r:id="rId33"/>
    <p:sldId id="305" r:id="rId34"/>
  </p:sldIdLst>
  <p:sldSz cx="12192000" cy="6858000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82"/>
    <p:restoredTop sz="94635"/>
  </p:normalViewPr>
  <p:slideViewPr>
    <p:cSldViewPr>
      <p:cViewPr varScale="1">
        <p:scale>
          <a:sx n="102" d="100"/>
          <a:sy n="102" d="100"/>
        </p:scale>
        <p:origin x="216" y="3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3336" y="-101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30885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F96A5-4F99-48D7-96D8-00F32CD85522}" type="datetimeFigureOut">
              <a:rPr lang="zh-TW" altLang="en-US" smtClean="0">
                <a:solidFill>
                  <a:schemeClr val="bg1">
                    <a:lumMod val="65000"/>
                  </a:schemeClr>
                </a:solidFill>
              </a:rPr>
              <a:t>2016/11/9</a:t>
            </a:fld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30885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04B63-94F3-4FA6-A75A-393D25F18B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頁首版面配置區 6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1.0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7261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4B9AF-8C5E-45AD-9A78-2D0D576E9043}" type="datetimeFigureOut">
              <a:rPr lang="zh-TW" altLang="en-US" smtClean="0"/>
              <a:t>2016/11/9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705"/>
            <a:ext cx="5438775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25B7B-85CA-4E5F-86F4-2B8EF28BEB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6596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DBFD7BD6-91BF-4C57-AC84-55AEC8EB342F}" type="slidenum">
              <a:rPr lang="en-US" altLang="zh-TW" smtClean="0"/>
              <a:pPr eaLnBrk="1" hangingPunct="1"/>
              <a:t>1</a:t>
            </a:fld>
            <a:endParaRPr lang="en-US" altLang="zh-TW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3525" cy="37211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33798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022851C1-E088-4397-B7ED-AC633B039341}" type="datetime1">
              <a:rPr lang="zh-TW" altLang="en-US" smtClean="0"/>
              <a:pPr eaLnBrk="1" hangingPunct="1"/>
              <a:t>2016/11/9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4BE79184-2164-4AEB-8B1B-32826DF1F345}" type="slidenum">
              <a:rPr lang="en-US" altLang="zh-TW" smtClean="0"/>
              <a:pPr eaLnBrk="1" hangingPunct="1"/>
              <a:t>13</a:t>
            </a:fld>
            <a:endParaRPr lang="en-US" altLang="zh-TW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3525" cy="37211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43014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617178E6-559C-4652-AD89-E8054B0E66B4}" type="datetime1">
              <a:rPr lang="zh-TW" altLang="en-US" smtClean="0"/>
              <a:pPr eaLnBrk="1" hangingPunct="1"/>
              <a:t>2016/11/9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2FCDEBA9-1198-4D9A-8A8E-7EB48956F99D}" type="slidenum">
              <a:rPr lang="en-US" altLang="zh-TW" smtClean="0"/>
              <a:pPr eaLnBrk="1" hangingPunct="1"/>
              <a:t>14</a:t>
            </a:fld>
            <a:endParaRPr lang="en-US" altLang="zh-TW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3525" cy="37211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44038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AD60DA21-4627-4BAE-807C-4A4F956A450F}" type="datetime1">
              <a:rPr lang="zh-TW" altLang="en-US" smtClean="0"/>
              <a:pPr eaLnBrk="1" hangingPunct="1"/>
              <a:t>2016/11/9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1C8ACAB3-D51F-4592-A1C4-C16E875AC60A}" type="slidenum">
              <a:rPr lang="en-US" altLang="zh-TW" smtClean="0"/>
              <a:pPr eaLnBrk="1" hangingPunct="1"/>
              <a:t>15</a:t>
            </a:fld>
            <a:endParaRPr lang="en-US" altLang="zh-TW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3525" cy="37211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45062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EE6AAF33-4C77-4BB8-A009-70C677BBBEC6}" type="datetime1">
              <a:rPr lang="zh-TW" altLang="en-US" smtClean="0"/>
              <a:pPr eaLnBrk="1" hangingPunct="1"/>
              <a:t>2016/11/9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8BF34798-6F0F-42A4-B327-DBC872209436}" type="slidenum">
              <a:rPr lang="en-US" altLang="zh-TW" smtClean="0"/>
              <a:pPr eaLnBrk="1" hangingPunct="1"/>
              <a:t>17</a:t>
            </a:fld>
            <a:endParaRPr lang="en-US" altLang="zh-TW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3525" cy="37211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46086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DD35C741-3944-4819-ABCA-78864665FD0E}" type="datetime1">
              <a:rPr lang="zh-TW" altLang="en-US" smtClean="0"/>
              <a:pPr eaLnBrk="1" hangingPunct="1"/>
              <a:t>2016/11/9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BA8C9B50-320B-4C89-8BD7-2ACEADED859D}" type="slidenum">
              <a:rPr lang="en-US" altLang="zh-TW" smtClean="0"/>
              <a:pPr eaLnBrk="1" hangingPunct="1"/>
              <a:t>18</a:t>
            </a:fld>
            <a:endParaRPr lang="en-US" altLang="zh-TW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3525" cy="37211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47110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5DD9A145-FE99-42DB-A619-514428FD3DC7}" type="datetime1">
              <a:rPr lang="zh-TW" altLang="en-US" smtClean="0"/>
              <a:pPr eaLnBrk="1" hangingPunct="1"/>
              <a:t>2016/11/9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BD8C4E60-04E3-4224-8E5F-5E3D1C149AED}" type="slidenum">
              <a:rPr lang="en-US" altLang="zh-TW" smtClean="0"/>
              <a:pPr eaLnBrk="1" hangingPunct="1"/>
              <a:t>19</a:t>
            </a:fld>
            <a:endParaRPr lang="en-US" altLang="zh-TW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3525" cy="37211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48134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C786F3BE-CAC4-42AF-BB37-5C1E57A1556F}" type="datetime1">
              <a:rPr lang="zh-TW" altLang="en-US" smtClean="0"/>
              <a:pPr eaLnBrk="1" hangingPunct="1"/>
              <a:t>2016/11/9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33F28FE6-B745-44E6-9957-12D2DDFAA237}" type="slidenum">
              <a:rPr lang="en-US" altLang="zh-TW" smtClean="0"/>
              <a:pPr eaLnBrk="1" hangingPunct="1"/>
              <a:t>20</a:t>
            </a:fld>
            <a:endParaRPr lang="en-US" altLang="zh-TW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3525" cy="37211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49158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38E1DDD9-C365-4D64-BB9E-620710E49E42}" type="datetime1">
              <a:rPr lang="zh-TW" altLang="en-US" smtClean="0"/>
              <a:pPr eaLnBrk="1" hangingPunct="1"/>
              <a:t>2016/11/9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347696DA-FF23-4040-B910-5C00FF05948F}" type="slidenum">
              <a:rPr lang="en-US" altLang="zh-TW" smtClean="0"/>
              <a:pPr eaLnBrk="1" hangingPunct="1"/>
              <a:t>21</a:t>
            </a:fld>
            <a:endParaRPr lang="en-US" altLang="zh-TW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3525" cy="37211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50182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7E022C71-2096-4CAB-9329-B5DECFD18FD3}" type="datetime1">
              <a:rPr lang="zh-TW" altLang="en-US" smtClean="0"/>
              <a:pPr eaLnBrk="1" hangingPunct="1"/>
              <a:t>2016/11/9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6CD42A7B-5682-4FBA-9CB3-7F251A80535B}" type="slidenum">
              <a:rPr lang="en-US" altLang="zh-TW" smtClean="0"/>
              <a:pPr eaLnBrk="1" hangingPunct="1"/>
              <a:t>22</a:t>
            </a:fld>
            <a:endParaRPr lang="en-US" altLang="zh-TW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3525" cy="37211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51206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BF1520E0-0F96-484F-A051-0CCDD20FE816}" type="datetime1">
              <a:rPr lang="zh-TW" altLang="en-US" smtClean="0"/>
              <a:pPr eaLnBrk="1" hangingPunct="1"/>
              <a:t>2016/11/9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FE606F99-ECDD-4795-B10A-87047B1EEBC7}" type="slidenum">
              <a:rPr lang="en-US" altLang="zh-TW" smtClean="0"/>
              <a:pPr eaLnBrk="1" hangingPunct="1"/>
              <a:t>23</a:t>
            </a:fld>
            <a:endParaRPr lang="en-US" altLang="zh-TW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3525" cy="37211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52230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31DC3A30-7F0D-4696-B84C-25D170BB5351}" type="datetime1">
              <a:rPr lang="zh-TW" altLang="en-US" smtClean="0"/>
              <a:pPr eaLnBrk="1" hangingPunct="1"/>
              <a:t>2016/11/9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75916D03-29CC-4437-8620-E7F060DC90C7}" type="slidenum">
              <a:rPr lang="en-US" altLang="zh-TW" smtClean="0"/>
              <a:pPr eaLnBrk="1" hangingPunct="1"/>
              <a:t>2</a:t>
            </a:fld>
            <a:endParaRPr lang="en-US" altLang="zh-TW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3525" cy="37211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34822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877E0E79-4511-4A0F-83DB-8FCF7173934B}" type="datetime1">
              <a:rPr lang="zh-TW" altLang="en-US" smtClean="0"/>
              <a:pPr eaLnBrk="1" hangingPunct="1"/>
              <a:t>2016/11/9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01E4B33F-9B41-4E26-90B9-9970F39946ED}" type="slidenum">
              <a:rPr lang="en-US" altLang="zh-TW" smtClean="0"/>
              <a:pPr eaLnBrk="1" hangingPunct="1"/>
              <a:t>24</a:t>
            </a:fld>
            <a:endParaRPr lang="en-US" altLang="zh-TW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3525" cy="37211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53254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769D5021-A2FF-456F-BB9F-D484BB762122}" type="datetime1">
              <a:rPr lang="zh-TW" altLang="en-US" smtClean="0"/>
              <a:pPr eaLnBrk="1" hangingPunct="1"/>
              <a:t>2016/11/9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14645024-143D-467F-9BBB-AFFED2F38C54}" type="slidenum">
              <a:rPr lang="en-US" altLang="zh-TW" smtClean="0"/>
              <a:pPr eaLnBrk="1" hangingPunct="1"/>
              <a:t>25</a:t>
            </a:fld>
            <a:endParaRPr lang="en-US" altLang="zh-TW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3525" cy="37211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54278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95C2724C-DE22-4CF1-AFDA-E0ABDDD2F61F}" type="datetime1">
              <a:rPr lang="zh-TW" altLang="en-US" smtClean="0"/>
              <a:pPr eaLnBrk="1" hangingPunct="1"/>
              <a:t>2016/11/9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9114CEC6-3232-4DAB-B8FD-05B0C6275563}" type="slidenum">
              <a:rPr lang="en-US" altLang="zh-TW" smtClean="0"/>
              <a:pPr eaLnBrk="1" hangingPunct="1"/>
              <a:t>26</a:t>
            </a:fld>
            <a:endParaRPr lang="en-US" altLang="zh-TW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3525" cy="37211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55302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FDC13408-D182-47B6-B9BC-FF2F5DA1C3E8}" type="datetime1">
              <a:rPr lang="zh-TW" altLang="en-US" smtClean="0"/>
              <a:pPr eaLnBrk="1" hangingPunct="1"/>
              <a:t>2016/11/9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7BB89C68-394E-454F-807C-F038ADA26FF9}" type="slidenum">
              <a:rPr lang="en-US" altLang="zh-TW" smtClean="0"/>
              <a:pPr eaLnBrk="1" hangingPunct="1"/>
              <a:t>27</a:t>
            </a:fld>
            <a:endParaRPr lang="en-US" altLang="zh-TW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3525" cy="37211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56326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E898CFC5-C4E6-4F3D-8A54-8352D5E20B63}" type="datetime1">
              <a:rPr lang="zh-TW" altLang="en-US" smtClean="0"/>
              <a:pPr eaLnBrk="1" hangingPunct="1"/>
              <a:t>2016/11/9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1352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425B7B-85CA-4E5F-86F4-2B8EF28BEB0F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608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5DDBFBC9-8B6B-40ED-B72D-5A2982A5A81F}" type="slidenum">
              <a:rPr lang="en-US" altLang="zh-TW" smtClean="0"/>
              <a:pPr eaLnBrk="1" hangingPunct="1"/>
              <a:t>5</a:t>
            </a:fld>
            <a:endParaRPr lang="en-US" altLang="zh-TW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3525" cy="37211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35846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39C8D35B-E4DA-446D-B8B1-6C6AFAF774C6}" type="datetime1">
              <a:rPr lang="zh-TW" altLang="en-US" smtClean="0"/>
              <a:pPr eaLnBrk="1" hangingPunct="1"/>
              <a:t>2016/11/9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B0B3003E-819D-45EF-9B13-296556CE1D74}" type="slidenum">
              <a:rPr lang="en-US" altLang="zh-TW" smtClean="0"/>
              <a:pPr eaLnBrk="1" hangingPunct="1"/>
              <a:t>7</a:t>
            </a:fld>
            <a:endParaRPr lang="en-US" altLang="zh-TW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5113" cy="3722687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715109"/>
            <a:ext cx="5435600" cy="4469297"/>
          </a:xfrm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36870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5AD3B7EE-F790-442D-B39F-B35C8E805899}" type="datetime1">
              <a:rPr lang="zh-TW" altLang="en-US" smtClean="0"/>
              <a:pPr eaLnBrk="1" hangingPunct="1"/>
              <a:t>2016/11/9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282FA47F-2089-48F7-8D2A-CB43A7DF3E4A}" type="slidenum">
              <a:rPr lang="en-US" altLang="zh-TW" smtClean="0"/>
              <a:pPr eaLnBrk="1" hangingPunct="1"/>
              <a:t>8</a:t>
            </a:fld>
            <a:endParaRPr lang="en-US" altLang="zh-TW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3525" cy="37211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37894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3752E131-65C9-4E88-89F5-4856F2B85C6A}" type="datetime1">
              <a:rPr lang="zh-TW" altLang="en-US" smtClean="0"/>
              <a:pPr eaLnBrk="1" hangingPunct="1"/>
              <a:t>2016/11/9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743E8627-B80B-4E63-BCAD-0BCC942851A3}" type="slidenum">
              <a:rPr lang="en-US" altLang="zh-TW" smtClean="0"/>
              <a:pPr eaLnBrk="1" hangingPunct="1"/>
              <a:t>9</a:t>
            </a:fld>
            <a:endParaRPr lang="en-US" altLang="zh-TW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3525" cy="37211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38918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4854537B-F7BC-4A70-999D-7277B71ABE5F}" type="datetime1">
              <a:rPr lang="zh-TW" altLang="en-US" smtClean="0"/>
              <a:pPr eaLnBrk="1" hangingPunct="1"/>
              <a:t>2016/11/9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3E174145-1DEC-43BB-ACAC-98D898E9596B}" type="slidenum">
              <a:rPr lang="en-US" altLang="zh-TW" smtClean="0"/>
              <a:pPr eaLnBrk="1" hangingPunct="1"/>
              <a:t>10</a:t>
            </a:fld>
            <a:endParaRPr lang="en-US" altLang="zh-TW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3525" cy="37211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dirty="0" smtClean="0">
              <a:latin typeface="Arial" pitchFamily="34" charset="0"/>
            </a:endParaRPr>
          </a:p>
        </p:txBody>
      </p:sp>
      <p:sp>
        <p:nvSpPr>
          <p:cNvPr id="39942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C5E4D744-1C1C-48BD-8A4D-DB13374973E8}" type="datetime1">
              <a:rPr lang="zh-TW" altLang="en-US" smtClean="0"/>
              <a:pPr eaLnBrk="1" hangingPunct="1"/>
              <a:t>2016/11/9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1C5FC50E-46AB-481E-8041-4CB76C33221B}" type="slidenum">
              <a:rPr lang="en-US" altLang="zh-TW" smtClean="0"/>
              <a:pPr eaLnBrk="1" hangingPunct="1"/>
              <a:t>11</a:t>
            </a:fld>
            <a:endParaRPr lang="en-US" altLang="zh-TW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3525" cy="37211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40966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64722027-547A-4C2A-9757-B4EF761F5DC4}" type="datetime1">
              <a:rPr lang="zh-TW" altLang="en-US" smtClean="0"/>
              <a:pPr eaLnBrk="1" hangingPunct="1"/>
              <a:t>2016/11/9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5BB13E02-E4DE-4287-B3EA-706D6DC3BB91}" type="slidenum">
              <a:rPr lang="en-US" altLang="zh-TW" smtClean="0"/>
              <a:pPr eaLnBrk="1" hangingPunct="1"/>
              <a:t>12</a:t>
            </a:fld>
            <a:endParaRPr lang="en-US" altLang="zh-TW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3525" cy="37211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41990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437D1EB7-A3A5-4282-99C3-6B8B08227B72}" type="datetime1">
              <a:rPr lang="zh-TW" altLang="en-US" smtClean="0"/>
              <a:pPr eaLnBrk="1" hangingPunct="1"/>
              <a:t>2016/11/9</a:t>
            </a:fld>
            <a:endParaRPr lang="en-US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7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59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56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</p:spPr>
        <p:txBody>
          <a:bodyPr/>
          <a:lstStyle>
            <a:lvl1pPr>
              <a:defRPr sz="33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78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8114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5"/>
          <p:cNvSpPr txBox="1">
            <a:spLocks/>
          </p:cNvSpPr>
          <p:nvPr userDrawn="1"/>
        </p:nvSpPr>
        <p:spPr>
          <a:xfrm>
            <a:off x="623392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29026AE-3C3D-463C-883B-D7E2328BEEB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150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5"/>
          <p:cNvSpPr txBox="1">
            <a:spLocks/>
          </p:cNvSpPr>
          <p:nvPr userDrawn="1"/>
        </p:nvSpPr>
        <p:spPr>
          <a:xfrm>
            <a:off x="623392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29026AE-3C3D-463C-883B-D7E2328BEEB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15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5"/>
          <p:cNvSpPr txBox="1">
            <a:spLocks/>
          </p:cNvSpPr>
          <p:nvPr userDrawn="1"/>
        </p:nvSpPr>
        <p:spPr>
          <a:xfrm>
            <a:off x="623392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29026AE-3C3D-463C-883B-D7E2328BEEB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811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77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2400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4468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623392" y="6356350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29026AE-3C3D-463C-883B-D7E2328BEEBB}" type="slidenum">
              <a:rPr lang="zh-TW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</a:rPr>
              <a:pPr>
                <a:defRPr/>
              </a:pPr>
              <a:t>‹#›</a:t>
            </a:fld>
            <a:endParaRPr lang="zh-TW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13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3.0/tw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5" Type="http://schemas.openxmlformats.org/officeDocument/2006/relationships/image" Target="../media/image20.jpeg"/><Relationship Id="rId6" Type="http://schemas.openxmlformats.org/officeDocument/2006/relationships/hyperlink" Target="https://creativecommons.org/licenses/by-nc-sa/3.0/tw/" TargetMode="Externa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emf"/><Relationship Id="rId5" Type="http://schemas.openxmlformats.org/officeDocument/2006/relationships/image" Target="../media/image23.png"/><Relationship Id="rId6" Type="http://schemas.openxmlformats.org/officeDocument/2006/relationships/hyperlink" Target="https://creativecommons.org/licenses/by-nc-sa/3.0/tw/" TargetMode="Externa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24.wmf"/><Relationship Id="rId6" Type="http://schemas.openxmlformats.org/officeDocument/2006/relationships/hyperlink" Target="https://creativecommons.org/licenses/by-nc-sa/3.0/tw/" TargetMode="External"/><Relationship Id="rId7" Type="http://schemas.openxmlformats.org/officeDocument/2006/relationships/image" Target="../media/image3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eativecommons.org/licenses/by-nc-sa/3.0/tw/" TargetMode="Externa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23.png"/><Relationship Id="rId5" Type="http://schemas.openxmlformats.org/officeDocument/2006/relationships/oleObject" Target="../embeddings/oleObject5.bin"/><Relationship Id="rId6" Type="http://schemas.openxmlformats.org/officeDocument/2006/relationships/image" Target="../media/image11.wmf"/><Relationship Id="rId7" Type="http://schemas.openxmlformats.org/officeDocument/2006/relationships/image" Target="../media/image25.jpg"/><Relationship Id="rId8" Type="http://schemas.openxmlformats.org/officeDocument/2006/relationships/hyperlink" Target="https://creativecommons.org/licenses/by-nc-sa/3.0/tw/" TargetMode="External"/><Relationship Id="rId9" Type="http://schemas.openxmlformats.org/officeDocument/2006/relationships/image" Target="../media/image3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6.emf"/><Relationship Id="rId5" Type="http://schemas.openxmlformats.org/officeDocument/2006/relationships/image" Target="../media/image23.png"/><Relationship Id="rId6" Type="http://schemas.openxmlformats.org/officeDocument/2006/relationships/hyperlink" Target="https://creativecommons.org/licenses/by-nc-sa/3.0/tw/" TargetMode="Externa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24.wmf"/><Relationship Id="rId6" Type="http://schemas.openxmlformats.org/officeDocument/2006/relationships/hyperlink" Target="https://creativecommons.org/licenses/by-nc-sa/3.0/tw/" TargetMode="External"/><Relationship Id="rId7" Type="http://schemas.openxmlformats.org/officeDocument/2006/relationships/image" Target="../media/image3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hyperlink" Target="https://creativecommons.org/licenses/by-nc-sa/3.0/tw/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eativecommons.org/licenses/by-nc-sa/3.0/tw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eativecommons.org/licenses/by-nc-sa/3.0/tw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eativecommons.org/licenses/by-nc-sa/3.0/tw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eativecommons.org/licenses/by-nc-sa/3.0/tw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8" Type="http://schemas.openxmlformats.org/officeDocument/2006/relationships/oleObject" Target="../embeddings/oleObject2.bin"/><Relationship Id="rId9" Type="http://schemas.openxmlformats.org/officeDocument/2006/relationships/image" Target="../media/image7.png"/><Relationship Id="rId10" Type="http://schemas.openxmlformats.org/officeDocument/2006/relationships/hyperlink" Target="https://creativecommons.org/licenses/by-nc-sa/3.0/tw/" TargetMode="External"/><Relationship Id="rId11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1.wmf"/><Relationship Id="rId6" Type="http://schemas.openxmlformats.org/officeDocument/2006/relationships/image" Target="../media/image12.jpeg"/><Relationship Id="rId7" Type="http://schemas.openxmlformats.org/officeDocument/2006/relationships/image" Target="../media/image13.jpeg"/><Relationship Id="rId8" Type="http://schemas.openxmlformats.org/officeDocument/2006/relationships/hyperlink" Target="https://creativecommons.org/licenses/by-nc-sa/3.0/tw/" TargetMode="External"/><Relationship Id="rId9" Type="http://schemas.openxmlformats.org/officeDocument/2006/relationships/image" Target="../media/image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jpeg"/><Relationship Id="rId5" Type="http://schemas.openxmlformats.org/officeDocument/2006/relationships/image" Target="../media/image16.wmf"/><Relationship Id="rId6" Type="http://schemas.openxmlformats.org/officeDocument/2006/relationships/image" Target="../media/image17.wmf"/><Relationship Id="rId7" Type="http://schemas.openxmlformats.org/officeDocument/2006/relationships/hyperlink" Target="https://creativecommons.org/licenses/by-nc-sa/3.0/tw/" TargetMode="Externa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063552" y="1880328"/>
            <a:ext cx="8077200" cy="319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2763838" indent="-19050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30448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32353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36925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41497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46069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5064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US" altLang="zh-TW" sz="2700" dirty="0">
                <a:latin typeface="Times New Roman" charset="0"/>
                <a:ea typeface="Times New Roman" charset="0"/>
                <a:cs typeface="Times New Roman" charset="0"/>
              </a:rPr>
              <a:t>Digital Speech Processing</a:t>
            </a:r>
          </a:p>
          <a:p>
            <a:pPr algn="ctr">
              <a:spcBef>
                <a:spcPct val="20000"/>
              </a:spcBef>
              <a:defRPr/>
            </a:pPr>
            <a:r>
              <a:rPr lang="zh-TW" altLang="en-US" sz="3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數位語音處理概論</a:t>
            </a:r>
            <a:endParaRPr lang="zh-TW" altLang="en-US" sz="27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spcBef>
                <a:spcPct val="20000"/>
              </a:spcBef>
              <a:defRPr/>
            </a:pPr>
            <a:endParaRPr lang="zh-TW" altLang="en-US" sz="27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defRPr/>
            </a:pPr>
            <a:r>
              <a:rPr lang="zh-TW" altLang="en-US" sz="2900" b="1" dirty="0">
                <a:latin typeface="Times New Roman" charset="0"/>
                <a:ea typeface="Times New Roman" charset="0"/>
                <a:cs typeface="Times New Roman" charset="0"/>
              </a:rPr>
              <a:t>第一講 </a:t>
            </a:r>
            <a:r>
              <a:rPr lang="en-US" altLang="zh-TW" sz="2900" b="1" dirty="0" smtClean="0">
                <a:latin typeface="Times New Roman" charset="0"/>
                <a:ea typeface="Times New Roman" charset="0"/>
                <a:cs typeface="Times New Roman" charset="0"/>
              </a:rPr>
              <a:t>Introduction to Digital Speech Processing</a:t>
            </a:r>
            <a:endParaRPr lang="zh-TW" altLang="en-US" sz="29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defRPr/>
            </a:pPr>
            <a:endParaRPr lang="zh-TW" altLang="en-US" sz="29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defRPr/>
            </a:pPr>
            <a:r>
              <a:rPr lang="zh-TW" altLang="en-US" sz="2100" b="1" dirty="0">
                <a:latin typeface="Times New Roman" charset="0"/>
                <a:ea typeface="Times New Roman" charset="0"/>
                <a:cs typeface="Times New Roman" charset="0"/>
              </a:rPr>
              <a:t>授課教師：</a:t>
            </a:r>
            <a:r>
              <a:rPr lang="zh-TW" altLang="en-US" sz="2100" b="1" dirty="0" smtClean="0">
                <a:latin typeface="Times New Roman" charset="0"/>
                <a:ea typeface="Times New Roman" charset="0"/>
                <a:cs typeface="Times New Roman" charset="0"/>
              </a:rPr>
              <a:t>國立臺灣</a:t>
            </a:r>
            <a:r>
              <a:rPr lang="zh-TW" altLang="en-US" sz="2100" b="1" dirty="0">
                <a:latin typeface="Times New Roman" charset="0"/>
                <a:ea typeface="Times New Roman" charset="0"/>
                <a:cs typeface="Times New Roman" charset="0"/>
              </a:rPr>
              <a:t>大學 電機工程學系 李琳山 教授</a:t>
            </a:r>
          </a:p>
          <a:p>
            <a:pPr lvl="2">
              <a:defRPr/>
            </a:pPr>
            <a:endParaRPr lang="en-US" altLang="zh-TW" sz="2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67021" y="5020439"/>
            <a:ext cx="5857958" cy="523220"/>
            <a:chOff x="1835696" y="4968911"/>
            <a:chExt cx="5857958" cy="523220"/>
          </a:xfrm>
        </p:grpSpPr>
        <p:pic>
          <p:nvPicPr>
            <p:cNvPr id="4" name="Picture 15" descr="cc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5020439"/>
              <a:ext cx="1289187" cy="462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18"/>
            <p:cNvSpPr>
              <a:spLocks noChangeArrowheads="1"/>
            </p:cNvSpPr>
            <p:nvPr/>
          </p:nvSpPr>
          <p:spPr bwMode="auto">
            <a:xfrm>
              <a:off x="3416915" y="4968911"/>
              <a:ext cx="4276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TW" sz="1400" b="1" dirty="0">
                  <a:latin typeface="新細明體" pitchFamily="18" charset="-120"/>
                </a:rPr>
                <a:t>【</a:t>
              </a:r>
              <a:r>
                <a:rPr lang="zh-TW" altLang="en-US" sz="1400" b="1" dirty="0">
                  <a:latin typeface="新細明體" pitchFamily="18" charset="-120"/>
                </a:rPr>
                <a:t>本著作除另有註明外，採取</a:t>
              </a:r>
              <a:r>
                <a:rPr lang="zh-TW" altLang="en-US" sz="1400" b="1" u="sng" dirty="0">
                  <a:solidFill>
                    <a:srgbClr val="6AD0E8"/>
                  </a:solidFill>
                  <a:latin typeface="新細明體" pitchFamily="18" charset="-120"/>
                  <a:hlinkClick r:id="rId3"/>
                </a:rPr>
                <a:t>創用</a:t>
              </a:r>
              <a:r>
                <a:rPr lang="en-US" altLang="zh-TW" sz="1400" b="1" u="sng" dirty="0">
                  <a:solidFill>
                    <a:srgbClr val="6AD0E8"/>
                  </a:solidFill>
                  <a:latin typeface="新細明體" pitchFamily="18" charset="-120"/>
                  <a:hlinkClick r:id="rId3"/>
                </a:rPr>
                <a:t>CC</a:t>
              </a:r>
              <a:r>
                <a:rPr lang="zh-TW" altLang="en-US" sz="1400" b="1" u="sng" dirty="0">
                  <a:solidFill>
                    <a:srgbClr val="6AD0E8"/>
                  </a:solidFill>
                  <a:latin typeface="新細明體" pitchFamily="18" charset="-120"/>
                  <a:hlinkClick r:id="rId3"/>
                </a:rPr>
                <a:t>「姓名標示－非商業性－相同方式分享」</a:t>
              </a:r>
              <a:r>
                <a:rPr lang="zh-TW" altLang="en-US" sz="1400" b="1" u="sng" dirty="0">
                  <a:latin typeface="新細明體" pitchFamily="18" charset="-120"/>
                </a:rPr>
                <a:t>台灣</a:t>
              </a:r>
              <a:r>
                <a:rPr lang="en-US" altLang="zh-TW" sz="1400" b="1" u="sng" dirty="0">
                  <a:latin typeface="新細明體" pitchFamily="18" charset="-120"/>
                </a:rPr>
                <a:t>3.0</a:t>
              </a:r>
              <a:r>
                <a:rPr lang="zh-TW" altLang="en-US" sz="1400" b="1" u="sng" dirty="0">
                  <a:latin typeface="新細明體" pitchFamily="18" charset="-120"/>
                </a:rPr>
                <a:t>版</a:t>
              </a:r>
              <a:r>
                <a:rPr lang="zh-TW" altLang="en-US" sz="1400" b="1" dirty="0">
                  <a:latin typeface="新細明體" pitchFamily="18" charset="-120"/>
                </a:rPr>
                <a:t>授權釋出</a:t>
              </a:r>
              <a:r>
                <a:rPr lang="en-US" altLang="zh-TW" sz="1400" b="1" dirty="0">
                  <a:latin typeface="微軟正黑體" pitchFamily="34" charset="-120"/>
                  <a:ea typeface="微軟正黑體" pitchFamily="34" charset="-120"/>
                </a:rPr>
                <a:t>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607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ChangeArrowheads="1"/>
          </p:cNvSpPr>
          <p:nvPr/>
        </p:nvSpPr>
        <p:spPr bwMode="auto">
          <a:xfrm>
            <a:off x="9336088" y="3284539"/>
            <a:ext cx="1223962" cy="1081087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524000" y="0"/>
            <a:ext cx="91440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zh-TW" sz="2500" b="1">
                <a:solidFill>
                  <a:srgbClr val="000000"/>
                </a:solidFill>
                <a:latin typeface="Times New Roman" pitchFamily="18" charset="0"/>
                <a:ea typeface="華康隸書體W5(P)" pitchFamily="66" charset="-120"/>
              </a:rPr>
              <a:t>User-Content Interaction</a:t>
            </a:r>
            <a:r>
              <a:rPr lang="en-US" altLang="zh-TW" sz="2500">
                <a:ea typeface="華康魏碑體" pitchFamily="65" charset="-120"/>
              </a:rPr>
              <a:t> </a:t>
            </a:r>
            <a:r>
              <a:rPr lang="en-US" altLang="zh-TW" sz="2500" b="1">
                <a:solidFill>
                  <a:srgbClr val="000000"/>
                </a:solidFill>
                <a:ea typeface="華康魏碑體" pitchFamily="65" charset="-120"/>
              </a:rPr>
              <a:t>— </a:t>
            </a:r>
            <a:r>
              <a:rPr lang="en-US" altLang="zh-TW" sz="2500" b="1">
                <a:solidFill>
                  <a:srgbClr val="000000"/>
                </a:solidFill>
                <a:latin typeface="Times New Roman" pitchFamily="18" charset="0"/>
                <a:ea typeface="華康隸書體W5(P)" pitchFamily="66" charset="-120"/>
              </a:rPr>
              <a:t>Wireless and Multimedia Technologies are Creating An Era of Network Access by Spoken Language Processing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 flipH="1">
            <a:off x="2640014" y="1773239"/>
            <a:ext cx="1431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600" b="1">
                <a:solidFill>
                  <a:srgbClr val="000066"/>
                </a:solidFill>
                <a:latin typeface="Times New Roman" pitchFamily="18" charset="0"/>
                <a:ea typeface="標楷體" pitchFamily="65" charset="-120"/>
              </a:rPr>
              <a:t>voice information</a:t>
            </a:r>
            <a:endParaRPr lang="en-US" altLang="zh-TW" sz="1600" b="1">
              <a:solidFill>
                <a:srgbClr val="6633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 flipH="1">
            <a:off x="9264650" y="1268413"/>
            <a:ext cx="1295400" cy="1511300"/>
          </a:xfrm>
          <a:prstGeom prst="flowChartMagneticDisk">
            <a:avLst/>
          </a:prstGeom>
          <a:solidFill>
            <a:srgbClr val="FFFFCC">
              <a:alpha val="50195"/>
            </a:srgbClr>
          </a:solidFill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/>
          <a:lstStyle/>
          <a:p>
            <a:pPr algn="ctr"/>
            <a:endParaRPr lang="en-US" altLang="zh-TW" sz="1600">
              <a:solidFill>
                <a:srgbClr val="000066"/>
              </a:solidFill>
              <a:latin typeface="Times New Roman" pitchFamily="18" charset="0"/>
              <a:ea typeface="全真魏碑體" pitchFamily="49" charset="-120"/>
            </a:endParaRPr>
          </a:p>
          <a:p>
            <a:pPr algn="ctr"/>
            <a:r>
              <a:rPr lang="en-US" altLang="zh-TW" sz="1600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Multimedia Content</a:t>
            </a:r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white">
          <a:xfrm>
            <a:off x="8040688" y="1341439"/>
            <a:ext cx="1073150" cy="3311525"/>
          </a:xfrm>
          <a:prstGeom prst="ellipse">
            <a:avLst/>
          </a:prstGeom>
          <a:solidFill>
            <a:srgbClr val="E1E1FF">
              <a:alpha val="50195"/>
            </a:srgbClr>
          </a:solidFill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white">
          <a:xfrm>
            <a:off x="8110538" y="2492376"/>
            <a:ext cx="98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0" tIns="46036" rIns="92070" bIns="46036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b="1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Internet</a:t>
            </a:r>
          </a:p>
        </p:txBody>
      </p:sp>
      <p:pic>
        <p:nvPicPr>
          <p:cNvPr id="11272" name="Picture 8" descr="lap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3716338"/>
            <a:ext cx="698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9" descr="c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" t="14027" r="934" b="15430"/>
          <a:stretch>
            <a:fillRect/>
          </a:stretch>
        </p:blipFill>
        <p:spPr bwMode="auto">
          <a:xfrm>
            <a:off x="1919288" y="3860800"/>
            <a:ext cx="98266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4" name="Group 10"/>
          <p:cNvGrpSpPr>
            <a:grpSpLocks/>
          </p:cNvGrpSpPr>
          <p:nvPr/>
        </p:nvGrpSpPr>
        <p:grpSpPr bwMode="auto">
          <a:xfrm flipH="1" flipV="1">
            <a:off x="3143251" y="2420939"/>
            <a:ext cx="396875" cy="268287"/>
            <a:chOff x="3618" y="1200"/>
            <a:chExt cx="174" cy="168"/>
          </a:xfrm>
        </p:grpSpPr>
        <p:sp>
          <p:nvSpPr>
            <p:cNvPr id="11304" name="Line 11"/>
            <p:cNvSpPr>
              <a:spLocks noChangeShapeType="1"/>
            </p:cNvSpPr>
            <p:nvPr/>
          </p:nvSpPr>
          <p:spPr bwMode="auto">
            <a:xfrm flipH="1">
              <a:off x="3696" y="1200"/>
              <a:ext cx="96" cy="48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5" name="Line 12"/>
            <p:cNvSpPr>
              <a:spLocks noChangeShapeType="1"/>
            </p:cNvSpPr>
            <p:nvPr/>
          </p:nvSpPr>
          <p:spPr bwMode="auto">
            <a:xfrm flipH="1">
              <a:off x="3618" y="1296"/>
              <a:ext cx="126" cy="72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6" name="Line 13"/>
            <p:cNvSpPr>
              <a:spLocks noChangeShapeType="1"/>
            </p:cNvSpPr>
            <p:nvPr/>
          </p:nvSpPr>
          <p:spPr bwMode="auto">
            <a:xfrm>
              <a:off x="3696" y="1251"/>
              <a:ext cx="48" cy="48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1275" name="Group 14"/>
          <p:cNvGrpSpPr>
            <a:grpSpLocks/>
          </p:cNvGrpSpPr>
          <p:nvPr/>
        </p:nvGrpSpPr>
        <p:grpSpPr bwMode="auto">
          <a:xfrm flipH="1" flipV="1">
            <a:off x="2855913" y="4005263"/>
            <a:ext cx="704850" cy="196850"/>
            <a:chOff x="4128" y="1654"/>
            <a:chExt cx="550" cy="122"/>
          </a:xfrm>
        </p:grpSpPr>
        <p:sp>
          <p:nvSpPr>
            <p:cNvPr id="11301" name="Line 15"/>
            <p:cNvSpPr>
              <a:spLocks noChangeShapeType="1"/>
            </p:cNvSpPr>
            <p:nvPr/>
          </p:nvSpPr>
          <p:spPr bwMode="auto">
            <a:xfrm flipH="1">
              <a:off x="4449" y="1654"/>
              <a:ext cx="229" cy="3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2" name="Line 16"/>
            <p:cNvSpPr>
              <a:spLocks noChangeShapeType="1"/>
            </p:cNvSpPr>
            <p:nvPr/>
          </p:nvSpPr>
          <p:spPr bwMode="auto">
            <a:xfrm flipH="1">
              <a:off x="4128" y="1722"/>
              <a:ext cx="387" cy="54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3" name="Line 17"/>
            <p:cNvSpPr>
              <a:spLocks noChangeShapeType="1"/>
            </p:cNvSpPr>
            <p:nvPr/>
          </p:nvSpPr>
          <p:spPr bwMode="auto">
            <a:xfrm>
              <a:off x="4445" y="1686"/>
              <a:ext cx="70" cy="36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pic>
        <p:nvPicPr>
          <p:cNvPr id="11276" name="Picture 18" descr="cellpho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2286000"/>
            <a:ext cx="211138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7" name="AutoShape 19"/>
          <p:cNvSpPr>
            <a:spLocks noChangeArrowheads="1"/>
          </p:cNvSpPr>
          <p:nvPr/>
        </p:nvSpPr>
        <p:spPr bwMode="white">
          <a:xfrm rot="3291496">
            <a:off x="3364707" y="1335882"/>
            <a:ext cx="365125" cy="519112"/>
          </a:xfrm>
          <a:prstGeom prst="downArrow">
            <a:avLst>
              <a:gd name="adj1" fmla="val 50981"/>
              <a:gd name="adj2" fmla="val 33753"/>
            </a:avLst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11278" name="Text Box 20"/>
          <p:cNvSpPr txBox="1">
            <a:spLocks noChangeArrowheads="1"/>
          </p:cNvSpPr>
          <p:nvPr/>
        </p:nvSpPr>
        <p:spPr bwMode="auto">
          <a:xfrm rot="19963445" flipH="1">
            <a:off x="2927351" y="2852738"/>
            <a:ext cx="9064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600" b="1">
                <a:solidFill>
                  <a:srgbClr val="000066"/>
                </a:solidFill>
                <a:latin typeface="Times New Roman" pitchFamily="18" charset="0"/>
                <a:ea typeface="標楷體" pitchFamily="65" charset="-120"/>
              </a:rPr>
              <a:t>voice input/ output</a:t>
            </a:r>
          </a:p>
        </p:txBody>
      </p:sp>
      <p:sp>
        <p:nvSpPr>
          <p:cNvPr id="11279" name="AutoShape 21"/>
          <p:cNvSpPr>
            <a:spLocks noChangeArrowheads="1"/>
          </p:cNvSpPr>
          <p:nvPr/>
        </p:nvSpPr>
        <p:spPr bwMode="white">
          <a:xfrm>
            <a:off x="7391400" y="2636839"/>
            <a:ext cx="541338" cy="441325"/>
          </a:xfrm>
          <a:prstGeom prst="leftRightArrow">
            <a:avLst>
              <a:gd name="adj1" fmla="val 50000"/>
              <a:gd name="adj2" fmla="val 24532"/>
            </a:avLst>
          </a:prstGeom>
          <a:solidFill>
            <a:schemeClr val="bg1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11280" name="Text Box 22"/>
          <p:cNvSpPr txBox="1">
            <a:spLocks noChangeArrowheads="1"/>
          </p:cNvSpPr>
          <p:nvPr/>
        </p:nvSpPr>
        <p:spPr bwMode="white">
          <a:xfrm>
            <a:off x="5880100" y="1125539"/>
            <a:ext cx="1225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0" tIns="46036" rIns="92070" bIns="46036" anchorCtr="1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600" b="1">
                <a:solidFill>
                  <a:srgbClr val="000066"/>
                </a:solidFill>
                <a:latin typeface="Times New Roman" pitchFamily="18" charset="0"/>
                <a:ea typeface="標楷體" pitchFamily="65" charset="-120"/>
              </a:rPr>
              <a:t>text </a:t>
            </a:r>
          </a:p>
          <a:p>
            <a:pPr algn="ctr" eaLnBrk="1" hangingPunct="1"/>
            <a:r>
              <a:rPr lang="en-US" altLang="zh-TW" sz="1600" b="1">
                <a:solidFill>
                  <a:srgbClr val="000066"/>
                </a:solidFill>
                <a:latin typeface="Times New Roman" pitchFamily="18" charset="0"/>
                <a:ea typeface="標楷體" pitchFamily="65" charset="-120"/>
              </a:rPr>
              <a:t>information</a:t>
            </a:r>
          </a:p>
        </p:txBody>
      </p:sp>
      <p:sp>
        <p:nvSpPr>
          <p:cNvPr id="11281" name="AutoShape 23"/>
          <p:cNvSpPr>
            <a:spLocks noChangeArrowheads="1"/>
          </p:cNvSpPr>
          <p:nvPr/>
        </p:nvSpPr>
        <p:spPr bwMode="white">
          <a:xfrm rot="3785541">
            <a:off x="3471069" y="3318669"/>
            <a:ext cx="266700" cy="776288"/>
          </a:xfrm>
          <a:prstGeom prst="upDownArrow">
            <a:avLst>
              <a:gd name="adj1" fmla="val 50000"/>
              <a:gd name="adj2" fmla="val 58214"/>
            </a:avLst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lIns="92070" tIns="46036" rIns="92070" bIns="46036" anchor="ctr"/>
          <a:lstStyle/>
          <a:p>
            <a:pPr algn="ctr" defTabSz="762000">
              <a:spcBef>
                <a:spcPct val="50000"/>
              </a:spcBef>
            </a:pPr>
            <a:endParaRPr lang="zh-TW" altLang="zh-TW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11282" name="Line 24"/>
          <p:cNvSpPr>
            <a:spLocks noChangeShapeType="1"/>
          </p:cNvSpPr>
          <p:nvPr/>
        </p:nvSpPr>
        <p:spPr bwMode="auto">
          <a:xfrm flipV="1">
            <a:off x="8686800" y="2060576"/>
            <a:ext cx="649288" cy="21272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83" name="Rectangle 25"/>
          <p:cNvSpPr>
            <a:spLocks noChangeArrowheads="1"/>
          </p:cNvSpPr>
          <p:nvPr/>
        </p:nvSpPr>
        <p:spPr bwMode="white">
          <a:xfrm>
            <a:off x="6586538" y="4300538"/>
            <a:ext cx="139700" cy="1381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11284" name="Text Box 26"/>
          <p:cNvSpPr txBox="1">
            <a:spLocks noChangeArrowheads="1"/>
          </p:cNvSpPr>
          <p:nvPr/>
        </p:nvSpPr>
        <p:spPr bwMode="auto">
          <a:xfrm>
            <a:off x="1524000" y="4652964"/>
            <a:ext cx="9175750" cy="2003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87325" indent="-187325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Char char="•"/>
            </a:pPr>
            <a:r>
              <a:rPr lang="en-US" altLang="zh-TW" b="1" dirty="0">
                <a:latin typeface="Times New Roman" pitchFamily="18" charset="0"/>
                <a:ea typeface="全真魏碑體" pitchFamily="49" charset="-120"/>
              </a:rPr>
              <a:t>Hand-held Devices with Multimedia Functionalities Commonly used Today</a:t>
            </a:r>
          </a:p>
          <a:p>
            <a:pPr eaLnBrk="1" hangingPunct="1">
              <a:spcBef>
                <a:spcPct val="30000"/>
              </a:spcBef>
              <a:buFontTx/>
              <a:buChar char="•"/>
            </a:pPr>
            <a:r>
              <a:rPr lang="en-US" altLang="zh-TW" b="1" dirty="0">
                <a:latin typeface="Times New Roman" pitchFamily="18" charset="0"/>
                <a:ea typeface="全真魏碑體" pitchFamily="49" charset="-120"/>
              </a:rPr>
              <a:t>Network Access is Primarily Text-based today, but almost all Roles of Texts can be Accomplished by Speech</a:t>
            </a:r>
          </a:p>
          <a:p>
            <a:pPr eaLnBrk="1" hangingPunct="1">
              <a:spcBef>
                <a:spcPct val="30000"/>
              </a:spcBef>
              <a:buFontTx/>
              <a:buChar char="•"/>
            </a:pPr>
            <a:r>
              <a:rPr lang="en-US" altLang="zh-TW" b="1" dirty="0">
                <a:latin typeface="Times New Roman" pitchFamily="18" charset="0"/>
                <a:ea typeface="全真魏碑體" pitchFamily="49" charset="-120"/>
              </a:rPr>
              <a:t>User-Content Interaction can be Accomplished by Spoken and Multi-modal Dialogues</a:t>
            </a:r>
          </a:p>
          <a:p>
            <a:pPr eaLnBrk="1" hangingPunct="1">
              <a:spcBef>
                <a:spcPct val="30000"/>
              </a:spcBef>
              <a:buFontTx/>
              <a:buChar char="•"/>
            </a:pPr>
            <a:r>
              <a:rPr lang="en-US" altLang="zh-TW" b="1" dirty="0">
                <a:latin typeface="Times New Roman" pitchFamily="18" charset="0"/>
                <a:ea typeface="全真魏碑體" pitchFamily="49" charset="-120"/>
              </a:rPr>
              <a:t>Using Speech Instructions to Access Multimedia Content whose Key Concepts Specified by Speech Information</a:t>
            </a:r>
          </a:p>
        </p:txBody>
      </p:sp>
      <p:sp>
        <p:nvSpPr>
          <p:cNvPr id="11285" name="Text Box 27"/>
          <p:cNvSpPr txBox="1">
            <a:spLocks noChangeArrowheads="1"/>
          </p:cNvSpPr>
          <p:nvPr/>
        </p:nvSpPr>
        <p:spPr bwMode="auto">
          <a:xfrm>
            <a:off x="9336088" y="3357563"/>
            <a:ext cx="12239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Multimedia</a:t>
            </a:r>
            <a:r>
              <a:rPr lang="en-US" altLang="zh-TW" sz="1400"/>
              <a:t> </a:t>
            </a:r>
            <a:r>
              <a:rPr lang="en-US" altLang="zh-TW" sz="1600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Content Analysis</a:t>
            </a:r>
          </a:p>
        </p:txBody>
      </p:sp>
      <p:sp>
        <p:nvSpPr>
          <p:cNvPr id="11286" name="Line 28"/>
          <p:cNvSpPr>
            <a:spLocks noChangeShapeType="1"/>
          </p:cNvSpPr>
          <p:nvPr/>
        </p:nvSpPr>
        <p:spPr bwMode="auto">
          <a:xfrm>
            <a:off x="9840913" y="2636838"/>
            <a:ext cx="0" cy="6477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87" name="AutoShape 29"/>
          <p:cNvSpPr>
            <a:spLocks noChangeArrowheads="1"/>
          </p:cNvSpPr>
          <p:nvPr/>
        </p:nvSpPr>
        <p:spPr bwMode="auto">
          <a:xfrm>
            <a:off x="5519739" y="3644900"/>
            <a:ext cx="1944687" cy="647700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88" name="Text Box 30"/>
          <p:cNvSpPr txBox="1">
            <a:spLocks noChangeArrowheads="1"/>
          </p:cNvSpPr>
          <p:nvPr/>
        </p:nvSpPr>
        <p:spPr bwMode="auto">
          <a:xfrm>
            <a:off x="5519738" y="3644900"/>
            <a:ext cx="22336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Text Information Retrieval</a:t>
            </a:r>
          </a:p>
        </p:txBody>
      </p:sp>
      <p:sp>
        <p:nvSpPr>
          <p:cNvPr id="11289" name="AutoShape 31"/>
          <p:cNvSpPr>
            <a:spLocks noChangeArrowheads="1"/>
          </p:cNvSpPr>
          <p:nvPr/>
        </p:nvSpPr>
        <p:spPr bwMode="white">
          <a:xfrm rot="3785541">
            <a:off x="7610476" y="3643313"/>
            <a:ext cx="360362" cy="652463"/>
          </a:xfrm>
          <a:prstGeom prst="upDownArrow">
            <a:avLst>
              <a:gd name="adj1" fmla="val 50000"/>
              <a:gd name="adj2" fmla="val 36212"/>
            </a:avLst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lIns="92070" tIns="46036" rIns="92070" bIns="46036" anchor="ctr"/>
          <a:lstStyle/>
          <a:p>
            <a:pPr algn="ctr" defTabSz="762000">
              <a:spcBef>
                <a:spcPct val="50000"/>
              </a:spcBef>
            </a:pPr>
            <a:endParaRPr lang="zh-TW" altLang="zh-TW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11290" name="AutoShape 32"/>
          <p:cNvSpPr>
            <a:spLocks noChangeArrowheads="1"/>
          </p:cNvSpPr>
          <p:nvPr/>
        </p:nvSpPr>
        <p:spPr bwMode="auto">
          <a:xfrm>
            <a:off x="7032626" y="1196976"/>
            <a:ext cx="936625" cy="1152525"/>
          </a:xfrm>
          <a:prstGeom prst="flowChartMagneticDisk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91" name="Text Box 33"/>
          <p:cNvSpPr txBox="1">
            <a:spLocks noChangeArrowheads="1"/>
          </p:cNvSpPr>
          <p:nvPr/>
        </p:nvSpPr>
        <p:spPr bwMode="auto">
          <a:xfrm>
            <a:off x="7175500" y="1484314"/>
            <a:ext cx="8651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Text Content</a:t>
            </a:r>
          </a:p>
        </p:txBody>
      </p:sp>
      <p:sp>
        <p:nvSpPr>
          <p:cNvPr id="11292" name="Line 34"/>
          <p:cNvSpPr>
            <a:spLocks noChangeShapeType="1"/>
          </p:cNvSpPr>
          <p:nvPr/>
        </p:nvSpPr>
        <p:spPr bwMode="auto">
          <a:xfrm flipH="1" flipV="1">
            <a:off x="7967663" y="1628775"/>
            <a:ext cx="360362" cy="287338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93" name="AutoShape 35"/>
          <p:cNvSpPr>
            <a:spLocks noChangeArrowheads="1"/>
          </p:cNvSpPr>
          <p:nvPr/>
        </p:nvSpPr>
        <p:spPr bwMode="white">
          <a:xfrm>
            <a:off x="4800600" y="3860800"/>
            <a:ext cx="647700" cy="287338"/>
          </a:xfrm>
          <a:prstGeom prst="leftRightArrow">
            <a:avLst>
              <a:gd name="adj1" fmla="val 50000"/>
              <a:gd name="adj2" fmla="val 45083"/>
            </a:avLst>
          </a:prstGeom>
          <a:solidFill>
            <a:schemeClr val="bg1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11294" name="Text Box 37"/>
          <p:cNvSpPr txBox="1">
            <a:spLocks noChangeArrowheads="1"/>
          </p:cNvSpPr>
          <p:nvPr/>
        </p:nvSpPr>
        <p:spPr bwMode="white">
          <a:xfrm>
            <a:off x="5591176" y="2349501"/>
            <a:ext cx="1655763" cy="1008063"/>
          </a:xfrm>
          <a:prstGeom prst="rect">
            <a:avLst/>
          </a:prstGeom>
          <a:solidFill>
            <a:srgbClr val="CCECFF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0" tIns="46036" rIns="92070" bIns="46036" anchor="ctr" anchorCtr="1"/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Voice-based Information Retrieval</a:t>
            </a:r>
          </a:p>
        </p:txBody>
      </p:sp>
      <p:sp>
        <p:nvSpPr>
          <p:cNvPr id="11295" name="Text Box 38"/>
          <p:cNvSpPr txBox="1">
            <a:spLocks noChangeArrowheads="1"/>
          </p:cNvSpPr>
          <p:nvPr/>
        </p:nvSpPr>
        <p:spPr bwMode="white">
          <a:xfrm>
            <a:off x="4008439" y="1341438"/>
            <a:ext cx="1800225" cy="792162"/>
          </a:xfrm>
          <a:prstGeom prst="rect">
            <a:avLst/>
          </a:prstGeom>
          <a:solidFill>
            <a:srgbClr val="CCECFF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0" tIns="46036" rIns="92070" bIns="46036" anchor="ctr" anchorCtr="1"/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zh-TW" b="1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Text-to-Speech Synthesis</a:t>
            </a:r>
          </a:p>
        </p:txBody>
      </p:sp>
      <p:cxnSp>
        <p:nvCxnSpPr>
          <p:cNvPr id="11296" name="AutoShape 39"/>
          <p:cNvCxnSpPr>
            <a:cxnSpLocks noChangeShapeType="1"/>
            <a:endCxn id="11295" idx="3"/>
          </p:cNvCxnSpPr>
          <p:nvPr/>
        </p:nvCxnSpPr>
        <p:spPr bwMode="white">
          <a:xfrm rot="5400000" flipH="1">
            <a:off x="5718970" y="1828007"/>
            <a:ext cx="611187" cy="431800"/>
          </a:xfrm>
          <a:prstGeom prst="bentConnector2">
            <a:avLst/>
          </a:prstGeom>
          <a:noFill/>
          <a:ln w="1905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7" name="Text Box 40"/>
          <p:cNvSpPr txBox="1">
            <a:spLocks noChangeArrowheads="1"/>
          </p:cNvSpPr>
          <p:nvPr/>
        </p:nvSpPr>
        <p:spPr bwMode="white">
          <a:xfrm>
            <a:off x="3935413" y="2276476"/>
            <a:ext cx="1346200" cy="1152525"/>
          </a:xfrm>
          <a:prstGeom prst="rect">
            <a:avLst/>
          </a:prstGeom>
          <a:solidFill>
            <a:srgbClr val="CCECFF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0" tIns="46036" rIns="92070" bIns="46036" anchor="ctr" anchorCtr="1"/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zh-TW" sz="1600" b="1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Spoken and multi-modal Dialogue</a:t>
            </a:r>
          </a:p>
        </p:txBody>
      </p:sp>
      <p:cxnSp>
        <p:nvCxnSpPr>
          <p:cNvPr id="11298" name="AutoShape 41"/>
          <p:cNvCxnSpPr>
            <a:cxnSpLocks noChangeShapeType="1"/>
          </p:cNvCxnSpPr>
          <p:nvPr/>
        </p:nvCxnSpPr>
        <p:spPr bwMode="white">
          <a:xfrm>
            <a:off x="5232401" y="2925763"/>
            <a:ext cx="360363" cy="0"/>
          </a:xfrm>
          <a:prstGeom prst="straightConnector1">
            <a:avLst/>
          </a:prstGeom>
          <a:noFill/>
          <a:ln w="19050">
            <a:solidFill>
              <a:srgbClr val="0000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9" name="Text Box 42"/>
          <p:cNvSpPr txBox="1">
            <a:spLocks noChangeArrowheads="1"/>
          </p:cNvSpPr>
          <p:nvPr/>
        </p:nvSpPr>
        <p:spPr bwMode="auto">
          <a:xfrm>
            <a:off x="5519738" y="3573463"/>
            <a:ext cx="22336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zh-TW" b="1">
              <a:solidFill>
                <a:srgbClr val="000066"/>
              </a:solidFill>
              <a:latin typeface="Times New Roman" pitchFamily="18" charset="0"/>
              <a:ea typeface="全真魏碑體" pitchFamily="49" charset="-120"/>
            </a:endParaRPr>
          </a:p>
        </p:txBody>
      </p:sp>
      <p:sp>
        <p:nvSpPr>
          <p:cNvPr id="11300" name="Line 43"/>
          <p:cNvSpPr>
            <a:spLocks noChangeShapeType="1"/>
          </p:cNvSpPr>
          <p:nvPr/>
        </p:nvSpPr>
        <p:spPr bwMode="auto">
          <a:xfrm>
            <a:off x="1524000" y="1125538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44" name="Picture 43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670" y="3259216"/>
            <a:ext cx="1040768" cy="3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6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524000" y="115888"/>
            <a:ext cx="650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/>
          <a:lstStyle/>
          <a:p>
            <a:pPr>
              <a:lnSpc>
                <a:spcPct val="80000"/>
              </a:lnSpc>
            </a:pPr>
            <a:r>
              <a:rPr lang="en-US" altLang="zh-TW" sz="3300" b="1" dirty="0">
                <a:latin typeface="Times New Roman" pitchFamily="18" charset="0"/>
                <a:ea typeface="華康隸書體W5(P)" pitchFamily="66" charset="-120"/>
              </a:rPr>
              <a:t>Voice-based Information Retrieval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1636714" y="1114425"/>
            <a:ext cx="8726487" cy="4275138"/>
            <a:chOff x="71" y="702"/>
            <a:chExt cx="5497" cy="2693"/>
          </a:xfrm>
        </p:grpSpPr>
        <p:sp>
          <p:nvSpPr>
            <p:cNvPr id="12294" name="Text Box 4"/>
            <p:cNvSpPr txBox="1">
              <a:spLocks noChangeArrowheads="1"/>
            </p:cNvSpPr>
            <p:nvPr/>
          </p:nvSpPr>
          <p:spPr bwMode="auto">
            <a:xfrm>
              <a:off x="849" y="926"/>
              <a:ext cx="2256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TW" altLang="zh-TW">
                <a:latin typeface="Times New Roman" pitchFamily="18" charset="0"/>
                <a:ea typeface="全真魏碑體" pitchFamily="49" charset="-120"/>
              </a:endParaRPr>
            </a:p>
          </p:txBody>
        </p:sp>
        <p:sp>
          <p:nvSpPr>
            <p:cNvPr id="12295" name="Text Box 5"/>
            <p:cNvSpPr txBox="1">
              <a:spLocks noChangeArrowheads="1"/>
            </p:cNvSpPr>
            <p:nvPr/>
          </p:nvSpPr>
          <p:spPr bwMode="auto">
            <a:xfrm>
              <a:off x="1665" y="702"/>
              <a:ext cx="1359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700" b="1">
                  <a:latin typeface="Times New Roman" pitchFamily="18" charset="0"/>
                  <a:ea typeface="標楷體" pitchFamily="65" charset="-120"/>
                </a:rPr>
                <a:t>Voice Instructions</a:t>
              </a:r>
            </a:p>
          </p:txBody>
        </p:sp>
        <p:sp>
          <p:nvSpPr>
            <p:cNvPr id="12296" name="Text Box 6"/>
            <p:cNvSpPr txBox="1">
              <a:spLocks noChangeArrowheads="1"/>
            </p:cNvSpPr>
            <p:nvPr/>
          </p:nvSpPr>
          <p:spPr bwMode="auto">
            <a:xfrm>
              <a:off x="2784" y="1068"/>
              <a:ext cx="2544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TW" altLang="en-US" sz="1600" dirty="0">
                  <a:latin typeface="Times New Roman" pitchFamily="18" charset="0"/>
                  <a:ea typeface="華康魏碑體" pitchFamily="65" charset="-120"/>
                </a:rPr>
                <a:t>請問鼎泰豐的地址</a:t>
              </a:r>
              <a:r>
                <a:rPr lang="zh-TW" altLang="en-US" dirty="0">
                  <a:latin typeface="Times New Roman" pitchFamily="18" charset="0"/>
                  <a:ea typeface="全真魏碑體" pitchFamily="49" charset="-120"/>
                </a:rPr>
                <a:t>？</a:t>
              </a:r>
            </a:p>
          </p:txBody>
        </p:sp>
        <p:sp>
          <p:nvSpPr>
            <p:cNvPr id="12297" name="Text Box 7"/>
            <p:cNvSpPr txBox="1">
              <a:spLocks noChangeArrowheads="1"/>
            </p:cNvSpPr>
            <p:nvPr/>
          </p:nvSpPr>
          <p:spPr bwMode="auto">
            <a:xfrm>
              <a:off x="4080" y="846"/>
              <a:ext cx="124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700" b="1">
                  <a:latin typeface="Times New Roman" pitchFamily="18" charset="0"/>
                  <a:ea typeface="標楷體" pitchFamily="65" charset="-120"/>
                </a:rPr>
                <a:t>Text Instructions</a:t>
              </a:r>
            </a:p>
          </p:txBody>
        </p:sp>
        <p:sp>
          <p:nvSpPr>
            <p:cNvPr id="12298" name="AutoShape 8" descr="花崗石"/>
            <p:cNvSpPr>
              <a:spLocks noChangeArrowheads="1"/>
            </p:cNvSpPr>
            <p:nvPr/>
          </p:nvSpPr>
          <p:spPr bwMode="auto">
            <a:xfrm rot="1598416">
              <a:off x="1715" y="1467"/>
              <a:ext cx="71" cy="325"/>
            </a:xfrm>
            <a:prstGeom prst="downArrow">
              <a:avLst>
                <a:gd name="adj1" fmla="val 50000"/>
                <a:gd name="adj2" fmla="val 26021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/>
            <a:p>
              <a:endParaRPr lang="zh-TW" altLang="en-US"/>
            </a:p>
          </p:txBody>
        </p:sp>
        <p:sp>
          <p:nvSpPr>
            <p:cNvPr id="12299" name="AutoShape 9" descr="花崗石"/>
            <p:cNvSpPr>
              <a:spLocks noChangeArrowheads="1"/>
            </p:cNvSpPr>
            <p:nvPr/>
          </p:nvSpPr>
          <p:spPr bwMode="auto">
            <a:xfrm rot="19339010" flipH="1">
              <a:off x="2535" y="1404"/>
              <a:ext cx="55" cy="375"/>
            </a:xfrm>
            <a:prstGeom prst="downArrow">
              <a:avLst>
                <a:gd name="adj1" fmla="val 50000"/>
                <a:gd name="adj2" fmla="val 308636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/>
            <a:p>
              <a:pPr algn="ctr"/>
              <a:endParaRPr lang="zh-TW" altLang="zh-TW" sz="2400">
                <a:latin typeface="Times New Roman" pitchFamily="18" charset="0"/>
                <a:ea typeface="全真魏碑體" pitchFamily="49" charset="-120"/>
              </a:endParaRPr>
            </a:p>
          </p:txBody>
        </p:sp>
        <p:sp>
          <p:nvSpPr>
            <p:cNvPr id="12300" name="AutoShape 10" descr="花崗石"/>
            <p:cNvSpPr>
              <a:spLocks noChangeArrowheads="1"/>
            </p:cNvSpPr>
            <p:nvPr/>
          </p:nvSpPr>
          <p:spPr bwMode="auto">
            <a:xfrm rot="3194071" flipH="1">
              <a:off x="2271" y="1615"/>
              <a:ext cx="81" cy="338"/>
            </a:xfrm>
            <a:prstGeom prst="downArrow">
              <a:avLst>
                <a:gd name="adj1" fmla="val 50000"/>
                <a:gd name="adj2" fmla="val 264198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/>
            <a:p>
              <a:endParaRPr lang="zh-TW" altLang="en-US"/>
            </a:p>
          </p:txBody>
        </p:sp>
        <p:sp>
          <p:nvSpPr>
            <p:cNvPr id="12301" name="AutoShape 11" descr="花崗石"/>
            <p:cNvSpPr>
              <a:spLocks noChangeArrowheads="1"/>
            </p:cNvSpPr>
            <p:nvPr/>
          </p:nvSpPr>
          <p:spPr bwMode="auto">
            <a:xfrm rot="19583284">
              <a:off x="3168" y="1537"/>
              <a:ext cx="64" cy="284"/>
            </a:xfrm>
            <a:prstGeom prst="downArrow">
              <a:avLst>
                <a:gd name="adj1" fmla="val 50000"/>
                <a:gd name="adj2" fmla="val 165625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/>
            <a:p>
              <a:endParaRPr lang="zh-TW" altLang="en-US"/>
            </a:p>
          </p:txBody>
        </p:sp>
        <p:sp>
          <p:nvSpPr>
            <p:cNvPr id="12302" name="Text Box 12"/>
            <p:cNvSpPr txBox="1">
              <a:spLocks noChangeArrowheads="1"/>
            </p:cNvSpPr>
            <p:nvPr/>
          </p:nvSpPr>
          <p:spPr bwMode="auto">
            <a:xfrm>
              <a:off x="2784" y="1870"/>
              <a:ext cx="2448" cy="204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d1</a:t>
              </a:r>
            </a:p>
          </p:txBody>
        </p:sp>
        <p:sp>
          <p:nvSpPr>
            <p:cNvPr id="12303" name="Text Box 13"/>
            <p:cNvSpPr txBox="1">
              <a:spLocks noChangeArrowheads="1"/>
            </p:cNvSpPr>
            <p:nvPr/>
          </p:nvSpPr>
          <p:spPr bwMode="auto">
            <a:xfrm>
              <a:off x="4128" y="1650"/>
              <a:ext cx="124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700" b="1">
                  <a:latin typeface="Times New Roman" pitchFamily="18" charset="0"/>
                  <a:ea typeface="標楷體" pitchFamily="65" charset="-120"/>
                </a:rPr>
                <a:t>Text Information</a:t>
              </a:r>
            </a:p>
          </p:txBody>
        </p:sp>
        <p:sp>
          <p:nvSpPr>
            <p:cNvPr id="12304" name="Text Box 14"/>
            <p:cNvSpPr txBox="1">
              <a:spLocks noChangeArrowheads="1"/>
            </p:cNvSpPr>
            <p:nvPr/>
          </p:nvSpPr>
          <p:spPr bwMode="auto">
            <a:xfrm>
              <a:off x="2928" y="2117"/>
              <a:ext cx="2448" cy="204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d2</a:t>
              </a:r>
            </a:p>
          </p:txBody>
        </p:sp>
        <p:sp>
          <p:nvSpPr>
            <p:cNvPr id="12305" name="Text Box 15"/>
            <p:cNvSpPr txBox="1">
              <a:spLocks noChangeArrowheads="1"/>
            </p:cNvSpPr>
            <p:nvPr/>
          </p:nvSpPr>
          <p:spPr bwMode="auto">
            <a:xfrm>
              <a:off x="3072" y="2363"/>
              <a:ext cx="2448" cy="204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d3</a:t>
              </a:r>
            </a:p>
          </p:txBody>
        </p:sp>
        <p:sp>
          <p:nvSpPr>
            <p:cNvPr id="12306" name="Rectangle 16"/>
            <p:cNvSpPr>
              <a:spLocks noChangeArrowheads="1"/>
            </p:cNvSpPr>
            <p:nvPr/>
          </p:nvSpPr>
          <p:spPr bwMode="auto">
            <a:xfrm>
              <a:off x="5520" y="1934"/>
              <a:ext cx="48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/>
            <a:p>
              <a:endParaRPr lang="zh-TW" altLang="en-US"/>
            </a:p>
          </p:txBody>
        </p:sp>
        <p:sp>
          <p:nvSpPr>
            <p:cNvPr id="12307" name="Rectangle 17"/>
            <p:cNvSpPr>
              <a:spLocks noChangeArrowheads="1"/>
            </p:cNvSpPr>
            <p:nvPr/>
          </p:nvSpPr>
          <p:spPr bwMode="auto">
            <a:xfrm>
              <a:off x="2784" y="2612"/>
              <a:ext cx="139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/>
            <a:p>
              <a:endParaRPr lang="zh-TW" altLang="en-US"/>
            </a:p>
          </p:txBody>
        </p:sp>
        <p:sp>
          <p:nvSpPr>
            <p:cNvPr id="12308" name="Rectangle 18"/>
            <p:cNvSpPr>
              <a:spLocks noChangeArrowheads="1"/>
            </p:cNvSpPr>
            <p:nvPr/>
          </p:nvSpPr>
          <p:spPr bwMode="auto">
            <a:xfrm>
              <a:off x="2926" y="2871"/>
              <a:ext cx="139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/>
            <a:p>
              <a:endParaRPr lang="zh-TW" altLang="en-US"/>
            </a:p>
          </p:txBody>
        </p:sp>
        <p:sp>
          <p:nvSpPr>
            <p:cNvPr id="12309" name="Rectangle 19"/>
            <p:cNvSpPr>
              <a:spLocks noChangeArrowheads="1"/>
            </p:cNvSpPr>
            <p:nvPr/>
          </p:nvSpPr>
          <p:spPr bwMode="auto">
            <a:xfrm>
              <a:off x="3068" y="3059"/>
              <a:ext cx="2452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/>
            <a:p>
              <a:endParaRPr lang="zh-TW" altLang="en-US"/>
            </a:p>
          </p:txBody>
        </p:sp>
        <p:sp>
          <p:nvSpPr>
            <p:cNvPr id="12310" name="Text Box 20"/>
            <p:cNvSpPr txBox="1">
              <a:spLocks noChangeArrowheads="1"/>
            </p:cNvSpPr>
            <p:nvPr/>
          </p:nvSpPr>
          <p:spPr bwMode="auto">
            <a:xfrm>
              <a:off x="144" y="2167"/>
              <a:ext cx="2256" cy="20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d1</a:t>
              </a:r>
            </a:p>
          </p:txBody>
        </p:sp>
        <p:sp>
          <p:nvSpPr>
            <p:cNvPr id="12311" name="Text Box 21"/>
            <p:cNvSpPr txBox="1">
              <a:spLocks noChangeArrowheads="1"/>
            </p:cNvSpPr>
            <p:nvPr/>
          </p:nvSpPr>
          <p:spPr bwMode="auto">
            <a:xfrm>
              <a:off x="288" y="2413"/>
              <a:ext cx="2256" cy="20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d2</a:t>
              </a:r>
            </a:p>
          </p:txBody>
        </p:sp>
        <p:sp>
          <p:nvSpPr>
            <p:cNvPr id="12312" name="Text Box 22"/>
            <p:cNvSpPr txBox="1">
              <a:spLocks noChangeArrowheads="1"/>
            </p:cNvSpPr>
            <p:nvPr/>
          </p:nvSpPr>
          <p:spPr bwMode="auto">
            <a:xfrm>
              <a:off x="432" y="2618"/>
              <a:ext cx="2256" cy="20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d3</a:t>
              </a:r>
            </a:p>
          </p:txBody>
        </p:sp>
        <p:sp>
          <p:nvSpPr>
            <p:cNvPr id="12313" name="Text Box 23"/>
            <p:cNvSpPr txBox="1">
              <a:spLocks noChangeArrowheads="1"/>
            </p:cNvSpPr>
            <p:nvPr/>
          </p:nvSpPr>
          <p:spPr bwMode="auto">
            <a:xfrm>
              <a:off x="528" y="1931"/>
              <a:ext cx="12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  <a:ea typeface="標楷體" pitchFamily="65" charset="-120"/>
                </a:rPr>
                <a:t>Voice </a:t>
              </a:r>
              <a:r>
                <a:rPr lang="en-US" altLang="zh-TW" sz="1700" b="1">
                  <a:latin typeface="Times New Roman" pitchFamily="18" charset="0"/>
                  <a:ea typeface="標楷體" pitchFamily="65" charset="-120"/>
                </a:rPr>
                <a:t>Information</a:t>
              </a:r>
            </a:p>
          </p:txBody>
        </p:sp>
        <p:grpSp>
          <p:nvGrpSpPr>
            <p:cNvPr id="12314" name="Group 24"/>
            <p:cNvGrpSpPr>
              <a:grpSpLocks/>
            </p:cNvGrpSpPr>
            <p:nvPr/>
          </p:nvGrpSpPr>
          <p:grpSpPr bwMode="auto">
            <a:xfrm>
              <a:off x="71" y="2659"/>
              <a:ext cx="2701" cy="736"/>
              <a:chOff x="71" y="3493"/>
              <a:chExt cx="2701" cy="573"/>
            </a:xfrm>
          </p:grpSpPr>
          <p:sp>
            <p:nvSpPr>
              <p:cNvPr id="12318" name="Rectangle 25"/>
              <p:cNvSpPr>
                <a:spLocks noChangeArrowheads="1"/>
              </p:cNvSpPr>
              <p:nvPr/>
            </p:nvSpPr>
            <p:spPr bwMode="white">
              <a:xfrm>
                <a:off x="71" y="3493"/>
                <a:ext cx="217" cy="1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49" tIns="45673" rIns="91349" bIns="45673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2319" name="Rectangle 26"/>
              <p:cNvSpPr>
                <a:spLocks noChangeArrowheads="1"/>
              </p:cNvSpPr>
              <p:nvPr/>
            </p:nvSpPr>
            <p:spPr bwMode="white">
              <a:xfrm>
                <a:off x="202" y="3685"/>
                <a:ext cx="217" cy="2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49" tIns="45673" rIns="91349" bIns="45673">
                <a:spAutoFit/>
              </a:bodyPr>
              <a:lstStyle/>
              <a:p>
                <a:pPr algn="r" defTabSz="762000"/>
                <a:endParaRPr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2320" name="Rectangle 27"/>
              <p:cNvSpPr>
                <a:spLocks noChangeArrowheads="1"/>
              </p:cNvSpPr>
              <p:nvPr/>
            </p:nvSpPr>
            <p:spPr bwMode="white">
              <a:xfrm>
                <a:off x="376" y="3840"/>
                <a:ext cx="2396" cy="2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49" tIns="45673" rIns="91349" bIns="45673">
                <a:spAutoFit/>
              </a:bodyPr>
              <a:lstStyle/>
              <a:p>
                <a:pPr algn="ctr" defTabSz="762000"/>
                <a:r>
                  <a:rPr lang="en-US" altLang="zh-TW" sz="2400">
                    <a:latin typeface="Times New Roman" pitchFamily="18" charset="0"/>
                  </a:rPr>
                  <a:t> </a:t>
                </a:r>
              </a:p>
            </p:txBody>
          </p:sp>
        </p:grpSp>
        <p:sp>
          <p:nvSpPr>
            <p:cNvPr id="12315" name="Text Box 28"/>
            <p:cNvSpPr txBox="1">
              <a:spLocks noChangeArrowheads="1"/>
            </p:cNvSpPr>
            <p:nvPr/>
          </p:nvSpPr>
          <p:spPr bwMode="auto">
            <a:xfrm>
              <a:off x="3216" y="2550"/>
              <a:ext cx="22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dirty="0">
                  <a:latin typeface="Times New Roman" pitchFamily="18" charset="0"/>
                  <a:ea typeface="華康魏碑體" pitchFamily="65" charset="-120"/>
                </a:rPr>
                <a:t>鼎泰豐台北</a:t>
              </a:r>
              <a:r>
                <a:rPr lang="en-US" altLang="zh-TW" dirty="0">
                  <a:latin typeface="Times New Roman" pitchFamily="18" charset="0"/>
                  <a:ea typeface="華康魏碑體" pitchFamily="65" charset="-120"/>
                </a:rPr>
                <a:t>101</a:t>
              </a:r>
              <a:r>
                <a:rPr lang="zh-TW" altLang="en-US" dirty="0">
                  <a:latin typeface="Times New Roman" pitchFamily="18" charset="0"/>
                  <a:ea typeface="華康魏碑體" pitchFamily="65" charset="-120"/>
                </a:rPr>
                <a:t>分店在</a:t>
              </a:r>
              <a:r>
                <a:rPr lang="zh-TW" altLang="zh-TW" dirty="0">
                  <a:latin typeface="Times New Roman" pitchFamily="18" charset="0"/>
                  <a:ea typeface="華康魏碑體" pitchFamily="65" charset="-120"/>
                </a:rPr>
                <a:t>…</a:t>
              </a:r>
              <a:endParaRPr lang="en-US" altLang="zh-TW" dirty="0">
                <a:latin typeface="Times New Roman" pitchFamily="18" charset="0"/>
                <a:ea typeface="華康魏碑體" pitchFamily="65" charset="-120"/>
              </a:endParaRPr>
            </a:p>
          </p:txBody>
        </p:sp>
        <p:pic>
          <p:nvPicPr>
            <p:cNvPr id="12316" name="Picture 29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" y="2834"/>
              <a:ext cx="220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17" name="Picture 30"/>
            <p:cNvPicPr preferRelativeResize="0"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" y="1011"/>
              <a:ext cx="1848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292" name="Text Box 31"/>
          <p:cNvSpPr txBox="1">
            <a:spLocks noChangeArrowheads="1"/>
          </p:cNvSpPr>
          <p:nvPr/>
        </p:nvSpPr>
        <p:spPr bwMode="auto">
          <a:xfrm>
            <a:off x="1524000" y="4995864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01600" indent="-101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TW" sz="2200" b="1">
                <a:latin typeface="Times New Roman" pitchFamily="18" charset="0"/>
                <a:ea typeface="全真魏碑體" pitchFamily="49" charset="-120"/>
              </a:rPr>
              <a:t>Both the User Instructions and Network Content Can be in form of Speech</a:t>
            </a:r>
            <a:endParaRPr lang="en-US" altLang="zh-TW" sz="220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2293" name="Line 32"/>
          <p:cNvSpPr>
            <a:spLocks noChangeShapeType="1"/>
          </p:cNvSpPr>
          <p:nvPr/>
        </p:nvSpPr>
        <p:spPr bwMode="auto">
          <a:xfrm>
            <a:off x="1524000" y="692150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34" name="Picture 33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675" y="2501185"/>
            <a:ext cx="1040768" cy="3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5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 flipV="1">
            <a:off x="4217988" y="4921251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95438" y="1"/>
            <a:ext cx="90725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/>
          <a:lstStyle/>
          <a:p>
            <a:pPr>
              <a:lnSpc>
                <a:spcPct val="90000"/>
              </a:lnSpc>
            </a:pPr>
            <a:r>
              <a:rPr lang="en-US" altLang="zh-TW" sz="3300" b="1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Spoken and Multi-modal Dialogues 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604964" y="914400"/>
            <a:ext cx="8523287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87325" indent="-187325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buSzPct val="120000"/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Almost All User-Content Interaction can be Accomplished by Spoken or Multi-modal Dialogues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776663" y="2384426"/>
            <a:ext cx="4349750" cy="4068763"/>
          </a:xfrm>
          <a:prstGeom prst="rect">
            <a:avLst/>
          </a:prstGeom>
          <a:solidFill>
            <a:srgbClr val="E1F4FF">
              <a:alpha val="50195"/>
            </a:srgbClr>
          </a:solidFill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2408238" y="3944938"/>
            <a:ext cx="1739900" cy="115411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8729663" y="3851276"/>
            <a:ext cx="1212850" cy="969963"/>
          </a:xfrm>
          <a:prstGeom prst="flowChartMagneticDisk">
            <a:avLst/>
          </a:prstGeom>
          <a:solidFill>
            <a:srgbClr val="CCECFF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lIns="91366" tIns="45683" rIns="91366" bIns="45683" anchor="ctr" anchorCtr="1"/>
          <a:lstStyle/>
          <a:p>
            <a:pPr algn="ctr" eaLnBrk="0" hangingPunct="0">
              <a:lnSpc>
                <a:spcPct val="60000"/>
              </a:lnSpc>
            </a:pPr>
            <a:endParaRPr lang="en-US" altLang="zh-TW" b="1">
              <a:latin typeface="Times New Roman" pitchFamily="18" charset="0"/>
            </a:endParaRPr>
          </a:p>
          <a:p>
            <a:pPr algn="ctr" eaLnBrk="0" hangingPunct="0">
              <a:lnSpc>
                <a:spcPct val="90000"/>
              </a:lnSpc>
            </a:pPr>
            <a:r>
              <a:rPr lang="en-US" altLang="zh-TW" b="1">
                <a:latin typeface="Times New Roman" pitchFamily="18" charset="0"/>
              </a:rPr>
              <a:t>Databases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5149850" y="2497138"/>
            <a:ext cx="2408238" cy="817562"/>
          </a:xfrm>
          <a:prstGeom prst="rect">
            <a:avLst/>
          </a:prstGeom>
          <a:solidFill>
            <a:srgbClr val="CCEC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b="1">
                <a:latin typeface="Times New Roman" pitchFamily="18" charset="0"/>
              </a:rPr>
              <a:t>Sentence Generation </a:t>
            </a:r>
          </a:p>
          <a:p>
            <a:pPr algn="ctr"/>
            <a:r>
              <a:rPr kumimoji="0" lang="en-US" altLang="zh-TW" b="1">
                <a:latin typeface="Times New Roman" pitchFamily="18" charset="0"/>
              </a:rPr>
              <a:t>and Speech Synthesis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621089" y="2930526"/>
            <a:ext cx="11271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b="1">
                <a:solidFill>
                  <a:schemeClr val="accent2"/>
                </a:solidFill>
                <a:latin typeface="Times New Roman" pitchFamily="18" charset="0"/>
              </a:rPr>
              <a:t>Output Speech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3621089" y="5287964"/>
            <a:ext cx="11271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b="1">
                <a:solidFill>
                  <a:schemeClr val="accent2"/>
                </a:solidFill>
                <a:latin typeface="Times New Roman" pitchFamily="18" charset="0"/>
              </a:rPr>
              <a:t>Input Speech</a:t>
            </a:r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 flipV="1">
            <a:off x="6713538" y="3317875"/>
            <a:ext cx="12700" cy="66198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3598864" y="2905126"/>
            <a:ext cx="1544637" cy="31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3587750" y="2916238"/>
            <a:ext cx="0" cy="98266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6208714" y="3981450"/>
            <a:ext cx="1258887" cy="839788"/>
          </a:xfrm>
          <a:prstGeom prst="rect">
            <a:avLst/>
          </a:prstGeom>
          <a:solidFill>
            <a:srgbClr val="CCEC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b="1">
                <a:latin typeface="Times New Roman" pitchFamily="18" charset="0"/>
              </a:rPr>
              <a:t>Dialogue</a:t>
            </a:r>
          </a:p>
          <a:p>
            <a:pPr algn="ctr"/>
            <a:r>
              <a:rPr kumimoji="0" lang="en-US" altLang="zh-TW" b="1">
                <a:latin typeface="Times New Roman" pitchFamily="18" charset="0"/>
              </a:rPr>
              <a:t>Manager</a:t>
            </a:r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V="1">
            <a:off x="7469188" y="4398964"/>
            <a:ext cx="1262062" cy="158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 flipH="1">
            <a:off x="5451475" y="4821238"/>
            <a:ext cx="0" cy="72866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5199064" y="5545138"/>
            <a:ext cx="2408237" cy="7620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b="1">
                <a:latin typeface="Times New Roman" pitchFamily="18" charset="0"/>
              </a:rPr>
              <a:t>Speech Recognition and Understanding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6699250" y="4757739"/>
            <a:ext cx="1157288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b="1">
                <a:solidFill>
                  <a:schemeClr val="accent2"/>
                </a:solidFill>
                <a:latin typeface="Times New Roman" pitchFamily="18" charset="0"/>
              </a:rPr>
              <a:t>User’s Intention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4238625" y="3981450"/>
            <a:ext cx="1398588" cy="839788"/>
          </a:xfrm>
          <a:prstGeom prst="rect">
            <a:avLst/>
          </a:prstGeom>
          <a:solidFill>
            <a:srgbClr val="CCEC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b="1">
                <a:latin typeface="Times New Roman" pitchFamily="18" charset="0"/>
              </a:rPr>
              <a:t>Discourse Context</a:t>
            </a:r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 flipV="1">
            <a:off x="3573464" y="6081714"/>
            <a:ext cx="1603375" cy="158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3576638" y="5241926"/>
            <a:ext cx="0" cy="84296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5646739" y="4400550"/>
            <a:ext cx="561975" cy="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V="1">
            <a:off x="6704014" y="4821239"/>
            <a:ext cx="9525" cy="73183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6699251" y="3252788"/>
            <a:ext cx="138906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b="1">
                <a:solidFill>
                  <a:schemeClr val="accent2"/>
                </a:solidFill>
                <a:latin typeface="Times New Roman" pitchFamily="18" charset="0"/>
              </a:rPr>
              <a:t>Response to the user</a:t>
            </a:r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2479675" y="4249738"/>
            <a:ext cx="15113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endParaRPr kumimoji="0" lang="zh-TW" altLang="zh-TW" sz="2200">
              <a:solidFill>
                <a:srgbClr val="FF0066"/>
              </a:solidFill>
              <a:latin typeface="Benguiat Bk BT" pitchFamily="18" charset="0"/>
            </a:endParaRPr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 flipH="1" flipV="1">
            <a:off x="9336089" y="3382964"/>
            <a:ext cx="1587" cy="66198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39" name="Oval 27"/>
          <p:cNvSpPr>
            <a:spLocks noChangeArrowheads="1"/>
          </p:cNvSpPr>
          <p:nvPr/>
        </p:nvSpPr>
        <p:spPr bwMode="auto">
          <a:xfrm>
            <a:off x="8659813" y="2439989"/>
            <a:ext cx="1397000" cy="962025"/>
          </a:xfrm>
          <a:prstGeom prst="ellipse">
            <a:avLst/>
          </a:prstGeom>
          <a:solidFill>
            <a:srgbClr val="CCECFF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66" tIns="45683" rIns="91366" bIns="45683" anchor="ctr" anchorCtr="1"/>
          <a:lstStyle/>
          <a:p>
            <a:pPr algn="ctr" eaLnBrk="0" hangingPunct="0"/>
            <a:r>
              <a:rPr lang="en-US" altLang="zh-TW" b="1">
                <a:latin typeface="Times New Roman" pitchFamily="18" charset="0"/>
              </a:rPr>
              <a:t>Internet</a:t>
            </a:r>
          </a:p>
        </p:txBody>
      </p:sp>
      <p:sp>
        <p:nvSpPr>
          <p:cNvPr id="13340" name="Oval 28"/>
          <p:cNvSpPr>
            <a:spLocks noChangeArrowheads="1"/>
          </p:cNvSpPr>
          <p:nvPr/>
        </p:nvSpPr>
        <p:spPr bwMode="auto">
          <a:xfrm>
            <a:off x="2305051" y="4021138"/>
            <a:ext cx="1871663" cy="990600"/>
          </a:xfrm>
          <a:prstGeom prst="ellipse">
            <a:avLst/>
          </a:prstGeom>
          <a:solidFill>
            <a:srgbClr val="CCECFF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66" tIns="45683" rIns="91366" bIns="45683" anchor="ctr" anchorCtr="1"/>
          <a:lstStyle/>
          <a:p>
            <a:pPr algn="ctr" eaLnBrk="0" hangingPunct="0"/>
            <a:r>
              <a:rPr lang="en-US" altLang="zh-TW" sz="2200">
                <a:solidFill>
                  <a:schemeClr val="accent2"/>
                </a:solidFill>
                <a:latin typeface="Benguiat Bk BT" pitchFamily="18" charset="0"/>
              </a:rPr>
              <a:t>Wireless Networks</a:t>
            </a:r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 flipH="1">
            <a:off x="1981201" y="2813051"/>
            <a:ext cx="836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Users</a:t>
            </a:r>
            <a:endParaRPr lang="en-US" altLang="zh-TW" b="1">
              <a:solidFill>
                <a:srgbClr val="663300"/>
              </a:solidFill>
              <a:latin typeface="Times New Roman" pitchFamily="18" charset="0"/>
              <a:ea typeface="全真魏碑體" pitchFamily="49" charset="-120"/>
            </a:endParaRPr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7969251" y="5160963"/>
            <a:ext cx="138906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b="1">
                <a:latin typeface="Times New Roman" pitchFamily="18" charset="0"/>
              </a:rPr>
              <a:t>Dialogue Server</a:t>
            </a:r>
          </a:p>
        </p:txBody>
      </p:sp>
      <p:graphicFrame>
        <p:nvGraphicFramePr>
          <p:cNvPr id="13343" name="Object 31"/>
          <p:cNvGraphicFramePr>
            <a:graphicFrameLocks noChangeAspect="1"/>
          </p:cNvGraphicFramePr>
          <p:nvPr/>
        </p:nvGraphicFramePr>
        <p:xfrm>
          <a:off x="2143126" y="3179764"/>
          <a:ext cx="46831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" name="CorelDRAW" r:id="rId4" imgW="1590675" imgH="2085975" progId="CorelDRAW.Graphic.9">
                  <p:embed/>
                </p:oleObj>
              </mc:Choice>
              <mc:Fallback>
                <p:oleObj name="CorelDRAW" r:id="rId4" imgW="1590675" imgH="2085975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6" y="3179764"/>
                        <a:ext cx="46831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44" name="Group 32"/>
          <p:cNvGrpSpPr>
            <a:grpSpLocks/>
          </p:cNvGrpSpPr>
          <p:nvPr/>
        </p:nvGrpSpPr>
        <p:grpSpPr bwMode="auto">
          <a:xfrm rot="3107657" flipH="1" flipV="1">
            <a:off x="2547145" y="3701258"/>
            <a:ext cx="631825" cy="198437"/>
            <a:chOff x="4128" y="1654"/>
            <a:chExt cx="550" cy="122"/>
          </a:xfrm>
        </p:grpSpPr>
        <p:sp>
          <p:nvSpPr>
            <p:cNvPr id="13346" name="Line 33"/>
            <p:cNvSpPr>
              <a:spLocks noChangeShapeType="1"/>
            </p:cNvSpPr>
            <p:nvPr/>
          </p:nvSpPr>
          <p:spPr bwMode="auto">
            <a:xfrm flipH="1">
              <a:off x="4449" y="1654"/>
              <a:ext cx="229" cy="3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13347" name="Line 34"/>
            <p:cNvSpPr>
              <a:spLocks noChangeShapeType="1"/>
            </p:cNvSpPr>
            <p:nvPr/>
          </p:nvSpPr>
          <p:spPr bwMode="auto">
            <a:xfrm flipH="1">
              <a:off x="4128" y="1722"/>
              <a:ext cx="387" cy="54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13348" name="Line 35"/>
            <p:cNvSpPr>
              <a:spLocks noChangeShapeType="1"/>
            </p:cNvSpPr>
            <p:nvPr/>
          </p:nvSpPr>
          <p:spPr bwMode="auto">
            <a:xfrm>
              <a:off x="4445" y="1686"/>
              <a:ext cx="70" cy="36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</p:grpSp>
      <p:sp>
        <p:nvSpPr>
          <p:cNvPr id="13345" name="Line 37"/>
          <p:cNvSpPr>
            <a:spLocks noChangeShapeType="1"/>
          </p:cNvSpPr>
          <p:nvPr/>
        </p:nvSpPr>
        <p:spPr bwMode="auto">
          <a:xfrm>
            <a:off x="152400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38" name="Picture 37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037" y="6093296"/>
            <a:ext cx="1040768" cy="3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22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60513" y="115888"/>
            <a:ext cx="8229600" cy="63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altLang="zh-TW"/>
              <a:t>Outline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1" y="836614"/>
            <a:ext cx="8950325" cy="583274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marL="180975" indent="-180975">
              <a:lnSpc>
                <a:spcPct val="90000"/>
              </a:lnSpc>
              <a:spcBef>
                <a:spcPct val="0"/>
              </a:spcBef>
            </a:pPr>
            <a:r>
              <a:rPr lang="en-US" altLang="zh-TW" sz="2000" b="1" dirty="0">
                <a:latin typeface="Times New Roman" pitchFamily="18" charset="0"/>
                <a:ea typeface="標楷體" pitchFamily="65" charset="-120"/>
              </a:rPr>
              <a:t>Both Theoretical Issues and Practical Problems will be Discussed</a:t>
            </a:r>
          </a:p>
          <a:p>
            <a:pPr marL="180975" indent="-180975">
              <a:lnSpc>
                <a:spcPct val="90000"/>
              </a:lnSpc>
              <a:spcBef>
                <a:spcPct val="0"/>
              </a:spcBef>
            </a:pPr>
            <a:r>
              <a:rPr lang="en-US" altLang="zh-TW" sz="2000" b="1" dirty="0">
                <a:latin typeface="Times New Roman" pitchFamily="18" charset="0"/>
                <a:ea typeface="標楷體" pitchFamily="65" charset="-120"/>
              </a:rPr>
              <a:t>Starting with Fundamentals, but Entering Research Topics in </a:t>
            </a:r>
            <a:r>
              <a:rPr lang="en-US" altLang="zh-TW" sz="2000" b="1">
                <a:latin typeface="Times New Roman" pitchFamily="18" charset="0"/>
                <a:ea typeface="標楷體" pitchFamily="65" charset="-120"/>
              </a:rPr>
              <a:t>the Second </a:t>
            </a:r>
            <a:r>
              <a:rPr lang="en-US" altLang="zh-TW" sz="2000" b="1" dirty="0">
                <a:latin typeface="Times New Roman" pitchFamily="18" charset="0"/>
                <a:ea typeface="標楷體" pitchFamily="65" charset="-120"/>
              </a:rPr>
              <a:t>Half</a:t>
            </a:r>
          </a:p>
          <a:p>
            <a:pPr marL="180975" indent="-180975">
              <a:lnSpc>
                <a:spcPct val="90000"/>
              </a:lnSpc>
              <a:spcBef>
                <a:spcPct val="0"/>
              </a:spcBef>
            </a:pPr>
            <a:r>
              <a:rPr lang="en-US" altLang="zh-TW" sz="2000" b="1" dirty="0">
                <a:latin typeface="Times New Roman" pitchFamily="18" charset="0"/>
                <a:ea typeface="標楷體" pitchFamily="65" charset="-120"/>
              </a:rPr>
              <a:t>Part I: F</a:t>
            </a:r>
            <a:r>
              <a:rPr lang="en-US" altLang="zh-TW" sz="2000" b="1" dirty="0">
                <a:latin typeface="Times New Roman" pitchFamily="18" charset="0"/>
              </a:rPr>
              <a:t>undamental Topics</a:t>
            </a:r>
          </a:p>
          <a:p>
            <a:pPr marL="714375" lvl="1" indent="-2667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800" dirty="0">
                <a:latin typeface="Times New Roman" pitchFamily="18" charset="0"/>
              </a:rPr>
              <a:t>  1.0 Introduction to Digital Speech Processing</a:t>
            </a:r>
          </a:p>
          <a:p>
            <a:pPr marL="714375" lvl="1" indent="-2667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800" dirty="0">
                <a:latin typeface="Times New Roman" pitchFamily="18" charset="0"/>
              </a:rPr>
              <a:t>  2.0 Fundamentals of Speech Recognition</a:t>
            </a:r>
          </a:p>
          <a:p>
            <a:pPr marL="714375" lvl="1" indent="-2667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800" dirty="0">
                <a:latin typeface="Times New Roman" pitchFamily="18" charset="0"/>
              </a:rPr>
              <a:t>  3.0 Map of Subject Areas</a:t>
            </a:r>
          </a:p>
          <a:p>
            <a:pPr marL="714375" lvl="1" indent="-2667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800" dirty="0">
                <a:latin typeface="Times New Roman" pitchFamily="18" charset="0"/>
              </a:rPr>
              <a:t>  4.0 More about Hidden Markov Models</a:t>
            </a:r>
          </a:p>
          <a:p>
            <a:pPr marL="714375" lvl="1" indent="-2667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800" dirty="0">
                <a:latin typeface="Times New Roman" pitchFamily="18" charset="0"/>
              </a:rPr>
              <a:t>  5.0 Acoustic Modeling</a:t>
            </a:r>
          </a:p>
          <a:p>
            <a:pPr marL="714375" lvl="1" indent="-2667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800" dirty="0">
                <a:latin typeface="Times New Roman" pitchFamily="18" charset="0"/>
              </a:rPr>
              <a:t>  6.0 Language Modeling</a:t>
            </a:r>
          </a:p>
          <a:p>
            <a:pPr marL="714375" lvl="1" indent="-2667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800" dirty="0">
                <a:latin typeface="Times New Roman" pitchFamily="18" charset="0"/>
              </a:rPr>
              <a:t>  7.0 Speech Signals and Front-end Processing </a:t>
            </a:r>
          </a:p>
          <a:p>
            <a:pPr marL="714375" lvl="1" indent="-2667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800" dirty="0">
                <a:latin typeface="Times New Roman" pitchFamily="18" charset="0"/>
              </a:rPr>
              <a:t>  8.0 Search Algorithms for Speech Recognition</a:t>
            </a:r>
          </a:p>
          <a:p>
            <a:pPr marL="180975" indent="-180975">
              <a:lnSpc>
                <a:spcPct val="90000"/>
              </a:lnSpc>
              <a:spcBef>
                <a:spcPct val="0"/>
              </a:spcBef>
            </a:pPr>
            <a:r>
              <a:rPr lang="en-US" altLang="zh-TW" sz="2000" b="1" dirty="0">
                <a:latin typeface="Times New Roman" pitchFamily="18" charset="0"/>
                <a:ea typeface="標楷體" pitchFamily="65" charset="-120"/>
              </a:rPr>
              <a:t>Part II: </a:t>
            </a:r>
            <a:r>
              <a:rPr lang="en-US" altLang="zh-TW" sz="2000" b="1" dirty="0">
                <a:latin typeface="Times New Roman" pitchFamily="18" charset="0"/>
              </a:rPr>
              <a:t>Advanced Topics</a:t>
            </a:r>
            <a:r>
              <a:rPr lang="en-US" altLang="zh-TW" sz="2000" dirty="0">
                <a:latin typeface="Times New Roman" pitchFamily="18" charset="0"/>
              </a:rPr>
              <a:t> </a:t>
            </a:r>
          </a:p>
          <a:p>
            <a:pPr marL="714375" lvl="1" indent="-2667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800" dirty="0">
                <a:latin typeface="Times New Roman" pitchFamily="18" charset="0"/>
              </a:rPr>
              <a:t>  9.0 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Speech Recognition Updates</a:t>
            </a:r>
            <a:endParaRPr lang="en-US" altLang="zh-TW" sz="1800" dirty="0">
              <a:latin typeface="Times New Roman" pitchFamily="18" charset="0"/>
            </a:endParaRPr>
          </a:p>
          <a:p>
            <a:pPr marL="714375" lvl="1" indent="-2667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800" dirty="0">
                <a:latin typeface="Times New Roman" pitchFamily="18" charset="0"/>
              </a:rPr>
              <a:t>10.0 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Speech-based Information Retrieval</a:t>
            </a:r>
            <a:endParaRPr lang="en-US" altLang="zh-TW" sz="1800" dirty="0">
              <a:latin typeface="Times New Roman" pitchFamily="18" charset="0"/>
            </a:endParaRPr>
          </a:p>
          <a:p>
            <a:pPr marL="714375" lvl="1" indent="-2667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800" dirty="0">
                <a:latin typeface="Times New Roman" pitchFamily="18" charset="0"/>
              </a:rPr>
              <a:t>11.0 Spoken Document  Understanding and Organization for User-content Interaction</a:t>
            </a:r>
          </a:p>
          <a:p>
            <a:pPr marL="714375" lvl="1" indent="-2667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800" dirty="0">
                <a:latin typeface="Times New Roman" pitchFamily="18" charset="0"/>
              </a:rPr>
              <a:t>12.0 Computer-assisted Language Learning(Call) </a:t>
            </a:r>
          </a:p>
          <a:p>
            <a:pPr marL="714375" lvl="1" indent="-2667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800" dirty="0">
                <a:latin typeface="Times New Roman" pitchFamily="18" charset="0"/>
              </a:rPr>
              <a:t>13.0 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Speaker </a:t>
            </a:r>
            <a:r>
              <a:rPr lang="en-US" altLang="zh-TW" sz="1800" dirty="0" err="1">
                <a:latin typeface="Times New Roman" pitchFamily="18" charset="0"/>
                <a:cs typeface="Times New Roman" pitchFamily="18" charset="0"/>
              </a:rPr>
              <a:t>Variabilities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: Adaption and Recognition</a:t>
            </a:r>
            <a:endParaRPr lang="en-US" altLang="zh-TW" sz="1800" dirty="0">
              <a:latin typeface="Times New Roman" pitchFamily="18" charset="0"/>
            </a:endParaRPr>
          </a:p>
          <a:p>
            <a:pPr marL="714375" lvl="1" indent="-2667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800" dirty="0">
                <a:latin typeface="Times New Roman" pitchFamily="18" charset="0"/>
              </a:rPr>
              <a:t>14.0 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Latent Topic Analysis</a:t>
            </a:r>
            <a:endParaRPr lang="en-US" altLang="zh-TW" sz="1800" dirty="0">
              <a:latin typeface="Times New Roman" pitchFamily="18" charset="0"/>
            </a:endParaRPr>
          </a:p>
          <a:p>
            <a:pPr marL="714375" lvl="1" indent="-2667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800" dirty="0">
                <a:latin typeface="Times New Roman" pitchFamily="18" charset="0"/>
              </a:rPr>
              <a:t>15.0 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Robustness for Acoustic Environment</a:t>
            </a:r>
          </a:p>
          <a:p>
            <a:pPr marL="714375" lvl="1" indent="-2667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16.0 Some Fundamental Problem-solving Approaches</a:t>
            </a:r>
          </a:p>
          <a:p>
            <a:pPr marL="714375" lvl="1" indent="-2667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17.0 </a:t>
            </a:r>
            <a:r>
              <a:rPr lang="en-US" altLang="zh-TW" sz="1800" dirty="0">
                <a:latin typeface="Times New Roman" pitchFamily="18" charset="0"/>
              </a:rPr>
              <a:t>Spoken Dialogues</a:t>
            </a:r>
          </a:p>
          <a:p>
            <a:pPr marL="714375" lvl="1" indent="-2667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18.0 Conclusion</a:t>
            </a:r>
            <a:endParaRPr lang="en-US" altLang="zh-TW" sz="1800" dirty="0">
              <a:latin typeface="Times New Roman" pitchFamily="18" charset="0"/>
            </a:endParaRP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1524000" y="914400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47625" cmpd="thinThick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152400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0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1" y="909639"/>
            <a:ext cx="8950325" cy="583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marL="266700" indent="-266700">
              <a:lnSpc>
                <a:spcPct val="90000"/>
              </a:lnSpc>
              <a:spcBef>
                <a:spcPct val="0"/>
              </a:spcBef>
            </a:pPr>
            <a:r>
              <a:rPr lang="zh-TW" altLang="en-US" sz="2400" b="1" dirty="0">
                <a:latin typeface="Times New Roman" pitchFamily="18" charset="0"/>
                <a:ea typeface="華康魏碑體" pitchFamily="65" charset="-120"/>
              </a:rPr>
              <a:t>教科書：無</a:t>
            </a:r>
          </a:p>
          <a:p>
            <a:pPr marL="266700" indent="-266700">
              <a:lnSpc>
                <a:spcPct val="90000"/>
              </a:lnSpc>
              <a:spcBef>
                <a:spcPct val="0"/>
              </a:spcBef>
            </a:pPr>
            <a:r>
              <a:rPr lang="zh-TW" altLang="en-US" sz="2400" b="1" dirty="0">
                <a:latin typeface="Times New Roman" pitchFamily="18" charset="0"/>
                <a:ea typeface="華康魏碑體" pitchFamily="65" charset="-120"/>
              </a:rPr>
              <a:t>主要參考書：</a:t>
            </a:r>
          </a:p>
          <a:p>
            <a:pPr marL="714375" lvl="1" indent="-266700">
              <a:lnSpc>
                <a:spcPct val="90000"/>
              </a:lnSpc>
              <a:buFontTx/>
              <a:buAutoNum type="arabicPeriod"/>
            </a:pP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X. Huang, A. </a:t>
            </a:r>
            <a:r>
              <a:rPr lang="en-US" altLang="zh-TW" sz="2200" dirty="0" err="1">
                <a:latin typeface="Times New Roman" pitchFamily="18" charset="0"/>
                <a:ea typeface="華康魏碑體" pitchFamily="65" charset="-120"/>
              </a:rPr>
              <a:t>Acero</a:t>
            </a: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, H. Hon, “Spoken Language Processing”, Prentice Hall, 2001,</a:t>
            </a:r>
            <a:r>
              <a:rPr lang="zh-TW" altLang="en-US" sz="2200" dirty="0">
                <a:latin typeface="Times New Roman" pitchFamily="18" charset="0"/>
                <a:ea typeface="華康魏碑體" pitchFamily="65" charset="-120"/>
              </a:rPr>
              <a:t>松瑞</a:t>
            </a:r>
          </a:p>
          <a:p>
            <a:pPr marL="714375" lvl="1" indent="-266700">
              <a:lnSpc>
                <a:spcPct val="90000"/>
              </a:lnSpc>
              <a:buFontTx/>
              <a:buAutoNum type="arabicPeriod"/>
            </a:pP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F. </a:t>
            </a:r>
            <a:r>
              <a:rPr lang="en-US" altLang="zh-TW" sz="2200" dirty="0" err="1">
                <a:latin typeface="Times New Roman" pitchFamily="18" charset="0"/>
                <a:ea typeface="華康魏碑體" pitchFamily="65" charset="-120"/>
              </a:rPr>
              <a:t>Jelinek</a:t>
            </a: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, “Statistical Methods for Speech Recognition”, MIT Press, 1999</a:t>
            </a:r>
          </a:p>
          <a:p>
            <a:pPr marL="714375" lvl="1" indent="-266700">
              <a:lnSpc>
                <a:spcPct val="90000"/>
              </a:lnSpc>
              <a:buFontTx/>
              <a:buAutoNum type="arabicPeriod"/>
            </a:pP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L. </a:t>
            </a:r>
            <a:r>
              <a:rPr lang="en-US" altLang="zh-TW" sz="2200" dirty="0" err="1">
                <a:latin typeface="Times New Roman" pitchFamily="18" charset="0"/>
                <a:ea typeface="華康魏碑體" pitchFamily="65" charset="-120"/>
              </a:rPr>
              <a:t>Rabiner</a:t>
            </a: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, B.H. </a:t>
            </a:r>
            <a:r>
              <a:rPr lang="en-US" altLang="zh-TW" sz="2200" dirty="0" err="1">
                <a:latin typeface="Times New Roman" pitchFamily="18" charset="0"/>
                <a:ea typeface="華康魏碑體" pitchFamily="65" charset="-120"/>
              </a:rPr>
              <a:t>Juang</a:t>
            </a: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, “Fundamentals of Speech Recognition”, Prentice Hall, 1993, </a:t>
            </a:r>
            <a:r>
              <a:rPr lang="zh-TW" altLang="en-US" sz="2200" dirty="0">
                <a:latin typeface="Times New Roman" pitchFamily="18" charset="0"/>
                <a:ea typeface="華康魏碑體" pitchFamily="65" charset="-120"/>
              </a:rPr>
              <a:t>民全</a:t>
            </a:r>
          </a:p>
          <a:p>
            <a:pPr marL="714375" lvl="1" indent="-266700">
              <a:lnSpc>
                <a:spcPct val="90000"/>
              </a:lnSpc>
              <a:buFontTx/>
              <a:buAutoNum type="arabicPeriod"/>
            </a:pP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C. </a:t>
            </a:r>
            <a:r>
              <a:rPr lang="en-US" altLang="zh-TW" sz="2200" dirty="0" err="1">
                <a:latin typeface="Times New Roman" pitchFamily="18" charset="0"/>
                <a:ea typeface="華康魏碑體" pitchFamily="65" charset="-120"/>
              </a:rPr>
              <a:t>Becchetti</a:t>
            </a: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, L. </a:t>
            </a:r>
            <a:r>
              <a:rPr lang="en-US" altLang="zh-TW" sz="2200" dirty="0" err="1">
                <a:latin typeface="Times New Roman" pitchFamily="18" charset="0"/>
                <a:ea typeface="華康魏碑體" pitchFamily="65" charset="-120"/>
              </a:rPr>
              <a:t>Prina</a:t>
            </a: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 </a:t>
            </a:r>
            <a:r>
              <a:rPr lang="en-US" altLang="zh-TW" sz="2200" dirty="0" err="1">
                <a:latin typeface="Times New Roman" pitchFamily="18" charset="0"/>
                <a:ea typeface="華康魏碑體" pitchFamily="65" charset="-120"/>
              </a:rPr>
              <a:t>Ricotti</a:t>
            </a: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, “Speech Recognition- Theory and C++ implementation”, </a:t>
            </a:r>
            <a:r>
              <a:rPr lang="en-US" altLang="zh-TW" sz="2200" dirty="0" err="1">
                <a:latin typeface="Times New Roman" pitchFamily="18" charset="0"/>
                <a:ea typeface="華康魏碑體" pitchFamily="65" charset="-120"/>
              </a:rPr>
              <a:t>Johy</a:t>
            </a: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 Wiley and Sons, 1999, </a:t>
            </a:r>
            <a:r>
              <a:rPr lang="zh-TW" altLang="en-US" sz="2200" dirty="0">
                <a:latin typeface="Times New Roman" pitchFamily="18" charset="0"/>
                <a:ea typeface="華康魏碑體" pitchFamily="65" charset="-120"/>
              </a:rPr>
              <a:t>民全 </a:t>
            </a:r>
          </a:p>
          <a:p>
            <a:pPr marL="714375" lvl="1" indent="-266700">
              <a:lnSpc>
                <a:spcPct val="90000"/>
              </a:lnSpc>
              <a:buFontTx/>
              <a:buAutoNum type="arabicPeriod"/>
            </a:pP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D. </a:t>
            </a:r>
            <a:r>
              <a:rPr lang="en-US" altLang="zh-TW" sz="2200" dirty="0" err="1">
                <a:latin typeface="Times New Roman" pitchFamily="18" charset="0"/>
                <a:ea typeface="華康魏碑體" pitchFamily="65" charset="-120"/>
              </a:rPr>
              <a:t>Jurafsky</a:t>
            </a: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, J. Martin, “Speech and Language Processing- An Introduction to Natural Language Processing, Speech Recognition, and Computational Linguistics, 2nd edition”, Prentice-Hall, 2009</a:t>
            </a:r>
          </a:p>
          <a:p>
            <a:pPr marL="714375" lvl="1" indent="-266700">
              <a:lnSpc>
                <a:spcPct val="90000"/>
              </a:lnSpc>
              <a:buFontTx/>
              <a:buAutoNum type="arabicPeriod"/>
            </a:pP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G. </a:t>
            </a:r>
            <a:r>
              <a:rPr lang="en-US" altLang="zh-TW" sz="2200" dirty="0" err="1">
                <a:latin typeface="Times New Roman" pitchFamily="18" charset="0"/>
                <a:ea typeface="華康魏碑體" pitchFamily="65" charset="-120"/>
              </a:rPr>
              <a:t>Tur</a:t>
            </a: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, R. De Mori, “Spoken Language Understanding- Systems for Extracting Semantic Information from Speech”, John Wiley &amp; Sons, 2011</a:t>
            </a:r>
          </a:p>
          <a:p>
            <a:pPr marL="714375" lvl="1" indent="-266700">
              <a:lnSpc>
                <a:spcPct val="90000"/>
              </a:lnSpc>
              <a:buFontTx/>
              <a:buAutoNum type="arabicPeriod"/>
            </a:pPr>
            <a:r>
              <a:rPr lang="zh-TW" altLang="en-US" sz="2200" dirty="0">
                <a:latin typeface="Times New Roman" pitchFamily="18" charset="0"/>
                <a:ea typeface="華康魏碑體" pitchFamily="65" charset="-120"/>
              </a:rPr>
              <a:t>其他參考文獻課堂上提供</a:t>
            </a:r>
            <a:endParaRPr lang="zh-TW" altLang="en-US" sz="2200" b="1" dirty="0">
              <a:latin typeface="Times New Roman" pitchFamily="18" charset="0"/>
              <a:ea typeface="華康魏碑體" pitchFamily="65" charset="-120"/>
            </a:endParaRPr>
          </a:p>
          <a:p>
            <a:pPr marL="714375" lvl="1" indent="-26670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1800" dirty="0">
              <a:latin typeface="Times New Roman" pitchFamily="18" charset="0"/>
              <a:ea typeface="華康魏碑體" pitchFamily="65" charset="-120"/>
            </a:endParaRPr>
          </a:p>
        </p:txBody>
      </p:sp>
      <p:sp>
        <p:nvSpPr>
          <p:cNvPr id="15363" name="Line 4"/>
          <p:cNvSpPr>
            <a:spLocks noChangeShapeType="1"/>
          </p:cNvSpPr>
          <p:nvPr/>
        </p:nvSpPr>
        <p:spPr bwMode="auto">
          <a:xfrm>
            <a:off x="1524000" y="914400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47625" cmpd="thinThick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64" name="Line 5"/>
          <p:cNvSpPr>
            <a:spLocks noChangeShapeType="1"/>
          </p:cNvSpPr>
          <p:nvPr/>
        </p:nvSpPr>
        <p:spPr bwMode="auto">
          <a:xfrm>
            <a:off x="152400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60513" y="115888"/>
            <a:ext cx="8229600" cy="63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altLang="zh-TW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6631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1" y="909638"/>
            <a:ext cx="8950325" cy="423961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  <a:spAutoFit/>
          </a:bodyPr>
          <a:lstStyle/>
          <a:p>
            <a:pPr marL="266700" indent="-266700">
              <a:spcBef>
                <a:spcPct val="0"/>
              </a:spcBef>
              <a:spcAft>
                <a:spcPts val="1500"/>
              </a:spcAft>
            </a:pPr>
            <a:r>
              <a:rPr lang="zh-TW" altLang="en-US" sz="2400" b="1" dirty="0">
                <a:latin typeface="Times New Roman" pitchFamily="18" charset="0"/>
                <a:ea typeface="華康魏碑體" pitchFamily="65" charset="-120"/>
              </a:rPr>
              <a:t>教材：</a:t>
            </a:r>
          </a:p>
          <a:p>
            <a:pPr marL="714375" lvl="1" indent="-266700">
              <a:spcBef>
                <a:spcPct val="0"/>
              </a:spcBef>
              <a:spcAft>
                <a:spcPts val="1500"/>
              </a:spcAft>
              <a:buNone/>
            </a:pP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available on web before the day of class (http://speech.ee.ntu.edu.tw)</a:t>
            </a:r>
          </a:p>
          <a:p>
            <a:pPr marL="266700" indent="-266700">
              <a:spcBef>
                <a:spcPct val="0"/>
              </a:spcBef>
              <a:spcAft>
                <a:spcPts val="1500"/>
              </a:spcAft>
            </a:pPr>
            <a:r>
              <a:rPr lang="zh-TW" altLang="en-US" sz="2400" b="1" dirty="0">
                <a:latin typeface="Times New Roman" pitchFamily="18" charset="0"/>
                <a:ea typeface="華康魏碑體" pitchFamily="65" charset="-120"/>
              </a:rPr>
              <a:t>適合年級：三、四（電機系、資工系）</a:t>
            </a:r>
          </a:p>
          <a:p>
            <a:pPr marL="266700" indent="-266700">
              <a:spcBef>
                <a:spcPct val="0"/>
              </a:spcBef>
              <a:spcAft>
                <a:spcPts val="1500"/>
              </a:spcAft>
            </a:pPr>
            <a:r>
              <a:rPr lang="zh-TW" altLang="en-US" sz="2400" b="1" dirty="0">
                <a:latin typeface="Times New Roman" pitchFamily="18" charset="0"/>
                <a:ea typeface="華康魏碑體" pitchFamily="65" charset="-120"/>
              </a:rPr>
              <a:t>成績評量方式</a:t>
            </a:r>
          </a:p>
          <a:p>
            <a:pPr marL="714375" lvl="1" indent="-266700">
              <a:spcBef>
                <a:spcPct val="0"/>
              </a:spcBef>
              <a:spcAft>
                <a:spcPts val="1500"/>
              </a:spcAft>
              <a:buNone/>
            </a:pP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Midterm Exam                      25%</a:t>
            </a:r>
          </a:p>
          <a:p>
            <a:pPr marL="714375" lvl="1" indent="-266700">
              <a:spcBef>
                <a:spcPct val="0"/>
              </a:spcBef>
              <a:spcAft>
                <a:spcPts val="1500"/>
              </a:spcAft>
              <a:buNone/>
            </a:pPr>
            <a:r>
              <a:rPr lang="en-US" altLang="zh-TW" sz="2200" dirty="0" err="1">
                <a:latin typeface="Times New Roman" pitchFamily="18" charset="0"/>
                <a:ea typeface="華康魏碑體" pitchFamily="65" charset="-120"/>
              </a:rPr>
              <a:t>Homeworks</a:t>
            </a: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 (I) (II) (</a:t>
            </a:r>
            <a:r>
              <a:rPr lang="en-US" altLang="zh-TW" sz="2200" dirty="0">
                <a:latin typeface="新細明體" pitchFamily="18" charset="-120"/>
              </a:rPr>
              <a:t>Ⅲ</a:t>
            </a: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)       15%</a:t>
            </a:r>
            <a:r>
              <a:rPr lang="zh-TW" altLang="en-US" sz="2200" dirty="0">
                <a:latin typeface="Times New Roman" pitchFamily="18" charset="0"/>
                <a:ea typeface="華康魏碑體" pitchFamily="65" charset="-120"/>
              </a:rPr>
              <a:t>、</a:t>
            </a: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5%</a:t>
            </a:r>
            <a:r>
              <a:rPr lang="zh-TW" altLang="en-US" sz="2200" dirty="0">
                <a:latin typeface="Times New Roman" pitchFamily="18" charset="0"/>
                <a:ea typeface="華康魏碑體" pitchFamily="65" charset="-120"/>
              </a:rPr>
              <a:t>、</a:t>
            </a: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15</a:t>
            </a:r>
            <a:r>
              <a:rPr lang="zh-TW" altLang="en-US" sz="2200" dirty="0">
                <a:latin typeface="Times New Roman" pitchFamily="18" charset="0"/>
                <a:ea typeface="華康魏碑體" pitchFamily="65" charset="-120"/>
              </a:rPr>
              <a:t>％</a:t>
            </a:r>
          </a:p>
          <a:p>
            <a:pPr marL="714375" lvl="1" indent="-266700">
              <a:spcBef>
                <a:spcPct val="0"/>
              </a:spcBef>
              <a:spcAft>
                <a:spcPts val="1500"/>
              </a:spcAft>
              <a:buNone/>
            </a:pP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Final Exam                           10%</a:t>
            </a:r>
          </a:p>
          <a:p>
            <a:pPr marL="714375" lvl="1" indent="-266700">
              <a:spcBef>
                <a:spcPct val="0"/>
              </a:spcBef>
              <a:spcAft>
                <a:spcPts val="1500"/>
              </a:spcAft>
              <a:buNone/>
            </a:pP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Term Project                         30%</a:t>
            </a:r>
            <a:endParaRPr lang="en-US" altLang="zh-TW" sz="1800" dirty="0">
              <a:latin typeface="Times New Roman" pitchFamily="18" charset="0"/>
              <a:ea typeface="華康魏碑體" pitchFamily="65" charset="-120"/>
            </a:endParaRPr>
          </a:p>
        </p:txBody>
      </p:sp>
      <p:sp>
        <p:nvSpPr>
          <p:cNvPr id="16387" name="Line 4"/>
          <p:cNvSpPr>
            <a:spLocks noChangeShapeType="1"/>
          </p:cNvSpPr>
          <p:nvPr/>
        </p:nvSpPr>
        <p:spPr bwMode="auto">
          <a:xfrm>
            <a:off x="1524000" y="914400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47625" cmpd="thinThick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88" name="Line 5"/>
          <p:cNvSpPr>
            <a:spLocks noChangeShapeType="1"/>
          </p:cNvSpPr>
          <p:nvPr/>
        </p:nvSpPr>
        <p:spPr bwMode="auto">
          <a:xfrm>
            <a:off x="152400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60513" y="115888"/>
            <a:ext cx="8229600" cy="63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altLang="zh-TW" dirty="0"/>
              <a:t>Other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102239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60513" y="115888"/>
            <a:ext cx="8229600" cy="63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altLang="zh-TW" dirty="0"/>
              <a:t>Goals</a:t>
            </a:r>
          </a:p>
        </p:txBody>
      </p:sp>
      <p:sp>
        <p:nvSpPr>
          <p:cNvPr id="17412" name="Line 5"/>
          <p:cNvSpPr>
            <a:spLocks noChangeShapeType="1"/>
          </p:cNvSpPr>
          <p:nvPr/>
        </p:nvSpPr>
        <p:spPr bwMode="auto">
          <a:xfrm>
            <a:off x="152400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952971"/>
            <a:ext cx="9144000" cy="1697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fontAlgn="base">
              <a:lnSpc>
                <a:spcPct val="8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zh-TW" altLang="en-US" sz="2400" b="1" dirty="0">
                <a:latin typeface="Times New Roman" pitchFamily="18" charset="0"/>
                <a:ea typeface="華康魏碑體" pitchFamily="65" charset="-120"/>
              </a:rPr>
              <a:t>課程目的：</a:t>
            </a:r>
            <a:endParaRPr lang="en-US" altLang="zh-TW" sz="2400" b="1" dirty="0">
              <a:latin typeface="Times New Roman" pitchFamily="18" charset="0"/>
              <a:ea typeface="華康魏碑體" pitchFamily="65" charset="-120"/>
            </a:endParaRPr>
          </a:p>
          <a:p>
            <a:pPr marL="266400" fontAlgn="base">
              <a:lnSpc>
                <a:spcPct val="80000"/>
              </a:lnSpc>
              <a:spcBef>
                <a:spcPts val="1000"/>
              </a:spcBef>
            </a:pPr>
            <a:r>
              <a:rPr lang="zh-TW" altLang="en-US" sz="2400" b="1" dirty="0">
                <a:latin typeface="Times New Roman" pitchFamily="18" charset="0"/>
                <a:ea typeface="華康魏碑體" pitchFamily="65" charset="-120"/>
              </a:rPr>
              <a:t>提供同學進入此一充滿機會與挑戰的新領域所需的基本知識，體驗數學模型與軟體程式如何相輔相成，學習進入一個新領域由基礎進入研究的歷程，體會吸收非結構性知識</a:t>
            </a:r>
            <a:r>
              <a:rPr lang="en-US" altLang="zh-TW" sz="2400" b="1" dirty="0">
                <a:latin typeface="Times New Roman" pitchFamily="18" charset="0"/>
                <a:ea typeface="華康魏碑體" pitchFamily="65" charset="-120"/>
              </a:rPr>
              <a:t>(Unstructured Knowledge)</a:t>
            </a:r>
            <a:r>
              <a:rPr lang="zh-TW" altLang="en-US" sz="2400" b="1" dirty="0">
                <a:latin typeface="Times New Roman" pitchFamily="18" charset="0"/>
                <a:ea typeface="華康魏碑體" pitchFamily="65" charset="-120"/>
              </a:rPr>
              <a:t>的經驗</a:t>
            </a:r>
            <a:endParaRPr lang="en-US" altLang="zh-TW" sz="2400" b="1" dirty="0">
              <a:latin typeface="Times New Roman" pitchFamily="18" charset="0"/>
              <a:ea typeface="華康魏碑體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59496" y="2924944"/>
            <a:ext cx="3816424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fontAlgn="base">
              <a:lnSpc>
                <a:spcPct val="80000"/>
              </a:lnSpc>
              <a:spcBef>
                <a:spcPct val="0"/>
              </a:spcBef>
              <a:spcAft>
                <a:spcPts val="1500"/>
              </a:spcAft>
              <a:buFont typeface="Arial" pitchFamily="34" charset="0"/>
              <a:buChar char="•"/>
            </a:pP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Unstructured Knowledge</a:t>
            </a:r>
            <a:endParaRPr lang="en-US" altLang="zh-TW" sz="2400" b="1" dirty="0">
              <a:latin typeface="Times New Roman" pitchFamily="18" charset="0"/>
              <a:ea typeface="華康魏碑體" pitchFamily="65" charset="-120"/>
            </a:endParaRPr>
          </a:p>
        </p:txBody>
      </p:sp>
      <p:grpSp>
        <p:nvGrpSpPr>
          <p:cNvPr id="13" name="群組 12"/>
          <p:cNvGrpSpPr>
            <a:grpSpLocks noChangeAspect="1"/>
          </p:cNvGrpSpPr>
          <p:nvPr/>
        </p:nvGrpSpPr>
        <p:grpSpPr>
          <a:xfrm>
            <a:off x="1919537" y="3429001"/>
            <a:ext cx="3870960" cy="2040743"/>
            <a:chOff x="539750" y="1674591"/>
            <a:chExt cx="8064500" cy="4251547"/>
          </a:xfrm>
        </p:grpSpPr>
        <p:sp>
          <p:nvSpPr>
            <p:cNvPr id="14" name="圓角矩形 13"/>
            <p:cNvSpPr/>
            <p:nvPr/>
          </p:nvSpPr>
          <p:spPr>
            <a:xfrm>
              <a:off x="539750" y="2565400"/>
              <a:ext cx="2303463" cy="187166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1547813" y="3644900"/>
              <a:ext cx="1079500" cy="576263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6" name="圓角矩形 15"/>
            <p:cNvSpPr/>
            <p:nvPr/>
          </p:nvSpPr>
          <p:spPr>
            <a:xfrm>
              <a:off x="3419475" y="2565400"/>
              <a:ext cx="2305050" cy="187166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4067175" y="2852738"/>
              <a:ext cx="1081088" cy="576262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6299200" y="2565400"/>
              <a:ext cx="2305050" cy="187166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6588125" y="3608388"/>
              <a:ext cx="1743075" cy="696912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6938963" y="2819400"/>
              <a:ext cx="1079500" cy="431800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2967038" y="4868863"/>
              <a:ext cx="3067050" cy="105727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3219450" y="5140325"/>
              <a:ext cx="981075" cy="523875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2843213" y="2819400"/>
              <a:ext cx="1152525" cy="2049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755650" y="4437063"/>
              <a:ext cx="2211388" cy="136842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5148263" y="2924175"/>
              <a:ext cx="1439862" cy="7921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5035550" y="3429000"/>
              <a:ext cx="1624013" cy="8636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 flipH="1">
              <a:off x="3132138" y="2852738"/>
              <a:ext cx="3816350" cy="201612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flipH="1">
              <a:off x="5940425" y="3213100"/>
              <a:ext cx="2078038" cy="16557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 flipH="1">
              <a:off x="2627313" y="2819400"/>
              <a:ext cx="792162" cy="89693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627313" y="4221163"/>
              <a:ext cx="865187" cy="8413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18437"/>
            <p:cNvSpPr txBox="1">
              <a:spLocks noChangeArrowheads="1"/>
            </p:cNvSpPr>
            <p:nvPr/>
          </p:nvSpPr>
          <p:spPr bwMode="auto">
            <a:xfrm>
              <a:off x="630535" y="1674593"/>
              <a:ext cx="775454" cy="897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200" dirty="0"/>
                <a:t>A</a:t>
              </a:r>
              <a:endParaRPr lang="zh-TW" altLang="en-US" sz="2200" dirty="0"/>
            </a:p>
          </p:txBody>
        </p:sp>
        <p:sp>
          <p:nvSpPr>
            <p:cNvPr id="32" name="文字方塊 38"/>
            <p:cNvSpPr txBox="1">
              <a:spLocks noChangeArrowheads="1"/>
            </p:cNvSpPr>
            <p:nvPr/>
          </p:nvSpPr>
          <p:spPr bwMode="auto">
            <a:xfrm>
              <a:off x="3492500" y="1674591"/>
              <a:ext cx="775454" cy="897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200" dirty="0"/>
                <a:t>B</a:t>
              </a:r>
              <a:endParaRPr lang="zh-TW" altLang="en-US" sz="2200" dirty="0"/>
            </a:p>
          </p:txBody>
        </p:sp>
        <p:sp>
          <p:nvSpPr>
            <p:cNvPr id="33" name="文字方塊 39"/>
            <p:cNvSpPr txBox="1">
              <a:spLocks noChangeArrowheads="1"/>
            </p:cNvSpPr>
            <p:nvPr/>
          </p:nvSpPr>
          <p:spPr bwMode="auto">
            <a:xfrm>
              <a:off x="7693535" y="1678341"/>
              <a:ext cx="808850" cy="897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200" dirty="0"/>
                <a:t>C</a:t>
              </a:r>
              <a:endParaRPr lang="zh-TW" altLang="en-US" sz="2200" dirty="0"/>
            </a:p>
          </p:txBody>
        </p:sp>
        <p:sp>
          <p:nvSpPr>
            <p:cNvPr id="34" name="文字方塊 40"/>
            <p:cNvSpPr txBox="1">
              <a:spLocks noChangeArrowheads="1"/>
            </p:cNvSpPr>
            <p:nvPr/>
          </p:nvSpPr>
          <p:spPr bwMode="auto">
            <a:xfrm>
              <a:off x="6037263" y="4966032"/>
              <a:ext cx="808850" cy="897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200" dirty="0"/>
                <a:t>D</a:t>
              </a:r>
              <a:endParaRPr lang="zh-TW" altLang="en-US" sz="2200" dirty="0"/>
            </a:p>
          </p:txBody>
        </p:sp>
      </p:grpSp>
      <p:sp>
        <p:nvSpPr>
          <p:cNvPr id="8" name="矩形 7"/>
          <p:cNvSpPr/>
          <p:nvPr/>
        </p:nvSpPr>
        <p:spPr>
          <a:xfrm>
            <a:off x="6384032" y="2926800"/>
            <a:ext cx="3421962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fontAlgn="base">
              <a:lnSpc>
                <a:spcPct val="80000"/>
              </a:lnSpc>
              <a:spcBef>
                <a:spcPct val="0"/>
              </a:spcBef>
              <a:spcAft>
                <a:spcPts val="1500"/>
              </a:spcAft>
              <a:buFont typeface="Arial" pitchFamily="34" charset="0"/>
              <a:buChar char="•"/>
            </a:pP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Math &amp; Programming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5997742" y="3717032"/>
            <a:ext cx="4607775" cy="1944216"/>
            <a:chOff x="4464216" y="3717032"/>
            <a:chExt cx="4607775" cy="1944216"/>
          </a:xfrm>
        </p:grpSpPr>
        <p:sp>
          <p:nvSpPr>
            <p:cNvPr id="2" name="橢圓 1"/>
            <p:cNvSpPr/>
            <p:nvPr/>
          </p:nvSpPr>
          <p:spPr bwMode="auto">
            <a:xfrm>
              <a:off x="4464216" y="3717032"/>
              <a:ext cx="2052000" cy="903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  <a:cs typeface="Arial" pitchFamily="34" charset="0"/>
                </a:rPr>
                <a:t>Mathematical</a:t>
              </a:r>
            </a:p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  <a:cs typeface="Arial" pitchFamily="34" charset="0"/>
                </a:rPr>
                <a:t>Models</a:t>
              </a:r>
              <a:endParaRPr lang="zh-TW" altLang="en-US" sz="20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3" name="左-右雙向箭號 2"/>
            <p:cNvSpPr/>
            <p:nvPr/>
          </p:nvSpPr>
          <p:spPr bwMode="auto">
            <a:xfrm>
              <a:off x="6554316" y="4005064"/>
              <a:ext cx="504000" cy="346566"/>
            </a:xfrm>
            <a:prstGeom prst="leftRightArrow">
              <a:avLst>
                <a:gd name="adj1" fmla="val 50000"/>
                <a:gd name="adj2" fmla="val 4779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 bwMode="auto">
            <a:xfrm>
              <a:off x="7092280" y="3789040"/>
              <a:ext cx="1979711" cy="756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  <a:cs typeface="Arial" pitchFamily="34" charset="0"/>
                </a:rPr>
                <a:t>Programming</a:t>
              </a:r>
              <a:endParaRPr lang="zh-TW" altLang="en-US" sz="20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7" name="橢圓 6"/>
            <p:cNvSpPr/>
            <p:nvPr/>
          </p:nvSpPr>
          <p:spPr bwMode="auto">
            <a:xfrm>
              <a:off x="7284912" y="5034579"/>
              <a:ext cx="1751584" cy="6266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  <a:cs typeface="Arial" pitchFamily="34" charset="0"/>
                </a:rPr>
                <a:t>Hardware</a:t>
              </a:r>
              <a:endParaRPr lang="zh-TW" altLang="en-US" sz="20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35" name="左-右雙向箭號 34"/>
            <p:cNvSpPr/>
            <p:nvPr/>
          </p:nvSpPr>
          <p:spPr bwMode="auto">
            <a:xfrm rot="5400000">
              <a:off x="7908704" y="4609620"/>
              <a:ext cx="504000" cy="346566"/>
            </a:xfrm>
            <a:prstGeom prst="leftRightArrow">
              <a:avLst>
                <a:gd name="adj1" fmla="val 50000"/>
                <a:gd name="adj2" fmla="val 4779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pic>
        <p:nvPicPr>
          <p:cNvPr id="36" name="Picture 3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7" y="5989716"/>
            <a:ext cx="1040768" cy="3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844676"/>
            <a:ext cx="9144000" cy="1108075"/>
          </a:xfrm>
          <a:gradFill rotWithShape="1">
            <a:gsLst>
              <a:gs pos="0">
                <a:schemeClr val="accent1">
                  <a:alpha val="39000"/>
                </a:schemeClr>
              </a:gs>
              <a:gs pos="100000">
                <a:srgbClr val="FFFFFF"/>
              </a:gs>
            </a:gsLst>
            <a:lin ang="5400000" scaled="1"/>
          </a:gra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US" altLang="zh-TW" smtClean="0">
                <a:latin typeface="Benguiat Bk BT" pitchFamily="18" charset="0"/>
              </a:rPr>
              <a:t>1.0 Introduction </a:t>
            </a:r>
            <a:r>
              <a:rPr lang="en-US" altLang="zh-TW" smtClean="0">
                <a:latin typeface="Benguiat Bk BT" pitchFamily="18" charset="0"/>
                <a:ea typeface="全真魏碑體" pitchFamily="49" charset="-120"/>
              </a:rPr>
              <a:t>— A Brief Summary of Core Technologies and Example Application Seenarios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1992314" y="3429000"/>
            <a:ext cx="8135937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8823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TW" sz="2400" b="1" dirty="0">
                <a:latin typeface="Times New Roman" pitchFamily="18" charset="0"/>
              </a:rPr>
              <a:t>References for 1.0</a:t>
            </a:r>
          </a:p>
          <a:p>
            <a:pPr marL="447675" lvl="1" indent="-180975">
              <a:spcBef>
                <a:spcPct val="20000"/>
              </a:spcBef>
            </a:pPr>
            <a:r>
              <a:rPr lang="en-US" altLang="zh-TW" sz="2000" dirty="0">
                <a:latin typeface="Times New Roman" pitchFamily="18" charset="0"/>
                <a:ea typeface="全真魏碑體" pitchFamily="49" charset="-120"/>
              </a:rPr>
              <a:t>1.“Speech and Language Processing over the Web”, IEEE Signal Processing Magazine, May 2008</a:t>
            </a:r>
          </a:p>
        </p:txBody>
      </p:sp>
    </p:spTree>
    <p:extLst>
      <p:ext uri="{BB962C8B-B14F-4D97-AF65-F5344CB8AC3E}">
        <p14:creationId xmlns:p14="http://schemas.microsoft.com/office/powerpoint/2010/main" val="93129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2133601" y="1143000"/>
            <a:ext cx="7432675" cy="4362450"/>
            <a:chOff x="416" y="720"/>
            <a:chExt cx="5072" cy="2748"/>
          </a:xfrm>
        </p:grpSpPr>
        <p:sp>
          <p:nvSpPr>
            <p:cNvPr id="20485" name="Text Box 3"/>
            <p:cNvSpPr txBox="1">
              <a:spLocks noChangeArrowheads="1"/>
            </p:cNvSpPr>
            <p:nvPr/>
          </p:nvSpPr>
          <p:spPr bwMode="auto">
            <a:xfrm>
              <a:off x="1434" y="1097"/>
              <a:ext cx="890" cy="390"/>
            </a:xfrm>
            <a:prstGeom prst="rect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700" b="1">
                  <a:solidFill>
                    <a:srgbClr val="800080"/>
                  </a:solidFill>
                  <a:latin typeface="Times New Roman" pitchFamily="18" charset="0"/>
                </a:rPr>
                <a:t>Feature Extraction</a:t>
              </a:r>
            </a:p>
          </p:txBody>
        </p:sp>
        <p:sp>
          <p:nvSpPr>
            <p:cNvPr id="20486" name="Line 4"/>
            <p:cNvSpPr>
              <a:spLocks noChangeShapeType="1"/>
            </p:cNvSpPr>
            <p:nvPr/>
          </p:nvSpPr>
          <p:spPr bwMode="auto">
            <a:xfrm>
              <a:off x="691" y="1390"/>
              <a:ext cx="556" cy="5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487" name="Line 5"/>
            <p:cNvSpPr>
              <a:spLocks noChangeShapeType="1"/>
            </p:cNvSpPr>
            <p:nvPr/>
          </p:nvSpPr>
          <p:spPr bwMode="auto">
            <a:xfrm>
              <a:off x="2318" y="1399"/>
              <a:ext cx="267" cy="4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488" name="Line 6"/>
            <p:cNvSpPr>
              <a:spLocks noChangeShapeType="1"/>
            </p:cNvSpPr>
            <p:nvPr/>
          </p:nvSpPr>
          <p:spPr bwMode="auto">
            <a:xfrm>
              <a:off x="1206" y="1401"/>
              <a:ext cx="223" cy="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489" name="Text Box 7"/>
            <p:cNvSpPr txBox="1">
              <a:spLocks noChangeArrowheads="1"/>
            </p:cNvSpPr>
            <p:nvPr/>
          </p:nvSpPr>
          <p:spPr bwMode="auto">
            <a:xfrm>
              <a:off x="416" y="1462"/>
              <a:ext cx="864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b="1">
                  <a:solidFill>
                    <a:srgbClr val="FF6600"/>
                  </a:solidFill>
                  <a:latin typeface="Times New Roman" pitchFamily="18" charset="0"/>
                </a:rPr>
                <a:t>unknown speech signal</a:t>
              </a:r>
              <a:endParaRPr kumimoji="0" lang="en-US" altLang="zh-TW" b="1" baseline="-250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20490" name="Text Box 8"/>
            <p:cNvSpPr txBox="1">
              <a:spLocks noChangeArrowheads="1"/>
            </p:cNvSpPr>
            <p:nvPr/>
          </p:nvSpPr>
          <p:spPr bwMode="auto">
            <a:xfrm>
              <a:off x="2794" y="1097"/>
              <a:ext cx="842" cy="390"/>
            </a:xfrm>
            <a:prstGeom prst="rect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700" b="1">
                  <a:solidFill>
                    <a:srgbClr val="800080"/>
                  </a:solidFill>
                  <a:latin typeface="Times New Roman" pitchFamily="18" charset="0"/>
                </a:rPr>
                <a:t>Pattern Matching</a:t>
              </a:r>
            </a:p>
          </p:txBody>
        </p:sp>
        <p:sp>
          <p:nvSpPr>
            <p:cNvPr id="20491" name="Line 9"/>
            <p:cNvSpPr>
              <a:spLocks noChangeShapeType="1"/>
            </p:cNvSpPr>
            <p:nvPr/>
          </p:nvSpPr>
          <p:spPr bwMode="auto">
            <a:xfrm flipV="1">
              <a:off x="2585" y="1412"/>
              <a:ext cx="213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492" name="Line 10"/>
            <p:cNvSpPr>
              <a:spLocks noChangeShapeType="1"/>
            </p:cNvSpPr>
            <p:nvPr/>
          </p:nvSpPr>
          <p:spPr bwMode="auto">
            <a:xfrm>
              <a:off x="3632" y="1410"/>
              <a:ext cx="241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493" name="Line 11"/>
            <p:cNvSpPr>
              <a:spLocks noChangeShapeType="1"/>
            </p:cNvSpPr>
            <p:nvPr/>
          </p:nvSpPr>
          <p:spPr bwMode="auto">
            <a:xfrm flipV="1">
              <a:off x="3863" y="1408"/>
              <a:ext cx="212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494" name="Line 12"/>
            <p:cNvSpPr>
              <a:spLocks noChangeShapeType="1"/>
            </p:cNvSpPr>
            <p:nvPr/>
          </p:nvSpPr>
          <p:spPr bwMode="auto">
            <a:xfrm>
              <a:off x="4846" y="1409"/>
              <a:ext cx="256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495" name="Line 13"/>
            <p:cNvSpPr>
              <a:spLocks noChangeShapeType="1"/>
            </p:cNvSpPr>
            <p:nvPr/>
          </p:nvSpPr>
          <p:spPr bwMode="auto">
            <a:xfrm flipV="1">
              <a:off x="5081" y="1418"/>
              <a:ext cx="312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496" name="Text Box 14"/>
            <p:cNvSpPr txBox="1">
              <a:spLocks noChangeArrowheads="1"/>
            </p:cNvSpPr>
            <p:nvPr/>
          </p:nvSpPr>
          <p:spPr bwMode="auto">
            <a:xfrm>
              <a:off x="4075" y="1097"/>
              <a:ext cx="770" cy="390"/>
            </a:xfrm>
            <a:prstGeom prst="rect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700" b="1">
                  <a:solidFill>
                    <a:srgbClr val="800080"/>
                  </a:solidFill>
                  <a:latin typeface="Times New Roman" pitchFamily="18" charset="0"/>
                </a:rPr>
                <a:t>Decision Making</a:t>
              </a:r>
            </a:p>
          </p:txBody>
        </p:sp>
        <p:sp>
          <p:nvSpPr>
            <p:cNvPr id="20497" name="Text Box 15"/>
            <p:cNvSpPr txBox="1">
              <a:spLocks noChangeArrowheads="1"/>
            </p:cNvSpPr>
            <p:nvPr/>
          </p:nvSpPr>
          <p:spPr bwMode="auto">
            <a:xfrm>
              <a:off x="877" y="875"/>
              <a:ext cx="51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2200" i="1">
                  <a:solidFill>
                    <a:srgbClr val="008000"/>
                  </a:solidFill>
                  <a:latin typeface="Times New Roman" pitchFamily="18" charset="0"/>
                </a:rPr>
                <a:t>x</a:t>
              </a:r>
              <a:r>
                <a:rPr kumimoji="0" lang="en-US" altLang="zh-TW" sz="2200">
                  <a:solidFill>
                    <a:srgbClr val="008000"/>
                  </a:solidFill>
                  <a:latin typeface="Times New Roman" pitchFamily="18" charset="0"/>
                </a:rPr>
                <a:t>(t)</a:t>
              </a:r>
              <a:endParaRPr kumimoji="0" lang="en-US" altLang="zh-TW" sz="12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20498" name="Text Box 16"/>
            <p:cNvSpPr txBox="1">
              <a:spLocks noChangeArrowheads="1"/>
            </p:cNvSpPr>
            <p:nvPr/>
          </p:nvSpPr>
          <p:spPr bwMode="auto">
            <a:xfrm>
              <a:off x="4912" y="720"/>
              <a:ext cx="34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99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2200">
                  <a:solidFill>
                    <a:srgbClr val="008000"/>
                  </a:solidFill>
                  <a:latin typeface="Times New Roman" pitchFamily="18" charset="0"/>
                </a:rPr>
                <a:t>W</a:t>
              </a:r>
              <a:endParaRPr kumimoji="0" lang="en-US" altLang="zh-TW" sz="12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20499" name="Text Box 17"/>
            <p:cNvSpPr txBox="1">
              <a:spLocks noChangeArrowheads="1"/>
            </p:cNvSpPr>
            <p:nvPr/>
          </p:nvSpPr>
          <p:spPr bwMode="auto">
            <a:xfrm>
              <a:off x="2390" y="729"/>
              <a:ext cx="34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2200">
                  <a:solidFill>
                    <a:srgbClr val="008000"/>
                  </a:solidFill>
                  <a:latin typeface="Times New Roman" pitchFamily="18" charset="0"/>
                </a:rPr>
                <a:t>X</a:t>
              </a:r>
              <a:endParaRPr kumimoji="0" lang="en-US" altLang="zh-TW" sz="12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20500" name="Line 18"/>
            <p:cNvSpPr>
              <a:spLocks noChangeShapeType="1"/>
            </p:cNvSpPr>
            <p:nvPr/>
          </p:nvSpPr>
          <p:spPr bwMode="auto">
            <a:xfrm>
              <a:off x="2469" y="771"/>
              <a:ext cx="115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501" name="Text Box 19"/>
            <p:cNvSpPr txBox="1">
              <a:spLocks noChangeArrowheads="1"/>
            </p:cNvSpPr>
            <p:nvPr/>
          </p:nvSpPr>
          <p:spPr bwMode="auto">
            <a:xfrm>
              <a:off x="4854" y="1462"/>
              <a:ext cx="63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b="1">
                  <a:solidFill>
                    <a:srgbClr val="FF6600"/>
                  </a:solidFill>
                  <a:latin typeface="Times New Roman" pitchFamily="18" charset="0"/>
                </a:rPr>
                <a:t>output word</a:t>
              </a:r>
              <a:endParaRPr kumimoji="0" lang="en-US" altLang="zh-TW" b="1" baseline="-250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20502" name="Text Box 20"/>
            <p:cNvSpPr txBox="1">
              <a:spLocks noChangeArrowheads="1"/>
            </p:cNvSpPr>
            <p:nvPr/>
          </p:nvSpPr>
          <p:spPr bwMode="auto">
            <a:xfrm>
              <a:off x="2181" y="1658"/>
              <a:ext cx="864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b="1">
                  <a:solidFill>
                    <a:srgbClr val="FF6600"/>
                  </a:solidFill>
                  <a:latin typeface="Times New Roman" pitchFamily="18" charset="0"/>
                </a:rPr>
                <a:t>feature vector sequence</a:t>
              </a:r>
              <a:endParaRPr kumimoji="0" lang="en-US" altLang="zh-TW" b="1" baseline="-250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20503" name="AutoShape 21"/>
            <p:cNvSpPr>
              <a:spLocks noChangeArrowheads="1"/>
            </p:cNvSpPr>
            <p:nvPr/>
          </p:nvSpPr>
          <p:spPr bwMode="auto">
            <a:xfrm>
              <a:off x="2774" y="2482"/>
              <a:ext cx="973" cy="791"/>
            </a:xfrm>
            <a:prstGeom prst="can">
              <a:avLst>
                <a:gd name="adj" fmla="val 25000"/>
              </a:avLst>
            </a:prstGeom>
            <a:solidFill>
              <a:srgbClr val="CCFFCC">
                <a:alpha val="50195"/>
              </a:srgbClr>
            </a:solidFill>
            <a:ln w="9525">
              <a:solidFill>
                <a:srgbClr val="339966"/>
              </a:solidFill>
              <a:round/>
              <a:headEnd/>
              <a:tailEnd/>
            </a:ln>
          </p:spPr>
          <p:txBody>
            <a:bodyPr lIns="91366" tIns="45683" rIns="91366" bIns="45683">
              <a:spAutoFit/>
            </a:bodyPr>
            <a:lstStyle/>
            <a:p>
              <a:pPr algn="ctr" eaLnBrk="0" hangingPunct="0">
                <a:spcBef>
                  <a:spcPts val="350"/>
                </a:spcBef>
              </a:pPr>
              <a:endParaRPr lang="en-US" altLang="zh-TW" sz="600" b="1">
                <a:solidFill>
                  <a:srgbClr val="003300"/>
                </a:solidFill>
                <a:latin typeface="Times New Roman" pitchFamily="18" charset="0"/>
              </a:endParaRPr>
            </a:p>
            <a:p>
              <a:pPr algn="ctr" eaLnBrk="0" hangingPunct="0">
                <a:spcBef>
                  <a:spcPts val="350"/>
                </a:spcBef>
              </a:pPr>
              <a:r>
                <a:rPr lang="en-US" altLang="zh-TW" b="1">
                  <a:solidFill>
                    <a:srgbClr val="003300"/>
                  </a:solidFill>
                  <a:latin typeface="Times New Roman" pitchFamily="18" charset="0"/>
                </a:rPr>
                <a:t>Reference Patterns</a:t>
              </a:r>
            </a:p>
          </p:txBody>
        </p:sp>
        <p:sp>
          <p:nvSpPr>
            <p:cNvPr id="20504" name="Text Box 22"/>
            <p:cNvSpPr txBox="1">
              <a:spLocks noChangeArrowheads="1"/>
            </p:cNvSpPr>
            <p:nvPr/>
          </p:nvSpPr>
          <p:spPr bwMode="auto">
            <a:xfrm>
              <a:off x="1395" y="2748"/>
              <a:ext cx="891" cy="388"/>
            </a:xfrm>
            <a:prstGeom prst="rect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spcBef>
                  <a:spcPct val="30000"/>
                </a:spcBef>
              </a:pPr>
              <a:r>
                <a:rPr kumimoji="0" lang="en-US" altLang="zh-TW" sz="1700" b="1">
                  <a:solidFill>
                    <a:srgbClr val="800080"/>
                  </a:solidFill>
                  <a:latin typeface="Times New Roman" pitchFamily="18" charset="0"/>
                </a:rPr>
                <a:t>Feature Extraction</a:t>
              </a:r>
            </a:p>
          </p:txBody>
        </p:sp>
        <p:sp>
          <p:nvSpPr>
            <p:cNvPr id="20505" name="Line 23"/>
            <p:cNvSpPr>
              <a:spLocks noChangeShapeType="1"/>
            </p:cNvSpPr>
            <p:nvPr/>
          </p:nvSpPr>
          <p:spPr bwMode="auto">
            <a:xfrm>
              <a:off x="678" y="2953"/>
              <a:ext cx="529" cy="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506" name="Line 24"/>
            <p:cNvSpPr>
              <a:spLocks noChangeShapeType="1"/>
            </p:cNvSpPr>
            <p:nvPr/>
          </p:nvSpPr>
          <p:spPr bwMode="auto">
            <a:xfrm>
              <a:off x="1166" y="2963"/>
              <a:ext cx="223" cy="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507" name="Text Box 25"/>
            <p:cNvSpPr txBox="1">
              <a:spLocks noChangeArrowheads="1"/>
            </p:cNvSpPr>
            <p:nvPr/>
          </p:nvSpPr>
          <p:spPr bwMode="auto">
            <a:xfrm>
              <a:off x="877" y="2473"/>
              <a:ext cx="51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2200" i="1">
                  <a:solidFill>
                    <a:srgbClr val="008000"/>
                  </a:solidFill>
                  <a:latin typeface="Times New Roman" pitchFamily="18" charset="0"/>
                </a:rPr>
                <a:t>y</a:t>
              </a:r>
              <a:r>
                <a:rPr kumimoji="0" lang="en-US" altLang="zh-TW" sz="2200">
                  <a:solidFill>
                    <a:srgbClr val="008000"/>
                  </a:solidFill>
                  <a:latin typeface="Times New Roman" pitchFamily="18" charset="0"/>
                </a:rPr>
                <a:t>(t)</a:t>
              </a:r>
              <a:endParaRPr kumimoji="0" lang="en-US" altLang="zh-TW" sz="12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20508" name="Text Box 26"/>
            <p:cNvSpPr txBox="1">
              <a:spLocks noChangeArrowheads="1"/>
            </p:cNvSpPr>
            <p:nvPr/>
          </p:nvSpPr>
          <p:spPr bwMode="auto">
            <a:xfrm>
              <a:off x="2376" y="2473"/>
              <a:ext cx="34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2200">
                  <a:solidFill>
                    <a:srgbClr val="008000"/>
                  </a:solidFill>
                  <a:latin typeface="Times New Roman" pitchFamily="18" charset="0"/>
                </a:rPr>
                <a:t>Y</a:t>
              </a:r>
              <a:endParaRPr kumimoji="0" lang="en-US" altLang="zh-TW" sz="12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20509" name="Line 27"/>
            <p:cNvSpPr>
              <a:spLocks noChangeShapeType="1"/>
            </p:cNvSpPr>
            <p:nvPr/>
          </p:nvSpPr>
          <p:spPr bwMode="auto">
            <a:xfrm>
              <a:off x="2446" y="2512"/>
              <a:ext cx="116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510" name="Line 28"/>
            <p:cNvSpPr>
              <a:spLocks noChangeShapeType="1"/>
            </p:cNvSpPr>
            <p:nvPr/>
          </p:nvSpPr>
          <p:spPr bwMode="auto">
            <a:xfrm>
              <a:off x="2281" y="2963"/>
              <a:ext cx="268" cy="5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511" name="Line 29"/>
            <p:cNvSpPr>
              <a:spLocks noChangeShapeType="1"/>
            </p:cNvSpPr>
            <p:nvPr/>
          </p:nvSpPr>
          <p:spPr bwMode="auto">
            <a:xfrm flipV="1">
              <a:off x="2549" y="2977"/>
              <a:ext cx="212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512" name="Text Box 30"/>
            <p:cNvSpPr txBox="1">
              <a:spLocks noChangeArrowheads="1"/>
            </p:cNvSpPr>
            <p:nvPr/>
          </p:nvSpPr>
          <p:spPr bwMode="auto">
            <a:xfrm>
              <a:off x="473" y="3061"/>
              <a:ext cx="86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b="1">
                  <a:solidFill>
                    <a:srgbClr val="FF6600"/>
                  </a:solidFill>
                  <a:latin typeface="Times New Roman" pitchFamily="18" charset="0"/>
                </a:rPr>
                <a:t>training speech</a:t>
              </a:r>
              <a:endParaRPr kumimoji="0" lang="en-US" altLang="zh-TW" b="1" baseline="-250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20513" name="AutoShape 31"/>
            <p:cNvSpPr>
              <a:spLocks noChangeArrowheads="1"/>
            </p:cNvSpPr>
            <p:nvPr/>
          </p:nvSpPr>
          <p:spPr bwMode="auto">
            <a:xfrm>
              <a:off x="3088" y="1705"/>
              <a:ext cx="314" cy="395"/>
            </a:xfrm>
            <a:prstGeom prst="upDownArrow">
              <a:avLst>
                <a:gd name="adj1" fmla="val 50000"/>
                <a:gd name="adj2" fmla="val 56115"/>
              </a:avLst>
            </a:prstGeom>
            <a:solidFill>
              <a:srgbClr val="FFFF99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20483" name="Text Box 32"/>
          <p:cNvSpPr txBox="1">
            <a:spLocks noChangeArrowheads="1"/>
          </p:cNvSpPr>
          <p:nvPr/>
        </p:nvSpPr>
        <p:spPr bwMode="auto">
          <a:xfrm>
            <a:off x="1560514" y="150834"/>
            <a:ext cx="9132887" cy="553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000" b="1">
                <a:latin typeface="Times New Roman" pitchFamily="18" charset="0"/>
                <a:ea typeface="華康仿宋體W5" pitchFamily="49" charset="-120"/>
              </a:rPr>
              <a:t>Speech Recognition as a pattern recognition problem</a:t>
            </a:r>
          </a:p>
        </p:txBody>
      </p:sp>
      <p:sp>
        <p:nvSpPr>
          <p:cNvPr id="20484" name="Line 33"/>
          <p:cNvSpPr>
            <a:spLocks noChangeShapeType="1"/>
          </p:cNvSpPr>
          <p:nvPr/>
        </p:nvSpPr>
        <p:spPr bwMode="auto">
          <a:xfrm>
            <a:off x="152400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35" name="Picture 3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507" y="5172908"/>
            <a:ext cx="1040768" cy="3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676400" y="990600"/>
            <a:ext cx="8763000" cy="569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/>
          <a:p>
            <a:pPr marL="342900" indent="-342900" algn="just">
              <a:spcBef>
                <a:spcPct val="10000"/>
              </a:spcBef>
              <a:buFontTx/>
              <a:buChar char="•"/>
            </a:pPr>
            <a:r>
              <a:rPr lang="en-US" altLang="zh-TW" sz="2000" b="1" dirty="0">
                <a:latin typeface="Times New Roman" pitchFamily="18" charset="0"/>
                <a:ea typeface="全真魏碑體" pitchFamily="49" charset="-120"/>
              </a:rPr>
              <a:t>A Simplified Block Diagram</a:t>
            </a:r>
            <a:endParaRPr lang="en-US" altLang="zh-TW" sz="2200" b="1" noProof="1">
              <a:latin typeface="Times New Roman" pitchFamily="18" charset="0"/>
              <a:ea typeface="全真魏碑體" pitchFamily="49" charset="-120"/>
            </a:endParaRPr>
          </a:p>
          <a:p>
            <a:pPr marL="342900" indent="-342900" algn="just">
              <a:lnSpc>
                <a:spcPct val="50000"/>
              </a:lnSpc>
              <a:spcBef>
                <a:spcPct val="20000"/>
              </a:spcBef>
            </a:pPr>
            <a:endParaRPr lang="en-US" altLang="zh-TW" sz="3200" b="1" noProof="1">
              <a:latin typeface="Times New Roman" pitchFamily="18" charset="0"/>
              <a:ea typeface="全真魏碑體" pitchFamily="49" charset="-120"/>
            </a:endParaRPr>
          </a:p>
          <a:p>
            <a:pPr marL="342900" indent="-342900" algn="just">
              <a:lnSpc>
                <a:spcPct val="50000"/>
              </a:lnSpc>
              <a:spcBef>
                <a:spcPct val="20000"/>
              </a:spcBef>
            </a:pPr>
            <a:endParaRPr lang="en-US" altLang="zh-TW" sz="3200" b="1" noProof="1">
              <a:latin typeface="Times New Roman" pitchFamily="18" charset="0"/>
              <a:ea typeface="全真魏碑體" pitchFamily="49" charset="-120"/>
            </a:endParaRPr>
          </a:p>
          <a:p>
            <a:pPr marL="342900" indent="-342900" algn="just">
              <a:lnSpc>
                <a:spcPct val="50000"/>
              </a:lnSpc>
              <a:spcBef>
                <a:spcPct val="20000"/>
              </a:spcBef>
            </a:pPr>
            <a:endParaRPr lang="en-US" altLang="zh-TW" sz="3200" b="1" noProof="1">
              <a:latin typeface="Times New Roman" pitchFamily="18" charset="0"/>
              <a:ea typeface="全真魏碑體" pitchFamily="49" charset="-120"/>
            </a:endParaRPr>
          </a:p>
          <a:p>
            <a:pPr marL="342900" indent="-342900" algn="just">
              <a:lnSpc>
                <a:spcPct val="50000"/>
              </a:lnSpc>
              <a:spcBef>
                <a:spcPct val="20000"/>
              </a:spcBef>
            </a:pPr>
            <a:endParaRPr lang="en-US" altLang="zh-TW" sz="3200" b="1" noProof="1">
              <a:latin typeface="Times New Roman" pitchFamily="18" charset="0"/>
              <a:ea typeface="全真魏碑體" pitchFamily="49" charset="-120"/>
            </a:endParaRPr>
          </a:p>
          <a:p>
            <a:pPr marL="342900" indent="-342900" algn="just">
              <a:lnSpc>
                <a:spcPct val="50000"/>
              </a:lnSpc>
              <a:spcBef>
                <a:spcPct val="20000"/>
              </a:spcBef>
            </a:pPr>
            <a:endParaRPr lang="en-US" altLang="zh-TW" sz="3200" b="1" noProof="1">
              <a:latin typeface="Times New Roman" pitchFamily="18" charset="0"/>
              <a:ea typeface="全真魏碑體" pitchFamily="49" charset="-120"/>
            </a:endParaRPr>
          </a:p>
          <a:p>
            <a:pPr marL="342900" indent="-342900" algn="just">
              <a:lnSpc>
                <a:spcPct val="50000"/>
              </a:lnSpc>
              <a:spcBef>
                <a:spcPct val="20000"/>
              </a:spcBef>
            </a:pPr>
            <a:endParaRPr lang="en-US" altLang="zh-TW" sz="2000" b="1" noProof="1">
              <a:latin typeface="Times New Roman" pitchFamily="18" charset="0"/>
              <a:ea typeface="全真魏碑體" pitchFamily="49" charset="-120"/>
            </a:endParaRPr>
          </a:p>
          <a:p>
            <a:pPr marL="342900" indent="-342900" algn="just">
              <a:spcBef>
                <a:spcPct val="30000"/>
              </a:spcBef>
              <a:buFontTx/>
              <a:buChar char="•"/>
            </a:pPr>
            <a:r>
              <a:rPr lang="en-US" altLang="zh-TW" sz="2000" b="1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Example Input Sentence</a:t>
            </a:r>
          </a:p>
          <a:p>
            <a:pPr marL="342900" indent="-342900" algn="just"/>
            <a:r>
              <a:rPr lang="en-US" altLang="zh-TW" b="1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                       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this is speech</a:t>
            </a:r>
          </a:p>
          <a:p>
            <a:pPr marL="342900" indent="-342900">
              <a:spcBef>
                <a:spcPct val="10000"/>
              </a:spcBef>
              <a:buFontTx/>
              <a:buChar char="•"/>
            </a:pPr>
            <a:r>
              <a:rPr lang="en-US" altLang="zh-TW" sz="2000" b="1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Acoustic Models (</a:t>
            </a:r>
            <a:r>
              <a:rPr lang="zh-TW" altLang="en-US" sz="20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聲學模型</a:t>
            </a:r>
            <a:r>
              <a:rPr lang="en-US" altLang="zh-TW" sz="2000" b="1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)</a:t>
            </a:r>
          </a:p>
          <a:p>
            <a:pPr marL="342900" indent="-342900"/>
            <a:r>
              <a:rPr lang="en-US" altLang="zh-TW" b="1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                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      (</a:t>
            </a: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th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-</a:t>
            </a: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ih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-s-</a:t>
            </a: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ih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-z-s-p-</a:t>
            </a: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ih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-</a:t>
            </a: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ch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)</a:t>
            </a:r>
          </a:p>
          <a:p>
            <a:pPr marL="342900" indent="-342900" algn="just">
              <a:spcBef>
                <a:spcPct val="10000"/>
              </a:spcBef>
              <a:buFontTx/>
              <a:buChar char="•"/>
            </a:pPr>
            <a:r>
              <a:rPr lang="en-US" altLang="zh-TW" sz="2000" b="1" dirty="0">
                <a:latin typeface="Times New Roman" pitchFamily="18" charset="0"/>
                <a:ea typeface="全真魏碑體" pitchFamily="49" charset="-120"/>
              </a:rPr>
              <a:t>Lexicon  </a:t>
            </a:r>
            <a:r>
              <a:rPr lang="en-US" altLang="zh-TW" dirty="0">
                <a:latin typeface="Times New Roman" pitchFamily="18" charset="0"/>
                <a:ea typeface="全真魏碑體" pitchFamily="49" charset="-120"/>
              </a:rPr>
              <a:t>(</a:t>
            </a:r>
            <a:r>
              <a:rPr lang="en-US" altLang="zh-TW" dirty="0" err="1">
                <a:latin typeface="Times New Roman" pitchFamily="18" charset="0"/>
                <a:ea typeface="全真魏碑體" pitchFamily="49" charset="-120"/>
              </a:rPr>
              <a:t>th</a:t>
            </a:r>
            <a:r>
              <a:rPr lang="en-US" altLang="zh-TW" dirty="0">
                <a:latin typeface="Times New Roman" pitchFamily="18" charset="0"/>
                <a:ea typeface="全真魏碑體" pitchFamily="49" charset="-120"/>
              </a:rPr>
              <a:t>-</a:t>
            </a:r>
            <a:r>
              <a:rPr lang="en-US" altLang="zh-TW" dirty="0" err="1">
                <a:latin typeface="Times New Roman" pitchFamily="18" charset="0"/>
                <a:ea typeface="全真魏碑體" pitchFamily="49" charset="-120"/>
              </a:rPr>
              <a:t>ih</a:t>
            </a:r>
            <a:r>
              <a:rPr lang="en-US" altLang="zh-TW" dirty="0">
                <a:latin typeface="Times New Roman" pitchFamily="18" charset="0"/>
                <a:ea typeface="全真魏碑體" pitchFamily="49" charset="-120"/>
              </a:rPr>
              <a:t>-s) → this</a:t>
            </a:r>
          </a:p>
          <a:p>
            <a:pPr marL="342900" indent="-342900" algn="just"/>
            <a:r>
              <a:rPr lang="en-US" altLang="zh-TW" dirty="0">
                <a:latin typeface="Times New Roman" pitchFamily="18" charset="0"/>
                <a:ea typeface="全真魏碑體" pitchFamily="49" charset="-120"/>
              </a:rPr>
              <a:t>                       (</a:t>
            </a:r>
            <a:r>
              <a:rPr lang="en-US" altLang="zh-TW" dirty="0" err="1">
                <a:latin typeface="Times New Roman" pitchFamily="18" charset="0"/>
                <a:ea typeface="全真魏碑體" pitchFamily="49" charset="-120"/>
              </a:rPr>
              <a:t>ih</a:t>
            </a:r>
            <a:r>
              <a:rPr lang="en-US" altLang="zh-TW" dirty="0">
                <a:latin typeface="Times New Roman" pitchFamily="18" charset="0"/>
                <a:ea typeface="全真魏碑體" pitchFamily="49" charset="-120"/>
              </a:rPr>
              <a:t>-z) → is</a:t>
            </a:r>
          </a:p>
          <a:p>
            <a:pPr marL="342900" indent="-342900" algn="just"/>
            <a:r>
              <a:rPr lang="en-US" altLang="zh-TW" dirty="0">
                <a:latin typeface="Times New Roman" pitchFamily="18" charset="0"/>
                <a:ea typeface="全真魏碑體" pitchFamily="49" charset="-120"/>
              </a:rPr>
              <a:t>                       (s-p-</a:t>
            </a:r>
            <a:r>
              <a:rPr lang="en-US" altLang="zh-TW" dirty="0" err="1">
                <a:latin typeface="Times New Roman" pitchFamily="18" charset="0"/>
                <a:ea typeface="全真魏碑體" pitchFamily="49" charset="-120"/>
              </a:rPr>
              <a:t>iy</a:t>
            </a:r>
            <a:r>
              <a:rPr lang="en-US" altLang="zh-TW" dirty="0">
                <a:latin typeface="Times New Roman" pitchFamily="18" charset="0"/>
                <a:ea typeface="全真魏碑體" pitchFamily="49" charset="-120"/>
              </a:rPr>
              <a:t>-</a:t>
            </a:r>
            <a:r>
              <a:rPr lang="en-US" altLang="zh-TW" dirty="0" err="1">
                <a:latin typeface="Times New Roman" pitchFamily="18" charset="0"/>
                <a:ea typeface="全真魏碑體" pitchFamily="49" charset="-120"/>
              </a:rPr>
              <a:t>ch</a:t>
            </a:r>
            <a:r>
              <a:rPr lang="en-US" altLang="zh-TW" dirty="0">
                <a:latin typeface="Times New Roman" pitchFamily="18" charset="0"/>
                <a:ea typeface="全真魏碑體" pitchFamily="49" charset="-120"/>
              </a:rPr>
              <a:t>) → speech</a:t>
            </a:r>
            <a:endParaRPr lang="en-US" altLang="zh-TW" b="1" dirty="0">
              <a:latin typeface="Times New Roman" pitchFamily="18" charset="0"/>
              <a:ea typeface="全真魏碑體" pitchFamily="49" charset="-120"/>
            </a:endParaRPr>
          </a:p>
          <a:p>
            <a:pPr marL="342900" indent="-342900" algn="just">
              <a:spcBef>
                <a:spcPct val="10000"/>
              </a:spcBef>
              <a:buFontTx/>
              <a:buChar char="•"/>
            </a:pPr>
            <a:r>
              <a:rPr lang="en-US" altLang="zh-TW" sz="2000" b="1" dirty="0">
                <a:latin typeface="Times New Roman" pitchFamily="18" charset="0"/>
                <a:ea typeface="全真魏碑體" pitchFamily="49" charset="-120"/>
              </a:rPr>
              <a:t>Language Model</a:t>
            </a:r>
            <a:r>
              <a:rPr lang="zh-TW" altLang="en-US" sz="2000" b="1" dirty="0">
                <a:latin typeface="Times New Roman" pitchFamily="18" charset="0"/>
                <a:ea typeface="全真魏碑體" pitchFamily="49" charset="-120"/>
              </a:rPr>
              <a:t> </a:t>
            </a:r>
            <a:r>
              <a:rPr lang="en-US" altLang="zh-TW" sz="2000" b="1" dirty="0">
                <a:latin typeface="Times New Roman" pitchFamily="18" charset="0"/>
                <a:ea typeface="全真魏碑體" pitchFamily="49" charset="-120"/>
              </a:rPr>
              <a:t>(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語言模型</a:t>
            </a:r>
            <a:r>
              <a:rPr lang="en-US" altLang="zh-TW" sz="2000" b="1" dirty="0">
                <a:latin typeface="Times New Roman" pitchFamily="18" charset="0"/>
                <a:ea typeface="全真魏碑體" pitchFamily="49" charset="-120"/>
              </a:rPr>
              <a:t>)</a:t>
            </a:r>
            <a:r>
              <a:rPr lang="zh-TW" altLang="en-US" sz="2000" b="1" dirty="0">
                <a:latin typeface="Times New Roman" pitchFamily="18" charset="0"/>
                <a:ea typeface="全真魏碑體" pitchFamily="49" charset="-120"/>
              </a:rPr>
              <a:t> </a:t>
            </a:r>
            <a:r>
              <a:rPr lang="en-US" altLang="zh-TW" b="1" dirty="0">
                <a:latin typeface="Times New Roman" pitchFamily="18" charset="0"/>
                <a:ea typeface="全真魏碑體" pitchFamily="49" charset="-120"/>
              </a:rPr>
              <a:t>  </a:t>
            </a:r>
            <a:r>
              <a:rPr lang="en-US" altLang="zh-TW" dirty="0">
                <a:latin typeface="Times New Roman" pitchFamily="18" charset="0"/>
                <a:ea typeface="全真魏碑體" pitchFamily="49" charset="-120"/>
              </a:rPr>
              <a:t>(this) – (is) – (speech)</a:t>
            </a:r>
          </a:p>
          <a:p>
            <a:pPr marL="342900" indent="-342900" algn="just"/>
            <a:r>
              <a:rPr lang="en-US" altLang="zh-TW" dirty="0">
                <a:latin typeface="Times New Roman" pitchFamily="18" charset="0"/>
                <a:ea typeface="全真魏碑體" pitchFamily="49" charset="-120"/>
              </a:rPr>
              <a:t>		       P(this) P(is | this) P(speech | this is) </a:t>
            </a:r>
          </a:p>
          <a:p>
            <a:pPr marL="342900" indent="-342900" algn="just"/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	                 P(w</a:t>
            </a:r>
            <a:r>
              <a:rPr lang="en-US" altLang="zh-TW" baseline="-250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|w</a:t>
            </a:r>
            <a:r>
              <a:rPr lang="en-US" altLang="zh-TW" baseline="-250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i-1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)        bi-gram</a:t>
            </a:r>
            <a:r>
              <a:rPr lang="en-US" altLang="zh-TW" noProof="1">
                <a:latin typeface="Times New Roman" pitchFamily="18" charset="0"/>
                <a:ea typeface="全真魏碑體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language  model</a:t>
            </a:r>
          </a:p>
          <a:p>
            <a:pPr marL="342900" indent="-342900"/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		       P(w</a:t>
            </a:r>
            <a:r>
              <a:rPr lang="en-US" altLang="zh-TW" baseline="-250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|w</a:t>
            </a:r>
            <a:r>
              <a:rPr lang="en-US" altLang="zh-TW" baseline="-250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i-1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,w</a:t>
            </a:r>
            <a:r>
              <a:rPr lang="en-US" altLang="zh-TW" baseline="-250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i-2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) tri-gram language </a:t>
            </a: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model,etc</a:t>
            </a:r>
            <a:endParaRPr lang="en-US" altLang="zh-TW" dirty="0">
              <a:solidFill>
                <a:srgbClr val="000000"/>
              </a:solidFill>
              <a:latin typeface="Times New Roman" pitchFamily="18" charset="0"/>
              <a:ea typeface="全真魏碑體" pitchFamily="49" charset="-120"/>
            </a:endParaRP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 flipV="1">
            <a:off x="3760788" y="5029201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560514" y="76201"/>
            <a:ext cx="9132887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/>
          <a:lstStyle/>
          <a:p>
            <a:pPr>
              <a:lnSpc>
                <a:spcPct val="90000"/>
              </a:lnSpc>
            </a:pPr>
            <a:r>
              <a:rPr lang="en-US" altLang="zh-TW" sz="2800" b="1" dirty="0">
                <a:latin typeface="Times New Roman" pitchFamily="18" charset="0"/>
                <a:ea typeface="全真魏碑體" pitchFamily="49" charset="-120"/>
              </a:rPr>
              <a:t>Basic Approach for Large Vocabulary Speech Recognition</a:t>
            </a:r>
          </a:p>
        </p:txBody>
      </p:sp>
      <p:grpSp>
        <p:nvGrpSpPr>
          <p:cNvPr id="21509" name="Group 5"/>
          <p:cNvGrpSpPr>
            <a:grpSpLocks/>
          </p:cNvGrpSpPr>
          <p:nvPr/>
        </p:nvGrpSpPr>
        <p:grpSpPr bwMode="auto">
          <a:xfrm>
            <a:off x="1828801" y="1371600"/>
            <a:ext cx="8277225" cy="1854200"/>
            <a:chOff x="192" y="864"/>
            <a:chExt cx="5160" cy="1168"/>
          </a:xfrm>
        </p:grpSpPr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1056" y="952"/>
              <a:ext cx="816" cy="408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pPr algn="ctr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全真魏碑體" pitchFamily="49" charset="-120"/>
                </a:rPr>
                <a:t>Front-end</a:t>
              </a:r>
            </a:p>
            <a:p>
              <a:pPr algn="ctr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全真魏碑體" pitchFamily="49" charset="-120"/>
                </a:rPr>
                <a:t>Signal Processing</a:t>
              </a:r>
            </a:p>
          </p:txBody>
        </p:sp>
        <p:sp>
          <p:nvSpPr>
            <p:cNvPr id="21512" name="Line 7"/>
            <p:cNvSpPr>
              <a:spLocks noChangeShapeType="1"/>
            </p:cNvSpPr>
            <p:nvPr/>
          </p:nvSpPr>
          <p:spPr bwMode="auto">
            <a:xfrm>
              <a:off x="841" y="1142"/>
              <a:ext cx="21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13" name="Line 8"/>
            <p:cNvSpPr>
              <a:spLocks noChangeShapeType="1"/>
            </p:cNvSpPr>
            <p:nvPr/>
          </p:nvSpPr>
          <p:spPr bwMode="auto">
            <a:xfrm flipV="1">
              <a:off x="1872" y="1168"/>
              <a:ext cx="4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14" name="Line 9"/>
            <p:cNvSpPr>
              <a:spLocks noChangeShapeType="1"/>
            </p:cNvSpPr>
            <p:nvPr/>
          </p:nvSpPr>
          <p:spPr bwMode="auto">
            <a:xfrm>
              <a:off x="3470" y="1168"/>
              <a:ext cx="75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15" name="Line 10"/>
            <p:cNvSpPr>
              <a:spLocks noChangeShapeType="1"/>
            </p:cNvSpPr>
            <p:nvPr/>
          </p:nvSpPr>
          <p:spPr bwMode="auto">
            <a:xfrm flipH="1" flipV="1">
              <a:off x="2400" y="1360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pic>
          <p:nvPicPr>
            <p:cNvPr id="21516" name="Picture 1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381"/>
            <a:stretch>
              <a:fillRect/>
            </a:stretch>
          </p:blipFill>
          <p:spPr bwMode="auto">
            <a:xfrm>
              <a:off x="192" y="1072"/>
              <a:ext cx="588" cy="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18FF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</p:pic>
        <p:graphicFrame>
          <p:nvGraphicFramePr>
            <p:cNvPr id="21517" name="Object 12"/>
            <p:cNvGraphicFramePr>
              <a:graphicFrameLocks/>
            </p:cNvGraphicFramePr>
            <p:nvPr/>
          </p:nvGraphicFramePr>
          <p:xfrm>
            <a:off x="2400" y="864"/>
            <a:ext cx="36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4" name="Equation" r:id="rId5" imgW="126890" imgH="241091" progId="Equation.3">
                    <p:embed/>
                  </p:oleObj>
                </mc:Choice>
                <mc:Fallback>
                  <p:oleObj name="Equation" r:id="rId5" imgW="126890" imgH="241091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864"/>
                          <a:ext cx="368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18FFD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919191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8" name="AutoShape 13"/>
            <p:cNvSpPr>
              <a:spLocks noChangeArrowheads="1"/>
            </p:cNvSpPr>
            <p:nvPr/>
          </p:nvSpPr>
          <p:spPr bwMode="auto">
            <a:xfrm>
              <a:off x="1982" y="1552"/>
              <a:ext cx="544" cy="480"/>
            </a:xfrm>
            <a:prstGeom prst="can">
              <a:avLst>
                <a:gd name="adj" fmla="val 24792"/>
              </a:avLst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Acoustic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Models</a:t>
              </a:r>
            </a:p>
          </p:txBody>
        </p:sp>
        <p:grpSp>
          <p:nvGrpSpPr>
            <p:cNvPr id="21519" name="Group 14"/>
            <p:cNvGrpSpPr>
              <a:grpSpLocks/>
            </p:cNvGrpSpPr>
            <p:nvPr/>
          </p:nvGrpSpPr>
          <p:grpSpPr bwMode="auto">
            <a:xfrm>
              <a:off x="2640" y="1552"/>
              <a:ext cx="528" cy="480"/>
              <a:chOff x="4368" y="2256"/>
              <a:chExt cx="480" cy="480"/>
            </a:xfrm>
          </p:grpSpPr>
          <p:sp>
            <p:nvSpPr>
              <p:cNvPr id="21535" name="AutoShape 15"/>
              <p:cNvSpPr>
                <a:spLocks noChangeArrowheads="1"/>
              </p:cNvSpPr>
              <p:nvPr/>
            </p:nvSpPr>
            <p:spPr bwMode="auto">
              <a:xfrm>
                <a:off x="4368" y="2256"/>
                <a:ext cx="480" cy="480"/>
              </a:xfrm>
              <a:prstGeom prst="can">
                <a:avLst>
                  <a:gd name="adj" fmla="val 25000"/>
                </a:avLst>
              </a:prstGeom>
              <a:solidFill>
                <a:srgbClr val="CCECFF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01" tIns="46002" rIns="92001" bIns="46002" anchor="ctr"/>
              <a:lstStyle/>
              <a:p>
                <a:endParaRPr lang="zh-TW" altLang="en-US"/>
              </a:p>
            </p:txBody>
          </p:sp>
          <p:sp>
            <p:nvSpPr>
              <p:cNvPr id="21536" name="Rectangle 16"/>
              <p:cNvSpPr>
                <a:spLocks noChangeArrowheads="1"/>
              </p:cNvSpPr>
              <p:nvPr/>
            </p:nvSpPr>
            <p:spPr bwMode="auto">
              <a:xfrm>
                <a:off x="4415" y="2448"/>
                <a:ext cx="388" cy="183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919191"/>
                      </a:outerShdw>
                    </a:effectLst>
                  </a14:hiddenEffects>
                </a:ext>
              </a:extLst>
            </p:spPr>
            <p:txBody>
              <a:bodyPr wrap="none" lIns="92001" tIns="46002" rIns="92001" bIns="46002" anchor="ctr"/>
              <a:lstStyle/>
              <a:p>
                <a:pPr algn="ctr"/>
                <a:r>
                  <a:rPr lang="en-US" altLang="zh-TW" sz="1300" b="1" dirty="0">
                    <a:solidFill>
                      <a:srgbClr val="000000"/>
                    </a:solidFill>
                    <a:latin typeface="Times New Roman" pitchFamily="18" charset="0"/>
                    <a:ea typeface="全真魏碑體" pitchFamily="49" charset="-120"/>
                  </a:rPr>
                  <a:t>Lexicon</a:t>
                </a:r>
              </a:p>
            </p:txBody>
          </p:sp>
        </p:grpSp>
        <p:sp>
          <p:nvSpPr>
            <p:cNvPr id="21520" name="Line 17"/>
            <p:cNvSpPr>
              <a:spLocks noChangeShapeType="1"/>
            </p:cNvSpPr>
            <p:nvPr/>
          </p:nvSpPr>
          <p:spPr bwMode="auto">
            <a:xfrm flipH="1" flipV="1">
              <a:off x="2900" y="1374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21" name="Line 18"/>
            <p:cNvSpPr>
              <a:spLocks noChangeShapeType="1"/>
            </p:cNvSpPr>
            <p:nvPr/>
          </p:nvSpPr>
          <p:spPr bwMode="auto">
            <a:xfrm flipH="1" flipV="1">
              <a:off x="3394" y="1369"/>
              <a:ext cx="0" cy="2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22" name="Text Box 19"/>
            <p:cNvSpPr txBox="1">
              <a:spLocks noChangeArrowheads="1"/>
            </p:cNvSpPr>
            <p:nvPr/>
          </p:nvSpPr>
          <p:spPr bwMode="auto">
            <a:xfrm>
              <a:off x="1892" y="912"/>
              <a:ext cx="423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Feature</a:t>
              </a:r>
            </a:p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Vectors</a:t>
              </a:r>
            </a:p>
          </p:txBody>
        </p:sp>
        <p:sp>
          <p:nvSpPr>
            <p:cNvPr id="21523" name="Text Box 20"/>
            <p:cNvSpPr txBox="1">
              <a:spLocks noChangeArrowheads="1"/>
            </p:cNvSpPr>
            <p:nvPr/>
          </p:nvSpPr>
          <p:spPr bwMode="auto">
            <a:xfrm>
              <a:off x="2352" y="913"/>
              <a:ext cx="1116" cy="43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Linguistic Decoding </a:t>
              </a:r>
            </a:p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and </a:t>
              </a:r>
            </a:p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Search Algorithm</a:t>
              </a:r>
            </a:p>
          </p:txBody>
        </p:sp>
        <p:sp>
          <p:nvSpPr>
            <p:cNvPr id="21524" name="Text Box 21"/>
            <p:cNvSpPr txBox="1">
              <a:spLocks noChangeArrowheads="1"/>
            </p:cNvSpPr>
            <p:nvPr/>
          </p:nvSpPr>
          <p:spPr bwMode="auto">
            <a:xfrm>
              <a:off x="3496" y="918"/>
              <a:ext cx="466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Output </a:t>
              </a:r>
            </a:p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Sentence</a:t>
              </a:r>
            </a:p>
          </p:txBody>
        </p:sp>
        <p:sp>
          <p:nvSpPr>
            <p:cNvPr id="21525" name="AutoShape 22"/>
            <p:cNvSpPr>
              <a:spLocks noChangeArrowheads="1"/>
            </p:cNvSpPr>
            <p:nvPr/>
          </p:nvSpPr>
          <p:spPr bwMode="auto">
            <a:xfrm>
              <a:off x="539" y="1551"/>
              <a:ext cx="531" cy="481"/>
            </a:xfrm>
            <a:prstGeom prst="can">
              <a:avLst>
                <a:gd name="adj" fmla="val 26403"/>
              </a:avLst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pPr algn="ctr"/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Speech</a:t>
              </a:r>
            </a:p>
            <a:p>
              <a:pPr algn="ctr"/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Corpora</a:t>
              </a:r>
            </a:p>
          </p:txBody>
        </p:sp>
        <p:sp>
          <p:nvSpPr>
            <p:cNvPr id="21526" name="Rectangle 23"/>
            <p:cNvSpPr>
              <a:spLocks noChangeArrowheads="1"/>
            </p:cNvSpPr>
            <p:nvPr/>
          </p:nvSpPr>
          <p:spPr bwMode="auto">
            <a:xfrm>
              <a:off x="1262" y="1550"/>
              <a:ext cx="528" cy="458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pPr algn="ctr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Acoustic</a:t>
              </a:r>
            </a:p>
            <a:p>
              <a:pPr algn="ctr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Model</a:t>
              </a:r>
            </a:p>
            <a:p>
              <a:pPr algn="ctr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Training</a:t>
              </a:r>
            </a:p>
          </p:txBody>
        </p:sp>
        <p:sp>
          <p:nvSpPr>
            <p:cNvPr id="21527" name="Line 24"/>
            <p:cNvSpPr>
              <a:spLocks noChangeShapeType="1"/>
            </p:cNvSpPr>
            <p:nvPr/>
          </p:nvSpPr>
          <p:spPr bwMode="auto">
            <a:xfrm>
              <a:off x="1070" y="1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28" name="Line 25"/>
            <p:cNvSpPr>
              <a:spLocks noChangeShapeType="1"/>
            </p:cNvSpPr>
            <p:nvPr/>
          </p:nvSpPr>
          <p:spPr bwMode="auto">
            <a:xfrm>
              <a:off x="1790" y="1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29" name="Rectangle 26"/>
            <p:cNvSpPr>
              <a:spLocks noChangeArrowheads="1"/>
            </p:cNvSpPr>
            <p:nvPr/>
          </p:nvSpPr>
          <p:spPr bwMode="auto">
            <a:xfrm>
              <a:off x="4032" y="1556"/>
              <a:ext cx="624" cy="468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pPr algn="ctr"/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Language</a:t>
              </a:r>
            </a:p>
            <a:p>
              <a:pPr algn="ctr"/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Model</a:t>
              </a:r>
            </a:p>
            <a:p>
              <a:pPr algn="ctr"/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Construction</a:t>
              </a:r>
            </a:p>
          </p:txBody>
        </p:sp>
        <p:sp>
          <p:nvSpPr>
            <p:cNvPr id="21530" name="AutoShape 27"/>
            <p:cNvSpPr>
              <a:spLocks noChangeArrowheads="1"/>
            </p:cNvSpPr>
            <p:nvPr/>
          </p:nvSpPr>
          <p:spPr bwMode="auto">
            <a:xfrm>
              <a:off x="4848" y="1552"/>
              <a:ext cx="504" cy="480"/>
            </a:xfrm>
            <a:prstGeom prst="can">
              <a:avLst>
                <a:gd name="adj" fmla="val 24583"/>
              </a:avLst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pPr algn="ctr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Text</a:t>
              </a:r>
            </a:p>
            <a:p>
              <a:pPr algn="ctr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Corpora</a:t>
              </a:r>
            </a:p>
          </p:txBody>
        </p:sp>
        <p:sp>
          <p:nvSpPr>
            <p:cNvPr id="21531" name="Line 34"/>
            <p:cNvSpPr>
              <a:spLocks noChangeShapeType="1"/>
            </p:cNvSpPr>
            <p:nvPr/>
          </p:nvSpPr>
          <p:spPr bwMode="auto">
            <a:xfrm flipH="1">
              <a:off x="3840" y="1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32" name="Line 35"/>
            <p:cNvSpPr>
              <a:spLocks noChangeShapeType="1"/>
            </p:cNvSpPr>
            <p:nvPr/>
          </p:nvSpPr>
          <p:spPr bwMode="auto">
            <a:xfrm flipH="1">
              <a:off x="4656" y="1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33" name="AutoShape 36"/>
            <p:cNvSpPr>
              <a:spLocks noChangeArrowheads="1"/>
            </p:cNvSpPr>
            <p:nvPr/>
          </p:nvSpPr>
          <p:spPr bwMode="auto">
            <a:xfrm>
              <a:off x="3292" y="1541"/>
              <a:ext cx="540" cy="490"/>
            </a:xfrm>
            <a:prstGeom prst="can">
              <a:avLst>
                <a:gd name="adj" fmla="val 27403"/>
              </a:avLst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pPr algn="ctr"/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Language</a:t>
              </a:r>
            </a:p>
            <a:p>
              <a:pPr algn="ctr"/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Model</a:t>
              </a:r>
            </a:p>
          </p:txBody>
        </p:sp>
        <p:sp>
          <p:nvSpPr>
            <p:cNvPr id="21534" name="Text Box 38"/>
            <p:cNvSpPr txBox="1">
              <a:spLocks noChangeArrowheads="1"/>
            </p:cNvSpPr>
            <p:nvPr/>
          </p:nvSpPr>
          <p:spPr bwMode="auto">
            <a:xfrm>
              <a:off x="384" y="883"/>
              <a:ext cx="72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200" b="1">
                  <a:latin typeface="Times New Roman" pitchFamily="18" charset="0"/>
                  <a:ea typeface="全真魏碑體" pitchFamily="49" charset="-120"/>
                </a:rPr>
                <a:t>Input Speech</a:t>
              </a:r>
            </a:p>
          </p:txBody>
        </p:sp>
      </p:grpSp>
      <p:sp>
        <p:nvSpPr>
          <p:cNvPr id="21510" name="Line 41"/>
          <p:cNvSpPr>
            <a:spLocks noChangeShapeType="1"/>
          </p:cNvSpPr>
          <p:nvPr/>
        </p:nvSpPr>
        <p:spPr bwMode="auto">
          <a:xfrm>
            <a:off x="152400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7" y="4221088"/>
            <a:ext cx="2597353" cy="2193188"/>
          </a:xfrm>
          <a:prstGeom prst="rect">
            <a:avLst/>
          </a:prstGeom>
        </p:spPr>
      </p:pic>
      <p:pic>
        <p:nvPicPr>
          <p:cNvPr id="35" name="Picture 34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078" y="1446076"/>
            <a:ext cx="1040768" cy="366634"/>
          </a:xfrm>
          <a:prstGeom prst="rect">
            <a:avLst/>
          </a:prstGeom>
        </p:spPr>
      </p:pic>
      <p:pic>
        <p:nvPicPr>
          <p:cNvPr id="36" name="Picture 35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201" y="6463878"/>
            <a:ext cx="1040768" cy="3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25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 flipV="1">
            <a:off x="3760788" y="5029201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585914" y="1"/>
            <a:ext cx="6626225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/>
          <a:lstStyle/>
          <a:p>
            <a:pPr>
              <a:lnSpc>
                <a:spcPct val="90000"/>
              </a:lnSpc>
            </a:pPr>
            <a:r>
              <a:rPr lang="en-US" altLang="zh-TW" sz="3300" b="1" dirty="0">
                <a:latin typeface="Times New Roman" pitchFamily="18" charset="0"/>
                <a:ea typeface="全真魏碑體" pitchFamily="49" charset="-120"/>
              </a:rPr>
              <a:t>Speech Signal Processing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1625601" y="1012826"/>
            <a:ext cx="6054725" cy="541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342900" indent="-342900" eaLnBrk="0" hangingPunct="0"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835025" indent="-358775" eaLnBrk="0" hangingPunct="0"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endParaRPr lang="en-US" altLang="zh-TW" sz="2200" b="1" dirty="0">
              <a:latin typeface="Times New Roman" pitchFamily="18" charset="0"/>
            </a:endParaRPr>
          </a:p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endParaRPr lang="en-US" altLang="zh-TW" sz="2200" b="1" dirty="0">
              <a:latin typeface="Times New Roman" pitchFamily="18" charset="0"/>
            </a:endParaRPr>
          </a:p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Major Application Areas</a:t>
            </a:r>
          </a:p>
          <a:p>
            <a:pPr lvl="1" eaLnBrk="1" hangingPunct="1">
              <a:spcBef>
                <a:spcPct val="30000"/>
              </a:spcBef>
              <a:buSzPct val="120000"/>
              <a:buFontTx/>
              <a:buAutoNum type="arabicPeriod"/>
            </a:pPr>
            <a:r>
              <a:rPr lang="en-US" altLang="zh-TW" sz="2000" dirty="0">
                <a:latin typeface="Times New Roman" pitchFamily="18" charset="0"/>
              </a:rPr>
              <a:t>Speech </a:t>
            </a:r>
            <a:r>
              <a:rPr lang="en-US" altLang="zh-TW" sz="2000" dirty="0" err="1">
                <a:latin typeface="Times New Roman" pitchFamily="18" charset="0"/>
              </a:rPr>
              <a:t>Coding:Digitization</a:t>
            </a:r>
            <a:r>
              <a:rPr lang="en-US" altLang="zh-TW" sz="2000" dirty="0">
                <a:latin typeface="Times New Roman" pitchFamily="18" charset="0"/>
              </a:rPr>
              <a:t> and Compression</a:t>
            </a:r>
          </a:p>
          <a:p>
            <a:pPr lvl="1" eaLnBrk="1" hangingPunct="1">
              <a:spcBef>
                <a:spcPct val="30000"/>
              </a:spcBef>
              <a:buSzPct val="120000"/>
              <a:buFontTx/>
              <a:buAutoNum type="arabicPeriod"/>
            </a:pPr>
            <a:endParaRPr lang="en-US" altLang="zh-TW" sz="2000" dirty="0">
              <a:latin typeface="Times New Roman" pitchFamily="18" charset="0"/>
            </a:endParaRPr>
          </a:p>
          <a:p>
            <a:pPr lvl="1" eaLnBrk="1" hangingPunct="1">
              <a:spcBef>
                <a:spcPct val="30000"/>
              </a:spcBef>
              <a:buSzPct val="120000"/>
            </a:pPr>
            <a:endParaRPr lang="en-US" altLang="zh-TW" sz="2000" dirty="0">
              <a:latin typeface="Times New Roman" pitchFamily="18" charset="0"/>
            </a:endParaRPr>
          </a:p>
          <a:p>
            <a:pPr lvl="1" eaLnBrk="1" hangingPunct="1">
              <a:spcBef>
                <a:spcPct val="10000"/>
              </a:spcBef>
              <a:buSzPct val="120000"/>
            </a:pPr>
            <a:endParaRPr lang="en-US" altLang="zh-TW" sz="2000" dirty="0">
              <a:latin typeface="Times New Roman" pitchFamily="18" charset="0"/>
            </a:endParaRPr>
          </a:p>
          <a:p>
            <a:pPr lvl="1" eaLnBrk="1" hangingPunct="1">
              <a:spcBef>
                <a:spcPct val="10000"/>
              </a:spcBef>
              <a:buSzPct val="120000"/>
            </a:pPr>
            <a:r>
              <a:rPr lang="en-US" altLang="zh-TW" sz="2000" dirty="0">
                <a:latin typeface="Times New Roman" pitchFamily="18" charset="0"/>
              </a:rPr>
              <a:t>	</a:t>
            </a:r>
          </a:p>
          <a:p>
            <a:pPr lvl="1" eaLnBrk="1" hangingPunct="1">
              <a:spcBef>
                <a:spcPct val="10000"/>
              </a:spcBef>
              <a:buSzPct val="120000"/>
            </a:pPr>
            <a:r>
              <a:rPr lang="en-US" altLang="zh-TW" sz="2000" dirty="0">
                <a:latin typeface="Times New Roman" pitchFamily="18" charset="0"/>
              </a:rPr>
              <a:t>	Considerations :  1) bit rate (bps)</a:t>
            </a:r>
          </a:p>
          <a:p>
            <a:pPr lvl="1" eaLnBrk="1" hangingPunct="1">
              <a:lnSpc>
                <a:spcPct val="90000"/>
              </a:lnSpc>
              <a:buSzPct val="120000"/>
            </a:pPr>
            <a:r>
              <a:rPr lang="en-US" altLang="zh-TW" sz="2000" dirty="0">
                <a:latin typeface="Times New Roman" pitchFamily="18" charset="0"/>
              </a:rPr>
              <a:t>			            2) recovered quality</a:t>
            </a:r>
          </a:p>
          <a:p>
            <a:pPr lvl="1" eaLnBrk="1" hangingPunct="1">
              <a:lnSpc>
                <a:spcPct val="90000"/>
              </a:lnSpc>
              <a:buSzPct val="120000"/>
            </a:pPr>
            <a:r>
              <a:rPr lang="en-US" altLang="zh-TW" sz="2000" dirty="0">
                <a:latin typeface="Times New Roman" pitchFamily="18" charset="0"/>
              </a:rPr>
              <a:t>			            3) computation</a:t>
            </a:r>
          </a:p>
          <a:p>
            <a:pPr lvl="1" eaLnBrk="1" hangingPunct="1">
              <a:lnSpc>
                <a:spcPct val="90000"/>
              </a:lnSpc>
              <a:buSzPct val="120000"/>
            </a:pPr>
            <a:r>
              <a:rPr lang="en-US" altLang="zh-TW" sz="2000" dirty="0">
                <a:latin typeface="Times New Roman" pitchFamily="18" charset="0"/>
              </a:rPr>
              <a:t>				  complexity/feasibility</a:t>
            </a:r>
          </a:p>
          <a:p>
            <a:pPr lvl="1" eaLnBrk="1" hangingPunct="1">
              <a:spcBef>
                <a:spcPct val="30000"/>
              </a:spcBef>
              <a:buSzPct val="120000"/>
              <a:buFontTx/>
              <a:buAutoNum type="arabicPeriod" startAt="2"/>
            </a:pPr>
            <a:r>
              <a:rPr lang="en-US" altLang="zh-TW" sz="2000" dirty="0">
                <a:latin typeface="Times New Roman" pitchFamily="18" charset="0"/>
              </a:rPr>
              <a:t>Voice-based Network Access </a:t>
            </a:r>
            <a:r>
              <a:rPr lang="en-US" altLang="zh-TW" dirty="0"/>
              <a:t>—</a:t>
            </a:r>
          </a:p>
          <a:p>
            <a:pPr lvl="1" eaLnBrk="1" hangingPunct="1">
              <a:spcBef>
                <a:spcPct val="30000"/>
              </a:spcBef>
              <a:buSzPct val="120000"/>
            </a:pPr>
            <a:r>
              <a:rPr lang="en-US" altLang="zh-TW" sz="2000" dirty="0">
                <a:latin typeface="Times New Roman" pitchFamily="18" charset="0"/>
              </a:rPr>
              <a:t>     User Interface, Content Analysis, User-content Interaction</a:t>
            </a: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3565525" y="5300664"/>
            <a:ext cx="184718" cy="830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z="2400">
              <a:latin typeface="Times New Roman" pitchFamily="18" charset="0"/>
            </a:endParaRPr>
          </a:p>
          <a:p>
            <a:pPr eaLnBrk="1" hangingPunct="1"/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1484313" y="981075"/>
            <a:ext cx="18415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4103" name="Line 8"/>
          <p:cNvSpPr>
            <a:spLocks noChangeShapeType="1"/>
          </p:cNvSpPr>
          <p:nvPr/>
        </p:nvSpPr>
        <p:spPr bwMode="auto">
          <a:xfrm>
            <a:off x="6073775" y="1679576"/>
            <a:ext cx="311150" cy="95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4" name="Line 9"/>
          <p:cNvSpPr>
            <a:spLocks noChangeShapeType="1"/>
          </p:cNvSpPr>
          <p:nvPr/>
        </p:nvSpPr>
        <p:spPr bwMode="auto">
          <a:xfrm>
            <a:off x="1792289" y="1689100"/>
            <a:ext cx="382587" cy="635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5" name="Line 10"/>
          <p:cNvSpPr>
            <a:spLocks noChangeShapeType="1"/>
          </p:cNvSpPr>
          <p:nvPr/>
        </p:nvSpPr>
        <p:spPr bwMode="auto">
          <a:xfrm>
            <a:off x="2165351" y="1709739"/>
            <a:ext cx="288925" cy="1587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2454276" y="1414464"/>
            <a:ext cx="746125" cy="479425"/>
          </a:xfrm>
          <a:prstGeom prst="rect">
            <a:avLst/>
          </a:prstGeom>
          <a:solidFill>
            <a:srgbClr val="CCCCFF">
              <a:alpha val="50195"/>
            </a:srgbClr>
          </a:soli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lIns="91434" tIns="82795" rIns="91434" bIns="8279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2000" b="1">
                <a:solidFill>
                  <a:srgbClr val="800080"/>
                </a:solidFill>
                <a:latin typeface="Times New Roman" pitchFamily="18" charset="0"/>
              </a:rPr>
              <a:t>LPF</a:t>
            </a:r>
          </a:p>
        </p:txBody>
      </p:sp>
      <p:sp>
        <p:nvSpPr>
          <p:cNvPr id="4107" name="Text Box 12"/>
          <p:cNvSpPr txBox="1">
            <a:spLocks noChangeArrowheads="1"/>
          </p:cNvSpPr>
          <p:nvPr/>
        </p:nvSpPr>
        <p:spPr bwMode="auto">
          <a:xfrm>
            <a:off x="6581775" y="1463675"/>
            <a:ext cx="7826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>
                <a:solidFill>
                  <a:srgbClr val="0000FF"/>
                </a:solidFill>
                <a:latin typeface="Times New Roman" pitchFamily="18" charset="0"/>
              </a:rPr>
              <a:t>output</a:t>
            </a:r>
          </a:p>
        </p:txBody>
      </p:sp>
      <p:sp>
        <p:nvSpPr>
          <p:cNvPr id="4108" name="Text Box 13"/>
          <p:cNvSpPr txBox="1">
            <a:spLocks noChangeArrowheads="1"/>
          </p:cNvSpPr>
          <p:nvPr/>
        </p:nvSpPr>
        <p:spPr bwMode="auto">
          <a:xfrm>
            <a:off x="4854576" y="1354139"/>
            <a:ext cx="1222375" cy="661987"/>
          </a:xfrm>
          <a:prstGeom prst="rect">
            <a:avLst/>
          </a:prstGeom>
          <a:solidFill>
            <a:srgbClr val="99CCFF">
              <a:alpha val="50195"/>
            </a:srgbClr>
          </a:solidFill>
          <a:ln w="19050">
            <a:solidFill>
              <a:srgbClr val="33CCCC"/>
            </a:solidFill>
            <a:miter lim="800000"/>
            <a:headEnd/>
            <a:tailEnd/>
          </a:ln>
        </p:spPr>
        <p:txBody>
          <a:bodyPr lIns="91434" tIns="45718" rIns="91434" bIns="45718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1600" b="1" dirty="0">
                <a:solidFill>
                  <a:srgbClr val="0000FF"/>
                </a:solidFill>
                <a:latin typeface="Times New Roman" pitchFamily="18" charset="0"/>
              </a:rPr>
              <a:t>Processing Algorithms</a:t>
            </a:r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6365875" y="1690689"/>
            <a:ext cx="247650" cy="31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10" name="Text Box 15"/>
          <p:cNvSpPr txBox="1">
            <a:spLocks noChangeArrowheads="1"/>
          </p:cNvSpPr>
          <p:nvPr/>
        </p:nvSpPr>
        <p:spPr bwMode="auto">
          <a:xfrm>
            <a:off x="1849438" y="1174750"/>
            <a:ext cx="5699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000" b="1">
                <a:solidFill>
                  <a:srgbClr val="800000"/>
                </a:solidFill>
                <a:latin typeface="Times New Roman" pitchFamily="18" charset="0"/>
              </a:rPr>
              <a:t>x(t)</a:t>
            </a:r>
            <a:endParaRPr kumimoji="0" lang="en-US" altLang="zh-TW" sz="2000" b="1" baseline="-250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4111" name="Text Box 16"/>
          <p:cNvSpPr txBox="1">
            <a:spLocks noChangeArrowheads="1"/>
          </p:cNvSpPr>
          <p:nvPr/>
        </p:nvSpPr>
        <p:spPr bwMode="auto">
          <a:xfrm>
            <a:off x="4079876" y="1174750"/>
            <a:ext cx="6889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000" b="1">
                <a:solidFill>
                  <a:srgbClr val="800000"/>
                </a:solidFill>
                <a:latin typeface="Times New Roman" pitchFamily="18" charset="0"/>
              </a:rPr>
              <a:t>x[n]</a:t>
            </a:r>
            <a:endParaRPr kumimoji="0" lang="en-US" altLang="zh-TW" sz="2000" b="1" baseline="-250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4112" name="Line 17"/>
          <p:cNvSpPr>
            <a:spLocks noChangeShapeType="1"/>
          </p:cNvSpPr>
          <p:nvPr/>
        </p:nvSpPr>
        <p:spPr bwMode="auto">
          <a:xfrm flipV="1">
            <a:off x="3201988" y="1679576"/>
            <a:ext cx="355600" cy="31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13" name="Line 18"/>
          <p:cNvSpPr>
            <a:spLocks noChangeShapeType="1"/>
          </p:cNvSpPr>
          <p:nvPr/>
        </p:nvSpPr>
        <p:spPr bwMode="auto">
          <a:xfrm>
            <a:off x="3530600" y="1684338"/>
            <a:ext cx="241300" cy="4762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14" name="Line 19"/>
          <p:cNvSpPr>
            <a:spLocks noChangeShapeType="1"/>
          </p:cNvSpPr>
          <p:nvPr/>
        </p:nvSpPr>
        <p:spPr bwMode="auto">
          <a:xfrm flipV="1">
            <a:off x="3992563" y="1679575"/>
            <a:ext cx="641350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15" name="Line 20"/>
          <p:cNvSpPr>
            <a:spLocks noChangeShapeType="1"/>
          </p:cNvSpPr>
          <p:nvPr/>
        </p:nvSpPr>
        <p:spPr bwMode="auto">
          <a:xfrm>
            <a:off x="4598988" y="1684338"/>
            <a:ext cx="241300" cy="4762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16" name="Line 21"/>
          <p:cNvSpPr>
            <a:spLocks noChangeShapeType="1"/>
          </p:cNvSpPr>
          <p:nvPr/>
        </p:nvSpPr>
        <p:spPr bwMode="auto">
          <a:xfrm>
            <a:off x="3827463" y="1427164"/>
            <a:ext cx="169862" cy="2571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17" name="Line 22"/>
          <p:cNvSpPr>
            <a:spLocks noChangeShapeType="1"/>
          </p:cNvSpPr>
          <p:nvPr/>
        </p:nvSpPr>
        <p:spPr bwMode="auto">
          <a:xfrm flipH="1">
            <a:off x="3771901" y="1427164"/>
            <a:ext cx="212725" cy="5048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18" name="Line 24"/>
          <p:cNvSpPr>
            <a:spLocks noChangeShapeType="1"/>
          </p:cNvSpPr>
          <p:nvPr/>
        </p:nvSpPr>
        <p:spPr bwMode="auto">
          <a:xfrm>
            <a:off x="6894513" y="3316289"/>
            <a:ext cx="342900" cy="7937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19" name="Line 25"/>
          <p:cNvSpPr>
            <a:spLocks noChangeShapeType="1"/>
          </p:cNvSpPr>
          <p:nvPr/>
        </p:nvSpPr>
        <p:spPr bwMode="auto">
          <a:xfrm flipV="1">
            <a:off x="2047876" y="3313113"/>
            <a:ext cx="627063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20" name="Line 26"/>
          <p:cNvSpPr>
            <a:spLocks noChangeShapeType="1"/>
          </p:cNvSpPr>
          <p:nvPr/>
        </p:nvSpPr>
        <p:spPr bwMode="auto">
          <a:xfrm flipV="1">
            <a:off x="2655889" y="3317875"/>
            <a:ext cx="219075" cy="7938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21" name="Text Box 27"/>
          <p:cNvSpPr txBox="1">
            <a:spLocks noChangeArrowheads="1"/>
          </p:cNvSpPr>
          <p:nvPr/>
        </p:nvSpPr>
        <p:spPr bwMode="auto">
          <a:xfrm>
            <a:off x="2911476" y="3062288"/>
            <a:ext cx="1374775" cy="482600"/>
          </a:xfrm>
          <a:prstGeom prst="rect">
            <a:avLst/>
          </a:prstGeom>
          <a:noFill/>
          <a:ln w="12700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CCFF">
                    <a:alpha val="50195"/>
                  </a:srgbClr>
                </a:solidFill>
              </a14:hiddenFill>
            </a:ext>
          </a:extLst>
        </p:spPr>
        <p:txBody>
          <a:bodyPr lIns="91434" tIns="82795" rIns="91434" bIns="8279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2000" b="1" dirty="0">
                <a:solidFill>
                  <a:srgbClr val="000000"/>
                </a:solidFill>
                <a:latin typeface="Times New Roman" pitchFamily="18" charset="0"/>
              </a:rPr>
              <a:t>Processing</a:t>
            </a:r>
          </a:p>
        </p:txBody>
      </p:sp>
      <p:sp>
        <p:nvSpPr>
          <p:cNvPr id="4122" name="Text Box 28"/>
          <p:cNvSpPr txBox="1">
            <a:spLocks noChangeArrowheads="1"/>
          </p:cNvSpPr>
          <p:nvPr/>
        </p:nvSpPr>
        <p:spPr bwMode="auto">
          <a:xfrm>
            <a:off x="4525963" y="2981326"/>
            <a:ext cx="10223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2000" b="1">
                <a:solidFill>
                  <a:srgbClr val="800000"/>
                </a:solidFill>
                <a:latin typeface="Times New Roman" pitchFamily="18" charset="0"/>
              </a:rPr>
              <a:t>x</a:t>
            </a:r>
            <a:r>
              <a:rPr kumimoji="0" lang="en-US" altLang="zh-TW" sz="2000" b="1" baseline="-25000">
                <a:solidFill>
                  <a:srgbClr val="800000"/>
                </a:solidFill>
                <a:latin typeface="Times New Roman" pitchFamily="18" charset="0"/>
              </a:rPr>
              <a:t>k</a:t>
            </a:r>
            <a:endParaRPr kumimoji="0" lang="en-US" altLang="zh-TW" sz="2000" b="1">
              <a:solidFill>
                <a:srgbClr val="800000"/>
              </a:solidFill>
              <a:latin typeface="Times New Roman" pitchFamily="18" charset="0"/>
            </a:endParaRPr>
          </a:p>
          <a:p>
            <a:pPr algn="ctr"/>
            <a:r>
              <a:rPr kumimoji="0" lang="en-US" altLang="zh-TW" sz="1600" b="1">
                <a:solidFill>
                  <a:srgbClr val="800000"/>
                </a:solidFill>
                <a:latin typeface="Times New Roman" pitchFamily="18" charset="0"/>
              </a:rPr>
              <a:t>110101…</a:t>
            </a:r>
          </a:p>
        </p:txBody>
      </p:sp>
      <p:sp>
        <p:nvSpPr>
          <p:cNvPr id="4123" name="Text Box 29"/>
          <p:cNvSpPr txBox="1">
            <a:spLocks noChangeArrowheads="1"/>
          </p:cNvSpPr>
          <p:nvPr/>
        </p:nvSpPr>
        <p:spPr bwMode="auto">
          <a:xfrm>
            <a:off x="5627689" y="3040063"/>
            <a:ext cx="1266825" cy="582612"/>
          </a:xfrm>
          <a:prstGeom prst="rect">
            <a:avLst/>
          </a:prstGeom>
          <a:solidFill>
            <a:srgbClr val="FFFFFF"/>
          </a:solidFill>
          <a:ln w="12700">
            <a:solidFill>
              <a:srgbClr val="FF6600"/>
            </a:solidFill>
            <a:miter lim="800000"/>
            <a:headEnd/>
            <a:tailEnd/>
          </a:ln>
        </p:spPr>
        <p:txBody>
          <a:bodyPr lIns="91434" tIns="45718" rIns="91434" bIns="45718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1700" b="1">
                <a:solidFill>
                  <a:srgbClr val="000000"/>
                </a:solidFill>
                <a:latin typeface="Times New Roman" pitchFamily="18" charset="0"/>
              </a:rPr>
              <a:t>Inverse Processing</a:t>
            </a:r>
          </a:p>
        </p:txBody>
      </p:sp>
      <p:sp>
        <p:nvSpPr>
          <p:cNvPr id="4124" name="Line 30"/>
          <p:cNvSpPr>
            <a:spLocks noChangeShapeType="1"/>
          </p:cNvSpPr>
          <p:nvPr/>
        </p:nvSpPr>
        <p:spPr bwMode="auto">
          <a:xfrm>
            <a:off x="5329238" y="3316289"/>
            <a:ext cx="298450" cy="31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25" name="Line 31"/>
          <p:cNvSpPr>
            <a:spLocks noChangeShapeType="1"/>
          </p:cNvSpPr>
          <p:nvPr/>
        </p:nvSpPr>
        <p:spPr bwMode="auto">
          <a:xfrm>
            <a:off x="7218363" y="3325814"/>
            <a:ext cx="273050" cy="31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26" name="Line 32"/>
          <p:cNvSpPr>
            <a:spLocks noChangeShapeType="1"/>
          </p:cNvSpPr>
          <p:nvPr/>
        </p:nvSpPr>
        <p:spPr bwMode="auto">
          <a:xfrm>
            <a:off x="4289426" y="3313114"/>
            <a:ext cx="296863" cy="1587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27" name="Text Box 33"/>
          <p:cNvSpPr txBox="1">
            <a:spLocks noChangeArrowheads="1"/>
          </p:cNvSpPr>
          <p:nvPr/>
        </p:nvSpPr>
        <p:spPr bwMode="auto">
          <a:xfrm>
            <a:off x="2270125" y="2870200"/>
            <a:ext cx="630238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000" b="1">
                <a:solidFill>
                  <a:srgbClr val="800000"/>
                </a:solidFill>
                <a:latin typeface="Times New Roman" pitchFamily="18" charset="0"/>
              </a:rPr>
              <a:t>x[n]</a:t>
            </a:r>
            <a:endParaRPr kumimoji="0" lang="en-US" altLang="zh-TW" sz="2000" b="1" baseline="-25000">
              <a:solidFill>
                <a:srgbClr val="800000"/>
              </a:solidFill>
              <a:latin typeface="Times New Roman" pitchFamily="18" charset="0"/>
            </a:endParaRPr>
          </a:p>
        </p:txBody>
      </p:sp>
      <p:grpSp>
        <p:nvGrpSpPr>
          <p:cNvPr id="4128" name="Group 42"/>
          <p:cNvGrpSpPr>
            <a:grpSpLocks/>
          </p:cNvGrpSpPr>
          <p:nvPr/>
        </p:nvGrpSpPr>
        <p:grpSpPr bwMode="auto">
          <a:xfrm>
            <a:off x="7061201" y="2854326"/>
            <a:ext cx="638175" cy="504825"/>
            <a:chOff x="3488" y="1900"/>
            <a:chExt cx="402" cy="318"/>
          </a:xfrm>
        </p:grpSpPr>
        <p:sp>
          <p:nvSpPr>
            <p:cNvPr id="4133" name="Text Box 35"/>
            <p:cNvSpPr txBox="1">
              <a:spLocks noChangeArrowheads="1"/>
            </p:cNvSpPr>
            <p:nvPr/>
          </p:nvSpPr>
          <p:spPr bwMode="auto">
            <a:xfrm>
              <a:off x="3493" y="1961"/>
              <a:ext cx="39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0" tIns="45715" rIns="91430" bIns="45715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2000" b="1">
                  <a:solidFill>
                    <a:srgbClr val="800000"/>
                  </a:solidFill>
                  <a:latin typeface="Times New Roman" pitchFamily="18" charset="0"/>
                </a:rPr>
                <a:t>x[n]</a:t>
              </a:r>
              <a:endParaRPr kumimoji="0" lang="en-US" altLang="zh-TW" sz="2000" b="1" baseline="-25000">
                <a:solidFill>
                  <a:srgbClr val="800000"/>
                </a:solidFill>
                <a:latin typeface="Times New Roman" pitchFamily="18" charset="0"/>
              </a:endParaRPr>
            </a:p>
          </p:txBody>
        </p:sp>
        <p:sp>
          <p:nvSpPr>
            <p:cNvPr id="4134" name="Text Box 36"/>
            <p:cNvSpPr txBox="1">
              <a:spLocks noChangeArrowheads="1"/>
            </p:cNvSpPr>
            <p:nvPr/>
          </p:nvSpPr>
          <p:spPr bwMode="auto">
            <a:xfrm>
              <a:off x="3488" y="1900"/>
              <a:ext cx="20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0" tIns="45715" rIns="91430" bIns="45715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2000" b="1">
                  <a:solidFill>
                    <a:srgbClr val="800000"/>
                  </a:solidFill>
                  <a:latin typeface="Times New Roman" pitchFamily="18" charset="0"/>
                </a:rPr>
                <a:t>^</a:t>
              </a:r>
            </a:p>
          </p:txBody>
        </p:sp>
      </p:grpSp>
      <p:sp>
        <p:nvSpPr>
          <p:cNvPr id="4129" name="Line 37"/>
          <p:cNvSpPr>
            <a:spLocks noChangeShapeType="1"/>
          </p:cNvSpPr>
          <p:nvPr/>
        </p:nvSpPr>
        <p:spPr bwMode="auto">
          <a:xfrm flipH="1">
            <a:off x="4984751" y="3567114"/>
            <a:ext cx="4763" cy="255587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30" name="Text Box 38"/>
          <p:cNvSpPr txBox="1">
            <a:spLocks noChangeArrowheads="1"/>
          </p:cNvSpPr>
          <p:nvPr/>
        </p:nvSpPr>
        <p:spPr bwMode="auto">
          <a:xfrm>
            <a:off x="3827464" y="3741739"/>
            <a:ext cx="235902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1900" b="1">
                <a:solidFill>
                  <a:srgbClr val="000080"/>
                </a:solidFill>
                <a:latin typeface="Times New Roman" pitchFamily="18" charset="0"/>
              </a:rPr>
              <a:t>Storage/transmission</a:t>
            </a:r>
            <a:endParaRPr kumimoji="0" lang="en-US" altLang="zh-TW" sz="1900" b="1" baseline="-25000">
              <a:solidFill>
                <a:srgbClr val="000080"/>
              </a:solidFill>
              <a:latin typeface="Times New Roman" pitchFamily="18" charset="0"/>
            </a:endParaRPr>
          </a:p>
        </p:txBody>
      </p:sp>
      <p:sp>
        <p:nvSpPr>
          <p:cNvPr id="4131" name="Text Box 41"/>
          <p:cNvSpPr txBox="1">
            <a:spLocks noChangeArrowheads="1"/>
          </p:cNvSpPr>
          <p:nvPr/>
        </p:nvSpPr>
        <p:spPr bwMode="auto">
          <a:xfrm>
            <a:off x="7464426" y="1882776"/>
            <a:ext cx="3203575" cy="3962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80975" indent="-180975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541338" indent="-180975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Speech Signals</a:t>
            </a:r>
          </a:p>
          <a:p>
            <a:pPr lvl="1" eaLnBrk="1" hangingPunct="1">
              <a:spcBef>
                <a:spcPct val="50000"/>
              </a:spcBef>
              <a:buFont typeface="Times New Roman" pitchFamily="18" charset="0"/>
              <a:buChar char="–"/>
            </a:pPr>
            <a:r>
              <a:rPr lang="en-US" altLang="zh-TW" sz="1700" dirty="0">
                <a:latin typeface="Times New Roman" pitchFamily="18" charset="0"/>
              </a:rPr>
              <a:t>Carrying Linguistic Knowledge and Human Information: Characters, Words, Phrases, Sentences, Concepts, etc.</a:t>
            </a:r>
          </a:p>
          <a:p>
            <a:pPr lvl="1" eaLnBrk="1" hangingPunct="1">
              <a:spcBef>
                <a:spcPct val="50000"/>
              </a:spcBef>
              <a:buFont typeface="Times New Roman" pitchFamily="18" charset="0"/>
              <a:buChar char="–"/>
            </a:pPr>
            <a:r>
              <a:rPr lang="en-US" altLang="zh-TW" sz="1700" dirty="0">
                <a:latin typeface="Times New Roman" pitchFamily="18" charset="0"/>
              </a:rPr>
              <a:t>Double Levels of Information: Acoustic Signal Level/Symbolic or Linguistic Level</a:t>
            </a:r>
          </a:p>
          <a:p>
            <a:pPr lvl="1" eaLnBrk="1" hangingPunct="1">
              <a:spcBef>
                <a:spcPct val="50000"/>
              </a:spcBef>
              <a:buFont typeface="Times New Roman" pitchFamily="18" charset="0"/>
              <a:buChar char="–"/>
            </a:pPr>
            <a:r>
              <a:rPr lang="en-US" altLang="zh-TW" sz="1700" dirty="0">
                <a:latin typeface="Times New Roman" pitchFamily="18" charset="0"/>
              </a:rPr>
              <a:t>Processing and Interaction of the Double-level Information</a:t>
            </a:r>
          </a:p>
        </p:txBody>
      </p:sp>
      <p:sp>
        <p:nvSpPr>
          <p:cNvPr id="4132" name="Line 4"/>
          <p:cNvSpPr>
            <a:spLocks noChangeShapeType="1"/>
          </p:cNvSpPr>
          <p:nvPr/>
        </p:nvSpPr>
        <p:spPr bwMode="auto">
          <a:xfrm>
            <a:off x="1524000" y="7667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3" name="Picture 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568" y="3621089"/>
            <a:ext cx="901285" cy="31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85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/>
          <p:cNvSpPr>
            <a:spLocks noChangeShapeType="1"/>
          </p:cNvSpPr>
          <p:nvPr/>
        </p:nvSpPr>
        <p:spPr bwMode="auto">
          <a:xfrm flipV="1">
            <a:off x="3760788" y="5029201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57338" y="85725"/>
            <a:ext cx="911066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/>
          <a:lstStyle/>
          <a:p>
            <a:pPr>
              <a:lnSpc>
                <a:spcPct val="90000"/>
              </a:lnSpc>
            </a:pPr>
            <a:r>
              <a:rPr lang="en-US" altLang="zh-TW" sz="3000" b="1" dirty="0">
                <a:latin typeface="Times New Roman" pitchFamily="18" charset="0"/>
                <a:ea typeface="全真魏碑體" pitchFamily="49" charset="-120"/>
              </a:rPr>
              <a:t>Speech Recognition Technologies, Applications and Problems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752600" y="1066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625601" y="1012826"/>
            <a:ext cx="8774113" cy="4979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87325" indent="-187325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663575" indent="-28575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Word Recognition</a:t>
            </a:r>
          </a:p>
          <a:p>
            <a:pPr lvl="1" eaLnBrk="1" hangingPunct="1">
              <a:spcBef>
                <a:spcPct val="30000"/>
              </a:spcBef>
              <a:buSzPct val="120000"/>
              <a:buFontTx/>
              <a:buChar char="–"/>
            </a:pPr>
            <a:r>
              <a:rPr lang="en-US" altLang="zh-TW" sz="2000">
                <a:latin typeface="Times New Roman" pitchFamily="18" charset="0"/>
              </a:rPr>
              <a:t>voice command/instructions</a:t>
            </a:r>
          </a:p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Keyword Spotting</a:t>
            </a:r>
          </a:p>
          <a:p>
            <a:pPr lvl="1" eaLnBrk="1" hangingPunct="1">
              <a:spcBef>
                <a:spcPct val="30000"/>
              </a:spcBef>
              <a:buSzPct val="120000"/>
              <a:buFontTx/>
              <a:buChar char="–"/>
            </a:pPr>
            <a:r>
              <a:rPr lang="en-US" altLang="zh-TW" sz="2000">
                <a:latin typeface="Times New Roman" pitchFamily="18" charset="0"/>
              </a:rPr>
              <a:t>identifying the keywords out of a pre-defined keyword set from input voice utterances</a:t>
            </a:r>
          </a:p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Large Vocabulary Continuous Speech Recognition</a:t>
            </a:r>
          </a:p>
          <a:p>
            <a:pPr lvl="1" eaLnBrk="1" hangingPunct="1">
              <a:spcBef>
                <a:spcPct val="30000"/>
              </a:spcBef>
              <a:buSzPct val="120000"/>
              <a:buFontTx/>
              <a:buChar char="–"/>
            </a:pPr>
            <a:r>
              <a:rPr lang="en-US" altLang="zh-TW" sz="2000">
                <a:latin typeface="Times New Roman" pitchFamily="18" charset="0"/>
              </a:rPr>
              <a:t>entering longer texts</a:t>
            </a:r>
            <a:endParaRPr lang="en-US" altLang="zh-TW" sz="2200" b="1">
              <a:latin typeface="Times New Roman" pitchFamily="18" charset="0"/>
            </a:endParaRPr>
          </a:p>
          <a:p>
            <a:pPr lvl="1" eaLnBrk="1" hangingPunct="1">
              <a:spcBef>
                <a:spcPct val="30000"/>
              </a:spcBef>
              <a:buSzPct val="120000"/>
              <a:buFontTx/>
              <a:buChar char="–"/>
            </a:pPr>
            <a:r>
              <a:rPr lang="en-US" altLang="zh-TW" sz="2000">
                <a:latin typeface="Times New Roman" pitchFamily="18" charset="0"/>
              </a:rPr>
              <a:t>remote dictation/automatic transcription</a:t>
            </a:r>
          </a:p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Speaker Dependent/Independent/Adaptive</a:t>
            </a:r>
          </a:p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Acoustic Reception/Background Noise/Channel Distortion</a:t>
            </a:r>
          </a:p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Read/Spontaneous/Conversational Speech</a:t>
            </a:r>
          </a:p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endParaRPr lang="en-US" altLang="zh-TW" sz="2200" b="1">
              <a:latin typeface="Times New Roman" pitchFamily="18" charset="0"/>
            </a:endParaRP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3565525" y="5300664"/>
            <a:ext cx="184718" cy="830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z="2400">
              <a:latin typeface="Times New Roman" pitchFamily="18" charset="0"/>
            </a:endParaRPr>
          </a:p>
          <a:p>
            <a:pPr eaLnBrk="1" hangingPunct="1"/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1524000" y="908050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288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/>
          <p:cNvSpPr>
            <a:spLocks noChangeShapeType="1"/>
          </p:cNvSpPr>
          <p:nvPr/>
        </p:nvSpPr>
        <p:spPr bwMode="auto">
          <a:xfrm flipV="1">
            <a:off x="3760788" y="5029201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57338" y="85725"/>
            <a:ext cx="911066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/>
          <a:lstStyle/>
          <a:p>
            <a:pPr>
              <a:lnSpc>
                <a:spcPct val="90000"/>
              </a:lnSpc>
            </a:pPr>
            <a:r>
              <a:rPr lang="en-US" altLang="zh-TW" sz="3300" b="1" dirty="0">
                <a:latin typeface="Times New Roman" pitchFamily="18" charset="0"/>
                <a:ea typeface="全真魏碑體" pitchFamily="49" charset="-120"/>
              </a:rPr>
              <a:t>Text-to-speech Synthesis</a:t>
            </a: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1752600" y="2852739"/>
            <a:ext cx="8610600" cy="3214687"/>
            <a:chOff x="144" y="960"/>
            <a:chExt cx="5376" cy="2073"/>
          </a:xfrm>
        </p:grpSpPr>
        <p:sp>
          <p:nvSpPr>
            <p:cNvPr id="24584" name="Text Box 5"/>
            <p:cNvSpPr txBox="1">
              <a:spLocks noChangeArrowheads="1"/>
            </p:cNvSpPr>
            <p:nvPr/>
          </p:nvSpPr>
          <p:spPr bwMode="auto">
            <a:xfrm>
              <a:off x="964" y="2239"/>
              <a:ext cx="1086" cy="7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63500" dir="3187806" algn="ctr" rotWithShape="0">
                <a:srgbClr val="CCECFF"/>
              </a:outerShdw>
            </a:effectLst>
          </p:spPr>
          <p:txBody>
            <a:bodyPr lIns="91398" tIns="45700" rIns="91398" bIns="457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latin typeface="Times New Roman" pitchFamily="18" charset="0"/>
                </a:rPr>
                <a:t>Text Analysis and Letter-to-sound Conversion</a:t>
              </a:r>
            </a:p>
          </p:txBody>
        </p:sp>
        <p:sp>
          <p:nvSpPr>
            <p:cNvPr id="24585" name="Text Box 6"/>
            <p:cNvSpPr txBox="1">
              <a:spLocks noChangeArrowheads="1"/>
            </p:cNvSpPr>
            <p:nvPr/>
          </p:nvSpPr>
          <p:spPr bwMode="auto">
            <a:xfrm>
              <a:off x="2401" y="2239"/>
              <a:ext cx="819" cy="7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71847" dir="2700237" algn="ctr" rotWithShape="0">
                <a:srgbClr val="CCECFF"/>
              </a:outerShdw>
            </a:effectLst>
          </p:spPr>
          <p:txBody>
            <a:bodyPr lIns="91398" tIns="45700" rIns="91398" bIns="457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latin typeface="Times New Roman" pitchFamily="18" charset="0"/>
                </a:rPr>
                <a:t>Prosody Generation</a:t>
              </a:r>
            </a:p>
          </p:txBody>
        </p:sp>
        <p:sp>
          <p:nvSpPr>
            <p:cNvPr id="24586" name="Text Box 7"/>
            <p:cNvSpPr txBox="1">
              <a:spLocks noChangeArrowheads="1"/>
            </p:cNvSpPr>
            <p:nvPr/>
          </p:nvSpPr>
          <p:spPr bwMode="auto">
            <a:xfrm>
              <a:off x="3647" y="2239"/>
              <a:ext cx="1051" cy="7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CCECFF"/>
              </a:outerShdw>
            </a:effectLst>
          </p:spPr>
          <p:txBody>
            <a:bodyPr lIns="91398" tIns="45700" rIns="91398" bIns="457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latin typeface="Times New Roman" pitchFamily="18" charset="0"/>
                </a:rPr>
                <a:t>Signal </a:t>
              </a:r>
            </a:p>
            <a:p>
              <a:pPr algn="ctr"/>
              <a:r>
                <a:rPr kumimoji="0" lang="en-US" altLang="zh-TW" b="1">
                  <a:latin typeface="Times New Roman" pitchFamily="18" charset="0"/>
                </a:rPr>
                <a:t>Processing</a:t>
              </a:r>
            </a:p>
            <a:p>
              <a:pPr algn="ctr"/>
              <a:r>
                <a:rPr kumimoji="0" lang="en-US" altLang="zh-TW" b="1">
                  <a:latin typeface="Times New Roman" pitchFamily="18" charset="0"/>
                </a:rPr>
                <a:t>and </a:t>
              </a:r>
            </a:p>
            <a:p>
              <a:pPr algn="ctr"/>
              <a:r>
                <a:rPr kumimoji="0" lang="en-US" altLang="zh-TW" b="1">
                  <a:latin typeface="Times New Roman" pitchFamily="18" charset="0"/>
                </a:rPr>
                <a:t>Concatenation</a:t>
              </a:r>
            </a:p>
          </p:txBody>
        </p:sp>
        <p:sp>
          <p:nvSpPr>
            <p:cNvPr id="24587" name="AutoShape 8"/>
            <p:cNvSpPr>
              <a:spLocks noChangeArrowheads="1"/>
            </p:cNvSpPr>
            <p:nvPr/>
          </p:nvSpPr>
          <p:spPr bwMode="auto">
            <a:xfrm>
              <a:off x="1282" y="960"/>
              <a:ext cx="737" cy="897"/>
            </a:xfrm>
            <a:prstGeom prst="flowChartMagneticDisk">
              <a:avLst/>
            </a:prstGeom>
            <a:solidFill>
              <a:srgbClr val="CCEC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88" name="Text Box 9"/>
            <p:cNvSpPr txBox="1">
              <a:spLocks noChangeArrowheads="1"/>
            </p:cNvSpPr>
            <p:nvPr/>
          </p:nvSpPr>
          <p:spPr bwMode="auto">
            <a:xfrm>
              <a:off x="1232" y="1210"/>
              <a:ext cx="839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700" rIns="91398" bIns="457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latin typeface="Times New Roman" pitchFamily="18" charset="0"/>
                </a:rPr>
                <a:t>Lexicon and  Rules</a:t>
              </a:r>
            </a:p>
          </p:txBody>
        </p:sp>
        <p:sp>
          <p:nvSpPr>
            <p:cNvPr id="24589" name="AutoShape 10"/>
            <p:cNvSpPr>
              <a:spLocks noChangeArrowheads="1"/>
            </p:cNvSpPr>
            <p:nvPr/>
          </p:nvSpPr>
          <p:spPr bwMode="auto">
            <a:xfrm>
              <a:off x="2458" y="960"/>
              <a:ext cx="738" cy="897"/>
            </a:xfrm>
            <a:prstGeom prst="flowChartMagneticDisk">
              <a:avLst/>
            </a:prstGeom>
            <a:solidFill>
              <a:srgbClr val="CCEC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90" name="Text Box 11"/>
            <p:cNvSpPr txBox="1">
              <a:spLocks noChangeArrowheads="1"/>
            </p:cNvSpPr>
            <p:nvPr/>
          </p:nvSpPr>
          <p:spPr bwMode="auto">
            <a:xfrm>
              <a:off x="2431" y="1296"/>
              <a:ext cx="83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700" rIns="91398" bIns="457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latin typeface="Times New Roman" pitchFamily="18" charset="0"/>
                </a:rPr>
                <a:t>Prosodic Model</a:t>
              </a:r>
            </a:p>
          </p:txBody>
        </p:sp>
        <p:sp>
          <p:nvSpPr>
            <p:cNvPr id="24591" name="AutoShape 12"/>
            <p:cNvSpPr>
              <a:spLocks noChangeArrowheads="1"/>
            </p:cNvSpPr>
            <p:nvPr/>
          </p:nvSpPr>
          <p:spPr bwMode="auto">
            <a:xfrm>
              <a:off x="3776" y="960"/>
              <a:ext cx="738" cy="897"/>
            </a:xfrm>
            <a:prstGeom prst="flowChartMagneticDisk">
              <a:avLst/>
            </a:prstGeom>
            <a:solidFill>
              <a:srgbClr val="CCEC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92" name="Text Box 13"/>
            <p:cNvSpPr txBox="1">
              <a:spLocks noChangeArrowheads="1"/>
            </p:cNvSpPr>
            <p:nvPr/>
          </p:nvSpPr>
          <p:spPr bwMode="auto">
            <a:xfrm>
              <a:off x="3733" y="1304"/>
              <a:ext cx="838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700" rIns="91398" bIns="457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latin typeface="Times New Roman" pitchFamily="18" charset="0"/>
                </a:rPr>
                <a:t>Voice Unit Database</a:t>
              </a:r>
            </a:p>
          </p:txBody>
        </p:sp>
        <p:sp>
          <p:nvSpPr>
            <p:cNvPr id="24593" name="Line 14"/>
            <p:cNvSpPr>
              <a:spLocks noChangeShapeType="1"/>
            </p:cNvSpPr>
            <p:nvPr/>
          </p:nvSpPr>
          <p:spPr bwMode="auto">
            <a:xfrm flipH="1">
              <a:off x="1635" y="1858"/>
              <a:ext cx="1" cy="3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94" name="Line 15"/>
            <p:cNvSpPr>
              <a:spLocks noChangeShapeType="1"/>
            </p:cNvSpPr>
            <p:nvPr/>
          </p:nvSpPr>
          <p:spPr bwMode="auto">
            <a:xfrm>
              <a:off x="2827" y="1857"/>
              <a:ext cx="2" cy="3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95" name="Line 16"/>
            <p:cNvSpPr>
              <a:spLocks noChangeShapeType="1"/>
            </p:cNvSpPr>
            <p:nvPr/>
          </p:nvSpPr>
          <p:spPr bwMode="auto">
            <a:xfrm flipH="1">
              <a:off x="4145" y="1857"/>
              <a:ext cx="6" cy="3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96" name="Line 17"/>
            <p:cNvSpPr>
              <a:spLocks noChangeShapeType="1"/>
            </p:cNvSpPr>
            <p:nvPr/>
          </p:nvSpPr>
          <p:spPr bwMode="auto">
            <a:xfrm flipV="1">
              <a:off x="144" y="2610"/>
              <a:ext cx="7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97" name="Line 18"/>
            <p:cNvSpPr>
              <a:spLocks noChangeShapeType="1"/>
            </p:cNvSpPr>
            <p:nvPr/>
          </p:nvSpPr>
          <p:spPr bwMode="auto">
            <a:xfrm>
              <a:off x="2075" y="2602"/>
              <a:ext cx="334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98" name="Line 19"/>
            <p:cNvSpPr>
              <a:spLocks noChangeShapeType="1"/>
            </p:cNvSpPr>
            <p:nvPr/>
          </p:nvSpPr>
          <p:spPr bwMode="auto">
            <a:xfrm flipV="1">
              <a:off x="3237" y="2602"/>
              <a:ext cx="404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99" name="Text Box 20"/>
            <p:cNvSpPr txBox="1">
              <a:spLocks noChangeArrowheads="1"/>
            </p:cNvSpPr>
            <p:nvPr/>
          </p:nvSpPr>
          <p:spPr bwMode="auto">
            <a:xfrm>
              <a:off x="308" y="2098"/>
              <a:ext cx="551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700" rIns="91398" bIns="457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Input Text</a:t>
              </a:r>
            </a:p>
          </p:txBody>
        </p:sp>
        <p:sp>
          <p:nvSpPr>
            <p:cNvPr id="24600" name="Text Box 21"/>
            <p:cNvSpPr txBox="1">
              <a:spLocks noChangeArrowheads="1"/>
            </p:cNvSpPr>
            <p:nvPr/>
          </p:nvSpPr>
          <p:spPr bwMode="auto">
            <a:xfrm>
              <a:off x="4817" y="1959"/>
              <a:ext cx="656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700" rIns="91398" bIns="457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Output Speech Signal</a:t>
              </a:r>
            </a:p>
          </p:txBody>
        </p:sp>
        <p:sp>
          <p:nvSpPr>
            <p:cNvPr id="24601" name="Line 22"/>
            <p:cNvSpPr>
              <a:spLocks noChangeShapeType="1"/>
            </p:cNvSpPr>
            <p:nvPr/>
          </p:nvSpPr>
          <p:spPr bwMode="auto">
            <a:xfrm flipV="1">
              <a:off x="4721" y="2614"/>
              <a:ext cx="7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</p:grpSp>
      <p:sp>
        <p:nvSpPr>
          <p:cNvPr id="24581" name="Text Box 23"/>
          <p:cNvSpPr txBox="1">
            <a:spLocks noChangeArrowheads="1"/>
          </p:cNvSpPr>
          <p:nvPr/>
        </p:nvSpPr>
        <p:spPr bwMode="auto">
          <a:xfrm>
            <a:off x="1752600" y="1066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24582" name="Text Box 24"/>
          <p:cNvSpPr txBox="1">
            <a:spLocks noChangeArrowheads="1"/>
          </p:cNvSpPr>
          <p:nvPr/>
        </p:nvSpPr>
        <p:spPr bwMode="auto">
          <a:xfrm>
            <a:off x="1625601" y="1012825"/>
            <a:ext cx="8774113" cy="178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87325" indent="-187325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buSzPct val="120000"/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Transforming any input text into corresponding speech signals </a:t>
            </a:r>
          </a:p>
          <a:p>
            <a:pPr eaLnBrk="1" hangingPunct="1">
              <a:buSzPct val="120000"/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E-mail/Web page reading </a:t>
            </a:r>
          </a:p>
          <a:p>
            <a:pPr eaLnBrk="1" hangingPunct="1">
              <a:buSzPct val="120000"/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Prosodic modeling </a:t>
            </a:r>
          </a:p>
          <a:p>
            <a:pPr eaLnBrk="1" hangingPunct="1">
              <a:buSzPct val="120000"/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Basic voice units/rule-based, non-uniform units/corpus-based, model-based</a:t>
            </a:r>
          </a:p>
        </p:txBody>
      </p:sp>
      <p:sp>
        <p:nvSpPr>
          <p:cNvPr id="24583" name="Line 25"/>
          <p:cNvSpPr>
            <a:spLocks noChangeShapeType="1"/>
          </p:cNvSpPr>
          <p:nvPr/>
        </p:nvSpPr>
        <p:spPr bwMode="auto">
          <a:xfrm>
            <a:off x="152400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27" name="Picture 2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480" y="5655289"/>
            <a:ext cx="1040768" cy="3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89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603375" y="152400"/>
            <a:ext cx="79390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/>
          <a:lstStyle/>
          <a:p>
            <a:r>
              <a:rPr lang="en-US" altLang="zh-TW" sz="3300" b="1" dirty="0">
                <a:latin typeface="Times New Roman" pitchFamily="18" charset="0"/>
              </a:rPr>
              <a:t>Speech Understanding</a:t>
            </a:r>
          </a:p>
        </p:txBody>
      </p:sp>
      <p:grpSp>
        <p:nvGrpSpPr>
          <p:cNvPr id="25603" name="Group 112"/>
          <p:cNvGrpSpPr>
            <a:grpSpLocks/>
          </p:cNvGrpSpPr>
          <p:nvPr/>
        </p:nvGrpSpPr>
        <p:grpSpPr bwMode="auto">
          <a:xfrm>
            <a:off x="1524000" y="1041401"/>
            <a:ext cx="9144000" cy="5737225"/>
            <a:chOff x="0" y="656"/>
            <a:chExt cx="5760" cy="3614"/>
          </a:xfrm>
        </p:grpSpPr>
        <p:sp>
          <p:nvSpPr>
            <p:cNvPr id="25605" name="Text Box 69"/>
            <p:cNvSpPr txBox="1">
              <a:spLocks noChangeArrowheads="1"/>
            </p:cNvSpPr>
            <p:nvPr/>
          </p:nvSpPr>
          <p:spPr bwMode="auto">
            <a:xfrm>
              <a:off x="48" y="656"/>
              <a:ext cx="5712" cy="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4" tIns="45679" rIns="91354" bIns="45679">
              <a:spAutoFit/>
            </a:bodyPr>
            <a:lstStyle>
              <a:lvl1pPr marL="190500" indent="-1905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buFontTx/>
                <a:buChar char="•"/>
              </a:pPr>
              <a:r>
                <a:rPr lang="en-US" altLang="zh-TW" sz="2400" b="1" dirty="0">
                  <a:latin typeface="Times New Roman" pitchFamily="18" charset="0"/>
                  <a:ea typeface="全真魏碑體" pitchFamily="49" charset="-120"/>
                </a:rPr>
                <a:t>Understanding Speaker’s Intention rather than Transcribing into Word Strings</a:t>
              </a:r>
            </a:p>
            <a:p>
              <a:pPr algn="just" eaLnBrk="1" hangingPunct="1">
                <a:lnSpc>
                  <a:spcPct val="90000"/>
                </a:lnSpc>
                <a:buFontTx/>
                <a:buChar char="•"/>
              </a:pPr>
              <a:r>
                <a:rPr lang="en-US" altLang="zh-TW" sz="2400" b="1" dirty="0">
                  <a:latin typeface="Times New Roman" pitchFamily="18" charset="0"/>
                  <a:ea typeface="全真魏碑體" pitchFamily="49" charset="-120"/>
                </a:rPr>
                <a:t>Limited Domains/Finite Tasks</a:t>
              </a:r>
            </a:p>
          </p:txBody>
        </p:sp>
        <p:grpSp>
          <p:nvGrpSpPr>
            <p:cNvPr id="25606" name="Group 78"/>
            <p:cNvGrpSpPr>
              <a:grpSpLocks/>
            </p:cNvGrpSpPr>
            <p:nvPr/>
          </p:nvGrpSpPr>
          <p:grpSpPr bwMode="auto">
            <a:xfrm>
              <a:off x="6" y="1570"/>
              <a:ext cx="4976" cy="1605"/>
              <a:chOff x="6" y="1681"/>
              <a:chExt cx="4976" cy="1605"/>
            </a:xfrm>
          </p:grpSpPr>
          <p:grpSp>
            <p:nvGrpSpPr>
              <p:cNvPr id="25628" name="Group 3"/>
              <p:cNvGrpSpPr>
                <a:grpSpLocks/>
              </p:cNvGrpSpPr>
              <p:nvPr/>
            </p:nvGrpSpPr>
            <p:grpSpPr bwMode="auto">
              <a:xfrm>
                <a:off x="1193" y="2800"/>
                <a:ext cx="940" cy="486"/>
                <a:chOff x="1392" y="2269"/>
                <a:chExt cx="1104" cy="611"/>
              </a:xfrm>
            </p:grpSpPr>
            <p:sp>
              <p:nvSpPr>
                <p:cNvPr id="25653" name="Line 4"/>
                <p:cNvSpPr>
                  <a:spLocks noChangeShapeType="1"/>
                </p:cNvSpPr>
                <p:nvPr/>
              </p:nvSpPr>
              <p:spPr bwMode="auto">
                <a:xfrm>
                  <a:off x="1392" y="2304"/>
                  <a:ext cx="1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54" name="Line 5"/>
                <p:cNvSpPr>
                  <a:spLocks noChangeShapeType="1"/>
                </p:cNvSpPr>
                <p:nvPr/>
              </p:nvSpPr>
              <p:spPr bwMode="auto">
                <a:xfrm>
                  <a:off x="1523" y="2304"/>
                  <a:ext cx="0" cy="5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55" name="Line 6"/>
                <p:cNvSpPr>
                  <a:spLocks noChangeShapeType="1"/>
                </p:cNvSpPr>
                <p:nvPr/>
              </p:nvSpPr>
              <p:spPr bwMode="auto">
                <a:xfrm>
                  <a:off x="1632" y="230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56" name="Line 7"/>
                <p:cNvSpPr>
                  <a:spLocks noChangeShapeType="1"/>
                </p:cNvSpPr>
                <p:nvPr/>
              </p:nvSpPr>
              <p:spPr bwMode="auto">
                <a:xfrm>
                  <a:off x="1776" y="230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57" name="Line 8"/>
                <p:cNvSpPr>
                  <a:spLocks noChangeShapeType="1"/>
                </p:cNvSpPr>
                <p:nvPr/>
              </p:nvSpPr>
              <p:spPr bwMode="auto">
                <a:xfrm>
                  <a:off x="1955" y="230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58" name="Line 9"/>
                <p:cNvSpPr>
                  <a:spLocks noChangeShapeType="1"/>
                </p:cNvSpPr>
                <p:nvPr/>
              </p:nvSpPr>
              <p:spPr bwMode="auto">
                <a:xfrm>
                  <a:off x="2031" y="230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59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160" y="2304"/>
                  <a:ext cx="2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0" name="Line 11"/>
                <p:cNvSpPr>
                  <a:spLocks noChangeShapeType="1"/>
                </p:cNvSpPr>
                <p:nvPr/>
              </p:nvSpPr>
              <p:spPr bwMode="auto">
                <a:xfrm>
                  <a:off x="2256" y="230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1" name="Line 12"/>
                <p:cNvSpPr>
                  <a:spLocks noChangeShapeType="1"/>
                </p:cNvSpPr>
                <p:nvPr/>
              </p:nvSpPr>
              <p:spPr bwMode="auto">
                <a:xfrm>
                  <a:off x="2400" y="230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2" name="Oval 13"/>
                <p:cNvSpPr>
                  <a:spLocks noChangeArrowheads="1"/>
                </p:cNvSpPr>
                <p:nvPr/>
              </p:nvSpPr>
              <p:spPr bwMode="auto">
                <a:xfrm>
                  <a:off x="1604" y="2271"/>
                  <a:ext cx="63" cy="41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3" name="Oval 14"/>
                <p:cNvSpPr>
                  <a:spLocks noChangeArrowheads="1"/>
                </p:cNvSpPr>
                <p:nvPr/>
              </p:nvSpPr>
              <p:spPr bwMode="auto">
                <a:xfrm>
                  <a:off x="1740" y="2275"/>
                  <a:ext cx="63" cy="41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4" name="Oval 15"/>
                <p:cNvSpPr>
                  <a:spLocks noChangeArrowheads="1"/>
                </p:cNvSpPr>
                <p:nvPr/>
              </p:nvSpPr>
              <p:spPr bwMode="auto">
                <a:xfrm>
                  <a:off x="1920" y="2274"/>
                  <a:ext cx="63" cy="41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5" name="Oval 16"/>
                <p:cNvSpPr>
                  <a:spLocks noChangeArrowheads="1"/>
                </p:cNvSpPr>
                <p:nvPr/>
              </p:nvSpPr>
              <p:spPr bwMode="auto">
                <a:xfrm>
                  <a:off x="2132" y="2273"/>
                  <a:ext cx="63" cy="41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6" name="Oval 17"/>
                <p:cNvSpPr>
                  <a:spLocks noChangeArrowheads="1"/>
                </p:cNvSpPr>
                <p:nvPr/>
              </p:nvSpPr>
              <p:spPr bwMode="auto">
                <a:xfrm>
                  <a:off x="2364" y="2272"/>
                  <a:ext cx="63" cy="41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7" name="Oval 18"/>
                <p:cNvSpPr>
                  <a:spLocks noChangeArrowheads="1"/>
                </p:cNvSpPr>
                <p:nvPr/>
              </p:nvSpPr>
              <p:spPr bwMode="auto">
                <a:xfrm>
                  <a:off x="2226" y="2271"/>
                  <a:ext cx="63" cy="41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8" name="Oval 19"/>
                <p:cNvSpPr>
                  <a:spLocks noChangeArrowheads="1"/>
                </p:cNvSpPr>
                <p:nvPr/>
              </p:nvSpPr>
              <p:spPr bwMode="auto">
                <a:xfrm>
                  <a:off x="2001" y="2270"/>
                  <a:ext cx="63" cy="41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9" name="Oval 20"/>
                <p:cNvSpPr>
                  <a:spLocks noChangeArrowheads="1"/>
                </p:cNvSpPr>
                <p:nvPr/>
              </p:nvSpPr>
              <p:spPr bwMode="auto">
                <a:xfrm>
                  <a:off x="1488" y="2269"/>
                  <a:ext cx="63" cy="41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70" name="Line 21"/>
                <p:cNvSpPr>
                  <a:spLocks noChangeShapeType="1"/>
                </p:cNvSpPr>
                <p:nvPr/>
              </p:nvSpPr>
              <p:spPr bwMode="auto">
                <a:xfrm>
                  <a:off x="1518" y="2395"/>
                  <a:ext cx="25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71" name="Line 22"/>
                <p:cNvSpPr>
                  <a:spLocks noChangeShapeType="1"/>
                </p:cNvSpPr>
                <p:nvPr/>
              </p:nvSpPr>
              <p:spPr bwMode="auto">
                <a:xfrm>
                  <a:off x="1637" y="2443"/>
                  <a:ext cx="320" cy="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72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632" y="2496"/>
                  <a:ext cx="39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73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632" y="2544"/>
                  <a:ext cx="52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74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776" y="2592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75" name="Line 26"/>
                <p:cNvSpPr>
                  <a:spLocks noChangeShapeType="1"/>
                </p:cNvSpPr>
                <p:nvPr/>
              </p:nvSpPr>
              <p:spPr bwMode="auto">
                <a:xfrm>
                  <a:off x="1953" y="2640"/>
                  <a:ext cx="20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76" name="Line 27"/>
                <p:cNvSpPr>
                  <a:spLocks noChangeShapeType="1"/>
                </p:cNvSpPr>
                <p:nvPr/>
              </p:nvSpPr>
              <p:spPr bwMode="auto">
                <a:xfrm>
                  <a:off x="1953" y="2688"/>
                  <a:ext cx="30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77" name="Line 28"/>
                <p:cNvSpPr>
                  <a:spLocks noChangeShapeType="1"/>
                </p:cNvSpPr>
                <p:nvPr/>
              </p:nvSpPr>
              <p:spPr bwMode="auto">
                <a:xfrm>
                  <a:off x="2160" y="2736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</p:grpSp>
          <p:sp>
            <p:nvSpPr>
              <p:cNvPr id="25629" name="Line 29"/>
              <p:cNvSpPr>
                <a:spLocks noChangeShapeType="1"/>
              </p:cNvSpPr>
              <p:nvPr/>
            </p:nvSpPr>
            <p:spPr bwMode="auto">
              <a:xfrm>
                <a:off x="48" y="2522"/>
                <a:ext cx="491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30" name="AutoShape 30"/>
              <p:cNvSpPr>
                <a:spLocks noChangeArrowheads="1"/>
              </p:cNvSpPr>
              <p:nvPr/>
            </p:nvSpPr>
            <p:spPr bwMode="auto">
              <a:xfrm>
                <a:off x="702" y="1681"/>
                <a:ext cx="572" cy="462"/>
              </a:xfrm>
              <a:prstGeom prst="flowChartMagneticDisk">
                <a:avLst/>
              </a:prstGeom>
              <a:solidFill>
                <a:srgbClr val="E7F1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31" name="Text Box 31"/>
              <p:cNvSpPr txBox="1">
                <a:spLocks noChangeArrowheads="1"/>
              </p:cNvSpPr>
              <p:nvPr/>
            </p:nvSpPr>
            <p:spPr bwMode="auto">
              <a:xfrm>
                <a:off x="702" y="1834"/>
                <a:ext cx="54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 b="1">
                    <a:latin typeface="Times New Roman" pitchFamily="18" charset="0"/>
                    <a:ea typeface="全真魏碑體" pitchFamily="49" charset="-120"/>
                  </a:rPr>
                  <a:t>acoustic models</a:t>
                </a:r>
              </a:p>
            </p:txBody>
          </p:sp>
          <p:sp>
            <p:nvSpPr>
              <p:cNvPr id="25632" name="AutoShape 32"/>
              <p:cNvSpPr>
                <a:spLocks noChangeArrowheads="1"/>
              </p:cNvSpPr>
              <p:nvPr/>
            </p:nvSpPr>
            <p:spPr bwMode="auto">
              <a:xfrm>
                <a:off x="2010" y="1681"/>
                <a:ext cx="572" cy="462"/>
              </a:xfrm>
              <a:prstGeom prst="flowChartMagneticDisk">
                <a:avLst/>
              </a:prstGeom>
              <a:solidFill>
                <a:srgbClr val="E7F1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33" name="Text Box 33"/>
              <p:cNvSpPr txBox="1">
                <a:spLocks noChangeArrowheads="1"/>
              </p:cNvSpPr>
              <p:nvPr/>
            </p:nvSpPr>
            <p:spPr bwMode="auto">
              <a:xfrm>
                <a:off x="2010" y="1834"/>
                <a:ext cx="54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 b="1">
                    <a:latin typeface="Times New Roman" pitchFamily="18" charset="0"/>
                    <a:ea typeface="全真魏碑體" pitchFamily="49" charset="-120"/>
                  </a:rPr>
                  <a:t>phrase lexicon</a:t>
                </a:r>
              </a:p>
            </p:txBody>
          </p:sp>
          <p:sp>
            <p:nvSpPr>
              <p:cNvPr id="25634" name="Text Box 34"/>
              <p:cNvSpPr txBox="1">
                <a:spLocks noChangeArrowheads="1"/>
              </p:cNvSpPr>
              <p:nvPr/>
            </p:nvSpPr>
            <p:spPr bwMode="auto">
              <a:xfrm>
                <a:off x="539" y="2339"/>
                <a:ext cx="735" cy="332"/>
              </a:xfrm>
              <a:prstGeom prst="rect">
                <a:avLst/>
              </a:prstGeom>
              <a:gradFill rotWithShape="0">
                <a:gsLst>
                  <a:gs pos="0">
                    <a:srgbClr val="AEDEFC"/>
                  </a:gs>
                  <a:gs pos="50000">
                    <a:srgbClr val="F1F9FE"/>
                  </a:gs>
                  <a:gs pos="100000">
                    <a:srgbClr val="AEDEFC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TW" sz="1400" b="1" dirty="0">
                    <a:latin typeface="Times New Roman" pitchFamily="18" charset="0"/>
                    <a:ea typeface="全真魏碑體" pitchFamily="49" charset="-120"/>
                  </a:rPr>
                  <a:t>Syllable Recognition</a:t>
                </a:r>
              </a:p>
            </p:txBody>
          </p:sp>
          <p:sp>
            <p:nvSpPr>
              <p:cNvPr id="25635" name="Text Box 35"/>
              <p:cNvSpPr txBox="1">
                <a:spLocks noChangeArrowheads="1"/>
              </p:cNvSpPr>
              <p:nvPr/>
            </p:nvSpPr>
            <p:spPr bwMode="auto">
              <a:xfrm>
                <a:off x="2108" y="2347"/>
                <a:ext cx="720" cy="332"/>
              </a:xfrm>
              <a:prstGeom prst="rect">
                <a:avLst/>
              </a:prstGeom>
              <a:gradFill rotWithShape="0">
                <a:gsLst>
                  <a:gs pos="0">
                    <a:srgbClr val="AEDEFC"/>
                  </a:gs>
                  <a:gs pos="50000">
                    <a:srgbClr val="F1F9FE"/>
                  </a:gs>
                  <a:gs pos="100000">
                    <a:srgbClr val="AEDEFC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77" dir="2700316" algn="ctr" rotWithShape="0">
                  <a:schemeClr val="bg2"/>
                </a:outerShdw>
              </a:effec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TW" sz="1400" b="1" dirty="0">
                    <a:latin typeface="Times New Roman" pitchFamily="18" charset="0"/>
                    <a:ea typeface="全真魏碑體" pitchFamily="49" charset="-120"/>
                  </a:rPr>
                  <a:t>Key Phrase Matching</a:t>
                </a:r>
              </a:p>
            </p:txBody>
          </p:sp>
          <p:sp>
            <p:nvSpPr>
              <p:cNvPr id="25636" name="Text Box 36"/>
              <p:cNvSpPr txBox="1">
                <a:spLocks noChangeArrowheads="1"/>
              </p:cNvSpPr>
              <p:nvPr/>
            </p:nvSpPr>
            <p:spPr bwMode="auto">
              <a:xfrm>
                <a:off x="6" y="2216"/>
                <a:ext cx="541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300" b="1">
                    <a:latin typeface="Times New Roman" pitchFamily="18" charset="0"/>
                    <a:ea typeface="全真魏碑體" pitchFamily="49" charset="-120"/>
                  </a:rPr>
                  <a:t>input utterance</a:t>
                </a:r>
              </a:p>
            </p:txBody>
          </p:sp>
          <p:sp>
            <p:nvSpPr>
              <p:cNvPr id="25637" name="Line 37"/>
              <p:cNvSpPr>
                <a:spLocks noChangeShapeType="1"/>
              </p:cNvSpPr>
              <p:nvPr/>
            </p:nvSpPr>
            <p:spPr bwMode="auto">
              <a:xfrm>
                <a:off x="1274" y="2522"/>
                <a:ext cx="81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38" name="Text Box 38"/>
              <p:cNvSpPr txBox="1">
                <a:spLocks noChangeArrowheads="1"/>
              </p:cNvSpPr>
              <p:nvPr/>
            </p:nvSpPr>
            <p:spPr bwMode="auto">
              <a:xfrm>
                <a:off x="1302" y="2304"/>
                <a:ext cx="749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300" b="1">
                    <a:latin typeface="Times New Roman" pitchFamily="18" charset="0"/>
                    <a:ea typeface="全真魏碑體" pitchFamily="49" charset="-120"/>
                  </a:rPr>
                  <a:t>syllable lattice</a:t>
                </a:r>
              </a:p>
            </p:txBody>
          </p:sp>
          <p:sp>
            <p:nvSpPr>
              <p:cNvPr id="25639" name="Line 39"/>
              <p:cNvSpPr>
                <a:spLocks noChangeShapeType="1"/>
              </p:cNvSpPr>
              <p:nvPr/>
            </p:nvSpPr>
            <p:spPr bwMode="auto">
              <a:xfrm>
                <a:off x="2828" y="2522"/>
                <a:ext cx="695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40" name="Text Box 40"/>
              <p:cNvSpPr txBox="1">
                <a:spLocks noChangeArrowheads="1"/>
              </p:cNvSpPr>
              <p:nvPr/>
            </p:nvSpPr>
            <p:spPr bwMode="auto">
              <a:xfrm>
                <a:off x="2841" y="2297"/>
                <a:ext cx="70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itchFamily="18" charset="0"/>
                    <a:ea typeface="全真魏碑體" pitchFamily="49" charset="-120"/>
                  </a:rPr>
                  <a:t>phrase graph</a:t>
                </a:r>
              </a:p>
            </p:txBody>
          </p:sp>
          <p:sp>
            <p:nvSpPr>
              <p:cNvPr id="25641" name="Text Box 41"/>
              <p:cNvSpPr txBox="1">
                <a:spLocks noChangeArrowheads="1"/>
              </p:cNvSpPr>
              <p:nvPr/>
            </p:nvSpPr>
            <p:spPr bwMode="auto">
              <a:xfrm>
                <a:off x="2798" y="2522"/>
                <a:ext cx="76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itchFamily="18" charset="0"/>
                    <a:ea typeface="全真魏碑體" pitchFamily="49" charset="-120"/>
                  </a:rPr>
                  <a:t>concept graph</a:t>
                </a:r>
              </a:p>
            </p:txBody>
          </p:sp>
          <p:sp>
            <p:nvSpPr>
              <p:cNvPr id="25642" name="AutoShape 42"/>
              <p:cNvSpPr>
                <a:spLocks noChangeArrowheads="1"/>
              </p:cNvSpPr>
              <p:nvPr/>
            </p:nvSpPr>
            <p:spPr bwMode="auto">
              <a:xfrm>
                <a:off x="2787" y="1689"/>
                <a:ext cx="572" cy="462"/>
              </a:xfrm>
              <a:prstGeom prst="flowChartMagneticDisk">
                <a:avLst/>
              </a:prstGeom>
              <a:solidFill>
                <a:srgbClr val="E7F1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43" name="Text Box 43"/>
              <p:cNvSpPr txBox="1">
                <a:spLocks noChangeArrowheads="1"/>
              </p:cNvSpPr>
              <p:nvPr/>
            </p:nvSpPr>
            <p:spPr bwMode="auto">
              <a:xfrm>
                <a:off x="2787" y="1839"/>
                <a:ext cx="54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 b="1">
                    <a:latin typeface="Times New Roman" pitchFamily="18" charset="0"/>
                    <a:ea typeface="全真魏碑體" pitchFamily="49" charset="-120"/>
                  </a:rPr>
                  <a:t>concept set</a:t>
                </a:r>
              </a:p>
            </p:txBody>
          </p:sp>
          <p:cxnSp>
            <p:nvCxnSpPr>
              <p:cNvPr id="25644" name="AutoShape 44"/>
              <p:cNvCxnSpPr>
                <a:cxnSpLocks noChangeShapeType="1"/>
                <a:stCxn id="25642" idx="3"/>
                <a:endCxn id="25635" idx="0"/>
              </p:cNvCxnSpPr>
              <p:nvPr/>
            </p:nvCxnSpPr>
            <p:spPr bwMode="auto">
              <a:xfrm rot="5400000">
                <a:off x="2673" y="1946"/>
                <a:ext cx="196" cy="605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5645" name="Line 45"/>
              <p:cNvSpPr>
                <a:spLocks noChangeShapeType="1"/>
              </p:cNvSpPr>
              <p:nvPr/>
            </p:nvSpPr>
            <p:spPr bwMode="auto">
              <a:xfrm>
                <a:off x="2295" y="2185"/>
                <a:ext cx="0" cy="153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46" name="AutoShape 46"/>
              <p:cNvSpPr>
                <a:spLocks noChangeArrowheads="1"/>
              </p:cNvSpPr>
              <p:nvPr/>
            </p:nvSpPr>
            <p:spPr bwMode="auto">
              <a:xfrm>
                <a:off x="3515" y="1706"/>
                <a:ext cx="907" cy="462"/>
              </a:xfrm>
              <a:prstGeom prst="flowChartMagneticDisk">
                <a:avLst/>
              </a:prstGeom>
              <a:solidFill>
                <a:srgbClr val="E7F1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47" name="Text Box 47"/>
              <p:cNvSpPr txBox="1">
                <a:spLocks noChangeArrowheads="1"/>
              </p:cNvSpPr>
              <p:nvPr/>
            </p:nvSpPr>
            <p:spPr bwMode="auto">
              <a:xfrm>
                <a:off x="3545" y="1850"/>
                <a:ext cx="8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200" b="1">
                    <a:latin typeface="Times New Roman" pitchFamily="18" charset="0"/>
                    <a:ea typeface="全真魏碑體" pitchFamily="49" charset="-120"/>
                  </a:rPr>
                  <a:t>phrase/concept language model</a:t>
                </a:r>
              </a:p>
            </p:txBody>
          </p:sp>
          <p:sp>
            <p:nvSpPr>
              <p:cNvPr id="25648" name="Line 48"/>
              <p:cNvSpPr>
                <a:spLocks noChangeShapeType="1"/>
              </p:cNvSpPr>
              <p:nvPr/>
            </p:nvSpPr>
            <p:spPr bwMode="auto">
              <a:xfrm>
                <a:off x="3931" y="2202"/>
                <a:ext cx="0" cy="153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49" name="Text Box 49"/>
              <p:cNvSpPr txBox="1">
                <a:spLocks noChangeArrowheads="1"/>
              </p:cNvSpPr>
              <p:nvPr/>
            </p:nvSpPr>
            <p:spPr bwMode="auto">
              <a:xfrm>
                <a:off x="3523" y="2358"/>
                <a:ext cx="695" cy="372"/>
              </a:xfrm>
              <a:prstGeom prst="rect">
                <a:avLst/>
              </a:prstGeom>
              <a:gradFill rotWithShape="0">
                <a:gsLst>
                  <a:gs pos="0">
                    <a:srgbClr val="AEDEFC"/>
                  </a:gs>
                  <a:gs pos="50000">
                    <a:srgbClr val="F1F9FE"/>
                  </a:gs>
                  <a:gs pos="100000">
                    <a:srgbClr val="AEDEFC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632" algn="ctr" rotWithShape="0">
                  <a:schemeClr val="bg2"/>
                </a:outerShdw>
              </a:effec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TW" sz="1600" b="1">
                    <a:latin typeface="Times New Roman" pitchFamily="18" charset="0"/>
                    <a:ea typeface="全真魏碑體" pitchFamily="49" charset="-120"/>
                  </a:rPr>
                  <a:t>Semantic Decoding</a:t>
                </a:r>
              </a:p>
            </p:txBody>
          </p:sp>
          <p:sp>
            <p:nvSpPr>
              <p:cNvPr id="25650" name="Line 50"/>
              <p:cNvSpPr>
                <a:spLocks noChangeShapeType="1"/>
              </p:cNvSpPr>
              <p:nvPr/>
            </p:nvSpPr>
            <p:spPr bwMode="auto">
              <a:xfrm>
                <a:off x="988" y="2178"/>
                <a:ext cx="0" cy="153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51" name="Line 51"/>
              <p:cNvSpPr>
                <a:spLocks noChangeShapeType="1"/>
              </p:cNvSpPr>
              <p:nvPr/>
            </p:nvSpPr>
            <p:spPr bwMode="auto">
              <a:xfrm>
                <a:off x="4218" y="2522"/>
                <a:ext cx="694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52" name="Text Box 52"/>
              <p:cNvSpPr txBox="1">
                <a:spLocks noChangeArrowheads="1"/>
              </p:cNvSpPr>
              <p:nvPr/>
            </p:nvSpPr>
            <p:spPr bwMode="auto">
              <a:xfrm>
                <a:off x="4218" y="2228"/>
                <a:ext cx="764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300" b="1">
                    <a:latin typeface="Times New Roman" pitchFamily="18" charset="0"/>
                    <a:ea typeface="全真魏碑體" pitchFamily="49" charset="-120"/>
                  </a:rPr>
                  <a:t>understanding results</a:t>
                </a:r>
              </a:p>
            </p:txBody>
          </p:sp>
        </p:grpSp>
        <p:grpSp>
          <p:nvGrpSpPr>
            <p:cNvPr id="25607" name="Group 77"/>
            <p:cNvGrpSpPr>
              <a:grpSpLocks/>
            </p:cNvGrpSpPr>
            <p:nvPr/>
          </p:nvGrpSpPr>
          <p:grpSpPr bwMode="auto">
            <a:xfrm>
              <a:off x="2777" y="2708"/>
              <a:ext cx="1914" cy="683"/>
              <a:chOff x="2460" y="2816"/>
              <a:chExt cx="1914" cy="683"/>
            </a:xfrm>
          </p:grpSpPr>
          <p:sp>
            <p:nvSpPr>
              <p:cNvPr id="25610" name="Line 54"/>
              <p:cNvSpPr>
                <a:spLocks noChangeShapeType="1"/>
              </p:cNvSpPr>
              <p:nvPr/>
            </p:nvSpPr>
            <p:spPr bwMode="auto">
              <a:xfrm flipH="1">
                <a:off x="3073" y="2975"/>
                <a:ext cx="450" cy="2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1" name="Line 55"/>
              <p:cNvSpPr>
                <a:spLocks noChangeShapeType="1"/>
              </p:cNvSpPr>
              <p:nvPr/>
            </p:nvSpPr>
            <p:spPr bwMode="auto">
              <a:xfrm flipH="1">
                <a:off x="2950" y="2980"/>
                <a:ext cx="205" cy="2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2" name="Line 56"/>
              <p:cNvSpPr>
                <a:spLocks noChangeShapeType="1"/>
              </p:cNvSpPr>
              <p:nvPr/>
            </p:nvSpPr>
            <p:spPr bwMode="auto">
              <a:xfrm>
                <a:off x="2623" y="2986"/>
                <a:ext cx="327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3" name="Line 57"/>
              <p:cNvSpPr>
                <a:spLocks noChangeShapeType="1"/>
              </p:cNvSpPr>
              <p:nvPr/>
            </p:nvSpPr>
            <p:spPr bwMode="auto">
              <a:xfrm>
                <a:off x="2623" y="2980"/>
                <a:ext cx="15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4" name="Oval 58"/>
              <p:cNvSpPr>
                <a:spLocks noChangeArrowheads="1"/>
              </p:cNvSpPr>
              <p:nvPr/>
            </p:nvSpPr>
            <p:spPr bwMode="auto">
              <a:xfrm>
                <a:off x="2460" y="2879"/>
                <a:ext cx="163" cy="327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5" name="Oval 59"/>
              <p:cNvSpPr>
                <a:spLocks noChangeArrowheads="1"/>
              </p:cNvSpPr>
              <p:nvPr/>
            </p:nvSpPr>
            <p:spPr bwMode="auto">
              <a:xfrm>
                <a:off x="3155" y="2904"/>
                <a:ext cx="245" cy="327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6" name="Oval 60"/>
              <p:cNvSpPr>
                <a:spLocks noChangeArrowheads="1"/>
              </p:cNvSpPr>
              <p:nvPr/>
            </p:nvSpPr>
            <p:spPr bwMode="auto">
              <a:xfrm>
                <a:off x="2746" y="3095"/>
                <a:ext cx="163" cy="327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7" name="Oval 61"/>
              <p:cNvSpPr>
                <a:spLocks noChangeArrowheads="1"/>
              </p:cNvSpPr>
              <p:nvPr/>
            </p:nvSpPr>
            <p:spPr bwMode="auto">
              <a:xfrm>
                <a:off x="3523" y="2866"/>
                <a:ext cx="204" cy="327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8" name="Oval 62"/>
              <p:cNvSpPr>
                <a:spLocks noChangeArrowheads="1"/>
              </p:cNvSpPr>
              <p:nvPr/>
            </p:nvSpPr>
            <p:spPr bwMode="auto">
              <a:xfrm>
                <a:off x="3809" y="2816"/>
                <a:ext cx="163" cy="327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9" name="Oval 63"/>
              <p:cNvSpPr>
                <a:spLocks noChangeArrowheads="1"/>
              </p:cNvSpPr>
              <p:nvPr/>
            </p:nvSpPr>
            <p:spPr bwMode="auto">
              <a:xfrm>
                <a:off x="4020" y="2852"/>
                <a:ext cx="163" cy="327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20" name="Oval 64"/>
              <p:cNvSpPr>
                <a:spLocks noChangeArrowheads="1"/>
              </p:cNvSpPr>
              <p:nvPr/>
            </p:nvSpPr>
            <p:spPr bwMode="auto">
              <a:xfrm>
                <a:off x="2938" y="3172"/>
                <a:ext cx="176" cy="327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21" name="Line 65"/>
              <p:cNvSpPr>
                <a:spLocks noChangeShapeType="1"/>
              </p:cNvSpPr>
              <p:nvPr/>
            </p:nvSpPr>
            <p:spPr bwMode="auto">
              <a:xfrm>
                <a:off x="2623" y="2980"/>
                <a:ext cx="123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22" name="Line 66"/>
              <p:cNvSpPr>
                <a:spLocks noChangeShapeType="1"/>
              </p:cNvSpPr>
              <p:nvPr/>
            </p:nvSpPr>
            <p:spPr bwMode="auto">
              <a:xfrm flipH="1">
                <a:off x="3114" y="2980"/>
                <a:ext cx="41" cy="3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23" name="Line 67"/>
              <p:cNvSpPr>
                <a:spLocks noChangeShapeType="1"/>
              </p:cNvSpPr>
              <p:nvPr/>
            </p:nvSpPr>
            <p:spPr bwMode="auto">
              <a:xfrm>
                <a:off x="3727" y="2980"/>
                <a:ext cx="8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24" name="Line 68"/>
              <p:cNvSpPr>
                <a:spLocks noChangeShapeType="1"/>
              </p:cNvSpPr>
              <p:nvPr/>
            </p:nvSpPr>
            <p:spPr bwMode="auto">
              <a:xfrm flipH="1">
                <a:off x="3122" y="2980"/>
                <a:ext cx="401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25" name="Line 70"/>
              <p:cNvSpPr>
                <a:spLocks noChangeShapeType="1"/>
              </p:cNvSpPr>
              <p:nvPr/>
            </p:nvSpPr>
            <p:spPr bwMode="auto">
              <a:xfrm flipH="1">
                <a:off x="4054" y="3019"/>
                <a:ext cx="204" cy="1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26" name="Oval 71"/>
              <p:cNvSpPr>
                <a:spLocks noChangeArrowheads="1"/>
              </p:cNvSpPr>
              <p:nvPr/>
            </p:nvSpPr>
            <p:spPr bwMode="auto">
              <a:xfrm>
                <a:off x="4218" y="2872"/>
                <a:ext cx="156" cy="327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27" name="Oval 72"/>
              <p:cNvSpPr>
                <a:spLocks noChangeArrowheads="1"/>
              </p:cNvSpPr>
              <p:nvPr/>
            </p:nvSpPr>
            <p:spPr bwMode="auto">
              <a:xfrm>
                <a:off x="3809" y="3067"/>
                <a:ext cx="286" cy="327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25608" name="Text Box 74"/>
            <p:cNvSpPr txBox="1">
              <a:spLocks noChangeArrowheads="1"/>
            </p:cNvSpPr>
            <p:nvPr/>
          </p:nvSpPr>
          <p:spPr bwMode="auto">
            <a:xfrm>
              <a:off x="48" y="3249"/>
              <a:ext cx="2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4" tIns="45679" rIns="91354" bIns="45679">
              <a:spAutoFit/>
            </a:bodyPr>
            <a:lstStyle>
              <a:lvl1pPr marL="190500" indent="-1905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Char char="•"/>
              </a:pPr>
              <a:endParaRPr lang="zh-TW" altLang="zh-TW" sz="2000" b="1">
                <a:latin typeface="Times New Roman" pitchFamily="18" charset="0"/>
                <a:ea typeface="全真魏碑體" pitchFamily="49" charset="-120"/>
              </a:endParaRPr>
            </a:p>
          </p:txBody>
        </p:sp>
        <p:sp>
          <p:nvSpPr>
            <p:cNvPr id="25609" name="Text Box 76"/>
            <p:cNvSpPr txBox="1">
              <a:spLocks noChangeArrowheads="1"/>
            </p:cNvSpPr>
            <p:nvPr/>
          </p:nvSpPr>
          <p:spPr bwMode="auto">
            <a:xfrm>
              <a:off x="0" y="3339"/>
              <a:ext cx="5148" cy="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4" tIns="45679" rIns="91354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marL="285750" indent="-285750" eaLnBrk="1" hangingPunct="1">
                <a:buFont typeface="Arial" pitchFamily="34" charset="0"/>
                <a:buChar char="•"/>
                <a:defRPr/>
              </a:pPr>
              <a:r>
                <a:rPr lang="en-US" altLang="zh-TW" sz="2400" b="1" dirty="0">
                  <a:latin typeface="Times New Roman" pitchFamily="18" charset="0"/>
                </a:rPr>
                <a:t>An Example</a:t>
              </a:r>
            </a:p>
            <a:p>
              <a:pPr eaLnBrk="1" hangingPunct="1">
                <a:defRPr/>
              </a:pPr>
              <a:r>
                <a:rPr lang="en-US" altLang="zh-TW" b="1" dirty="0">
                  <a:latin typeface="Times New Roman" pitchFamily="18" charset="0"/>
                </a:rPr>
                <a:t>  </a:t>
              </a:r>
              <a:r>
                <a:rPr lang="en-US" altLang="zh-TW" sz="2200" dirty="0">
                  <a:latin typeface="Times New Roman" pitchFamily="18" charset="0"/>
                  <a:ea typeface="華康魏碑體" pitchFamily="65" charset="-120"/>
                </a:rPr>
                <a:t>utterance:      </a:t>
              </a:r>
              <a:r>
                <a:rPr lang="zh-TW" altLang="en-US" sz="2200" dirty="0">
                  <a:latin typeface="Times New Roman" pitchFamily="18" charset="0"/>
                  <a:ea typeface="華康魏碑體" pitchFamily="65" charset="-120"/>
                </a:rPr>
                <a:t>請幫我</a:t>
              </a:r>
              <a:r>
                <a:rPr lang="zh-TW" altLang="en-US" sz="2200" u="sng" dirty="0">
                  <a:latin typeface="Times New Roman" pitchFamily="18" charset="0"/>
                  <a:ea typeface="華康魏碑體" pitchFamily="65" charset="-120"/>
                </a:rPr>
                <a:t>查一下</a:t>
              </a:r>
              <a:r>
                <a:rPr lang="zh-TW" altLang="en-US" sz="2200" dirty="0">
                  <a:latin typeface="Times New Roman" pitchFamily="18" charset="0"/>
                  <a:ea typeface="華康魏碑體" pitchFamily="65" charset="-120"/>
                </a:rPr>
                <a:t> </a:t>
              </a:r>
              <a:r>
                <a:rPr lang="zh-TW" altLang="en-US" sz="2200" u="sng" dirty="0">
                  <a:latin typeface="Times New Roman" pitchFamily="18" charset="0"/>
                  <a:ea typeface="華康魏碑體" pitchFamily="65" charset="-120"/>
                </a:rPr>
                <a:t>台灣銀行</a:t>
              </a:r>
              <a:r>
                <a:rPr lang="zh-TW" altLang="en-US" sz="2200" dirty="0">
                  <a:latin typeface="Times New Roman" pitchFamily="18" charset="0"/>
                  <a:ea typeface="華康魏碑體" pitchFamily="65" charset="-120"/>
                </a:rPr>
                <a:t> 的 </a:t>
              </a:r>
              <a:r>
                <a:rPr lang="zh-TW" altLang="en-US" sz="2200" u="sng" dirty="0">
                  <a:latin typeface="Times New Roman" pitchFamily="18" charset="0"/>
                  <a:ea typeface="華康魏碑體" pitchFamily="65" charset="-120"/>
                </a:rPr>
                <a:t>電話號碼</a:t>
              </a:r>
              <a:r>
                <a:rPr lang="zh-TW" altLang="en-US" sz="2200" dirty="0">
                  <a:latin typeface="Times New Roman" pitchFamily="18" charset="0"/>
                  <a:ea typeface="華康魏碑體" pitchFamily="65" charset="-120"/>
                </a:rPr>
                <a:t> 是幾號</a:t>
              </a:r>
              <a:r>
                <a:rPr lang="en-US" altLang="zh-TW" sz="2200" dirty="0">
                  <a:latin typeface="Times New Roman" pitchFamily="18" charset="0"/>
                  <a:ea typeface="華康魏碑體" pitchFamily="65" charset="-120"/>
                </a:rPr>
                <a:t>?</a:t>
              </a:r>
            </a:p>
            <a:p>
              <a:pPr eaLnBrk="1" hangingPunct="1">
                <a:defRPr/>
              </a:pPr>
              <a:r>
                <a:rPr lang="en-US" altLang="zh-TW" sz="2200" dirty="0">
                  <a:latin typeface="Times New Roman" pitchFamily="18" charset="0"/>
                  <a:ea typeface="華康魏碑體" pitchFamily="65" charset="-120"/>
                </a:rPr>
                <a:t>  key phrases</a:t>
              </a:r>
              <a:r>
                <a:rPr lang="en-US" altLang="zh-TW" sz="2200" dirty="0">
                  <a:latin typeface="Times New Roman" pitchFamily="18" charset="0"/>
                  <a:ea typeface="華康魏碑體" pitchFamily="65" charset="-120"/>
                  <a:sym typeface="Wingdings" pitchFamily="2" charset="2"/>
                </a:rPr>
                <a:t>:  (</a:t>
              </a:r>
              <a:r>
                <a:rPr lang="zh-TW" altLang="en-US" sz="2200" dirty="0">
                  <a:latin typeface="Times New Roman" pitchFamily="18" charset="0"/>
                  <a:ea typeface="華康魏碑體" pitchFamily="65" charset="-120"/>
                  <a:sym typeface="Wingdings" pitchFamily="2" charset="2"/>
                </a:rPr>
                <a:t>查一下</a:t>
              </a:r>
              <a:r>
                <a:rPr lang="en-US" altLang="zh-TW" sz="2200" dirty="0">
                  <a:latin typeface="Times New Roman" pitchFamily="18" charset="0"/>
                  <a:ea typeface="華康魏碑體" pitchFamily="65" charset="-120"/>
                  <a:sym typeface="Wingdings" pitchFamily="2" charset="2"/>
                </a:rPr>
                <a:t>) - </a:t>
              </a:r>
              <a:r>
                <a:rPr lang="en-US" altLang="zh-TW" sz="2200" dirty="0">
                  <a:latin typeface="Times New Roman" pitchFamily="18" charset="0"/>
                  <a:ea typeface="華康魏碑體" pitchFamily="65" charset="-120"/>
                </a:rPr>
                <a:t>( </a:t>
              </a:r>
              <a:r>
                <a:rPr lang="zh-TW" altLang="en-US" sz="2200" dirty="0">
                  <a:latin typeface="Times New Roman" pitchFamily="18" charset="0"/>
                  <a:ea typeface="華康魏碑體" pitchFamily="65" charset="-120"/>
                </a:rPr>
                <a:t>台灣銀行</a:t>
              </a:r>
              <a:r>
                <a:rPr lang="en-US" altLang="zh-TW" sz="2200" dirty="0">
                  <a:latin typeface="Times New Roman" pitchFamily="18" charset="0"/>
                  <a:ea typeface="華康魏碑體" pitchFamily="65" charset="-120"/>
                </a:rPr>
                <a:t>) - (</a:t>
              </a:r>
              <a:r>
                <a:rPr lang="zh-TW" altLang="en-US" sz="2200" dirty="0">
                  <a:latin typeface="Times New Roman" pitchFamily="18" charset="0"/>
                  <a:ea typeface="華康魏碑體" pitchFamily="65" charset="-120"/>
                </a:rPr>
                <a:t>電話號碼</a:t>
              </a:r>
              <a:r>
                <a:rPr lang="en-US" altLang="zh-TW" sz="2200" dirty="0">
                  <a:latin typeface="Times New Roman" pitchFamily="18" charset="0"/>
                  <a:ea typeface="華康魏碑體" pitchFamily="65" charset="-120"/>
                </a:rPr>
                <a:t>)</a:t>
              </a:r>
            </a:p>
            <a:p>
              <a:pPr eaLnBrk="1" hangingPunct="1">
                <a:defRPr/>
              </a:pPr>
              <a:r>
                <a:rPr lang="en-US" altLang="zh-TW" sz="2200" dirty="0">
                  <a:latin typeface="Times New Roman" pitchFamily="18" charset="0"/>
                  <a:ea typeface="華康魏碑體" pitchFamily="65" charset="-120"/>
                </a:rPr>
                <a:t>  concept:        (inquiry) - (target) - (phone number)</a:t>
              </a:r>
            </a:p>
          </p:txBody>
        </p:sp>
      </p:grpSp>
      <p:sp>
        <p:nvSpPr>
          <p:cNvPr id="25604" name="Line 113"/>
          <p:cNvSpPr>
            <a:spLocks noChangeShapeType="1"/>
          </p:cNvSpPr>
          <p:nvPr/>
        </p:nvSpPr>
        <p:spPr bwMode="auto">
          <a:xfrm>
            <a:off x="152400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79" name="Picture 7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116" y="4713367"/>
            <a:ext cx="1040768" cy="3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5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/>
          <p:cNvSpPr>
            <a:spLocks noChangeShapeType="1"/>
          </p:cNvSpPr>
          <p:nvPr/>
        </p:nvSpPr>
        <p:spPr bwMode="auto">
          <a:xfrm flipV="1">
            <a:off x="3760788" y="5029201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557338" y="85725"/>
            <a:ext cx="911066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/>
          <a:lstStyle/>
          <a:p>
            <a:pPr>
              <a:lnSpc>
                <a:spcPct val="90000"/>
              </a:lnSpc>
            </a:pPr>
            <a:r>
              <a:rPr lang="en-US" altLang="zh-TW" sz="3300" b="1" dirty="0">
                <a:latin typeface="Times New Roman" pitchFamily="18" charset="0"/>
                <a:ea typeface="全真魏碑體" pitchFamily="49" charset="-120"/>
              </a:rPr>
              <a:t>Speaker Verification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097338" y="2960689"/>
            <a:ext cx="1739900" cy="12080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63500" dir="3187806" algn="ctr" rotWithShape="0">
              <a:srgbClr val="CCECFF"/>
            </a:outerShdw>
          </a:effectLst>
        </p:spPr>
        <p:txBody>
          <a:bodyPr lIns="91434" tIns="45718" rIns="91434" bIns="45718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b="1">
                <a:latin typeface="Times New Roman" pitchFamily="18" charset="0"/>
              </a:rPr>
              <a:t>Feature Extraction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399213" y="2960688"/>
            <a:ext cx="1465262" cy="1206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71847" dir="2700237" algn="ctr" rotWithShape="0">
              <a:srgbClr val="CCECFF"/>
            </a:outerShdw>
          </a:effectLst>
        </p:spPr>
        <p:txBody>
          <a:bodyPr lIns="91434" tIns="45718" rIns="91434" bIns="45718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b="1">
                <a:latin typeface="Times New Roman" pitchFamily="18" charset="0"/>
              </a:rPr>
              <a:t>Verification</a:t>
            </a:r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 flipV="1">
            <a:off x="2784476" y="3536950"/>
            <a:ext cx="12795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V="1">
            <a:off x="5845175" y="3530601"/>
            <a:ext cx="566738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3046413" y="2743200"/>
            <a:ext cx="88265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b="1">
                <a:solidFill>
                  <a:schemeClr val="accent2"/>
                </a:solidFill>
                <a:latin typeface="Times New Roman" pitchFamily="18" charset="0"/>
              </a:rPr>
              <a:t>input speech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7866064" y="2984501"/>
            <a:ext cx="1050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b="1">
                <a:solidFill>
                  <a:schemeClr val="accent2"/>
                </a:solidFill>
                <a:latin typeface="Times New Roman" pitchFamily="18" charset="0"/>
              </a:rPr>
              <a:t>yes/no</a:t>
            </a:r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flipV="1">
            <a:off x="7864476" y="3543300"/>
            <a:ext cx="12795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752600" y="1066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1625601" y="1012825"/>
            <a:ext cx="8774113" cy="1446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87325" indent="-187325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Verifying the speaker as claimed</a:t>
            </a:r>
          </a:p>
          <a:p>
            <a:pPr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Applications requiring verification </a:t>
            </a:r>
          </a:p>
          <a:p>
            <a:pPr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Text dependent/independent</a:t>
            </a:r>
          </a:p>
          <a:p>
            <a:pPr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Integrated with other verification schemes</a:t>
            </a:r>
          </a:p>
        </p:txBody>
      </p:sp>
      <p:sp>
        <p:nvSpPr>
          <p:cNvPr id="26637" name="AutoShape 13"/>
          <p:cNvSpPr>
            <a:spLocks noChangeArrowheads="1"/>
          </p:cNvSpPr>
          <p:nvPr/>
        </p:nvSpPr>
        <p:spPr bwMode="auto">
          <a:xfrm>
            <a:off x="6400801" y="4876800"/>
            <a:ext cx="1425575" cy="1397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81320" dir="2319588" algn="ctr" rotWithShape="0">
              <a:srgbClr val="CCECFF"/>
            </a:outerShdw>
          </a:effectLst>
        </p:spPr>
        <p:txBody>
          <a:bodyPr lIns="91434" tIns="45718" rIns="91434" bIns="45718"/>
          <a:lstStyle/>
          <a:p>
            <a:pPr algn="ctr" eaLnBrk="0" hangingPunct="0">
              <a:spcBef>
                <a:spcPts val="350"/>
              </a:spcBef>
            </a:pPr>
            <a:endParaRPr lang="en-US" altLang="zh-TW" sz="600" b="1">
              <a:latin typeface="Times New Roman" pitchFamily="18" charset="0"/>
            </a:endParaRPr>
          </a:p>
          <a:p>
            <a:pPr algn="ctr" eaLnBrk="0" hangingPunct="0">
              <a:spcBef>
                <a:spcPts val="350"/>
              </a:spcBef>
            </a:pPr>
            <a:r>
              <a:rPr lang="en-US" altLang="zh-TW" b="1">
                <a:latin typeface="Times New Roman" pitchFamily="18" charset="0"/>
              </a:rPr>
              <a:t>Speaker Models</a:t>
            </a:r>
          </a:p>
        </p:txBody>
      </p:sp>
      <p:sp>
        <p:nvSpPr>
          <p:cNvPr id="26638" name="AutoShape 14"/>
          <p:cNvSpPr>
            <a:spLocks noChangeArrowheads="1"/>
          </p:cNvSpPr>
          <p:nvPr/>
        </p:nvSpPr>
        <p:spPr bwMode="auto">
          <a:xfrm>
            <a:off x="6934200" y="4083050"/>
            <a:ext cx="381000" cy="941388"/>
          </a:xfrm>
          <a:prstGeom prst="upDownArrow">
            <a:avLst>
              <a:gd name="adj1" fmla="val 50000"/>
              <a:gd name="adj2" fmla="val 49417"/>
            </a:avLst>
          </a:prstGeom>
          <a:solidFill>
            <a:srgbClr val="CCEC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1434" tIns="45718" rIns="91434" bIns="45718"/>
          <a:lstStyle/>
          <a:p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152400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7" name="Picture 1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5733256"/>
            <a:ext cx="1040768" cy="3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68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60514" y="115888"/>
            <a:ext cx="913288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 anchor="ctr"/>
          <a:lstStyle/>
          <a:p>
            <a:pPr>
              <a:lnSpc>
                <a:spcPct val="80000"/>
              </a:lnSpc>
            </a:pPr>
            <a:r>
              <a:rPr lang="en-US" altLang="zh-TW" sz="3300" b="1" dirty="0">
                <a:latin typeface="Times New Roman" pitchFamily="18" charset="0"/>
              </a:rPr>
              <a:t>Voice-based Information Retrieval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590675" y="855663"/>
            <a:ext cx="89535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/>
          <a:lstStyle/>
          <a:p>
            <a:pPr marL="190500" indent="-190500" algn="just"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Speech Instructions</a:t>
            </a:r>
          </a:p>
          <a:p>
            <a:pPr marL="190500" indent="-190500" algn="just"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Speech Documents (or Multi-media Documents including Speech Information)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1622426" y="2416175"/>
            <a:ext cx="8740775" cy="3379788"/>
            <a:chOff x="62" y="1536"/>
            <a:chExt cx="5506" cy="2129"/>
          </a:xfrm>
        </p:grpSpPr>
        <p:sp>
          <p:nvSpPr>
            <p:cNvPr id="27654" name="Text Box 5"/>
            <p:cNvSpPr txBox="1">
              <a:spLocks noChangeArrowheads="1"/>
            </p:cNvSpPr>
            <p:nvPr/>
          </p:nvSpPr>
          <p:spPr bwMode="auto">
            <a:xfrm>
              <a:off x="849" y="1734"/>
              <a:ext cx="2256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TW" altLang="zh-TW">
                <a:latin typeface="Times New Roman" pitchFamily="18" charset="0"/>
                <a:ea typeface="全真魏碑體" pitchFamily="49" charset="-120"/>
              </a:endParaRPr>
            </a:p>
          </p:txBody>
        </p:sp>
        <p:sp>
          <p:nvSpPr>
            <p:cNvPr id="27655" name="Text Box 6"/>
            <p:cNvSpPr txBox="1">
              <a:spLocks noChangeArrowheads="1"/>
            </p:cNvSpPr>
            <p:nvPr/>
          </p:nvSpPr>
          <p:spPr bwMode="auto">
            <a:xfrm>
              <a:off x="1665" y="1536"/>
              <a:ext cx="1200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700" b="1">
                  <a:latin typeface="Times New Roman" pitchFamily="18" charset="0"/>
                  <a:ea typeface="全真魏碑體" pitchFamily="49" charset="-120"/>
                </a:rPr>
                <a:t>speech instruction</a:t>
              </a:r>
            </a:p>
          </p:txBody>
        </p:sp>
        <p:sp>
          <p:nvSpPr>
            <p:cNvPr id="27656" name="Text Box 7"/>
            <p:cNvSpPr txBox="1">
              <a:spLocks noChangeArrowheads="1"/>
            </p:cNvSpPr>
            <p:nvPr/>
          </p:nvSpPr>
          <p:spPr bwMode="auto">
            <a:xfrm>
              <a:off x="2784" y="1845"/>
              <a:ext cx="2544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TW" altLang="en-US" sz="2000" dirty="0">
                  <a:latin typeface="Times New Roman" pitchFamily="18" charset="0"/>
                  <a:ea typeface="華康魏碑體" pitchFamily="65" charset="-120"/>
                </a:rPr>
                <a:t>請問鼎泰豐的地址？</a:t>
              </a:r>
            </a:p>
          </p:txBody>
        </p:sp>
        <p:sp>
          <p:nvSpPr>
            <p:cNvPr id="27657" name="Text Box 8"/>
            <p:cNvSpPr txBox="1">
              <a:spLocks noChangeArrowheads="1"/>
            </p:cNvSpPr>
            <p:nvPr/>
          </p:nvSpPr>
          <p:spPr bwMode="auto">
            <a:xfrm>
              <a:off x="4265" y="1639"/>
              <a:ext cx="1063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700" b="1">
                  <a:latin typeface="Times New Roman" pitchFamily="18" charset="0"/>
                  <a:ea typeface="全真魏碑體" pitchFamily="49" charset="-120"/>
                </a:rPr>
                <a:t>text instruction</a:t>
              </a:r>
            </a:p>
          </p:txBody>
        </p:sp>
        <p:sp>
          <p:nvSpPr>
            <p:cNvPr id="27658" name="AutoShape 9" descr="花崗石"/>
            <p:cNvSpPr>
              <a:spLocks noChangeArrowheads="1"/>
            </p:cNvSpPr>
            <p:nvPr/>
          </p:nvSpPr>
          <p:spPr bwMode="auto">
            <a:xfrm rot="1598416">
              <a:off x="1715" y="2130"/>
              <a:ext cx="71" cy="305"/>
            </a:xfrm>
            <a:prstGeom prst="downArrow">
              <a:avLst>
                <a:gd name="adj1" fmla="val 50000"/>
                <a:gd name="adj2" fmla="val 202817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59" name="AutoShape 10" descr="花崗石"/>
            <p:cNvSpPr>
              <a:spLocks noChangeArrowheads="1"/>
            </p:cNvSpPr>
            <p:nvPr/>
          </p:nvSpPr>
          <p:spPr bwMode="auto">
            <a:xfrm rot="19339010" flipH="1">
              <a:off x="2535" y="2075"/>
              <a:ext cx="55" cy="355"/>
            </a:xfrm>
            <a:prstGeom prst="downArrow">
              <a:avLst>
                <a:gd name="adj1" fmla="val 50000"/>
                <a:gd name="adj2" fmla="val 240455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pPr algn="ctr"/>
              <a:endParaRPr lang="zh-TW" altLang="zh-TW" sz="2400">
                <a:latin typeface="Times New Roman" pitchFamily="18" charset="0"/>
                <a:ea typeface="全真魏碑體" pitchFamily="49" charset="-120"/>
              </a:endParaRPr>
            </a:p>
          </p:txBody>
        </p:sp>
        <p:sp>
          <p:nvSpPr>
            <p:cNvPr id="27660" name="AutoShape 11" descr="花崗石"/>
            <p:cNvSpPr>
              <a:spLocks noChangeArrowheads="1"/>
            </p:cNvSpPr>
            <p:nvPr/>
          </p:nvSpPr>
          <p:spPr bwMode="auto">
            <a:xfrm rot="3194071" flipH="1">
              <a:off x="2280" y="2234"/>
              <a:ext cx="63" cy="338"/>
            </a:xfrm>
            <a:prstGeom prst="downArrow">
              <a:avLst>
                <a:gd name="adj1" fmla="val 50000"/>
                <a:gd name="adj2" fmla="val 339683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61" name="AutoShape 12" descr="花崗石"/>
            <p:cNvSpPr>
              <a:spLocks noChangeArrowheads="1"/>
            </p:cNvSpPr>
            <p:nvPr/>
          </p:nvSpPr>
          <p:spPr bwMode="auto">
            <a:xfrm rot="19583284">
              <a:off x="3168" y="2184"/>
              <a:ext cx="64" cy="273"/>
            </a:xfrm>
            <a:prstGeom prst="downArrow">
              <a:avLst>
                <a:gd name="adj1" fmla="val 50000"/>
                <a:gd name="adj2" fmla="val 128906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62" name="Text Box 13"/>
            <p:cNvSpPr txBox="1">
              <a:spLocks noChangeArrowheads="1"/>
            </p:cNvSpPr>
            <p:nvPr/>
          </p:nvSpPr>
          <p:spPr bwMode="auto">
            <a:xfrm>
              <a:off x="2784" y="2470"/>
              <a:ext cx="2448" cy="204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d1</a:t>
              </a:r>
            </a:p>
          </p:txBody>
        </p:sp>
        <p:sp>
          <p:nvSpPr>
            <p:cNvPr id="27663" name="Text Box 14"/>
            <p:cNvSpPr txBox="1">
              <a:spLocks noChangeArrowheads="1"/>
            </p:cNvSpPr>
            <p:nvPr/>
          </p:nvSpPr>
          <p:spPr bwMode="auto">
            <a:xfrm>
              <a:off x="4416" y="2270"/>
              <a:ext cx="105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700" b="1">
                  <a:latin typeface="Times New Roman" pitchFamily="18" charset="0"/>
                  <a:ea typeface="全真魏碑體" pitchFamily="49" charset="-120"/>
                </a:rPr>
                <a:t>text documents</a:t>
              </a:r>
            </a:p>
          </p:txBody>
        </p:sp>
        <p:sp>
          <p:nvSpPr>
            <p:cNvPr id="27664" name="Text Box 15"/>
            <p:cNvSpPr txBox="1">
              <a:spLocks noChangeArrowheads="1"/>
            </p:cNvSpPr>
            <p:nvPr/>
          </p:nvSpPr>
          <p:spPr bwMode="auto">
            <a:xfrm>
              <a:off x="2928" y="2662"/>
              <a:ext cx="2448" cy="204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d2</a:t>
              </a:r>
            </a:p>
          </p:txBody>
        </p:sp>
        <p:sp>
          <p:nvSpPr>
            <p:cNvPr id="27665" name="Text Box 16"/>
            <p:cNvSpPr txBox="1">
              <a:spLocks noChangeArrowheads="1"/>
            </p:cNvSpPr>
            <p:nvPr/>
          </p:nvSpPr>
          <p:spPr bwMode="auto">
            <a:xfrm>
              <a:off x="3072" y="2854"/>
              <a:ext cx="2448" cy="204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d3</a:t>
              </a:r>
            </a:p>
          </p:txBody>
        </p:sp>
        <p:sp>
          <p:nvSpPr>
            <p:cNvPr id="27666" name="Rectangle 17"/>
            <p:cNvSpPr>
              <a:spLocks noChangeArrowheads="1"/>
            </p:cNvSpPr>
            <p:nvPr/>
          </p:nvSpPr>
          <p:spPr bwMode="auto">
            <a:xfrm>
              <a:off x="5520" y="2520"/>
              <a:ext cx="48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67" name="Rectangle 18"/>
            <p:cNvSpPr>
              <a:spLocks noChangeArrowheads="1"/>
            </p:cNvSpPr>
            <p:nvPr/>
          </p:nvSpPr>
          <p:spPr bwMode="auto">
            <a:xfrm>
              <a:off x="2784" y="3048"/>
              <a:ext cx="139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68" name="Rectangle 19"/>
            <p:cNvSpPr>
              <a:spLocks noChangeArrowheads="1"/>
            </p:cNvSpPr>
            <p:nvPr/>
          </p:nvSpPr>
          <p:spPr bwMode="auto">
            <a:xfrm>
              <a:off x="2926" y="3241"/>
              <a:ext cx="139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69" name="Rectangle 20"/>
            <p:cNvSpPr>
              <a:spLocks noChangeArrowheads="1"/>
            </p:cNvSpPr>
            <p:nvPr/>
          </p:nvSpPr>
          <p:spPr bwMode="auto">
            <a:xfrm>
              <a:off x="3068" y="3390"/>
              <a:ext cx="2452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70" name="Text Box 21"/>
            <p:cNvSpPr txBox="1">
              <a:spLocks noChangeArrowheads="1"/>
            </p:cNvSpPr>
            <p:nvPr/>
          </p:nvSpPr>
          <p:spPr bwMode="auto">
            <a:xfrm>
              <a:off x="144" y="2701"/>
              <a:ext cx="2256" cy="20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d1</a:t>
              </a:r>
            </a:p>
          </p:txBody>
        </p:sp>
        <p:sp>
          <p:nvSpPr>
            <p:cNvPr id="27671" name="Text Box 22"/>
            <p:cNvSpPr txBox="1">
              <a:spLocks noChangeArrowheads="1"/>
            </p:cNvSpPr>
            <p:nvPr/>
          </p:nvSpPr>
          <p:spPr bwMode="auto">
            <a:xfrm>
              <a:off x="288" y="2893"/>
              <a:ext cx="2256" cy="20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d2</a:t>
              </a:r>
            </a:p>
          </p:txBody>
        </p:sp>
        <p:sp>
          <p:nvSpPr>
            <p:cNvPr id="27672" name="Text Box 23"/>
            <p:cNvSpPr txBox="1">
              <a:spLocks noChangeArrowheads="1"/>
            </p:cNvSpPr>
            <p:nvPr/>
          </p:nvSpPr>
          <p:spPr bwMode="auto">
            <a:xfrm>
              <a:off x="432" y="3062"/>
              <a:ext cx="2256" cy="20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d3</a:t>
              </a:r>
            </a:p>
          </p:txBody>
        </p:sp>
        <p:sp>
          <p:nvSpPr>
            <p:cNvPr id="27673" name="Rectangle 24"/>
            <p:cNvSpPr>
              <a:spLocks noChangeArrowheads="1"/>
            </p:cNvSpPr>
            <p:nvPr/>
          </p:nvSpPr>
          <p:spPr bwMode="auto">
            <a:xfrm>
              <a:off x="62" y="3085"/>
              <a:ext cx="217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74" name="Rectangle 25"/>
            <p:cNvSpPr>
              <a:spLocks noChangeArrowheads="1"/>
            </p:cNvSpPr>
            <p:nvPr/>
          </p:nvSpPr>
          <p:spPr bwMode="auto">
            <a:xfrm>
              <a:off x="202" y="3277"/>
              <a:ext cx="217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75" name="Text Box 26"/>
            <p:cNvSpPr txBox="1">
              <a:spLocks noChangeArrowheads="1"/>
            </p:cNvSpPr>
            <p:nvPr/>
          </p:nvSpPr>
          <p:spPr bwMode="auto">
            <a:xfrm>
              <a:off x="480" y="2472"/>
              <a:ext cx="129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700" b="1">
                  <a:latin typeface="Times New Roman" pitchFamily="18" charset="0"/>
                  <a:ea typeface="全真魏碑體" pitchFamily="49" charset="-120"/>
                </a:rPr>
                <a:t>speech documents</a:t>
              </a:r>
            </a:p>
          </p:txBody>
        </p:sp>
        <p:sp>
          <p:nvSpPr>
            <p:cNvPr id="27676" name="Rectangle 27"/>
            <p:cNvSpPr>
              <a:spLocks noChangeArrowheads="1"/>
            </p:cNvSpPr>
            <p:nvPr/>
          </p:nvSpPr>
          <p:spPr bwMode="auto">
            <a:xfrm>
              <a:off x="376" y="3432"/>
              <a:ext cx="2396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77" name="Text Box 28"/>
            <p:cNvSpPr txBox="1">
              <a:spLocks noChangeArrowheads="1"/>
            </p:cNvSpPr>
            <p:nvPr/>
          </p:nvSpPr>
          <p:spPr bwMode="auto">
            <a:xfrm>
              <a:off x="3216" y="3000"/>
              <a:ext cx="22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000" dirty="0">
                  <a:latin typeface="Times New Roman" pitchFamily="18" charset="0"/>
                  <a:ea typeface="華康魏碑體" pitchFamily="65" charset="-120"/>
                </a:rPr>
                <a:t>鼎泰豐台北</a:t>
              </a:r>
              <a:r>
                <a:rPr lang="en-US" altLang="zh-TW" sz="2000" dirty="0">
                  <a:latin typeface="Times New Roman" pitchFamily="18" charset="0"/>
                  <a:ea typeface="華康魏碑體" pitchFamily="65" charset="-120"/>
                </a:rPr>
                <a:t>101</a:t>
              </a:r>
              <a:r>
                <a:rPr lang="zh-TW" altLang="en-US" sz="2000" dirty="0">
                  <a:latin typeface="Times New Roman" pitchFamily="18" charset="0"/>
                  <a:ea typeface="華康魏碑體" pitchFamily="65" charset="-120"/>
                </a:rPr>
                <a:t>分店在</a:t>
              </a:r>
              <a:r>
                <a:rPr lang="zh-TW" altLang="zh-TW" sz="2000" dirty="0">
                  <a:latin typeface="Times New Roman" pitchFamily="18" charset="0"/>
                  <a:ea typeface="華康魏碑體" pitchFamily="65" charset="-120"/>
                </a:rPr>
                <a:t>…</a:t>
              </a:r>
              <a:endParaRPr lang="en-US" altLang="zh-TW" sz="2000" dirty="0">
                <a:latin typeface="Times New Roman" pitchFamily="18" charset="0"/>
                <a:ea typeface="華康魏碑體" pitchFamily="65" charset="-120"/>
              </a:endParaRPr>
            </a:p>
          </p:txBody>
        </p:sp>
        <p:pic>
          <p:nvPicPr>
            <p:cNvPr id="27678" name="Picture 29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240"/>
              <a:ext cx="220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679" name="Picture 30"/>
            <p:cNvPicPr preferRelativeResize="0"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" y="1800"/>
              <a:ext cx="1848" cy="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7653" name="Line 31"/>
          <p:cNvSpPr>
            <a:spLocks noChangeShapeType="1"/>
          </p:cNvSpPr>
          <p:nvPr/>
        </p:nvSpPr>
        <p:spPr bwMode="auto">
          <a:xfrm>
            <a:off x="152400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1592400" y="5805265"/>
            <a:ext cx="8953500" cy="76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/>
          <a:p>
            <a:pPr marL="190500" indent="-190500" algn="just"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Locate exactly the desired utterances</a:t>
            </a:r>
          </a:p>
          <a:p>
            <a:pPr marL="190500" indent="-190500" algn="just"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Text descriptions not needed for indexing/retrieving </a:t>
            </a:r>
            <a:r>
              <a:rPr lang="en-US" altLang="zh-TW" sz="2200" b="1" dirty="0" err="1">
                <a:latin typeface="Times New Roman" pitchFamily="18" charset="0"/>
              </a:rPr>
              <a:t>puporses</a:t>
            </a:r>
            <a:endParaRPr lang="en-US" altLang="zh-TW" sz="2200" b="1" dirty="0">
              <a:latin typeface="Times New Roman" pitchFamily="18" charset="0"/>
            </a:endParaRPr>
          </a:p>
        </p:txBody>
      </p:sp>
      <p:pic>
        <p:nvPicPr>
          <p:cNvPr id="34" name="Picture 33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232" y="5516339"/>
            <a:ext cx="1040768" cy="3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6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"/>
          <p:cNvSpPr>
            <a:spLocks noChangeShapeType="1"/>
          </p:cNvSpPr>
          <p:nvPr/>
        </p:nvSpPr>
        <p:spPr bwMode="auto">
          <a:xfrm flipV="1">
            <a:off x="3760788" y="5029201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557338" y="85725"/>
            <a:ext cx="911066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/>
          <a:lstStyle/>
          <a:p>
            <a:pPr>
              <a:lnSpc>
                <a:spcPct val="90000"/>
              </a:lnSpc>
            </a:pPr>
            <a:r>
              <a:rPr lang="en-US" altLang="zh-TW" sz="3300" b="1" dirty="0">
                <a:latin typeface="Times New Roman" pitchFamily="18" charset="0"/>
                <a:ea typeface="全真魏碑體" pitchFamily="49" charset="-120"/>
              </a:rPr>
              <a:t>Spoken Dialogue Systems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604964" y="914401"/>
            <a:ext cx="906303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87325" indent="-187325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Almost all human-network interactions can be accomplished by spoken dialogue</a:t>
            </a:r>
          </a:p>
          <a:p>
            <a:pPr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Speech understanding, speech synthesis, dialogue management</a:t>
            </a:r>
          </a:p>
          <a:p>
            <a:pPr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System/user/mixed initiatives</a:t>
            </a:r>
          </a:p>
          <a:p>
            <a:pPr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Reliability/efficiency, dialogue modeling/flow control</a:t>
            </a:r>
          </a:p>
          <a:p>
            <a:pPr eaLnBrk="1" hangingPunct="1">
              <a:buSzPct val="120000"/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Transaction success rate/average number of dialogue turns</a:t>
            </a:r>
          </a:p>
        </p:txBody>
      </p:sp>
      <p:grpSp>
        <p:nvGrpSpPr>
          <p:cNvPr id="28677" name="Group 37"/>
          <p:cNvGrpSpPr>
            <a:grpSpLocks/>
          </p:cNvGrpSpPr>
          <p:nvPr/>
        </p:nvGrpSpPr>
        <p:grpSpPr bwMode="auto">
          <a:xfrm>
            <a:off x="1524000" y="3141663"/>
            <a:ext cx="7805738" cy="3600450"/>
            <a:chOff x="4" y="1565"/>
            <a:chExt cx="5085" cy="2563"/>
          </a:xfrm>
        </p:grpSpPr>
        <p:sp>
          <p:nvSpPr>
            <p:cNvPr id="28679" name="Rectangle 6"/>
            <p:cNvSpPr>
              <a:spLocks noChangeArrowheads="1"/>
            </p:cNvSpPr>
            <p:nvPr/>
          </p:nvSpPr>
          <p:spPr bwMode="auto">
            <a:xfrm>
              <a:off x="1133" y="1565"/>
              <a:ext cx="2740" cy="2563"/>
            </a:xfrm>
            <a:prstGeom prst="rect">
              <a:avLst/>
            </a:prstGeom>
            <a:solidFill>
              <a:srgbClr val="E1F4FF">
                <a:alpha val="50195"/>
              </a:srgbClr>
            </a:solidFill>
            <a:ln w="2857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80" name="Oval 7"/>
            <p:cNvSpPr>
              <a:spLocks noChangeArrowheads="1"/>
            </p:cNvSpPr>
            <p:nvPr/>
          </p:nvSpPr>
          <p:spPr bwMode="auto">
            <a:xfrm>
              <a:off x="271" y="2548"/>
              <a:ext cx="1096" cy="7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81" name="AutoShape 8"/>
            <p:cNvSpPr>
              <a:spLocks noChangeArrowheads="1"/>
            </p:cNvSpPr>
            <p:nvPr/>
          </p:nvSpPr>
          <p:spPr bwMode="auto">
            <a:xfrm>
              <a:off x="4253" y="2489"/>
              <a:ext cx="764" cy="611"/>
            </a:xfrm>
            <a:prstGeom prst="flowChartMagneticDisk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lIns="91366" tIns="45683" rIns="91366" bIns="45683" anchor="ctr" anchorCtr="1"/>
            <a:lstStyle/>
            <a:p>
              <a:pPr algn="ctr" eaLnBrk="0" hangingPunct="0">
                <a:lnSpc>
                  <a:spcPct val="60000"/>
                </a:lnSpc>
              </a:pPr>
              <a:endParaRPr lang="en-US" altLang="zh-TW" b="1">
                <a:latin typeface="Times New Roman" pitchFamily="18" charset="0"/>
              </a:endParaRP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zh-TW" sz="1600" b="1">
                  <a:latin typeface="Times New Roman" pitchFamily="18" charset="0"/>
                </a:rPr>
                <a:t>Databases</a:t>
              </a:r>
              <a:endParaRPr lang="en-US" altLang="zh-TW" sz="1600">
                <a:latin typeface="Times New Roman" pitchFamily="18" charset="0"/>
              </a:endParaRPr>
            </a:p>
          </p:txBody>
        </p:sp>
        <p:sp>
          <p:nvSpPr>
            <p:cNvPr id="28682" name="Text Box 9"/>
            <p:cNvSpPr txBox="1">
              <a:spLocks noChangeArrowheads="1"/>
            </p:cNvSpPr>
            <p:nvPr/>
          </p:nvSpPr>
          <p:spPr bwMode="auto">
            <a:xfrm>
              <a:off x="1998" y="1636"/>
              <a:ext cx="1517" cy="515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latin typeface="Times New Roman" pitchFamily="18" charset="0"/>
                </a:rPr>
                <a:t>Sentence Generation </a:t>
              </a:r>
            </a:p>
            <a:p>
              <a:pPr algn="ctr"/>
              <a:r>
                <a:rPr kumimoji="0" lang="en-US" altLang="zh-TW" b="1">
                  <a:latin typeface="Times New Roman" pitchFamily="18" charset="0"/>
                </a:rPr>
                <a:t>and Speech Synthesis</a:t>
              </a:r>
            </a:p>
          </p:txBody>
        </p:sp>
        <p:sp>
          <p:nvSpPr>
            <p:cNvPr id="28683" name="Text Box 10"/>
            <p:cNvSpPr txBox="1">
              <a:spLocks noChangeArrowheads="1"/>
            </p:cNvSpPr>
            <p:nvPr/>
          </p:nvSpPr>
          <p:spPr bwMode="auto">
            <a:xfrm>
              <a:off x="1035" y="1909"/>
              <a:ext cx="710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Output Speech</a:t>
              </a:r>
            </a:p>
          </p:txBody>
        </p:sp>
        <p:sp>
          <p:nvSpPr>
            <p:cNvPr id="28684" name="Text Box 11"/>
            <p:cNvSpPr txBox="1">
              <a:spLocks noChangeArrowheads="1"/>
            </p:cNvSpPr>
            <p:nvPr/>
          </p:nvSpPr>
          <p:spPr bwMode="auto">
            <a:xfrm>
              <a:off x="1035" y="3394"/>
              <a:ext cx="710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Input Speech</a:t>
              </a:r>
            </a:p>
          </p:txBody>
        </p:sp>
        <p:sp>
          <p:nvSpPr>
            <p:cNvPr id="28685" name="Line 12"/>
            <p:cNvSpPr>
              <a:spLocks noChangeShapeType="1"/>
            </p:cNvSpPr>
            <p:nvPr/>
          </p:nvSpPr>
          <p:spPr bwMode="auto">
            <a:xfrm flipV="1">
              <a:off x="2983" y="2153"/>
              <a:ext cx="8" cy="417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86" name="Line 13"/>
            <p:cNvSpPr>
              <a:spLocks noChangeShapeType="1"/>
            </p:cNvSpPr>
            <p:nvPr/>
          </p:nvSpPr>
          <p:spPr bwMode="auto">
            <a:xfrm>
              <a:off x="1021" y="1893"/>
              <a:ext cx="973" cy="2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87" name="Line 14"/>
            <p:cNvSpPr>
              <a:spLocks noChangeShapeType="1"/>
            </p:cNvSpPr>
            <p:nvPr/>
          </p:nvSpPr>
          <p:spPr bwMode="auto">
            <a:xfrm>
              <a:off x="1014" y="1900"/>
              <a:ext cx="0" cy="619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88" name="Text Box 15"/>
            <p:cNvSpPr txBox="1">
              <a:spLocks noChangeArrowheads="1"/>
            </p:cNvSpPr>
            <p:nvPr/>
          </p:nvSpPr>
          <p:spPr bwMode="auto">
            <a:xfrm>
              <a:off x="2665" y="2571"/>
              <a:ext cx="793" cy="529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latin typeface="Times New Roman" pitchFamily="18" charset="0"/>
                </a:rPr>
                <a:t>Dialogue</a:t>
              </a:r>
            </a:p>
            <a:p>
              <a:pPr algn="ctr"/>
              <a:r>
                <a:rPr kumimoji="0" lang="en-US" altLang="zh-TW" b="1">
                  <a:latin typeface="Times New Roman" pitchFamily="18" charset="0"/>
                </a:rPr>
                <a:t>Manager</a:t>
              </a:r>
            </a:p>
          </p:txBody>
        </p:sp>
        <p:sp>
          <p:nvSpPr>
            <p:cNvPr id="28689" name="Line 16"/>
            <p:cNvSpPr>
              <a:spLocks noChangeShapeType="1"/>
            </p:cNvSpPr>
            <p:nvPr/>
          </p:nvSpPr>
          <p:spPr bwMode="auto">
            <a:xfrm flipV="1">
              <a:off x="3459" y="2834"/>
              <a:ext cx="795" cy="1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90" name="Line 17"/>
            <p:cNvSpPr>
              <a:spLocks noChangeShapeType="1"/>
            </p:cNvSpPr>
            <p:nvPr/>
          </p:nvSpPr>
          <p:spPr bwMode="auto">
            <a:xfrm flipH="1">
              <a:off x="2188" y="3100"/>
              <a:ext cx="0" cy="459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91" name="Text Box 18"/>
            <p:cNvSpPr txBox="1">
              <a:spLocks noChangeArrowheads="1"/>
            </p:cNvSpPr>
            <p:nvPr/>
          </p:nvSpPr>
          <p:spPr bwMode="auto">
            <a:xfrm>
              <a:off x="2029" y="3556"/>
              <a:ext cx="1517" cy="48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latin typeface="Times New Roman" pitchFamily="18" charset="0"/>
                </a:rPr>
                <a:t>Speech Recognition and Understanding</a:t>
              </a:r>
            </a:p>
          </p:txBody>
        </p:sp>
        <p:sp>
          <p:nvSpPr>
            <p:cNvPr id="28692" name="Text Box 19"/>
            <p:cNvSpPr txBox="1">
              <a:spLocks noChangeArrowheads="1"/>
            </p:cNvSpPr>
            <p:nvPr/>
          </p:nvSpPr>
          <p:spPr bwMode="auto">
            <a:xfrm>
              <a:off x="2974" y="3060"/>
              <a:ext cx="729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User’s Intention</a:t>
              </a:r>
            </a:p>
          </p:txBody>
        </p:sp>
        <p:sp>
          <p:nvSpPr>
            <p:cNvPr id="28693" name="Text Box 20"/>
            <p:cNvSpPr txBox="1">
              <a:spLocks noChangeArrowheads="1"/>
            </p:cNvSpPr>
            <p:nvPr/>
          </p:nvSpPr>
          <p:spPr bwMode="auto">
            <a:xfrm>
              <a:off x="1424" y="2571"/>
              <a:ext cx="881" cy="529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latin typeface="Times New Roman" pitchFamily="18" charset="0"/>
                </a:rPr>
                <a:t>Discourse Context</a:t>
              </a:r>
            </a:p>
          </p:txBody>
        </p:sp>
        <p:sp>
          <p:nvSpPr>
            <p:cNvPr id="28694" name="Line 21"/>
            <p:cNvSpPr>
              <a:spLocks noChangeShapeType="1"/>
            </p:cNvSpPr>
            <p:nvPr/>
          </p:nvSpPr>
          <p:spPr bwMode="auto">
            <a:xfrm flipV="1">
              <a:off x="1005" y="3894"/>
              <a:ext cx="1010" cy="1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95" name="Line 22"/>
            <p:cNvSpPr>
              <a:spLocks noChangeShapeType="1"/>
            </p:cNvSpPr>
            <p:nvPr/>
          </p:nvSpPr>
          <p:spPr bwMode="auto">
            <a:xfrm>
              <a:off x="1007" y="3365"/>
              <a:ext cx="0" cy="531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96" name="Line 23"/>
            <p:cNvSpPr>
              <a:spLocks noChangeShapeType="1"/>
            </p:cNvSpPr>
            <p:nvPr/>
          </p:nvSpPr>
          <p:spPr bwMode="auto">
            <a:xfrm>
              <a:off x="2311" y="2835"/>
              <a:ext cx="354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97" name="Line 24"/>
            <p:cNvSpPr>
              <a:spLocks noChangeShapeType="1"/>
            </p:cNvSpPr>
            <p:nvPr/>
          </p:nvSpPr>
          <p:spPr bwMode="auto">
            <a:xfrm flipV="1">
              <a:off x="2977" y="3100"/>
              <a:ext cx="6" cy="461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98" name="Text Box 25"/>
            <p:cNvSpPr txBox="1">
              <a:spLocks noChangeArrowheads="1"/>
            </p:cNvSpPr>
            <p:nvPr/>
          </p:nvSpPr>
          <p:spPr bwMode="auto">
            <a:xfrm>
              <a:off x="2974" y="2112"/>
              <a:ext cx="875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Response to the user</a:t>
              </a:r>
            </a:p>
          </p:txBody>
        </p:sp>
        <p:sp>
          <p:nvSpPr>
            <p:cNvPr id="28699" name="Text Box 26"/>
            <p:cNvSpPr txBox="1">
              <a:spLocks noChangeArrowheads="1"/>
            </p:cNvSpPr>
            <p:nvPr/>
          </p:nvSpPr>
          <p:spPr bwMode="auto">
            <a:xfrm>
              <a:off x="316" y="2740"/>
              <a:ext cx="952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endParaRPr kumimoji="0" lang="zh-TW" altLang="zh-TW" sz="2200">
                <a:solidFill>
                  <a:srgbClr val="FF0066"/>
                </a:solidFill>
                <a:latin typeface="Benguiat Bk BT" pitchFamily="18" charset="0"/>
              </a:endParaRPr>
            </a:p>
          </p:txBody>
        </p:sp>
        <p:sp>
          <p:nvSpPr>
            <p:cNvPr id="28700" name="Line 27"/>
            <p:cNvSpPr>
              <a:spLocks noChangeShapeType="1"/>
            </p:cNvSpPr>
            <p:nvPr/>
          </p:nvSpPr>
          <p:spPr bwMode="auto">
            <a:xfrm flipH="1" flipV="1">
              <a:off x="4635" y="2194"/>
              <a:ext cx="1" cy="417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701" name="Oval 28"/>
            <p:cNvSpPr>
              <a:spLocks noChangeArrowheads="1"/>
            </p:cNvSpPr>
            <p:nvPr/>
          </p:nvSpPr>
          <p:spPr bwMode="auto">
            <a:xfrm>
              <a:off x="4209" y="1600"/>
              <a:ext cx="880" cy="606"/>
            </a:xfrm>
            <a:prstGeom prst="ellipse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366" tIns="45683" rIns="91366" bIns="45683" anchor="ctr" anchorCtr="1"/>
            <a:lstStyle/>
            <a:p>
              <a:pPr algn="ctr" eaLnBrk="0" hangingPunct="0"/>
              <a:r>
                <a:rPr lang="en-US" altLang="zh-TW" sz="1600" b="1">
                  <a:latin typeface="Times New Roman" pitchFamily="18" charset="0"/>
                </a:rPr>
                <a:t>Internet</a:t>
              </a:r>
            </a:p>
          </p:txBody>
        </p:sp>
        <p:sp>
          <p:nvSpPr>
            <p:cNvPr id="28702" name="Oval 29"/>
            <p:cNvSpPr>
              <a:spLocks noChangeArrowheads="1"/>
            </p:cNvSpPr>
            <p:nvPr/>
          </p:nvSpPr>
          <p:spPr bwMode="auto">
            <a:xfrm>
              <a:off x="316" y="2596"/>
              <a:ext cx="974" cy="624"/>
            </a:xfrm>
            <a:prstGeom prst="ellipse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366" tIns="45683" rIns="91366" bIns="45683" anchor="ctr" anchorCtr="1"/>
            <a:lstStyle/>
            <a:p>
              <a:pPr algn="ctr" eaLnBrk="0" hangingPunct="0"/>
              <a:r>
                <a:rPr lang="en-US" altLang="zh-TW" sz="1600" b="1">
                  <a:latin typeface="Benguiat Bk BT" pitchFamily="18" charset="0"/>
                </a:rPr>
                <a:t>Networks</a:t>
              </a:r>
            </a:p>
          </p:txBody>
        </p:sp>
        <p:sp>
          <p:nvSpPr>
            <p:cNvPr id="28703" name="Text Box 30"/>
            <p:cNvSpPr txBox="1">
              <a:spLocks noChangeArrowheads="1"/>
            </p:cNvSpPr>
            <p:nvPr/>
          </p:nvSpPr>
          <p:spPr bwMode="auto">
            <a:xfrm flipH="1">
              <a:off x="4" y="1836"/>
              <a:ext cx="4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700" b="1">
                  <a:solidFill>
                    <a:srgbClr val="000066"/>
                  </a:solidFill>
                  <a:latin typeface="Times New Roman" pitchFamily="18" charset="0"/>
                  <a:ea typeface="全真魏碑體" pitchFamily="49" charset="-120"/>
                </a:rPr>
                <a:t>Users</a:t>
              </a:r>
              <a:endParaRPr lang="en-US" altLang="zh-TW" sz="1700" b="1">
                <a:solidFill>
                  <a:srgbClr val="663300"/>
                </a:solidFill>
                <a:latin typeface="Times New Roman" pitchFamily="18" charset="0"/>
                <a:ea typeface="全真魏碑體" pitchFamily="49" charset="-120"/>
              </a:endParaRPr>
            </a:p>
          </p:txBody>
        </p:sp>
        <p:sp>
          <p:nvSpPr>
            <p:cNvPr id="28704" name="Text Box 31"/>
            <p:cNvSpPr txBox="1">
              <a:spLocks noChangeArrowheads="1"/>
            </p:cNvSpPr>
            <p:nvPr/>
          </p:nvSpPr>
          <p:spPr bwMode="auto">
            <a:xfrm>
              <a:off x="3774" y="3314"/>
              <a:ext cx="875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b="1">
                  <a:latin typeface="Times New Roman" pitchFamily="18" charset="0"/>
                </a:rPr>
                <a:t>Dialogue Server</a:t>
              </a:r>
            </a:p>
          </p:txBody>
        </p:sp>
        <p:graphicFrame>
          <p:nvGraphicFramePr>
            <p:cNvPr id="28705" name="Object 32"/>
            <p:cNvGraphicFramePr>
              <a:graphicFrameLocks noChangeAspect="1"/>
            </p:cNvGraphicFramePr>
            <p:nvPr/>
          </p:nvGraphicFramePr>
          <p:xfrm>
            <a:off x="104" y="2066"/>
            <a:ext cx="295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8" name="CorelDRAW" r:id="rId4" imgW="1590675" imgH="2085975" progId="CorelDRAW.Graphic.9">
                    <p:embed/>
                  </p:oleObj>
                </mc:Choice>
                <mc:Fallback>
                  <p:oleObj name="CorelDRAW" r:id="rId4" imgW="1590675" imgH="2085975" progId="CorelDRAW.Graphic.9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" y="2066"/>
                          <a:ext cx="295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706" name="Group 33"/>
            <p:cNvGrpSpPr>
              <a:grpSpLocks/>
            </p:cNvGrpSpPr>
            <p:nvPr/>
          </p:nvGrpSpPr>
          <p:grpSpPr bwMode="auto">
            <a:xfrm rot="3107657" flipH="1" flipV="1">
              <a:off x="359" y="2394"/>
              <a:ext cx="398" cy="125"/>
              <a:chOff x="4128" y="1654"/>
              <a:chExt cx="550" cy="122"/>
            </a:xfrm>
          </p:grpSpPr>
          <p:sp>
            <p:nvSpPr>
              <p:cNvPr id="28707" name="Line 34"/>
              <p:cNvSpPr>
                <a:spLocks noChangeShapeType="1"/>
              </p:cNvSpPr>
              <p:nvPr/>
            </p:nvSpPr>
            <p:spPr bwMode="auto">
              <a:xfrm flipH="1">
                <a:off x="4449" y="1654"/>
                <a:ext cx="229" cy="3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66" tIns="45683" rIns="91366" bIns="45683" anchor="ctr" anchorCtr="1"/>
              <a:lstStyle/>
              <a:p>
                <a:endParaRPr lang="zh-TW" altLang="en-US"/>
              </a:p>
            </p:txBody>
          </p:sp>
          <p:sp>
            <p:nvSpPr>
              <p:cNvPr id="28708" name="Line 35"/>
              <p:cNvSpPr>
                <a:spLocks noChangeShapeType="1"/>
              </p:cNvSpPr>
              <p:nvPr/>
            </p:nvSpPr>
            <p:spPr bwMode="auto">
              <a:xfrm flipH="1">
                <a:off x="4128" y="1722"/>
                <a:ext cx="387" cy="54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66" tIns="45683" rIns="91366" bIns="45683" anchor="ctr" anchorCtr="1"/>
              <a:lstStyle/>
              <a:p>
                <a:endParaRPr lang="zh-TW" altLang="en-US"/>
              </a:p>
            </p:txBody>
          </p:sp>
          <p:sp>
            <p:nvSpPr>
              <p:cNvPr id="28709" name="Line 36"/>
              <p:cNvSpPr>
                <a:spLocks noChangeShapeType="1"/>
              </p:cNvSpPr>
              <p:nvPr/>
            </p:nvSpPr>
            <p:spPr bwMode="auto">
              <a:xfrm>
                <a:off x="4445" y="1686"/>
                <a:ext cx="70" cy="36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66" tIns="45683" rIns="91366" bIns="45683" anchor="ctr" anchorCtr="1"/>
              <a:lstStyle/>
              <a:p>
                <a:endParaRPr lang="zh-TW" altLang="en-US"/>
              </a:p>
            </p:txBody>
          </p:sp>
        </p:grpSp>
      </p:grpSp>
      <p:sp>
        <p:nvSpPr>
          <p:cNvPr id="28678" name="Line 38"/>
          <p:cNvSpPr>
            <a:spLocks noChangeShapeType="1"/>
          </p:cNvSpPr>
          <p:nvPr/>
        </p:nvSpPr>
        <p:spPr bwMode="auto">
          <a:xfrm>
            <a:off x="152400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39" name="Picture 38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970" y="6360701"/>
            <a:ext cx="1040768" cy="3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9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60514" y="115889"/>
            <a:ext cx="9132887" cy="568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altLang="zh-TW" sz="3100"/>
              <a:t>Spoken Document Understanding and Organization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6238" y="981076"/>
            <a:ext cx="9021762" cy="583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marL="182563" indent="-182563">
              <a:lnSpc>
                <a:spcPct val="80000"/>
              </a:lnSpc>
              <a:spcBef>
                <a:spcPct val="10000"/>
              </a:spcBef>
            </a:pPr>
            <a:r>
              <a:rPr lang="en-US" altLang="zh-TW" sz="2400" b="1" dirty="0">
                <a:latin typeface="Times New Roman" pitchFamily="18" charset="0"/>
              </a:rPr>
              <a:t>Unlike the Written Documents which are easily shown on the screen for user to browse and select, Spoken Documents are just Audio Signals</a:t>
            </a:r>
          </a:p>
          <a:p>
            <a:pPr marL="182563" indent="-182563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TW" sz="2000" b="1" dirty="0">
                <a:latin typeface="Times New Roman" pitchFamily="18" charset="0"/>
              </a:rPr>
              <a:t>	      </a:t>
            </a:r>
            <a:r>
              <a:rPr lang="en-US" altLang="zh-TW" sz="1900" b="1" dirty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en-US" altLang="zh-TW" sz="1900" dirty="0">
                <a:latin typeface="Times New Roman" pitchFamily="18" charset="0"/>
                <a:cs typeface="Times New Roman" pitchFamily="18" charset="0"/>
              </a:rPr>
              <a:t>the user can’t listen each one from the beginning to the end during browsing               </a:t>
            </a:r>
          </a:p>
          <a:p>
            <a:pPr marL="182563" indent="-182563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TW" sz="19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TW" sz="1900" b="1" dirty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en-US" altLang="zh-TW" sz="1900" dirty="0">
                <a:latin typeface="Times New Roman" pitchFamily="18" charset="0"/>
                <a:cs typeface="Times New Roman" pitchFamily="18" charset="0"/>
              </a:rPr>
              <a:t>better approaches for understanding/organization of spoken documents becomes</a:t>
            </a:r>
          </a:p>
          <a:p>
            <a:pPr marL="182563" indent="-182563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TW" sz="1900" dirty="0">
                <a:latin typeface="Times New Roman" pitchFamily="18" charset="0"/>
                <a:cs typeface="Times New Roman" pitchFamily="18" charset="0"/>
              </a:rPr>
              <a:t>               necessary </a:t>
            </a:r>
          </a:p>
          <a:p>
            <a:pPr marL="182563" indent="-182563">
              <a:lnSpc>
                <a:spcPct val="80000"/>
              </a:lnSpc>
              <a:spcBef>
                <a:spcPct val="10000"/>
              </a:spcBef>
            </a:pP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Spoken Document Segmentation</a:t>
            </a:r>
          </a:p>
          <a:p>
            <a:pPr marL="182563" indent="-182563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US" altLang="zh-TW" sz="1900" b="1" dirty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en-US" altLang="zh-TW" sz="1900" dirty="0">
                <a:latin typeface="Times New Roman" pitchFamily="18" charset="0"/>
                <a:cs typeface="Times New Roman" pitchFamily="18" charset="0"/>
              </a:rPr>
              <a:t>automatically segmenting a spoken document into short paragraphs, each with</a:t>
            </a:r>
          </a:p>
          <a:p>
            <a:pPr marL="182563" indent="-182563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TW" sz="1900" dirty="0">
                <a:latin typeface="Times New Roman" pitchFamily="18" charset="0"/>
                <a:cs typeface="Times New Roman" pitchFamily="18" charset="0"/>
              </a:rPr>
              <a:t>	            a central topic</a:t>
            </a:r>
          </a:p>
          <a:p>
            <a:pPr marL="182563" indent="-182563">
              <a:lnSpc>
                <a:spcPct val="80000"/>
              </a:lnSpc>
              <a:spcBef>
                <a:spcPct val="10000"/>
              </a:spcBef>
            </a:pP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Spoken Document Summarization</a:t>
            </a:r>
          </a:p>
          <a:p>
            <a:pPr marL="182563" indent="-182563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US" altLang="zh-TW" sz="1900" b="1" dirty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en-US" altLang="zh-TW" sz="1900" dirty="0">
                <a:latin typeface="Times New Roman" pitchFamily="18" charset="0"/>
                <a:cs typeface="Times New Roman" pitchFamily="18" charset="0"/>
              </a:rPr>
              <a:t>automatically generating a summary (in text or speech form) for each short</a:t>
            </a:r>
          </a:p>
          <a:p>
            <a:pPr marL="182563" indent="-182563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TW" sz="1900" dirty="0">
                <a:latin typeface="Times New Roman" pitchFamily="18" charset="0"/>
                <a:cs typeface="Times New Roman" pitchFamily="18" charset="0"/>
              </a:rPr>
              <a:t>               paragraph</a:t>
            </a:r>
          </a:p>
          <a:p>
            <a:pPr marL="182563" indent="-182563">
              <a:lnSpc>
                <a:spcPct val="80000"/>
              </a:lnSpc>
              <a:spcBef>
                <a:spcPct val="10000"/>
              </a:spcBef>
            </a:pP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Title Generation for Spoken Documents</a:t>
            </a:r>
          </a:p>
          <a:p>
            <a:pPr marL="182563" indent="-182563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US" altLang="zh-TW" sz="1900" b="1" dirty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en-US" altLang="zh-TW" sz="1900" dirty="0">
                <a:latin typeface="Times New Roman" pitchFamily="18" charset="0"/>
                <a:cs typeface="Times New Roman" pitchFamily="18" charset="0"/>
              </a:rPr>
              <a:t>automatically generating a title (in text or speech form) for each short paragraph</a:t>
            </a:r>
          </a:p>
          <a:p>
            <a:pPr marL="182563" indent="-182563">
              <a:lnSpc>
                <a:spcPct val="80000"/>
              </a:lnSpc>
              <a:spcBef>
                <a:spcPct val="10000"/>
              </a:spcBef>
            </a:pP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Key Term Extraction and Key Term Graph Construction for Spoken Documents</a:t>
            </a:r>
          </a:p>
          <a:p>
            <a:pPr marL="182563" indent="-182563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US" altLang="zh-TW" sz="1900" b="1" dirty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en-US" altLang="zh-TW" sz="1900" dirty="0">
                <a:latin typeface="Times New Roman" pitchFamily="18" charset="0"/>
                <a:cs typeface="Times New Roman" pitchFamily="18" charset="0"/>
              </a:rPr>
              <a:t>automatically 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xtracting</a:t>
            </a:r>
            <a:r>
              <a:rPr lang="en-US" altLang="zh-TW" sz="1900" dirty="0">
                <a:latin typeface="Times New Roman" pitchFamily="18" charset="0"/>
                <a:cs typeface="Times New Roman" pitchFamily="18" charset="0"/>
              </a:rPr>
              <a:t> a set of key terms for each spoken document, and</a:t>
            </a:r>
          </a:p>
          <a:p>
            <a:pPr marL="182563" indent="-182563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TW" sz="1900" dirty="0">
                <a:latin typeface="Times New Roman" pitchFamily="18" charset="0"/>
                <a:cs typeface="Times New Roman" pitchFamily="18" charset="0"/>
              </a:rPr>
              <a:t>              constructing key term graphs for a collection of spoken documents</a:t>
            </a:r>
          </a:p>
          <a:p>
            <a:pPr marL="182563" indent="-182563">
              <a:lnSpc>
                <a:spcPct val="80000"/>
              </a:lnSpc>
              <a:spcBef>
                <a:spcPct val="10000"/>
              </a:spcBef>
            </a:pP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Semantic Structuring of Spoken Documents</a:t>
            </a:r>
          </a:p>
          <a:p>
            <a:pPr marL="182563" indent="-182563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TW" sz="1900" b="1" dirty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en-US" altLang="zh-TW" sz="1900" dirty="0">
                <a:latin typeface="Times New Roman" pitchFamily="18" charset="0"/>
                <a:cs typeface="Times New Roman" pitchFamily="18" charset="0"/>
              </a:rPr>
              <a:t>construction of semantic structure of spoken documents into graphical hierarchies</a:t>
            </a: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152400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14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34939"/>
            <a:ext cx="9144000" cy="600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altLang="zh-TW"/>
              <a:t>Multi-lingual Functionalities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60514" y="828676"/>
            <a:ext cx="9132887" cy="6081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400" b="1" dirty="0">
                <a:latin typeface="Times New Roman" pitchFamily="18" charset="0"/>
                <a:ea typeface="華康魏碑體" pitchFamily="65" charset="-120"/>
              </a:rPr>
              <a:t>Code-Switching Problem</a:t>
            </a:r>
            <a:endParaRPr lang="en-US" altLang="zh-TW" sz="2400" dirty="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English words/phrases inserted in spoken Chinese sentences as an example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zh-TW" altLang="en-US" sz="2000" dirty="0">
                <a:latin typeface="Times New Roman" pitchFamily="18" charset="0"/>
                <a:ea typeface="華康魏碑體" pitchFamily="65" charset="-120"/>
              </a:rPr>
              <a:t>人人都用</a:t>
            </a: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Computers</a:t>
            </a:r>
            <a:r>
              <a:rPr lang="zh-TW" altLang="en-US" sz="2000" dirty="0">
                <a:latin typeface="Times New Roman" pitchFamily="18" charset="0"/>
                <a:ea typeface="華康魏碑體" pitchFamily="65" charset="-120"/>
              </a:rPr>
              <a:t>，家家都上</a:t>
            </a: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Internet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OK</a:t>
            </a:r>
            <a:r>
              <a:rPr lang="zh-TW" altLang="en-US" sz="2000" dirty="0">
                <a:latin typeface="Times New Roman" pitchFamily="18" charset="0"/>
                <a:ea typeface="華康魏碑體" pitchFamily="65" charset="-120"/>
              </a:rPr>
              <a:t>不</a:t>
            </a: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OK</a:t>
            </a:r>
            <a:r>
              <a:rPr lang="zh-TW" altLang="en-US" sz="2000" dirty="0">
                <a:latin typeface="Times New Roman" pitchFamily="18" charset="0"/>
                <a:ea typeface="華康魏碑體" pitchFamily="65" charset="-120"/>
              </a:rPr>
              <a:t>？</a:t>
            </a: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OK</a:t>
            </a:r>
            <a:r>
              <a:rPr lang="zh-TW" altLang="en-US" sz="2000" dirty="0">
                <a:latin typeface="Times New Roman" pitchFamily="18" charset="0"/>
                <a:ea typeface="華康魏碑體" pitchFamily="65" charset="-120"/>
              </a:rPr>
              <a:t>啦</a:t>
            </a: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the whole sentence switched  from Chinese to English as an example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			       </a:t>
            </a:r>
            <a:r>
              <a:rPr lang="zh-TW" altLang="en-US" sz="2000" dirty="0">
                <a:latin typeface="Times New Roman" pitchFamily="18" charset="0"/>
                <a:ea typeface="華康魏碑體" pitchFamily="65" charset="-120"/>
              </a:rPr>
              <a:t>準備好了嗎？</a:t>
            </a: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Let’s go!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400" b="1" dirty="0">
                <a:latin typeface="Times New Roman" pitchFamily="18" charset="0"/>
                <a:ea typeface="華康魏碑體" pitchFamily="65" charset="-120"/>
              </a:rPr>
              <a:t>Cross-language Information Processing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globalized network with multi-lingual content/users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cross-language network information processing with a certain input language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400" b="1" dirty="0">
                <a:latin typeface="Times New Roman" pitchFamily="18" charset="0"/>
                <a:ea typeface="華康魏碑體" pitchFamily="65" charset="-120"/>
              </a:rPr>
              <a:t>Dialects/Accents</a:t>
            </a:r>
            <a:endParaRPr lang="en-US" altLang="zh-TW" sz="2400" dirty="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hundreds of Chinese dialects as an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code-switching problem─ Chinese dialects mixed with Mandarin (or plus English) as an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Mandarin with a variety of strong accents as an example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400" b="1" dirty="0">
                <a:latin typeface="Times New Roman" pitchFamily="18" charset="0"/>
                <a:ea typeface="華康魏碑體" pitchFamily="65" charset="-120"/>
              </a:rPr>
              <a:t>Global/Local Languages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400" b="1" dirty="0">
                <a:latin typeface="Times New Roman" pitchFamily="18" charset="0"/>
                <a:ea typeface="華康魏碑體" pitchFamily="65" charset="-120"/>
              </a:rPr>
              <a:t>Language Dependent/Independent Technologies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400" b="1" dirty="0">
                <a:latin typeface="Times New Roman" pitchFamily="18" charset="0"/>
                <a:ea typeface="華康魏碑體" pitchFamily="65" charset="-120"/>
              </a:rPr>
              <a:t>Code-Switching Speech Processing, Speech-to-speech Translation, Computer-assisted Language Learning</a:t>
            </a:r>
          </a:p>
        </p:txBody>
      </p:sp>
      <p:sp>
        <p:nvSpPr>
          <p:cNvPr id="30724" name="Line 5"/>
          <p:cNvSpPr>
            <a:spLocks noChangeShapeType="1"/>
          </p:cNvSpPr>
          <p:nvPr/>
        </p:nvSpPr>
        <p:spPr bwMode="auto">
          <a:xfrm>
            <a:off x="152400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71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60280"/>
            <a:ext cx="9144000" cy="600164"/>
          </a:xfrm>
        </p:spPr>
        <p:txBody>
          <a:bodyPr anchor="ctr" anchorCtr="0">
            <a:spAutoFit/>
          </a:bodyPr>
          <a:lstStyle/>
          <a:p>
            <a:pPr algn="l">
              <a:defRPr/>
            </a:pPr>
            <a:r>
              <a:rPr lang="en-US" altLang="zh-TW" dirty="0">
                <a:ea typeface="+mn-ea"/>
                <a:cs typeface="+mn-cs"/>
              </a:rPr>
              <a:t>Computer-Assisted Language Learning</a:t>
            </a:r>
            <a:endParaRPr lang="zh-TW" altLang="en-US" dirty="0">
              <a:ea typeface="+mn-ea"/>
              <a:cs typeface="+mn-cs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4000" y="908051"/>
            <a:ext cx="8686800" cy="5834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</a:pPr>
            <a:r>
              <a:rPr lang="en-US" altLang="zh-TW" sz="2400" b="1">
                <a:latin typeface="Times New Roman" pitchFamily="18" charset="0"/>
              </a:rPr>
              <a:t>Globalized World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US" altLang="zh-TW" sz="2600">
                <a:latin typeface="Times New Roman" pitchFamily="18" charset="0"/>
                <a:cs typeface="Times New Roman" pitchFamily="18" charset="0"/>
              </a:rPr>
              <a:t>every one needs to learn one or more languages in </a:t>
            </a:r>
            <a:r>
              <a:rPr lang="en-US" altLang="zh-TW" sz="2000">
                <a:latin typeface="Times New Roman" pitchFamily="18" charset="0"/>
                <a:cs typeface="Times New Roman" pitchFamily="18" charset="0"/>
              </a:rPr>
              <a:t>addition</a:t>
            </a:r>
            <a:r>
              <a:rPr lang="en-US" altLang="zh-TW" sz="2600">
                <a:latin typeface="Times New Roman" pitchFamily="18" charset="0"/>
                <a:cs typeface="Times New Roman" pitchFamily="18" charset="0"/>
              </a:rPr>
              <a:t> to the native language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</a:pPr>
            <a:r>
              <a:rPr lang="en-US" altLang="zh-TW" sz="2400" b="1">
                <a:latin typeface="Times New Roman" pitchFamily="18" charset="0"/>
              </a:rPr>
              <a:t>Language Learning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US" altLang="zh-TW" sz="2600">
                <a:latin typeface="Times New Roman" pitchFamily="18" charset="0"/>
                <a:cs typeface="Times New Roman" pitchFamily="18" charset="0"/>
              </a:rPr>
              <a:t>one-to-one tutoring most effective but with high cost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</a:pPr>
            <a:r>
              <a:rPr lang="en-US" altLang="zh-TW" sz="2400" b="1">
                <a:latin typeface="Times New Roman" pitchFamily="18" charset="0"/>
              </a:rPr>
              <a:t>Computers not as good as Human Tutors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US" altLang="zh-TW" sz="2600">
                <a:latin typeface="Times New Roman" pitchFamily="18" charset="0"/>
                <a:cs typeface="Times New Roman" pitchFamily="18" charset="0"/>
              </a:rPr>
              <a:t>software reproduced easily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US" altLang="zh-TW" sz="2600">
                <a:latin typeface="Times New Roman" pitchFamily="18" charset="0"/>
                <a:cs typeface="Times New Roman" pitchFamily="18" charset="0"/>
              </a:rPr>
              <a:t>used repeatedly any time, anywhere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US" altLang="zh-TW" sz="2600">
                <a:latin typeface="Times New Roman" pitchFamily="18" charset="0"/>
                <a:cs typeface="Times New Roman" pitchFamily="18" charset="0"/>
              </a:rPr>
              <a:t>never get tired or bored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</a:pPr>
            <a:r>
              <a:rPr lang="en-US" altLang="zh-TW" sz="2400" b="1">
                <a:latin typeface="Times New Roman" pitchFamily="18" charset="0"/>
              </a:rPr>
              <a:t>Learning of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US" altLang="zh-TW" sz="2600">
                <a:latin typeface="Times New Roman" pitchFamily="18" charset="0"/>
                <a:cs typeface="Times New Roman" pitchFamily="18" charset="0"/>
              </a:rPr>
              <a:t>pronunciation, vocabulary, grammar, sentences, dialogues, etc.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US" altLang="zh-TW" sz="2600">
                <a:latin typeface="Times New Roman" pitchFamily="18" charset="0"/>
                <a:cs typeface="Times New Roman" pitchFamily="18" charset="0"/>
              </a:rPr>
              <a:t> sometimes in form of games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152400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53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版權聲明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014076"/>
              </p:ext>
            </p:extLst>
          </p:nvPr>
        </p:nvGraphicFramePr>
        <p:xfrm>
          <a:off x="1981200" y="1052514"/>
          <a:ext cx="8229600" cy="5277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424"/>
                <a:gridCol w="2376264"/>
                <a:gridCol w="1512168"/>
                <a:gridCol w="36107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頁碼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作品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版權標示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作者 </a:t>
                      </a:r>
                      <a:r>
                        <a:rPr lang="en-US" altLang="zh-TW" sz="1400" dirty="0" smtClean="0"/>
                        <a:t>/ </a:t>
                      </a:r>
                      <a:r>
                        <a:rPr lang="zh-TW" altLang="en-US" sz="1400" dirty="0" smtClean="0"/>
                        <a:t>來源</a:t>
                      </a:r>
                      <a:endParaRPr lang="en-US" sz="1400" dirty="0"/>
                    </a:p>
                  </a:txBody>
                  <a:tcPr anchor="ctr"/>
                </a:tc>
              </a:tr>
              <a:tr h="16456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國立臺灣大學電機工程學系李琳山 教授。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zh-TW" altLang="en-US" sz="1400" dirty="0" smtClean="0"/>
                        <a:t>本作品採用創用</a:t>
                      </a:r>
                      <a:r>
                        <a:rPr lang="en-US" altLang="zh-TW" sz="1400" dirty="0" smtClean="0"/>
                        <a:t>CC</a:t>
                      </a:r>
                      <a:r>
                        <a:rPr lang="zh-TW" altLang="en-US" sz="1400" dirty="0" smtClean="0"/>
                        <a:t>「姓名標示</a:t>
                      </a:r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非商業性</a:t>
                      </a:r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相同方式分享</a:t>
                      </a:r>
                      <a:r>
                        <a:rPr lang="en-US" altLang="zh-TW" sz="1400" dirty="0" smtClean="0"/>
                        <a:t>3.0</a:t>
                      </a:r>
                      <a:r>
                        <a:rPr lang="zh-TW" altLang="en-US" sz="1400" dirty="0" smtClean="0"/>
                        <a:t>臺灣」許可協議。</a:t>
                      </a:r>
                      <a:endParaRPr lang="en-US" altLang="zh-TW" sz="1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國立臺灣大學電機工程學系李琳山 教授。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zh-TW" altLang="en-US" sz="1400" dirty="0" smtClean="0"/>
                        <a:t>本作品採用創用</a:t>
                      </a:r>
                      <a:r>
                        <a:rPr lang="en-US" altLang="zh-TW" sz="1400" dirty="0" smtClean="0"/>
                        <a:t>CC</a:t>
                      </a:r>
                      <a:r>
                        <a:rPr lang="zh-TW" altLang="en-US" sz="1400" dirty="0" smtClean="0"/>
                        <a:t>「姓名標示</a:t>
                      </a:r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非商業性</a:t>
                      </a:r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相同方式分享</a:t>
                      </a:r>
                      <a:r>
                        <a:rPr lang="en-US" altLang="zh-TW" sz="1400" dirty="0" smtClean="0"/>
                        <a:t>3.0</a:t>
                      </a:r>
                      <a:r>
                        <a:rPr lang="zh-TW" altLang="en-US" sz="1400" dirty="0" smtClean="0"/>
                        <a:t>臺灣」許可協議。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國立臺灣大學電機工程學系李琳山 教授。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zh-TW" altLang="en-US" sz="1400" dirty="0" smtClean="0"/>
                        <a:t>本作品採用創用</a:t>
                      </a:r>
                      <a:r>
                        <a:rPr lang="en-US" altLang="zh-TW" sz="1400" dirty="0" smtClean="0"/>
                        <a:t>CC</a:t>
                      </a:r>
                      <a:r>
                        <a:rPr lang="zh-TW" altLang="en-US" sz="1400" dirty="0" smtClean="0"/>
                        <a:t>「姓名標示</a:t>
                      </a:r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非商業性</a:t>
                      </a:r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相同方式分享</a:t>
                      </a:r>
                      <a:r>
                        <a:rPr lang="en-US" altLang="zh-TW" sz="1400" dirty="0" smtClean="0"/>
                        <a:t>3.0</a:t>
                      </a:r>
                      <a:r>
                        <a:rPr lang="zh-TW" altLang="en-US" sz="1400" dirty="0" smtClean="0"/>
                        <a:t>臺灣」許可協議。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國立臺灣大學電機工程學系李琳山 教授。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zh-TW" altLang="en-US" sz="1400" dirty="0" smtClean="0"/>
                        <a:t>本作品採用創用</a:t>
                      </a:r>
                      <a:r>
                        <a:rPr lang="en-US" altLang="zh-TW" sz="1400" dirty="0" smtClean="0"/>
                        <a:t>CC</a:t>
                      </a:r>
                      <a:r>
                        <a:rPr lang="zh-TW" altLang="en-US" sz="1400" dirty="0" smtClean="0"/>
                        <a:t>「姓名標示</a:t>
                      </a:r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非商業性</a:t>
                      </a:r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相同方式分享</a:t>
                      </a:r>
                      <a:r>
                        <a:rPr lang="en-US" altLang="zh-TW" sz="1400" dirty="0" smtClean="0"/>
                        <a:t>3.0</a:t>
                      </a:r>
                      <a:r>
                        <a:rPr lang="zh-TW" altLang="en-US" sz="1400" dirty="0" smtClean="0"/>
                        <a:t>臺灣」許可協議。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1" y="1735669"/>
            <a:ext cx="2062983" cy="1035844"/>
          </a:xfrm>
          <a:prstGeom prst="rect">
            <a:avLst/>
          </a:prstGeom>
        </p:spPr>
      </p:pic>
      <p:pic>
        <p:nvPicPr>
          <p:cNvPr id="12" name="Picture 1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364" y="2044958"/>
            <a:ext cx="1040768" cy="36663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125" y="3246881"/>
            <a:ext cx="2058498" cy="6115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339" y="4083300"/>
            <a:ext cx="1551101" cy="984253"/>
          </a:xfrm>
          <a:prstGeom prst="rect">
            <a:avLst/>
          </a:prstGeom>
        </p:spPr>
      </p:pic>
      <p:pic>
        <p:nvPicPr>
          <p:cNvPr id="22" name="Picture 2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4392108"/>
            <a:ext cx="1040768" cy="36663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822" y="5230479"/>
            <a:ext cx="1622133" cy="986369"/>
          </a:xfrm>
          <a:prstGeom prst="rect">
            <a:avLst/>
          </a:prstGeom>
        </p:spPr>
      </p:pic>
      <p:pic>
        <p:nvPicPr>
          <p:cNvPr id="25" name="Picture 24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364" y="5540345"/>
            <a:ext cx="1040768" cy="366634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3383963"/>
            <a:ext cx="1040768" cy="3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3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字方塊 2"/>
          <p:cNvSpPr txBox="1">
            <a:spLocks noChangeArrowheads="1"/>
          </p:cNvSpPr>
          <p:nvPr/>
        </p:nvSpPr>
        <p:spPr bwMode="auto">
          <a:xfrm>
            <a:off x="1560513" y="132512"/>
            <a:ext cx="375936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300" b="1">
                <a:latin typeface="Times New Roman" pitchFamily="18" charset="0"/>
                <a:cs typeface="Times New Roman" pitchFamily="18" charset="0"/>
              </a:rPr>
              <a:t>Sampling of Signals</a:t>
            </a:r>
            <a:endParaRPr lang="zh-TW" altLang="en-US" sz="33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123" name="群組 2"/>
          <p:cNvGrpSpPr>
            <a:grpSpLocks/>
          </p:cNvGrpSpPr>
          <p:nvPr/>
        </p:nvGrpSpPr>
        <p:grpSpPr bwMode="auto">
          <a:xfrm>
            <a:off x="1919288" y="2420939"/>
            <a:ext cx="8247062" cy="2160587"/>
            <a:chOff x="395288" y="2420938"/>
            <a:chExt cx="8247062" cy="2160587"/>
          </a:xfrm>
        </p:grpSpPr>
        <p:pic>
          <p:nvPicPr>
            <p:cNvPr id="512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8" y="2420938"/>
              <a:ext cx="8247062" cy="2160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3348038" y="2689225"/>
              <a:ext cx="792162" cy="360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>
                  <a:solidFill>
                    <a:schemeClr val="tx1"/>
                  </a:solidFill>
                </a:rPr>
                <a:t>X(t)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875463" y="2420938"/>
              <a:ext cx="792162" cy="360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>
                  <a:solidFill>
                    <a:schemeClr val="tx1"/>
                  </a:solidFill>
                </a:rPr>
                <a:t>X[n]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219700" y="3716338"/>
              <a:ext cx="431800" cy="360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</a:rPr>
                <a:t>t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172450" y="3644900"/>
              <a:ext cx="431800" cy="360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</a:rPr>
                <a:t>n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1524000" y="7667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1" name="Picture 10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4556125"/>
            <a:ext cx="1040768" cy="3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4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版權聲明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528113"/>
              </p:ext>
            </p:extLst>
          </p:nvPr>
        </p:nvGraphicFramePr>
        <p:xfrm>
          <a:off x="1981200" y="1052514"/>
          <a:ext cx="8229600" cy="5277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424"/>
                <a:gridCol w="2376264"/>
                <a:gridCol w="1512168"/>
                <a:gridCol w="36107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頁碼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作品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版權標示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作者 </a:t>
                      </a:r>
                      <a:r>
                        <a:rPr lang="en-US" altLang="zh-TW" sz="1400" dirty="0" smtClean="0"/>
                        <a:t>/ </a:t>
                      </a:r>
                      <a:r>
                        <a:rPr lang="zh-TW" altLang="en-US" sz="1400" dirty="0" smtClean="0"/>
                        <a:t>來源</a:t>
                      </a:r>
                      <a:endParaRPr lang="en-US" sz="1400" dirty="0"/>
                    </a:p>
                  </a:txBody>
                  <a:tcPr anchor="ctr"/>
                </a:tc>
              </a:tr>
              <a:tr h="16456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國立臺灣大學電機工程學系李琳山 教授。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zh-TW" altLang="en-US" sz="1400" dirty="0" smtClean="0"/>
                        <a:t>本作品採用創用</a:t>
                      </a:r>
                      <a:r>
                        <a:rPr lang="en-US" altLang="zh-TW" sz="1400" dirty="0" smtClean="0"/>
                        <a:t>CC</a:t>
                      </a:r>
                      <a:r>
                        <a:rPr lang="zh-TW" altLang="en-US" sz="1400" dirty="0" smtClean="0"/>
                        <a:t>「姓名標示</a:t>
                      </a:r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非商業性</a:t>
                      </a:r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相同方式分享</a:t>
                      </a:r>
                      <a:r>
                        <a:rPr lang="en-US" altLang="zh-TW" sz="1400" dirty="0" smtClean="0"/>
                        <a:t>3.0</a:t>
                      </a:r>
                      <a:r>
                        <a:rPr lang="zh-TW" altLang="en-US" sz="1400" dirty="0" smtClean="0"/>
                        <a:t>臺灣」許可協議</a:t>
                      </a:r>
                      <a:r>
                        <a:rPr lang="zh-TW" altLang="en-US" sz="1400" baseline="0" dirty="0" smtClean="0"/>
                        <a:t>。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國立臺灣大學電機工程學系李琳山 教授。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zh-TW" altLang="en-US" sz="1400" dirty="0" smtClean="0"/>
                        <a:t>本作品採用創用</a:t>
                      </a:r>
                      <a:r>
                        <a:rPr lang="en-US" altLang="zh-TW" sz="1400" dirty="0" smtClean="0"/>
                        <a:t>CC</a:t>
                      </a:r>
                      <a:r>
                        <a:rPr lang="zh-TW" altLang="en-US" sz="1400" dirty="0" smtClean="0"/>
                        <a:t>「姓名標示</a:t>
                      </a:r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非商業性</a:t>
                      </a:r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相同方式分享</a:t>
                      </a:r>
                      <a:r>
                        <a:rPr lang="en-US" altLang="zh-TW" sz="1400" dirty="0" smtClean="0"/>
                        <a:t>3.0</a:t>
                      </a:r>
                      <a:r>
                        <a:rPr lang="zh-TW" altLang="en-US" sz="1400" dirty="0" smtClean="0"/>
                        <a:t>臺灣」許可協議。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國立臺灣大學電機工程學系李琳山 教授。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zh-TW" altLang="en-US" sz="1400" dirty="0" smtClean="0"/>
                        <a:t>本作品採用創用</a:t>
                      </a:r>
                      <a:r>
                        <a:rPr lang="en-US" altLang="zh-TW" sz="1400" dirty="0" smtClean="0"/>
                        <a:t>CC</a:t>
                      </a:r>
                      <a:r>
                        <a:rPr lang="zh-TW" altLang="en-US" sz="1400" dirty="0" smtClean="0"/>
                        <a:t>「姓名標示</a:t>
                      </a:r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非商業性</a:t>
                      </a:r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相同方式分享</a:t>
                      </a:r>
                      <a:r>
                        <a:rPr lang="en-US" altLang="zh-TW" sz="1400" dirty="0" smtClean="0"/>
                        <a:t>3.0</a:t>
                      </a:r>
                      <a:r>
                        <a:rPr lang="zh-TW" altLang="en-US" sz="1400" dirty="0" smtClean="0"/>
                        <a:t>臺灣」許可協議。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國立臺灣大學電機工程學系李琳山 教授。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zh-TW" altLang="en-US" sz="1400" dirty="0" smtClean="0"/>
                        <a:t>本作品採用創用</a:t>
                      </a:r>
                      <a:r>
                        <a:rPr lang="en-US" altLang="zh-TW" sz="1400" dirty="0" smtClean="0"/>
                        <a:t>CC</a:t>
                      </a:r>
                      <a:r>
                        <a:rPr lang="zh-TW" altLang="en-US" sz="1400" dirty="0" smtClean="0"/>
                        <a:t>「姓名標示</a:t>
                      </a:r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非商業性</a:t>
                      </a:r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相同方式分享</a:t>
                      </a:r>
                      <a:r>
                        <a:rPr lang="en-US" altLang="zh-TW" sz="1400" dirty="0" smtClean="0"/>
                        <a:t>3.0</a:t>
                      </a:r>
                      <a:r>
                        <a:rPr lang="zh-TW" altLang="en-US" sz="1400" dirty="0" smtClean="0"/>
                        <a:t>臺灣」許可協議。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2" name="Picture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364" y="2044958"/>
            <a:ext cx="1040768" cy="366634"/>
          </a:xfrm>
          <a:prstGeom prst="rect">
            <a:avLst/>
          </a:prstGeom>
        </p:spPr>
      </p:pic>
      <p:pic>
        <p:nvPicPr>
          <p:cNvPr id="20" name="Picture 1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3383963"/>
            <a:ext cx="1040768" cy="366634"/>
          </a:xfrm>
          <a:prstGeom prst="rect">
            <a:avLst/>
          </a:prstGeom>
        </p:spPr>
      </p:pic>
      <p:pic>
        <p:nvPicPr>
          <p:cNvPr id="22" name="Picture 2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4392108"/>
            <a:ext cx="1040768" cy="366634"/>
          </a:xfrm>
          <a:prstGeom prst="rect">
            <a:avLst/>
          </a:prstGeom>
        </p:spPr>
      </p:pic>
      <p:pic>
        <p:nvPicPr>
          <p:cNvPr id="25" name="Picture 2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364" y="5540345"/>
            <a:ext cx="1040768" cy="3666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11" y="1733679"/>
            <a:ext cx="2222552" cy="9891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338" y="3210715"/>
            <a:ext cx="1587858" cy="6530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486" y="4159509"/>
            <a:ext cx="1973563" cy="8318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586" y="5323855"/>
            <a:ext cx="2042863" cy="74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1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版權聲明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26167"/>
              </p:ext>
            </p:extLst>
          </p:nvPr>
        </p:nvGraphicFramePr>
        <p:xfrm>
          <a:off x="1981200" y="1052514"/>
          <a:ext cx="8229600" cy="5277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424"/>
                <a:gridCol w="2376264"/>
                <a:gridCol w="1512168"/>
                <a:gridCol w="36107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頁碼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作品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版權標示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作者 </a:t>
                      </a:r>
                      <a:r>
                        <a:rPr lang="en-US" altLang="zh-TW" sz="1400" dirty="0" smtClean="0"/>
                        <a:t>/ </a:t>
                      </a:r>
                      <a:r>
                        <a:rPr lang="zh-TW" altLang="en-US" sz="1400" dirty="0" smtClean="0"/>
                        <a:t>來源</a:t>
                      </a:r>
                      <a:endParaRPr lang="en-US" sz="1400" dirty="0"/>
                    </a:p>
                  </a:txBody>
                  <a:tcPr anchor="ctr"/>
                </a:tc>
              </a:tr>
              <a:tr h="16456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國立臺灣大學電機工程學系李琳山 教授。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zh-TW" altLang="en-US" sz="1400" dirty="0" smtClean="0"/>
                        <a:t>本作品採用創用</a:t>
                      </a:r>
                      <a:r>
                        <a:rPr lang="en-US" altLang="zh-TW" sz="1400" dirty="0" smtClean="0"/>
                        <a:t>CC</a:t>
                      </a:r>
                      <a:r>
                        <a:rPr lang="zh-TW" altLang="en-US" sz="1400" dirty="0" smtClean="0"/>
                        <a:t>「姓名標示</a:t>
                      </a:r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非商業性</a:t>
                      </a:r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相同方式分享</a:t>
                      </a:r>
                      <a:r>
                        <a:rPr lang="en-US" altLang="zh-TW" sz="1400" dirty="0" smtClean="0"/>
                        <a:t>3.0</a:t>
                      </a:r>
                      <a:r>
                        <a:rPr lang="zh-TW" altLang="en-US" sz="1400" dirty="0" smtClean="0"/>
                        <a:t>臺灣」許可協議。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</a:p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國立臺灣大學電機工程學系李琳山 教授。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zh-TW" altLang="en-US" sz="1400" dirty="0" smtClean="0"/>
                        <a:t>本作品採用創用</a:t>
                      </a:r>
                      <a:r>
                        <a:rPr lang="en-US" altLang="zh-TW" sz="1400" dirty="0" smtClean="0"/>
                        <a:t>CC</a:t>
                      </a:r>
                      <a:r>
                        <a:rPr lang="zh-TW" altLang="en-US" sz="1400" dirty="0" smtClean="0"/>
                        <a:t>「姓名標示</a:t>
                      </a:r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非商業性</a:t>
                      </a:r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相同方式分享</a:t>
                      </a:r>
                      <a:r>
                        <a:rPr lang="en-US" altLang="zh-TW" sz="1400" dirty="0" smtClean="0"/>
                        <a:t>3.0</a:t>
                      </a:r>
                      <a:r>
                        <a:rPr lang="zh-TW" altLang="en-US" sz="1400" dirty="0" smtClean="0"/>
                        <a:t>臺灣」許可協議。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國立臺灣大學電機工程學系李琳山 教授。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zh-TW" altLang="en-US" sz="1400" dirty="0" smtClean="0"/>
                        <a:t>本作品採用創用</a:t>
                      </a:r>
                      <a:r>
                        <a:rPr lang="en-US" altLang="zh-TW" sz="1400" dirty="0" smtClean="0"/>
                        <a:t>CC</a:t>
                      </a:r>
                      <a:r>
                        <a:rPr lang="zh-TW" altLang="en-US" sz="1400" dirty="0" smtClean="0"/>
                        <a:t>「姓名標示</a:t>
                      </a:r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非商業性</a:t>
                      </a:r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相同方式分享</a:t>
                      </a:r>
                      <a:r>
                        <a:rPr lang="en-US" altLang="zh-TW" sz="1400" dirty="0" smtClean="0"/>
                        <a:t>3.0</a:t>
                      </a:r>
                      <a:r>
                        <a:rPr lang="zh-TW" altLang="en-US" sz="1400" dirty="0" smtClean="0"/>
                        <a:t>臺灣」許可協議。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國立臺灣大學電機工程學系李琳山 教授。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zh-TW" altLang="en-US" sz="1400" dirty="0" smtClean="0"/>
                        <a:t>本作品採用創用</a:t>
                      </a:r>
                      <a:r>
                        <a:rPr lang="en-US" altLang="zh-TW" sz="1400" dirty="0" smtClean="0"/>
                        <a:t>CC</a:t>
                      </a:r>
                      <a:r>
                        <a:rPr lang="zh-TW" altLang="en-US" sz="1400" dirty="0" smtClean="0"/>
                        <a:t>「姓名標示</a:t>
                      </a:r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非商業性</a:t>
                      </a:r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相同方式分享</a:t>
                      </a:r>
                      <a:r>
                        <a:rPr lang="en-US" altLang="zh-TW" sz="1400" dirty="0" smtClean="0"/>
                        <a:t>3.0</a:t>
                      </a:r>
                      <a:r>
                        <a:rPr lang="zh-TW" altLang="en-US" sz="1400" dirty="0" smtClean="0"/>
                        <a:t>臺灣」許可協議。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2" name="Picture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364" y="2044958"/>
            <a:ext cx="1040768" cy="366634"/>
          </a:xfrm>
          <a:prstGeom prst="rect">
            <a:avLst/>
          </a:prstGeom>
        </p:spPr>
      </p:pic>
      <p:pic>
        <p:nvPicPr>
          <p:cNvPr id="20" name="Picture 1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3383963"/>
            <a:ext cx="1040768" cy="366634"/>
          </a:xfrm>
          <a:prstGeom prst="rect">
            <a:avLst/>
          </a:prstGeom>
        </p:spPr>
      </p:pic>
      <p:pic>
        <p:nvPicPr>
          <p:cNvPr id="22" name="Picture 2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4392108"/>
            <a:ext cx="1040768" cy="366634"/>
          </a:xfrm>
          <a:prstGeom prst="rect">
            <a:avLst/>
          </a:prstGeom>
        </p:spPr>
      </p:pic>
      <p:pic>
        <p:nvPicPr>
          <p:cNvPr id="25" name="Picture 2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364" y="5540345"/>
            <a:ext cx="1040768" cy="3666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1809552"/>
            <a:ext cx="2083110" cy="8374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3140969"/>
            <a:ext cx="1584176" cy="7238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143" y="4197346"/>
            <a:ext cx="1369235" cy="7830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58" y="5445225"/>
            <a:ext cx="2133093" cy="58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8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版權聲明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648290"/>
              </p:ext>
            </p:extLst>
          </p:nvPr>
        </p:nvGraphicFramePr>
        <p:xfrm>
          <a:off x="1981200" y="1052514"/>
          <a:ext cx="8229600" cy="5277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424"/>
                <a:gridCol w="2376264"/>
                <a:gridCol w="1512168"/>
                <a:gridCol w="36107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頁碼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作品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版權標示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作者 </a:t>
                      </a:r>
                      <a:r>
                        <a:rPr lang="en-US" altLang="zh-TW" sz="1400" dirty="0" smtClean="0"/>
                        <a:t>/ </a:t>
                      </a:r>
                      <a:r>
                        <a:rPr lang="zh-TW" altLang="en-US" sz="1400" dirty="0" smtClean="0"/>
                        <a:t>來源</a:t>
                      </a:r>
                      <a:endParaRPr lang="en-US" sz="1400" dirty="0"/>
                    </a:p>
                  </a:txBody>
                  <a:tcPr anchor="ctr"/>
                </a:tc>
              </a:tr>
              <a:tr h="16456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國立臺灣大學電機工程學系李琳山 教授。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zh-TW" altLang="en-US" sz="1400" dirty="0" smtClean="0"/>
                        <a:t>本作品採用創用</a:t>
                      </a:r>
                      <a:r>
                        <a:rPr lang="en-US" altLang="zh-TW" sz="1400" dirty="0" smtClean="0"/>
                        <a:t>CC</a:t>
                      </a:r>
                      <a:r>
                        <a:rPr lang="zh-TW" altLang="en-US" sz="1400" dirty="0" smtClean="0"/>
                        <a:t>「姓名標示</a:t>
                      </a:r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非商業性</a:t>
                      </a:r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相同方式分享</a:t>
                      </a:r>
                      <a:r>
                        <a:rPr lang="en-US" altLang="zh-TW" sz="1400" dirty="0" smtClean="0"/>
                        <a:t>3.0</a:t>
                      </a:r>
                      <a:r>
                        <a:rPr lang="zh-TW" altLang="en-US" sz="1400" dirty="0" smtClean="0"/>
                        <a:t>臺灣」許可協議。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國立臺灣大學電機工程學系李琳山 教授。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zh-TW" altLang="en-US" sz="1400" dirty="0" smtClean="0"/>
                        <a:t>本作品採用創用</a:t>
                      </a:r>
                      <a:r>
                        <a:rPr lang="en-US" altLang="zh-TW" sz="1400" dirty="0" smtClean="0"/>
                        <a:t>CC</a:t>
                      </a:r>
                      <a:r>
                        <a:rPr lang="zh-TW" altLang="en-US" sz="1400" dirty="0" smtClean="0"/>
                        <a:t>「姓名標示</a:t>
                      </a:r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非商業性</a:t>
                      </a:r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相同方式分享</a:t>
                      </a:r>
                      <a:r>
                        <a:rPr lang="en-US" altLang="zh-TW" sz="1400" dirty="0" smtClean="0"/>
                        <a:t>3.0</a:t>
                      </a:r>
                      <a:r>
                        <a:rPr lang="zh-TW" altLang="en-US" sz="1400" dirty="0" smtClean="0"/>
                        <a:t>臺灣」許可協議。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國立臺灣大學電機工程學系李琳山 教授。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zh-TW" altLang="en-US" sz="1400" dirty="0" smtClean="0"/>
                        <a:t>本作品採用創用</a:t>
                      </a:r>
                      <a:r>
                        <a:rPr lang="en-US" altLang="zh-TW" sz="1400" dirty="0" smtClean="0"/>
                        <a:t>CC</a:t>
                      </a:r>
                      <a:r>
                        <a:rPr lang="zh-TW" altLang="en-US" sz="1400" dirty="0" smtClean="0"/>
                        <a:t>「姓名標示</a:t>
                      </a:r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非商業性</a:t>
                      </a:r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相同方式分享</a:t>
                      </a:r>
                      <a:r>
                        <a:rPr lang="en-US" altLang="zh-TW" sz="1400" dirty="0" smtClean="0"/>
                        <a:t>3.0</a:t>
                      </a:r>
                      <a:r>
                        <a:rPr lang="zh-TW" altLang="en-US" sz="1400" dirty="0" smtClean="0"/>
                        <a:t>臺灣」許可協議。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國立臺灣大學電機工程學系李琳山 教授。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zh-TW" altLang="en-US" sz="1400" dirty="0" smtClean="0"/>
                        <a:t>本作品採用創用</a:t>
                      </a:r>
                      <a:r>
                        <a:rPr lang="en-US" altLang="zh-TW" sz="1400" dirty="0" smtClean="0"/>
                        <a:t>CC</a:t>
                      </a:r>
                      <a:r>
                        <a:rPr lang="zh-TW" altLang="en-US" sz="1400" dirty="0" smtClean="0"/>
                        <a:t>「姓名標示</a:t>
                      </a:r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非商業性</a:t>
                      </a:r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相同方式分享</a:t>
                      </a:r>
                      <a:r>
                        <a:rPr lang="en-US" altLang="zh-TW" sz="1400" dirty="0" smtClean="0"/>
                        <a:t>3.0</a:t>
                      </a:r>
                      <a:r>
                        <a:rPr lang="zh-TW" altLang="en-US" sz="1400" dirty="0" smtClean="0"/>
                        <a:t>臺灣」許可協議。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2" name="Picture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364" y="2044958"/>
            <a:ext cx="1040768" cy="366634"/>
          </a:xfrm>
          <a:prstGeom prst="rect">
            <a:avLst/>
          </a:prstGeom>
        </p:spPr>
      </p:pic>
      <p:pic>
        <p:nvPicPr>
          <p:cNvPr id="20" name="Picture 1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3383963"/>
            <a:ext cx="1040768" cy="366634"/>
          </a:xfrm>
          <a:prstGeom prst="rect">
            <a:avLst/>
          </a:prstGeom>
        </p:spPr>
      </p:pic>
      <p:pic>
        <p:nvPicPr>
          <p:cNvPr id="22" name="Picture 2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4392108"/>
            <a:ext cx="1040768" cy="366634"/>
          </a:xfrm>
          <a:prstGeom prst="rect">
            <a:avLst/>
          </a:prstGeom>
        </p:spPr>
      </p:pic>
      <p:pic>
        <p:nvPicPr>
          <p:cNvPr id="25" name="Picture 2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364" y="5540345"/>
            <a:ext cx="1040768" cy="3666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1556792"/>
            <a:ext cx="2080158" cy="12431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531" y="3270069"/>
            <a:ext cx="2276376" cy="5362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873" y="4158527"/>
            <a:ext cx="983693" cy="83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9" y="5344569"/>
            <a:ext cx="1861605" cy="73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2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版權聲明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452641"/>
              </p:ext>
            </p:extLst>
          </p:nvPr>
        </p:nvGraphicFramePr>
        <p:xfrm>
          <a:off x="1981200" y="1052514"/>
          <a:ext cx="8229600" cy="4119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424"/>
                <a:gridCol w="2376264"/>
                <a:gridCol w="1512168"/>
                <a:gridCol w="36107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頁碼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作品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版權標示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作者 </a:t>
                      </a:r>
                      <a:r>
                        <a:rPr lang="en-US" altLang="zh-TW" sz="1400" dirty="0" smtClean="0"/>
                        <a:t>/ </a:t>
                      </a:r>
                      <a:r>
                        <a:rPr lang="zh-TW" altLang="en-US" sz="1400" dirty="0" smtClean="0"/>
                        <a:t>來源</a:t>
                      </a:r>
                      <a:endParaRPr lang="en-US" sz="1400" dirty="0"/>
                    </a:p>
                  </a:txBody>
                  <a:tcPr anchor="ctr"/>
                </a:tc>
              </a:tr>
              <a:tr h="16456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國立臺灣大學電機工程學系李琳山 教授。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zh-TW" altLang="en-US" sz="1400" dirty="0" smtClean="0"/>
                        <a:t>本作品採用創用</a:t>
                      </a:r>
                      <a:r>
                        <a:rPr lang="en-US" altLang="zh-TW" sz="1400" dirty="0" smtClean="0"/>
                        <a:t>CC</a:t>
                      </a:r>
                      <a:r>
                        <a:rPr lang="zh-TW" altLang="en-US" sz="1400" dirty="0" smtClean="0"/>
                        <a:t>「姓名標示</a:t>
                      </a:r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非商業性</a:t>
                      </a:r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相同方式分享</a:t>
                      </a:r>
                      <a:r>
                        <a:rPr lang="en-US" altLang="zh-TW" sz="1400" dirty="0" smtClean="0"/>
                        <a:t>3.0</a:t>
                      </a:r>
                      <a:r>
                        <a:rPr lang="zh-TW" altLang="en-US" sz="1400" dirty="0" smtClean="0"/>
                        <a:t>臺灣」許可協議。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國立臺灣大學電機工程學系李琳山 教授。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zh-TW" altLang="en-US" sz="1400" dirty="0" smtClean="0"/>
                        <a:t>本作品採用創用</a:t>
                      </a:r>
                      <a:r>
                        <a:rPr lang="en-US" altLang="zh-TW" sz="1400" dirty="0" smtClean="0"/>
                        <a:t>CC</a:t>
                      </a:r>
                      <a:r>
                        <a:rPr lang="zh-TW" altLang="en-US" sz="1400" dirty="0" smtClean="0"/>
                        <a:t>「姓名標示</a:t>
                      </a:r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非商業性</a:t>
                      </a:r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相同方式分享</a:t>
                      </a:r>
                      <a:r>
                        <a:rPr lang="en-US" altLang="zh-TW" sz="1400" dirty="0" smtClean="0"/>
                        <a:t>3.0</a:t>
                      </a:r>
                      <a:r>
                        <a:rPr lang="zh-TW" altLang="en-US" sz="1400" dirty="0" smtClean="0"/>
                        <a:t>臺灣」許可協議。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國立臺灣大學電機工程學系李琳山 教授。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zh-TW" altLang="en-US" sz="1400" dirty="0" smtClean="0"/>
                        <a:t>本作品採用創用</a:t>
                      </a:r>
                      <a:r>
                        <a:rPr lang="en-US" altLang="zh-TW" sz="1400" dirty="0" smtClean="0"/>
                        <a:t>CC</a:t>
                      </a:r>
                      <a:r>
                        <a:rPr lang="zh-TW" altLang="en-US" sz="1400" dirty="0" smtClean="0"/>
                        <a:t>「姓名標示</a:t>
                      </a:r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非商業性</a:t>
                      </a:r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相同方式分享</a:t>
                      </a:r>
                      <a:r>
                        <a:rPr lang="en-US" altLang="zh-TW" sz="1400" dirty="0" smtClean="0"/>
                        <a:t>3.0</a:t>
                      </a:r>
                      <a:r>
                        <a:rPr lang="zh-TW" altLang="en-US" sz="1400" dirty="0" smtClean="0"/>
                        <a:t>臺灣」許可協議。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2" name="Picture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364" y="2044958"/>
            <a:ext cx="1040768" cy="366634"/>
          </a:xfrm>
          <a:prstGeom prst="rect">
            <a:avLst/>
          </a:prstGeom>
        </p:spPr>
      </p:pic>
      <p:pic>
        <p:nvPicPr>
          <p:cNvPr id="20" name="Picture 1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3383963"/>
            <a:ext cx="1040768" cy="366634"/>
          </a:xfrm>
          <a:prstGeom prst="rect">
            <a:avLst/>
          </a:prstGeom>
        </p:spPr>
      </p:pic>
      <p:pic>
        <p:nvPicPr>
          <p:cNvPr id="22" name="Picture 2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4392108"/>
            <a:ext cx="1040768" cy="3666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1916833"/>
            <a:ext cx="1861468" cy="6823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3212977"/>
            <a:ext cx="1152128" cy="6432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658" y="4128545"/>
            <a:ext cx="1845449" cy="90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9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字方塊 2"/>
          <p:cNvSpPr txBox="1">
            <a:spLocks noChangeArrowheads="1"/>
          </p:cNvSpPr>
          <p:nvPr/>
        </p:nvSpPr>
        <p:spPr bwMode="auto">
          <a:xfrm>
            <a:off x="1560514" y="131764"/>
            <a:ext cx="55086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300" b="1" dirty="0">
                <a:latin typeface="Times New Roman" pitchFamily="18" charset="0"/>
                <a:cs typeface="Times New Roman" pitchFamily="18" charset="0"/>
              </a:rPr>
              <a:t>Double Levels of Information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147" name="群組 2"/>
          <p:cNvGrpSpPr>
            <a:grpSpLocks/>
          </p:cNvGrpSpPr>
          <p:nvPr/>
        </p:nvGrpSpPr>
        <p:grpSpPr bwMode="auto">
          <a:xfrm>
            <a:off x="2047875" y="1700214"/>
            <a:ext cx="8224838" cy="4537075"/>
            <a:chOff x="523875" y="1700807"/>
            <a:chExt cx="8224838" cy="4536481"/>
          </a:xfrm>
        </p:grpSpPr>
        <p:pic>
          <p:nvPicPr>
            <p:cNvPr id="614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875" y="1736725"/>
              <a:ext cx="8224838" cy="4500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5661025" y="1700807"/>
              <a:ext cx="2844800" cy="720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TW" altLang="en-US" sz="4000" dirty="0">
                  <a:solidFill>
                    <a:schemeClr val="tx1"/>
                  </a:solidFill>
                  <a:latin typeface="Lucida Calligraphy" pitchFamily="66" charset="0"/>
                  <a:ea typeface="標楷體" pitchFamily="65" charset="-120"/>
                </a:rPr>
                <a:t>字</a:t>
              </a:r>
              <a:r>
                <a:rPr lang="en-US" altLang="zh-TW" sz="2600" dirty="0">
                  <a:solidFill>
                    <a:schemeClr val="tx1"/>
                  </a:solidFill>
                  <a:ea typeface="標楷體" pitchFamily="65" charset="-120"/>
                  <a:cs typeface="Arial" pitchFamily="34" charset="0"/>
                </a:rPr>
                <a:t>(Character)</a:t>
              </a:r>
              <a:endParaRPr lang="zh-TW" altLang="en-US" sz="2600" dirty="0">
                <a:solidFill>
                  <a:schemeClr val="tx1"/>
                </a:solidFill>
                <a:ea typeface="標楷體" pitchFamily="65" charset="-120"/>
                <a:cs typeface="Arial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795963" y="2421438"/>
              <a:ext cx="2303462" cy="7190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TW" altLang="en-US" sz="4000" dirty="0">
                  <a:solidFill>
                    <a:schemeClr val="tx1"/>
                  </a:solidFill>
                  <a:latin typeface="Lucida Calligraphy" pitchFamily="66" charset="0"/>
                  <a:ea typeface="標楷體" pitchFamily="65" charset="-120"/>
                </a:rPr>
                <a:t>詞</a:t>
              </a:r>
              <a:r>
                <a:rPr lang="en-US" altLang="zh-TW" sz="2600" dirty="0">
                  <a:solidFill>
                    <a:schemeClr val="tx1"/>
                  </a:solidFill>
                  <a:ea typeface="標楷體" pitchFamily="65" charset="-120"/>
                  <a:cs typeface="Arial" pitchFamily="34" charset="0"/>
                </a:rPr>
                <a:t>(Word)</a:t>
              </a:r>
              <a:endParaRPr lang="zh-TW" altLang="en-US" sz="2600" dirty="0">
                <a:solidFill>
                  <a:schemeClr val="tx1"/>
                </a:solidFill>
                <a:ea typeface="標楷體" pitchFamily="65" charset="-120"/>
                <a:cs typeface="Arial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011863" y="3753175"/>
              <a:ext cx="2736850" cy="7190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TW" altLang="en-US" sz="4000" dirty="0">
                  <a:solidFill>
                    <a:schemeClr val="tx1"/>
                  </a:solidFill>
                  <a:latin typeface="Lucida Calligraphy" pitchFamily="66" charset="0"/>
                  <a:ea typeface="標楷體" pitchFamily="65" charset="-120"/>
                </a:rPr>
                <a:t>句</a:t>
              </a:r>
              <a:r>
                <a:rPr lang="en-US" altLang="zh-TW" sz="2600" dirty="0">
                  <a:solidFill>
                    <a:schemeClr val="tx1"/>
                  </a:solidFill>
                  <a:ea typeface="標楷體" pitchFamily="65" charset="-120"/>
                  <a:cs typeface="Arial" pitchFamily="34" charset="0"/>
                </a:rPr>
                <a:t>(Sentence)</a:t>
              </a:r>
              <a:endParaRPr lang="zh-TW" altLang="en-US" sz="2600" dirty="0">
                <a:solidFill>
                  <a:schemeClr val="tx1"/>
                </a:solidFill>
                <a:ea typeface="標楷體" pitchFamily="65" charset="-120"/>
                <a:cs typeface="Arial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58888" y="3138894"/>
              <a:ext cx="3852862" cy="9365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4600" spc="600" dirty="0">
                  <a:solidFill>
                    <a:schemeClr val="tx1"/>
                  </a:solidFill>
                  <a:latin typeface="Lucida Calligraphy" pitchFamily="66" charset="0"/>
                  <a:ea typeface="標楷體" pitchFamily="65" charset="-120"/>
                </a:rPr>
                <a:t>人人用電腦</a:t>
              </a:r>
              <a:endParaRPr lang="zh-TW" altLang="en-US" sz="4600" spc="600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82975" y="3178576"/>
              <a:ext cx="1403350" cy="8650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zh-TW" altLang="en-US" sz="4600" spc="600" dirty="0">
                  <a:solidFill>
                    <a:schemeClr val="tx1"/>
                  </a:solidFill>
                  <a:latin typeface="Lucida Calligraphy" pitchFamily="66" charset="0"/>
                  <a:ea typeface="標楷體" pitchFamily="65" charset="-120"/>
                </a:rPr>
                <a:t>電腦</a:t>
              </a:r>
              <a:endParaRPr lang="zh-TW" altLang="en-US" sz="4600" spc="600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endParaRPr>
            </a:p>
          </p:txBody>
        </p:sp>
      </p:grp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1524000" y="7667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232" y="5453376"/>
            <a:ext cx="1040768" cy="3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524001" y="0"/>
            <a:ext cx="9172575" cy="984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altLang="zh-TW" sz="2900" b="1">
                <a:latin typeface="Times New Roman" pitchFamily="18" charset="0"/>
                <a:ea typeface="華康隸書體" pitchFamily="49" charset="-120"/>
              </a:rPr>
              <a:t>Speech Signal Processing – Processing of Double-Level Information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631950" y="1125538"/>
            <a:ext cx="2736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>
                <a:latin typeface="華康魏碑體" pitchFamily="65" charset="-120"/>
                <a:ea typeface="華康魏碑體" pitchFamily="65" charset="-120"/>
              </a:rPr>
              <a:t> 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Speech Signal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664201" y="1190626"/>
            <a:ext cx="136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>
                <a:latin typeface="華康魏碑體" pitchFamily="65" charset="-120"/>
                <a:ea typeface="華康魏碑體" pitchFamily="65" charset="-120"/>
              </a:rPr>
              <a:t> 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Sampling</a:t>
            </a:r>
            <a:endParaRPr lang="en-US" altLang="zh-TW">
              <a:latin typeface="華康魏碑體" pitchFamily="65" charset="-120"/>
              <a:ea typeface="華康魏碑體" pitchFamily="65" charset="-12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8040688" y="1190626"/>
            <a:ext cx="1439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>
                <a:latin typeface="華康魏碑體" pitchFamily="65" charset="-120"/>
                <a:ea typeface="華康魏碑體" pitchFamily="65" charset="-120"/>
              </a:rPr>
              <a:t> 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Processing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5735639" y="3860801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>
                <a:latin typeface="華康魏碑體" pitchFamily="65" charset="-120"/>
                <a:ea typeface="華康魏碑體" pitchFamily="65" charset="-120"/>
              </a:rPr>
              <a:t> 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Linguistic Structure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631950" y="4791076"/>
            <a:ext cx="2808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>
                <a:latin typeface="華康魏碑體" pitchFamily="65" charset="-120"/>
                <a:ea typeface="華康魏碑體" pitchFamily="65" charset="-120"/>
              </a:rPr>
              <a:t> 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Linguistic Knowledge</a:t>
            </a:r>
          </a:p>
        </p:txBody>
      </p: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2063751" y="1700214"/>
            <a:ext cx="3241675" cy="841375"/>
            <a:chOff x="340" y="1071"/>
            <a:chExt cx="2042" cy="530"/>
          </a:xfrm>
        </p:grpSpPr>
        <p:pic>
          <p:nvPicPr>
            <p:cNvPr id="7215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1071"/>
              <a:ext cx="204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16" name="Text Box 10"/>
            <p:cNvSpPr txBox="1">
              <a:spLocks noChangeArrowheads="1"/>
            </p:cNvSpPr>
            <p:nvPr/>
          </p:nvSpPr>
          <p:spPr bwMode="auto">
            <a:xfrm>
              <a:off x="340" y="1389"/>
              <a:ext cx="20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4" tIns="45718" rIns="91434" bIns="4571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600">
                  <a:latin typeface="華康魏碑體" pitchFamily="65" charset="-120"/>
                  <a:ea typeface="華康魏碑體" pitchFamily="65" charset="-120"/>
                </a:rPr>
                <a:t>  </a:t>
              </a:r>
              <a:r>
                <a:rPr lang="zh-TW" altLang="en-US" sz="1600">
                  <a:latin typeface="華康魏碑體" pitchFamily="65" charset="-120"/>
                  <a:ea typeface="華康魏碑體" pitchFamily="65" charset="-120"/>
                </a:rPr>
                <a:t>今       天       的</a:t>
              </a:r>
            </a:p>
          </p:txBody>
        </p:sp>
      </p:grpSp>
      <p:grpSp>
        <p:nvGrpSpPr>
          <p:cNvPr id="7177" name="Group 11"/>
          <p:cNvGrpSpPr>
            <a:grpSpLocks/>
          </p:cNvGrpSpPr>
          <p:nvPr/>
        </p:nvGrpSpPr>
        <p:grpSpPr bwMode="auto">
          <a:xfrm>
            <a:off x="2063750" y="3781425"/>
            <a:ext cx="3240088" cy="800100"/>
            <a:chOff x="340" y="2523"/>
            <a:chExt cx="2041" cy="504"/>
          </a:xfrm>
        </p:grpSpPr>
        <p:pic>
          <p:nvPicPr>
            <p:cNvPr id="7213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2523"/>
              <a:ext cx="2041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14" name="Text Box 13"/>
            <p:cNvSpPr txBox="1">
              <a:spLocks noChangeArrowheads="1"/>
            </p:cNvSpPr>
            <p:nvPr/>
          </p:nvSpPr>
          <p:spPr bwMode="auto">
            <a:xfrm>
              <a:off x="340" y="2815"/>
              <a:ext cx="20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4" tIns="45718" rIns="91434" bIns="4571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600">
                  <a:latin typeface="華康魏碑體" pitchFamily="65" charset="-120"/>
                  <a:ea typeface="華康魏碑體" pitchFamily="65" charset="-120"/>
                </a:rPr>
                <a:t>   </a:t>
              </a:r>
              <a:r>
                <a:rPr lang="zh-TW" altLang="en-US" sz="1600">
                  <a:latin typeface="華康魏碑體" pitchFamily="65" charset="-120"/>
                  <a:ea typeface="華康魏碑體" pitchFamily="65" charset="-120"/>
                </a:rPr>
                <a:t>常          好</a:t>
              </a:r>
            </a:p>
          </p:txBody>
        </p:sp>
      </p:grpSp>
      <p:sp>
        <p:nvSpPr>
          <p:cNvPr id="7178" name="AutoShape 14"/>
          <p:cNvSpPr>
            <a:spLocks noChangeArrowheads="1"/>
          </p:cNvSpPr>
          <p:nvPr/>
        </p:nvSpPr>
        <p:spPr bwMode="auto">
          <a:xfrm>
            <a:off x="2351088" y="5445126"/>
            <a:ext cx="863600" cy="792163"/>
          </a:xfrm>
          <a:prstGeom prst="can">
            <a:avLst>
              <a:gd name="adj" fmla="val 250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79" name="Text Box 15"/>
          <p:cNvSpPr txBox="1">
            <a:spLocks noChangeArrowheads="1"/>
          </p:cNvSpPr>
          <p:nvPr/>
        </p:nvSpPr>
        <p:spPr bwMode="auto">
          <a:xfrm>
            <a:off x="2317751" y="5734051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Lexicon</a:t>
            </a:r>
          </a:p>
        </p:txBody>
      </p:sp>
      <p:sp>
        <p:nvSpPr>
          <p:cNvPr id="7180" name="AutoShape 16"/>
          <p:cNvSpPr>
            <a:spLocks noChangeArrowheads="1"/>
          </p:cNvSpPr>
          <p:nvPr/>
        </p:nvSpPr>
        <p:spPr bwMode="auto">
          <a:xfrm>
            <a:off x="3287713" y="5445126"/>
            <a:ext cx="914400" cy="792163"/>
          </a:xfrm>
          <a:prstGeom prst="can">
            <a:avLst>
              <a:gd name="adj" fmla="val 250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81" name="Text Box 17"/>
          <p:cNvSpPr txBox="1">
            <a:spLocks noChangeArrowheads="1"/>
          </p:cNvSpPr>
          <p:nvPr/>
        </p:nvSpPr>
        <p:spPr bwMode="auto">
          <a:xfrm>
            <a:off x="3221038" y="5734051"/>
            <a:ext cx="116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Grammar</a:t>
            </a:r>
          </a:p>
        </p:txBody>
      </p:sp>
      <p:grpSp>
        <p:nvGrpSpPr>
          <p:cNvPr id="7182" name="Group 18"/>
          <p:cNvGrpSpPr>
            <a:grpSpLocks/>
          </p:cNvGrpSpPr>
          <p:nvPr/>
        </p:nvGrpSpPr>
        <p:grpSpPr bwMode="auto">
          <a:xfrm>
            <a:off x="5448300" y="4494213"/>
            <a:ext cx="3168650" cy="1814512"/>
            <a:chOff x="2472" y="2745"/>
            <a:chExt cx="1996" cy="1143"/>
          </a:xfrm>
        </p:grpSpPr>
        <p:sp>
          <p:nvSpPr>
            <p:cNvPr id="7196" name="Line 19"/>
            <p:cNvSpPr>
              <a:spLocks noChangeShapeType="1"/>
            </p:cNvSpPr>
            <p:nvPr/>
          </p:nvSpPr>
          <p:spPr bwMode="auto">
            <a:xfrm>
              <a:off x="3560" y="274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197" name="Line 20"/>
            <p:cNvSpPr>
              <a:spLocks noChangeShapeType="1"/>
            </p:cNvSpPr>
            <p:nvPr/>
          </p:nvSpPr>
          <p:spPr bwMode="auto">
            <a:xfrm>
              <a:off x="3061" y="2881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198" name="Line 21"/>
            <p:cNvSpPr>
              <a:spLocks noChangeShapeType="1"/>
            </p:cNvSpPr>
            <p:nvPr/>
          </p:nvSpPr>
          <p:spPr bwMode="auto">
            <a:xfrm>
              <a:off x="4059" y="2881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199" name="Line 22"/>
            <p:cNvSpPr>
              <a:spLocks noChangeShapeType="1"/>
            </p:cNvSpPr>
            <p:nvPr/>
          </p:nvSpPr>
          <p:spPr bwMode="auto">
            <a:xfrm>
              <a:off x="2880" y="306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0" name="Line 23"/>
            <p:cNvSpPr>
              <a:spLocks noChangeShapeType="1"/>
            </p:cNvSpPr>
            <p:nvPr/>
          </p:nvSpPr>
          <p:spPr bwMode="auto">
            <a:xfrm>
              <a:off x="3243" y="306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1" name="Line 24"/>
            <p:cNvSpPr>
              <a:spLocks noChangeShapeType="1"/>
            </p:cNvSpPr>
            <p:nvPr/>
          </p:nvSpPr>
          <p:spPr bwMode="auto">
            <a:xfrm>
              <a:off x="3878" y="306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2" name="Line 25"/>
            <p:cNvSpPr>
              <a:spLocks noChangeShapeType="1"/>
            </p:cNvSpPr>
            <p:nvPr/>
          </p:nvSpPr>
          <p:spPr bwMode="auto">
            <a:xfrm>
              <a:off x="4241" y="306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3" name="Line 26"/>
            <p:cNvSpPr>
              <a:spLocks noChangeShapeType="1"/>
            </p:cNvSpPr>
            <p:nvPr/>
          </p:nvSpPr>
          <p:spPr bwMode="auto">
            <a:xfrm>
              <a:off x="2880" y="342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4" name="Line 27"/>
            <p:cNvSpPr>
              <a:spLocks noChangeShapeType="1"/>
            </p:cNvSpPr>
            <p:nvPr/>
          </p:nvSpPr>
          <p:spPr bwMode="auto">
            <a:xfrm>
              <a:off x="2699" y="3562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5" name="Line 28"/>
            <p:cNvSpPr>
              <a:spLocks noChangeShapeType="1"/>
            </p:cNvSpPr>
            <p:nvPr/>
          </p:nvSpPr>
          <p:spPr bwMode="auto">
            <a:xfrm>
              <a:off x="3061" y="3562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6" name="Line 29"/>
            <p:cNvSpPr>
              <a:spLocks noChangeShapeType="1"/>
            </p:cNvSpPr>
            <p:nvPr/>
          </p:nvSpPr>
          <p:spPr bwMode="auto">
            <a:xfrm>
              <a:off x="3061" y="2881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7" name="Line 30"/>
            <p:cNvSpPr>
              <a:spLocks noChangeShapeType="1"/>
            </p:cNvSpPr>
            <p:nvPr/>
          </p:nvSpPr>
          <p:spPr bwMode="auto">
            <a:xfrm>
              <a:off x="2880" y="3063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8" name="Line 31"/>
            <p:cNvSpPr>
              <a:spLocks noChangeShapeType="1"/>
            </p:cNvSpPr>
            <p:nvPr/>
          </p:nvSpPr>
          <p:spPr bwMode="auto">
            <a:xfrm>
              <a:off x="3878" y="3063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9" name="Line 32"/>
            <p:cNvSpPr>
              <a:spLocks noChangeShapeType="1"/>
            </p:cNvSpPr>
            <p:nvPr/>
          </p:nvSpPr>
          <p:spPr bwMode="auto">
            <a:xfrm>
              <a:off x="2699" y="356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10" name="Text Box 33"/>
            <p:cNvSpPr txBox="1">
              <a:spLocks noChangeArrowheads="1"/>
            </p:cNvSpPr>
            <p:nvPr/>
          </p:nvSpPr>
          <p:spPr bwMode="auto">
            <a:xfrm>
              <a:off x="2472" y="3657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>
                  <a:latin typeface="華康魏碑體" pitchFamily="65" charset="-120"/>
                  <a:ea typeface="華康魏碑體" pitchFamily="65" charset="-120"/>
                </a:rPr>
                <a:t>今天  的</a:t>
              </a:r>
            </a:p>
          </p:txBody>
        </p:sp>
        <p:sp>
          <p:nvSpPr>
            <p:cNvPr id="7211" name="Text Box 34"/>
            <p:cNvSpPr txBox="1">
              <a:spLocks noChangeArrowheads="1"/>
            </p:cNvSpPr>
            <p:nvPr/>
          </p:nvSpPr>
          <p:spPr bwMode="auto">
            <a:xfrm>
              <a:off x="2472" y="3158"/>
              <a:ext cx="11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latin typeface="華康魏碑體" pitchFamily="65" charset="-120"/>
                  <a:ea typeface="華康魏碑體" pitchFamily="65" charset="-120"/>
                </a:rPr>
                <a:t> </a:t>
              </a:r>
              <a:r>
                <a:rPr lang="zh-TW" altLang="en-US">
                  <a:latin typeface="華康魏碑體" pitchFamily="65" charset="-120"/>
                  <a:ea typeface="華康魏碑體" pitchFamily="65" charset="-120"/>
                </a:rPr>
                <a:t>今天的  天氣</a:t>
              </a:r>
            </a:p>
          </p:txBody>
        </p:sp>
        <p:sp>
          <p:nvSpPr>
            <p:cNvPr id="7212" name="Text Box 35"/>
            <p:cNvSpPr txBox="1">
              <a:spLocks noChangeArrowheads="1"/>
            </p:cNvSpPr>
            <p:nvPr/>
          </p:nvSpPr>
          <p:spPr bwMode="auto">
            <a:xfrm>
              <a:off x="3651" y="3158"/>
              <a:ext cx="8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>
                  <a:latin typeface="華康魏碑體" pitchFamily="65" charset="-120"/>
                  <a:ea typeface="華康魏碑體" pitchFamily="65" charset="-120"/>
                </a:rPr>
                <a:t>非常  好</a:t>
              </a:r>
            </a:p>
          </p:txBody>
        </p:sp>
      </p:grpSp>
      <p:sp>
        <p:nvSpPr>
          <p:cNvPr id="7183" name="Rectangle 36"/>
          <p:cNvSpPr>
            <a:spLocks noChangeArrowheads="1"/>
          </p:cNvSpPr>
          <p:nvPr/>
        </p:nvSpPr>
        <p:spPr bwMode="auto">
          <a:xfrm>
            <a:off x="8185151" y="1989138"/>
            <a:ext cx="2087563" cy="18732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84" name="Rectangle 37"/>
          <p:cNvSpPr>
            <a:spLocks noChangeArrowheads="1"/>
          </p:cNvSpPr>
          <p:nvPr/>
        </p:nvSpPr>
        <p:spPr bwMode="auto">
          <a:xfrm>
            <a:off x="8329613" y="2205038"/>
            <a:ext cx="1223962" cy="647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85" name="Text Box 38"/>
          <p:cNvSpPr txBox="1">
            <a:spLocks noChangeArrowheads="1"/>
          </p:cNvSpPr>
          <p:nvPr/>
        </p:nvSpPr>
        <p:spPr bwMode="auto">
          <a:xfrm>
            <a:off x="8378825" y="2341563"/>
            <a:ext cx="1150938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Algorithm</a:t>
            </a:r>
          </a:p>
        </p:txBody>
      </p:sp>
      <p:sp>
        <p:nvSpPr>
          <p:cNvPr id="7186" name="Text Box 39"/>
          <p:cNvSpPr txBox="1">
            <a:spLocks noChangeArrowheads="1"/>
          </p:cNvSpPr>
          <p:nvPr/>
        </p:nvSpPr>
        <p:spPr bwMode="auto">
          <a:xfrm>
            <a:off x="8256589" y="3349626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Chips or Computers</a:t>
            </a:r>
          </a:p>
        </p:txBody>
      </p:sp>
      <p:sp>
        <p:nvSpPr>
          <p:cNvPr id="7187" name="Arc 40"/>
          <p:cNvSpPr>
            <a:spLocks/>
          </p:cNvSpPr>
          <p:nvPr/>
        </p:nvSpPr>
        <p:spPr bwMode="auto">
          <a:xfrm rot="10800000" flipH="1">
            <a:off x="8264526" y="3941763"/>
            <a:ext cx="561975" cy="647700"/>
          </a:xfrm>
          <a:custGeom>
            <a:avLst/>
            <a:gdLst>
              <a:gd name="T0" fmla="*/ 0 w 21056"/>
              <a:gd name="T1" fmla="*/ 0 h 21600"/>
              <a:gd name="T2" fmla="*/ 2147483647 w 21056"/>
              <a:gd name="T3" fmla="*/ 2147483647 h 21600"/>
              <a:gd name="T4" fmla="*/ 0 w 21056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056" h="21600" fill="none" extrusionOk="0">
                <a:moveTo>
                  <a:pt x="-1" y="0"/>
                </a:moveTo>
                <a:cubicBezTo>
                  <a:pt x="10073" y="0"/>
                  <a:pt x="18810" y="6963"/>
                  <a:pt x="21056" y="16783"/>
                </a:cubicBezTo>
              </a:path>
              <a:path w="21056" h="21600" stroke="0" extrusionOk="0">
                <a:moveTo>
                  <a:pt x="-1" y="0"/>
                </a:moveTo>
                <a:cubicBezTo>
                  <a:pt x="10073" y="0"/>
                  <a:pt x="18810" y="6963"/>
                  <a:pt x="21056" y="16783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88" name="Arc 41"/>
          <p:cNvSpPr>
            <a:spLocks/>
          </p:cNvSpPr>
          <p:nvPr/>
        </p:nvSpPr>
        <p:spPr bwMode="auto">
          <a:xfrm rot="18029268">
            <a:off x="7253289" y="2070101"/>
            <a:ext cx="769937" cy="360363"/>
          </a:xfrm>
          <a:custGeom>
            <a:avLst/>
            <a:gdLst>
              <a:gd name="T0" fmla="*/ 0 w 32979"/>
              <a:gd name="T1" fmla="*/ 2147483647 h 21600"/>
              <a:gd name="T2" fmla="*/ 2147483647 w 32979"/>
              <a:gd name="T3" fmla="*/ 2147483647 h 21600"/>
              <a:gd name="T4" fmla="*/ 2147483647 w 32979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979" h="21600" fill="none" extrusionOk="0">
                <a:moveTo>
                  <a:pt x="0" y="3240"/>
                </a:moveTo>
                <a:cubicBezTo>
                  <a:pt x="3417" y="1122"/>
                  <a:pt x="7358" y="-1"/>
                  <a:pt x="11379" y="0"/>
                </a:cubicBezTo>
                <a:cubicBezTo>
                  <a:pt x="23308" y="0"/>
                  <a:pt x="32979" y="9670"/>
                  <a:pt x="32979" y="21600"/>
                </a:cubicBezTo>
              </a:path>
              <a:path w="32979" h="21600" stroke="0" extrusionOk="0">
                <a:moveTo>
                  <a:pt x="0" y="3240"/>
                </a:moveTo>
                <a:cubicBezTo>
                  <a:pt x="3417" y="1122"/>
                  <a:pt x="7358" y="-1"/>
                  <a:pt x="11379" y="0"/>
                </a:cubicBezTo>
                <a:cubicBezTo>
                  <a:pt x="23308" y="0"/>
                  <a:pt x="32979" y="9670"/>
                  <a:pt x="32979" y="21600"/>
                </a:cubicBezTo>
                <a:lnTo>
                  <a:pt x="11379" y="21600"/>
                </a:lnTo>
                <a:lnTo>
                  <a:pt x="0" y="324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89" name="Arc 42"/>
          <p:cNvSpPr>
            <a:spLocks/>
          </p:cNvSpPr>
          <p:nvPr/>
        </p:nvSpPr>
        <p:spPr bwMode="auto">
          <a:xfrm rot="10620504" flipH="1">
            <a:off x="4224339" y="4646613"/>
            <a:ext cx="1150937" cy="914400"/>
          </a:xfrm>
          <a:custGeom>
            <a:avLst/>
            <a:gdLst>
              <a:gd name="T0" fmla="*/ 2147483647 w 16718"/>
              <a:gd name="T1" fmla="*/ 0 h 21021"/>
              <a:gd name="T2" fmla="*/ 2147483647 w 16718"/>
              <a:gd name="T3" fmla="*/ 2147483647 h 21021"/>
              <a:gd name="T4" fmla="*/ 0 w 16718"/>
              <a:gd name="T5" fmla="*/ 2147483647 h 210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718" h="21021" fill="none" extrusionOk="0">
                <a:moveTo>
                  <a:pt x="4969" y="0"/>
                </a:moveTo>
                <a:cubicBezTo>
                  <a:pt x="9585" y="1091"/>
                  <a:pt x="13714" y="3672"/>
                  <a:pt x="16717" y="7343"/>
                </a:cubicBezTo>
              </a:path>
              <a:path w="16718" h="21021" stroke="0" extrusionOk="0">
                <a:moveTo>
                  <a:pt x="4969" y="0"/>
                </a:moveTo>
                <a:cubicBezTo>
                  <a:pt x="9585" y="1091"/>
                  <a:pt x="13714" y="3672"/>
                  <a:pt x="16717" y="7343"/>
                </a:cubicBezTo>
                <a:lnTo>
                  <a:pt x="0" y="21021"/>
                </a:lnTo>
                <a:lnTo>
                  <a:pt x="4969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7190" name="Group 43"/>
          <p:cNvGrpSpPr>
            <a:grpSpLocks/>
          </p:cNvGrpSpPr>
          <p:nvPr/>
        </p:nvGrpSpPr>
        <p:grpSpPr bwMode="auto">
          <a:xfrm>
            <a:off x="2063750" y="2565401"/>
            <a:ext cx="3240088" cy="1008063"/>
            <a:chOff x="340" y="1616"/>
            <a:chExt cx="2041" cy="635"/>
          </a:xfrm>
        </p:grpSpPr>
        <p:graphicFrame>
          <p:nvGraphicFramePr>
            <p:cNvPr id="7194" name="Object 44"/>
            <p:cNvGraphicFramePr>
              <a:graphicFrameLocks noChangeAspect="1"/>
            </p:cNvGraphicFramePr>
            <p:nvPr/>
          </p:nvGraphicFramePr>
          <p:xfrm>
            <a:off x="340" y="1616"/>
            <a:ext cx="2041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3" name="點陣圖影像" r:id="rId6" imgW="2190476" imgH="495369" progId="Paint.Picture">
                    <p:embed/>
                  </p:oleObj>
                </mc:Choice>
                <mc:Fallback>
                  <p:oleObj name="點陣圖影像" r:id="rId6" imgW="2190476" imgH="495369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1616"/>
                          <a:ext cx="2041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5" name="Text Box 45"/>
            <p:cNvSpPr txBox="1">
              <a:spLocks noChangeArrowheads="1"/>
            </p:cNvSpPr>
            <p:nvPr/>
          </p:nvSpPr>
          <p:spPr bwMode="auto">
            <a:xfrm>
              <a:off x="340" y="2039"/>
              <a:ext cx="20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4" tIns="45718" rIns="91434" bIns="4571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600">
                  <a:latin typeface="華康魏碑體" pitchFamily="65" charset="-120"/>
                  <a:ea typeface="華康魏碑體" pitchFamily="65" charset="-120"/>
                </a:rPr>
                <a:t>   </a:t>
              </a:r>
              <a:r>
                <a:rPr lang="zh-TW" altLang="en-US" sz="1600">
                  <a:latin typeface="華康魏碑體" pitchFamily="65" charset="-120"/>
                  <a:ea typeface="華康魏碑體" pitchFamily="65" charset="-120"/>
                </a:rPr>
                <a:t>天     氣         非</a:t>
              </a:r>
            </a:p>
          </p:txBody>
        </p:sp>
      </p:grpSp>
      <p:sp>
        <p:nvSpPr>
          <p:cNvPr id="7191" name="Arc 46"/>
          <p:cNvSpPr>
            <a:spLocks/>
          </p:cNvSpPr>
          <p:nvPr/>
        </p:nvSpPr>
        <p:spPr bwMode="auto">
          <a:xfrm rot="10498380" flipV="1">
            <a:off x="5159376" y="2636839"/>
            <a:ext cx="411163" cy="142875"/>
          </a:xfrm>
          <a:custGeom>
            <a:avLst/>
            <a:gdLst>
              <a:gd name="T0" fmla="*/ 0 w 24676"/>
              <a:gd name="T1" fmla="*/ 2147483647 h 21600"/>
              <a:gd name="T2" fmla="*/ 2147483647 w 24676"/>
              <a:gd name="T3" fmla="*/ 2147483647 h 21600"/>
              <a:gd name="T4" fmla="*/ 2147483647 w 24676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676" h="21600" fill="none" extrusionOk="0">
                <a:moveTo>
                  <a:pt x="0" y="220"/>
                </a:moveTo>
                <a:cubicBezTo>
                  <a:pt x="1018" y="73"/>
                  <a:pt x="2046" y="-1"/>
                  <a:pt x="3076" y="0"/>
                </a:cubicBezTo>
                <a:cubicBezTo>
                  <a:pt x="15005" y="0"/>
                  <a:pt x="24676" y="9670"/>
                  <a:pt x="24676" y="21600"/>
                </a:cubicBezTo>
              </a:path>
              <a:path w="24676" h="21600" stroke="0" extrusionOk="0">
                <a:moveTo>
                  <a:pt x="0" y="220"/>
                </a:moveTo>
                <a:cubicBezTo>
                  <a:pt x="1018" y="73"/>
                  <a:pt x="2046" y="-1"/>
                  <a:pt x="3076" y="0"/>
                </a:cubicBezTo>
                <a:cubicBezTo>
                  <a:pt x="15005" y="0"/>
                  <a:pt x="24676" y="9670"/>
                  <a:pt x="24676" y="21600"/>
                </a:cubicBezTo>
                <a:lnTo>
                  <a:pt x="3076" y="21600"/>
                </a:lnTo>
                <a:lnTo>
                  <a:pt x="0" y="22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7192" name="Object 47"/>
          <p:cNvGraphicFramePr>
            <a:graphicFrameLocks noChangeAspect="1"/>
          </p:cNvGraphicFramePr>
          <p:nvPr/>
        </p:nvGraphicFramePr>
        <p:xfrm>
          <a:off x="5664200" y="2420939"/>
          <a:ext cx="17287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4" name="點陣圖影像" r:id="rId8" imgW="1333333" imgH="542857" progId="Paint.Picture">
                  <p:embed/>
                </p:oleObj>
              </mc:Choice>
              <mc:Fallback>
                <p:oleObj name="點陣圖影像" r:id="rId8" imgW="1333333" imgH="5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2420939"/>
                        <a:ext cx="172878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3" name="Line 4"/>
          <p:cNvSpPr>
            <a:spLocks noChangeShapeType="1"/>
          </p:cNvSpPr>
          <p:nvPr/>
        </p:nvSpPr>
        <p:spPr bwMode="auto">
          <a:xfrm>
            <a:off x="1524000" y="90805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50" name="Picture 49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417" y="5942091"/>
            <a:ext cx="1040768" cy="3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2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群組 99"/>
          <p:cNvGrpSpPr/>
          <p:nvPr/>
        </p:nvGrpSpPr>
        <p:grpSpPr>
          <a:xfrm>
            <a:off x="2855640" y="2348809"/>
            <a:ext cx="7574670" cy="3456420"/>
            <a:chOff x="1677851" y="3128531"/>
            <a:chExt cx="7286638" cy="2808312"/>
          </a:xfrm>
        </p:grpSpPr>
        <p:sp>
          <p:nvSpPr>
            <p:cNvPr id="101" name="雲朵形 100"/>
            <p:cNvSpPr/>
            <p:nvPr/>
          </p:nvSpPr>
          <p:spPr>
            <a:xfrm>
              <a:off x="1677851" y="3128531"/>
              <a:ext cx="7286638" cy="2808312"/>
            </a:xfrm>
            <a:prstGeom prst="cloud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164288" y="4410824"/>
              <a:ext cx="864096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2051720" y="4437112"/>
              <a:ext cx="864096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l" eaLnBrk="1" hangingPunct="1"/>
            <a:r>
              <a:rPr lang="en-US" altLang="zh-TW" sz="2800" dirty="0"/>
              <a:t>Well-Known Application Examples of Speech and Language Technologies  – Speaking Personal Assistant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1" y="853792"/>
            <a:ext cx="5766799" cy="15670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80975" indent="-180975">
              <a:spcBef>
                <a:spcPts val="30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Examples</a:t>
            </a:r>
          </a:p>
          <a:p>
            <a:pPr marL="714375" lvl="1" indent="-354013">
              <a:spcBef>
                <a:spcPts val="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1800" dirty="0">
                <a:latin typeface="Times New Roman" pitchFamily="18" charset="0"/>
              </a:rPr>
              <a:t>Weather in New York next week ?</a:t>
            </a:r>
          </a:p>
          <a:p>
            <a:pPr marL="714375" lvl="1" indent="-354013">
              <a:spcBef>
                <a:spcPts val="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1800" dirty="0">
                <a:latin typeface="Times New Roman" pitchFamily="18" charset="0"/>
              </a:rPr>
              <a:t>Who is the president of US ? What did he say today ?</a:t>
            </a:r>
          </a:p>
          <a:p>
            <a:pPr marL="714375" lvl="1" indent="-354013">
              <a:spcBef>
                <a:spcPts val="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1800" dirty="0">
                <a:latin typeface="Times New Roman" pitchFamily="18" charset="0"/>
              </a:rPr>
              <a:t>How can I go to National Taiwan University ?</a:t>
            </a:r>
          </a:p>
          <a:p>
            <a:pPr marL="714375" lvl="1" indent="-354013">
              <a:spcBef>
                <a:spcPts val="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1800" dirty="0">
                <a:latin typeface="Times New Roman" pitchFamily="18" charset="0"/>
              </a:rPr>
              <a:t>Short messaging, personal scheduling, etc.</a:t>
            </a:r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524000" y="815977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0" y="5933262"/>
            <a:ext cx="9144000" cy="73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spcBef>
                <a:spcPts val="30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Examples:</a:t>
            </a:r>
          </a:p>
          <a:p>
            <a:pPr marL="714375" lvl="1" indent="-354013">
              <a:spcBef>
                <a:spcPts val="30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1800" dirty="0">
                <a:latin typeface="Times New Roman" pitchFamily="18" charset="0"/>
              </a:rPr>
              <a:t>Siri (Apple), Google Now (Google), Cortana (Microsoft)</a:t>
            </a:r>
          </a:p>
        </p:txBody>
      </p:sp>
      <p:grpSp>
        <p:nvGrpSpPr>
          <p:cNvPr id="11280" name="群組 11279"/>
          <p:cNvGrpSpPr/>
          <p:nvPr/>
        </p:nvGrpSpPr>
        <p:grpSpPr>
          <a:xfrm>
            <a:off x="1543066" y="2511482"/>
            <a:ext cx="8888519" cy="3437798"/>
            <a:chOff x="19065" y="2367538"/>
            <a:chExt cx="8888519" cy="3437798"/>
          </a:xfrm>
        </p:grpSpPr>
        <p:pic>
          <p:nvPicPr>
            <p:cNvPr id="6" name="Picture 2" descr="http://perception.csl.uiuc.edu/recognition/Images/speech_signal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8082" y="2367538"/>
              <a:ext cx="963930" cy="773430"/>
            </a:xfrm>
            <a:prstGeom prst="rect">
              <a:avLst/>
            </a:prstGeom>
            <a:noFill/>
          </p:spPr>
        </p:pic>
        <p:sp>
          <p:nvSpPr>
            <p:cNvPr id="8" name="文字方塊 7"/>
            <p:cNvSpPr txBox="1"/>
            <p:nvPr/>
          </p:nvSpPr>
          <p:spPr>
            <a:xfrm>
              <a:off x="19065" y="2916477"/>
              <a:ext cx="1476000" cy="58477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sz="1600" dirty="0"/>
                <a:t>Output  Speech</a:t>
              </a:r>
            </a:p>
            <a:p>
              <a:pPr algn="ctr"/>
              <a:r>
                <a:rPr lang="en-US" altLang="zh-TW" sz="1600" dirty="0"/>
                <a:t>Signals</a:t>
              </a:r>
              <a:endParaRPr lang="zh-TW" altLang="en-US" sz="1600" dirty="0"/>
            </a:p>
          </p:txBody>
        </p:sp>
        <p:sp>
          <p:nvSpPr>
            <p:cNvPr id="9" name="文字方塊 8"/>
            <p:cNvSpPr txBox="1">
              <a:spLocks noChangeAspect="1"/>
            </p:cNvSpPr>
            <p:nvPr/>
          </p:nvSpPr>
          <p:spPr>
            <a:xfrm>
              <a:off x="3610460" y="2497824"/>
              <a:ext cx="1548000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rIns="0" rtlCol="0" anchor="ctr" anchorCtr="0">
              <a:spAutoFit/>
            </a:bodyPr>
            <a:lstStyle/>
            <a:p>
              <a:pPr algn="ctr"/>
              <a:r>
                <a:rPr lang="en-US" altLang="zh-TW" dirty="0"/>
                <a:t>Language</a:t>
              </a:r>
            </a:p>
            <a:p>
              <a:pPr algn="ctr"/>
              <a:r>
                <a:rPr lang="en-US" altLang="zh-TW" dirty="0"/>
                <a:t>Generation</a:t>
              </a:r>
              <a:endParaRPr lang="zh-TW" altLang="en-US" dirty="0"/>
            </a:p>
          </p:txBody>
        </p:sp>
        <p:pic>
          <p:nvPicPr>
            <p:cNvPr id="10" name="Picture 2" descr="http://perception.csl.uiuc.edu/recognition/Images/speech_signal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288082" y="3573016"/>
              <a:ext cx="963930" cy="773430"/>
            </a:xfrm>
            <a:prstGeom prst="rect">
              <a:avLst/>
            </a:prstGeom>
            <a:noFill/>
          </p:spPr>
        </p:pic>
        <p:sp>
          <p:nvSpPr>
            <p:cNvPr id="11" name="文字方塊 10"/>
            <p:cNvSpPr txBox="1"/>
            <p:nvPr/>
          </p:nvSpPr>
          <p:spPr>
            <a:xfrm>
              <a:off x="27828" y="4221088"/>
              <a:ext cx="1409728" cy="58477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sz="1600" dirty="0"/>
                <a:t>Input  Speech</a:t>
              </a:r>
            </a:p>
            <a:p>
              <a:pPr algn="ctr"/>
              <a:r>
                <a:rPr lang="en-US" altLang="zh-TW" sz="1600" dirty="0"/>
                <a:t>Signals</a:t>
              </a:r>
              <a:endParaRPr lang="zh-TW" altLang="en-US" sz="1600" dirty="0"/>
            </a:p>
          </p:txBody>
        </p:sp>
        <p:sp>
          <p:nvSpPr>
            <p:cNvPr id="12" name="文字方塊 11"/>
            <p:cNvSpPr txBox="1">
              <a:spLocks noChangeAspect="1"/>
            </p:cNvSpPr>
            <p:nvPr/>
          </p:nvSpPr>
          <p:spPr>
            <a:xfrm>
              <a:off x="3611616" y="3645024"/>
              <a:ext cx="1548000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rIns="0" rtlCol="0" anchor="ctr" anchorCtr="0">
              <a:spAutoFit/>
            </a:bodyPr>
            <a:lstStyle/>
            <a:p>
              <a:pPr algn="ctr"/>
              <a:r>
                <a:rPr lang="en-US" altLang="zh-TW" dirty="0"/>
                <a:t>Language</a:t>
              </a:r>
            </a:p>
            <a:p>
              <a:pPr algn="ctr"/>
              <a:r>
                <a:rPr lang="en-US" altLang="zh-TW" dirty="0"/>
                <a:t>Understanding</a:t>
              </a:r>
              <a:endParaRPr lang="zh-TW" altLang="en-US" dirty="0"/>
            </a:p>
          </p:txBody>
        </p:sp>
        <p:sp>
          <p:nvSpPr>
            <p:cNvPr id="13" name="文字方塊 12"/>
            <p:cNvSpPr txBox="1">
              <a:spLocks noChangeAspect="1"/>
            </p:cNvSpPr>
            <p:nvPr/>
          </p:nvSpPr>
          <p:spPr>
            <a:xfrm>
              <a:off x="1782386" y="2497824"/>
              <a:ext cx="1328400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dirty="0"/>
                <a:t>Speech</a:t>
              </a:r>
            </a:p>
            <a:p>
              <a:pPr algn="ctr"/>
              <a:r>
                <a:rPr lang="en-US" altLang="zh-TW" dirty="0"/>
                <a:t>Synthesis</a:t>
              </a:r>
              <a:endParaRPr lang="zh-TW" altLang="en-US" dirty="0"/>
            </a:p>
          </p:txBody>
        </p:sp>
        <p:sp>
          <p:nvSpPr>
            <p:cNvPr id="15" name="文字方塊 14"/>
            <p:cNvSpPr txBox="1">
              <a:spLocks/>
            </p:cNvSpPr>
            <p:nvPr/>
          </p:nvSpPr>
          <p:spPr>
            <a:xfrm>
              <a:off x="5644500" y="3667273"/>
              <a:ext cx="1080000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dirty="0"/>
                <a:t>Dialogue</a:t>
              </a:r>
            </a:p>
            <a:p>
              <a:pPr algn="ctr"/>
              <a:r>
                <a:rPr lang="en-US" altLang="zh-TW" dirty="0"/>
                <a:t>Manager</a:t>
              </a:r>
              <a:endParaRPr lang="zh-TW" altLang="en-US" dirty="0"/>
            </a:p>
          </p:txBody>
        </p:sp>
        <p:sp>
          <p:nvSpPr>
            <p:cNvPr id="16" name="文字方塊 15"/>
            <p:cNvSpPr txBox="1">
              <a:spLocks noChangeAspect="1"/>
            </p:cNvSpPr>
            <p:nvPr/>
          </p:nvSpPr>
          <p:spPr>
            <a:xfrm>
              <a:off x="3036972" y="4869160"/>
              <a:ext cx="1327754" cy="64633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dirty="0"/>
                <a:t>Information</a:t>
              </a:r>
            </a:p>
            <a:p>
              <a:pPr algn="ctr"/>
              <a:r>
                <a:rPr lang="en-US" altLang="zh-TW" dirty="0"/>
                <a:t>Retrieval</a:t>
              </a:r>
              <a:endParaRPr lang="zh-TW" altLang="en-US" dirty="0"/>
            </a:p>
          </p:txBody>
        </p:sp>
        <p:sp>
          <p:nvSpPr>
            <p:cNvPr id="17" name="文字方塊 16"/>
            <p:cNvSpPr txBox="1">
              <a:spLocks noChangeAspect="1"/>
            </p:cNvSpPr>
            <p:nvPr/>
          </p:nvSpPr>
          <p:spPr>
            <a:xfrm>
              <a:off x="4636388" y="4869160"/>
              <a:ext cx="1327754" cy="64633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dirty="0"/>
                <a:t>Knowledge</a:t>
              </a:r>
            </a:p>
            <a:p>
              <a:pPr algn="ctr"/>
              <a:r>
                <a:rPr lang="en-US" altLang="zh-TW" dirty="0"/>
                <a:t>Graph</a:t>
              </a:r>
              <a:endParaRPr lang="zh-TW" altLang="en-US" dirty="0"/>
            </a:p>
          </p:txBody>
        </p:sp>
        <p:cxnSp>
          <p:nvCxnSpPr>
            <p:cNvPr id="20" name="直線單箭頭接點 19"/>
            <p:cNvCxnSpPr/>
            <p:nvPr/>
          </p:nvCxnSpPr>
          <p:spPr>
            <a:xfrm>
              <a:off x="1396076" y="3933056"/>
              <a:ext cx="360000" cy="20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/>
            <p:nvPr/>
          </p:nvCxnSpPr>
          <p:spPr>
            <a:xfrm>
              <a:off x="1396372" y="2708920"/>
              <a:ext cx="360000" cy="2089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>
              <a:off x="3124220" y="2708920"/>
              <a:ext cx="468000" cy="2089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>
              <a:off x="3124372" y="3930967"/>
              <a:ext cx="468000" cy="208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5169019" y="3933056"/>
              <a:ext cx="468000" cy="208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 flipV="1">
              <a:off x="6508596" y="4347403"/>
              <a:ext cx="0" cy="50400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 flipV="1">
              <a:off x="5868144" y="4337738"/>
              <a:ext cx="0" cy="50400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字方塊 18"/>
            <p:cNvSpPr txBox="1">
              <a:spLocks noChangeAspect="1"/>
            </p:cNvSpPr>
            <p:nvPr/>
          </p:nvSpPr>
          <p:spPr>
            <a:xfrm>
              <a:off x="7683584" y="4869160"/>
              <a:ext cx="1224000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dirty="0"/>
                <a:t>Machine</a:t>
              </a:r>
            </a:p>
            <a:p>
              <a:pPr algn="ctr"/>
              <a:r>
                <a:rPr lang="en-US" altLang="zh-TW" dirty="0"/>
                <a:t>Translation</a:t>
              </a:r>
              <a:endParaRPr lang="zh-TW" altLang="en-US" dirty="0"/>
            </a:p>
          </p:txBody>
        </p:sp>
        <p:sp>
          <p:nvSpPr>
            <p:cNvPr id="14" name="文字方塊 13"/>
            <p:cNvSpPr txBox="1">
              <a:spLocks noChangeAspect="1"/>
            </p:cNvSpPr>
            <p:nvPr/>
          </p:nvSpPr>
          <p:spPr>
            <a:xfrm>
              <a:off x="1796466" y="3662804"/>
              <a:ext cx="1327754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dirty="0"/>
                <a:t>Speech</a:t>
              </a:r>
            </a:p>
            <a:p>
              <a:pPr algn="ctr"/>
              <a:r>
                <a:rPr lang="en-US" altLang="zh-TW" dirty="0"/>
                <a:t>Recognition</a:t>
              </a:r>
              <a:endParaRPr lang="zh-TW" altLang="en-US" dirty="0"/>
            </a:p>
          </p:txBody>
        </p:sp>
        <p:sp>
          <p:nvSpPr>
            <p:cNvPr id="18" name="文字方塊 17"/>
            <p:cNvSpPr txBox="1">
              <a:spLocks noChangeAspect="1"/>
            </p:cNvSpPr>
            <p:nvPr/>
          </p:nvSpPr>
          <p:spPr>
            <a:xfrm>
              <a:off x="6247579" y="4869160"/>
              <a:ext cx="1188000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dirty="0"/>
                <a:t>Question</a:t>
              </a:r>
            </a:p>
            <a:p>
              <a:pPr algn="ctr"/>
              <a:r>
                <a:rPr lang="en-US" altLang="zh-TW" dirty="0"/>
                <a:t>Answering</a:t>
              </a:r>
              <a:endParaRPr lang="zh-TW" altLang="en-US" dirty="0"/>
            </a:p>
          </p:txBody>
        </p:sp>
        <p:sp>
          <p:nvSpPr>
            <p:cNvPr id="35" name="文字方塊 34"/>
            <p:cNvSpPr txBox="1">
              <a:spLocks noChangeAspect="1"/>
            </p:cNvSpPr>
            <p:nvPr/>
          </p:nvSpPr>
          <p:spPr>
            <a:xfrm>
              <a:off x="1376681" y="5008494"/>
              <a:ext cx="1179095" cy="3693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dirty="0"/>
                <a:t>Wikipedia</a:t>
              </a:r>
              <a:endParaRPr lang="zh-TW" altLang="en-US" dirty="0"/>
            </a:p>
          </p:txBody>
        </p:sp>
        <p:cxnSp>
          <p:nvCxnSpPr>
            <p:cNvPr id="39" name="肘形接點 38"/>
            <p:cNvCxnSpPr/>
            <p:nvPr/>
          </p:nvCxnSpPr>
          <p:spPr>
            <a:xfrm>
              <a:off x="5169019" y="2754253"/>
              <a:ext cx="1195561" cy="908551"/>
            </a:xfrm>
            <a:prstGeom prst="bentConnector3">
              <a:avLst>
                <a:gd name="adj1" fmla="val 99250"/>
              </a:avLst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/>
            <p:nvPr/>
          </p:nvCxnSpPr>
          <p:spPr>
            <a:xfrm flipV="1">
              <a:off x="4372346" y="5192325"/>
              <a:ext cx="256422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 flipV="1">
              <a:off x="5963012" y="5229200"/>
              <a:ext cx="256422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/>
            <p:nvPr/>
          </p:nvCxnSpPr>
          <p:spPr>
            <a:xfrm flipV="1">
              <a:off x="7425083" y="5229200"/>
              <a:ext cx="256422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/>
            <p:nvPr/>
          </p:nvCxnSpPr>
          <p:spPr>
            <a:xfrm flipV="1">
              <a:off x="2661692" y="5229200"/>
              <a:ext cx="324000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肘形接點 56"/>
            <p:cNvCxnSpPr>
              <a:endCxn id="19" idx="0"/>
            </p:cNvCxnSpPr>
            <p:nvPr/>
          </p:nvCxnSpPr>
          <p:spPr>
            <a:xfrm>
              <a:off x="6747224" y="3969024"/>
              <a:ext cx="1548360" cy="900136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肘形接點 58"/>
            <p:cNvCxnSpPr/>
            <p:nvPr/>
          </p:nvCxnSpPr>
          <p:spPr>
            <a:xfrm flipV="1">
              <a:off x="4139952" y="4346446"/>
              <a:ext cx="1562459" cy="226359"/>
            </a:xfrm>
            <a:prstGeom prst="bentConnector3">
              <a:avLst>
                <a:gd name="adj1" fmla="val 100070"/>
              </a:avLst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69" name="肘形接點 11268"/>
            <p:cNvCxnSpPr/>
            <p:nvPr/>
          </p:nvCxnSpPr>
          <p:spPr>
            <a:xfrm rot="10800000" flipV="1">
              <a:off x="3695166" y="4582468"/>
              <a:ext cx="447853" cy="28669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74" name="直線接點 11273"/>
            <p:cNvCxnSpPr/>
            <p:nvPr/>
          </p:nvCxnSpPr>
          <p:spPr>
            <a:xfrm>
              <a:off x="3772772" y="5805264"/>
              <a:ext cx="432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79" name="直線單箭頭接點 11278"/>
            <p:cNvCxnSpPr/>
            <p:nvPr/>
          </p:nvCxnSpPr>
          <p:spPr>
            <a:xfrm flipV="1">
              <a:off x="8092772" y="5517160"/>
              <a:ext cx="0" cy="2881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/>
            <p:nvPr/>
          </p:nvCxnSpPr>
          <p:spPr>
            <a:xfrm flipV="1">
              <a:off x="3772292" y="5517160"/>
              <a:ext cx="0" cy="2881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/>
            <p:nvPr/>
          </p:nvCxnSpPr>
          <p:spPr>
            <a:xfrm flipV="1">
              <a:off x="6796628" y="5517232"/>
              <a:ext cx="0" cy="2881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4" name="Rectangle 3"/>
          <p:cNvSpPr txBox="1">
            <a:spLocks noChangeArrowheads="1"/>
          </p:cNvSpPr>
          <p:nvPr/>
        </p:nvSpPr>
        <p:spPr bwMode="auto">
          <a:xfrm>
            <a:off x="7392144" y="855015"/>
            <a:ext cx="3275856" cy="105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spcBef>
                <a:spcPts val="30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Special Questions:</a:t>
            </a:r>
          </a:p>
          <a:p>
            <a:pPr marL="714375" lvl="1" indent="-354013">
              <a:spcBef>
                <a:spcPts val="30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zh-TW" altLang="en-US" sz="1800" dirty="0">
                <a:latin typeface="Times New Roman" pitchFamily="18" charset="0"/>
              </a:rPr>
              <a:t>唐詩宋詞</a:t>
            </a:r>
            <a:r>
              <a:rPr lang="en-US" altLang="zh-TW" sz="1800" dirty="0">
                <a:latin typeface="Times New Roman" pitchFamily="18" charset="0"/>
              </a:rPr>
              <a:t>, </a:t>
            </a:r>
            <a:r>
              <a:rPr lang="zh-TW" altLang="en-US" sz="1800" dirty="0">
                <a:latin typeface="Times New Roman" pitchFamily="18" charset="0"/>
              </a:rPr>
              <a:t>出師表</a:t>
            </a:r>
            <a:r>
              <a:rPr lang="en-US" altLang="zh-TW" sz="1800" dirty="0">
                <a:latin typeface="Times New Roman" pitchFamily="18" charset="0"/>
              </a:rPr>
              <a:t>…</a:t>
            </a:r>
          </a:p>
          <a:p>
            <a:pPr marL="714375" lvl="1" indent="-354013">
              <a:spcBef>
                <a:spcPts val="30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zh-TW" altLang="en-US" sz="1800" dirty="0">
                <a:latin typeface="Times New Roman" pitchFamily="18" charset="0"/>
              </a:rPr>
              <a:t>說個笑話</a:t>
            </a:r>
            <a:r>
              <a:rPr lang="en-US" altLang="zh-TW" sz="1800" dirty="0">
                <a:latin typeface="Times New Roman" pitchFamily="18" charset="0"/>
              </a:rPr>
              <a:t>…</a:t>
            </a:r>
          </a:p>
        </p:txBody>
      </p:sp>
      <p:pic>
        <p:nvPicPr>
          <p:cNvPr id="46" name="Picture 4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681" y="5438522"/>
            <a:ext cx="1040768" cy="3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2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057400" y="2667000"/>
            <a:ext cx="83058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/>
          <a:lstStyle/>
          <a:p>
            <a:pPr marL="180975" indent="-180975" algn="just">
              <a:spcBef>
                <a:spcPct val="10000"/>
              </a:spcBef>
              <a:buFontTx/>
              <a:buChar char="•"/>
            </a:pPr>
            <a:endParaRPr lang="zh-TW" altLang="zh-TW" sz="2200" b="1" noProof="1">
              <a:latin typeface="Times New Roman" pitchFamily="18" charset="0"/>
              <a:ea typeface="全真魏碑體" pitchFamily="49" charset="-120"/>
            </a:endParaRP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 flipV="1">
            <a:off x="3760788" y="5029201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524001" y="53975"/>
            <a:ext cx="8926513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/>
          <a:lstStyle/>
          <a:p>
            <a:pPr>
              <a:lnSpc>
                <a:spcPct val="90000"/>
              </a:lnSpc>
            </a:pPr>
            <a:r>
              <a:rPr lang="en-US" altLang="zh-TW" sz="3300" b="1" dirty="0">
                <a:solidFill>
                  <a:srgbClr val="000000"/>
                </a:solidFill>
                <a:latin typeface="Times New Roman" pitchFamily="18" charset="0"/>
                <a:ea typeface="華康魏碑體" pitchFamily="65" charset="-120"/>
              </a:rPr>
              <a:t>Voice-based Network Access</a:t>
            </a:r>
          </a:p>
        </p:txBody>
      </p:sp>
      <p:graphicFrame>
        <p:nvGraphicFramePr>
          <p:cNvPr id="8197" name="Object 5"/>
          <p:cNvGraphicFramePr>
            <a:graphicFrameLocks/>
          </p:cNvGraphicFramePr>
          <p:nvPr/>
        </p:nvGraphicFramePr>
        <p:xfrm>
          <a:off x="5370513" y="1616075"/>
          <a:ext cx="5905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" name="Equation" r:id="rId4" imgW="126890" imgH="241091" progId="Equation.3">
                  <p:embed/>
                </p:oleObj>
              </mc:Choice>
              <mc:Fallback>
                <p:oleObj name="Equation" r:id="rId4" imgW="126890" imgH="24109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0513" y="1616075"/>
                        <a:ext cx="59055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18FF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91919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057400" y="2971801"/>
            <a:ext cx="25908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/>
          <a:lstStyle/>
          <a:p>
            <a:pPr marL="180975" indent="-180975" algn="just">
              <a:spcBef>
                <a:spcPct val="10000"/>
              </a:spcBef>
              <a:buFont typeface="Wingdings" pitchFamily="2" charset="2"/>
              <a:buChar char=""/>
            </a:pPr>
            <a:endParaRPr lang="zh-TW" altLang="zh-TW" sz="2200" b="1" noProof="1">
              <a:latin typeface="Times New Roman" pitchFamily="18" charset="0"/>
              <a:ea typeface="全真魏碑體" pitchFamily="49" charset="-120"/>
            </a:endParaRPr>
          </a:p>
        </p:txBody>
      </p:sp>
      <p:pic>
        <p:nvPicPr>
          <p:cNvPr id="8199" name="Picture 7" descr="serv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676401"/>
            <a:ext cx="3556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7391401" y="2286001"/>
            <a:ext cx="2233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b="1">
                <a:solidFill>
                  <a:schemeClr val="accent2"/>
                </a:solidFill>
                <a:latin typeface="Times New Roman" pitchFamily="18" charset="0"/>
                <a:ea typeface="華康魏碑體" pitchFamily="65" charset="-120"/>
              </a:rPr>
              <a:t>Content Analysis</a:t>
            </a:r>
            <a:endParaRPr lang="en-US" altLang="zh-TW" sz="2000" b="1">
              <a:latin typeface="Times New Roman" pitchFamily="18" charset="0"/>
              <a:ea typeface="華康魏碑體" pitchFamily="65" charset="-120"/>
            </a:endParaRPr>
          </a:p>
        </p:txBody>
      </p:sp>
      <p:pic>
        <p:nvPicPr>
          <p:cNvPr id="8201" name="Picture 9" descr="cellphon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96360">
            <a:off x="3556000" y="1524001"/>
            <a:ext cx="21113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2667000" y="2286001"/>
            <a:ext cx="1600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000" b="1">
                <a:solidFill>
                  <a:schemeClr val="accent2"/>
                </a:solidFill>
                <a:latin typeface="Times New Roman" pitchFamily="18" charset="0"/>
                <a:ea typeface="華康魏碑體" pitchFamily="65" charset="-120"/>
              </a:rPr>
              <a:t>User Interface</a:t>
            </a:r>
            <a:endParaRPr lang="en-US" altLang="zh-TW" sz="2000" b="1">
              <a:latin typeface="Times New Roman" pitchFamily="18" charset="0"/>
              <a:ea typeface="華康魏碑體" pitchFamily="65" charset="-120"/>
            </a:endParaRPr>
          </a:p>
        </p:txBody>
      </p:sp>
      <p:sp>
        <p:nvSpPr>
          <p:cNvPr id="77835" name="Oval 11"/>
          <p:cNvSpPr>
            <a:spLocks noChangeArrowheads="1"/>
          </p:cNvSpPr>
          <p:nvPr/>
        </p:nvSpPr>
        <p:spPr bwMode="auto">
          <a:xfrm>
            <a:off x="4516438" y="1371600"/>
            <a:ext cx="2952750" cy="519328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1143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>
            <a:spAutoFit/>
          </a:bodyPr>
          <a:lstStyle/>
          <a:p>
            <a:pPr>
              <a:defRPr/>
            </a:pPr>
            <a:endParaRPr lang="zh-TW" altLang="en-US">
              <a:latin typeface="Arial" charset="0"/>
            </a:endParaRPr>
          </a:p>
        </p:txBody>
      </p:sp>
      <p:grpSp>
        <p:nvGrpSpPr>
          <p:cNvPr id="8204" name="Group 12"/>
          <p:cNvGrpSpPr>
            <a:grpSpLocks/>
          </p:cNvGrpSpPr>
          <p:nvPr/>
        </p:nvGrpSpPr>
        <p:grpSpPr bwMode="auto">
          <a:xfrm>
            <a:off x="3916364" y="1882775"/>
            <a:ext cx="549275" cy="160338"/>
            <a:chOff x="1594" y="2233"/>
            <a:chExt cx="346" cy="129"/>
          </a:xfrm>
        </p:grpSpPr>
        <p:sp>
          <p:nvSpPr>
            <p:cNvPr id="8211" name="Line 13"/>
            <p:cNvSpPr>
              <a:spLocks noChangeShapeType="1"/>
            </p:cNvSpPr>
            <p:nvPr/>
          </p:nvSpPr>
          <p:spPr bwMode="auto">
            <a:xfrm rot="21294229" flipV="1">
              <a:off x="1594" y="2333"/>
              <a:ext cx="147" cy="29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8212" name="Line 14"/>
            <p:cNvSpPr>
              <a:spLocks noChangeShapeType="1"/>
            </p:cNvSpPr>
            <p:nvPr/>
          </p:nvSpPr>
          <p:spPr bwMode="auto">
            <a:xfrm rot="21294229" flipV="1">
              <a:off x="1691" y="2233"/>
              <a:ext cx="249" cy="51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8213" name="Line 15"/>
            <p:cNvSpPr>
              <a:spLocks noChangeShapeType="1"/>
            </p:cNvSpPr>
            <p:nvPr/>
          </p:nvSpPr>
          <p:spPr bwMode="auto">
            <a:xfrm rot="-305771" flipH="1" flipV="1">
              <a:off x="1696" y="2293"/>
              <a:ext cx="45" cy="35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8205" name="Line 16"/>
          <p:cNvSpPr>
            <a:spLocks noChangeShapeType="1"/>
          </p:cNvSpPr>
          <p:nvPr/>
        </p:nvSpPr>
        <p:spPr bwMode="auto">
          <a:xfrm flipV="1">
            <a:off x="7300914" y="1828801"/>
            <a:ext cx="700087" cy="53975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>
            <a:spAutoFit/>
          </a:bodyPr>
          <a:lstStyle/>
          <a:p>
            <a:endParaRPr lang="zh-TW" altLang="en-US"/>
          </a:p>
        </p:txBody>
      </p:sp>
      <p:sp>
        <p:nvSpPr>
          <p:cNvPr id="8206" name="Text Box 17"/>
          <p:cNvSpPr txBox="1">
            <a:spLocks noChangeArrowheads="1"/>
          </p:cNvSpPr>
          <p:nvPr/>
        </p:nvSpPr>
        <p:spPr bwMode="auto">
          <a:xfrm>
            <a:off x="5068888" y="1735138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b="1">
                <a:solidFill>
                  <a:schemeClr val="accent2"/>
                </a:solidFill>
                <a:latin typeface="Times New Roman" pitchFamily="18" charset="0"/>
                <a:ea typeface="華康魏碑體" pitchFamily="65" charset="-120"/>
              </a:rPr>
              <a:t>Internet</a:t>
            </a:r>
          </a:p>
        </p:txBody>
      </p:sp>
      <p:sp>
        <p:nvSpPr>
          <p:cNvPr id="8207" name="Text Box 19"/>
          <p:cNvSpPr txBox="1">
            <a:spLocks noChangeArrowheads="1"/>
          </p:cNvSpPr>
          <p:nvPr/>
        </p:nvSpPr>
        <p:spPr bwMode="auto">
          <a:xfrm>
            <a:off x="4953000" y="3200401"/>
            <a:ext cx="2655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000" b="1">
                <a:solidFill>
                  <a:schemeClr val="accent2"/>
                </a:solidFill>
                <a:latin typeface="Times New Roman" pitchFamily="18" charset="0"/>
                <a:ea typeface="華康魏碑體" pitchFamily="65" charset="-120"/>
              </a:rPr>
              <a:t>User-Content Interaction</a:t>
            </a:r>
          </a:p>
        </p:txBody>
      </p:sp>
      <p:sp>
        <p:nvSpPr>
          <p:cNvPr id="8208" name="AutoShape 20"/>
          <p:cNvSpPr>
            <a:spLocks noChangeArrowheads="1"/>
          </p:cNvSpPr>
          <p:nvPr/>
        </p:nvSpPr>
        <p:spPr bwMode="auto">
          <a:xfrm>
            <a:off x="5181600" y="2667000"/>
            <a:ext cx="1676400" cy="457200"/>
          </a:xfrm>
          <a:prstGeom prst="leftRightArrow">
            <a:avLst>
              <a:gd name="adj1" fmla="val 35417"/>
              <a:gd name="adj2" fmla="val 708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09" name="Rectangle 21"/>
          <p:cNvSpPr>
            <a:spLocks noChangeArrowheads="1"/>
          </p:cNvSpPr>
          <p:nvPr/>
        </p:nvSpPr>
        <p:spPr bwMode="auto">
          <a:xfrm>
            <a:off x="1524000" y="3644900"/>
            <a:ext cx="9144000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</a:pPr>
            <a:r>
              <a:rPr lang="en-US" altLang="zh-TW" sz="2400" dirty="0">
                <a:latin typeface="Times New Roman" pitchFamily="18" charset="0"/>
              </a:rPr>
              <a:t>User Interface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</a:pPr>
            <a:r>
              <a:rPr lang="en-US" altLang="zh-TW" sz="2400" dirty="0">
                <a:latin typeface="Times New Roman" pitchFamily="18" charset="0"/>
              </a:rPr>
              <a:t>     </a:t>
            </a:r>
            <a:r>
              <a:rPr lang="zh-TW" altLang="zh-TW" sz="2000" dirty="0">
                <a:latin typeface="Times New Roman" pitchFamily="18" charset="0"/>
              </a:rPr>
              <a:t>—</a:t>
            </a:r>
            <a:r>
              <a:rPr lang="en-US" altLang="zh-TW" sz="2000" dirty="0">
                <a:latin typeface="Times New Roman" pitchFamily="18" charset="0"/>
              </a:rPr>
              <a:t>when keyboards/mice inadequate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</a:pPr>
            <a:r>
              <a:rPr lang="en-US" altLang="zh-TW" sz="2400" dirty="0">
                <a:latin typeface="Times New Roman" pitchFamily="18" charset="0"/>
              </a:rPr>
              <a:t>Content Analysis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</a:pPr>
            <a:r>
              <a:rPr lang="en-US" altLang="zh-TW" sz="2000" dirty="0">
                <a:latin typeface="Times New Roman" pitchFamily="18" charset="0"/>
              </a:rPr>
              <a:t>     </a:t>
            </a:r>
            <a:r>
              <a:rPr lang="zh-TW" altLang="zh-TW" sz="2000" dirty="0">
                <a:latin typeface="Times New Roman" pitchFamily="18" charset="0"/>
              </a:rPr>
              <a:t>—</a:t>
            </a:r>
            <a:r>
              <a:rPr lang="en-US" altLang="zh-TW" sz="2000" dirty="0">
                <a:latin typeface="Times New Roman" pitchFamily="18" charset="0"/>
              </a:rPr>
              <a:t> help in browsing/retrieval of multimedia content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</a:pPr>
            <a:r>
              <a:rPr lang="en-US" altLang="zh-TW" sz="2400" dirty="0">
                <a:latin typeface="Times New Roman" pitchFamily="18" charset="0"/>
              </a:rPr>
              <a:t>User-Content Interaction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</a:pPr>
            <a:r>
              <a:rPr lang="en-US" altLang="zh-TW" sz="2000" dirty="0">
                <a:latin typeface="Times New Roman" pitchFamily="18" charset="0"/>
              </a:rPr>
              <a:t>     </a:t>
            </a:r>
            <a:r>
              <a:rPr lang="zh-TW" altLang="zh-TW" sz="2000" dirty="0">
                <a:latin typeface="Times New Roman" pitchFamily="18" charset="0"/>
              </a:rPr>
              <a:t>—</a:t>
            </a:r>
            <a:r>
              <a:rPr lang="en-US" altLang="zh-TW" sz="2000" dirty="0">
                <a:latin typeface="Times New Roman" pitchFamily="18" charset="0"/>
              </a:rPr>
              <a:t>all text-based interaction can be accomplished by spoken language</a:t>
            </a:r>
          </a:p>
        </p:txBody>
      </p:sp>
      <p:sp>
        <p:nvSpPr>
          <p:cNvPr id="8210" name="Line 22"/>
          <p:cNvSpPr>
            <a:spLocks noChangeShapeType="1"/>
          </p:cNvSpPr>
          <p:nvPr/>
        </p:nvSpPr>
        <p:spPr bwMode="auto">
          <a:xfrm>
            <a:off x="152400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23" name="Picture 22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680" y="3242745"/>
            <a:ext cx="1040768" cy="3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09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524000" y="0"/>
            <a:ext cx="9124950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900" b="1" dirty="0">
                <a:solidFill>
                  <a:srgbClr val="000000"/>
                </a:solidFill>
                <a:latin typeface="Times New Roman" pitchFamily="18" charset="0"/>
                <a:ea typeface="華康魏碑體" pitchFamily="65" charset="-120"/>
              </a:rPr>
              <a:t>User Interface </a:t>
            </a:r>
            <a:r>
              <a:rPr lang="en-US" altLang="zh-TW" sz="2900" b="1" dirty="0">
                <a:solidFill>
                  <a:srgbClr val="000000"/>
                </a:solidFill>
                <a:ea typeface="華康魏碑體" pitchFamily="65" charset="-120"/>
              </a:rPr>
              <a:t>—</a:t>
            </a:r>
            <a:r>
              <a:rPr lang="en-US" altLang="zh-TW" sz="2900" b="1" dirty="0">
                <a:solidFill>
                  <a:srgbClr val="000000"/>
                </a:solidFill>
                <a:latin typeface="Times New Roman" pitchFamily="18" charset="0"/>
                <a:ea typeface="華康魏碑體" pitchFamily="65" charset="-120"/>
              </a:rPr>
              <a:t>Wireless Communications Technologies have Created a Whole Variety of User Terminals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0" y="3284538"/>
            <a:ext cx="9036050" cy="335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/>
          <a:p>
            <a:pPr marL="198438" indent="-198438" defTabSz="1358900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at Any Time, from Anywhere</a:t>
            </a:r>
          </a:p>
          <a:p>
            <a:pPr marL="198438" indent="-198438" defTabSz="1358900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Smart phones, Hand-held Devices, Notebooks, Vehicular Electronics, Hands-free Interfaces, Home Appliances, Wearable Devices…</a:t>
            </a:r>
          </a:p>
          <a:p>
            <a:pPr marL="198438" indent="-198438" defTabSz="1358900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Small in Size, Light in Weight, Ubiquitous, Invisible…</a:t>
            </a:r>
          </a:p>
          <a:p>
            <a:pPr marL="198438" indent="-198438" defTabSz="1358900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Post-PC Era</a:t>
            </a:r>
          </a:p>
          <a:p>
            <a:pPr marL="198438" indent="-198438" defTabSz="1358900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Keyboard/Mouse Most Convenient for PC’s not Convenient any longer</a:t>
            </a:r>
          </a:p>
          <a:p>
            <a:pPr marL="673100" lvl="1" indent="-284163" defTabSz="1358900">
              <a:lnSpc>
                <a:spcPct val="90000"/>
              </a:lnSpc>
              <a:buClr>
                <a:schemeClr val="tx1"/>
              </a:buClr>
              <a:buSzPct val="50000"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800" dirty="0">
                <a:latin typeface="Times New Roman" pitchFamily="18" charset="0"/>
              </a:rPr>
              <a:t>— </a:t>
            </a:r>
            <a:r>
              <a:rPr lang="en-US" altLang="zh-TW" dirty="0">
                <a:latin typeface="Times New Roman" pitchFamily="18" charset="0"/>
              </a:rPr>
              <a:t>human fingers never shrink, and application environment is changed</a:t>
            </a:r>
          </a:p>
          <a:p>
            <a:pPr marL="198438" indent="-198438" defTabSz="1358900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Service Requirements Growing Exponentially</a:t>
            </a:r>
          </a:p>
          <a:p>
            <a:pPr marL="198438" indent="-198438" defTabSz="1358900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Voice is the Only Interface Convenient for ALL User Terminals at Any Time, from Anywhere, and to the point in one utterance</a:t>
            </a:r>
          </a:p>
          <a:p>
            <a:pPr marL="198438" indent="-198438" defTabSz="1358900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Speech Processing is the only less mature part in the Technology Chain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768600" y="322264"/>
            <a:ext cx="2885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9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TW" sz="2400">
              <a:latin typeface="Times New Roman" pitchFamily="18" charset="0"/>
            </a:endParaRPr>
          </a:p>
        </p:txBody>
      </p:sp>
      <p:grpSp>
        <p:nvGrpSpPr>
          <p:cNvPr id="9221" name="Group 6"/>
          <p:cNvGrpSpPr>
            <a:grpSpLocks/>
          </p:cNvGrpSpPr>
          <p:nvPr/>
        </p:nvGrpSpPr>
        <p:grpSpPr bwMode="auto">
          <a:xfrm>
            <a:off x="2927351" y="1125539"/>
            <a:ext cx="5967413" cy="2524125"/>
            <a:chOff x="1008" y="631"/>
            <a:chExt cx="3759" cy="1590"/>
          </a:xfrm>
        </p:grpSpPr>
        <p:pic>
          <p:nvPicPr>
            <p:cNvPr id="9223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1589"/>
              <a:ext cx="26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24" name="Group 8"/>
            <p:cNvGrpSpPr>
              <a:grpSpLocks/>
            </p:cNvGrpSpPr>
            <p:nvPr/>
          </p:nvGrpSpPr>
          <p:grpSpPr bwMode="auto">
            <a:xfrm>
              <a:off x="1580" y="679"/>
              <a:ext cx="327" cy="602"/>
              <a:chOff x="9315" y="9765"/>
              <a:chExt cx="957" cy="1771"/>
            </a:xfrm>
          </p:grpSpPr>
          <p:pic>
            <p:nvPicPr>
              <p:cNvPr id="9249" name="Picture 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15" y="9798"/>
                <a:ext cx="957" cy="1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50" name="Rectangle 10"/>
              <p:cNvSpPr>
                <a:spLocks noChangeArrowheads="1"/>
              </p:cNvSpPr>
              <p:nvPr/>
            </p:nvSpPr>
            <p:spPr bwMode="auto">
              <a:xfrm>
                <a:off x="9630" y="9765"/>
                <a:ext cx="450" cy="8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pic>
          <p:nvPicPr>
            <p:cNvPr id="9225" name="Picture 1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9" y="808"/>
              <a:ext cx="126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9226" name="Group 12"/>
            <p:cNvGrpSpPr>
              <a:grpSpLocks/>
            </p:cNvGrpSpPr>
            <p:nvPr/>
          </p:nvGrpSpPr>
          <p:grpSpPr bwMode="auto">
            <a:xfrm>
              <a:off x="1315" y="940"/>
              <a:ext cx="291" cy="163"/>
              <a:chOff x="8565" y="9915"/>
              <a:chExt cx="855" cy="480"/>
            </a:xfrm>
          </p:grpSpPr>
          <p:sp>
            <p:nvSpPr>
              <p:cNvPr id="9246" name="Line 13"/>
              <p:cNvSpPr>
                <a:spLocks noChangeShapeType="1"/>
              </p:cNvSpPr>
              <p:nvPr/>
            </p:nvSpPr>
            <p:spPr bwMode="auto">
              <a:xfrm>
                <a:off x="8565" y="9915"/>
                <a:ext cx="450" cy="3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7" name="Line 14"/>
              <p:cNvSpPr>
                <a:spLocks noChangeShapeType="1"/>
              </p:cNvSpPr>
              <p:nvPr/>
            </p:nvSpPr>
            <p:spPr bwMode="auto">
              <a:xfrm flipH="1" flipV="1">
                <a:off x="8970" y="10020"/>
                <a:ext cx="30" cy="2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8" name="Line 15"/>
              <p:cNvSpPr>
                <a:spLocks noChangeShapeType="1"/>
              </p:cNvSpPr>
              <p:nvPr/>
            </p:nvSpPr>
            <p:spPr bwMode="auto">
              <a:xfrm>
                <a:off x="8985" y="10020"/>
                <a:ext cx="435" cy="37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pic>
          <p:nvPicPr>
            <p:cNvPr id="9227" name="Picture 1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" y="1796"/>
              <a:ext cx="195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28" name="Group 17"/>
            <p:cNvGrpSpPr>
              <a:grpSpLocks/>
            </p:cNvGrpSpPr>
            <p:nvPr/>
          </p:nvGrpSpPr>
          <p:grpSpPr bwMode="auto">
            <a:xfrm>
              <a:off x="1580" y="1246"/>
              <a:ext cx="261" cy="428"/>
              <a:chOff x="9365" y="10818"/>
              <a:chExt cx="765" cy="1260"/>
            </a:xfrm>
          </p:grpSpPr>
          <p:pic>
            <p:nvPicPr>
              <p:cNvPr id="9244" name="Picture 1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502" r="43573"/>
              <a:stretch>
                <a:fillRect/>
              </a:stretch>
            </p:blipFill>
            <p:spPr bwMode="auto">
              <a:xfrm>
                <a:off x="9365" y="10818"/>
                <a:ext cx="540" cy="1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45" name="Rectangle 19"/>
              <p:cNvSpPr>
                <a:spLocks noChangeArrowheads="1"/>
              </p:cNvSpPr>
              <p:nvPr/>
            </p:nvSpPr>
            <p:spPr bwMode="auto">
              <a:xfrm>
                <a:off x="9680" y="10818"/>
                <a:ext cx="450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9229" name="Line 20"/>
            <p:cNvSpPr>
              <a:spLocks noChangeShapeType="1"/>
            </p:cNvSpPr>
            <p:nvPr/>
          </p:nvSpPr>
          <p:spPr bwMode="auto">
            <a:xfrm flipV="1">
              <a:off x="1744" y="1353"/>
              <a:ext cx="307" cy="12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9230" name="Group 21"/>
            <p:cNvGrpSpPr>
              <a:grpSpLocks/>
            </p:cNvGrpSpPr>
            <p:nvPr/>
          </p:nvGrpSpPr>
          <p:grpSpPr bwMode="auto">
            <a:xfrm>
              <a:off x="1573" y="1557"/>
              <a:ext cx="554" cy="354"/>
              <a:chOff x="9584" y="11734"/>
              <a:chExt cx="1625" cy="1042"/>
            </a:xfrm>
          </p:grpSpPr>
          <p:sp>
            <p:nvSpPr>
              <p:cNvPr id="9241" name="Line 22"/>
              <p:cNvSpPr>
                <a:spLocks noChangeShapeType="1"/>
              </p:cNvSpPr>
              <p:nvPr/>
            </p:nvSpPr>
            <p:spPr bwMode="auto">
              <a:xfrm rot="-2686111">
                <a:off x="9584" y="12176"/>
                <a:ext cx="825" cy="6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2" name="Line 23"/>
              <p:cNvSpPr>
                <a:spLocks noChangeShapeType="1"/>
              </p:cNvSpPr>
              <p:nvPr/>
            </p:nvSpPr>
            <p:spPr bwMode="auto">
              <a:xfrm rot="18913889" flipV="1">
                <a:off x="10351" y="12066"/>
                <a:ext cx="108" cy="38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3" name="Line 24"/>
              <p:cNvSpPr>
                <a:spLocks noChangeShapeType="1"/>
              </p:cNvSpPr>
              <p:nvPr/>
            </p:nvSpPr>
            <p:spPr bwMode="auto">
              <a:xfrm rot="-2686111">
                <a:off x="10414" y="11734"/>
                <a:ext cx="795" cy="64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231" name="Group 25"/>
            <p:cNvGrpSpPr>
              <a:grpSpLocks/>
            </p:cNvGrpSpPr>
            <p:nvPr/>
          </p:nvGrpSpPr>
          <p:grpSpPr bwMode="auto">
            <a:xfrm rot="392388">
              <a:off x="1274" y="1480"/>
              <a:ext cx="311" cy="143"/>
              <a:chOff x="8475" y="10845"/>
              <a:chExt cx="795" cy="585"/>
            </a:xfrm>
          </p:grpSpPr>
          <p:sp>
            <p:nvSpPr>
              <p:cNvPr id="9238" name="Line 26"/>
              <p:cNvSpPr>
                <a:spLocks noChangeShapeType="1"/>
              </p:cNvSpPr>
              <p:nvPr/>
            </p:nvSpPr>
            <p:spPr bwMode="auto">
              <a:xfrm flipV="1">
                <a:off x="8475" y="11040"/>
                <a:ext cx="405" cy="39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39" name="Line 27"/>
              <p:cNvSpPr>
                <a:spLocks noChangeShapeType="1"/>
              </p:cNvSpPr>
              <p:nvPr/>
            </p:nvSpPr>
            <p:spPr bwMode="auto">
              <a:xfrm>
                <a:off x="8880" y="11085"/>
                <a:ext cx="15" cy="19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0" name="Line 28"/>
              <p:cNvSpPr>
                <a:spLocks noChangeShapeType="1"/>
              </p:cNvSpPr>
              <p:nvPr/>
            </p:nvSpPr>
            <p:spPr bwMode="auto">
              <a:xfrm flipV="1">
                <a:off x="8880" y="10845"/>
                <a:ext cx="390" cy="4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9232" name="Line 29"/>
            <p:cNvSpPr>
              <a:spLocks noChangeShapeType="1"/>
            </p:cNvSpPr>
            <p:nvPr/>
          </p:nvSpPr>
          <p:spPr bwMode="auto">
            <a:xfrm>
              <a:off x="3354" y="1630"/>
              <a:ext cx="429" cy="1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3" name="Line 30"/>
            <p:cNvSpPr>
              <a:spLocks noChangeShapeType="1"/>
            </p:cNvSpPr>
            <p:nvPr/>
          </p:nvSpPr>
          <p:spPr bwMode="auto">
            <a:xfrm flipV="1">
              <a:off x="3415" y="1059"/>
              <a:ext cx="368" cy="1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4" name="Line 31"/>
            <p:cNvSpPr>
              <a:spLocks noChangeShapeType="1"/>
            </p:cNvSpPr>
            <p:nvPr/>
          </p:nvSpPr>
          <p:spPr bwMode="auto">
            <a:xfrm flipV="1">
              <a:off x="1791" y="1117"/>
              <a:ext cx="368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5" name="Oval 32" descr="70%"/>
            <p:cNvSpPr>
              <a:spLocks noChangeArrowheads="1"/>
            </p:cNvSpPr>
            <p:nvPr/>
          </p:nvSpPr>
          <p:spPr bwMode="auto">
            <a:xfrm>
              <a:off x="1988" y="903"/>
              <a:ext cx="1470" cy="1020"/>
            </a:xfrm>
            <a:prstGeom prst="ellipse">
              <a:avLst/>
            </a:prstGeom>
            <a:pattFill prst="pct70">
              <a:fgClr>
                <a:srgbClr val="CCFF99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B2B2B2"/>
                    </a:outerShdw>
                  </a:effectLst>
                </a14:hiddenEffects>
              </a:ext>
            </a:extLst>
          </p:spPr>
          <p:txBody>
            <a:bodyPr wrap="none" lIns="91434" tIns="45718" rIns="91434" bIns="45718" anchor="ctr"/>
            <a:lstStyle/>
            <a:p>
              <a:pPr algn="ctr" eaLnBrk="0" hangingPunct="0"/>
              <a:r>
                <a:rPr lang="en-US" altLang="zh-TW" sz="2600" b="1" dirty="0">
                  <a:latin typeface="Times New Roman" pitchFamily="18" charset="0"/>
                </a:rPr>
                <a:t>Internet</a:t>
              </a:r>
            </a:p>
          </p:txBody>
        </p:sp>
        <p:sp>
          <p:nvSpPr>
            <p:cNvPr id="9236" name="AutoShape 33"/>
            <p:cNvSpPr>
              <a:spLocks noChangeArrowheads="1"/>
            </p:cNvSpPr>
            <p:nvPr/>
          </p:nvSpPr>
          <p:spPr bwMode="auto">
            <a:xfrm flipH="1">
              <a:off x="3783" y="631"/>
              <a:ext cx="984" cy="734"/>
            </a:xfrm>
            <a:prstGeom prst="flowChartMagneticDisk">
              <a:avLst/>
            </a:prstGeom>
            <a:solidFill>
              <a:srgbClr val="CC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1434" tIns="45718" rIns="91434" bIns="45718"/>
            <a:lstStyle/>
            <a:p>
              <a:pPr algn="ctr" eaLnBrk="0" hangingPunct="0"/>
              <a:endParaRPr lang="en-US" altLang="zh-TW" sz="1500" b="1" dirty="0">
                <a:latin typeface="Times New Roman" pitchFamily="18" charset="0"/>
                <a:ea typeface="全真魏碑體" pitchFamily="49" charset="-120"/>
              </a:endParaRPr>
            </a:p>
            <a:p>
              <a:pPr algn="ctr" eaLnBrk="0" hangingPunct="0"/>
              <a:r>
                <a:rPr lang="en-US" altLang="zh-TW" sz="1500" b="1" dirty="0">
                  <a:latin typeface="Times New Roman" pitchFamily="18" charset="0"/>
                  <a:ea typeface="全真魏碑體" pitchFamily="49" charset="-120"/>
                </a:rPr>
                <a:t>Text Content</a:t>
              </a:r>
            </a:p>
          </p:txBody>
        </p:sp>
        <p:sp>
          <p:nvSpPr>
            <p:cNvPr id="9237" name="AutoShape 34"/>
            <p:cNvSpPr>
              <a:spLocks noChangeArrowheads="1"/>
            </p:cNvSpPr>
            <p:nvPr/>
          </p:nvSpPr>
          <p:spPr bwMode="auto">
            <a:xfrm flipH="1">
              <a:off x="3783" y="1426"/>
              <a:ext cx="943" cy="795"/>
            </a:xfrm>
            <a:prstGeom prst="flowChartMagneticDisk">
              <a:avLst/>
            </a:prstGeom>
            <a:solidFill>
              <a:srgbClr val="CC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1434" tIns="45718" rIns="91434" bIns="45718"/>
            <a:lstStyle/>
            <a:p>
              <a:pPr algn="ctr" eaLnBrk="0" hangingPunct="0"/>
              <a:endParaRPr lang="en-US" altLang="zh-TW" sz="1500" b="1" dirty="0">
                <a:latin typeface="Times New Roman" pitchFamily="18" charset="0"/>
                <a:ea typeface="全真魏碑體" pitchFamily="49" charset="-120"/>
              </a:endParaRPr>
            </a:p>
            <a:p>
              <a:pPr algn="ctr" eaLnBrk="0" hangingPunct="0"/>
              <a:r>
                <a:rPr lang="en-US" altLang="zh-TW" sz="1500" b="1" dirty="0">
                  <a:latin typeface="Times New Roman" pitchFamily="18" charset="0"/>
                  <a:ea typeface="全真魏碑體" pitchFamily="49" charset="-120"/>
                </a:rPr>
                <a:t>Multimedia Content</a:t>
              </a:r>
              <a:endParaRPr lang="en-US" altLang="zh-TW" sz="1500" dirty="0">
                <a:latin typeface="Times New Roman" pitchFamily="18" charset="0"/>
                <a:ea typeface="全真魏碑體" pitchFamily="49" charset="-120"/>
              </a:endParaRPr>
            </a:p>
          </p:txBody>
        </p:sp>
      </p:grpSp>
      <p:sp>
        <p:nvSpPr>
          <p:cNvPr id="9222" name="Line 35"/>
          <p:cNvSpPr>
            <a:spLocks noChangeShapeType="1"/>
          </p:cNvSpPr>
          <p:nvPr/>
        </p:nvSpPr>
        <p:spPr bwMode="auto">
          <a:xfrm>
            <a:off x="1524000" y="9810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36" name="Picture 35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783" y="3189288"/>
            <a:ext cx="1040768" cy="3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524000" y="76200"/>
            <a:ext cx="9144000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b="1" dirty="0">
                <a:solidFill>
                  <a:srgbClr val="000000"/>
                </a:solidFill>
                <a:latin typeface="Times New Roman" pitchFamily="18" charset="0"/>
                <a:ea typeface="華康隸書體W7" pitchFamily="65" charset="-120"/>
              </a:rPr>
              <a:t>Content Analysis</a:t>
            </a:r>
            <a:r>
              <a:rPr lang="en-US" altLang="zh-TW" sz="2800" b="1" dirty="0">
                <a:solidFill>
                  <a:srgbClr val="000000"/>
                </a:solidFill>
                <a:ea typeface="華康魏碑體" pitchFamily="65" charset="-120"/>
              </a:rPr>
              <a:t>—</a:t>
            </a:r>
            <a:r>
              <a:rPr lang="en-US" altLang="zh-TW" sz="2800" b="1" dirty="0">
                <a:solidFill>
                  <a:srgbClr val="000000"/>
                </a:solidFill>
                <a:latin typeface="Times New Roman" pitchFamily="18" charset="0"/>
                <a:ea typeface="華康隸書體W7" pitchFamily="65" charset="-120"/>
              </a:rPr>
              <a:t>Multimedia Technologies have Created a World of Multimedia Content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524000" y="4292601"/>
            <a:ext cx="8959850" cy="2017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88913" indent="-188913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Char char="•"/>
            </a:pPr>
            <a:r>
              <a:rPr lang="en-US" altLang="zh-TW" b="1" dirty="0">
                <a:latin typeface="Times New Roman" pitchFamily="18" charset="0"/>
              </a:rPr>
              <a:t>Most Attractive Form of the Network Content is Multimedia, which  usually Includes Speech Information (but Probably not Text)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Char char="•"/>
            </a:pPr>
            <a:r>
              <a:rPr lang="en-US" altLang="zh-TW" b="1" dirty="0">
                <a:latin typeface="Times New Roman" pitchFamily="18" charset="0"/>
              </a:rPr>
              <a:t>Multimedia Content Difficult to be Summarized and Shown on the Screen, thus Difficult to Browse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Char char="•"/>
            </a:pPr>
            <a:r>
              <a:rPr lang="en-US" altLang="zh-TW" b="1" dirty="0">
                <a:latin typeface="Times New Roman" pitchFamily="18" charset="0"/>
              </a:rPr>
              <a:t>The Speech Information, if Included, usually Tells the Subjects, Topics and Concepts of the Multimedia Content, thus Becomes the Key for Browsing and Retrieval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Char char="•"/>
            </a:pPr>
            <a:r>
              <a:rPr lang="en-US" altLang="zh-TW" b="1" dirty="0">
                <a:latin typeface="Times New Roman" pitchFamily="18" charset="0"/>
              </a:rPr>
              <a:t>Multimedia Content Analysis based on Speech Information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3962400" y="1069976"/>
            <a:ext cx="4419600" cy="722313"/>
          </a:xfrm>
          <a:prstGeom prst="ellipse">
            <a:avLst/>
          </a:prstGeom>
          <a:solidFill>
            <a:srgbClr val="CCFFCC">
              <a:alpha val="50195"/>
            </a:srgbClr>
          </a:solidFill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 anchor="ctr"/>
          <a:lstStyle/>
          <a:p>
            <a:pPr algn="ctr"/>
            <a:r>
              <a:rPr lang="en-US" altLang="zh-TW" sz="2600" b="1" dirty="0">
                <a:solidFill>
                  <a:srgbClr val="003300"/>
                </a:solidFill>
                <a:latin typeface="Times New Roman" pitchFamily="18" charset="0"/>
                <a:ea typeface="華康楷書體W3" pitchFamily="65" charset="-120"/>
              </a:rPr>
              <a:t>Internet</a:t>
            </a:r>
          </a:p>
        </p:txBody>
      </p:sp>
      <p:cxnSp>
        <p:nvCxnSpPr>
          <p:cNvPr id="10245" name="AutoShape 5"/>
          <p:cNvCxnSpPr>
            <a:cxnSpLocks noChangeShapeType="1"/>
            <a:stCxn id="10244" idx="2"/>
            <a:endCxn id="10249" idx="1"/>
          </p:cNvCxnSpPr>
          <p:nvPr/>
        </p:nvCxnSpPr>
        <p:spPr bwMode="auto">
          <a:xfrm flipH="1">
            <a:off x="2366964" y="1431926"/>
            <a:ext cx="1595437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46" name="AutoShape 6"/>
          <p:cNvCxnSpPr>
            <a:cxnSpLocks noChangeShapeType="1"/>
            <a:stCxn id="10244" idx="3"/>
            <a:endCxn id="10254" idx="1"/>
          </p:cNvCxnSpPr>
          <p:nvPr/>
        </p:nvCxnSpPr>
        <p:spPr bwMode="auto">
          <a:xfrm flipH="1">
            <a:off x="4067176" y="1685926"/>
            <a:ext cx="542925" cy="684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47" name="AutoShape 7"/>
          <p:cNvCxnSpPr>
            <a:cxnSpLocks noChangeShapeType="1"/>
            <a:stCxn id="10244" idx="5"/>
            <a:endCxn id="10256" idx="1"/>
          </p:cNvCxnSpPr>
          <p:nvPr/>
        </p:nvCxnSpPr>
        <p:spPr bwMode="auto">
          <a:xfrm>
            <a:off x="7734301" y="1685926"/>
            <a:ext cx="80963" cy="430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48" name="AutoShape 8"/>
          <p:cNvCxnSpPr>
            <a:cxnSpLocks noChangeShapeType="1"/>
            <a:stCxn id="10244" idx="6"/>
            <a:endCxn id="10257" idx="1"/>
          </p:cNvCxnSpPr>
          <p:nvPr/>
        </p:nvCxnSpPr>
        <p:spPr bwMode="auto">
          <a:xfrm>
            <a:off x="8382001" y="1431926"/>
            <a:ext cx="1343025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1555751" y="1627189"/>
            <a:ext cx="1622425" cy="1970087"/>
          </a:xfrm>
          <a:prstGeom prst="can">
            <a:avLst>
              <a:gd name="adj" fmla="val 11187"/>
            </a:avLst>
          </a:prstGeom>
          <a:solidFill>
            <a:srgbClr val="FFFFCC">
              <a:alpha val="50195"/>
            </a:srgbClr>
          </a:solidFill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143992" rIns="91434" bIns="45718"/>
          <a:lstStyle/>
          <a:p>
            <a:pPr marL="95250" indent="-95250" fontAlgn="t">
              <a:lnSpc>
                <a:spcPct val="85000"/>
              </a:lnSpc>
            </a:pPr>
            <a:r>
              <a:rPr lang="en-US" altLang="zh-TW" sz="16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Real–time </a:t>
            </a:r>
          </a:p>
          <a:p>
            <a:pPr marL="95250" indent="-95250" fontAlgn="t">
              <a:lnSpc>
                <a:spcPct val="85000"/>
              </a:lnSpc>
            </a:pPr>
            <a:r>
              <a:rPr lang="en-US" altLang="zh-TW" sz="16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Information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</a:t>
            </a: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weather, traffic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flight schedule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stock price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sports scores</a:t>
            </a:r>
          </a:p>
          <a:p>
            <a:pPr marL="95250" indent="-95250" fontAlgn="t"/>
            <a:endParaRPr lang="en-US" altLang="zh-TW" sz="1200" b="1">
              <a:solidFill>
                <a:srgbClr val="000000"/>
              </a:solidFill>
              <a:latin typeface="華康仿宋體W5" pitchFamily="49" charset="-120"/>
              <a:ea typeface="華康楷書體W3" pitchFamily="65" charset="-12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2317751" y="3305175"/>
            <a:ext cx="4763" cy="247650"/>
          </a:xfrm>
          <a:prstGeom prst="line">
            <a:avLst/>
          </a:prstGeom>
          <a:noFill/>
          <a:ln w="28575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1" name="AutoShape 11"/>
          <p:cNvSpPr>
            <a:spLocks noChangeArrowheads="1"/>
          </p:cNvSpPr>
          <p:nvPr/>
        </p:nvSpPr>
        <p:spPr bwMode="auto">
          <a:xfrm>
            <a:off x="4943476" y="2492375"/>
            <a:ext cx="1846263" cy="1733550"/>
          </a:xfrm>
          <a:prstGeom prst="can">
            <a:avLst>
              <a:gd name="adj" fmla="val 9213"/>
            </a:avLst>
          </a:prstGeom>
          <a:solidFill>
            <a:srgbClr val="FFCCFF">
              <a:alpha val="50195"/>
            </a:srgbClr>
          </a:solidFill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143992" rIns="91434" bIns="45718"/>
          <a:lstStyle/>
          <a:p>
            <a:pPr marL="95250" indent="-95250" fontAlgn="t">
              <a:lnSpc>
                <a:spcPct val="85000"/>
              </a:lnSpc>
            </a:pPr>
            <a:r>
              <a:rPr lang="en-US" altLang="zh-TW" sz="1600" b="1" dirty="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Special Services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 dirty="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Google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 dirty="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FaceBook</a:t>
            </a:r>
            <a:endParaRPr lang="en-US" altLang="zh-TW" sz="1500" dirty="0">
              <a:solidFill>
                <a:srgbClr val="000000"/>
              </a:solidFill>
              <a:latin typeface="Times New Roman" pitchFamily="18" charset="0"/>
              <a:ea typeface="華康楷書體W3" pitchFamily="65" charset="-120"/>
            </a:endParaRPr>
          </a:p>
          <a:p>
            <a:pPr marL="95250" indent="-95250" fontAlgn="t">
              <a:buFontTx/>
              <a:buChar char="–"/>
            </a:pPr>
            <a:r>
              <a:rPr lang="en-US" altLang="zh-TW" sz="1500" dirty="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YouTube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 dirty="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Amazon</a:t>
            </a:r>
          </a:p>
          <a:p>
            <a:pPr marL="95250" indent="-95250" fontAlgn="t"/>
            <a:endParaRPr lang="en-US" altLang="zh-TW" sz="1200" b="1" dirty="0">
              <a:solidFill>
                <a:srgbClr val="000000"/>
              </a:solidFill>
              <a:latin typeface="Times New Roman" pitchFamily="18" charset="0"/>
              <a:ea typeface="華康楷書體W3" pitchFamily="65" charset="-120"/>
            </a:endParaRPr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5519738" y="3902075"/>
            <a:ext cx="4762" cy="247650"/>
          </a:xfrm>
          <a:prstGeom prst="line">
            <a:avLst/>
          </a:prstGeom>
          <a:noFill/>
          <a:ln w="28575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10253" name="AutoShape 13"/>
          <p:cNvCxnSpPr>
            <a:cxnSpLocks noChangeShapeType="1"/>
            <a:stCxn id="10244" idx="4"/>
            <a:endCxn id="10251" idx="1"/>
          </p:cNvCxnSpPr>
          <p:nvPr/>
        </p:nvCxnSpPr>
        <p:spPr bwMode="auto">
          <a:xfrm flipH="1">
            <a:off x="5867400" y="1792289"/>
            <a:ext cx="304800" cy="700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4" name="AutoShape 14"/>
          <p:cNvSpPr>
            <a:spLocks noChangeArrowheads="1"/>
          </p:cNvSpPr>
          <p:nvPr/>
        </p:nvSpPr>
        <p:spPr bwMode="auto">
          <a:xfrm>
            <a:off x="3267075" y="2370138"/>
            <a:ext cx="1600200" cy="1587500"/>
          </a:xfrm>
          <a:prstGeom prst="can">
            <a:avLst>
              <a:gd name="adj" fmla="val 10056"/>
            </a:avLst>
          </a:prstGeom>
          <a:solidFill>
            <a:srgbClr val="CCECFF">
              <a:alpha val="50195"/>
            </a:srgbClr>
          </a:solidFill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143992" rIns="91434" bIns="45718"/>
          <a:lstStyle/>
          <a:p>
            <a:r>
              <a:rPr lang="en-US" altLang="zh-TW" sz="1600" b="1" dirty="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Knowledge</a:t>
            </a:r>
          </a:p>
          <a:p>
            <a:r>
              <a:rPr lang="en-US" altLang="zh-TW" sz="1600" b="1" dirty="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</a:t>
            </a:r>
            <a:r>
              <a:rPr lang="en-US" altLang="zh-TW" sz="1600" b="1" dirty="0" err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Archieves</a:t>
            </a:r>
            <a:endParaRPr lang="en-US" altLang="zh-TW" sz="1600" b="1" dirty="0">
              <a:solidFill>
                <a:srgbClr val="000000"/>
              </a:solidFill>
              <a:latin typeface="Times New Roman" pitchFamily="18" charset="0"/>
              <a:ea typeface="華康楷書體W3" pitchFamily="65" charset="-120"/>
            </a:endParaRPr>
          </a:p>
          <a:p>
            <a:pPr>
              <a:buFontTx/>
              <a:buChar char="–"/>
            </a:pPr>
            <a:r>
              <a:rPr lang="en-US" altLang="zh-TW" sz="1500" b="1" dirty="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digital libraries</a:t>
            </a:r>
          </a:p>
          <a:p>
            <a:pPr>
              <a:buFontTx/>
              <a:buChar char="–"/>
            </a:pPr>
            <a:r>
              <a:rPr lang="en-US" altLang="zh-TW" sz="1500" dirty="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virtual museums</a:t>
            </a:r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4029076" y="3641725"/>
            <a:ext cx="4763" cy="247650"/>
          </a:xfrm>
          <a:prstGeom prst="line">
            <a:avLst/>
          </a:prstGeom>
          <a:noFill/>
          <a:ln w="28575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6" name="AutoShape 16"/>
          <p:cNvSpPr>
            <a:spLocks noChangeArrowheads="1"/>
          </p:cNvSpPr>
          <p:nvPr/>
        </p:nvSpPr>
        <p:spPr bwMode="auto">
          <a:xfrm>
            <a:off x="6865938" y="2116139"/>
            <a:ext cx="1897062" cy="2033587"/>
          </a:xfrm>
          <a:prstGeom prst="can">
            <a:avLst>
              <a:gd name="adj" fmla="val 9261"/>
            </a:avLst>
          </a:prstGeom>
          <a:solidFill>
            <a:srgbClr val="CC99FF">
              <a:alpha val="50195"/>
            </a:srgbClr>
          </a:solidFill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143992" rIns="91434" bIns="45718"/>
          <a:lstStyle/>
          <a:p>
            <a:pPr marL="95250" indent="-95250" fontAlgn="t">
              <a:lnSpc>
                <a:spcPct val="85000"/>
              </a:lnSpc>
            </a:pPr>
            <a:r>
              <a:rPr lang="en-US" altLang="zh-TW" sz="16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Intelligent Working </a:t>
            </a:r>
          </a:p>
          <a:p>
            <a:pPr marL="95250" indent="-95250" fontAlgn="t">
              <a:lnSpc>
                <a:spcPct val="85000"/>
              </a:lnSpc>
            </a:pPr>
            <a:r>
              <a:rPr lang="en-US" altLang="zh-TW" sz="16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Environment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2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</a:t>
            </a: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e–mail processors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intelligent agents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teleconferencing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distant learning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electric commerce</a:t>
            </a:r>
          </a:p>
          <a:p>
            <a:pPr marL="95250" indent="-95250" fontAlgn="t"/>
            <a:endParaRPr lang="en-US" altLang="zh-TW" sz="1200" b="1">
              <a:solidFill>
                <a:srgbClr val="000000"/>
              </a:solidFill>
              <a:latin typeface="Times New Roman" pitchFamily="18" charset="0"/>
              <a:ea typeface="華康楷書體W3" pitchFamily="65" charset="-120"/>
            </a:endParaRPr>
          </a:p>
        </p:txBody>
      </p:sp>
      <p:sp>
        <p:nvSpPr>
          <p:cNvPr id="10257" name="AutoShape 18"/>
          <p:cNvSpPr>
            <a:spLocks noChangeArrowheads="1"/>
          </p:cNvSpPr>
          <p:nvPr/>
        </p:nvSpPr>
        <p:spPr bwMode="auto">
          <a:xfrm>
            <a:off x="8861425" y="1792288"/>
            <a:ext cx="1727200" cy="1949450"/>
          </a:xfrm>
          <a:prstGeom prst="can">
            <a:avLst>
              <a:gd name="adj" fmla="val 10398"/>
            </a:avLst>
          </a:prstGeom>
          <a:solidFill>
            <a:srgbClr val="FFCC99">
              <a:alpha val="50195"/>
            </a:srgbClr>
          </a:solidFill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143992" rIns="91434" bIns="45718"/>
          <a:lstStyle/>
          <a:p>
            <a:pPr marL="95250" indent="-95250" fontAlgn="t">
              <a:lnSpc>
                <a:spcPct val="85000"/>
              </a:lnSpc>
            </a:pPr>
            <a:r>
              <a:rPr lang="en-US" altLang="zh-TW" sz="16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Private Services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</a:t>
            </a: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personal notebook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business databases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home appliances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network </a:t>
            </a:r>
          </a:p>
          <a:p>
            <a:pPr marL="95250" indent="-95250" fontAlgn="t"/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  entertainments</a:t>
            </a:r>
          </a:p>
          <a:p>
            <a:pPr marL="95250" indent="-95250" fontAlgn="t"/>
            <a:endParaRPr lang="en-US" altLang="zh-TW" sz="1500" b="1">
              <a:solidFill>
                <a:srgbClr val="000000"/>
              </a:solidFill>
              <a:latin typeface="Times New Roman" pitchFamily="18" charset="0"/>
              <a:ea typeface="華康楷書體W3" pitchFamily="65" charset="-120"/>
            </a:endParaRPr>
          </a:p>
        </p:txBody>
      </p:sp>
      <p:sp>
        <p:nvSpPr>
          <p:cNvPr id="10258" name="Line 19"/>
          <p:cNvSpPr>
            <a:spLocks noChangeShapeType="1"/>
          </p:cNvSpPr>
          <p:nvPr/>
        </p:nvSpPr>
        <p:spPr bwMode="auto">
          <a:xfrm>
            <a:off x="9753601" y="3455989"/>
            <a:ext cx="4763" cy="249237"/>
          </a:xfrm>
          <a:prstGeom prst="line">
            <a:avLst/>
          </a:prstGeom>
          <a:noFill/>
          <a:ln w="28575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9" name="Line 21"/>
          <p:cNvSpPr>
            <a:spLocks noChangeShapeType="1"/>
          </p:cNvSpPr>
          <p:nvPr/>
        </p:nvSpPr>
        <p:spPr bwMode="auto">
          <a:xfrm>
            <a:off x="1524000" y="908050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60" name="Line 12"/>
          <p:cNvSpPr>
            <a:spLocks noChangeShapeType="1"/>
          </p:cNvSpPr>
          <p:nvPr/>
        </p:nvSpPr>
        <p:spPr bwMode="auto">
          <a:xfrm>
            <a:off x="7739063" y="3968751"/>
            <a:ext cx="4762" cy="180975"/>
          </a:xfrm>
          <a:prstGeom prst="line">
            <a:avLst/>
          </a:prstGeom>
          <a:noFill/>
          <a:ln w="28575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22" name="Picture 2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365" y="3821113"/>
            <a:ext cx="1040768" cy="3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</TotalTime>
  <Words>2514</Words>
  <Application>Microsoft Macintosh PowerPoint</Application>
  <PresentationFormat>Widescreen</PresentationFormat>
  <Paragraphs>640</Paragraphs>
  <Slides>33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54" baseType="lpstr">
      <vt:lpstr>Benguiat Bk BT</vt:lpstr>
      <vt:lpstr>Calibri</vt:lpstr>
      <vt:lpstr>Lucida Calligraphy</vt:lpstr>
      <vt:lpstr>Times New Roman</vt:lpstr>
      <vt:lpstr>Wingdings</vt:lpstr>
      <vt:lpstr>全真魏碑體</vt:lpstr>
      <vt:lpstr>微軟正黑體</vt:lpstr>
      <vt:lpstr>新細明體</vt:lpstr>
      <vt:lpstr>標楷體</vt:lpstr>
      <vt:lpstr>華康仿宋體W5</vt:lpstr>
      <vt:lpstr>華康儷金黑</vt:lpstr>
      <vt:lpstr>華康楷書體W3</vt:lpstr>
      <vt:lpstr>華康隸書體</vt:lpstr>
      <vt:lpstr>華康隸書體W5(P)</vt:lpstr>
      <vt:lpstr>華康隸書體W7</vt:lpstr>
      <vt:lpstr>華康魏碑體</vt:lpstr>
      <vt:lpstr>Arial</vt:lpstr>
      <vt:lpstr>1_Office 佈景主題</vt:lpstr>
      <vt:lpstr>點陣圖影像</vt:lpstr>
      <vt:lpstr>Equation</vt:lpstr>
      <vt:lpstr>CorelDRAW</vt:lpstr>
      <vt:lpstr>PowerPoint Presentation</vt:lpstr>
      <vt:lpstr>PowerPoint Presentation</vt:lpstr>
      <vt:lpstr>PowerPoint Presentation</vt:lpstr>
      <vt:lpstr>PowerPoint Presentation</vt:lpstr>
      <vt:lpstr>Speech Signal Processing – Processing of Double-Level Information</vt:lpstr>
      <vt:lpstr>Well-Known Application Examples of Speech and Language Technologies  – Speaking Personal Assistant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References</vt:lpstr>
      <vt:lpstr>Other Information</vt:lpstr>
      <vt:lpstr>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Spoken Document Understanding and Organization</vt:lpstr>
      <vt:lpstr>Multi-lingual Functionalities</vt:lpstr>
      <vt:lpstr>Computer-Assisted Language Learning</vt:lpstr>
      <vt:lpstr>版權聲明</vt:lpstr>
      <vt:lpstr>版權聲明</vt:lpstr>
      <vt:lpstr>版權聲明</vt:lpstr>
      <vt:lpstr>版權聲明</vt:lpstr>
      <vt:lpstr>版權聲明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cp:lastModifiedBy>Microsoft Office User</cp:lastModifiedBy>
  <cp:revision>210</cp:revision>
  <cp:lastPrinted>2016-02-25T02:51:32Z</cp:lastPrinted>
  <dcterms:created xsi:type="dcterms:W3CDTF">2013-01-13T14:50:10Z</dcterms:created>
  <dcterms:modified xsi:type="dcterms:W3CDTF">2016-11-09T08:58:14Z</dcterms:modified>
</cp:coreProperties>
</file>