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3"/>
  </p:notesMasterIdLst>
  <p:handoutMasterIdLst>
    <p:handoutMasterId r:id="rId14"/>
  </p:handoutMasterIdLst>
  <p:sldIdLst>
    <p:sldId id="363" r:id="rId2"/>
    <p:sldId id="501" r:id="rId3"/>
    <p:sldId id="532" r:id="rId4"/>
    <p:sldId id="533" r:id="rId5"/>
    <p:sldId id="534" r:id="rId6"/>
    <p:sldId id="535" r:id="rId7"/>
    <p:sldId id="536" r:id="rId8"/>
    <p:sldId id="537" r:id="rId9"/>
    <p:sldId id="538" r:id="rId10"/>
    <p:sldId id="539" r:id="rId11"/>
    <p:sldId id="300" r:id="rId12"/>
  </p:sldIdLst>
  <p:sldSz cx="18288000" cy="10288588"/>
  <p:notesSz cx="6797675" cy="9928225"/>
  <p:defaultTextStyle>
    <a:defPPr>
      <a:defRPr lang="zh-TW"/>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1" userDrawn="1">
          <p15:clr>
            <a:srgbClr val="A4A3A4"/>
          </p15:clr>
        </p15:guide>
        <p15:guide id="2" pos="576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15"/>
    <p:restoredTop sz="94643"/>
  </p:normalViewPr>
  <p:slideViewPr>
    <p:cSldViewPr>
      <p:cViewPr varScale="1">
        <p:scale>
          <a:sx n="73" d="100"/>
          <a:sy n="73" d="100"/>
        </p:scale>
        <p:origin x="996" y="78"/>
      </p:cViewPr>
      <p:guideLst>
        <p:guide orient="horz" pos="3241"/>
        <p:guide pos="576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3336" y="-101"/>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quarter" idx="1"/>
          </p:nvPr>
        </p:nvSpPr>
        <p:spPr>
          <a:xfrm>
            <a:off x="3830885" y="0"/>
            <a:ext cx="2946400" cy="496412"/>
          </a:xfrm>
          <a:prstGeom prst="rect">
            <a:avLst/>
          </a:prstGeom>
        </p:spPr>
        <p:txBody>
          <a:bodyPr vert="horz" lIns="91440" tIns="45720" rIns="91440" bIns="45720" rtlCol="0"/>
          <a:lstStyle>
            <a:lvl1pPr algn="r">
              <a:defRPr sz="1200"/>
            </a:lvl1pPr>
          </a:lstStyle>
          <a:p>
            <a:fld id="{622F96A5-4F99-48D7-96D8-00F32CD85522}" type="datetimeFigureOut">
              <a:rPr lang="zh-TW" altLang="en-US" smtClean="0">
                <a:solidFill>
                  <a:schemeClr val="bg1">
                    <a:lumMod val="65000"/>
                  </a:schemeClr>
                </a:solidFill>
              </a:rPr>
              <a:t>2017/3/30</a:t>
            </a:fld>
            <a:endParaRPr lang="zh-TW" altLang="en-US" dirty="0">
              <a:solidFill>
                <a:schemeClr val="bg1">
                  <a:lumMod val="65000"/>
                </a:schemeClr>
              </a:solidFill>
            </a:endParaRPr>
          </a:p>
        </p:txBody>
      </p:sp>
      <p:sp>
        <p:nvSpPr>
          <p:cNvPr id="5" name="投影片編號版面配置區 4"/>
          <p:cNvSpPr>
            <a:spLocks noGrp="1"/>
          </p:cNvSpPr>
          <p:nvPr>
            <p:ph type="sldNum" sz="quarter" idx="3"/>
          </p:nvPr>
        </p:nvSpPr>
        <p:spPr>
          <a:xfrm>
            <a:off x="3830885" y="9430218"/>
            <a:ext cx="2946400" cy="496412"/>
          </a:xfrm>
          <a:prstGeom prst="rect">
            <a:avLst/>
          </a:prstGeom>
        </p:spPr>
        <p:txBody>
          <a:bodyPr vert="horz" lIns="91440" tIns="45720" rIns="91440" bIns="45720" rtlCol="0" anchor="b"/>
          <a:lstStyle>
            <a:lvl1pPr algn="r">
              <a:defRPr sz="1200"/>
            </a:lvl1pPr>
          </a:lstStyle>
          <a:p>
            <a:fld id="{F0C04B63-94F3-4FA6-A75A-393D25F18B6D}" type="slidenum">
              <a:rPr lang="zh-TW" altLang="en-US" smtClean="0"/>
              <a:t>‹#›</a:t>
            </a:fld>
            <a:endParaRPr lang="zh-TW" altLang="en-US"/>
          </a:p>
        </p:txBody>
      </p:sp>
      <p:sp>
        <p:nvSpPr>
          <p:cNvPr id="7" name="頁首版面配置區 6"/>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r>
              <a:rPr lang="en-US" altLang="zh-TW" dirty="0" smtClean="0">
                <a:solidFill>
                  <a:schemeClr val="bg1">
                    <a:lumMod val="65000"/>
                  </a:schemeClr>
                </a:solidFill>
              </a:rPr>
              <a:t>1.0</a:t>
            </a:r>
            <a:endParaRPr lang="zh-TW" altLang="en-US" dirty="0">
              <a:solidFill>
                <a:schemeClr val="bg1">
                  <a:lumMod val="65000"/>
                </a:schemeClr>
              </a:solidFill>
            </a:endParaRPr>
          </a:p>
        </p:txBody>
      </p:sp>
    </p:spTree>
    <p:extLst>
      <p:ext uri="{BB962C8B-B14F-4D97-AF65-F5344CB8AC3E}">
        <p14:creationId xmlns:p14="http://schemas.microsoft.com/office/powerpoint/2010/main" val="1022726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41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6412"/>
          </a:xfrm>
          <a:prstGeom prst="rect">
            <a:avLst/>
          </a:prstGeom>
        </p:spPr>
        <p:txBody>
          <a:bodyPr vert="horz" lIns="91440" tIns="45720" rIns="91440" bIns="45720" rtlCol="0"/>
          <a:lstStyle>
            <a:lvl1pPr algn="r">
              <a:defRPr sz="1200"/>
            </a:lvl1pPr>
          </a:lstStyle>
          <a:p>
            <a:fld id="{E264B9AF-8C5E-45AD-9A78-2D0D576E9043}" type="datetimeFigureOut">
              <a:rPr lang="zh-TW" altLang="en-US" smtClean="0"/>
              <a:t>2017/3/30</a:t>
            </a:fld>
            <a:endParaRPr lang="zh-TW" altLang="en-US"/>
          </a:p>
        </p:txBody>
      </p:sp>
      <p:sp>
        <p:nvSpPr>
          <p:cNvPr id="4" name="投影片圖像版面配置區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16705"/>
            <a:ext cx="5438775" cy="4467701"/>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9430218"/>
            <a:ext cx="2946400" cy="49641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30218"/>
            <a:ext cx="2946400" cy="496412"/>
          </a:xfrm>
          <a:prstGeom prst="rect">
            <a:avLst/>
          </a:prstGeom>
        </p:spPr>
        <p:txBody>
          <a:bodyPr vert="horz" lIns="91440" tIns="45720" rIns="91440" bIns="45720" rtlCol="0" anchor="b"/>
          <a:lstStyle>
            <a:lvl1pPr algn="r">
              <a:defRPr sz="1200"/>
            </a:lvl1pPr>
          </a:lstStyle>
          <a:p>
            <a:fld id="{9C425B7B-85CA-4E5F-86F4-2B8EF28BEB0F}" type="slidenum">
              <a:rPr lang="zh-TW" altLang="en-US" smtClean="0"/>
              <a:t>‹#›</a:t>
            </a:fld>
            <a:endParaRPr lang="zh-TW" altLang="en-US"/>
          </a:p>
        </p:txBody>
      </p:sp>
    </p:spTree>
    <p:extLst>
      <p:ext uri="{BB962C8B-B14F-4D97-AF65-F5344CB8AC3E}">
        <p14:creationId xmlns:p14="http://schemas.microsoft.com/office/powerpoint/2010/main" val="1529659657"/>
      </p:ext>
    </p:extLst>
  </p:cSld>
  <p:clrMap bg1="lt1" tx1="dk1" bg2="lt2" tx2="dk2" accent1="accent1" accent2="accent2" accent3="accent3" accent4="accent4" accent5="accent5" accent6="accent6" hlink="hlink" folHlink="folHlink"/>
  <p:hf hdr="0" ftr="0" dt="0"/>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09538" y="741363"/>
            <a:ext cx="6578600" cy="3702050"/>
          </a:xfrm>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a:defRPr/>
            </a:pPr>
            <a:fld id="{2BFE0E58-CA24-49C2-BA23-6B749917B16E}" type="slidenum">
              <a:rPr lang="zh-TW" altLang="en-US" smtClean="0"/>
              <a:pPr>
                <a:defRPr/>
              </a:pPr>
              <a:t>1</a:t>
            </a:fld>
            <a:endParaRPr lang="zh-TW" altLang="en-US"/>
          </a:p>
        </p:txBody>
      </p:sp>
    </p:spTree>
    <p:extLst>
      <p:ext uri="{BB962C8B-B14F-4D97-AF65-F5344CB8AC3E}">
        <p14:creationId xmlns:p14="http://schemas.microsoft.com/office/powerpoint/2010/main" val="4380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投影片圖像版面配置區 1"/>
          <p:cNvSpPr>
            <a:spLocks noGrp="1" noRot="1" noChangeAspect="1" noTextEdit="1"/>
          </p:cNvSpPr>
          <p:nvPr>
            <p:ph type="sldImg"/>
          </p:nvPr>
        </p:nvSpPr>
        <p:spPr>
          <a:ln/>
        </p:spPr>
      </p:sp>
      <p:sp>
        <p:nvSpPr>
          <p:cNvPr id="37891" name="備忘稿版面配置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smtClean="0">
              <a:latin typeface="Arial" pitchFamily="34" charset="0"/>
            </a:endParaRPr>
          </a:p>
        </p:txBody>
      </p:sp>
    </p:spTree>
    <p:extLst>
      <p:ext uri="{BB962C8B-B14F-4D97-AF65-F5344CB8AC3E}">
        <p14:creationId xmlns:p14="http://schemas.microsoft.com/office/powerpoint/2010/main" val="1068004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6125"/>
            <a:ext cx="6613525" cy="3721100"/>
          </a:xfrm>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9C425B7B-85CA-4E5F-86F4-2B8EF28BEB0F}" type="slidenum">
              <a:rPr lang="zh-TW" altLang="en-US" smtClean="0"/>
              <a:t>11</a:t>
            </a:fld>
            <a:endParaRPr lang="zh-TW" altLang="en-US"/>
          </a:p>
        </p:txBody>
      </p:sp>
    </p:spTree>
    <p:extLst>
      <p:ext uri="{BB962C8B-B14F-4D97-AF65-F5344CB8AC3E}">
        <p14:creationId xmlns:p14="http://schemas.microsoft.com/office/powerpoint/2010/main" val="135260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371600" y="3196133"/>
            <a:ext cx="15544800" cy="2205378"/>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2743200" y="5830200"/>
            <a:ext cx="12801600" cy="2629306"/>
          </a:xfrm>
        </p:spPr>
        <p:txBody>
          <a:bodyPr/>
          <a:lstStyle>
            <a:lvl1pPr marL="0" indent="0" algn="ctr">
              <a:buNone/>
              <a:defRPr>
                <a:solidFill>
                  <a:schemeClr val="tx1">
                    <a:tint val="7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70471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2159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13258800" y="412023"/>
            <a:ext cx="4114800" cy="8778642"/>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914400" y="412023"/>
            <a:ext cx="12039600" cy="8778642"/>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041564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0"/>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27872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914400" y="412020"/>
            <a:ext cx="16459200" cy="1714765"/>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914400" y="2400673"/>
            <a:ext cx="8077200" cy="678999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quarter" idx="2"/>
          </p:nvPr>
        </p:nvSpPr>
        <p:spPr>
          <a:xfrm>
            <a:off x="9296400" y="2400671"/>
            <a:ext cx="8077200" cy="3279488"/>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內容版面配置區 4"/>
          <p:cNvSpPr>
            <a:spLocks noGrp="1"/>
          </p:cNvSpPr>
          <p:nvPr>
            <p:ph sz="quarter" idx="3"/>
          </p:nvPr>
        </p:nvSpPr>
        <p:spPr>
          <a:xfrm>
            <a:off x="9296400" y="5908796"/>
            <a:ext cx="8077200" cy="3281869"/>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7735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18288000" cy="1080167"/>
          </a:xfrm>
        </p:spPr>
        <p:txBody>
          <a:bodyPr/>
          <a:lstStyle>
            <a:lvl1pPr>
              <a:defRPr sz="4950" b="1">
                <a:latin typeface="Times New Roman" pitchFamily="18" charset="0"/>
                <a:cs typeface="Times New Roman" pitchFamily="18" charset="0"/>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421178176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444626" y="6611373"/>
            <a:ext cx="15544800" cy="2043428"/>
          </a:xfrm>
        </p:spPr>
        <p:txBody>
          <a:bodyPr anchor="t"/>
          <a:lstStyle>
            <a:lvl1pPr algn="l">
              <a:defRPr sz="6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444626" y="4360743"/>
            <a:ext cx="15544800" cy="2250628"/>
          </a:xfrm>
        </p:spPr>
        <p:txBody>
          <a:bodyPr anchor="b"/>
          <a:lstStyle>
            <a:lvl1pPr marL="0" indent="0">
              <a:buNone/>
              <a:defRPr sz="3000">
                <a:solidFill>
                  <a:schemeClr val="tx1">
                    <a:tint val="7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981147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914400" y="2400673"/>
            <a:ext cx="8077200" cy="6789993"/>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9296400" y="2400673"/>
            <a:ext cx="8077200" cy="6789993"/>
          </a:xfrm>
        </p:spPr>
        <p:txBody>
          <a:bodyPr/>
          <a:lstStyle>
            <a:lvl1pPr>
              <a:defRPr sz="4200"/>
            </a:lvl1pPr>
            <a:lvl2pPr>
              <a:defRPr sz="3600"/>
            </a:lvl2pPr>
            <a:lvl3pPr>
              <a:defRPr sz="3000"/>
            </a:lvl3pPr>
            <a:lvl4pPr>
              <a:defRPr sz="2700"/>
            </a:lvl4pPr>
            <a:lvl5pPr>
              <a:defRPr sz="2700"/>
            </a:lvl5pPr>
            <a:lvl6pPr>
              <a:defRPr sz="2700"/>
            </a:lvl6pPr>
            <a:lvl7pPr>
              <a:defRPr sz="2700"/>
            </a:lvl7pPr>
            <a:lvl8pPr>
              <a:defRPr sz="2700"/>
            </a:lvl8pPr>
            <a:lvl9pPr>
              <a:defRPr sz="27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8" name="投影片編號版面配置區 5"/>
          <p:cNvSpPr txBox="1">
            <a:spLocks/>
          </p:cNvSpPr>
          <p:nvPr userDrawn="1"/>
        </p:nvSpPr>
        <p:spPr>
          <a:xfrm>
            <a:off x="935088" y="9535998"/>
            <a:ext cx="4267200" cy="547772"/>
          </a:xfrm>
          <a:prstGeom prst="rect">
            <a:avLst/>
          </a:prstGeom>
        </p:spPr>
        <p:txBody>
          <a:bodyPr vert="horz" lIns="137160" tIns="68580" rIns="137160" bIns="68580" rtlCol="0" anchor="ctr"/>
          <a:lstStyle>
            <a:defPPr>
              <a:defRPr lang="zh-TW"/>
            </a:defPPr>
            <a:lvl1pPr marL="0" algn="l" defTabSz="914400" rtl="0" eaLnBrk="1" fontAlgn="auto" latinLnBrk="0" hangingPunct="1">
              <a:spcBef>
                <a:spcPts val="0"/>
              </a:spcBef>
              <a:spcAft>
                <a:spcPts val="0"/>
              </a:spcAft>
              <a:defRPr kumimoji="0"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9026AE-3C3D-463C-883B-D7E2328BEEBB}" type="slidenum">
              <a:rPr lang="zh-TW" altLang="en-US" sz="2400" smtClean="0"/>
              <a:pPr>
                <a:defRPr/>
              </a:pPr>
              <a:t>‹#›</a:t>
            </a:fld>
            <a:endParaRPr lang="zh-TW" altLang="en-US" sz="2400" dirty="0"/>
          </a:p>
        </p:txBody>
      </p:sp>
    </p:spTree>
    <p:extLst>
      <p:ext uri="{BB962C8B-B14F-4D97-AF65-F5344CB8AC3E}">
        <p14:creationId xmlns:p14="http://schemas.microsoft.com/office/powerpoint/2010/main" val="2181505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914401" y="2303025"/>
            <a:ext cx="8080376" cy="959791"/>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4" name="內容版面配置區 3"/>
          <p:cNvSpPr>
            <a:spLocks noGrp="1"/>
          </p:cNvSpPr>
          <p:nvPr>
            <p:ph sz="half" idx="2"/>
          </p:nvPr>
        </p:nvSpPr>
        <p:spPr>
          <a:xfrm>
            <a:off x="914401" y="3262816"/>
            <a:ext cx="8080376" cy="592784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9290053" y="2303025"/>
            <a:ext cx="8083550" cy="959791"/>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TW" altLang="en-US" smtClean="0"/>
              <a:t>按一下以編輯母片文字樣式</a:t>
            </a:r>
          </a:p>
        </p:txBody>
      </p:sp>
      <p:sp>
        <p:nvSpPr>
          <p:cNvPr id="6" name="內容版面配置區 5"/>
          <p:cNvSpPr>
            <a:spLocks noGrp="1"/>
          </p:cNvSpPr>
          <p:nvPr>
            <p:ph sz="quarter" idx="4"/>
          </p:nvPr>
        </p:nvSpPr>
        <p:spPr>
          <a:xfrm>
            <a:off x="9290053" y="3262816"/>
            <a:ext cx="8083550" cy="5927847"/>
          </a:xfrm>
        </p:spPr>
        <p:txBody>
          <a:bodyPr/>
          <a:lstStyle>
            <a:lvl1pPr>
              <a:defRPr sz="36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10" name="投影片編號版面配置區 5"/>
          <p:cNvSpPr txBox="1">
            <a:spLocks/>
          </p:cNvSpPr>
          <p:nvPr userDrawn="1"/>
        </p:nvSpPr>
        <p:spPr>
          <a:xfrm>
            <a:off x="935088" y="9535998"/>
            <a:ext cx="4267200" cy="547772"/>
          </a:xfrm>
          <a:prstGeom prst="rect">
            <a:avLst/>
          </a:prstGeom>
        </p:spPr>
        <p:txBody>
          <a:bodyPr vert="horz" lIns="137160" tIns="68580" rIns="137160" bIns="68580" rtlCol="0" anchor="ctr"/>
          <a:lstStyle>
            <a:defPPr>
              <a:defRPr lang="zh-TW"/>
            </a:defPPr>
            <a:lvl1pPr marL="0" algn="l" defTabSz="914400" rtl="0" eaLnBrk="1" fontAlgn="auto" latinLnBrk="0" hangingPunct="1">
              <a:spcBef>
                <a:spcPts val="0"/>
              </a:spcBef>
              <a:spcAft>
                <a:spcPts val="0"/>
              </a:spcAft>
              <a:defRPr kumimoji="0"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9026AE-3C3D-463C-883B-D7E2328BEEBB}" type="slidenum">
              <a:rPr lang="zh-TW" altLang="en-US" sz="2400" smtClean="0"/>
              <a:pPr>
                <a:defRPr/>
              </a:pPr>
              <a:t>‹#›</a:t>
            </a:fld>
            <a:endParaRPr lang="zh-TW" altLang="en-US" sz="2400" dirty="0"/>
          </a:p>
        </p:txBody>
      </p:sp>
    </p:spTree>
    <p:extLst>
      <p:ext uri="{BB962C8B-B14F-4D97-AF65-F5344CB8AC3E}">
        <p14:creationId xmlns:p14="http://schemas.microsoft.com/office/powerpoint/2010/main" val="26415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6" name="投影片編號版面配置區 5"/>
          <p:cNvSpPr txBox="1">
            <a:spLocks/>
          </p:cNvSpPr>
          <p:nvPr userDrawn="1"/>
        </p:nvSpPr>
        <p:spPr>
          <a:xfrm>
            <a:off x="935088" y="9535998"/>
            <a:ext cx="4267200" cy="547772"/>
          </a:xfrm>
          <a:prstGeom prst="rect">
            <a:avLst/>
          </a:prstGeom>
        </p:spPr>
        <p:txBody>
          <a:bodyPr vert="horz" lIns="137160" tIns="68580" rIns="137160" bIns="68580" rtlCol="0" anchor="ctr"/>
          <a:lstStyle>
            <a:defPPr>
              <a:defRPr lang="zh-TW"/>
            </a:defPPr>
            <a:lvl1pPr marL="0" algn="l" defTabSz="914400" rtl="0" eaLnBrk="1" fontAlgn="auto" latinLnBrk="0" hangingPunct="1">
              <a:spcBef>
                <a:spcPts val="0"/>
              </a:spcBef>
              <a:spcAft>
                <a:spcPts val="0"/>
              </a:spcAft>
              <a:defRPr kumimoji="0"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9026AE-3C3D-463C-883B-D7E2328BEEBB}" type="slidenum">
              <a:rPr lang="zh-TW" altLang="en-US" sz="2400" smtClean="0"/>
              <a:pPr>
                <a:defRPr/>
              </a:pPr>
              <a:t>‹#›</a:t>
            </a:fld>
            <a:endParaRPr lang="zh-TW" altLang="en-US" sz="2400" dirty="0"/>
          </a:p>
        </p:txBody>
      </p:sp>
    </p:spTree>
    <p:extLst>
      <p:ext uri="{BB962C8B-B14F-4D97-AF65-F5344CB8AC3E}">
        <p14:creationId xmlns:p14="http://schemas.microsoft.com/office/powerpoint/2010/main" val="211811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7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914402" y="409638"/>
            <a:ext cx="6016626" cy="1743344"/>
          </a:xfrm>
        </p:spPr>
        <p:txBody>
          <a:bodyPr anchor="b"/>
          <a:lstStyle>
            <a:lvl1pPr algn="l">
              <a:defRPr sz="3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7150100" y="409640"/>
            <a:ext cx="10223501" cy="8781025"/>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914402" y="2152984"/>
            <a:ext cx="6016626" cy="7037681"/>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zh-TW" altLang="en-US" smtClean="0"/>
              <a:t>按一下以編輯母片文字樣式</a:t>
            </a:r>
          </a:p>
        </p:txBody>
      </p:sp>
    </p:spTree>
    <p:extLst>
      <p:ext uri="{BB962C8B-B14F-4D97-AF65-F5344CB8AC3E}">
        <p14:creationId xmlns:p14="http://schemas.microsoft.com/office/powerpoint/2010/main" val="3024005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3584576" y="7202012"/>
            <a:ext cx="10972800" cy="850238"/>
          </a:xfrm>
        </p:spPr>
        <p:txBody>
          <a:bodyPr anchor="b"/>
          <a:lstStyle>
            <a:lvl1pPr algn="l">
              <a:defRPr sz="3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584576" y="919304"/>
            <a:ext cx="10972800" cy="6173153"/>
          </a:xfrm>
        </p:spPr>
        <p:txBody>
          <a:bodyPr rtlCol="0">
            <a:normAutofit/>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lvl="0"/>
            <a:endParaRPr lang="zh-TW" altLang="en-US" noProof="0"/>
          </a:p>
        </p:txBody>
      </p:sp>
      <p:sp>
        <p:nvSpPr>
          <p:cNvPr id="4" name="文字版面配置區 3"/>
          <p:cNvSpPr>
            <a:spLocks noGrp="1"/>
          </p:cNvSpPr>
          <p:nvPr>
            <p:ph type="body" sz="half" idx="2"/>
          </p:nvPr>
        </p:nvSpPr>
        <p:spPr>
          <a:xfrm>
            <a:off x="3584576" y="8052250"/>
            <a:ext cx="10972800" cy="120747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zh-TW" altLang="en-US" smtClean="0"/>
              <a:t>按一下以編輯母片文字樣式</a:t>
            </a:r>
          </a:p>
        </p:txBody>
      </p:sp>
    </p:spTree>
    <p:extLst>
      <p:ext uri="{BB962C8B-B14F-4D97-AF65-F5344CB8AC3E}">
        <p14:creationId xmlns:p14="http://schemas.microsoft.com/office/powerpoint/2010/main" val="164468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914400" y="412020"/>
            <a:ext cx="16459200" cy="171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7" name="文字版面配置區 2"/>
          <p:cNvSpPr>
            <a:spLocks noGrp="1"/>
          </p:cNvSpPr>
          <p:nvPr>
            <p:ph type="body" idx="1"/>
          </p:nvPr>
        </p:nvSpPr>
        <p:spPr bwMode="auto">
          <a:xfrm>
            <a:off x="914400" y="2400673"/>
            <a:ext cx="16459200" cy="6789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7" name="投影片編號版面配置區 5"/>
          <p:cNvSpPr txBox="1">
            <a:spLocks/>
          </p:cNvSpPr>
          <p:nvPr userDrawn="1"/>
        </p:nvSpPr>
        <p:spPr>
          <a:xfrm>
            <a:off x="16617516" y="9464552"/>
            <a:ext cx="756084" cy="547772"/>
          </a:xfrm>
          <a:prstGeom prst="rect">
            <a:avLst/>
          </a:prstGeom>
        </p:spPr>
        <p:txBody>
          <a:bodyPr/>
          <a:lstStyle>
            <a:defPPr>
              <a:defRPr lang="zh-TW"/>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29026AE-3C3D-463C-883B-D7E2328BEEBB}" type="slidenum">
              <a:rPr lang="zh-TW" altLang="en-US" sz="2700" smtClean="0">
                <a:solidFill>
                  <a:schemeClr val="tx1">
                    <a:lumMod val="95000"/>
                    <a:lumOff val="5000"/>
                  </a:schemeClr>
                </a:solidFill>
                <a:latin typeface="Arial" charset="0"/>
                <a:ea typeface="Arial" charset="0"/>
                <a:cs typeface="Arial" charset="0"/>
              </a:rPr>
              <a:pPr>
                <a:defRPr/>
              </a:pPr>
              <a:t>‹#›</a:t>
            </a:fld>
            <a:endParaRPr lang="zh-TW" altLang="en-US" sz="2100" dirty="0">
              <a:solidFill>
                <a:schemeClr val="tx1">
                  <a:lumMod val="95000"/>
                  <a:lumOff val="5000"/>
                </a:schemeClr>
              </a:solidFill>
              <a:latin typeface="Arial" charset="0"/>
              <a:ea typeface="Arial" charset="0"/>
              <a:cs typeface="Arial" charset="0"/>
            </a:endParaRPr>
          </a:p>
        </p:txBody>
      </p:sp>
    </p:spTree>
    <p:extLst>
      <p:ext uri="{BB962C8B-B14F-4D97-AF65-F5344CB8AC3E}">
        <p14:creationId xmlns:p14="http://schemas.microsoft.com/office/powerpoint/2010/main" val="354013976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iming>
    <p:tnLst>
      <p:par>
        <p:cTn id="1" dur="indefinite" restart="never" nodeType="tmRoot"/>
      </p:par>
    </p:tnLst>
  </p:timing>
  <p:hf sldNum="0" hdr="0" ftr="0" dt="0"/>
  <p:txStyles>
    <p:titleStyle>
      <a:lvl1pPr algn="ctr" rtl="0" fontAlgn="base">
        <a:spcBef>
          <a:spcPct val="0"/>
        </a:spcBef>
        <a:spcAft>
          <a:spcPct val="0"/>
        </a:spcAft>
        <a:defRPr sz="6600" kern="1200">
          <a:solidFill>
            <a:schemeClr val="tx1"/>
          </a:solidFill>
          <a:latin typeface="+mj-lt"/>
          <a:ea typeface="+mj-ea"/>
          <a:cs typeface="+mj-cs"/>
        </a:defRPr>
      </a:lvl1pPr>
      <a:lvl2pPr algn="ctr" rtl="0" fontAlgn="base">
        <a:spcBef>
          <a:spcPct val="0"/>
        </a:spcBef>
        <a:spcAft>
          <a:spcPct val="0"/>
        </a:spcAft>
        <a:defRPr sz="6600">
          <a:solidFill>
            <a:schemeClr val="tx1"/>
          </a:solidFill>
          <a:latin typeface="Calibri" pitchFamily="34" charset="0"/>
          <a:ea typeface="新細明體" pitchFamily="18" charset="-120"/>
        </a:defRPr>
      </a:lvl2pPr>
      <a:lvl3pPr algn="ctr" rtl="0" fontAlgn="base">
        <a:spcBef>
          <a:spcPct val="0"/>
        </a:spcBef>
        <a:spcAft>
          <a:spcPct val="0"/>
        </a:spcAft>
        <a:defRPr sz="6600">
          <a:solidFill>
            <a:schemeClr val="tx1"/>
          </a:solidFill>
          <a:latin typeface="Calibri" pitchFamily="34" charset="0"/>
          <a:ea typeface="新細明體" pitchFamily="18" charset="-120"/>
        </a:defRPr>
      </a:lvl3pPr>
      <a:lvl4pPr algn="ctr" rtl="0" fontAlgn="base">
        <a:spcBef>
          <a:spcPct val="0"/>
        </a:spcBef>
        <a:spcAft>
          <a:spcPct val="0"/>
        </a:spcAft>
        <a:defRPr sz="6600">
          <a:solidFill>
            <a:schemeClr val="tx1"/>
          </a:solidFill>
          <a:latin typeface="Calibri" pitchFamily="34" charset="0"/>
          <a:ea typeface="新細明體" pitchFamily="18" charset="-120"/>
        </a:defRPr>
      </a:lvl4pPr>
      <a:lvl5pPr algn="ctr" rtl="0" fontAlgn="base">
        <a:spcBef>
          <a:spcPct val="0"/>
        </a:spcBef>
        <a:spcAft>
          <a:spcPct val="0"/>
        </a:spcAft>
        <a:defRPr sz="6600">
          <a:solidFill>
            <a:schemeClr val="tx1"/>
          </a:solidFill>
          <a:latin typeface="Calibri" pitchFamily="34" charset="0"/>
          <a:ea typeface="新細明體" pitchFamily="18" charset="-120"/>
        </a:defRPr>
      </a:lvl5pPr>
      <a:lvl6pPr marL="685800" algn="ctr" rtl="0" fontAlgn="base">
        <a:spcBef>
          <a:spcPct val="0"/>
        </a:spcBef>
        <a:spcAft>
          <a:spcPct val="0"/>
        </a:spcAft>
        <a:defRPr sz="6600">
          <a:solidFill>
            <a:schemeClr val="tx1"/>
          </a:solidFill>
          <a:latin typeface="Calibri" pitchFamily="34" charset="0"/>
          <a:ea typeface="新細明體" pitchFamily="18" charset="-120"/>
        </a:defRPr>
      </a:lvl6pPr>
      <a:lvl7pPr marL="1371600" algn="ctr" rtl="0" fontAlgn="base">
        <a:spcBef>
          <a:spcPct val="0"/>
        </a:spcBef>
        <a:spcAft>
          <a:spcPct val="0"/>
        </a:spcAft>
        <a:defRPr sz="6600">
          <a:solidFill>
            <a:schemeClr val="tx1"/>
          </a:solidFill>
          <a:latin typeface="Calibri" pitchFamily="34" charset="0"/>
          <a:ea typeface="新細明體" pitchFamily="18" charset="-120"/>
        </a:defRPr>
      </a:lvl7pPr>
      <a:lvl8pPr marL="2057400" algn="ctr" rtl="0" fontAlgn="base">
        <a:spcBef>
          <a:spcPct val="0"/>
        </a:spcBef>
        <a:spcAft>
          <a:spcPct val="0"/>
        </a:spcAft>
        <a:defRPr sz="6600">
          <a:solidFill>
            <a:schemeClr val="tx1"/>
          </a:solidFill>
          <a:latin typeface="Calibri" pitchFamily="34" charset="0"/>
          <a:ea typeface="新細明體" pitchFamily="18" charset="-120"/>
        </a:defRPr>
      </a:lvl8pPr>
      <a:lvl9pPr marL="2743200" algn="ctr" rtl="0" fontAlgn="base">
        <a:spcBef>
          <a:spcPct val="0"/>
        </a:spcBef>
        <a:spcAft>
          <a:spcPct val="0"/>
        </a:spcAft>
        <a:defRPr sz="6600">
          <a:solidFill>
            <a:schemeClr val="tx1"/>
          </a:solidFill>
          <a:latin typeface="Calibri" pitchFamily="34" charset="0"/>
          <a:ea typeface="新細明體" pitchFamily="18" charset="-120"/>
        </a:defRPr>
      </a:lvl9pPr>
    </p:titleStyle>
    <p:bodyStyle>
      <a:lvl1pPr marL="514350" indent="-514350" algn="l" rtl="0" fontAlgn="base">
        <a:spcBef>
          <a:spcPct val="20000"/>
        </a:spcBef>
        <a:spcAft>
          <a:spcPct val="0"/>
        </a:spcAft>
        <a:buFont typeface="Arial" pitchFamily="34" charset="0"/>
        <a:buChar char="•"/>
        <a:defRPr sz="4800" kern="1200">
          <a:solidFill>
            <a:schemeClr val="tx1"/>
          </a:solidFill>
          <a:latin typeface="+mn-lt"/>
          <a:ea typeface="+mn-ea"/>
          <a:cs typeface="+mn-cs"/>
        </a:defRPr>
      </a:lvl1pPr>
      <a:lvl2pPr marL="1114425" indent="-428625" algn="l" rtl="0" fontAlgn="base">
        <a:spcBef>
          <a:spcPct val="20000"/>
        </a:spcBef>
        <a:spcAft>
          <a:spcPct val="0"/>
        </a:spcAft>
        <a:buFont typeface="Arial" pitchFamily="34" charset="0"/>
        <a:buChar char="–"/>
        <a:defRPr sz="4200" kern="1200">
          <a:solidFill>
            <a:schemeClr val="tx1"/>
          </a:solidFill>
          <a:latin typeface="+mn-lt"/>
          <a:ea typeface="+mn-ea"/>
          <a:cs typeface="+mn-cs"/>
        </a:defRPr>
      </a:lvl2pPr>
      <a:lvl3pPr marL="17145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3pPr>
      <a:lvl4pPr marL="2400300" indent="-342900" algn="l" rtl="0" fontAlgn="base">
        <a:spcBef>
          <a:spcPct val="20000"/>
        </a:spcBef>
        <a:spcAft>
          <a:spcPct val="0"/>
        </a:spcAft>
        <a:buFont typeface="Arial" pitchFamily="34" charset="0"/>
        <a:buChar char="–"/>
        <a:defRPr sz="3000" kern="1200">
          <a:solidFill>
            <a:schemeClr val="tx1"/>
          </a:solidFill>
          <a:latin typeface="+mn-lt"/>
          <a:ea typeface="+mn-ea"/>
          <a:cs typeface="+mn-cs"/>
        </a:defRPr>
      </a:lvl4pPr>
      <a:lvl5pPr marL="3086100" indent="-342900" algn="l" rtl="0" fontAlgn="base">
        <a:spcBef>
          <a:spcPct val="20000"/>
        </a:spcBef>
        <a:spcAft>
          <a:spcPct val="0"/>
        </a:spcAft>
        <a:buFont typeface="Arial" pitchFamily="34" charset="0"/>
        <a:buChar char="»"/>
        <a:defRPr sz="3000" kern="1200">
          <a:solidFill>
            <a:schemeClr val="tx1"/>
          </a:solidFill>
          <a:latin typeface="+mn-lt"/>
          <a:ea typeface="+mn-ea"/>
          <a:cs typeface="+mn-cs"/>
        </a:defRPr>
      </a:lvl5pPr>
      <a:lvl6pPr marL="37719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7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5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300" indent="-342900" algn="l" defTabSz="1371600"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zh-TW"/>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sa/3.0/tw/deed.zh_TW"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3" Type="http://schemas.openxmlformats.org/officeDocument/2006/relationships/hyperlink" Target="https://creativecommons.org/licenses/by-nc-sa/3.0/t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idx="1"/>
          </p:nvPr>
        </p:nvSpPr>
        <p:spPr bwMode="auto">
          <a:xfrm>
            <a:off x="2240018" y="3630205"/>
            <a:ext cx="13704360" cy="1942800"/>
          </a:xfrm>
          <a:noFill/>
          <a:ln w="9525">
            <a:noFill/>
            <a:miter lim="800000"/>
            <a:headEnd/>
            <a:tailEnd/>
          </a:ln>
          <a:extLst/>
        </p:spPr>
        <p:txBody>
          <a:bodyPr vert="horz" wrap="square" lIns="137141" tIns="68570" rIns="137141" bIns="68570" numCol="1" rtlCol="0" anchor="t" anchorCtr="0" compatLnSpc="1">
            <a:prstTxWarp prst="textNoShape">
              <a:avLst/>
            </a:prstTxWarp>
            <a:normAutofit/>
          </a:bodyPr>
          <a:lstStyle/>
          <a:p>
            <a:pPr algn="ctr" eaLnBrk="1" hangingPunct="1">
              <a:buFontTx/>
              <a:buNone/>
            </a:pPr>
            <a:r>
              <a:rPr lang="en-US" altLang="zh-TW" dirty="0" smtClean="0">
                <a:latin typeface="Benguiat Bk BT" pitchFamily="18" charset="0"/>
              </a:rPr>
              <a:t>16.0 Some Fundamental Principles: EM Algorithm</a:t>
            </a:r>
            <a:endParaRPr lang="en-US" altLang="zh-TW" dirty="0" smtClean="0">
              <a:latin typeface="Benguiat Bk BT" pitchFamily="18" charset="0"/>
              <a:ea typeface="全真魏碑體"/>
              <a:cs typeface="全真魏碑體"/>
            </a:endParaRPr>
          </a:p>
        </p:txBody>
      </p:sp>
      <p:sp>
        <p:nvSpPr>
          <p:cNvPr id="1027" name="Rectangle 4"/>
          <p:cNvSpPr>
            <a:spLocks noChangeArrowheads="1"/>
          </p:cNvSpPr>
          <p:nvPr/>
        </p:nvSpPr>
        <p:spPr bwMode="auto">
          <a:xfrm>
            <a:off x="4968182" y="5429053"/>
            <a:ext cx="12061553" cy="3023723"/>
          </a:xfrm>
          <a:prstGeom prst="rect">
            <a:avLst/>
          </a:prstGeom>
          <a:noFill/>
          <a:ln>
            <a:noFill/>
          </a:ln>
          <a:effectLst/>
          <a:extLst>
            <a:ext uri="{909E8E84-426E-40DD-AFC4-6F175D3DCCD1}">
              <a14:hiddenFill xmlns:a14="http://schemas.microsoft.com/office/drawing/2010/main">
                <a:solidFill>
                  <a:schemeClr val="accent1">
                    <a:alpha val="38823"/>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lstStyle>
            <a:lvl1pPr eaLnBrk="0" hangingPunct="0">
              <a:defRPr kumimoji="1">
                <a:solidFill>
                  <a:schemeClr val="tx1"/>
                </a:solidFill>
                <a:latin typeface="Arial" pitchFamily="34" charset="0"/>
                <a:ea typeface="新細明體" pitchFamily="18" charset="-120"/>
              </a:defRPr>
            </a:lvl1pPr>
            <a:lvl2pPr marL="447675" indent="-180975"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eaLnBrk="1" hangingPunct="1">
              <a:spcBef>
                <a:spcPct val="20000"/>
              </a:spcBef>
            </a:pPr>
            <a:endParaRPr lang="en-US" altLang="zh-TW" sz="3000" dirty="0">
              <a:latin typeface="Times New Roman" pitchFamily="18" charset="0"/>
              <a:ea typeface="全真魏碑體"/>
              <a:cs typeface="全真魏碑體"/>
            </a:endParaRPr>
          </a:p>
        </p:txBody>
      </p:sp>
      <p:sp>
        <p:nvSpPr>
          <p:cNvPr id="3" name="文字方塊 2"/>
          <p:cNvSpPr txBox="1"/>
          <p:nvPr/>
        </p:nvSpPr>
        <p:spPr>
          <a:xfrm>
            <a:off x="3949016" y="1523543"/>
            <a:ext cx="9984806" cy="1615827"/>
          </a:xfrm>
          <a:prstGeom prst="rect">
            <a:avLst/>
          </a:prstGeom>
          <a:noFill/>
        </p:spPr>
        <p:txBody>
          <a:bodyPr wrap="square" lIns="137160" tIns="68580" rIns="137160" bIns="68580" rtlCol="0">
            <a:spAutoFit/>
          </a:bodyPr>
          <a:lstStyle/>
          <a:p>
            <a:pPr algn="ctr"/>
            <a:r>
              <a:rPr lang="zh-TW" altLang="en-US" sz="6000" dirty="0">
                <a:latin typeface="標楷體" panose="03000509000000000000" pitchFamily="65" charset="-120"/>
                <a:ea typeface="標楷體" panose="03000509000000000000" pitchFamily="65" charset="-120"/>
              </a:rPr>
              <a:t> </a:t>
            </a:r>
            <a:r>
              <a:rPr lang="zh-TW" altLang="en-US" sz="6000" b="1" dirty="0">
                <a:latin typeface="Times New Roman" panose="02020603050405020304" pitchFamily="18" charset="0"/>
                <a:ea typeface="標楷體" panose="03000509000000000000" pitchFamily="65" charset="-120"/>
                <a:cs typeface="Times New Roman" panose="02020603050405020304" pitchFamily="18" charset="0"/>
              </a:rPr>
              <a:t>數位語音處理概論</a:t>
            </a:r>
            <a:endParaRPr lang="en-US" altLang="zh-TW" sz="6000" b="1" dirty="0">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3600" b="1" dirty="0">
                <a:latin typeface="Times New Roman" panose="02020603050405020304" pitchFamily="18" charset="0"/>
                <a:ea typeface="標楷體" panose="03000509000000000000" pitchFamily="65" charset="-120"/>
                <a:cs typeface="Times New Roman" panose="02020603050405020304" pitchFamily="18" charset="0"/>
              </a:rPr>
              <a:t>Introduction to Digital Speech Processing</a:t>
            </a:r>
            <a:endParaRPr lang="zh-TW" altLang="en-US" sz="36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矩形 5"/>
          <p:cNvSpPr/>
          <p:nvPr/>
        </p:nvSpPr>
        <p:spPr>
          <a:xfrm>
            <a:off x="3949015" y="7121542"/>
            <a:ext cx="10286369" cy="577081"/>
          </a:xfrm>
          <a:prstGeom prst="rect">
            <a:avLst/>
          </a:prstGeom>
        </p:spPr>
        <p:txBody>
          <a:bodyPr wrap="square" lIns="137160" tIns="68580" rIns="137160" bIns="68580">
            <a:spAutoFit/>
          </a:bodyPr>
          <a:lstStyle/>
          <a:p>
            <a:pPr algn="ctr"/>
            <a:r>
              <a:rPr lang="zh-TW" altLang="en-US" sz="2850" dirty="0">
                <a:latin typeface="Times New Roman" panose="02020603050405020304" pitchFamily="18" charset="0"/>
                <a:ea typeface="標楷體" panose="03000509000000000000" pitchFamily="65" charset="-120"/>
                <a:cs typeface="Times New Roman" panose="02020603050405020304" pitchFamily="18" charset="0"/>
              </a:rPr>
              <a:t>授課教師：國立臺灣大學 電機工程學系 李琳山 教授</a:t>
            </a:r>
            <a:endParaRPr lang="en-US" altLang="zh-TW" sz="2850" dirty="0">
              <a:latin typeface="Times New Roman" panose="02020603050405020304" pitchFamily="18" charset="0"/>
              <a:ea typeface="標楷體" panose="03000509000000000000" pitchFamily="65" charset="-120"/>
              <a:cs typeface="Times New Roman" panose="02020603050405020304" pitchFamily="18" charset="0"/>
            </a:endParaRPr>
          </a:p>
        </p:txBody>
      </p:sp>
      <p:grpSp>
        <p:nvGrpSpPr>
          <p:cNvPr id="7" name="群組 6"/>
          <p:cNvGrpSpPr/>
          <p:nvPr/>
        </p:nvGrpSpPr>
        <p:grpSpPr>
          <a:xfrm>
            <a:off x="4176218" y="8086138"/>
            <a:ext cx="10461840" cy="969497"/>
            <a:chOff x="746843" y="4207851"/>
            <a:chExt cx="6975636" cy="646431"/>
          </a:xfrm>
        </p:grpSpPr>
        <p:sp>
          <p:nvSpPr>
            <p:cNvPr id="8" name="矩形 18"/>
            <p:cNvSpPr>
              <a:spLocks noChangeArrowheads="1"/>
            </p:cNvSpPr>
            <p:nvPr/>
          </p:nvSpPr>
          <p:spPr bwMode="auto">
            <a:xfrm>
              <a:off x="2339751" y="4207851"/>
              <a:ext cx="5382728" cy="646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TW" sz="2850" b="1" dirty="0">
                  <a:latin typeface="Times New Roman" pitchFamily="18" charset="0"/>
                  <a:ea typeface="標楷體" pitchFamily="65" charset="-120"/>
                  <a:cs typeface="Times New Roman" pitchFamily="18" charset="0"/>
                </a:rPr>
                <a:t>【</a:t>
              </a:r>
              <a:r>
                <a:rPr lang="zh-TW" altLang="en-US" sz="2850" b="1" dirty="0">
                  <a:latin typeface="Times New Roman" pitchFamily="18" charset="0"/>
                  <a:ea typeface="標楷體" pitchFamily="65" charset="-120"/>
                  <a:cs typeface="Times New Roman" pitchFamily="18" charset="0"/>
                </a:rPr>
                <a:t>本著作除另有註明外，採取</a:t>
              </a:r>
              <a:r>
                <a:rPr lang="zh-TW" altLang="en-US" sz="2850" b="1" u="sng" dirty="0">
                  <a:latin typeface="Times New Roman" pitchFamily="18" charset="0"/>
                  <a:ea typeface="標楷體" pitchFamily="65" charset="-120"/>
                  <a:cs typeface="Times New Roman" pitchFamily="18" charset="0"/>
                  <a:hlinkClick r:id="rId3"/>
                </a:rPr>
                <a:t>創用</a:t>
              </a:r>
              <a:r>
                <a:rPr lang="en-US" altLang="zh-TW" sz="2850" b="1" u="sng" dirty="0">
                  <a:latin typeface="Times New Roman" pitchFamily="18" charset="0"/>
                  <a:ea typeface="標楷體" pitchFamily="65" charset="-120"/>
                  <a:cs typeface="Times New Roman" pitchFamily="18" charset="0"/>
                  <a:hlinkClick r:id="rId3"/>
                </a:rPr>
                <a:t>CC</a:t>
              </a:r>
              <a:r>
                <a:rPr lang="zh-TW" altLang="en-US" sz="2850" b="1" u="sng" dirty="0">
                  <a:latin typeface="Times New Roman" pitchFamily="18" charset="0"/>
                  <a:ea typeface="標楷體" pitchFamily="65" charset="-120"/>
                  <a:cs typeface="Times New Roman" pitchFamily="18" charset="0"/>
                  <a:hlinkClick r:id="rId3"/>
                </a:rPr>
                <a:t>「姓名標示－非商業性－相同方式分享」臺灣</a:t>
              </a:r>
              <a:r>
                <a:rPr lang="en-US" altLang="zh-TW" sz="2850" b="1" u="sng" dirty="0">
                  <a:latin typeface="Times New Roman" pitchFamily="18" charset="0"/>
                  <a:ea typeface="標楷體" pitchFamily="65" charset="-120"/>
                  <a:cs typeface="Times New Roman" pitchFamily="18" charset="0"/>
                  <a:hlinkClick r:id="rId3"/>
                </a:rPr>
                <a:t>3.0</a:t>
              </a:r>
              <a:r>
                <a:rPr lang="zh-TW" altLang="en-US" sz="2850" b="1" u="sng" dirty="0">
                  <a:latin typeface="Times New Roman" pitchFamily="18" charset="0"/>
                  <a:ea typeface="標楷體" pitchFamily="65" charset="-120"/>
                  <a:cs typeface="Times New Roman" pitchFamily="18" charset="0"/>
                  <a:hlinkClick r:id="rId3"/>
                </a:rPr>
                <a:t>版</a:t>
              </a:r>
              <a:r>
                <a:rPr lang="zh-TW" altLang="en-US" sz="2850" b="1" dirty="0">
                  <a:latin typeface="Times New Roman" pitchFamily="18" charset="0"/>
                  <a:ea typeface="標楷體" pitchFamily="65" charset="-120"/>
                  <a:cs typeface="Times New Roman" pitchFamily="18" charset="0"/>
                </a:rPr>
                <a:t>授權釋出</a:t>
              </a:r>
              <a:r>
                <a:rPr lang="en-US" altLang="zh-TW" sz="2850" b="1" dirty="0">
                  <a:latin typeface="Times New Roman" pitchFamily="18" charset="0"/>
                  <a:ea typeface="標楷體" pitchFamily="65" charset="-120"/>
                  <a:cs typeface="Times New Roman" pitchFamily="18" charset="0"/>
                </a:rPr>
                <a:t>】</a:t>
              </a:r>
            </a:p>
          </p:txBody>
        </p:sp>
        <p:pic>
          <p:nvPicPr>
            <p:cNvPr id="9" name="Picture 15" descr="c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843" y="4271714"/>
              <a:ext cx="1592909" cy="57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410869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bwMode="auto">
          <a:xfrm>
            <a:off x="1943200" y="-120"/>
            <a:ext cx="13716000"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l" eaLnBrk="1" hangingPunct="1">
              <a:lnSpc>
                <a:spcPct val="80000"/>
              </a:lnSpc>
            </a:pPr>
            <a:r>
              <a:rPr lang="en-US" altLang="zh-TW" sz="4500" b="1" dirty="0">
                <a:latin typeface="Times New Roman" pitchFamily="18" charset="0"/>
              </a:rPr>
              <a:t>Example: Use of EM Algorithm in Solving Problem 3 of HMM</a:t>
            </a:r>
          </a:p>
        </p:txBody>
      </p:sp>
      <p:sp>
        <p:nvSpPr>
          <p:cNvPr id="10243" name="Rectangle 3"/>
          <p:cNvSpPr>
            <a:spLocks noGrp="1" noChangeArrowheads="1"/>
          </p:cNvSpPr>
          <p:nvPr>
            <p:ph type="body" idx="4294967295"/>
          </p:nvPr>
        </p:nvSpPr>
        <p:spPr bwMode="auto">
          <a:xfrm>
            <a:off x="2007464" y="1433001"/>
            <a:ext cx="13716000" cy="75713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71463" indent="-271463"/>
            <a:r>
              <a:rPr lang="en-US" altLang="zh-TW" sz="3600" b="1" dirty="0">
                <a:latin typeface="Times New Roman" pitchFamily="18" charset="0"/>
              </a:rPr>
              <a:t>Observed data : </a:t>
            </a:r>
            <a:r>
              <a:rPr lang="en-US" altLang="zh-TW" sz="3600" b="1" i="1" dirty="0">
                <a:solidFill>
                  <a:schemeClr val="accent2"/>
                </a:solidFill>
                <a:latin typeface="Times New Roman" pitchFamily="18" charset="0"/>
              </a:rPr>
              <a:t>observations </a:t>
            </a:r>
            <a:r>
              <a:rPr lang="en-US" altLang="zh-TW" sz="3600" b="1" dirty="0">
                <a:solidFill>
                  <a:schemeClr val="accent2"/>
                </a:solidFill>
                <a:latin typeface="Times New Roman" pitchFamily="18" charset="0"/>
              </a:rPr>
              <a:t>O</a:t>
            </a:r>
            <a:r>
              <a:rPr lang="en-US" altLang="zh-TW" sz="3600" b="1" dirty="0">
                <a:latin typeface="Times New Roman" pitchFamily="18" charset="0"/>
              </a:rPr>
              <a:t>, latent data : </a:t>
            </a:r>
            <a:r>
              <a:rPr lang="en-US" altLang="zh-TW" sz="3600" b="1" i="1" dirty="0">
                <a:solidFill>
                  <a:srgbClr val="FF0066"/>
                </a:solidFill>
                <a:latin typeface="Times New Roman" pitchFamily="18" charset="0"/>
              </a:rPr>
              <a:t>state sequence </a:t>
            </a:r>
            <a:r>
              <a:rPr lang="en-US" altLang="zh-TW" sz="3600" b="1" dirty="0">
                <a:solidFill>
                  <a:srgbClr val="FF0066"/>
                </a:solidFill>
                <a:latin typeface="Times New Roman" pitchFamily="18" charset="0"/>
              </a:rPr>
              <a:t>q</a:t>
            </a:r>
          </a:p>
          <a:p>
            <a:pPr marL="271463" indent="-271463">
              <a:spcBef>
                <a:spcPct val="50000"/>
              </a:spcBef>
            </a:pPr>
            <a:r>
              <a:rPr lang="en-US" altLang="zh-TW" sz="3600" b="1" dirty="0">
                <a:latin typeface="Times New Roman" pitchFamily="18" charset="0"/>
              </a:rPr>
              <a:t>The probability of the complete data is</a:t>
            </a:r>
            <a:r>
              <a:rPr lang="en-US" altLang="zh-TW" sz="3600" dirty="0">
                <a:latin typeface="Times New Roman" pitchFamily="18" charset="0"/>
              </a:rPr>
              <a:t> </a:t>
            </a:r>
            <a:br>
              <a:rPr lang="en-US" altLang="zh-TW" sz="3600" dirty="0">
                <a:latin typeface="Times New Roman" pitchFamily="18" charset="0"/>
              </a:rPr>
            </a:br>
            <a:r>
              <a:rPr lang="en-US" altLang="zh-TW" sz="3600" dirty="0">
                <a:latin typeface="Times New Roman" pitchFamily="18" charset="0"/>
              </a:rPr>
              <a:t>              </a:t>
            </a:r>
            <a:r>
              <a:rPr lang="en-US" altLang="zh-TW" sz="3600" i="1" dirty="0">
                <a:latin typeface="Times New Roman" pitchFamily="18" charset="0"/>
              </a:rPr>
              <a:t>P</a:t>
            </a:r>
            <a:r>
              <a:rPr lang="en-US" altLang="zh-TW" sz="3600" dirty="0">
                <a:latin typeface="Times New Roman" pitchFamily="18" charset="0"/>
              </a:rPr>
              <a:t>(</a:t>
            </a:r>
            <a:r>
              <a:rPr lang="en-US" altLang="zh-TW" sz="3600" b="1" dirty="0" err="1">
                <a:solidFill>
                  <a:schemeClr val="accent2"/>
                </a:solidFill>
                <a:latin typeface="Times New Roman" pitchFamily="18" charset="0"/>
              </a:rPr>
              <a:t>O</a:t>
            </a:r>
            <a:r>
              <a:rPr lang="en-US" altLang="zh-TW" sz="3600" dirty="0" err="1">
                <a:latin typeface="Times New Roman" pitchFamily="18" charset="0"/>
              </a:rPr>
              <a:t>,</a:t>
            </a:r>
            <a:r>
              <a:rPr lang="en-US" altLang="zh-TW" sz="3600" b="1" dirty="0" err="1">
                <a:solidFill>
                  <a:srgbClr val="FF0066"/>
                </a:solidFill>
                <a:latin typeface="Times New Roman" pitchFamily="18" charset="0"/>
              </a:rPr>
              <a:t>q</a:t>
            </a:r>
            <a:r>
              <a:rPr lang="en-US" altLang="zh-TW" sz="3600" dirty="0" err="1">
                <a:latin typeface="Times New Roman" pitchFamily="18" charset="0"/>
              </a:rPr>
              <a:t>|</a:t>
            </a:r>
            <a:r>
              <a:rPr lang="en-US" altLang="zh-TW" sz="3600" b="1" dirty="0" err="1">
                <a:latin typeface="Times New Roman" pitchFamily="18" charset="0"/>
                <a:sym typeface="Symbol" pitchFamily="18" charset="2"/>
              </a:rPr>
              <a:t>λ</a:t>
            </a:r>
            <a:r>
              <a:rPr lang="en-US" altLang="zh-TW" sz="3600" dirty="0">
                <a:latin typeface="Times New Roman" pitchFamily="18" charset="0"/>
                <a:sym typeface="Symbol" pitchFamily="18" charset="2"/>
              </a:rPr>
              <a:t>)</a:t>
            </a:r>
            <a:r>
              <a:rPr lang="en-US" altLang="zh-TW" sz="3600" b="1" dirty="0">
                <a:latin typeface="Times New Roman" pitchFamily="18" charset="0"/>
                <a:sym typeface="Symbol" pitchFamily="18" charset="2"/>
              </a:rPr>
              <a:t>= </a:t>
            </a:r>
            <a:r>
              <a:rPr lang="en-US" altLang="zh-TW" sz="3600" i="1" dirty="0">
                <a:latin typeface="Times New Roman" pitchFamily="18" charset="0"/>
              </a:rPr>
              <a:t>P</a:t>
            </a:r>
            <a:r>
              <a:rPr lang="en-US" altLang="zh-TW" sz="3600" dirty="0">
                <a:latin typeface="Times New Roman" pitchFamily="18" charset="0"/>
              </a:rPr>
              <a:t>(</a:t>
            </a:r>
            <a:r>
              <a:rPr lang="en-US" altLang="zh-TW" sz="3600" b="1" dirty="0" err="1">
                <a:solidFill>
                  <a:schemeClr val="accent2"/>
                </a:solidFill>
                <a:latin typeface="Times New Roman" pitchFamily="18" charset="0"/>
              </a:rPr>
              <a:t>O</a:t>
            </a:r>
            <a:r>
              <a:rPr lang="en-US" altLang="zh-TW" sz="3600" dirty="0" err="1">
                <a:latin typeface="Times New Roman" pitchFamily="18" charset="0"/>
              </a:rPr>
              <a:t>|</a:t>
            </a:r>
            <a:r>
              <a:rPr lang="en-US" altLang="zh-TW" sz="3600" b="1" dirty="0" err="1">
                <a:solidFill>
                  <a:srgbClr val="FF0066"/>
                </a:solidFill>
                <a:latin typeface="Times New Roman" pitchFamily="18" charset="0"/>
              </a:rPr>
              <a:t>q</a:t>
            </a:r>
            <a:r>
              <a:rPr lang="en-US" altLang="zh-TW" sz="3600" dirty="0" err="1">
                <a:latin typeface="Times New Roman" pitchFamily="18" charset="0"/>
              </a:rPr>
              <a:t>,</a:t>
            </a:r>
            <a:r>
              <a:rPr lang="en-US" altLang="zh-TW" sz="3600" b="1" dirty="0" err="1">
                <a:latin typeface="Times New Roman" pitchFamily="18" charset="0"/>
                <a:sym typeface="Symbol" pitchFamily="18" charset="2"/>
              </a:rPr>
              <a:t>λ</a:t>
            </a:r>
            <a:r>
              <a:rPr lang="en-US" altLang="zh-TW" sz="3600" dirty="0">
                <a:latin typeface="Times New Roman" pitchFamily="18" charset="0"/>
                <a:sym typeface="Symbol" pitchFamily="18" charset="2"/>
              </a:rPr>
              <a:t>)</a:t>
            </a:r>
            <a:r>
              <a:rPr lang="en-US" altLang="zh-TW" sz="3600" i="1" dirty="0">
                <a:latin typeface="Times New Roman" pitchFamily="18" charset="0"/>
              </a:rPr>
              <a:t>P</a:t>
            </a:r>
            <a:r>
              <a:rPr lang="en-US" altLang="zh-TW" sz="3600" dirty="0">
                <a:latin typeface="Times New Roman" pitchFamily="18" charset="0"/>
              </a:rPr>
              <a:t>(</a:t>
            </a:r>
            <a:r>
              <a:rPr lang="en-US" altLang="zh-TW" sz="3600" b="1" dirty="0" err="1">
                <a:solidFill>
                  <a:srgbClr val="FF0066"/>
                </a:solidFill>
                <a:latin typeface="Times New Roman" pitchFamily="18" charset="0"/>
              </a:rPr>
              <a:t>q</a:t>
            </a:r>
            <a:r>
              <a:rPr lang="en-US" altLang="zh-TW" sz="3600" dirty="0" err="1">
                <a:latin typeface="Times New Roman" pitchFamily="18" charset="0"/>
              </a:rPr>
              <a:t>|</a:t>
            </a:r>
            <a:r>
              <a:rPr lang="en-US" altLang="zh-TW" sz="3600" b="1" dirty="0" err="1">
                <a:latin typeface="Times New Roman" pitchFamily="18" charset="0"/>
                <a:sym typeface="Symbol" pitchFamily="18" charset="2"/>
              </a:rPr>
              <a:t>λ</a:t>
            </a:r>
            <a:r>
              <a:rPr lang="en-US" altLang="zh-TW" sz="3600" dirty="0">
                <a:latin typeface="Times New Roman" pitchFamily="18" charset="0"/>
                <a:sym typeface="Symbol" pitchFamily="18" charset="2"/>
              </a:rPr>
              <a:t>)</a:t>
            </a:r>
            <a:endParaRPr lang="en-US" altLang="zh-TW" sz="3600" b="1" dirty="0">
              <a:latin typeface="Times New Roman" pitchFamily="18" charset="0"/>
              <a:sym typeface="Symbol" pitchFamily="18" charset="2"/>
            </a:endParaRPr>
          </a:p>
          <a:p>
            <a:pPr marL="271463" indent="-271463"/>
            <a:r>
              <a:rPr lang="en-US" altLang="zh-TW" sz="3600" b="1" dirty="0">
                <a:latin typeface="Times New Roman" pitchFamily="18" charset="0"/>
                <a:sym typeface="Symbol" pitchFamily="18" charset="2"/>
              </a:rPr>
              <a:t>E-Step :</a:t>
            </a:r>
            <a:br>
              <a:rPr lang="en-US" altLang="zh-TW" sz="3600" b="1" dirty="0">
                <a:latin typeface="Times New Roman" pitchFamily="18" charset="0"/>
                <a:sym typeface="Symbol" pitchFamily="18" charset="2"/>
              </a:rPr>
            </a:br>
            <a:r>
              <a:rPr lang="en-US" altLang="zh-TW" sz="3600" dirty="0">
                <a:latin typeface="Times New Roman" pitchFamily="18" charset="0"/>
                <a:sym typeface="Symbol" pitchFamily="18" charset="2"/>
              </a:rPr>
              <a:t>Q(λ, λ</a:t>
            </a:r>
            <a:r>
              <a:rPr lang="en-US" altLang="zh-TW" sz="3600" baseline="30000" dirty="0">
                <a:latin typeface="Times New Roman" pitchFamily="18" charset="0"/>
                <a:sym typeface="Symbol" pitchFamily="18" charset="2"/>
              </a:rPr>
              <a:t>[k]</a:t>
            </a:r>
            <a:r>
              <a:rPr lang="en-US" altLang="zh-TW" sz="3600" dirty="0">
                <a:latin typeface="Times New Roman" pitchFamily="18" charset="0"/>
                <a:sym typeface="Symbol" pitchFamily="18" charset="2"/>
              </a:rPr>
              <a:t>)=E[log </a:t>
            </a:r>
            <a:r>
              <a:rPr lang="en-US" altLang="zh-TW" sz="3600" i="1" dirty="0">
                <a:latin typeface="Times New Roman" pitchFamily="18" charset="0"/>
              </a:rPr>
              <a:t>P</a:t>
            </a:r>
            <a:r>
              <a:rPr lang="en-US" altLang="zh-TW" sz="3600" dirty="0">
                <a:latin typeface="Times New Roman" pitchFamily="18" charset="0"/>
              </a:rPr>
              <a:t>(</a:t>
            </a:r>
            <a:r>
              <a:rPr lang="en-US" altLang="zh-TW" sz="3600" dirty="0" err="1">
                <a:solidFill>
                  <a:schemeClr val="accent2"/>
                </a:solidFill>
                <a:latin typeface="Times New Roman" pitchFamily="18" charset="0"/>
              </a:rPr>
              <a:t>O</a:t>
            </a:r>
            <a:r>
              <a:rPr lang="en-US" altLang="zh-TW" sz="3600" dirty="0" err="1">
                <a:latin typeface="Times New Roman" pitchFamily="18" charset="0"/>
              </a:rPr>
              <a:t>,</a:t>
            </a:r>
            <a:r>
              <a:rPr lang="en-US" altLang="zh-TW" sz="3600" dirty="0" err="1">
                <a:solidFill>
                  <a:srgbClr val="FF0066"/>
                </a:solidFill>
                <a:latin typeface="Times New Roman" pitchFamily="18" charset="0"/>
              </a:rPr>
              <a:t>q</a:t>
            </a:r>
            <a:r>
              <a:rPr lang="en-US" altLang="zh-TW" sz="3600" dirty="0" err="1">
                <a:latin typeface="Times New Roman" pitchFamily="18" charset="0"/>
              </a:rPr>
              <a:t>|</a:t>
            </a:r>
            <a:r>
              <a:rPr lang="en-US" altLang="zh-TW" sz="3600" dirty="0" err="1">
                <a:latin typeface="Times New Roman" pitchFamily="18" charset="0"/>
                <a:sym typeface="Symbol" pitchFamily="18" charset="2"/>
              </a:rPr>
              <a:t>λ</a:t>
            </a:r>
            <a:r>
              <a:rPr lang="en-US" altLang="zh-TW" sz="3600" dirty="0">
                <a:latin typeface="Times New Roman" pitchFamily="18" charset="0"/>
                <a:sym typeface="Symbol" pitchFamily="18" charset="2"/>
              </a:rPr>
              <a:t>)</a:t>
            </a:r>
            <a:r>
              <a:rPr lang="en-US" altLang="zh-TW" sz="3600" dirty="0">
                <a:latin typeface="Times New Roman" pitchFamily="18" charset="0"/>
              </a:rPr>
              <a:t>|</a:t>
            </a:r>
            <a:r>
              <a:rPr lang="en-US" altLang="zh-TW" sz="3600" dirty="0">
                <a:solidFill>
                  <a:schemeClr val="accent2"/>
                </a:solidFill>
                <a:latin typeface="Times New Roman" pitchFamily="18" charset="0"/>
              </a:rPr>
              <a:t>O, </a:t>
            </a:r>
            <a:r>
              <a:rPr lang="en-US" altLang="zh-TW" sz="3600" dirty="0">
                <a:latin typeface="Times New Roman" pitchFamily="18" charset="0"/>
                <a:sym typeface="Symbol" pitchFamily="18" charset="2"/>
              </a:rPr>
              <a:t>λ</a:t>
            </a:r>
            <a:r>
              <a:rPr lang="en-US" altLang="zh-TW" sz="3600" baseline="30000" dirty="0">
                <a:latin typeface="Times New Roman" pitchFamily="18" charset="0"/>
                <a:sym typeface="Symbol" pitchFamily="18" charset="2"/>
              </a:rPr>
              <a:t>[k]</a:t>
            </a:r>
            <a:r>
              <a:rPr lang="en-US" altLang="zh-TW" sz="3600" dirty="0">
                <a:latin typeface="Times New Roman" pitchFamily="18" charset="0"/>
              </a:rPr>
              <a:t>]= </a:t>
            </a:r>
            <a:r>
              <a:rPr lang="en-US" altLang="zh-TW" sz="3600" dirty="0" err="1">
                <a:latin typeface="Times New Roman" pitchFamily="18" charset="0"/>
              </a:rPr>
              <a:t>Σ</a:t>
            </a:r>
            <a:r>
              <a:rPr lang="en-US" altLang="zh-TW" sz="3600" baseline="-25000" dirty="0" err="1">
                <a:latin typeface="Times New Roman" pitchFamily="18" charset="0"/>
              </a:rPr>
              <a:t>q</a:t>
            </a:r>
            <a:r>
              <a:rPr lang="en-US" altLang="zh-TW" sz="3600" dirty="0">
                <a:latin typeface="Times New Roman" pitchFamily="18" charset="0"/>
              </a:rPr>
              <a:t> </a:t>
            </a:r>
            <a:r>
              <a:rPr lang="en-US" altLang="zh-TW" sz="3600" i="1" dirty="0">
                <a:latin typeface="Times New Roman" pitchFamily="18" charset="0"/>
              </a:rPr>
              <a:t>P</a:t>
            </a:r>
            <a:r>
              <a:rPr lang="en-US" altLang="zh-TW" sz="3600" dirty="0">
                <a:latin typeface="Times New Roman" pitchFamily="18" charset="0"/>
              </a:rPr>
              <a:t>(</a:t>
            </a:r>
            <a:r>
              <a:rPr lang="en-US" altLang="zh-TW" sz="3600" dirty="0" err="1">
                <a:solidFill>
                  <a:srgbClr val="FF0066"/>
                </a:solidFill>
                <a:latin typeface="Times New Roman" pitchFamily="18" charset="0"/>
              </a:rPr>
              <a:t>q</a:t>
            </a:r>
            <a:r>
              <a:rPr lang="en-US" altLang="zh-TW" sz="3600" dirty="0" err="1">
                <a:latin typeface="Times New Roman" pitchFamily="18" charset="0"/>
              </a:rPr>
              <a:t>|</a:t>
            </a:r>
            <a:r>
              <a:rPr lang="en-US" altLang="zh-TW" sz="3600" dirty="0" err="1">
                <a:solidFill>
                  <a:schemeClr val="accent2"/>
                </a:solidFill>
                <a:latin typeface="Times New Roman" pitchFamily="18" charset="0"/>
              </a:rPr>
              <a:t>O,</a:t>
            </a:r>
            <a:r>
              <a:rPr lang="en-US" altLang="zh-TW" sz="3600" dirty="0" err="1">
                <a:latin typeface="Times New Roman" pitchFamily="18" charset="0"/>
                <a:sym typeface="Symbol" pitchFamily="18" charset="2"/>
              </a:rPr>
              <a:t>λ</a:t>
            </a:r>
            <a:r>
              <a:rPr lang="en-US" altLang="zh-TW" sz="3600" baseline="30000" dirty="0">
                <a:latin typeface="Times New Roman" pitchFamily="18" charset="0"/>
                <a:sym typeface="Symbol" pitchFamily="18" charset="2"/>
              </a:rPr>
              <a:t>[k]</a:t>
            </a:r>
            <a:r>
              <a:rPr lang="en-US" altLang="zh-TW" sz="3600" dirty="0">
                <a:latin typeface="Times New Roman" pitchFamily="18" charset="0"/>
                <a:sym typeface="Symbol" pitchFamily="18" charset="2"/>
              </a:rPr>
              <a:t>)log[</a:t>
            </a:r>
            <a:r>
              <a:rPr lang="en-US" altLang="zh-TW" sz="3600" i="1" dirty="0">
                <a:latin typeface="Times New Roman" pitchFamily="18" charset="0"/>
              </a:rPr>
              <a:t>P</a:t>
            </a:r>
            <a:r>
              <a:rPr lang="en-US" altLang="zh-TW" sz="3600" dirty="0">
                <a:latin typeface="Times New Roman" pitchFamily="18" charset="0"/>
              </a:rPr>
              <a:t>(</a:t>
            </a:r>
            <a:r>
              <a:rPr lang="en-US" altLang="zh-TW" sz="3600" dirty="0" err="1">
                <a:solidFill>
                  <a:schemeClr val="accent2"/>
                </a:solidFill>
                <a:latin typeface="Times New Roman" pitchFamily="18" charset="0"/>
              </a:rPr>
              <a:t>O</a:t>
            </a:r>
            <a:r>
              <a:rPr lang="en-US" altLang="zh-TW" sz="3600" dirty="0" err="1">
                <a:latin typeface="Times New Roman" pitchFamily="18" charset="0"/>
              </a:rPr>
              <a:t>,</a:t>
            </a:r>
            <a:r>
              <a:rPr lang="en-US" altLang="zh-TW" sz="3600" dirty="0" err="1">
                <a:solidFill>
                  <a:srgbClr val="FF0066"/>
                </a:solidFill>
                <a:latin typeface="Times New Roman" pitchFamily="18" charset="0"/>
              </a:rPr>
              <a:t>q</a:t>
            </a:r>
            <a:r>
              <a:rPr lang="en-US" altLang="zh-TW" sz="3600" dirty="0" err="1">
                <a:latin typeface="Times New Roman" pitchFamily="18" charset="0"/>
              </a:rPr>
              <a:t>|</a:t>
            </a:r>
            <a:r>
              <a:rPr lang="en-US" altLang="zh-TW" sz="3600" dirty="0" err="1">
                <a:latin typeface="Times New Roman" pitchFamily="18" charset="0"/>
                <a:sym typeface="Symbol" pitchFamily="18" charset="2"/>
              </a:rPr>
              <a:t>λ</a:t>
            </a:r>
            <a:r>
              <a:rPr lang="en-US" altLang="zh-TW" sz="3600" dirty="0">
                <a:latin typeface="Times New Roman" pitchFamily="18" charset="0"/>
                <a:sym typeface="Symbol" pitchFamily="18" charset="2"/>
              </a:rPr>
              <a:t>)]</a:t>
            </a:r>
          </a:p>
          <a:p>
            <a:pPr marL="942975" lvl="1" indent="-400050"/>
            <a:r>
              <a:rPr lang="en-US" altLang="zh-TW" sz="3300" dirty="0">
                <a:latin typeface="Times New Roman" pitchFamily="18" charset="0"/>
                <a:sym typeface="Symbol" pitchFamily="18" charset="2"/>
              </a:rPr>
              <a:t>λ</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 k-</a:t>
            </a:r>
            <a:r>
              <a:rPr lang="en-US" altLang="zh-TW" sz="3300" dirty="0" err="1">
                <a:latin typeface="Times New Roman" pitchFamily="18" charset="0"/>
                <a:sym typeface="Symbol" pitchFamily="18" charset="2"/>
              </a:rPr>
              <a:t>th</a:t>
            </a:r>
            <a:r>
              <a:rPr lang="en-US" altLang="zh-TW" sz="3300" dirty="0">
                <a:latin typeface="Times New Roman" pitchFamily="18" charset="0"/>
                <a:sym typeface="Symbol" pitchFamily="18" charset="2"/>
              </a:rPr>
              <a:t> estimate of λ (known), λ: unknown parameter to be estimated</a:t>
            </a:r>
          </a:p>
          <a:p>
            <a:pPr marL="271463" indent="-271463"/>
            <a:r>
              <a:rPr lang="en-US" altLang="zh-TW" sz="3600" b="1" dirty="0">
                <a:latin typeface="Times New Roman" pitchFamily="18" charset="0"/>
                <a:sym typeface="Symbol" pitchFamily="18" charset="2"/>
              </a:rPr>
              <a:t>M-Step :</a:t>
            </a:r>
          </a:p>
          <a:p>
            <a:pPr marL="942975" lvl="1" indent="-400050"/>
            <a:r>
              <a:rPr lang="en-US" altLang="zh-TW" sz="3300" dirty="0">
                <a:latin typeface="Times New Roman" pitchFamily="18" charset="0"/>
                <a:sym typeface="Symbol" pitchFamily="18" charset="2"/>
              </a:rPr>
              <a:t>Find λ </a:t>
            </a:r>
            <a:r>
              <a:rPr lang="en-US" altLang="zh-TW" sz="3300" baseline="30000" dirty="0">
                <a:latin typeface="Times New Roman" pitchFamily="18" charset="0"/>
                <a:sym typeface="Symbol" pitchFamily="18" charset="2"/>
              </a:rPr>
              <a:t>[k+1]</a:t>
            </a:r>
            <a:r>
              <a:rPr lang="en-US" altLang="zh-TW" sz="3300" dirty="0">
                <a:solidFill>
                  <a:schemeClr val="accent1"/>
                </a:solidFill>
                <a:latin typeface="Times New Roman" pitchFamily="18" charset="0"/>
                <a:sym typeface="Symbol" pitchFamily="18" charset="2"/>
              </a:rPr>
              <a:t> </a:t>
            </a:r>
            <a:r>
              <a:rPr lang="en-US" altLang="zh-TW" sz="3300" dirty="0">
                <a:latin typeface="Times New Roman" pitchFamily="18" charset="0"/>
                <a:sym typeface="Symbol" pitchFamily="18" charset="2"/>
              </a:rPr>
              <a:t>such that λ </a:t>
            </a:r>
            <a:r>
              <a:rPr lang="en-US" altLang="zh-TW" sz="3300" baseline="30000" dirty="0">
                <a:latin typeface="Times New Roman" pitchFamily="18" charset="0"/>
                <a:sym typeface="Symbol" pitchFamily="18" charset="2"/>
              </a:rPr>
              <a:t>[k+1]</a:t>
            </a:r>
            <a:r>
              <a:rPr lang="en-US" altLang="zh-TW" sz="3300" dirty="0">
                <a:solidFill>
                  <a:schemeClr val="accent1"/>
                </a:solidFill>
                <a:latin typeface="Times New Roman" pitchFamily="18" charset="0"/>
                <a:sym typeface="Symbol" pitchFamily="18" charset="2"/>
              </a:rPr>
              <a:t> </a:t>
            </a:r>
            <a:r>
              <a:rPr lang="en-US" altLang="zh-TW" sz="3300" dirty="0">
                <a:latin typeface="Times New Roman" pitchFamily="18" charset="0"/>
                <a:sym typeface="Symbol" pitchFamily="18" charset="2"/>
              </a:rPr>
              <a:t>=</a:t>
            </a:r>
            <a:r>
              <a:rPr lang="en-US" altLang="zh-TW" sz="3300" dirty="0" err="1">
                <a:latin typeface="Times New Roman" pitchFamily="18" charset="0"/>
                <a:sym typeface="Symbol" pitchFamily="18" charset="2"/>
              </a:rPr>
              <a:t>arg</a:t>
            </a:r>
            <a:r>
              <a:rPr lang="en-US" altLang="zh-TW" sz="3300" dirty="0">
                <a:latin typeface="Times New Roman" pitchFamily="18" charset="0"/>
                <a:sym typeface="Symbol" pitchFamily="18" charset="2"/>
              </a:rPr>
              <a:t> </a:t>
            </a:r>
            <a:r>
              <a:rPr lang="en-US" altLang="zh-TW" sz="3300" dirty="0" err="1">
                <a:latin typeface="Times New Roman" pitchFamily="18" charset="0"/>
                <a:sym typeface="Symbol" pitchFamily="18" charset="2"/>
              </a:rPr>
              <a:t>max</a:t>
            </a:r>
            <a:r>
              <a:rPr lang="en-US" altLang="zh-TW" sz="3300" baseline="-25000" dirty="0" err="1">
                <a:latin typeface="Times New Roman" pitchFamily="18" charset="0"/>
                <a:sym typeface="Symbol" pitchFamily="18" charset="2"/>
              </a:rPr>
              <a:t>λ</a:t>
            </a:r>
            <a:r>
              <a:rPr lang="en-US" altLang="zh-TW" sz="3300" dirty="0" err="1">
                <a:latin typeface="Times New Roman" pitchFamily="18" charset="0"/>
                <a:sym typeface="Symbol" pitchFamily="18" charset="2"/>
              </a:rPr>
              <a:t>Q</a:t>
            </a:r>
            <a:r>
              <a:rPr lang="en-US" altLang="zh-TW" sz="3300" dirty="0">
                <a:latin typeface="Times New Roman" pitchFamily="18" charset="0"/>
                <a:sym typeface="Symbol" pitchFamily="18" charset="2"/>
              </a:rPr>
              <a:t>(λ, λ</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 </a:t>
            </a:r>
          </a:p>
          <a:p>
            <a:pPr marL="271463" indent="-271463"/>
            <a:r>
              <a:rPr lang="en-US" altLang="zh-TW" sz="3600" b="1" dirty="0">
                <a:latin typeface="Times New Roman" pitchFamily="18" charset="0"/>
                <a:sym typeface="Symbol" pitchFamily="18" charset="2"/>
              </a:rPr>
              <a:t>Given the Various Constraints </a:t>
            </a:r>
            <a:r>
              <a:rPr lang="en-US" altLang="zh-TW" sz="3600" dirty="0">
                <a:latin typeface="Times New Roman" pitchFamily="18" charset="0"/>
                <a:sym typeface="Symbol" pitchFamily="18" charset="2"/>
              </a:rPr>
              <a:t>(e.g.                                ),</a:t>
            </a:r>
            <a:r>
              <a:rPr lang="en-US" altLang="zh-TW" sz="3600" b="1" dirty="0">
                <a:latin typeface="Times New Roman" pitchFamily="18" charset="0"/>
                <a:sym typeface="Symbol" pitchFamily="18" charset="2"/>
              </a:rPr>
              <a:t> It can be shown</a:t>
            </a:r>
          </a:p>
          <a:p>
            <a:pPr marL="942975" lvl="1" indent="-400050"/>
            <a:r>
              <a:rPr lang="en-US" altLang="zh-TW" sz="3300" dirty="0">
                <a:latin typeface="Times New Roman" pitchFamily="18" charset="0"/>
                <a:sym typeface="Symbol" pitchFamily="18" charset="2"/>
              </a:rPr>
              <a:t>the above maximization leads to the formulas obtained previously</a:t>
            </a:r>
          </a:p>
          <a:p>
            <a:pPr marL="942975" lvl="1" indent="-400050"/>
            <a:r>
              <a:rPr lang="en-US" altLang="zh-TW" sz="3300" dirty="0">
                <a:latin typeface="Times New Roman" pitchFamily="18" charset="0"/>
                <a:sym typeface="Symbol" pitchFamily="18" charset="2"/>
              </a:rPr>
              <a:t> </a:t>
            </a:r>
          </a:p>
        </p:txBody>
      </p:sp>
      <p:sp>
        <p:nvSpPr>
          <p:cNvPr id="10244" name="Rectangle 4"/>
          <p:cNvSpPr>
            <a:spLocks noChangeArrowheads="1"/>
          </p:cNvSpPr>
          <p:nvPr/>
        </p:nvSpPr>
        <p:spPr bwMode="auto">
          <a:xfrm>
            <a:off x="2286002" y="4593624"/>
            <a:ext cx="18473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graphicFrame>
        <p:nvGraphicFramePr>
          <p:cNvPr id="10245" name="Object 5"/>
          <p:cNvGraphicFramePr>
            <a:graphicFrameLocks noChangeAspect="1"/>
          </p:cNvGraphicFramePr>
          <p:nvPr>
            <p:extLst>
              <p:ext uri="{D42A27DB-BD31-4B8C-83A1-F6EECF244321}">
                <p14:modId xmlns:p14="http://schemas.microsoft.com/office/powerpoint/2010/main" val="2592060788"/>
              </p:ext>
            </p:extLst>
          </p:nvPr>
        </p:nvGraphicFramePr>
        <p:xfrm>
          <a:off x="9360024" y="6584454"/>
          <a:ext cx="3500438" cy="778668"/>
        </p:xfrm>
        <a:graphic>
          <a:graphicData uri="http://schemas.openxmlformats.org/presentationml/2006/ole">
            <mc:AlternateContent xmlns:mc="http://schemas.openxmlformats.org/markup-compatibility/2006">
              <mc:Choice xmlns:v="urn:schemas-microsoft-com:vml" Requires="v">
                <p:oleObj spid="_x0000_s63501" name="方程式" r:id="rId3" imgW="1167893" imgH="266584" progId="Equation.3">
                  <p:embed/>
                </p:oleObj>
              </mc:Choice>
              <mc:Fallback>
                <p:oleObj name="方程式" r:id="rId3" imgW="1167893" imgH="26658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0024" y="6584454"/>
                        <a:ext cx="3500438" cy="77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Rectangle 6"/>
          <p:cNvSpPr>
            <a:spLocks noChangeArrowheads="1"/>
          </p:cNvSpPr>
          <p:nvPr/>
        </p:nvSpPr>
        <p:spPr bwMode="auto">
          <a:xfrm>
            <a:off x="2286002" y="4607912"/>
            <a:ext cx="184731"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graphicFrame>
        <p:nvGraphicFramePr>
          <p:cNvPr id="10247" name="Object 7"/>
          <p:cNvGraphicFramePr>
            <a:graphicFrameLocks noChangeAspect="1"/>
          </p:cNvGraphicFramePr>
          <p:nvPr/>
        </p:nvGraphicFramePr>
        <p:xfrm>
          <a:off x="3405190" y="8304216"/>
          <a:ext cx="3671888" cy="700088"/>
        </p:xfrm>
        <a:graphic>
          <a:graphicData uri="http://schemas.openxmlformats.org/presentationml/2006/ole">
            <mc:AlternateContent xmlns:mc="http://schemas.openxmlformats.org/markup-compatibility/2006">
              <mc:Choice xmlns:v="urn:schemas-microsoft-com:vml" Requires="v">
                <p:oleObj spid="_x0000_s63502" name="方程式" r:id="rId5" imgW="1129810" imgH="241195" progId="Equation.3">
                  <p:embed/>
                </p:oleObj>
              </mc:Choice>
              <mc:Fallback>
                <p:oleObj name="方程式" r:id="rId5" imgW="1129810"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5190" y="8304216"/>
                        <a:ext cx="3671888"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8" name="Line 2"/>
          <p:cNvSpPr>
            <a:spLocks noChangeShapeType="1"/>
          </p:cNvSpPr>
          <p:nvPr/>
        </p:nvSpPr>
        <p:spPr bwMode="auto">
          <a:xfrm>
            <a:off x="2007464" y="1111846"/>
            <a:ext cx="13716000" cy="0"/>
          </a:xfrm>
          <a:prstGeom prst="line">
            <a:avLst/>
          </a:prstGeom>
          <a:noFill/>
          <a:ln w="57150" cmpd="thickThin">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4050"/>
          </a:p>
        </p:txBody>
      </p:sp>
    </p:spTree>
    <p:extLst>
      <p:ext uri="{BB962C8B-B14F-4D97-AF65-F5344CB8AC3E}">
        <p14:creationId xmlns:p14="http://schemas.microsoft.com/office/powerpoint/2010/main" val="1941121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3980"/>
            <a:ext cx="18288000" cy="1080000"/>
          </a:xfrm>
        </p:spPr>
        <p:txBody>
          <a:bodyPr/>
          <a:lstStyle/>
          <a:p>
            <a:r>
              <a:rPr lang="zh-TW" altLang="en-US" sz="6000" dirty="0">
                <a:latin typeface="BiauKai" charset="-120"/>
                <a:ea typeface="BiauKai" charset="-120"/>
                <a:cs typeface="BiauKai" charset="-120"/>
              </a:rPr>
              <a:t>版權聲明</a:t>
            </a:r>
            <a:endParaRPr lang="en-US" sz="6000" dirty="0">
              <a:latin typeface="BiauKai" charset="-120"/>
              <a:ea typeface="BiauKai" charset="-120"/>
              <a:cs typeface="BiauKai" charset="-12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029627"/>
              </p:ext>
            </p:extLst>
          </p:nvPr>
        </p:nvGraphicFramePr>
        <p:xfrm>
          <a:off x="827076" y="1480381"/>
          <a:ext cx="16633848" cy="4441991"/>
        </p:xfrm>
        <a:graphic>
          <a:graphicData uri="http://schemas.openxmlformats.org/drawingml/2006/table">
            <a:tbl>
              <a:tblPr firstRow="1" bandRow="1">
                <a:tableStyleId>{5C22544A-7EE6-4342-B048-85BDC9FD1C3A}</a:tableStyleId>
              </a:tblPr>
              <a:tblGrid>
                <a:gridCol w="1476348">
                  <a:extLst>
                    <a:ext uri="{9D8B030D-6E8A-4147-A177-3AD203B41FA5}">
                      <a16:colId xmlns:a16="http://schemas.microsoft.com/office/drawing/2014/main" val="20000"/>
                    </a:ext>
                  </a:extLst>
                </a:gridCol>
                <a:gridCol w="4802958">
                  <a:extLst>
                    <a:ext uri="{9D8B030D-6E8A-4147-A177-3AD203B41FA5}">
                      <a16:colId xmlns:a16="http://schemas.microsoft.com/office/drawing/2014/main" val="20001"/>
                    </a:ext>
                  </a:extLst>
                </a:gridCol>
                <a:gridCol w="3056427">
                  <a:extLst>
                    <a:ext uri="{9D8B030D-6E8A-4147-A177-3AD203B41FA5}">
                      <a16:colId xmlns:a16="http://schemas.microsoft.com/office/drawing/2014/main" val="20002"/>
                    </a:ext>
                  </a:extLst>
                </a:gridCol>
                <a:gridCol w="7298115">
                  <a:extLst>
                    <a:ext uri="{9D8B030D-6E8A-4147-A177-3AD203B41FA5}">
                      <a16:colId xmlns:a16="http://schemas.microsoft.com/office/drawing/2014/main" val="20003"/>
                    </a:ext>
                  </a:extLst>
                </a:gridCol>
              </a:tblGrid>
              <a:tr h="556260">
                <a:tc>
                  <a:txBody>
                    <a:bodyPr/>
                    <a:lstStyle/>
                    <a:p>
                      <a:pPr algn="ctr"/>
                      <a:r>
                        <a:rPr lang="zh-TW" altLang="en-US" sz="2100" dirty="0" smtClean="0"/>
                        <a:t>頁碼</a:t>
                      </a:r>
                      <a:endParaRPr lang="en-US" sz="2100" dirty="0"/>
                    </a:p>
                  </a:txBody>
                  <a:tcPr marL="137160" marR="137160" marT="68580" marB="68580" anchor="ctr"/>
                </a:tc>
                <a:tc>
                  <a:txBody>
                    <a:bodyPr/>
                    <a:lstStyle/>
                    <a:p>
                      <a:pPr algn="ctr"/>
                      <a:r>
                        <a:rPr lang="zh-TW" altLang="en-US" sz="2100" dirty="0" smtClean="0"/>
                        <a:t>作品</a:t>
                      </a:r>
                      <a:endParaRPr lang="en-US" sz="2100" dirty="0"/>
                    </a:p>
                  </a:txBody>
                  <a:tcPr marL="137160" marR="137160" marT="68580" marB="68580" anchor="ctr"/>
                </a:tc>
                <a:tc>
                  <a:txBody>
                    <a:bodyPr/>
                    <a:lstStyle/>
                    <a:p>
                      <a:pPr algn="ctr"/>
                      <a:r>
                        <a:rPr lang="zh-TW" altLang="en-US" sz="2100" dirty="0" smtClean="0"/>
                        <a:t>版權標示</a:t>
                      </a:r>
                      <a:endParaRPr lang="en-US" sz="2100" dirty="0"/>
                    </a:p>
                  </a:txBody>
                  <a:tcPr marL="137160" marR="137160" marT="68580" marB="68580" anchor="ctr"/>
                </a:tc>
                <a:tc>
                  <a:txBody>
                    <a:bodyPr/>
                    <a:lstStyle/>
                    <a:p>
                      <a:pPr algn="ctr"/>
                      <a:r>
                        <a:rPr lang="zh-TW" altLang="en-US" sz="2100" dirty="0" smtClean="0"/>
                        <a:t>作者 </a:t>
                      </a:r>
                      <a:r>
                        <a:rPr lang="en-US" altLang="zh-TW" sz="2100" dirty="0" smtClean="0"/>
                        <a:t>/ </a:t>
                      </a:r>
                      <a:r>
                        <a:rPr lang="zh-TW" altLang="en-US" sz="2100" dirty="0" smtClean="0"/>
                        <a:t>來源</a:t>
                      </a:r>
                      <a:endParaRPr lang="en-US" sz="2100" dirty="0"/>
                    </a:p>
                  </a:txBody>
                  <a:tcPr marL="137160" marR="137160" marT="68580" marB="68580" anchor="ctr"/>
                </a:tc>
                <a:extLst>
                  <a:ext uri="{0D108BD9-81ED-4DB2-BD59-A6C34878D82A}">
                    <a16:rowId xmlns:a16="http://schemas.microsoft.com/office/drawing/2014/main" val="10000"/>
                  </a:ext>
                </a:extLst>
              </a:tr>
              <a:tr h="2468411">
                <a:tc>
                  <a:txBody>
                    <a:bodyPr/>
                    <a:lstStyle/>
                    <a:p>
                      <a:pPr algn="ctr"/>
                      <a:r>
                        <a:rPr lang="en-US" sz="2100" dirty="0" smtClean="0"/>
                        <a:t>4</a:t>
                      </a:r>
                      <a:endParaRPr lang="en-US" sz="2100" dirty="0"/>
                    </a:p>
                  </a:txBody>
                  <a:tcPr marL="137160" marR="137160" marT="68580" marB="68580" anchor="ctr"/>
                </a:tc>
                <a:tc>
                  <a:txBody>
                    <a:bodyPr/>
                    <a:lstStyle/>
                    <a:p>
                      <a:pPr algn="ctr"/>
                      <a:endParaRPr lang="en-US" sz="2100" dirty="0" smtClean="0"/>
                    </a:p>
                  </a:txBody>
                  <a:tcPr marL="137160" marR="137160" marT="68580" marB="68580" anchor="ctr"/>
                </a:tc>
                <a:tc>
                  <a:txBody>
                    <a:bodyPr/>
                    <a:lstStyle/>
                    <a:p>
                      <a:pPr algn="ctr"/>
                      <a:endParaRPr lang="en-US" sz="2100" dirty="0"/>
                    </a:p>
                  </a:txBody>
                  <a:tcPr marL="137160" marR="137160" marT="68580" marB="68580" anchor="ctr"/>
                </a:tc>
                <a:tc>
                  <a:txBody>
                    <a:bodyPr/>
                    <a:lstStyle/>
                    <a:p>
                      <a:pPr algn="ctr"/>
                      <a:r>
                        <a:rPr lang="zh-TW" altLang="en-US" sz="2100" dirty="0" smtClean="0"/>
                        <a:t>國立臺灣大學電機工程學系李琳山 教授。</a:t>
                      </a:r>
                      <a:endParaRPr lang="en-US" altLang="zh-TW" sz="2100" dirty="0" smtClean="0"/>
                    </a:p>
                    <a:p>
                      <a:pPr algn="ctr"/>
                      <a:r>
                        <a:rPr lang="zh-TW" altLang="en-US" sz="2100" dirty="0" smtClean="0"/>
                        <a:t>本作品採用創用</a:t>
                      </a:r>
                      <a:r>
                        <a:rPr lang="en-US" altLang="zh-TW" sz="2100" dirty="0" smtClean="0"/>
                        <a:t>CC</a:t>
                      </a:r>
                      <a:r>
                        <a:rPr lang="zh-TW" altLang="en-US" sz="2100" dirty="0" smtClean="0"/>
                        <a:t>「姓名標示</a:t>
                      </a:r>
                      <a:r>
                        <a:rPr lang="en-US" altLang="zh-TW" sz="2100" dirty="0" smtClean="0"/>
                        <a:t>-</a:t>
                      </a:r>
                      <a:r>
                        <a:rPr lang="zh-TW" altLang="en-US" sz="2100" dirty="0" smtClean="0"/>
                        <a:t>非商業性</a:t>
                      </a:r>
                      <a:r>
                        <a:rPr lang="en-US" altLang="zh-TW" sz="2100" dirty="0" smtClean="0"/>
                        <a:t>-</a:t>
                      </a:r>
                      <a:r>
                        <a:rPr lang="zh-TW" altLang="en-US" sz="2100" dirty="0" smtClean="0"/>
                        <a:t>相同方式分享</a:t>
                      </a:r>
                      <a:r>
                        <a:rPr lang="en-US" altLang="zh-TW" sz="2100" dirty="0" smtClean="0"/>
                        <a:t>3.0</a:t>
                      </a:r>
                      <a:r>
                        <a:rPr lang="zh-TW" altLang="en-US" sz="2100" dirty="0" smtClean="0"/>
                        <a:t>臺灣」許可協議。</a:t>
                      </a:r>
                      <a:endParaRPr lang="en-US" sz="2100" dirty="0"/>
                    </a:p>
                  </a:txBody>
                  <a:tcPr marL="137160" marR="137160" marT="68580" marB="68580" anchor="ctr"/>
                </a:tc>
                <a:extLst>
                  <a:ext uri="{0D108BD9-81ED-4DB2-BD59-A6C34878D82A}">
                    <a16:rowId xmlns:a16="http://schemas.microsoft.com/office/drawing/2014/main" val="10001"/>
                  </a:ext>
                </a:extLst>
              </a:tr>
              <a:tr h="1417320">
                <a:tc>
                  <a:txBody>
                    <a:bodyPr/>
                    <a:lstStyle/>
                    <a:p>
                      <a:pPr algn="ctr"/>
                      <a:r>
                        <a:rPr lang="en-US" sz="2100" dirty="0" smtClean="0"/>
                        <a:t>7</a:t>
                      </a:r>
                      <a:endParaRPr lang="en-US" sz="2100" dirty="0"/>
                    </a:p>
                  </a:txBody>
                  <a:tcPr marL="137160" marR="137160" marT="68580" marB="68580" anchor="ctr"/>
                </a:tc>
                <a:tc>
                  <a:txBody>
                    <a:bodyPr/>
                    <a:lstStyle/>
                    <a:p>
                      <a:pPr algn="ctr"/>
                      <a:endParaRPr lang="en-US" sz="2100" dirty="0" smtClean="0"/>
                    </a:p>
                    <a:p>
                      <a:pPr algn="ctr"/>
                      <a:endParaRPr lang="en-US" sz="2100" dirty="0" smtClean="0"/>
                    </a:p>
                    <a:p>
                      <a:pPr algn="ctr"/>
                      <a:endParaRPr lang="en-US" sz="2100" dirty="0" smtClean="0"/>
                    </a:p>
                    <a:p>
                      <a:pPr algn="ctr"/>
                      <a:endParaRPr lang="en-US" sz="2100" dirty="0" smtClean="0"/>
                    </a:p>
                  </a:txBody>
                  <a:tcPr marL="137160" marR="137160" marT="68580" marB="68580" anchor="ctr"/>
                </a:tc>
                <a:tc>
                  <a:txBody>
                    <a:bodyPr/>
                    <a:lstStyle/>
                    <a:p>
                      <a:pPr algn="ctr"/>
                      <a:endParaRPr lang="en-US" sz="2100" dirty="0"/>
                    </a:p>
                  </a:txBody>
                  <a:tcPr marL="137160" marR="137160" marT="68580" marB="68580" anchor="ctr"/>
                </a:tc>
                <a:tc>
                  <a:txBody>
                    <a:bodyPr/>
                    <a:lstStyle/>
                    <a:p>
                      <a:pPr algn="ctr"/>
                      <a:r>
                        <a:rPr lang="zh-TW" altLang="en-US" sz="2100" dirty="0" smtClean="0"/>
                        <a:t>國立臺灣大學電機工程學系李琳山 教授。</a:t>
                      </a:r>
                      <a:endParaRPr lang="en-US" altLang="zh-TW" sz="2100" dirty="0" smtClean="0"/>
                    </a:p>
                    <a:p>
                      <a:pPr algn="ctr"/>
                      <a:r>
                        <a:rPr lang="zh-TW" altLang="en-US" sz="2100" dirty="0" smtClean="0"/>
                        <a:t>本作品採用創用</a:t>
                      </a:r>
                      <a:r>
                        <a:rPr lang="en-US" altLang="zh-TW" sz="2100" dirty="0" smtClean="0"/>
                        <a:t>CC</a:t>
                      </a:r>
                      <a:r>
                        <a:rPr lang="zh-TW" altLang="en-US" sz="2100" dirty="0" smtClean="0"/>
                        <a:t>「姓名標示</a:t>
                      </a:r>
                      <a:r>
                        <a:rPr lang="en-US" altLang="zh-TW" sz="2100" dirty="0" smtClean="0"/>
                        <a:t>-</a:t>
                      </a:r>
                      <a:r>
                        <a:rPr lang="zh-TW" altLang="en-US" sz="2100" dirty="0" smtClean="0"/>
                        <a:t>非商業性</a:t>
                      </a:r>
                      <a:r>
                        <a:rPr lang="en-US" altLang="zh-TW" sz="2100" dirty="0" smtClean="0"/>
                        <a:t>-</a:t>
                      </a:r>
                      <a:r>
                        <a:rPr lang="zh-TW" altLang="en-US" sz="2100" dirty="0" smtClean="0"/>
                        <a:t>相同方式分享</a:t>
                      </a:r>
                      <a:r>
                        <a:rPr lang="en-US" altLang="zh-TW" sz="2100" dirty="0" smtClean="0"/>
                        <a:t>3.0</a:t>
                      </a:r>
                      <a:r>
                        <a:rPr lang="zh-TW" altLang="en-US" sz="2100" dirty="0" smtClean="0"/>
                        <a:t>臺灣」許可協議。</a:t>
                      </a:r>
                      <a:endParaRPr lang="en-US" sz="2100" dirty="0"/>
                    </a:p>
                  </a:txBody>
                  <a:tcPr marL="137160" marR="137160" marT="68580" marB="68580" anchor="ctr"/>
                </a:tc>
                <a:extLst>
                  <a:ext uri="{0D108BD9-81ED-4DB2-BD59-A6C34878D82A}">
                    <a16:rowId xmlns:a16="http://schemas.microsoft.com/office/drawing/2014/main" val="10002"/>
                  </a:ext>
                </a:extLst>
              </a:tr>
            </a:tbl>
          </a:graphicData>
        </a:graphic>
      </p:graphicFrame>
      <p:pic>
        <p:nvPicPr>
          <p:cNvPr id="14" name="Picture 13">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74" y="4931053"/>
            <a:ext cx="1561152" cy="549951"/>
          </a:xfrm>
          <a:prstGeom prst="rect">
            <a:avLst/>
          </a:prstGeom>
        </p:spPr>
      </p:pic>
      <p:pic>
        <p:nvPicPr>
          <p:cNvPr id="19" name="Picture 18">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5874" y="2930741"/>
            <a:ext cx="1561152" cy="54995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5389" y="2227971"/>
            <a:ext cx="2064647" cy="2092820"/>
          </a:xfrm>
          <a:prstGeom prst="rect">
            <a:avLst/>
          </a:prstGeom>
        </p:spPr>
      </p:pic>
      <p:pic>
        <p:nvPicPr>
          <p:cNvPr id="6" name="Picture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15619" y="4786108"/>
            <a:ext cx="4304184" cy="839841"/>
          </a:xfrm>
          <a:prstGeom prst="rect">
            <a:avLst/>
          </a:prstGeom>
        </p:spPr>
      </p:pic>
    </p:spTree>
    <p:extLst>
      <p:ext uri="{BB962C8B-B14F-4D97-AF65-F5344CB8AC3E}">
        <p14:creationId xmlns:p14="http://schemas.microsoft.com/office/powerpoint/2010/main" val="1315839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339245" y="1363874"/>
            <a:ext cx="13717526" cy="638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58888" indent="-1258888" defTabSz="1258888" eaLnBrk="0" hangingPunct="0">
              <a:defRPr kumimoji="1">
                <a:solidFill>
                  <a:schemeClr val="tx1"/>
                </a:solidFill>
                <a:latin typeface="Arial" charset="0"/>
                <a:ea typeface="新細明體" charset="-120"/>
              </a:defRPr>
            </a:lvl1pPr>
            <a:lvl2pPr marL="742950" indent="-285750" defTabSz="1258888" eaLnBrk="0" hangingPunct="0">
              <a:defRPr kumimoji="1">
                <a:solidFill>
                  <a:schemeClr val="tx1"/>
                </a:solidFill>
                <a:latin typeface="Arial" charset="0"/>
                <a:ea typeface="新細明體" charset="-120"/>
              </a:defRPr>
            </a:lvl2pPr>
            <a:lvl3pPr marL="1143000" indent="-228600" defTabSz="1258888" eaLnBrk="0" hangingPunct="0">
              <a:defRPr kumimoji="1">
                <a:solidFill>
                  <a:schemeClr val="tx1"/>
                </a:solidFill>
                <a:latin typeface="Arial" charset="0"/>
                <a:ea typeface="新細明體" charset="-120"/>
              </a:defRPr>
            </a:lvl3pPr>
            <a:lvl4pPr marL="1600200" indent="-228600" defTabSz="1258888" eaLnBrk="0" hangingPunct="0">
              <a:defRPr kumimoji="1">
                <a:solidFill>
                  <a:schemeClr val="tx1"/>
                </a:solidFill>
                <a:latin typeface="Arial" charset="0"/>
                <a:ea typeface="新細明體" charset="-120"/>
              </a:defRPr>
            </a:lvl4pPr>
            <a:lvl5pPr marL="2057400" indent="-228600" defTabSz="1258888" eaLnBrk="0" hangingPunct="0">
              <a:defRPr kumimoji="1">
                <a:solidFill>
                  <a:schemeClr val="tx1"/>
                </a:solidFill>
                <a:latin typeface="Arial" charset="0"/>
                <a:ea typeface="新細明體" charset="-120"/>
              </a:defRPr>
            </a:lvl5pPr>
            <a:lvl6pPr marL="2514600" indent="-228600" defTabSz="1258888" eaLnBrk="0" fontAlgn="base" hangingPunct="0">
              <a:spcBef>
                <a:spcPct val="0"/>
              </a:spcBef>
              <a:spcAft>
                <a:spcPct val="0"/>
              </a:spcAft>
              <a:defRPr kumimoji="1">
                <a:solidFill>
                  <a:schemeClr val="tx1"/>
                </a:solidFill>
                <a:latin typeface="Arial" charset="0"/>
                <a:ea typeface="新細明體" charset="-120"/>
              </a:defRPr>
            </a:lvl6pPr>
            <a:lvl7pPr marL="2971800" indent="-228600" defTabSz="1258888" eaLnBrk="0" fontAlgn="base" hangingPunct="0">
              <a:spcBef>
                <a:spcPct val="0"/>
              </a:spcBef>
              <a:spcAft>
                <a:spcPct val="0"/>
              </a:spcAft>
              <a:defRPr kumimoji="1">
                <a:solidFill>
                  <a:schemeClr val="tx1"/>
                </a:solidFill>
                <a:latin typeface="Arial" charset="0"/>
                <a:ea typeface="新細明體" charset="-120"/>
              </a:defRPr>
            </a:lvl7pPr>
            <a:lvl8pPr marL="3429000" indent="-228600" defTabSz="1258888" eaLnBrk="0" fontAlgn="base" hangingPunct="0">
              <a:spcBef>
                <a:spcPct val="0"/>
              </a:spcBef>
              <a:spcAft>
                <a:spcPct val="0"/>
              </a:spcAft>
              <a:defRPr kumimoji="1">
                <a:solidFill>
                  <a:schemeClr val="tx1"/>
                </a:solidFill>
                <a:latin typeface="Arial" charset="0"/>
                <a:ea typeface="新細明體" charset="-120"/>
              </a:defRPr>
            </a:lvl8pPr>
            <a:lvl9pPr marL="3886200" indent="-228600" defTabSz="1258888" eaLnBrk="0" fontAlgn="base" hangingPunct="0">
              <a:spcBef>
                <a:spcPct val="0"/>
              </a:spcBef>
              <a:spcAft>
                <a:spcPct val="0"/>
              </a:spcAft>
              <a:defRPr kumimoji="1">
                <a:solidFill>
                  <a:schemeClr val="tx1"/>
                </a:solidFill>
                <a:latin typeface="Arial" charset="0"/>
                <a:ea typeface="新細明體" charset="-120"/>
              </a:defRPr>
            </a:lvl9pPr>
          </a:lstStyle>
          <a:p>
            <a:pPr eaLnBrk="1" hangingPunct="1">
              <a:lnSpc>
                <a:spcPct val="90000"/>
              </a:lnSpc>
              <a:spcBef>
                <a:spcPct val="50000"/>
              </a:spcBef>
              <a:defRPr/>
            </a:pPr>
            <a:r>
              <a:rPr lang="en-US" altLang="zh-TW" sz="3000" b="1" dirty="0">
                <a:latin typeface="Times New Roman" pitchFamily="18" charset="0"/>
              </a:rPr>
              <a:t>References</a:t>
            </a:r>
            <a:r>
              <a:rPr lang="en-US" altLang="zh-TW" sz="3000" dirty="0">
                <a:latin typeface="Times New Roman" pitchFamily="18" charset="0"/>
              </a:rPr>
              <a:t>: </a:t>
            </a:r>
            <a:r>
              <a:rPr lang="en-US" altLang="zh-TW" sz="3000" dirty="0">
                <a:latin typeface="Times New Roman" pitchFamily="18" charset="0"/>
              </a:rPr>
              <a:t>    </a:t>
            </a:r>
            <a:r>
              <a:rPr lang="en-US" altLang="zh-TW" sz="4050" dirty="0">
                <a:latin typeface="Times New Roman" pitchFamily="18" charset="0"/>
              </a:rPr>
              <a:t>1</a:t>
            </a:r>
            <a:r>
              <a:rPr lang="en-US" altLang="zh-TW" sz="4050" dirty="0">
                <a:latin typeface="Times New Roman" pitchFamily="18" charset="0"/>
              </a:rPr>
              <a:t>. 4.3.2, 4.4.2 of Huang, or 9.1-9.3 of </a:t>
            </a:r>
            <a:r>
              <a:rPr lang="en-US" altLang="zh-TW" sz="4050" dirty="0" err="1">
                <a:latin typeface="Times New Roman" pitchFamily="18" charset="0"/>
              </a:rPr>
              <a:t>Jelinek</a:t>
            </a:r>
            <a:r>
              <a:rPr lang="en-US" altLang="zh-TW" sz="4050" dirty="0">
                <a:latin typeface="Times New Roman" pitchFamily="18" charset="0"/>
              </a:rPr>
              <a:t> </a:t>
            </a:r>
          </a:p>
          <a:p>
            <a:pPr marL="2376000" indent="0" eaLnBrk="1" hangingPunct="1">
              <a:lnSpc>
                <a:spcPct val="90000"/>
              </a:lnSpc>
              <a:spcBef>
                <a:spcPct val="50000"/>
              </a:spcBef>
              <a:defRPr/>
            </a:pPr>
            <a:r>
              <a:rPr lang="en-US" altLang="zh-TW" sz="4050" dirty="0">
                <a:latin typeface="Times New Roman" pitchFamily="18" charset="0"/>
              </a:rPr>
              <a:t>2. 6.4.3 of </a:t>
            </a:r>
            <a:r>
              <a:rPr lang="en-US" altLang="zh-TW" sz="4050" dirty="0" err="1">
                <a:latin typeface="Times New Roman" pitchFamily="18" charset="0"/>
              </a:rPr>
              <a:t>Rabiner</a:t>
            </a:r>
            <a:r>
              <a:rPr lang="en-US" altLang="zh-TW" sz="4050" dirty="0">
                <a:latin typeface="Times New Roman" pitchFamily="18" charset="0"/>
              </a:rPr>
              <a:t> and </a:t>
            </a:r>
            <a:r>
              <a:rPr lang="en-US" altLang="zh-TW" sz="4050" dirty="0" err="1">
                <a:latin typeface="Times New Roman" pitchFamily="18" charset="0"/>
              </a:rPr>
              <a:t>Juang</a:t>
            </a:r>
            <a:endParaRPr lang="en-US" altLang="zh-TW" sz="4050" dirty="0">
              <a:latin typeface="Times New Roman" pitchFamily="18" charset="0"/>
            </a:endParaRPr>
          </a:p>
          <a:p>
            <a:pPr marL="2808000" indent="-432000" eaLnBrk="1" hangingPunct="1">
              <a:lnSpc>
                <a:spcPct val="90000"/>
              </a:lnSpc>
              <a:spcBef>
                <a:spcPct val="50000"/>
              </a:spcBef>
              <a:defRPr/>
            </a:pPr>
            <a:r>
              <a:rPr lang="en-US" altLang="zh-TW" sz="4050" dirty="0">
                <a:latin typeface="Times New Roman" pitchFamily="18" charset="0"/>
              </a:rPr>
              <a:t>3. http://</a:t>
            </a:r>
            <a:r>
              <a:rPr lang="en-US" altLang="zh-TW" sz="4050" dirty="0" err="1">
                <a:latin typeface="Times New Roman" pitchFamily="18" charset="0"/>
              </a:rPr>
              <a:t>www.stanford</a:t>
            </a:r>
            <a:r>
              <a:rPr lang="en-US" altLang="zh-TW" sz="4050" dirty="0">
                <a:latin typeface="Times New Roman" pitchFamily="18" charset="0"/>
              </a:rPr>
              <a:t> .</a:t>
            </a:r>
            <a:r>
              <a:rPr lang="en-US" altLang="zh-TW" sz="4050" dirty="0" err="1">
                <a:latin typeface="Times New Roman" pitchFamily="18" charset="0"/>
              </a:rPr>
              <a:t>edu</a:t>
            </a:r>
            <a:r>
              <a:rPr lang="en-US" altLang="zh-TW" sz="4050" dirty="0">
                <a:latin typeface="Times New Roman" pitchFamily="18" charset="0"/>
              </a:rPr>
              <a:t>/class/cs229/</a:t>
            </a:r>
            <a:r>
              <a:rPr lang="en-US" altLang="zh-TW" sz="4050" dirty="0" err="1">
                <a:latin typeface="Times New Roman" pitchFamily="18" charset="0"/>
              </a:rPr>
              <a:t>materials.html</a:t>
            </a:r>
            <a:endParaRPr lang="en-US" altLang="zh-TW" sz="4050" dirty="0">
              <a:latin typeface="Times New Roman" pitchFamily="18" charset="0"/>
            </a:endParaRPr>
          </a:p>
          <a:p>
            <a:pPr marL="2808000" indent="-432000" eaLnBrk="1" hangingPunct="1">
              <a:lnSpc>
                <a:spcPct val="90000"/>
              </a:lnSpc>
              <a:spcBef>
                <a:spcPct val="50000"/>
              </a:spcBef>
              <a:defRPr/>
            </a:pPr>
            <a:r>
              <a:rPr lang="en-US" altLang="zh-TW" sz="4050" dirty="0">
                <a:latin typeface="Times New Roman" pitchFamily="18" charset="0"/>
              </a:rPr>
              <a:t>4.http://</a:t>
            </a:r>
            <a:r>
              <a:rPr lang="en-US" altLang="zh-TW" sz="4050" dirty="0" err="1">
                <a:latin typeface="Times New Roman" pitchFamily="18" charset="0"/>
              </a:rPr>
              <a:t>melodi.ee.washington.edu</a:t>
            </a:r>
            <a:r>
              <a:rPr lang="en-US" altLang="zh-TW" sz="4050" dirty="0">
                <a:latin typeface="Times New Roman" pitchFamily="18" charset="0"/>
              </a:rPr>
              <a:t>/people/</a:t>
            </a:r>
            <a:r>
              <a:rPr lang="en-US" altLang="zh-TW" sz="4050" dirty="0" err="1">
                <a:latin typeface="Times New Roman" pitchFamily="18" charset="0"/>
              </a:rPr>
              <a:t>bilmes</a:t>
            </a:r>
            <a:r>
              <a:rPr lang="en-US" altLang="zh-TW" sz="4050" dirty="0">
                <a:latin typeface="Times New Roman" pitchFamily="18" charset="0"/>
              </a:rPr>
              <a:t>/</a:t>
            </a:r>
            <a:r>
              <a:rPr lang="en-US" altLang="zh-TW" sz="4050" dirty="0" err="1">
                <a:latin typeface="Times New Roman" pitchFamily="18" charset="0"/>
              </a:rPr>
              <a:t>mypapers</a:t>
            </a:r>
            <a:r>
              <a:rPr lang="en-US" altLang="zh-TW" sz="4050" dirty="0">
                <a:latin typeface="Times New Roman" pitchFamily="18" charset="0"/>
              </a:rPr>
              <a:t>/</a:t>
            </a:r>
            <a:r>
              <a:rPr lang="en-US" altLang="zh-TW" sz="4050" dirty="0" err="1">
                <a:latin typeface="Times New Roman" pitchFamily="18" charset="0"/>
              </a:rPr>
              <a:t>em.pdf</a:t>
            </a:r>
            <a:endParaRPr lang="en-US" altLang="zh-TW" sz="4050" dirty="0">
              <a:latin typeface="Times New Roman" pitchFamily="18" charset="0"/>
            </a:endParaRPr>
          </a:p>
          <a:p>
            <a:pPr marL="2808000" indent="-432000" eaLnBrk="1" hangingPunct="1">
              <a:lnSpc>
                <a:spcPct val="90000"/>
              </a:lnSpc>
              <a:spcBef>
                <a:spcPct val="50000"/>
              </a:spcBef>
              <a:defRPr/>
            </a:pPr>
            <a:r>
              <a:rPr lang="en-US" altLang="zh-TW" sz="4050" dirty="0">
                <a:latin typeface="Times New Roman" pitchFamily="18" charset="0"/>
              </a:rPr>
              <a:t>5.http://</a:t>
            </a:r>
            <a:r>
              <a:rPr lang="en-US" altLang="zh-TW" sz="4050" dirty="0" err="1">
                <a:latin typeface="Times New Roman" pitchFamily="18" charset="0"/>
              </a:rPr>
              <a:t>www.academia.edu</a:t>
            </a:r>
            <a:r>
              <a:rPr lang="en-US" altLang="zh-TW" sz="4050" dirty="0">
                <a:latin typeface="Times New Roman" pitchFamily="18" charset="0"/>
              </a:rPr>
              <a:t>/2785880/A_note_on_EM_algorithm_for_probabilistic_latent_semantic_analysis</a:t>
            </a:r>
          </a:p>
        </p:txBody>
      </p:sp>
    </p:spTree>
    <p:extLst>
      <p:ext uri="{BB962C8B-B14F-4D97-AF65-F5344CB8AC3E}">
        <p14:creationId xmlns:p14="http://schemas.microsoft.com/office/powerpoint/2010/main" val="129369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1871192" y="32375"/>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dirty="0"/>
              <a:t>EM (Expectation and Maximization) Algorithm</a:t>
            </a:r>
          </a:p>
        </p:txBody>
      </p:sp>
      <p:sp>
        <p:nvSpPr>
          <p:cNvPr id="3075" name="Rectangle 3"/>
          <p:cNvSpPr>
            <a:spLocks noGrp="1" noChangeArrowheads="1"/>
          </p:cNvSpPr>
          <p:nvPr>
            <p:ph type="body" idx="1"/>
          </p:nvPr>
        </p:nvSpPr>
        <p:spPr bwMode="auto">
          <a:xfrm>
            <a:off x="2286000" y="1360489"/>
            <a:ext cx="13716000" cy="8628516"/>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eaLnBrk="1" hangingPunct="1">
              <a:lnSpc>
                <a:spcPct val="90000"/>
              </a:lnSpc>
              <a:buFont typeface="Wingdings" pitchFamily="2" charset="2"/>
              <a:buChar char=""/>
              <a:defRPr/>
            </a:pPr>
            <a:r>
              <a:rPr lang="en-US" altLang="zh-TW" sz="3600" dirty="0">
                <a:latin typeface="Times New Roman" pitchFamily="18" charset="0"/>
              </a:rPr>
              <a:t> </a:t>
            </a:r>
            <a:r>
              <a:rPr lang="en-US" altLang="zh-TW" sz="3600" b="1" dirty="0">
                <a:latin typeface="Times New Roman" pitchFamily="18" charset="0"/>
              </a:rPr>
              <a:t>Goal</a:t>
            </a:r>
            <a:r>
              <a:rPr lang="en-US" altLang="zh-TW" sz="3600" dirty="0">
                <a:latin typeface="Times New Roman" pitchFamily="18" charset="0"/>
              </a:rPr>
              <a:t> </a:t>
            </a:r>
            <a:r>
              <a:rPr lang="en-US" altLang="zh-TW" sz="3600" i="1" dirty="0">
                <a:latin typeface="Times New Roman" pitchFamily="18" charset="0"/>
              </a:rPr>
              <a:t/>
            </a:r>
            <a:br>
              <a:rPr lang="en-US" altLang="zh-TW" sz="3600" i="1" dirty="0">
                <a:latin typeface="Times New Roman" pitchFamily="18" charset="0"/>
              </a:rPr>
            </a:br>
            <a:r>
              <a:rPr lang="en-US" altLang="zh-TW" sz="3300" i="1" dirty="0">
                <a:latin typeface="Times New Roman" pitchFamily="18" charset="0"/>
              </a:rPr>
              <a:t>estimating the parameters for some probabilistic models based on some criteria</a:t>
            </a:r>
          </a:p>
          <a:p>
            <a:pPr eaLnBrk="1" hangingPunct="1">
              <a:lnSpc>
                <a:spcPct val="90000"/>
              </a:lnSpc>
              <a:defRPr/>
            </a:pPr>
            <a:r>
              <a:rPr lang="en-US" altLang="zh-TW" sz="3600" b="1" dirty="0">
                <a:latin typeface="Times New Roman" pitchFamily="18" charset="0"/>
              </a:rPr>
              <a:t>Parameter Estimation Principles given some observations</a:t>
            </a:r>
          </a:p>
          <a:p>
            <a:pPr marL="0" indent="0">
              <a:lnSpc>
                <a:spcPct val="90000"/>
              </a:lnSpc>
              <a:buNone/>
              <a:defRPr/>
            </a:pPr>
            <a:r>
              <a:rPr lang="en-US" altLang="zh-TW" sz="3600" b="1" dirty="0">
                <a:latin typeface="Times New Roman" pitchFamily="18" charset="0"/>
              </a:rPr>
              <a:t>     </a:t>
            </a:r>
            <a:r>
              <a:rPr lang="en-US" altLang="zh-TW" sz="3600" b="1" i="1" dirty="0">
                <a:latin typeface="Times New Roman" pitchFamily="18" charset="0"/>
              </a:rPr>
              <a:t>X</a:t>
            </a:r>
            <a:r>
              <a:rPr lang="en-US" altLang="zh-TW" sz="3600" b="1" dirty="0">
                <a:latin typeface="Times New Roman" pitchFamily="18" charset="0"/>
              </a:rPr>
              <a:t>=[</a:t>
            </a:r>
            <a:r>
              <a:rPr lang="en-US" altLang="zh-TW" sz="3600" b="1" i="1" dirty="0">
                <a:latin typeface="Times New Roman" pitchFamily="18" charset="0"/>
              </a:rPr>
              <a:t>x</a:t>
            </a:r>
            <a:r>
              <a:rPr lang="en-US" altLang="zh-TW" sz="3600" b="1" baseline="-25000" dirty="0">
                <a:latin typeface="Times New Roman" pitchFamily="18" charset="0"/>
              </a:rPr>
              <a:t>1</a:t>
            </a:r>
            <a:r>
              <a:rPr lang="en-US" altLang="zh-TW" sz="3600" b="1" dirty="0">
                <a:latin typeface="Times New Roman" pitchFamily="18" charset="0"/>
              </a:rPr>
              <a:t>, </a:t>
            </a:r>
            <a:r>
              <a:rPr lang="en-US" altLang="zh-TW" sz="3600" b="1" i="1" dirty="0">
                <a:latin typeface="Times New Roman" pitchFamily="18" charset="0"/>
              </a:rPr>
              <a:t>x</a:t>
            </a:r>
            <a:r>
              <a:rPr lang="en-US" altLang="zh-TW" sz="3600" b="1" baseline="-25000" dirty="0">
                <a:latin typeface="Times New Roman" pitchFamily="18" charset="0"/>
              </a:rPr>
              <a:t>2</a:t>
            </a:r>
            <a:r>
              <a:rPr lang="en-US" altLang="zh-TW" sz="3600" b="1" dirty="0">
                <a:latin typeface="Times New Roman" pitchFamily="18" charset="0"/>
              </a:rPr>
              <a:t>, ……, </a:t>
            </a:r>
            <a:r>
              <a:rPr lang="en-US" altLang="zh-TW" sz="3600" b="1" i="1" dirty="0" err="1">
                <a:latin typeface="Times New Roman" pitchFamily="18" charset="0"/>
              </a:rPr>
              <a:t>x</a:t>
            </a:r>
            <a:r>
              <a:rPr lang="en-US" altLang="zh-TW" sz="3600" b="1" baseline="-25000" dirty="0" err="1">
                <a:latin typeface="Times New Roman" pitchFamily="18" charset="0"/>
              </a:rPr>
              <a:t>N</a:t>
            </a:r>
            <a:r>
              <a:rPr lang="en-US" altLang="zh-TW" sz="3600" b="1" dirty="0">
                <a:latin typeface="Times New Roman" pitchFamily="18" charset="0"/>
              </a:rPr>
              <a:t>]:</a:t>
            </a:r>
          </a:p>
          <a:p>
            <a:pPr lvl="1" eaLnBrk="1" hangingPunct="1">
              <a:lnSpc>
                <a:spcPct val="90000"/>
              </a:lnSpc>
              <a:defRPr/>
            </a:pPr>
            <a:r>
              <a:rPr lang="en-US" altLang="zh-TW" sz="3300" dirty="0">
                <a:latin typeface="Times New Roman" pitchFamily="18" charset="0"/>
              </a:rPr>
              <a:t>Maximum Likelihood  (ML) Principle</a:t>
            </a:r>
            <a:br>
              <a:rPr lang="en-US" altLang="zh-TW" sz="3300" dirty="0">
                <a:latin typeface="Times New Roman" pitchFamily="18" charset="0"/>
              </a:rPr>
            </a:br>
            <a:r>
              <a:rPr lang="en-US" altLang="zh-TW" sz="3300" dirty="0">
                <a:latin typeface="Times New Roman" pitchFamily="18" charset="0"/>
              </a:rPr>
              <a:t>find the model parameter set </a:t>
            </a:r>
            <a:r>
              <a:rPr lang="en-US" altLang="zh-TW" sz="3300" b="1" dirty="0">
                <a:latin typeface="Times New Roman" pitchFamily="18" charset="0"/>
                <a:sym typeface="Symbol" pitchFamily="18" charset="2"/>
              </a:rPr>
              <a:t></a:t>
            </a:r>
            <a:r>
              <a:rPr lang="en-US" altLang="zh-TW" sz="3300" dirty="0">
                <a:latin typeface="Times New Roman" pitchFamily="18" charset="0"/>
              </a:rPr>
              <a:t> such that the likelihood function is maximized, P(</a:t>
            </a:r>
            <a:r>
              <a:rPr lang="en-US" altLang="zh-TW" sz="3300" b="1" i="1" dirty="0">
                <a:latin typeface="Times New Roman" pitchFamily="18" charset="0"/>
              </a:rPr>
              <a:t>X</a:t>
            </a:r>
            <a:r>
              <a:rPr lang="en-US" altLang="zh-TW" sz="3300" dirty="0">
                <a:latin typeface="Times New Roman" pitchFamily="18" charset="0"/>
              </a:rPr>
              <a:t> |</a:t>
            </a:r>
            <a:r>
              <a:rPr lang="en-US" altLang="zh-TW" sz="3300" b="1" dirty="0">
                <a:latin typeface="Times New Roman" pitchFamily="18" charset="0"/>
                <a:sym typeface="Symbol" pitchFamily="18" charset="2"/>
              </a:rPr>
              <a:t></a:t>
            </a:r>
            <a:r>
              <a:rPr lang="en-US" altLang="zh-TW" sz="3300" dirty="0">
                <a:latin typeface="Times New Roman" pitchFamily="18" charset="0"/>
              </a:rPr>
              <a:t>)= max.</a:t>
            </a:r>
          </a:p>
          <a:p>
            <a:pPr marL="1614488" lvl="2" indent="-216695">
              <a:lnSpc>
                <a:spcPct val="90000"/>
              </a:lnSpc>
              <a:defRPr/>
            </a:pPr>
            <a:r>
              <a:rPr lang="en-US" altLang="zh-TW" sz="3000" dirty="0">
                <a:latin typeface="Times New Roman" pitchFamily="18" charset="0"/>
              </a:rPr>
              <a:t>For example, if </a:t>
            </a:r>
            <a:r>
              <a:rPr lang="en-US" altLang="zh-TW" sz="3000" b="1" dirty="0">
                <a:latin typeface="Times New Roman" pitchFamily="18" charset="0"/>
                <a:sym typeface="Symbol" pitchFamily="18" charset="2"/>
              </a:rPr>
              <a:t></a:t>
            </a:r>
            <a:r>
              <a:rPr lang="en-US" altLang="zh-TW" sz="3000" dirty="0">
                <a:latin typeface="Times New Roman" pitchFamily="18" charset="0"/>
              </a:rPr>
              <a:t> ={</a:t>
            </a:r>
            <a:r>
              <a:rPr lang="en-US" altLang="zh-TW" sz="3000" b="1" dirty="0">
                <a:latin typeface="Times New Roman" pitchFamily="18" charset="0"/>
                <a:sym typeface="Symbol" pitchFamily="18" charset="2"/>
              </a:rPr>
              <a:t>,</a:t>
            </a:r>
            <a:r>
              <a:rPr lang="en-US" altLang="zh-TW" sz="3000" dirty="0">
                <a:latin typeface="Times New Roman" pitchFamily="18" charset="0"/>
              </a:rPr>
              <a:t>} is the parameters of a normal distribution, and </a:t>
            </a:r>
            <a:r>
              <a:rPr lang="en-US" altLang="zh-TW" sz="3000" b="1" dirty="0">
                <a:latin typeface="Times New Roman" pitchFamily="18" charset="0"/>
              </a:rPr>
              <a:t>X</a:t>
            </a:r>
            <a:r>
              <a:rPr lang="en-US" altLang="zh-TW" sz="3000" dirty="0">
                <a:latin typeface="Times New Roman" pitchFamily="18" charset="0"/>
              </a:rPr>
              <a:t> is </a:t>
            </a:r>
            <a:r>
              <a:rPr lang="en-US" altLang="zh-TW" sz="3000" dirty="0" err="1">
                <a:latin typeface="Times New Roman" pitchFamily="18" charset="0"/>
              </a:rPr>
              <a:t>i.i.d</a:t>
            </a:r>
            <a:r>
              <a:rPr lang="en-US" altLang="zh-TW" sz="3000" dirty="0">
                <a:latin typeface="Times New Roman" pitchFamily="18" charset="0"/>
              </a:rPr>
              <a:t>, then the ML estimate of </a:t>
            </a:r>
            <a:r>
              <a:rPr lang="en-US" altLang="zh-TW" sz="3000" b="1" dirty="0">
                <a:latin typeface="Times New Roman" pitchFamily="18" charset="0"/>
                <a:sym typeface="Symbol" pitchFamily="18" charset="2"/>
              </a:rPr>
              <a:t> </a:t>
            </a:r>
            <a:r>
              <a:rPr lang="en-US" altLang="zh-TW" sz="3000" dirty="0">
                <a:latin typeface="Times New Roman" pitchFamily="18" charset="0"/>
              </a:rPr>
              <a:t>={</a:t>
            </a:r>
            <a:r>
              <a:rPr lang="en-US" altLang="zh-TW" sz="3000" b="1" dirty="0">
                <a:latin typeface="Times New Roman" pitchFamily="18" charset="0"/>
                <a:sym typeface="Symbol" pitchFamily="18" charset="2"/>
              </a:rPr>
              <a:t>,</a:t>
            </a:r>
            <a:r>
              <a:rPr lang="en-US" altLang="zh-TW" sz="3000" dirty="0">
                <a:latin typeface="Times New Roman" pitchFamily="18" charset="0"/>
              </a:rPr>
              <a:t>} can be shown to be </a:t>
            </a:r>
            <a:br>
              <a:rPr lang="en-US" altLang="zh-TW" sz="3000" dirty="0">
                <a:latin typeface="Times New Roman" pitchFamily="18" charset="0"/>
              </a:rPr>
            </a:br>
            <a:endParaRPr lang="en-US" altLang="zh-TW" sz="3000" dirty="0">
              <a:latin typeface="Times New Roman" pitchFamily="18" charset="0"/>
            </a:endParaRPr>
          </a:p>
          <a:p>
            <a:pPr marL="1614488" lvl="2" indent="-216695">
              <a:lnSpc>
                <a:spcPct val="90000"/>
              </a:lnSpc>
              <a:defRPr/>
            </a:pPr>
            <a:endParaRPr lang="en-US" altLang="zh-TW" sz="3000" dirty="0">
              <a:latin typeface="Times New Roman" pitchFamily="18" charset="0"/>
            </a:endParaRPr>
          </a:p>
          <a:p>
            <a:pPr lvl="1" eaLnBrk="1" hangingPunct="1">
              <a:lnSpc>
                <a:spcPct val="90000"/>
              </a:lnSpc>
              <a:spcBef>
                <a:spcPct val="100000"/>
              </a:spcBef>
              <a:defRPr/>
            </a:pPr>
            <a:r>
              <a:rPr lang="en-US" altLang="zh-TW" sz="3300" dirty="0">
                <a:latin typeface="Times New Roman" pitchFamily="18" charset="0"/>
              </a:rPr>
              <a:t>the Maximum A Posteriori (MAP) Principle </a:t>
            </a:r>
          </a:p>
          <a:p>
            <a:pPr marL="1614488" lvl="2" indent="-216695">
              <a:lnSpc>
                <a:spcPct val="90000"/>
              </a:lnSpc>
              <a:defRPr/>
            </a:pPr>
            <a:r>
              <a:rPr lang="en-US" altLang="zh-TW" sz="3000" dirty="0">
                <a:latin typeface="Times New Roman" pitchFamily="18" charset="0"/>
              </a:rPr>
              <a:t>Find the model parameter </a:t>
            </a:r>
            <a:r>
              <a:rPr lang="en-US" altLang="zh-TW" sz="3000" b="1" dirty="0">
                <a:latin typeface="Times New Roman" pitchFamily="18" charset="0"/>
                <a:sym typeface="Symbol" pitchFamily="18" charset="2"/>
              </a:rPr>
              <a:t></a:t>
            </a:r>
            <a:r>
              <a:rPr lang="en-US" altLang="zh-TW" sz="3000" dirty="0">
                <a:latin typeface="Times New Roman" pitchFamily="18" charset="0"/>
              </a:rPr>
              <a:t> so that the A Posterior probability is maximized</a:t>
            </a:r>
          </a:p>
          <a:p>
            <a:pPr lvl="1" eaLnBrk="1" hangingPunct="1">
              <a:lnSpc>
                <a:spcPct val="90000"/>
              </a:lnSpc>
              <a:buFontTx/>
              <a:buNone/>
              <a:defRPr/>
            </a:pPr>
            <a:r>
              <a:rPr lang="en-US" altLang="zh-TW" sz="3300" dirty="0">
                <a:latin typeface="Times New Roman" pitchFamily="18" charset="0"/>
              </a:rPr>
              <a:t>		   </a:t>
            </a:r>
            <a:r>
              <a:rPr lang="en-US" altLang="zh-TW" sz="3000" dirty="0">
                <a:latin typeface="Times New Roman" pitchFamily="18" charset="0"/>
              </a:rPr>
              <a:t>i.e. P(</a:t>
            </a:r>
            <a:r>
              <a:rPr lang="en-US" altLang="zh-TW" sz="3000" b="1" dirty="0">
                <a:latin typeface="Times New Roman" pitchFamily="18" charset="0"/>
                <a:sym typeface="Symbol" pitchFamily="18" charset="2"/>
              </a:rPr>
              <a:t></a:t>
            </a:r>
            <a:r>
              <a:rPr lang="en-US" altLang="zh-TW" sz="3000" dirty="0">
                <a:latin typeface="Times New Roman" pitchFamily="18" charset="0"/>
              </a:rPr>
              <a:t> |</a:t>
            </a:r>
            <a:r>
              <a:rPr lang="en-US" altLang="zh-TW" sz="3000" b="1" i="1" dirty="0">
                <a:latin typeface="Times New Roman" pitchFamily="18" charset="0"/>
              </a:rPr>
              <a:t>X</a:t>
            </a:r>
            <a:r>
              <a:rPr lang="en-US" altLang="zh-TW" sz="3000" dirty="0">
                <a:latin typeface="Times New Roman" pitchFamily="18" charset="0"/>
              </a:rPr>
              <a:t>)= P(</a:t>
            </a:r>
            <a:r>
              <a:rPr lang="en-US" altLang="zh-TW" sz="3000" b="1" i="1" dirty="0">
                <a:latin typeface="Times New Roman" pitchFamily="18" charset="0"/>
              </a:rPr>
              <a:t>X</a:t>
            </a:r>
            <a:r>
              <a:rPr lang="en-US" altLang="zh-TW" sz="3000" dirty="0">
                <a:latin typeface="Times New Roman" pitchFamily="18" charset="0"/>
              </a:rPr>
              <a:t> |</a:t>
            </a:r>
            <a:r>
              <a:rPr lang="en-US" altLang="zh-TW" sz="3000" b="1" dirty="0">
                <a:latin typeface="Times New Roman" pitchFamily="18" charset="0"/>
                <a:sym typeface="Symbol" pitchFamily="18" charset="2"/>
              </a:rPr>
              <a:t></a:t>
            </a:r>
            <a:r>
              <a:rPr lang="en-US" altLang="zh-TW" sz="3000" dirty="0">
                <a:latin typeface="Times New Roman" pitchFamily="18" charset="0"/>
              </a:rPr>
              <a:t>) P(</a:t>
            </a:r>
            <a:r>
              <a:rPr lang="en-US" altLang="zh-TW" sz="3000" b="1" dirty="0">
                <a:latin typeface="Times New Roman" pitchFamily="18" charset="0"/>
                <a:sym typeface="Symbol" pitchFamily="18" charset="2"/>
              </a:rPr>
              <a:t></a:t>
            </a:r>
            <a:r>
              <a:rPr lang="en-US" altLang="zh-TW" sz="3000" dirty="0">
                <a:latin typeface="Times New Roman" pitchFamily="18" charset="0"/>
              </a:rPr>
              <a:t>)/ P(</a:t>
            </a:r>
            <a:r>
              <a:rPr lang="en-US" altLang="zh-TW" sz="3000" b="1" i="1" dirty="0">
                <a:latin typeface="Times New Roman" pitchFamily="18" charset="0"/>
              </a:rPr>
              <a:t>X</a:t>
            </a:r>
            <a:r>
              <a:rPr lang="en-US" altLang="zh-TW" sz="3000" dirty="0">
                <a:latin typeface="Times New Roman" pitchFamily="18" charset="0"/>
              </a:rPr>
              <a:t>)= max</a:t>
            </a:r>
          </a:p>
          <a:p>
            <a:pPr lvl="1" eaLnBrk="1" hangingPunct="1">
              <a:lnSpc>
                <a:spcPct val="90000"/>
              </a:lnSpc>
              <a:buFontTx/>
              <a:buNone/>
              <a:defRPr/>
            </a:pPr>
            <a:r>
              <a:rPr lang="en-US" altLang="zh-TW" sz="3000" dirty="0">
                <a:latin typeface="Times New Roman" pitchFamily="18" charset="0"/>
              </a:rPr>
              <a:t>		       </a:t>
            </a:r>
            <a:r>
              <a:rPr lang="en-US" altLang="zh-TW" sz="3000" dirty="0">
                <a:sym typeface="Symbol" pitchFamily="18" charset="2"/>
              </a:rPr>
              <a:t> </a:t>
            </a:r>
            <a:r>
              <a:rPr lang="en-US" altLang="zh-TW" sz="3000" dirty="0">
                <a:latin typeface="Times New Roman" pitchFamily="18" charset="0"/>
              </a:rPr>
              <a:t>P(</a:t>
            </a:r>
            <a:r>
              <a:rPr lang="en-US" altLang="zh-TW" sz="3000" b="1" i="1" dirty="0">
                <a:latin typeface="Times New Roman" pitchFamily="18" charset="0"/>
              </a:rPr>
              <a:t>X</a:t>
            </a:r>
            <a:r>
              <a:rPr lang="en-US" altLang="zh-TW" sz="3000" dirty="0">
                <a:latin typeface="Times New Roman" pitchFamily="18" charset="0"/>
              </a:rPr>
              <a:t> |</a:t>
            </a:r>
            <a:r>
              <a:rPr lang="en-US" altLang="zh-TW" sz="3000" b="1" dirty="0">
                <a:latin typeface="Times New Roman" pitchFamily="18" charset="0"/>
                <a:sym typeface="Symbol" pitchFamily="18" charset="2"/>
              </a:rPr>
              <a:t></a:t>
            </a:r>
            <a:r>
              <a:rPr lang="en-US" altLang="zh-TW" sz="3000" dirty="0">
                <a:latin typeface="Times New Roman" pitchFamily="18" charset="0"/>
              </a:rPr>
              <a:t>) P(</a:t>
            </a:r>
            <a:r>
              <a:rPr lang="en-US" altLang="zh-TW" sz="3000" b="1" dirty="0">
                <a:latin typeface="Times New Roman" pitchFamily="18" charset="0"/>
                <a:sym typeface="Symbol" pitchFamily="18" charset="2"/>
              </a:rPr>
              <a:t></a:t>
            </a:r>
            <a:r>
              <a:rPr lang="en-US" altLang="zh-TW" sz="3000" dirty="0">
                <a:latin typeface="Times New Roman" pitchFamily="18" charset="0"/>
              </a:rPr>
              <a:t>) = max</a:t>
            </a:r>
          </a:p>
        </p:txBody>
      </p:sp>
      <p:graphicFrame>
        <p:nvGraphicFramePr>
          <p:cNvPr id="3076" name="Object 4"/>
          <p:cNvGraphicFramePr>
            <a:graphicFrameLocks noGrp="1" noChangeAspect="1"/>
          </p:cNvGraphicFramePr>
          <p:nvPr>
            <p:ph sz="half" idx="4294967295"/>
          </p:nvPr>
        </p:nvGraphicFramePr>
        <p:xfrm>
          <a:off x="5472113" y="6463509"/>
          <a:ext cx="6803232" cy="938213"/>
        </p:xfrm>
        <a:graphic>
          <a:graphicData uri="http://schemas.openxmlformats.org/presentationml/2006/ole">
            <mc:AlternateContent xmlns:mc="http://schemas.openxmlformats.org/markup-compatibility/2006">
              <mc:Choice xmlns:v="urn:schemas-microsoft-com:vml" Requires="v">
                <p:oleObj spid="_x0000_s1031" name="方程式" r:id="rId3" imgW="2578100" imgH="355600" progId="Equation.3">
                  <p:embed/>
                </p:oleObj>
              </mc:Choice>
              <mc:Fallback>
                <p:oleObj name="方程式" r:id="rId3" imgW="2578100" imgH="355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113" y="6463509"/>
                        <a:ext cx="6803232"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253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bwMode="auto">
          <a:xfrm>
            <a:off x="2286000" y="796"/>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a:t>Parameter Estimation</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500" y="1544496"/>
            <a:ext cx="8623079" cy="8623079"/>
          </a:xfrm>
          <a:prstGeom prst="rect">
            <a:avLst/>
          </a:prstGeom>
        </p:spPr>
      </p:pic>
      <mc:AlternateContent xmlns:mc="http://schemas.openxmlformats.org/markup-compatibility/2006">
        <mc:Choice xmlns:a14="http://schemas.microsoft.com/office/drawing/2010/main" Requires="a14">
          <p:sp>
            <p:nvSpPr>
              <p:cNvPr id="3" name="文字方塊 2"/>
              <p:cNvSpPr txBox="1"/>
              <p:nvPr/>
            </p:nvSpPr>
            <p:spPr>
              <a:xfrm>
                <a:off x="7631832" y="1148758"/>
                <a:ext cx="378000" cy="646331"/>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r>
                        <a:rPr lang="zh-TW" altLang="en-US" sz="4200" i="1">
                          <a:solidFill>
                            <a:srgbClr val="FF0000"/>
                          </a:solidFill>
                          <a:latin typeface="Cambria Math"/>
                        </a:rPr>
                        <m:t>𝜇</m:t>
                      </m:r>
                    </m:oMath>
                  </m:oMathPara>
                </a14:m>
                <a:endParaRPr lang="zh-TW" altLang="en-US" sz="4200" dirty="0">
                  <a:solidFill>
                    <a:srgbClr val="FF0000"/>
                  </a:solidFill>
                </a:endParaRPr>
              </a:p>
            </p:txBody>
          </p:sp>
        </mc:Choice>
        <mc:Fallback>
          <p:sp>
            <p:nvSpPr>
              <p:cNvPr id="3" name="文字方塊 2"/>
              <p:cNvSpPr txBox="1">
                <a:spLocks noRot="1" noChangeAspect="1" noMove="1" noResize="1" noEditPoints="1" noAdjustHandles="1" noChangeArrowheads="1" noChangeShapeType="1" noTextEdit="1"/>
              </p:cNvSpPr>
              <p:nvPr/>
            </p:nvSpPr>
            <p:spPr>
              <a:xfrm>
                <a:off x="7631832" y="1148758"/>
                <a:ext cx="378000" cy="64633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7737414" y="8493502"/>
                <a:ext cx="378000" cy="646331"/>
              </a:xfrm>
              <a:prstGeom prst="rect">
                <a:avLst/>
              </a:prstGeom>
              <a:noFill/>
            </p:spPr>
            <p:txBody>
              <a:bodyPr wrap="square" lIns="0" tIns="0" rIns="0" bIns="0" rtlCol="0" anchor="ctr" anchorCtr="0">
                <a:spAutoFit/>
              </a:bodyPr>
              <a:lstStyle/>
              <a:p>
                <a:pPr/>
                <a14:m>
                  <m:oMathPara xmlns:m="http://schemas.openxmlformats.org/officeDocument/2006/math">
                    <m:oMathParaPr>
                      <m:jc m:val="left"/>
                    </m:oMathParaPr>
                    <m:oMath xmlns:m="http://schemas.openxmlformats.org/officeDocument/2006/math">
                      <m:r>
                        <m:rPr>
                          <m:sty m:val="p"/>
                        </m:rPr>
                        <a:rPr lang="el-GR" altLang="zh-TW" sz="4200" i="1">
                          <a:solidFill>
                            <a:srgbClr val="FF0000"/>
                          </a:solidFill>
                          <a:latin typeface="Cambria Math"/>
                          <a:ea typeface="Cambria Math"/>
                        </a:rPr>
                        <m:t>Σ</m:t>
                      </m:r>
                    </m:oMath>
                  </m:oMathPara>
                </a14:m>
                <a:endParaRPr lang="zh-TW" altLang="en-US" sz="4200" dirty="0">
                  <a:solidFill>
                    <a:srgbClr val="FF0000"/>
                  </a:solidFill>
                </a:endParaRPr>
              </a:p>
            </p:txBody>
          </p:sp>
        </mc:Choice>
        <mc:Fallback>
          <p:sp>
            <p:nvSpPr>
              <p:cNvPr id="6" name="文字方塊 5"/>
              <p:cNvSpPr txBox="1">
                <a:spLocks noRot="1" noChangeAspect="1" noMove="1" noResize="1" noEditPoints="1" noAdjustHandles="1" noChangeArrowheads="1" noChangeShapeType="1" noTextEdit="1"/>
              </p:cNvSpPr>
              <p:nvPr/>
            </p:nvSpPr>
            <p:spPr>
              <a:xfrm>
                <a:off x="7737414" y="8493502"/>
                <a:ext cx="378000" cy="646331"/>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2041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799184" y="0"/>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dirty="0"/>
              <a:t>EM ( Expectation and Maximization) Algorithm</a:t>
            </a:r>
          </a:p>
        </p:txBody>
      </p:sp>
      <p:sp>
        <p:nvSpPr>
          <p:cNvPr id="5123" name="Rectangle 3"/>
          <p:cNvSpPr>
            <a:spLocks noGrp="1" noChangeArrowheads="1"/>
          </p:cNvSpPr>
          <p:nvPr>
            <p:ph type="body" idx="1"/>
          </p:nvPr>
        </p:nvSpPr>
        <p:spPr bwMode="auto">
          <a:xfrm>
            <a:off x="2286000" y="1360489"/>
            <a:ext cx="13716000" cy="358251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271463" indent="-271463">
              <a:lnSpc>
                <a:spcPct val="90000"/>
              </a:lnSpc>
            </a:pPr>
            <a:r>
              <a:rPr lang="en-US" altLang="zh-TW" sz="3600" b="1" dirty="0">
                <a:latin typeface="Times New Roman" pitchFamily="18" charset="0"/>
              </a:rPr>
              <a:t>Why EM?</a:t>
            </a:r>
          </a:p>
          <a:p>
            <a:pPr marL="942975" lvl="1" indent="-400050">
              <a:lnSpc>
                <a:spcPct val="90000"/>
              </a:lnSpc>
            </a:pPr>
            <a:r>
              <a:rPr lang="en-US" altLang="zh-TW" sz="3300" dirty="0">
                <a:latin typeface="Times New Roman" pitchFamily="18" charset="0"/>
              </a:rPr>
              <a:t>In some cases the evaluation of the objective function (e.g. likelihood function) depends on some intermediate variables (latent data) which are not observable (e.g.</a:t>
            </a:r>
            <a:r>
              <a:rPr lang="en-US" altLang="zh-TW" sz="3300" i="1" dirty="0">
                <a:latin typeface="Times New Roman" pitchFamily="18" charset="0"/>
              </a:rPr>
              <a:t> </a:t>
            </a:r>
            <a:r>
              <a:rPr lang="en-US" altLang="zh-TW" sz="3300" dirty="0">
                <a:latin typeface="Times New Roman" pitchFamily="18" charset="0"/>
              </a:rPr>
              <a:t>the state sequence</a:t>
            </a:r>
            <a:r>
              <a:rPr lang="en-US" altLang="zh-TW" sz="3300" i="1" dirty="0">
                <a:latin typeface="Times New Roman" pitchFamily="18" charset="0"/>
              </a:rPr>
              <a:t> </a:t>
            </a:r>
            <a:r>
              <a:rPr lang="en-US" altLang="zh-TW" sz="3300" dirty="0">
                <a:latin typeface="Times New Roman" pitchFamily="18" charset="0"/>
              </a:rPr>
              <a:t>for HMM parameter training)</a:t>
            </a:r>
          </a:p>
          <a:p>
            <a:pPr marL="942975" lvl="1" indent="-400050">
              <a:lnSpc>
                <a:spcPct val="90000"/>
              </a:lnSpc>
            </a:pPr>
            <a:r>
              <a:rPr lang="en-US" altLang="zh-TW" sz="3300" dirty="0">
                <a:latin typeface="Times New Roman" pitchFamily="18" charset="0"/>
              </a:rPr>
              <a:t>direct estimation of the desired parameters without such latent data is impossible or difficult</a:t>
            </a:r>
            <a:br>
              <a:rPr lang="en-US" altLang="zh-TW" sz="3300" dirty="0">
                <a:latin typeface="Times New Roman" pitchFamily="18" charset="0"/>
              </a:rPr>
            </a:br>
            <a:r>
              <a:rPr lang="en-US" altLang="zh-TW" sz="3300" dirty="0">
                <a:latin typeface="Times New Roman" pitchFamily="18" charset="0"/>
              </a:rPr>
              <a:t>e.g. to estimate {A,B, </a:t>
            </a:r>
            <a:r>
              <a:rPr lang="en-US" altLang="zh-TW" sz="3300" dirty="0">
                <a:latin typeface="Times New Roman" pitchFamily="18" charset="0"/>
                <a:sym typeface="Symbol" pitchFamily="18" charset="2"/>
              </a:rPr>
              <a:t></a:t>
            </a:r>
            <a:r>
              <a:rPr lang="en-US" altLang="zh-TW" sz="3300" dirty="0">
                <a:latin typeface="Times New Roman" pitchFamily="18" charset="0"/>
              </a:rPr>
              <a:t>} for HMM without knowing the state sequence</a:t>
            </a:r>
          </a:p>
        </p:txBody>
      </p:sp>
    </p:spTree>
    <p:extLst>
      <p:ext uri="{BB962C8B-B14F-4D97-AF65-F5344CB8AC3E}">
        <p14:creationId xmlns:p14="http://schemas.microsoft.com/office/powerpoint/2010/main" val="2018742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矩形 5"/>
          <p:cNvSpPr>
            <a:spLocks noChangeArrowheads="1"/>
          </p:cNvSpPr>
          <p:nvPr/>
        </p:nvSpPr>
        <p:spPr bwMode="auto">
          <a:xfrm>
            <a:off x="14220826" y="2336802"/>
            <a:ext cx="184731" cy="7155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6154" name="矩形 12"/>
          <p:cNvSpPr>
            <a:spLocks noChangeArrowheads="1"/>
          </p:cNvSpPr>
          <p:nvPr/>
        </p:nvSpPr>
        <p:spPr bwMode="auto">
          <a:xfrm>
            <a:off x="9575009" y="5791995"/>
            <a:ext cx="184731" cy="7155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6155" name="矩形 13"/>
          <p:cNvSpPr>
            <a:spLocks noChangeArrowheads="1"/>
          </p:cNvSpPr>
          <p:nvPr/>
        </p:nvSpPr>
        <p:spPr bwMode="auto">
          <a:xfrm>
            <a:off x="10763251" y="5791996"/>
            <a:ext cx="184731"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1350"/>
          </a:p>
        </p:txBody>
      </p:sp>
      <p:sp>
        <p:nvSpPr>
          <p:cNvPr id="6159" name="矩形 17"/>
          <p:cNvSpPr>
            <a:spLocks noChangeArrowheads="1"/>
          </p:cNvSpPr>
          <p:nvPr/>
        </p:nvSpPr>
        <p:spPr bwMode="auto">
          <a:xfrm>
            <a:off x="6012657" y="7196932"/>
            <a:ext cx="747320" cy="2769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200"/>
              <a:t>             </a:t>
            </a:r>
            <a:endParaRPr lang="zh-TW" altLang="en-US" sz="1200"/>
          </a:p>
        </p:txBody>
      </p:sp>
      <p:sp>
        <p:nvSpPr>
          <p:cNvPr id="6164" name="Rectangle 2"/>
          <p:cNvSpPr>
            <a:spLocks noGrp="1" noChangeArrowheads="1"/>
          </p:cNvSpPr>
          <p:nvPr>
            <p:ph type="title"/>
          </p:nvPr>
        </p:nvSpPr>
        <p:spPr bwMode="auto">
          <a:xfrm>
            <a:off x="1727176" y="-12613"/>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dirty="0"/>
              <a:t>EM ( Expectation and Maximization) Algorithm</a:t>
            </a:r>
          </a:p>
        </p:txBody>
      </p:sp>
      <p:sp>
        <p:nvSpPr>
          <p:cNvPr id="4" name="矩形 3"/>
          <p:cNvSpPr/>
          <p:nvPr/>
        </p:nvSpPr>
        <p:spPr>
          <a:xfrm>
            <a:off x="2286000" y="1361596"/>
            <a:ext cx="13716000" cy="3042371"/>
          </a:xfrm>
          <a:prstGeom prst="rect">
            <a:avLst/>
          </a:prstGeom>
        </p:spPr>
        <p:txBody>
          <a:bodyPr>
            <a:spAutoFit/>
          </a:bodyPr>
          <a:lstStyle/>
          <a:p>
            <a:pPr marL="271463" indent="-271463">
              <a:lnSpc>
                <a:spcPct val="90000"/>
              </a:lnSpc>
              <a:spcBef>
                <a:spcPct val="20000"/>
              </a:spcBef>
              <a:buChar char="•"/>
            </a:pPr>
            <a:r>
              <a:rPr lang="en-US" altLang="zh-TW" sz="3300" b="1" dirty="0" err="1">
                <a:latin typeface="Times New Roman" pitchFamily="18" charset="0"/>
              </a:rPr>
              <a:t>Iteractive</a:t>
            </a:r>
            <a:r>
              <a:rPr lang="en-US" altLang="zh-TW" sz="3300" b="1" dirty="0">
                <a:latin typeface="Times New Roman" pitchFamily="18" charset="0"/>
              </a:rPr>
              <a:t> Procedure with Two Steps in Each Iteration:</a:t>
            </a:r>
          </a:p>
          <a:p>
            <a:pPr marL="1057275" lvl="1" indent="-514350">
              <a:lnSpc>
                <a:spcPct val="90000"/>
              </a:lnSpc>
              <a:buFont typeface="Times New Roman" panose="02020603050405020304" pitchFamily="18" charset="0"/>
              <a:buChar char="–"/>
            </a:pPr>
            <a:r>
              <a:rPr lang="en-US" altLang="zh-TW" sz="3000" b="1" i="1" dirty="0">
                <a:latin typeface="Times New Roman" pitchFamily="18" charset="0"/>
              </a:rPr>
              <a:t>E</a:t>
            </a:r>
            <a:r>
              <a:rPr lang="en-US" altLang="zh-TW" sz="3000" dirty="0">
                <a:latin typeface="Times New Roman" pitchFamily="18" charset="0"/>
              </a:rPr>
              <a:t> (Expectation): expectation of the objective function with respect to a distribution (values and probabilities) of the latent data based on the current estimates of the desired parameters conditioned on the given observations</a:t>
            </a:r>
          </a:p>
          <a:p>
            <a:pPr marL="1057275" lvl="1" indent="-514350">
              <a:lnSpc>
                <a:spcPct val="90000"/>
              </a:lnSpc>
              <a:buFont typeface="Times New Roman" panose="02020603050405020304" pitchFamily="18" charset="0"/>
              <a:buChar char="–"/>
            </a:pPr>
            <a:r>
              <a:rPr lang="en-US" altLang="zh-TW" sz="3000" b="1" i="1" dirty="0">
                <a:latin typeface="Times New Roman" pitchFamily="18" charset="0"/>
              </a:rPr>
              <a:t>M </a:t>
            </a:r>
            <a:r>
              <a:rPr lang="en-US" altLang="zh-TW" sz="3000" dirty="0">
                <a:latin typeface="Times New Roman" pitchFamily="18" charset="0"/>
              </a:rPr>
              <a:t>(Maximization): generating a new set of estimates of the desired parameters by maximizing the objective function (e.g. according to ML or MAP)</a:t>
            </a:r>
          </a:p>
          <a:p>
            <a:pPr marL="1057275" lvl="1" indent="-514350">
              <a:lnSpc>
                <a:spcPct val="90000"/>
              </a:lnSpc>
              <a:buFont typeface="Times New Roman" panose="02020603050405020304" pitchFamily="18" charset="0"/>
              <a:buChar char="–"/>
            </a:pPr>
            <a:r>
              <a:rPr lang="en-US" altLang="zh-TW" sz="3000" dirty="0">
                <a:latin typeface="Times New Roman" pitchFamily="18" charset="0"/>
              </a:rPr>
              <a:t>the objective function increased after each iteration, eventually converged</a:t>
            </a:r>
          </a:p>
        </p:txBody>
      </p:sp>
      <p:grpSp>
        <p:nvGrpSpPr>
          <p:cNvPr id="24" name="群組 23"/>
          <p:cNvGrpSpPr/>
          <p:nvPr/>
        </p:nvGrpSpPr>
        <p:grpSpPr>
          <a:xfrm>
            <a:off x="5580336" y="4604235"/>
            <a:ext cx="6588000" cy="1516863"/>
            <a:chOff x="1763713" y="1125538"/>
            <a:chExt cx="4392000" cy="1011242"/>
          </a:xfrm>
        </p:grpSpPr>
        <p:sp>
          <p:nvSpPr>
            <p:cNvPr id="25" name="矩形 3"/>
            <p:cNvSpPr>
              <a:spLocks noChangeArrowheads="1"/>
            </p:cNvSpPr>
            <p:nvPr/>
          </p:nvSpPr>
          <p:spPr bwMode="auto">
            <a:xfrm>
              <a:off x="1763713" y="1125538"/>
              <a:ext cx="2232000" cy="369332"/>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TW" sz="3000" kern="0" dirty="0">
                  <a:solidFill>
                    <a:prstClr val="black"/>
                  </a:solidFill>
                  <a:latin typeface="Times New Roman" pitchFamily="18" charset="0"/>
                </a:rPr>
                <a:t>X</a:t>
              </a:r>
              <a:r>
                <a:rPr lang="zh-TW" altLang="en-US" sz="3000" kern="0" dirty="0">
                  <a:solidFill>
                    <a:prstClr val="black"/>
                  </a:solidFill>
                  <a:latin typeface="Times New Roman" pitchFamily="18" charset="0"/>
                </a:rPr>
                <a:t>：</a:t>
              </a:r>
              <a:r>
                <a:rPr lang="en-US" altLang="zh-TW" sz="3000" kern="0" dirty="0">
                  <a:solidFill>
                    <a:prstClr val="black"/>
                  </a:solidFill>
                  <a:latin typeface="Times New Roman" pitchFamily="18" charset="0"/>
                </a:rPr>
                <a:t>available data</a:t>
              </a:r>
              <a:endParaRPr lang="zh-TW" altLang="en-US" sz="3000" kern="0" dirty="0">
                <a:solidFill>
                  <a:prstClr val="black"/>
                </a:solidFill>
              </a:endParaRPr>
            </a:p>
          </p:txBody>
        </p:sp>
        <p:sp>
          <p:nvSpPr>
            <p:cNvPr id="26" name="矩形 4"/>
            <p:cNvSpPr>
              <a:spLocks noChangeArrowheads="1"/>
            </p:cNvSpPr>
            <p:nvPr/>
          </p:nvSpPr>
          <p:spPr bwMode="auto">
            <a:xfrm>
              <a:off x="1763713" y="1445508"/>
              <a:ext cx="4392000" cy="369332"/>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TW" sz="3000" b="1" kern="0" dirty="0">
                  <a:solidFill>
                    <a:prstClr val="black"/>
                  </a:solidFill>
                  <a:latin typeface="Times New Roman" pitchFamily="18" charset="0"/>
                  <a:sym typeface="Symbol" pitchFamily="18" charset="2"/>
                </a:rPr>
                <a:t></a:t>
              </a:r>
              <a:r>
                <a:rPr lang="en-US" altLang="zh-TW" sz="3000" kern="0" baseline="30000" dirty="0">
                  <a:solidFill>
                    <a:prstClr val="black"/>
                  </a:solidFill>
                  <a:latin typeface="Times New Roman" pitchFamily="18" charset="0"/>
                  <a:sym typeface="Symbol" pitchFamily="18" charset="2"/>
                </a:rPr>
                <a:t>(k) </a:t>
              </a:r>
              <a:r>
                <a:rPr lang="zh-TW" altLang="en-US" sz="3000" kern="0" dirty="0">
                  <a:solidFill>
                    <a:prstClr val="black"/>
                  </a:solidFill>
                  <a:latin typeface="Times New Roman" pitchFamily="18" charset="0"/>
                  <a:sym typeface="Symbol" pitchFamily="18" charset="2"/>
                </a:rPr>
                <a:t>：</a:t>
              </a:r>
              <a:r>
                <a:rPr lang="en-US" altLang="zh-TW" sz="3000" kern="0" dirty="0">
                  <a:solidFill>
                    <a:prstClr val="black"/>
                  </a:solidFill>
                  <a:latin typeface="Times New Roman" pitchFamily="18" charset="0"/>
                  <a:sym typeface="Symbol" pitchFamily="18" charset="2"/>
                </a:rPr>
                <a:t>k-</a:t>
              </a:r>
              <a:r>
                <a:rPr lang="en-US" altLang="zh-TW" sz="3000" kern="0" dirty="0" err="1">
                  <a:solidFill>
                    <a:prstClr val="black"/>
                  </a:solidFill>
                  <a:latin typeface="Times New Roman" pitchFamily="18" charset="0"/>
                  <a:sym typeface="Symbol" pitchFamily="18" charset="2"/>
                </a:rPr>
                <a:t>th</a:t>
              </a:r>
              <a:r>
                <a:rPr lang="en-US" altLang="zh-TW" sz="3000" kern="0" dirty="0">
                  <a:solidFill>
                    <a:prstClr val="black"/>
                  </a:solidFill>
                  <a:latin typeface="Times New Roman" pitchFamily="18" charset="0"/>
                  <a:sym typeface="Symbol" pitchFamily="18" charset="2"/>
                </a:rPr>
                <a:t> estimate of the parameter set </a:t>
              </a:r>
              <a:r>
                <a:rPr lang="en-US" altLang="zh-TW" sz="3000" b="1" kern="0" dirty="0">
                  <a:solidFill>
                    <a:prstClr val="black"/>
                  </a:solidFill>
                  <a:latin typeface="Times New Roman" pitchFamily="18" charset="0"/>
                  <a:sym typeface="Symbol" pitchFamily="18" charset="2"/>
                </a:rPr>
                <a:t></a:t>
              </a:r>
              <a:endParaRPr lang="zh-TW" altLang="en-US" sz="3000" kern="0" dirty="0">
                <a:solidFill>
                  <a:prstClr val="black"/>
                </a:solidFill>
              </a:endParaRPr>
            </a:p>
          </p:txBody>
        </p:sp>
        <p:sp>
          <p:nvSpPr>
            <p:cNvPr id="27" name="矩形 6"/>
            <p:cNvSpPr>
              <a:spLocks noChangeArrowheads="1"/>
            </p:cNvSpPr>
            <p:nvPr/>
          </p:nvSpPr>
          <p:spPr bwMode="auto">
            <a:xfrm>
              <a:off x="1812925" y="1767448"/>
              <a:ext cx="1800000" cy="369332"/>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defRPr/>
              </a:pPr>
              <a:r>
                <a:rPr lang="en-US" altLang="zh-TW" sz="3000" kern="0" dirty="0">
                  <a:solidFill>
                    <a:prstClr val="black"/>
                  </a:solidFill>
                  <a:latin typeface="Times New Roman" pitchFamily="18" charset="0"/>
                  <a:sym typeface="Symbol" pitchFamily="18" charset="2"/>
                </a:rPr>
                <a:t>z</a:t>
              </a:r>
              <a:r>
                <a:rPr lang="zh-TW" altLang="en-US" sz="3000" kern="0" dirty="0">
                  <a:solidFill>
                    <a:prstClr val="black"/>
                  </a:solidFill>
                  <a:latin typeface="Times New Roman" pitchFamily="18" charset="0"/>
                  <a:sym typeface="Symbol" pitchFamily="18" charset="2"/>
                </a:rPr>
                <a:t>：</a:t>
              </a:r>
              <a:r>
                <a:rPr lang="en-US" altLang="zh-TW" sz="3000" kern="0" dirty="0">
                  <a:solidFill>
                    <a:prstClr val="black"/>
                  </a:solidFill>
                  <a:latin typeface="Times New Roman" pitchFamily="18" charset="0"/>
                  <a:sym typeface="Symbol" pitchFamily="18" charset="2"/>
                </a:rPr>
                <a:t>latent data</a:t>
              </a:r>
              <a:endParaRPr lang="zh-TW" altLang="en-US" sz="3000" kern="0" dirty="0">
                <a:solidFill>
                  <a:prstClr val="black"/>
                </a:solidFill>
              </a:endParaRPr>
            </a:p>
          </p:txBody>
        </p:sp>
      </p:grpSp>
      <p:grpSp>
        <p:nvGrpSpPr>
          <p:cNvPr id="28" name="群組 27"/>
          <p:cNvGrpSpPr>
            <a:grpSpLocks noChangeAspect="1"/>
          </p:cNvGrpSpPr>
          <p:nvPr/>
        </p:nvGrpSpPr>
        <p:grpSpPr>
          <a:xfrm>
            <a:off x="4029582" y="6182545"/>
            <a:ext cx="9438541" cy="3836558"/>
            <a:chOff x="2974" y="2871788"/>
            <a:chExt cx="8739389" cy="3552370"/>
          </a:xfrm>
        </p:grpSpPr>
        <p:pic>
          <p:nvPicPr>
            <p:cNvPr id="29" name="圖片 2"/>
            <p:cNvPicPr>
              <a:picLocks noChangeAspect="1"/>
            </p:cNvPicPr>
            <p:nvPr/>
          </p:nvPicPr>
          <p:blipFill rotWithShape="1">
            <a:blip r:embed="rId2">
              <a:extLst>
                <a:ext uri="{28A0092B-C50C-407E-A947-70E740481C1C}">
                  <a14:useLocalDpi xmlns:a14="http://schemas.microsoft.com/office/drawing/2010/main" val="0"/>
                </a:ext>
              </a:extLst>
            </a:blip>
            <a:srcRect l="9751" t="40298" b="14289"/>
            <a:stretch/>
          </p:blipFill>
          <p:spPr bwMode="auto">
            <a:xfrm>
              <a:off x="1209124" y="2871788"/>
              <a:ext cx="7533239"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矩形 2"/>
            <p:cNvSpPr>
              <a:spLocks noChangeArrowheads="1"/>
            </p:cNvSpPr>
            <p:nvPr/>
          </p:nvSpPr>
          <p:spPr bwMode="auto">
            <a:xfrm>
              <a:off x="3409413" y="5939695"/>
              <a:ext cx="3798523" cy="484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800" dirty="0">
                  <a:solidFill>
                    <a:srgbClr val="0070C0"/>
                  </a:solidFill>
                  <a:latin typeface="Times New Roman" pitchFamily="18" charset="0"/>
                  <a:sym typeface="Symbol" pitchFamily="18" charset="2"/>
                </a:rPr>
                <a:t>P(X|)</a:t>
              </a:r>
              <a:r>
                <a:rPr lang="zh-TW" altLang="en-US" sz="2800" dirty="0">
                  <a:solidFill>
                    <a:srgbClr val="0070C0"/>
                  </a:solidFill>
                  <a:latin typeface="Times New Roman" pitchFamily="18" charset="0"/>
                  <a:sym typeface="Symbol" pitchFamily="18" charset="2"/>
                </a:rPr>
                <a:t>：</a:t>
              </a:r>
              <a:r>
                <a:rPr lang="en-US" altLang="zh-TW" sz="2800" dirty="0">
                  <a:solidFill>
                    <a:srgbClr val="0070C0"/>
                  </a:solidFill>
                  <a:latin typeface="Times New Roman" pitchFamily="18" charset="0"/>
                  <a:sym typeface="Symbol" pitchFamily="18" charset="2"/>
                </a:rPr>
                <a:t>objective function</a:t>
              </a:r>
              <a:endParaRPr lang="zh-TW" altLang="en-US" sz="2800" dirty="0">
                <a:solidFill>
                  <a:srgbClr val="0070C0"/>
                </a:solidFill>
              </a:endParaRPr>
            </a:p>
          </p:txBody>
        </p:sp>
        <p:sp>
          <p:nvSpPr>
            <p:cNvPr id="31" name="矩形 8"/>
            <p:cNvSpPr>
              <a:spLocks noChangeArrowheads="1"/>
            </p:cNvSpPr>
            <p:nvPr/>
          </p:nvSpPr>
          <p:spPr bwMode="auto">
            <a:xfrm>
              <a:off x="1692275" y="3388283"/>
              <a:ext cx="1727200" cy="5557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3300" dirty="0">
                  <a:latin typeface="Times New Roman" pitchFamily="18" charset="0"/>
                </a:rPr>
                <a:t>(X, </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endParaRPr lang="zh-TW" altLang="en-US" sz="3300" dirty="0"/>
            </a:p>
          </p:txBody>
        </p:sp>
        <p:sp>
          <p:nvSpPr>
            <p:cNvPr id="32" name="矩形 9"/>
            <p:cNvSpPr>
              <a:spLocks noChangeArrowheads="1"/>
            </p:cNvSpPr>
            <p:nvPr/>
          </p:nvSpPr>
          <p:spPr bwMode="auto">
            <a:xfrm>
              <a:off x="4505823" y="3377035"/>
              <a:ext cx="2314261" cy="4702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t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300" dirty="0" err="1">
                  <a:latin typeface="Times New Roman" pitchFamily="18" charset="0"/>
                  <a:sym typeface="Symbol" pitchFamily="18" charset="2"/>
                </a:rPr>
                <a:t>P</a:t>
              </a:r>
              <a:r>
                <a:rPr lang="en-US" altLang="zh-TW" sz="3300" baseline="-25000" dirty="0" err="1">
                  <a:latin typeface="Times New Roman" pitchFamily="18" charset="0"/>
                  <a:sym typeface="Symbol" pitchFamily="18" charset="2"/>
                </a:rPr>
                <a:t>z</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r>
                <a:rPr lang="en-US" altLang="zh-TW" sz="3300" dirty="0" err="1">
                  <a:latin typeface="Times New Roman" pitchFamily="18" charset="0"/>
                  <a:sym typeface="Symbol" pitchFamily="18" charset="2"/>
                </a:rPr>
                <a:t>z|X</a:t>
              </a:r>
              <a:r>
                <a:rPr lang="en-US" altLang="zh-TW" sz="3300" dirty="0">
                  <a:latin typeface="Times New Roman" pitchFamily="18" charset="0"/>
                  <a:sym typeface="Symbol" pitchFamily="18" charset="2"/>
                </a:rPr>
                <a:t>, </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endParaRPr lang="zh-TW" altLang="en-US" sz="3300" dirty="0"/>
            </a:p>
          </p:txBody>
        </p:sp>
        <p:sp>
          <p:nvSpPr>
            <p:cNvPr id="33" name="矩形 13"/>
            <p:cNvSpPr>
              <a:spLocks noChangeArrowheads="1"/>
            </p:cNvSpPr>
            <p:nvPr/>
          </p:nvSpPr>
          <p:spPr bwMode="auto">
            <a:xfrm>
              <a:off x="5651500" y="3860801"/>
              <a:ext cx="171047" cy="2778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1350"/>
            </a:p>
          </p:txBody>
        </p:sp>
        <p:sp>
          <p:nvSpPr>
            <p:cNvPr id="34" name="矩形 14"/>
            <p:cNvSpPr>
              <a:spLocks noChangeArrowheads="1"/>
            </p:cNvSpPr>
            <p:nvPr/>
          </p:nvSpPr>
          <p:spPr bwMode="auto">
            <a:xfrm>
              <a:off x="4840452" y="4835665"/>
              <a:ext cx="1970000" cy="4488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150" dirty="0" err="1">
                  <a:latin typeface="Times New Roman" pitchFamily="18" charset="0"/>
                  <a:sym typeface="Symbol" pitchFamily="18" charset="2"/>
                </a:rPr>
                <a:t>E</a:t>
              </a:r>
              <a:r>
                <a:rPr lang="en-US" altLang="zh-TW" sz="3150" baseline="-25000" dirty="0" err="1">
                  <a:latin typeface="Times New Roman" pitchFamily="18" charset="0"/>
                  <a:sym typeface="Symbol" pitchFamily="18" charset="2"/>
                </a:rPr>
                <a:t>z</a:t>
              </a:r>
              <a:r>
                <a:rPr lang="en-US" altLang="zh-TW" sz="3150" baseline="30000" dirty="0">
                  <a:latin typeface="Times New Roman" pitchFamily="18" charset="0"/>
                  <a:sym typeface="Symbol" pitchFamily="18" charset="2"/>
                </a:rPr>
                <a:t>(k)</a:t>
              </a:r>
              <a:r>
                <a:rPr lang="en-US" altLang="zh-TW" sz="3150" dirty="0">
                  <a:latin typeface="Times New Roman" pitchFamily="18" charset="0"/>
                  <a:sym typeface="Symbol" pitchFamily="18" charset="2"/>
                </a:rPr>
                <a:t>[P(X|</a:t>
              </a:r>
              <a:r>
                <a:rPr lang="en-US" altLang="zh-TW" sz="3150" b="1" dirty="0">
                  <a:latin typeface="Times New Roman" pitchFamily="18" charset="0"/>
                  <a:sym typeface="Symbol" pitchFamily="18" charset="2"/>
                </a:rPr>
                <a:t></a:t>
              </a:r>
              <a:r>
                <a:rPr lang="en-US" altLang="zh-TW" sz="3150" dirty="0">
                  <a:latin typeface="Times New Roman" pitchFamily="18" charset="0"/>
                  <a:sym typeface="Symbol" pitchFamily="18" charset="2"/>
                </a:rPr>
                <a:t>)]</a:t>
              </a:r>
              <a:endParaRPr lang="zh-TW" altLang="en-US" sz="3150" dirty="0"/>
            </a:p>
          </p:txBody>
        </p:sp>
        <p:sp>
          <p:nvSpPr>
            <p:cNvPr id="35" name="矩形 10"/>
            <p:cNvSpPr>
              <a:spLocks noChangeArrowheads="1"/>
            </p:cNvSpPr>
            <p:nvPr/>
          </p:nvSpPr>
          <p:spPr bwMode="auto">
            <a:xfrm>
              <a:off x="2332039" y="4959351"/>
              <a:ext cx="1278246" cy="5557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300" b="1" dirty="0">
                  <a:solidFill>
                    <a:srgbClr val="FF0000"/>
                  </a:solidFill>
                  <a:latin typeface="Times New Roman" pitchFamily="18" charset="0"/>
                  <a:sym typeface="Symbol" pitchFamily="18" charset="2"/>
                </a:rPr>
                <a:t></a:t>
              </a:r>
              <a:r>
                <a:rPr lang="en-US" altLang="zh-TW" sz="3300" baseline="30000" dirty="0">
                  <a:solidFill>
                    <a:srgbClr val="FF0000"/>
                  </a:solidFill>
                  <a:latin typeface="Times New Roman" pitchFamily="18" charset="0"/>
                  <a:sym typeface="Symbol" pitchFamily="18" charset="2"/>
                </a:rPr>
                <a:t>(k+1)</a:t>
              </a:r>
              <a:r>
                <a:rPr lang="en-US" altLang="zh-TW" sz="3300" dirty="0">
                  <a:solidFill>
                    <a:srgbClr val="FF0000"/>
                  </a:solidFill>
                  <a:latin typeface="Times New Roman" pitchFamily="18" charset="0"/>
                  <a:sym typeface="Symbol" pitchFamily="18" charset="2"/>
                </a:rPr>
                <a:t> =</a:t>
              </a:r>
              <a:endParaRPr lang="zh-TW" altLang="en-US" sz="3300" dirty="0">
                <a:solidFill>
                  <a:srgbClr val="FF0000"/>
                </a:solidFill>
              </a:endParaRPr>
            </a:p>
          </p:txBody>
        </p:sp>
        <p:sp>
          <p:nvSpPr>
            <p:cNvPr id="36" name="Text Box 7"/>
            <p:cNvSpPr txBox="1">
              <a:spLocks noChangeArrowheads="1"/>
            </p:cNvSpPr>
            <p:nvPr/>
          </p:nvSpPr>
          <p:spPr bwMode="auto">
            <a:xfrm>
              <a:off x="3427194" y="4910138"/>
              <a:ext cx="1227358" cy="63835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80000"/>
                </a:lnSpc>
              </a:pPr>
              <a:r>
                <a:rPr lang="en-US" altLang="zh-TW" sz="2800" dirty="0" err="1">
                  <a:solidFill>
                    <a:srgbClr val="FF0000"/>
                  </a:solidFill>
                  <a:latin typeface="Times New Roman" pitchFamily="18" charset="0"/>
                </a:rPr>
                <a:t>arg</a:t>
              </a:r>
              <a:r>
                <a:rPr lang="en-US" altLang="zh-TW" sz="2800" dirty="0">
                  <a:solidFill>
                    <a:srgbClr val="FF0000"/>
                  </a:solidFill>
                  <a:latin typeface="Times New Roman" pitchFamily="18" charset="0"/>
                </a:rPr>
                <a:t> max</a:t>
              </a:r>
            </a:p>
            <a:p>
              <a:pPr algn="ctr" eaLnBrk="1" hangingPunct="1">
                <a:lnSpc>
                  <a:spcPct val="80000"/>
                </a:lnSpc>
              </a:pPr>
              <a:r>
                <a:rPr lang="en-US" altLang="zh-TW" sz="2800" b="1" dirty="0">
                  <a:solidFill>
                    <a:srgbClr val="FF0000"/>
                  </a:solidFill>
                  <a:latin typeface="Times New Roman" pitchFamily="18" charset="0"/>
                  <a:sym typeface="Symbol" pitchFamily="18" charset="2"/>
                </a:rPr>
                <a:t>      </a:t>
              </a:r>
            </a:p>
          </p:txBody>
        </p:sp>
        <p:sp>
          <p:nvSpPr>
            <p:cNvPr id="37" name="矩形 17"/>
            <p:cNvSpPr>
              <a:spLocks noChangeArrowheads="1"/>
            </p:cNvSpPr>
            <p:nvPr/>
          </p:nvSpPr>
          <p:spPr bwMode="auto">
            <a:xfrm>
              <a:off x="2484439" y="4797426"/>
              <a:ext cx="691963" cy="2564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1200"/>
                <a:t>             </a:t>
              </a:r>
              <a:endParaRPr lang="zh-TW" altLang="en-US" sz="1200"/>
            </a:p>
          </p:txBody>
        </p:sp>
        <p:sp>
          <p:nvSpPr>
            <p:cNvPr id="38" name="矩形 18"/>
            <p:cNvSpPr>
              <a:spLocks noChangeArrowheads="1"/>
            </p:cNvSpPr>
            <p:nvPr/>
          </p:nvSpPr>
          <p:spPr bwMode="auto">
            <a:xfrm>
              <a:off x="4526282" y="4777106"/>
              <a:ext cx="203200" cy="6839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200" b="1" dirty="0">
                  <a:solidFill>
                    <a:srgbClr val="FF0000"/>
                  </a:solidFill>
                  <a:latin typeface="Times New Roman" pitchFamily="18" charset="0"/>
                  <a:sym typeface="Symbol" pitchFamily="18" charset="2"/>
                </a:rPr>
                <a:t>{</a:t>
              </a:r>
              <a:endParaRPr lang="zh-TW" altLang="en-US" sz="4200" dirty="0">
                <a:solidFill>
                  <a:srgbClr val="FF0000"/>
                </a:solidFill>
              </a:endParaRPr>
            </a:p>
          </p:txBody>
        </p:sp>
        <p:sp>
          <p:nvSpPr>
            <p:cNvPr id="39" name="矩形 20"/>
            <p:cNvSpPr>
              <a:spLocks noChangeArrowheads="1"/>
            </p:cNvSpPr>
            <p:nvPr/>
          </p:nvSpPr>
          <p:spPr bwMode="auto">
            <a:xfrm>
              <a:off x="89308" y="5692673"/>
              <a:ext cx="2894608" cy="54145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dirty="0">
                  <a:solidFill>
                    <a:srgbClr val="0070C0"/>
                  </a:solidFill>
                  <a:latin typeface="Times New Roman" pitchFamily="18" charset="0"/>
                  <a:sym typeface="Symbol" pitchFamily="18" charset="2"/>
                </a:rPr>
                <a:t>Maximization(M)</a:t>
              </a:r>
              <a:endParaRPr lang="zh-TW" altLang="en-US" sz="3200" dirty="0">
                <a:solidFill>
                  <a:srgbClr val="0070C0"/>
                </a:solidFill>
              </a:endParaRPr>
            </a:p>
          </p:txBody>
        </p:sp>
        <p:sp>
          <p:nvSpPr>
            <p:cNvPr id="40" name="矩形 19"/>
            <p:cNvSpPr>
              <a:spLocks noChangeArrowheads="1"/>
            </p:cNvSpPr>
            <p:nvPr/>
          </p:nvSpPr>
          <p:spPr bwMode="auto">
            <a:xfrm>
              <a:off x="6893177" y="4745815"/>
              <a:ext cx="203200" cy="6839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200" b="1" dirty="0">
                  <a:solidFill>
                    <a:srgbClr val="FF0000"/>
                  </a:solidFill>
                  <a:latin typeface="Times New Roman" pitchFamily="18" charset="0"/>
                  <a:sym typeface="Symbol" pitchFamily="18" charset="2"/>
                </a:rPr>
                <a:t>}</a:t>
              </a:r>
              <a:endParaRPr lang="zh-TW" altLang="en-US" sz="4200" dirty="0">
                <a:solidFill>
                  <a:srgbClr val="FF0000"/>
                </a:solidFill>
              </a:endParaRPr>
            </a:p>
          </p:txBody>
        </p:sp>
        <p:sp>
          <p:nvSpPr>
            <p:cNvPr id="41" name="矩形 21"/>
            <p:cNvSpPr>
              <a:spLocks noChangeArrowheads="1"/>
            </p:cNvSpPr>
            <p:nvPr/>
          </p:nvSpPr>
          <p:spPr bwMode="auto">
            <a:xfrm>
              <a:off x="2974" y="4329319"/>
              <a:ext cx="2182162" cy="484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800" dirty="0">
                  <a:solidFill>
                    <a:srgbClr val="FF0000"/>
                  </a:solidFill>
                  <a:latin typeface="Times New Roman" pitchFamily="18" charset="0"/>
                  <a:sym typeface="Symbol" pitchFamily="18" charset="2"/>
                </a:rPr>
                <a:t>Expectation(E)</a:t>
              </a:r>
              <a:endParaRPr lang="zh-TW" altLang="en-US" sz="2800" dirty="0">
                <a:solidFill>
                  <a:srgbClr val="FF0000"/>
                </a:solidFill>
              </a:endParaRPr>
            </a:p>
          </p:txBody>
        </p:sp>
      </p:grpSp>
    </p:spTree>
    <p:extLst>
      <p:ext uri="{BB962C8B-B14F-4D97-AF65-F5344CB8AC3E}">
        <p14:creationId xmlns:p14="http://schemas.microsoft.com/office/powerpoint/2010/main" val="9170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2286000" y="796"/>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sz="4950" b="1">
                <a:latin typeface="Times New Roman" pitchFamily="18" charset="0"/>
              </a:rPr>
              <a:t>EM Algorithm: An example</a:t>
            </a:r>
          </a:p>
        </p:txBody>
      </p:sp>
      <p:sp>
        <p:nvSpPr>
          <p:cNvPr id="7171" name="Text Box 3"/>
          <p:cNvSpPr txBox="1">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bodyPr>
          <a:lstStyle/>
          <a:p>
            <a:pPr eaLnBrk="1" hangingPunct="1">
              <a:spcBef>
                <a:spcPct val="0"/>
              </a:spcBef>
            </a:pPr>
            <a:endParaRPr lang="en-US" altLang="zh-TW" sz="3000" b="1" dirty="0"/>
          </a:p>
          <a:p>
            <a:pPr eaLnBrk="1" hangingPunct="1">
              <a:spcBef>
                <a:spcPct val="0"/>
              </a:spcBef>
            </a:pPr>
            <a:endParaRPr lang="en-US" altLang="zh-TW" sz="3000" b="1" dirty="0"/>
          </a:p>
          <a:p>
            <a:pPr eaLnBrk="1" hangingPunct="1">
              <a:spcBef>
                <a:spcPct val="0"/>
              </a:spcBef>
            </a:pPr>
            <a:endParaRPr lang="en-US" altLang="zh-TW" sz="3000" b="1" dirty="0"/>
          </a:p>
          <a:p>
            <a:pPr eaLnBrk="1" hangingPunct="1">
              <a:spcBef>
                <a:spcPct val="0"/>
              </a:spcBef>
            </a:pPr>
            <a:endParaRPr lang="en-US" altLang="zh-TW" sz="3000" b="1" dirty="0"/>
          </a:p>
          <a:p>
            <a:pPr eaLnBrk="1" hangingPunct="1">
              <a:spcBef>
                <a:spcPct val="0"/>
              </a:spcBef>
            </a:pPr>
            <a:endParaRPr lang="en-US" altLang="zh-TW" sz="3000" b="1" dirty="0"/>
          </a:p>
          <a:p>
            <a:pPr eaLnBrk="1" hangingPunct="1">
              <a:spcBef>
                <a:spcPct val="0"/>
              </a:spcBef>
            </a:pPr>
            <a:endParaRPr lang="en-US" altLang="zh-TW" sz="3000" b="1" dirty="0"/>
          </a:p>
          <a:p>
            <a:pPr eaLnBrk="1" hangingPunct="1">
              <a:spcBef>
                <a:spcPct val="0"/>
              </a:spcBef>
            </a:pPr>
            <a:endParaRPr lang="en-US" altLang="zh-TW" sz="3000" b="1" dirty="0"/>
          </a:p>
        </p:txBody>
      </p:sp>
      <p:grpSp>
        <p:nvGrpSpPr>
          <p:cNvPr id="7172" name="Group 4"/>
          <p:cNvGrpSpPr>
            <a:grpSpLocks/>
          </p:cNvGrpSpPr>
          <p:nvPr/>
        </p:nvGrpSpPr>
        <p:grpSpPr bwMode="auto">
          <a:xfrm>
            <a:off x="3081338" y="1420019"/>
            <a:ext cx="12058651" cy="2662072"/>
            <a:chOff x="401" y="596"/>
            <a:chExt cx="5126" cy="1167"/>
          </a:xfrm>
        </p:grpSpPr>
        <p:sp>
          <p:nvSpPr>
            <p:cNvPr id="7176" name="Text Box 5"/>
            <p:cNvSpPr txBox="1">
              <a:spLocks noChangeArrowheads="1"/>
            </p:cNvSpPr>
            <p:nvPr/>
          </p:nvSpPr>
          <p:spPr bwMode="auto">
            <a:xfrm>
              <a:off x="401" y="1449"/>
              <a:ext cx="512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Parameter to be estimated : </a:t>
              </a:r>
              <a:r>
                <a:rPr lang="en-US" altLang="zh-TW" sz="4050" b="1">
                  <a:sym typeface="Symbol" pitchFamily="18" charset="2"/>
                </a:rPr>
                <a:t>λ</a:t>
              </a:r>
              <a:r>
                <a:rPr lang="en-US" altLang="zh-TW" sz="2400">
                  <a:latin typeface="Times New Roman" pitchFamily="18" charset="0"/>
                  <a:sym typeface="Symbol" pitchFamily="18" charset="2"/>
                </a:rPr>
                <a:t>={</a:t>
              </a:r>
              <a:r>
                <a:rPr lang="en-US" altLang="zh-TW" sz="2400">
                  <a:latin typeface="Times New Roman" pitchFamily="18" charset="0"/>
                </a:rPr>
                <a:t>P(A),P(B),P(</a:t>
              </a:r>
              <a:r>
                <a:rPr lang="en-US" altLang="zh-TW" sz="2400">
                  <a:solidFill>
                    <a:srgbClr val="FF0000"/>
                  </a:solidFill>
                  <a:latin typeface="Times New Roman" pitchFamily="18" charset="0"/>
                </a:rPr>
                <a:t>R</a:t>
              </a:r>
              <a:r>
                <a:rPr lang="en-US" altLang="zh-TW" sz="2400">
                  <a:latin typeface="Times New Roman" pitchFamily="18" charset="0"/>
                </a:rPr>
                <a:t>|A),P(</a:t>
              </a:r>
              <a:r>
                <a:rPr lang="en-US" altLang="zh-TW" sz="2400">
                  <a:solidFill>
                    <a:schemeClr val="folHlink"/>
                  </a:solidFill>
                  <a:latin typeface="Times New Roman" pitchFamily="18" charset="0"/>
                </a:rPr>
                <a:t>G</a:t>
              </a:r>
              <a:r>
                <a:rPr lang="en-US" altLang="zh-TW" sz="2400">
                  <a:latin typeface="Times New Roman" pitchFamily="18" charset="0"/>
                </a:rPr>
                <a:t>|A), P(</a:t>
              </a:r>
              <a:r>
                <a:rPr lang="en-US" altLang="zh-TW" sz="2400">
                  <a:solidFill>
                    <a:srgbClr val="FF0000"/>
                  </a:solidFill>
                  <a:latin typeface="Times New Roman" pitchFamily="18" charset="0"/>
                </a:rPr>
                <a:t>R</a:t>
              </a:r>
              <a:r>
                <a:rPr lang="en-US" altLang="zh-TW" sz="2400">
                  <a:latin typeface="Times New Roman" pitchFamily="18" charset="0"/>
                </a:rPr>
                <a:t>|</a:t>
              </a:r>
              <a:r>
                <a:rPr lang="en-US" altLang="zh-TW" sz="2400" b="1">
                  <a:latin typeface="Times New Roman" pitchFamily="18" charset="0"/>
                </a:rPr>
                <a:t>B</a:t>
              </a:r>
              <a:r>
                <a:rPr lang="en-US" altLang="zh-TW" sz="2400">
                  <a:latin typeface="Times New Roman" pitchFamily="18" charset="0"/>
                </a:rPr>
                <a:t>), P(</a:t>
              </a:r>
              <a:r>
                <a:rPr lang="en-US" altLang="zh-TW" sz="2400">
                  <a:solidFill>
                    <a:schemeClr val="folHlink"/>
                  </a:solidFill>
                  <a:latin typeface="Times New Roman" pitchFamily="18" charset="0"/>
                </a:rPr>
                <a:t>G</a:t>
              </a:r>
              <a:r>
                <a:rPr lang="en-US" altLang="zh-TW" sz="2400">
                  <a:latin typeface="Times New Roman" pitchFamily="18" charset="0"/>
                </a:rPr>
                <a:t>|B)}</a:t>
              </a:r>
            </a:p>
          </p:txBody>
        </p:sp>
        <p:sp>
          <p:nvSpPr>
            <p:cNvPr id="7177" name="AutoShape 6"/>
            <p:cNvSpPr>
              <a:spLocks noChangeArrowheads="1"/>
            </p:cNvSpPr>
            <p:nvPr/>
          </p:nvSpPr>
          <p:spPr bwMode="auto">
            <a:xfrm>
              <a:off x="431" y="618"/>
              <a:ext cx="1536" cy="731"/>
            </a:xfrm>
            <a:prstGeom prst="roundRect">
              <a:avLst>
                <a:gd name="adj" fmla="val 16667"/>
              </a:avLst>
            </a:prstGeom>
            <a:gradFill rotWithShape="0">
              <a:gsLst>
                <a:gs pos="0">
                  <a:srgbClr val="00CCFF"/>
                </a:gs>
                <a:gs pos="100000">
                  <a:srgbClr val="FFFFFF"/>
                </a:gs>
              </a:gsLst>
              <a:lin ang="5400000" scaled="1"/>
            </a:gradFill>
            <a:ln w="9525">
              <a:solidFill>
                <a:schemeClr val="tx1"/>
              </a:solidFill>
              <a:round/>
              <a:headEnd/>
              <a:tailEnd/>
            </a:ln>
            <a:effectLst>
              <a:outerShdw dist="107763" dir="2700000" algn="ctr" rotWithShape="0">
                <a:schemeClr val="bg2"/>
              </a:outerShdw>
            </a:effec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endParaRPr lang="zh-TW" altLang="zh-TW" sz="4050"/>
            </a:p>
          </p:txBody>
        </p:sp>
        <p:sp>
          <p:nvSpPr>
            <p:cNvPr id="7178" name="AutoShape 7"/>
            <p:cNvSpPr>
              <a:spLocks noChangeArrowheads="1"/>
            </p:cNvSpPr>
            <p:nvPr/>
          </p:nvSpPr>
          <p:spPr bwMode="auto">
            <a:xfrm>
              <a:off x="623" y="810"/>
              <a:ext cx="432" cy="423"/>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79" name="Oval 8"/>
            <p:cNvSpPr>
              <a:spLocks noChangeArrowheads="1"/>
            </p:cNvSpPr>
            <p:nvPr/>
          </p:nvSpPr>
          <p:spPr bwMode="auto">
            <a:xfrm>
              <a:off x="719"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0" name="Oval 9"/>
            <p:cNvSpPr>
              <a:spLocks noChangeArrowheads="1"/>
            </p:cNvSpPr>
            <p:nvPr/>
          </p:nvSpPr>
          <p:spPr bwMode="auto">
            <a:xfrm>
              <a:off x="767"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1" name="Oval 10"/>
            <p:cNvSpPr>
              <a:spLocks noChangeArrowheads="1"/>
            </p:cNvSpPr>
            <p:nvPr/>
          </p:nvSpPr>
          <p:spPr bwMode="auto">
            <a:xfrm>
              <a:off x="863"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2" name="Oval 11"/>
            <p:cNvSpPr>
              <a:spLocks noChangeArrowheads="1"/>
            </p:cNvSpPr>
            <p:nvPr/>
          </p:nvSpPr>
          <p:spPr bwMode="auto">
            <a:xfrm>
              <a:off x="623"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3" name="Oval 12"/>
            <p:cNvSpPr>
              <a:spLocks noChangeArrowheads="1"/>
            </p:cNvSpPr>
            <p:nvPr/>
          </p:nvSpPr>
          <p:spPr bwMode="auto">
            <a:xfrm>
              <a:off x="815" y="1041"/>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4" name="Oval 13"/>
            <p:cNvSpPr>
              <a:spLocks noChangeArrowheads="1"/>
            </p:cNvSpPr>
            <p:nvPr/>
          </p:nvSpPr>
          <p:spPr bwMode="auto">
            <a:xfrm>
              <a:off x="911"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5" name="AutoShape 14"/>
            <p:cNvSpPr>
              <a:spLocks noChangeArrowheads="1"/>
            </p:cNvSpPr>
            <p:nvPr/>
          </p:nvSpPr>
          <p:spPr bwMode="auto">
            <a:xfrm>
              <a:off x="1199" y="810"/>
              <a:ext cx="432" cy="423"/>
            </a:xfrm>
            <a:prstGeom prst="can">
              <a:avLst>
                <a:gd name="adj" fmla="val 25000"/>
              </a:avLst>
            </a:prstGeom>
            <a:solidFill>
              <a:schemeClr val="accent1"/>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6" name="Oval 15"/>
            <p:cNvSpPr>
              <a:spLocks noChangeArrowheads="1"/>
            </p:cNvSpPr>
            <p:nvPr/>
          </p:nvSpPr>
          <p:spPr bwMode="auto">
            <a:xfrm>
              <a:off x="1295" y="1118"/>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7" name="Oval 16"/>
            <p:cNvSpPr>
              <a:spLocks noChangeArrowheads="1"/>
            </p:cNvSpPr>
            <p:nvPr/>
          </p:nvSpPr>
          <p:spPr bwMode="auto">
            <a:xfrm>
              <a:off x="1343"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8" name="Oval 17"/>
            <p:cNvSpPr>
              <a:spLocks noChangeArrowheads="1"/>
            </p:cNvSpPr>
            <p:nvPr/>
          </p:nvSpPr>
          <p:spPr bwMode="auto">
            <a:xfrm>
              <a:off x="1439" y="1118"/>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89" name="Oval 18"/>
            <p:cNvSpPr>
              <a:spLocks noChangeArrowheads="1"/>
            </p:cNvSpPr>
            <p:nvPr/>
          </p:nvSpPr>
          <p:spPr bwMode="auto">
            <a:xfrm>
              <a:off x="1199" y="1079"/>
              <a:ext cx="144" cy="116"/>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0" name="Oval 19"/>
            <p:cNvSpPr>
              <a:spLocks noChangeArrowheads="1"/>
            </p:cNvSpPr>
            <p:nvPr/>
          </p:nvSpPr>
          <p:spPr bwMode="auto">
            <a:xfrm>
              <a:off x="1391" y="1041"/>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1" name="Oval 20"/>
            <p:cNvSpPr>
              <a:spLocks noChangeArrowheads="1"/>
            </p:cNvSpPr>
            <p:nvPr/>
          </p:nvSpPr>
          <p:spPr bwMode="auto">
            <a:xfrm>
              <a:off x="1487" y="1079"/>
              <a:ext cx="144" cy="116"/>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2" name="Text Box 21"/>
            <p:cNvSpPr txBox="1">
              <a:spLocks noChangeArrowheads="1"/>
            </p:cNvSpPr>
            <p:nvPr/>
          </p:nvSpPr>
          <p:spPr bwMode="auto">
            <a:xfrm>
              <a:off x="721" y="596"/>
              <a:ext cx="238"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050">
                  <a:latin typeface="Times New Roman" pitchFamily="18" charset="0"/>
                </a:rPr>
                <a:t>A</a:t>
              </a:r>
            </a:p>
          </p:txBody>
        </p:sp>
        <p:sp>
          <p:nvSpPr>
            <p:cNvPr id="7193" name="Text Box 22"/>
            <p:cNvSpPr txBox="1">
              <a:spLocks noChangeArrowheads="1"/>
            </p:cNvSpPr>
            <p:nvPr/>
          </p:nvSpPr>
          <p:spPr bwMode="auto">
            <a:xfrm>
              <a:off x="1325" y="596"/>
              <a:ext cx="226"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4050">
                  <a:latin typeface="Times New Roman" pitchFamily="18" charset="0"/>
                </a:rPr>
                <a:t>B</a:t>
              </a:r>
            </a:p>
          </p:txBody>
        </p:sp>
        <p:sp>
          <p:nvSpPr>
            <p:cNvPr id="7194" name="AutoShape 23"/>
            <p:cNvSpPr>
              <a:spLocks noChangeArrowheads="1"/>
            </p:cNvSpPr>
            <p:nvPr/>
          </p:nvSpPr>
          <p:spPr bwMode="auto">
            <a:xfrm>
              <a:off x="2111" y="849"/>
              <a:ext cx="672" cy="307"/>
            </a:xfrm>
            <a:prstGeom prst="notchedRightArrow">
              <a:avLst>
                <a:gd name="adj1" fmla="val 50000"/>
                <a:gd name="adj2" fmla="val 54723"/>
              </a:avLst>
            </a:prstGeom>
            <a:gradFill rotWithShape="0">
              <a:gsLst>
                <a:gs pos="0">
                  <a:schemeClr val="accent1"/>
                </a:gs>
                <a:gs pos="100000">
                  <a:schemeClr val="bg1"/>
                </a:gs>
              </a:gsLst>
              <a:lin ang="5400000" scaled="1"/>
            </a:gradFill>
            <a:ln w="9525">
              <a:solidFill>
                <a:schemeClr val="tx1"/>
              </a:solidFill>
              <a:miter lim="800000"/>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r>
                <a:rPr lang="en-US" altLang="zh-TW" sz="2800" dirty="0">
                  <a:latin typeface="Times New Roman" pitchFamily="18" charset="0"/>
                </a:rPr>
                <a:t>output</a:t>
              </a:r>
            </a:p>
          </p:txBody>
        </p:sp>
        <p:sp>
          <p:nvSpPr>
            <p:cNvPr id="7195" name="Oval 24"/>
            <p:cNvSpPr>
              <a:spLocks noChangeArrowheads="1"/>
            </p:cNvSpPr>
            <p:nvPr/>
          </p:nvSpPr>
          <p:spPr bwMode="auto">
            <a:xfrm>
              <a:off x="2879" y="964"/>
              <a:ext cx="144" cy="115"/>
            </a:xfrm>
            <a:prstGeom prst="ellipse">
              <a:avLst/>
            </a:prstGeom>
            <a:solidFill>
              <a:srgbClr val="FF0000"/>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6" name="Oval 25"/>
            <p:cNvSpPr>
              <a:spLocks noChangeArrowheads="1"/>
            </p:cNvSpPr>
            <p:nvPr/>
          </p:nvSpPr>
          <p:spPr bwMode="auto">
            <a:xfrm>
              <a:off x="3071" y="964"/>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7" name="Oval 26"/>
            <p:cNvSpPr>
              <a:spLocks noChangeArrowheads="1"/>
            </p:cNvSpPr>
            <p:nvPr/>
          </p:nvSpPr>
          <p:spPr bwMode="auto">
            <a:xfrm>
              <a:off x="3263" y="964"/>
              <a:ext cx="144" cy="115"/>
            </a:xfrm>
            <a:prstGeom prst="ellipse">
              <a:avLst/>
            </a:prstGeom>
            <a:solidFill>
              <a:schemeClr val="folHlink"/>
            </a:solidFill>
            <a:ln w="9525">
              <a:solidFill>
                <a:schemeClr val="tx1"/>
              </a:solidFill>
              <a:round/>
              <a:headEnd/>
              <a:tailEnd/>
            </a:ln>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endParaRPr lang="zh-TW" altLang="en-US" sz="4050"/>
            </a:p>
          </p:txBody>
        </p:sp>
        <p:sp>
          <p:nvSpPr>
            <p:cNvPr id="7198" name="Text Box 27"/>
            <p:cNvSpPr txBox="1">
              <a:spLocks noChangeArrowheads="1"/>
            </p:cNvSpPr>
            <p:nvPr/>
          </p:nvSpPr>
          <p:spPr bwMode="auto">
            <a:xfrm>
              <a:off x="2831" y="1095"/>
              <a:ext cx="2303"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Observed data : </a:t>
              </a:r>
              <a:r>
                <a:rPr lang="en-US" altLang="zh-TW" sz="2400" b="1">
                  <a:latin typeface="Times New Roman" pitchFamily="18" charset="0"/>
                </a:rPr>
                <a:t>O</a:t>
              </a:r>
              <a:r>
                <a:rPr lang="en-US" altLang="zh-TW" sz="2400">
                  <a:latin typeface="Times New Roman" pitchFamily="18" charset="0"/>
                </a:rPr>
                <a:t> : “ball sequence”: RGG</a:t>
              </a:r>
            </a:p>
            <a:p>
              <a:pPr eaLnBrk="1" hangingPunct="1"/>
              <a:r>
                <a:rPr lang="en-US" altLang="zh-TW" sz="2400">
                  <a:latin typeface="Times New Roman" pitchFamily="18" charset="0"/>
                </a:rPr>
                <a:t>Latent data : </a:t>
              </a:r>
              <a:r>
                <a:rPr lang="en-US" altLang="zh-TW" sz="2400" b="1">
                  <a:latin typeface="Times New Roman" pitchFamily="18" charset="0"/>
                </a:rPr>
                <a:t>q</a:t>
              </a:r>
              <a:r>
                <a:rPr lang="en-US" altLang="zh-TW" sz="2400">
                  <a:latin typeface="Times New Roman" pitchFamily="18" charset="0"/>
                </a:rPr>
                <a:t> : “bottle sequence”: AAB</a:t>
              </a:r>
            </a:p>
          </p:txBody>
        </p:sp>
        <p:sp>
          <p:nvSpPr>
            <p:cNvPr id="7199" name="Text Box 28"/>
            <p:cNvSpPr txBox="1">
              <a:spLocks noChangeArrowheads="1"/>
            </p:cNvSpPr>
            <p:nvPr/>
          </p:nvSpPr>
          <p:spPr bwMode="auto">
            <a:xfrm>
              <a:off x="3418" y="938"/>
              <a:ext cx="4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2400">
                  <a:latin typeface="Times New Roman" pitchFamily="18" charset="0"/>
                </a:rPr>
                <a:t>(RGG)</a:t>
              </a:r>
            </a:p>
          </p:txBody>
        </p:sp>
      </p:grpSp>
      <p:sp>
        <p:nvSpPr>
          <p:cNvPr id="7173" name="Rectangle 29"/>
          <p:cNvSpPr>
            <a:spLocks noChangeArrowheads="1"/>
          </p:cNvSpPr>
          <p:nvPr/>
        </p:nvSpPr>
        <p:spPr bwMode="auto">
          <a:xfrm>
            <a:off x="2388395" y="4101307"/>
            <a:ext cx="13589793" cy="6336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0975" indent="-180975"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lnSpc>
                <a:spcPct val="90000"/>
              </a:lnSpc>
              <a:buFontTx/>
              <a:buChar char="•"/>
            </a:pPr>
            <a:r>
              <a:rPr lang="en-US" altLang="zh-TW" sz="3000" b="1" dirty="0">
                <a:latin typeface="Times New Roman" pitchFamily="18" charset="0"/>
              </a:rPr>
              <a:t>First, randomly assigned </a:t>
            </a:r>
            <a:r>
              <a:rPr lang="en-US" altLang="zh-TW" sz="2800" dirty="0">
                <a:sym typeface="Symbol" pitchFamily="18" charset="2"/>
              </a:rPr>
              <a:t>λ</a:t>
            </a:r>
            <a:r>
              <a:rPr lang="en-US" altLang="zh-TW" sz="2800" baseline="30000" dirty="0">
                <a:latin typeface="Times New Roman" pitchFamily="18" charset="0"/>
                <a:sym typeface="Symbol" pitchFamily="18" charset="2"/>
              </a:rPr>
              <a:t>(0)</a:t>
            </a:r>
            <a:r>
              <a:rPr lang="en-US" altLang="zh-TW" sz="2800" dirty="0">
                <a:latin typeface="Times New Roman" pitchFamily="18" charset="0"/>
                <a:sym typeface="Symbol" pitchFamily="18" charset="2"/>
              </a:rPr>
              <a:t>={</a:t>
            </a:r>
            <a:r>
              <a:rPr lang="en-US" altLang="zh-TW" sz="2800" dirty="0">
                <a:latin typeface="Times New Roman" pitchFamily="18" charset="0"/>
              </a:rPr>
              <a:t>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(A),P</a:t>
            </a:r>
            <a:r>
              <a:rPr lang="en-US" altLang="zh-TW" sz="2800" baseline="30000" dirty="0">
                <a:latin typeface="Times New Roman" pitchFamily="18" charset="0"/>
                <a:sym typeface="Symbol" pitchFamily="18" charset="2"/>
              </a:rPr>
              <a:t>(0)</a:t>
            </a:r>
            <a:r>
              <a:rPr lang="en-US" altLang="zh-TW" sz="2800" dirty="0">
                <a:latin typeface="Times New Roman" pitchFamily="18" charset="0"/>
              </a:rPr>
              <a:t>(B),P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rgbClr val="FF0000"/>
                </a:solidFill>
                <a:latin typeface="Times New Roman" pitchFamily="18" charset="0"/>
              </a:rPr>
              <a:t>R</a:t>
            </a:r>
            <a:r>
              <a:rPr lang="en-US" altLang="zh-TW" sz="2800" dirty="0">
                <a:latin typeface="Times New Roman" pitchFamily="18" charset="0"/>
              </a:rPr>
              <a:t>|A),P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chemeClr val="folHlink"/>
                </a:solidFill>
                <a:latin typeface="Times New Roman" pitchFamily="18" charset="0"/>
              </a:rPr>
              <a:t>G</a:t>
            </a:r>
            <a:r>
              <a:rPr lang="en-US" altLang="zh-TW" sz="2800" dirty="0">
                <a:latin typeface="Times New Roman" pitchFamily="18" charset="0"/>
              </a:rPr>
              <a:t>|A), 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rgbClr val="FF0000"/>
                </a:solidFill>
                <a:latin typeface="Times New Roman" pitchFamily="18" charset="0"/>
              </a:rPr>
              <a:t>R</a:t>
            </a:r>
            <a:r>
              <a:rPr lang="en-US" altLang="zh-TW" sz="2800" dirty="0">
                <a:latin typeface="Times New Roman" pitchFamily="18" charset="0"/>
              </a:rPr>
              <a:t>|B), P </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chemeClr val="folHlink"/>
                </a:solidFill>
                <a:latin typeface="Times New Roman" pitchFamily="18" charset="0"/>
              </a:rPr>
              <a:t>G</a:t>
            </a:r>
            <a:r>
              <a:rPr lang="en-US" altLang="zh-TW" sz="2800" dirty="0">
                <a:latin typeface="Times New Roman" pitchFamily="18" charset="0"/>
              </a:rPr>
              <a:t>|B)}</a:t>
            </a:r>
            <a:br>
              <a:rPr lang="en-US" altLang="zh-TW" sz="2800" dirty="0">
                <a:latin typeface="Times New Roman" pitchFamily="18" charset="0"/>
              </a:rPr>
            </a:br>
            <a:r>
              <a:rPr lang="en-US" altLang="zh-TW" sz="2800" dirty="0">
                <a:latin typeface="Times New Roman" pitchFamily="18" charset="0"/>
              </a:rPr>
              <a:t>for example :                                                               </a:t>
            </a:r>
            <a:r>
              <a:rPr lang="en-US" altLang="zh-TW" sz="2800" dirty="0">
                <a:latin typeface="Times New Roman" pitchFamily="18" charset="0"/>
                <a:sym typeface="Symbol" pitchFamily="18" charset="2"/>
              </a:rPr>
              <a:t>{</a:t>
            </a:r>
            <a:r>
              <a:rPr lang="en-US" altLang="zh-TW" sz="2800" dirty="0">
                <a:latin typeface="Times New Roman" pitchFamily="18" charset="0"/>
              </a:rPr>
              <a:t>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(A)=0.4,P</a:t>
            </a:r>
            <a:r>
              <a:rPr lang="en-US" altLang="zh-TW" sz="2800" baseline="30000" dirty="0">
                <a:latin typeface="Times New Roman" pitchFamily="18" charset="0"/>
                <a:sym typeface="Symbol" pitchFamily="18" charset="2"/>
              </a:rPr>
              <a:t>(0)</a:t>
            </a:r>
            <a:r>
              <a:rPr lang="en-US" altLang="zh-TW" sz="2800" dirty="0">
                <a:latin typeface="Times New Roman" pitchFamily="18" charset="0"/>
              </a:rPr>
              <a:t>(B)=0.6,P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rgbClr val="FF0000"/>
                </a:solidFill>
                <a:latin typeface="Times New Roman" pitchFamily="18" charset="0"/>
              </a:rPr>
              <a:t>R</a:t>
            </a:r>
            <a:r>
              <a:rPr lang="en-US" altLang="zh-TW" sz="2800" dirty="0">
                <a:latin typeface="Times New Roman" pitchFamily="18" charset="0"/>
              </a:rPr>
              <a:t>|A)=0.5,P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chemeClr val="folHlink"/>
                </a:solidFill>
                <a:latin typeface="Times New Roman" pitchFamily="18" charset="0"/>
              </a:rPr>
              <a:t>G</a:t>
            </a:r>
            <a:r>
              <a:rPr lang="en-US" altLang="zh-TW" sz="2800" dirty="0">
                <a:latin typeface="Times New Roman" pitchFamily="18" charset="0"/>
              </a:rPr>
              <a:t>|A) =0.5, P</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rgbClr val="FF0000"/>
                </a:solidFill>
                <a:latin typeface="Times New Roman" pitchFamily="18" charset="0"/>
              </a:rPr>
              <a:t>R</a:t>
            </a:r>
            <a:r>
              <a:rPr lang="en-US" altLang="zh-TW" sz="2800" dirty="0">
                <a:latin typeface="Times New Roman" pitchFamily="18" charset="0"/>
              </a:rPr>
              <a:t>|B) =0.5, P </a:t>
            </a:r>
            <a:r>
              <a:rPr lang="en-US" altLang="zh-TW" sz="2800" baseline="30000" dirty="0">
                <a:latin typeface="Times New Roman" pitchFamily="18" charset="0"/>
                <a:sym typeface="Symbol" pitchFamily="18" charset="2"/>
              </a:rPr>
              <a:t>(0)</a:t>
            </a:r>
            <a:r>
              <a:rPr lang="en-US" altLang="zh-TW" sz="2800" dirty="0">
                <a:latin typeface="Times New Roman" pitchFamily="18" charset="0"/>
              </a:rPr>
              <a:t>(</a:t>
            </a:r>
            <a:r>
              <a:rPr lang="en-US" altLang="zh-TW" sz="2800" dirty="0">
                <a:solidFill>
                  <a:schemeClr val="folHlink"/>
                </a:solidFill>
                <a:latin typeface="Times New Roman" pitchFamily="18" charset="0"/>
              </a:rPr>
              <a:t>G</a:t>
            </a:r>
            <a:r>
              <a:rPr lang="en-US" altLang="zh-TW" sz="2800" dirty="0">
                <a:latin typeface="Times New Roman" pitchFamily="18" charset="0"/>
              </a:rPr>
              <a:t>|B) =0.5}</a:t>
            </a:r>
            <a:endParaRPr lang="en-US" altLang="zh-TW" sz="2800" dirty="0">
              <a:solidFill>
                <a:srgbClr val="FF0000"/>
              </a:solidFill>
              <a:latin typeface="Times New Roman" pitchFamily="18" charset="0"/>
            </a:endParaRPr>
          </a:p>
          <a:p>
            <a:pPr eaLnBrk="1" hangingPunct="1">
              <a:lnSpc>
                <a:spcPct val="90000"/>
              </a:lnSpc>
              <a:buFontTx/>
              <a:buChar char="•"/>
            </a:pPr>
            <a:r>
              <a:rPr lang="en-US" altLang="zh-TW" sz="3000" b="1" dirty="0">
                <a:solidFill>
                  <a:srgbClr val="FF0000"/>
                </a:solidFill>
                <a:latin typeface="Times New Roman" pitchFamily="18" charset="0"/>
              </a:rPr>
              <a:t>Expectation Step</a:t>
            </a:r>
            <a:r>
              <a:rPr lang="en-US" altLang="zh-TW" sz="3000" b="1" dirty="0">
                <a:latin typeface="Times New Roman" pitchFamily="18" charset="0"/>
              </a:rPr>
              <a:t> : find the </a:t>
            </a:r>
            <a:r>
              <a:rPr lang="en-US" altLang="zh-TW" sz="3000" i="1" dirty="0">
                <a:latin typeface="Times New Roman" pitchFamily="18" charset="0"/>
              </a:rPr>
              <a:t>expectation</a:t>
            </a:r>
            <a:r>
              <a:rPr lang="en-US" altLang="zh-TW" sz="3000" b="1" dirty="0">
                <a:latin typeface="Times New Roman" pitchFamily="18" charset="0"/>
              </a:rPr>
              <a:t> of </a:t>
            </a:r>
            <a:r>
              <a:rPr lang="en-US" altLang="zh-TW" sz="3000" b="1" dirty="0" err="1">
                <a:latin typeface="Times New Roman" pitchFamily="18" charset="0"/>
              </a:rPr>
              <a:t>logP</a:t>
            </a:r>
            <a:r>
              <a:rPr lang="en-US" altLang="zh-TW" sz="3000" b="1" dirty="0">
                <a:latin typeface="Times New Roman" pitchFamily="18" charset="0"/>
              </a:rPr>
              <a:t>(O| </a:t>
            </a:r>
            <a:r>
              <a:rPr lang="en-US" altLang="zh-TW" sz="3000" b="1" dirty="0">
                <a:sym typeface="Symbol" pitchFamily="18" charset="2"/>
              </a:rPr>
              <a:t>λ</a:t>
            </a:r>
            <a:r>
              <a:rPr lang="en-US" altLang="zh-TW" sz="3000" b="1" dirty="0">
                <a:latin typeface="Times New Roman" pitchFamily="18" charset="0"/>
              </a:rPr>
              <a:t>) </a:t>
            </a:r>
            <a:br>
              <a:rPr lang="en-US" altLang="zh-TW" sz="3000" b="1" dirty="0">
                <a:latin typeface="Times New Roman" pitchFamily="18" charset="0"/>
              </a:rPr>
            </a:br>
            <a:r>
              <a:rPr lang="en-US" altLang="zh-TW" sz="2400" dirty="0">
                <a:latin typeface="Times New Roman" pitchFamily="18" charset="0"/>
              </a:rPr>
              <a:t>8 possible state sequences q</a:t>
            </a:r>
            <a:r>
              <a:rPr lang="en-US" altLang="zh-TW" sz="2400" baseline="-25000" dirty="0">
                <a:latin typeface="Times New Roman" pitchFamily="18" charset="0"/>
              </a:rPr>
              <a:t>i</a:t>
            </a:r>
            <a:r>
              <a:rPr lang="en-US" altLang="zh-TW" sz="2400" dirty="0">
                <a:latin typeface="Times New Roman" pitchFamily="18" charset="0"/>
              </a:rPr>
              <a:t> :{AAA},{BBB},{AAB},{BBA},{ABA},{BAB},{ABB},{BAA}</a:t>
            </a:r>
          </a:p>
          <a:p>
            <a:pPr eaLnBrk="1" hangingPunct="1">
              <a:lnSpc>
                <a:spcPct val="90000"/>
              </a:lnSpc>
              <a:buFontTx/>
              <a:buChar char="•"/>
            </a:pPr>
            <a:endParaRPr lang="en-US" altLang="zh-TW" sz="3000" b="1" dirty="0">
              <a:latin typeface="Times New Roman" pitchFamily="18" charset="0"/>
            </a:endParaRPr>
          </a:p>
          <a:p>
            <a:pPr eaLnBrk="1" hangingPunct="1">
              <a:lnSpc>
                <a:spcPct val="90000"/>
              </a:lnSpc>
              <a:buFontTx/>
              <a:buChar char="•"/>
            </a:pPr>
            <a:endParaRPr lang="en-US" altLang="zh-TW" sz="3000" b="1" dirty="0">
              <a:latin typeface="Times New Roman" pitchFamily="18" charset="0"/>
            </a:endParaRPr>
          </a:p>
          <a:p>
            <a:pPr eaLnBrk="1" hangingPunct="1">
              <a:lnSpc>
                <a:spcPct val="90000"/>
              </a:lnSpc>
              <a:buFontTx/>
              <a:buChar char="•"/>
            </a:pPr>
            <a:endParaRPr lang="en-US" altLang="zh-TW" sz="3000" b="1" dirty="0">
              <a:solidFill>
                <a:srgbClr val="FF0000"/>
              </a:solidFill>
              <a:latin typeface="Times New Roman" pitchFamily="18" charset="0"/>
            </a:endParaRPr>
          </a:p>
          <a:p>
            <a:pPr eaLnBrk="1" hangingPunct="1">
              <a:lnSpc>
                <a:spcPct val="90000"/>
              </a:lnSpc>
              <a:buFontTx/>
              <a:buChar char="•"/>
            </a:pPr>
            <a:endParaRPr lang="en-US" altLang="zh-TW" sz="3000" b="1" dirty="0">
              <a:solidFill>
                <a:srgbClr val="FF0000"/>
              </a:solidFill>
              <a:latin typeface="Times New Roman" pitchFamily="18" charset="0"/>
            </a:endParaRPr>
          </a:p>
          <a:p>
            <a:pPr eaLnBrk="1" hangingPunct="1">
              <a:lnSpc>
                <a:spcPct val="90000"/>
              </a:lnSpc>
              <a:buFontTx/>
              <a:buChar char="•"/>
            </a:pPr>
            <a:endParaRPr lang="en-US" altLang="zh-TW" sz="3000" b="1" dirty="0">
              <a:solidFill>
                <a:srgbClr val="FF0000"/>
              </a:solidFill>
              <a:latin typeface="Times New Roman" pitchFamily="18" charset="0"/>
            </a:endParaRPr>
          </a:p>
          <a:p>
            <a:pPr eaLnBrk="1" hangingPunct="1">
              <a:lnSpc>
                <a:spcPct val="90000"/>
              </a:lnSpc>
              <a:buFontTx/>
              <a:buChar char="•"/>
            </a:pPr>
            <a:endParaRPr lang="en-US" altLang="zh-TW" sz="3000" b="1" dirty="0">
              <a:solidFill>
                <a:srgbClr val="FF0000"/>
              </a:solidFill>
              <a:latin typeface="Times New Roman" pitchFamily="18" charset="0"/>
            </a:endParaRPr>
          </a:p>
          <a:p>
            <a:pPr eaLnBrk="1" hangingPunct="1">
              <a:lnSpc>
                <a:spcPct val="90000"/>
              </a:lnSpc>
              <a:buFontTx/>
              <a:buChar char="•"/>
            </a:pPr>
            <a:endParaRPr lang="en-US" altLang="zh-TW" sz="3000" b="1" dirty="0">
              <a:solidFill>
                <a:srgbClr val="FF0000"/>
              </a:solidFill>
              <a:latin typeface="Times New Roman" pitchFamily="18" charset="0"/>
            </a:endParaRPr>
          </a:p>
          <a:p>
            <a:pPr eaLnBrk="1" hangingPunct="1">
              <a:lnSpc>
                <a:spcPct val="90000"/>
              </a:lnSpc>
              <a:spcBef>
                <a:spcPct val="30000"/>
              </a:spcBef>
              <a:buFontTx/>
              <a:buChar char="•"/>
            </a:pPr>
            <a:r>
              <a:rPr lang="en-US" altLang="zh-TW" sz="3000" b="1" dirty="0">
                <a:solidFill>
                  <a:srgbClr val="FF0000"/>
                </a:solidFill>
                <a:latin typeface="Times New Roman" pitchFamily="18" charset="0"/>
              </a:rPr>
              <a:t>Maximization Step</a:t>
            </a:r>
            <a:r>
              <a:rPr lang="en-US" altLang="zh-TW" sz="3000" b="1" dirty="0">
                <a:latin typeface="Times New Roman" pitchFamily="18" charset="0"/>
              </a:rPr>
              <a:t> : </a:t>
            </a:r>
            <a:r>
              <a:rPr lang="en-US" altLang="zh-TW" sz="3000" b="1" dirty="0" err="1">
                <a:latin typeface="Times New Roman" pitchFamily="18" charset="0"/>
              </a:rPr>
              <a:t>find</a:t>
            </a:r>
            <a:r>
              <a:rPr lang="en-US" altLang="zh-TW" sz="3000" dirty="0" err="1">
                <a:sym typeface="Symbol" pitchFamily="18" charset="2"/>
              </a:rPr>
              <a:t>λ</a:t>
            </a:r>
            <a:r>
              <a:rPr lang="en-US" altLang="zh-TW" sz="3000" baseline="30000" dirty="0">
                <a:latin typeface="Times New Roman" pitchFamily="18" charset="0"/>
                <a:sym typeface="Symbol" pitchFamily="18" charset="2"/>
              </a:rPr>
              <a:t>(1) </a:t>
            </a:r>
            <a:r>
              <a:rPr lang="en-US" altLang="zh-TW" sz="3000" b="1" dirty="0">
                <a:latin typeface="Times New Roman" pitchFamily="18" charset="0"/>
                <a:sym typeface="Symbol" pitchFamily="18" charset="2"/>
              </a:rPr>
              <a:t>to maximize the expectation function </a:t>
            </a:r>
            <a:r>
              <a:rPr lang="en-US" altLang="zh-TW" sz="2850" dirty="0" err="1">
                <a:latin typeface="Times New Roman" pitchFamily="18" charset="0"/>
                <a:sym typeface="Symbol" pitchFamily="18" charset="2"/>
              </a:rPr>
              <a:t>E</a:t>
            </a:r>
            <a:r>
              <a:rPr lang="en-US" altLang="zh-TW" sz="2850" baseline="-25000" dirty="0" err="1">
                <a:latin typeface="Times New Roman" pitchFamily="18" charset="0"/>
                <a:sym typeface="Symbol" pitchFamily="18" charset="2"/>
              </a:rPr>
              <a:t>q</a:t>
            </a:r>
            <a:r>
              <a:rPr lang="en-US" altLang="zh-TW" sz="2850" dirty="0">
                <a:latin typeface="Times New Roman" pitchFamily="18" charset="0"/>
                <a:sym typeface="Symbol" pitchFamily="18" charset="2"/>
              </a:rPr>
              <a:t>(</a:t>
            </a:r>
            <a:r>
              <a:rPr lang="en-US" altLang="zh-TW" sz="2850" dirty="0" err="1">
                <a:latin typeface="Times New Roman" pitchFamily="18" charset="0"/>
                <a:sym typeface="Symbol" pitchFamily="18" charset="2"/>
              </a:rPr>
              <a:t>logP</a:t>
            </a:r>
            <a:r>
              <a:rPr lang="en-US" altLang="zh-TW" sz="2850" dirty="0">
                <a:latin typeface="Times New Roman" pitchFamily="18" charset="0"/>
                <a:sym typeface="Symbol" pitchFamily="18" charset="2"/>
              </a:rPr>
              <a:t>(</a:t>
            </a:r>
            <a:r>
              <a:rPr lang="en-US" altLang="zh-TW" sz="2850" dirty="0" err="1">
                <a:latin typeface="Times New Roman" pitchFamily="18" charset="0"/>
                <a:sym typeface="Symbol" pitchFamily="18" charset="2"/>
              </a:rPr>
              <a:t>O</a:t>
            </a:r>
            <a:r>
              <a:rPr lang="en-US" altLang="zh-TW" sz="2850" dirty="0" err="1">
                <a:latin typeface="Times New Roman" pitchFamily="18" charset="0"/>
              </a:rPr>
              <a:t>|</a:t>
            </a:r>
            <a:r>
              <a:rPr lang="en-US" altLang="zh-TW" sz="2850" dirty="0" err="1">
                <a:sym typeface="Symbol" pitchFamily="18" charset="2"/>
              </a:rPr>
              <a:t>λ</a:t>
            </a:r>
            <a:r>
              <a:rPr lang="en-US" altLang="zh-TW" sz="2850" dirty="0">
                <a:sym typeface="Symbol" pitchFamily="18" charset="2"/>
              </a:rPr>
              <a:t>))</a:t>
            </a:r>
            <a:endParaRPr lang="en-US" altLang="zh-TW" sz="2850" b="1" dirty="0">
              <a:latin typeface="Times New Roman" pitchFamily="18" charset="0"/>
              <a:sym typeface="Symbol" pitchFamily="18" charset="2"/>
            </a:endParaRPr>
          </a:p>
          <a:p>
            <a:pPr eaLnBrk="1" hangingPunct="1">
              <a:lnSpc>
                <a:spcPct val="90000"/>
              </a:lnSpc>
              <a:buFontTx/>
              <a:buChar char="•"/>
            </a:pPr>
            <a:r>
              <a:rPr lang="en-US" altLang="zh-TW" sz="3000" b="1" dirty="0">
                <a:latin typeface="Times New Roman" pitchFamily="18" charset="0"/>
                <a:sym typeface="Symbol" pitchFamily="18" charset="2"/>
              </a:rPr>
              <a:t>Iterations : </a:t>
            </a:r>
            <a:r>
              <a:rPr lang="en-US" altLang="zh-TW" sz="3000" dirty="0">
                <a:sym typeface="Symbol" pitchFamily="18" charset="2"/>
              </a:rPr>
              <a:t>λ</a:t>
            </a:r>
            <a:r>
              <a:rPr lang="en-US" altLang="zh-TW" sz="3000" baseline="30000" dirty="0">
                <a:latin typeface="Times New Roman" pitchFamily="18" charset="0"/>
                <a:sym typeface="Symbol" pitchFamily="18" charset="2"/>
              </a:rPr>
              <a:t>(0)</a:t>
            </a:r>
            <a:r>
              <a:rPr lang="en-US" altLang="zh-TW" sz="3000" dirty="0">
                <a:latin typeface="Times New Roman" pitchFamily="18" charset="0"/>
                <a:sym typeface="Wingdings" pitchFamily="2" charset="2"/>
              </a:rPr>
              <a:t> </a:t>
            </a:r>
            <a:r>
              <a:rPr lang="en-US" altLang="zh-TW" sz="3000" dirty="0">
                <a:sym typeface="Symbol" pitchFamily="18" charset="2"/>
              </a:rPr>
              <a:t>λ</a:t>
            </a:r>
            <a:r>
              <a:rPr lang="en-US" altLang="zh-TW" sz="3000" baseline="30000" dirty="0">
                <a:latin typeface="Times New Roman" pitchFamily="18" charset="0"/>
                <a:sym typeface="Symbol" pitchFamily="18" charset="2"/>
              </a:rPr>
              <a:t>(1) </a:t>
            </a:r>
            <a:r>
              <a:rPr lang="en-US" altLang="zh-TW" sz="3000" dirty="0">
                <a:latin typeface="Times New Roman" pitchFamily="18" charset="0"/>
                <a:sym typeface="Wingdings" pitchFamily="2" charset="2"/>
              </a:rPr>
              <a:t></a:t>
            </a:r>
            <a:r>
              <a:rPr lang="en-US" altLang="zh-TW" sz="3000" baseline="30000" dirty="0">
                <a:latin typeface="Times New Roman" pitchFamily="18" charset="0"/>
                <a:sym typeface="Symbol" pitchFamily="18" charset="2"/>
              </a:rPr>
              <a:t> </a:t>
            </a:r>
            <a:r>
              <a:rPr lang="en-US" altLang="zh-TW" sz="3000" dirty="0">
                <a:sym typeface="Symbol" pitchFamily="18" charset="2"/>
              </a:rPr>
              <a:t>λ</a:t>
            </a:r>
            <a:r>
              <a:rPr lang="en-US" altLang="zh-TW" sz="3000" baseline="30000" dirty="0">
                <a:latin typeface="Times New Roman" pitchFamily="18" charset="0"/>
                <a:sym typeface="Symbol" pitchFamily="18" charset="2"/>
              </a:rPr>
              <a:t>(2) </a:t>
            </a:r>
            <a:r>
              <a:rPr lang="en-US" altLang="zh-TW" sz="3000" dirty="0">
                <a:latin typeface="Times New Roman" pitchFamily="18" charset="0"/>
                <a:sym typeface="Wingdings" pitchFamily="2" charset="2"/>
              </a:rPr>
              <a:t>....</a:t>
            </a:r>
            <a:endParaRPr lang="en-US" altLang="zh-TW" sz="3000" dirty="0">
              <a:latin typeface="Times New Roman" pitchFamily="18" charset="0"/>
              <a:sym typeface="Symbol" pitchFamily="18" charset="2"/>
            </a:endParaRPr>
          </a:p>
        </p:txBody>
      </p:sp>
      <p:graphicFrame>
        <p:nvGraphicFramePr>
          <p:cNvPr id="7174" name="Object 30"/>
          <p:cNvGraphicFramePr>
            <a:graphicFrameLocks noGrp="1" noChangeAspect="1"/>
          </p:cNvGraphicFramePr>
          <p:nvPr>
            <p:ph sz="half" idx="2"/>
            <p:extLst>
              <p:ext uri="{D42A27DB-BD31-4B8C-83A1-F6EECF244321}">
                <p14:modId xmlns:p14="http://schemas.microsoft.com/office/powerpoint/2010/main" val="1947407775"/>
              </p:ext>
            </p:extLst>
          </p:nvPr>
        </p:nvGraphicFramePr>
        <p:xfrm>
          <a:off x="3435778" y="6157129"/>
          <a:ext cx="13095288" cy="2725737"/>
        </p:xfrm>
        <a:graphic>
          <a:graphicData uri="http://schemas.openxmlformats.org/presentationml/2006/ole">
            <mc:AlternateContent xmlns:mc="http://schemas.openxmlformats.org/markup-compatibility/2006">
              <mc:Choice xmlns:v="urn:schemas-microsoft-com:vml" Requires="v">
                <p:oleObj spid="_x0000_s60423" name="方程式" r:id="rId3" imgW="6337300" imgH="1308100" progId="Equation.3">
                  <p:embed/>
                </p:oleObj>
              </mc:Choice>
              <mc:Fallback>
                <p:oleObj name="方程式" r:id="rId3" imgW="6337300" imgH="13081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5778" y="6157129"/>
                        <a:ext cx="13095288" cy="27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5" name="Text Box 31"/>
          <p:cNvSpPr txBox="1">
            <a:spLocks noChangeArrowheads="1"/>
          </p:cNvSpPr>
          <p:nvPr/>
        </p:nvSpPr>
        <p:spPr bwMode="auto">
          <a:xfrm>
            <a:off x="2693197" y="7015957"/>
            <a:ext cx="5183981" cy="53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eaLnBrk="1" hangingPunct="1"/>
            <a:r>
              <a:rPr lang="en-US" altLang="zh-TW" sz="3200" dirty="0">
                <a:latin typeface="Times New Roman" pitchFamily="18" charset="0"/>
              </a:rPr>
              <a:t>For example, when q</a:t>
            </a:r>
            <a:r>
              <a:rPr lang="en-US" altLang="zh-TW" sz="3200" baseline="-25000" dirty="0">
                <a:latin typeface="Times New Roman" pitchFamily="18" charset="0"/>
              </a:rPr>
              <a:t>i </a:t>
            </a:r>
            <a:r>
              <a:rPr lang="en-US" altLang="zh-TW" sz="3200" dirty="0">
                <a:latin typeface="Times New Roman" pitchFamily="18" charset="0"/>
              </a:rPr>
              <a:t>= </a:t>
            </a:r>
            <a:r>
              <a:rPr lang="en-US" altLang="zh-TW" sz="2800" dirty="0">
                <a:latin typeface="Times New Roman" pitchFamily="18" charset="0"/>
              </a:rPr>
              <a:t>{AAB}</a:t>
            </a:r>
            <a:endParaRPr lang="en-US" altLang="zh-TW" sz="2800" dirty="0"/>
          </a:p>
        </p:txBody>
      </p:sp>
    </p:spTree>
    <p:extLst>
      <p:ext uri="{BB962C8B-B14F-4D97-AF65-F5344CB8AC3E}">
        <p14:creationId xmlns:p14="http://schemas.microsoft.com/office/powerpoint/2010/main" val="2097061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2286000" y="796"/>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a:t>EM Algorithm</a:t>
            </a:r>
          </a:p>
        </p:txBody>
      </p:sp>
      <p:sp>
        <p:nvSpPr>
          <p:cNvPr id="8195" name="Rectangle 3"/>
          <p:cNvSpPr>
            <a:spLocks noGrp="1" noChangeArrowheads="1"/>
          </p:cNvSpPr>
          <p:nvPr>
            <p:ph type="body" idx="1"/>
          </p:nvPr>
        </p:nvSpPr>
        <p:spPr bwMode="auto">
          <a:xfrm>
            <a:off x="2286000" y="1360489"/>
            <a:ext cx="13716000" cy="48474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marL="400050" indent="-400050"/>
            <a:r>
              <a:rPr lang="en-US" altLang="zh-TW" sz="3600" b="1">
                <a:latin typeface="Times New Roman" pitchFamily="18" charset="0"/>
              </a:rPr>
              <a:t>In Each Iteration (assuming logP(</a:t>
            </a:r>
            <a:r>
              <a:rPr lang="en-US" altLang="zh-TW" sz="3600" b="1" i="1">
                <a:latin typeface="Times New Roman" pitchFamily="18" charset="0"/>
              </a:rPr>
              <a:t>x</a:t>
            </a:r>
            <a:r>
              <a:rPr lang="en-US" altLang="zh-TW" sz="3600" b="1">
                <a:latin typeface="Times New Roman" pitchFamily="18" charset="0"/>
              </a:rPr>
              <a:t> </a:t>
            </a:r>
            <a:r>
              <a:rPr lang="en-US" altLang="zh-TW" sz="3600" b="1">
                <a:latin typeface="Times New Roman" pitchFamily="18" charset="0"/>
                <a:sym typeface="Symbol" pitchFamily="18" charset="2"/>
              </a:rPr>
              <a:t>|</a:t>
            </a:r>
            <a:r>
              <a:rPr lang="en-US" altLang="zh-TW" sz="3600" b="1">
                <a:latin typeface="Times New Roman" pitchFamily="18" charset="0"/>
              </a:rPr>
              <a:t>) is the objective function)</a:t>
            </a:r>
            <a:r>
              <a:rPr lang="en-US" altLang="zh-TW" sz="4200" b="1">
                <a:latin typeface="Times New Roman" pitchFamily="18" charset="0"/>
              </a:rPr>
              <a:t> </a:t>
            </a:r>
          </a:p>
          <a:p>
            <a:pPr marL="1071563" lvl="1" indent="-400050"/>
            <a:r>
              <a:rPr lang="en-US" altLang="zh-TW" sz="3300">
                <a:latin typeface="Times New Roman" pitchFamily="18" charset="0"/>
              </a:rPr>
              <a:t>E step: expressing the log-likelihood </a:t>
            </a:r>
            <a:r>
              <a:rPr lang="en-US" altLang="zh-TW" sz="3300">
                <a:latin typeface="Times New Roman" pitchFamily="18" charset="0"/>
                <a:sym typeface="Symbol" pitchFamily="18" charset="2"/>
              </a:rPr>
              <a:t>logP(</a:t>
            </a:r>
            <a:r>
              <a:rPr lang="en-US" altLang="zh-TW" sz="3300" b="1" i="1">
                <a:latin typeface="Times New Roman" pitchFamily="18" charset="0"/>
                <a:sym typeface="Symbol" pitchFamily="18" charset="2"/>
              </a:rPr>
              <a:t>x</a:t>
            </a:r>
            <a:r>
              <a:rPr lang="en-US" altLang="zh-TW" sz="3300">
                <a:latin typeface="Times New Roman" pitchFamily="18" charset="0"/>
                <a:sym typeface="Symbol" pitchFamily="18" charset="2"/>
              </a:rPr>
              <a:t>|</a:t>
            </a:r>
            <a:r>
              <a:rPr lang="en-US" altLang="zh-TW" sz="3300" b="1">
                <a:latin typeface="Times New Roman" pitchFamily="18" charset="0"/>
                <a:sym typeface="Symbol" pitchFamily="18" charset="2"/>
              </a:rPr>
              <a:t></a:t>
            </a:r>
            <a:r>
              <a:rPr lang="en-US" altLang="zh-TW" sz="3300">
                <a:latin typeface="Times New Roman" pitchFamily="18" charset="0"/>
                <a:sym typeface="Symbol" pitchFamily="18" charset="2"/>
              </a:rPr>
              <a:t>) </a:t>
            </a:r>
            <a:r>
              <a:rPr lang="en-US" altLang="zh-TW" sz="3300">
                <a:latin typeface="Times New Roman" pitchFamily="18" charset="0"/>
              </a:rPr>
              <a:t>in terms of </a:t>
            </a:r>
            <a:r>
              <a:rPr lang="en-US" altLang="zh-TW" sz="3300" i="1">
                <a:solidFill>
                  <a:srgbClr val="FF0066"/>
                </a:solidFill>
                <a:latin typeface="Times New Roman" pitchFamily="18" charset="0"/>
              </a:rPr>
              <a:t>the distribution of the latent data  conditioned</a:t>
            </a:r>
            <a:r>
              <a:rPr lang="en-US" altLang="zh-TW" sz="3300" i="1">
                <a:latin typeface="Times New Roman" pitchFamily="18" charset="0"/>
              </a:rPr>
              <a:t> on </a:t>
            </a:r>
            <a:r>
              <a:rPr lang="en-US" altLang="zh-TW" sz="3300">
                <a:latin typeface="Times New Roman" pitchFamily="18" charset="0"/>
              </a:rPr>
              <a:t>[</a:t>
            </a:r>
            <a:r>
              <a:rPr lang="en-US" altLang="zh-TW" sz="3300" i="1">
                <a:latin typeface="Times New Roman" pitchFamily="18" charset="0"/>
              </a:rPr>
              <a:t>x, </a:t>
            </a:r>
            <a:r>
              <a:rPr lang="en-US" altLang="zh-TW" sz="3300" b="1">
                <a:latin typeface="Times New Roman" pitchFamily="18" charset="0"/>
                <a:sym typeface="Symbol" pitchFamily="18" charset="2"/>
              </a:rPr>
              <a:t></a:t>
            </a:r>
            <a:r>
              <a:rPr lang="en-US" altLang="zh-TW" sz="3300" baseline="30000">
                <a:latin typeface="Times New Roman" pitchFamily="18" charset="0"/>
                <a:sym typeface="Symbol" pitchFamily="18" charset="2"/>
              </a:rPr>
              <a:t>(k)</a:t>
            </a:r>
            <a:r>
              <a:rPr lang="en-US" altLang="zh-TW" sz="3300">
                <a:latin typeface="Times New Roman" pitchFamily="18" charset="0"/>
                <a:sym typeface="Symbol" pitchFamily="18" charset="2"/>
              </a:rPr>
              <a:t>]</a:t>
            </a:r>
            <a:endParaRPr lang="en-US" altLang="zh-TW" sz="3300" i="1">
              <a:latin typeface="Times New Roman" pitchFamily="18" charset="0"/>
            </a:endParaRPr>
          </a:p>
          <a:p>
            <a:pPr marL="1071563" lvl="1" indent="-400050"/>
            <a:r>
              <a:rPr lang="en-US" altLang="zh-TW" sz="3300">
                <a:latin typeface="Times New Roman" pitchFamily="18" charset="0"/>
              </a:rPr>
              <a:t>M step: find a way to maximized the above function, such that the above function increases monotonically, i.e.,</a:t>
            </a:r>
            <a:r>
              <a:rPr lang="en-US" altLang="zh-TW" sz="3300">
                <a:latin typeface="Times New Roman" pitchFamily="18" charset="0"/>
                <a:sym typeface="Symbol" pitchFamily="18" charset="2"/>
              </a:rPr>
              <a:t> logP(</a:t>
            </a:r>
            <a:r>
              <a:rPr lang="en-US" altLang="zh-TW" sz="3300" b="1" i="1">
                <a:latin typeface="Times New Roman" pitchFamily="18" charset="0"/>
                <a:sym typeface="Symbol" pitchFamily="18" charset="2"/>
              </a:rPr>
              <a:t>x</a:t>
            </a:r>
            <a:r>
              <a:rPr lang="en-US" altLang="zh-TW" sz="3300">
                <a:latin typeface="Times New Roman" pitchFamily="18" charset="0"/>
                <a:sym typeface="Symbol" pitchFamily="18" charset="2"/>
              </a:rPr>
              <a:t>|</a:t>
            </a:r>
            <a:r>
              <a:rPr lang="en-US" altLang="zh-TW" sz="3300" b="1">
                <a:latin typeface="Times New Roman" pitchFamily="18" charset="0"/>
                <a:sym typeface="Symbol" pitchFamily="18" charset="2"/>
              </a:rPr>
              <a:t></a:t>
            </a:r>
            <a:r>
              <a:rPr lang="en-US" altLang="zh-TW" sz="3300" baseline="30000">
                <a:latin typeface="Times New Roman" pitchFamily="18" charset="0"/>
                <a:sym typeface="Symbol" pitchFamily="18" charset="2"/>
              </a:rPr>
              <a:t>(k+1)</a:t>
            </a:r>
            <a:r>
              <a:rPr lang="en-US" altLang="zh-TW" sz="3300">
                <a:latin typeface="Times New Roman" pitchFamily="18" charset="0"/>
                <a:sym typeface="Symbol" pitchFamily="18" charset="2"/>
              </a:rPr>
              <a:t>)logP(</a:t>
            </a:r>
            <a:r>
              <a:rPr lang="en-US" altLang="zh-TW" sz="3300" b="1" i="1">
                <a:latin typeface="Times New Roman" pitchFamily="18" charset="0"/>
                <a:sym typeface="Symbol" pitchFamily="18" charset="2"/>
              </a:rPr>
              <a:t>x</a:t>
            </a:r>
            <a:r>
              <a:rPr lang="en-US" altLang="zh-TW" sz="3300">
                <a:latin typeface="Times New Roman" pitchFamily="18" charset="0"/>
                <a:sym typeface="Symbol" pitchFamily="18" charset="2"/>
              </a:rPr>
              <a:t>|</a:t>
            </a:r>
            <a:r>
              <a:rPr lang="en-US" altLang="zh-TW" sz="3300" b="1">
                <a:latin typeface="Times New Roman" pitchFamily="18" charset="0"/>
                <a:sym typeface="Symbol" pitchFamily="18" charset="2"/>
              </a:rPr>
              <a:t></a:t>
            </a:r>
            <a:r>
              <a:rPr lang="en-US" altLang="zh-TW" sz="3300" baseline="30000">
                <a:latin typeface="Times New Roman" pitchFamily="18" charset="0"/>
                <a:sym typeface="Symbol" pitchFamily="18" charset="2"/>
              </a:rPr>
              <a:t>(k)</a:t>
            </a:r>
            <a:r>
              <a:rPr lang="en-US" altLang="zh-TW" sz="3300">
                <a:latin typeface="Times New Roman" pitchFamily="18" charset="0"/>
                <a:sym typeface="Symbol" pitchFamily="18" charset="2"/>
              </a:rPr>
              <a:t>)</a:t>
            </a:r>
          </a:p>
          <a:p>
            <a:pPr marL="400050" indent="-400050"/>
            <a:r>
              <a:rPr lang="en-US" altLang="zh-TW" sz="3600" b="1">
                <a:latin typeface="Times New Roman" pitchFamily="18" charset="0"/>
                <a:sym typeface="Symbol" pitchFamily="18" charset="2"/>
              </a:rPr>
              <a:t>The Conditions for each Iteration to Proceed based on the Criterion</a:t>
            </a:r>
            <a:endParaRPr lang="en-US" altLang="zh-TW" sz="3600" b="1" i="1">
              <a:latin typeface="Times New Roman" pitchFamily="18" charset="0"/>
              <a:sym typeface="Symbol" pitchFamily="18" charset="2"/>
            </a:endParaRPr>
          </a:p>
          <a:p>
            <a:pPr marL="1071563" lvl="1" indent="-400050"/>
            <a:r>
              <a:rPr lang="en-US" altLang="zh-TW" sz="3300" b="1" i="1">
                <a:latin typeface="Times New Roman" pitchFamily="18" charset="0"/>
                <a:sym typeface="Symbol" pitchFamily="18" charset="2"/>
              </a:rPr>
              <a:t>x</a:t>
            </a:r>
            <a:r>
              <a:rPr lang="en-US" altLang="zh-TW" sz="3300">
                <a:latin typeface="Times New Roman" pitchFamily="18" charset="0"/>
                <a:sym typeface="Symbol" pitchFamily="18" charset="2"/>
              </a:rPr>
              <a:t> : observed (incomplete) data,  </a:t>
            </a:r>
            <a:r>
              <a:rPr lang="en-US" altLang="zh-TW" sz="3300" b="1" i="1">
                <a:latin typeface="Times New Roman" pitchFamily="18" charset="0"/>
                <a:sym typeface="Symbol" pitchFamily="18" charset="2"/>
              </a:rPr>
              <a:t>z</a:t>
            </a:r>
            <a:r>
              <a:rPr lang="en-US" altLang="zh-TW" sz="3300">
                <a:latin typeface="Times New Roman" pitchFamily="18" charset="0"/>
                <a:sym typeface="Symbol" pitchFamily="18" charset="2"/>
              </a:rPr>
              <a:t> : latent data, {</a:t>
            </a:r>
            <a:r>
              <a:rPr lang="en-US" altLang="zh-TW" sz="3300" b="1" i="1">
                <a:latin typeface="Times New Roman" pitchFamily="18" charset="0"/>
                <a:sym typeface="Symbol" pitchFamily="18" charset="2"/>
              </a:rPr>
              <a:t>x</a:t>
            </a:r>
            <a:r>
              <a:rPr lang="en-US" altLang="zh-TW" sz="3300">
                <a:latin typeface="Times New Roman" pitchFamily="18" charset="0"/>
                <a:sym typeface="Symbol" pitchFamily="18" charset="2"/>
              </a:rPr>
              <a:t>, </a:t>
            </a:r>
            <a:r>
              <a:rPr lang="en-US" altLang="zh-TW" sz="3300" b="1" i="1">
                <a:latin typeface="Times New Roman" pitchFamily="18" charset="0"/>
                <a:sym typeface="Symbol" pitchFamily="18" charset="2"/>
              </a:rPr>
              <a:t>z</a:t>
            </a:r>
            <a:r>
              <a:rPr lang="en-US" altLang="zh-TW" sz="3300">
                <a:latin typeface="Times New Roman" pitchFamily="18" charset="0"/>
                <a:sym typeface="Symbol" pitchFamily="18" charset="2"/>
              </a:rPr>
              <a:t>} : complete data</a:t>
            </a:r>
          </a:p>
        </p:txBody>
      </p:sp>
      <p:graphicFrame>
        <p:nvGraphicFramePr>
          <p:cNvPr id="8196" name="Object 4"/>
          <p:cNvGraphicFramePr>
            <a:graphicFrameLocks noChangeAspect="1"/>
          </p:cNvGraphicFramePr>
          <p:nvPr/>
        </p:nvGraphicFramePr>
        <p:xfrm>
          <a:off x="4067175" y="6332539"/>
          <a:ext cx="8003382" cy="3226593"/>
        </p:xfrm>
        <a:graphic>
          <a:graphicData uri="http://schemas.openxmlformats.org/presentationml/2006/ole">
            <mc:AlternateContent xmlns:mc="http://schemas.openxmlformats.org/markup-compatibility/2006">
              <mc:Choice xmlns:v="urn:schemas-microsoft-com:vml" Requires="v">
                <p:oleObj spid="_x0000_s61447" name="方程式" r:id="rId3" imgW="3009900" imgH="1308100" progId="Equation.3">
                  <p:embed/>
                </p:oleObj>
              </mc:Choice>
              <mc:Fallback>
                <p:oleObj name="方程式" r:id="rId3" imgW="3009900" imgH="1308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6332539"/>
                        <a:ext cx="8003382" cy="3226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8612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2286000" y="796"/>
            <a:ext cx="13716000" cy="1081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ctr" anchorCtr="0" compatLnSpc="1">
            <a:prstTxWarp prst="textNoShape">
              <a:avLst/>
            </a:prstTxWarp>
          </a:bodyPr>
          <a:lstStyle/>
          <a:p>
            <a:pPr algn="l" eaLnBrk="1" hangingPunct="1"/>
            <a:r>
              <a:rPr lang="en-US" altLang="zh-TW" sz="4950" b="1">
                <a:latin typeface="Times New Roman" pitchFamily="18" charset="0"/>
              </a:rPr>
              <a:t>EM Algorithm</a:t>
            </a:r>
          </a:p>
        </p:txBody>
      </p:sp>
      <p:sp>
        <p:nvSpPr>
          <p:cNvPr id="9219" name="Rectangle 3"/>
          <p:cNvSpPr>
            <a:spLocks noGrp="1" noChangeArrowheads="1"/>
          </p:cNvSpPr>
          <p:nvPr>
            <p:ph type="body" sz="half" idx="1"/>
          </p:nvPr>
        </p:nvSpPr>
        <p:spPr bwMode="auto">
          <a:xfrm>
            <a:off x="2286000" y="1362869"/>
            <a:ext cx="13716000" cy="877265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7160" tIns="68580" rIns="137160" bIns="68580" numCol="1" anchor="t" anchorCtr="0" compatLnSpc="1">
            <a:prstTxWarp prst="textNoShape">
              <a:avLst/>
            </a:prstTxWarp>
            <a:spAutoFit/>
          </a:bodyPr>
          <a:lstStyle/>
          <a:p>
            <a:pPr eaLnBrk="1" hangingPunct="1">
              <a:lnSpc>
                <a:spcPct val="90000"/>
              </a:lnSpc>
            </a:pPr>
            <a:r>
              <a:rPr lang="en-US" altLang="zh-TW" sz="3600" b="1" dirty="0">
                <a:latin typeface="Times New Roman" pitchFamily="18" charset="0"/>
              </a:rPr>
              <a:t>For the EM Iterations to </a:t>
            </a:r>
            <a:r>
              <a:rPr lang="en-US" altLang="zh-TW" sz="3600" b="1" dirty="0">
                <a:latin typeface="Times New Roman" pitchFamily="18" charset="0"/>
                <a:sym typeface="Symbol" pitchFamily="18" charset="2"/>
              </a:rPr>
              <a:t>Proceed based on the Criterion</a:t>
            </a:r>
            <a:r>
              <a:rPr lang="en-US" altLang="zh-TW" sz="3600" b="1" dirty="0">
                <a:latin typeface="Times New Roman" pitchFamily="18" charset="0"/>
              </a:rPr>
              <a:t>:</a:t>
            </a:r>
          </a:p>
          <a:p>
            <a:pPr lvl="1" eaLnBrk="1" hangingPunct="1">
              <a:lnSpc>
                <a:spcPct val="90000"/>
              </a:lnSpc>
            </a:pPr>
            <a:endParaRPr lang="en-US" altLang="zh-TW" sz="3600" dirty="0">
              <a:latin typeface="Times New Roman" pitchFamily="18" charset="0"/>
            </a:endParaRPr>
          </a:p>
          <a:p>
            <a:pPr lvl="1" eaLnBrk="1" hangingPunct="1">
              <a:lnSpc>
                <a:spcPct val="90000"/>
              </a:lnSpc>
            </a:pPr>
            <a:endParaRPr lang="en-US" altLang="zh-TW" sz="3600" dirty="0">
              <a:latin typeface="Times New Roman" pitchFamily="18" charset="0"/>
            </a:endParaRPr>
          </a:p>
          <a:p>
            <a:pPr lvl="1" eaLnBrk="1" hangingPunct="1">
              <a:lnSpc>
                <a:spcPct val="90000"/>
              </a:lnSpc>
            </a:pPr>
            <a:endParaRPr lang="en-US" altLang="zh-TW" sz="3600" dirty="0">
              <a:latin typeface="Times New Roman" pitchFamily="18" charset="0"/>
            </a:endParaRPr>
          </a:p>
          <a:p>
            <a:pPr lvl="1" eaLnBrk="1" hangingPunct="1">
              <a:lnSpc>
                <a:spcPct val="90000"/>
              </a:lnSpc>
              <a:spcBef>
                <a:spcPct val="0"/>
              </a:spcBef>
            </a:pPr>
            <a:r>
              <a:rPr lang="en-US" altLang="zh-TW" sz="3300" dirty="0">
                <a:latin typeface="Times New Roman" pitchFamily="18" charset="0"/>
              </a:rPr>
              <a:t>to make sure</a:t>
            </a:r>
            <a:r>
              <a:rPr lang="en-US" altLang="zh-TW" sz="3300" dirty="0">
                <a:latin typeface="Times New Roman" pitchFamily="18" charset="0"/>
                <a:sym typeface="Symbol" pitchFamily="18" charset="2"/>
              </a:rPr>
              <a:t> </a:t>
            </a:r>
            <a:r>
              <a:rPr lang="en-US" altLang="zh-TW" sz="3300" dirty="0" err="1">
                <a:latin typeface="Times New Roman" pitchFamily="18" charset="0"/>
                <a:sym typeface="Symbol" pitchFamily="18" charset="2"/>
              </a:rPr>
              <a:t>logP</a:t>
            </a:r>
            <a:r>
              <a:rPr lang="en-US" altLang="zh-TW" sz="3300" dirty="0">
                <a:latin typeface="Times New Roman" pitchFamily="18" charset="0"/>
                <a:sym typeface="Symbol" pitchFamily="18" charset="2"/>
              </a:rPr>
              <a:t>(</a:t>
            </a:r>
            <a:r>
              <a:rPr lang="en-US" altLang="zh-TW" sz="3300" b="1" i="1" dirty="0">
                <a:latin typeface="Times New Roman" pitchFamily="18" charset="0"/>
                <a:sym typeface="Symbol" pitchFamily="18" charset="2"/>
              </a:rPr>
              <a:t>x</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[k+1]</a:t>
            </a:r>
            <a:r>
              <a:rPr lang="en-US" altLang="zh-TW" sz="3300" dirty="0">
                <a:latin typeface="Times New Roman" pitchFamily="18" charset="0"/>
                <a:sym typeface="Symbol" pitchFamily="18" charset="2"/>
              </a:rPr>
              <a:t>)  </a:t>
            </a:r>
            <a:r>
              <a:rPr lang="en-US" altLang="zh-TW" sz="3300" dirty="0" err="1">
                <a:latin typeface="Times New Roman" pitchFamily="18" charset="0"/>
                <a:sym typeface="Symbol" pitchFamily="18" charset="2"/>
              </a:rPr>
              <a:t>logP</a:t>
            </a:r>
            <a:r>
              <a:rPr lang="en-US" altLang="zh-TW" sz="3300" dirty="0">
                <a:latin typeface="Times New Roman" pitchFamily="18" charset="0"/>
                <a:sym typeface="Symbol" pitchFamily="18" charset="2"/>
              </a:rPr>
              <a:t>(</a:t>
            </a:r>
            <a:r>
              <a:rPr lang="en-US" altLang="zh-TW" sz="3300" b="1" i="1" dirty="0">
                <a:latin typeface="Times New Roman" pitchFamily="18" charset="0"/>
                <a:sym typeface="Symbol" pitchFamily="18" charset="2"/>
              </a:rPr>
              <a:t>x</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p>
          <a:p>
            <a:pPr lvl="1" eaLnBrk="1" hangingPunct="1">
              <a:lnSpc>
                <a:spcPct val="90000"/>
              </a:lnSpc>
            </a:pPr>
            <a:endParaRPr lang="en-US" altLang="zh-TW" sz="3900" dirty="0">
              <a:latin typeface="Times New Roman" pitchFamily="18" charset="0"/>
              <a:sym typeface="Symbol" pitchFamily="18" charset="2"/>
            </a:endParaRPr>
          </a:p>
          <a:p>
            <a:pPr lvl="1" eaLnBrk="1" hangingPunct="1">
              <a:lnSpc>
                <a:spcPct val="90000"/>
              </a:lnSpc>
            </a:pPr>
            <a:r>
              <a:rPr lang="en-US" altLang="zh-TW" sz="3300" i="1" dirty="0">
                <a:latin typeface="Times New Roman" pitchFamily="18" charset="0"/>
                <a:sym typeface="Symbol" pitchFamily="18" charset="2"/>
              </a:rPr>
              <a:t>H</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[k+1]</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 </a:t>
            </a:r>
            <a:r>
              <a:rPr lang="en-US" altLang="zh-TW" sz="3300" i="1" dirty="0">
                <a:latin typeface="Times New Roman" pitchFamily="18" charset="0"/>
                <a:sym typeface="Symbol" pitchFamily="18" charset="2"/>
              </a:rPr>
              <a:t>H</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 due to Jenson’s Inequality</a:t>
            </a:r>
          </a:p>
          <a:p>
            <a:pPr lvl="2" eaLnBrk="1" hangingPunct="1">
              <a:lnSpc>
                <a:spcPct val="90000"/>
              </a:lnSpc>
              <a:spcBef>
                <a:spcPct val="0"/>
              </a:spcBef>
              <a:buFontTx/>
              <a:buNone/>
            </a:pPr>
            <a:r>
              <a:rPr lang="en-US" altLang="zh-TW" sz="3900" dirty="0">
                <a:latin typeface="Times New Roman" pitchFamily="18" charset="0"/>
                <a:sym typeface="Symbol" pitchFamily="18" charset="2"/>
              </a:rPr>
              <a:t/>
            </a:r>
            <a:br>
              <a:rPr lang="en-US" altLang="zh-TW" sz="3900" dirty="0">
                <a:latin typeface="Times New Roman" pitchFamily="18" charset="0"/>
                <a:sym typeface="Symbol" pitchFamily="18" charset="2"/>
              </a:rPr>
            </a:br>
            <a:endParaRPr lang="en-US" altLang="zh-TW" sz="3900" dirty="0">
              <a:latin typeface="Times New Roman" pitchFamily="18" charset="0"/>
              <a:sym typeface="Symbol" pitchFamily="18" charset="2"/>
            </a:endParaRPr>
          </a:p>
          <a:p>
            <a:pPr lvl="1" eaLnBrk="1" hangingPunct="1">
              <a:lnSpc>
                <a:spcPct val="90000"/>
              </a:lnSpc>
              <a:spcBef>
                <a:spcPct val="0"/>
              </a:spcBef>
            </a:pPr>
            <a:r>
              <a:rPr lang="en-US" altLang="zh-TW" sz="3300" dirty="0">
                <a:latin typeface="Times New Roman" pitchFamily="18" charset="0"/>
                <a:sym typeface="Symbol" pitchFamily="18" charset="2"/>
              </a:rPr>
              <a:t>the only requirement is to have </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[k+1]</a:t>
            </a:r>
            <a:r>
              <a:rPr lang="en-US" altLang="zh-TW" sz="3300" dirty="0">
                <a:latin typeface="Times New Roman" pitchFamily="18" charset="0"/>
                <a:sym typeface="Symbol" pitchFamily="18" charset="2"/>
              </a:rPr>
              <a:t> such that</a:t>
            </a:r>
            <a:r>
              <a:rPr lang="en-US" altLang="zh-TW" sz="3900" dirty="0">
                <a:latin typeface="Times New Roman" pitchFamily="18" charset="0"/>
                <a:sym typeface="Symbol" pitchFamily="18" charset="2"/>
              </a:rPr>
              <a:t> </a:t>
            </a:r>
            <a:br>
              <a:rPr lang="en-US" altLang="zh-TW" sz="3900" dirty="0">
                <a:latin typeface="Times New Roman" pitchFamily="18" charset="0"/>
                <a:sym typeface="Symbol" pitchFamily="18" charset="2"/>
              </a:rPr>
            </a:br>
            <a:r>
              <a:rPr lang="en-US" altLang="zh-TW" sz="4500" dirty="0">
                <a:latin typeface="Times New Roman" pitchFamily="18" charset="0"/>
                <a:sym typeface="Symbol" pitchFamily="18" charset="2"/>
              </a:rPr>
              <a:t>                </a:t>
            </a:r>
            <a:r>
              <a:rPr lang="en-US" altLang="zh-TW" sz="3000" i="1" dirty="0">
                <a:latin typeface="Times New Roman" pitchFamily="18" charset="0"/>
                <a:sym typeface="Symbol" pitchFamily="18" charset="2"/>
              </a:rPr>
              <a:t>Q</a:t>
            </a:r>
            <a:r>
              <a:rPr lang="en-US" altLang="zh-TW" sz="3000" dirty="0">
                <a:latin typeface="Times New Roman" pitchFamily="18" charset="0"/>
                <a:sym typeface="Symbol" pitchFamily="18" charset="2"/>
              </a:rPr>
              <a:t>(</a:t>
            </a:r>
            <a:r>
              <a:rPr lang="en-US" altLang="zh-TW" sz="3000" b="1" dirty="0">
                <a:latin typeface="Times New Roman" pitchFamily="18" charset="0"/>
                <a:sym typeface="Symbol" pitchFamily="18" charset="2"/>
              </a:rPr>
              <a:t></a:t>
            </a:r>
            <a:r>
              <a:rPr lang="en-US" altLang="zh-TW" sz="3000" baseline="30000" dirty="0">
                <a:latin typeface="Times New Roman" pitchFamily="18" charset="0"/>
                <a:sym typeface="Symbol" pitchFamily="18" charset="2"/>
              </a:rPr>
              <a:t>[k+1]</a:t>
            </a:r>
            <a:r>
              <a:rPr lang="en-US" altLang="zh-TW" sz="3000" dirty="0">
                <a:latin typeface="Times New Roman" pitchFamily="18" charset="0"/>
                <a:sym typeface="Symbol" pitchFamily="18" charset="2"/>
              </a:rPr>
              <a:t>,</a:t>
            </a:r>
            <a:r>
              <a:rPr lang="en-US" altLang="zh-TW" sz="3000" b="1" dirty="0">
                <a:latin typeface="Times New Roman" pitchFamily="18" charset="0"/>
                <a:sym typeface="Symbol" pitchFamily="18" charset="2"/>
              </a:rPr>
              <a:t></a:t>
            </a:r>
            <a:r>
              <a:rPr lang="en-US" altLang="zh-TW" sz="3000" baseline="30000" dirty="0">
                <a:latin typeface="Times New Roman" pitchFamily="18" charset="0"/>
                <a:sym typeface="Symbol" pitchFamily="18" charset="2"/>
              </a:rPr>
              <a:t>[k]</a:t>
            </a:r>
            <a:r>
              <a:rPr lang="en-US" altLang="zh-TW" sz="3000" dirty="0">
                <a:latin typeface="Times New Roman" pitchFamily="18" charset="0"/>
                <a:sym typeface="Symbol" pitchFamily="18" charset="2"/>
              </a:rPr>
              <a:t>) -</a:t>
            </a:r>
            <a:r>
              <a:rPr lang="en-US" altLang="zh-TW" sz="3000" i="1" dirty="0">
                <a:latin typeface="Times New Roman" pitchFamily="18" charset="0"/>
                <a:sym typeface="Symbol" pitchFamily="18" charset="2"/>
              </a:rPr>
              <a:t>Q</a:t>
            </a:r>
            <a:r>
              <a:rPr lang="en-US" altLang="zh-TW" sz="3000" dirty="0">
                <a:latin typeface="Times New Roman" pitchFamily="18" charset="0"/>
                <a:sym typeface="Symbol" pitchFamily="18" charset="2"/>
              </a:rPr>
              <a:t>(</a:t>
            </a:r>
            <a:r>
              <a:rPr lang="en-US" altLang="zh-TW" sz="3000" b="1" dirty="0">
                <a:latin typeface="Times New Roman" pitchFamily="18" charset="0"/>
                <a:sym typeface="Symbol" pitchFamily="18" charset="2"/>
              </a:rPr>
              <a:t></a:t>
            </a:r>
            <a:r>
              <a:rPr lang="en-US" altLang="zh-TW" sz="3000" baseline="30000" dirty="0">
                <a:latin typeface="Times New Roman" pitchFamily="18" charset="0"/>
                <a:sym typeface="Symbol" pitchFamily="18" charset="2"/>
              </a:rPr>
              <a:t>[k]</a:t>
            </a:r>
            <a:r>
              <a:rPr lang="en-US" altLang="zh-TW" sz="3000" dirty="0">
                <a:latin typeface="Times New Roman" pitchFamily="18" charset="0"/>
                <a:sym typeface="Symbol" pitchFamily="18" charset="2"/>
              </a:rPr>
              <a:t>,</a:t>
            </a:r>
            <a:r>
              <a:rPr lang="en-US" altLang="zh-TW" sz="3000" b="1" dirty="0">
                <a:latin typeface="Times New Roman" pitchFamily="18" charset="0"/>
                <a:sym typeface="Symbol" pitchFamily="18" charset="2"/>
              </a:rPr>
              <a:t></a:t>
            </a:r>
            <a:r>
              <a:rPr lang="en-US" altLang="zh-TW" sz="3000" baseline="30000" dirty="0">
                <a:latin typeface="Times New Roman" pitchFamily="18" charset="0"/>
                <a:sym typeface="Symbol" pitchFamily="18" charset="2"/>
              </a:rPr>
              <a:t>[k]</a:t>
            </a:r>
            <a:r>
              <a:rPr lang="en-US" altLang="zh-TW" sz="3000" dirty="0">
                <a:latin typeface="Times New Roman" pitchFamily="18" charset="0"/>
                <a:sym typeface="Symbol" pitchFamily="18" charset="2"/>
              </a:rPr>
              <a:t>)  0</a:t>
            </a:r>
            <a:r>
              <a:rPr lang="en-US" altLang="zh-TW" sz="3600" dirty="0">
                <a:latin typeface="Times New Roman" pitchFamily="18" charset="0"/>
                <a:sym typeface="Symbol" pitchFamily="18" charset="2"/>
              </a:rPr>
              <a:t> </a:t>
            </a:r>
          </a:p>
          <a:p>
            <a:pPr lvl="1">
              <a:lnSpc>
                <a:spcPct val="90000"/>
              </a:lnSpc>
              <a:spcBef>
                <a:spcPts val="300"/>
              </a:spcBef>
            </a:pPr>
            <a:r>
              <a:rPr lang="en-US" altLang="zh-TW" sz="3300" dirty="0">
                <a:latin typeface="Times New Roman" pitchFamily="18" charset="0"/>
                <a:sym typeface="Symbol" pitchFamily="18" charset="2"/>
              </a:rPr>
              <a:t>E-step: to estimate</a:t>
            </a:r>
            <a:r>
              <a:rPr lang="en-US" altLang="zh-TW" sz="3300" i="1" dirty="0">
                <a:latin typeface="Times New Roman" pitchFamily="18" charset="0"/>
                <a:sym typeface="Symbol" pitchFamily="18" charset="2"/>
              </a:rPr>
              <a:t> </a:t>
            </a:r>
            <a:r>
              <a:rPr lang="en-US" altLang="zh-TW" sz="3300" dirty="0">
                <a:latin typeface="Times New Roman" pitchFamily="18" charset="0"/>
                <a:sym typeface="Symbol" pitchFamily="18" charset="2"/>
              </a:rPr>
              <a:t>Q(</a:t>
            </a:r>
            <a:r>
              <a:rPr lang="en-US" altLang="zh-TW" sz="3300" b="1" dirty="0">
                <a:latin typeface="Times New Roman" pitchFamily="18" charset="0"/>
                <a:sym typeface="Symbol" pitchFamily="18" charset="2"/>
              </a:rPr>
              <a:t></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 auxiliary function (increase in this function means increase in objective function, maximizing this function may be easier), the expectation of the objective function in terms of the distribution of the latent data conditioned on (x,</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p>
          <a:p>
            <a:pPr lvl="1">
              <a:lnSpc>
                <a:spcPct val="90000"/>
              </a:lnSpc>
              <a:spcBef>
                <a:spcPts val="450"/>
              </a:spcBef>
            </a:pPr>
            <a:r>
              <a:rPr lang="en-US" altLang="zh-TW" sz="3300" dirty="0">
                <a:latin typeface="Times New Roman" pitchFamily="18" charset="0"/>
                <a:sym typeface="Symbol" pitchFamily="18" charset="2"/>
              </a:rPr>
              <a:t>M-step: </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[k+1] </a:t>
            </a:r>
            <a:r>
              <a:rPr lang="en-US" altLang="zh-TW" sz="3300" dirty="0">
                <a:latin typeface="Times New Roman" pitchFamily="18" charset="0"/>
                <a:sym typeface="Symbol" pitchFamily="18" charset="2"/>
              </a:rPr>
              <a:t>=             Q(</a:t>
            </a:r>
            <a:r>
              <a:rPr lang="en-US" altLang="zh-TW" sz="3300" b="1" dirty="0">
                <a:latin typeface="Times New Roman" pitchFamily="18" charset="0"/>
                <a:sym typeface="Symbol" pitchFamily="18" charset="2"/>
              </a:rPr>
              <a:t></a:t>
            </a:r>
            <a:r>
              <a:rPr lang="en-US" altLang="zh-TW" sz="3300" dirty="0">
                <a:latin typeface="Times New Roman" pitchFamily="18" charset="0"/>
                <a:sym typeface="Symbol" pitchFamily="18" charset="2"/>
              </a:rPr>
              <a:t>,</a:t>
            </a:r>
            <a:r>
              <a:rPr lang="en-US" altLang="zh-TW" sz="3300" b="1" dirty="0">
                <a:latin typeface="Times New Roman" pitchFamily="18" charset="0"/>
                <a:sym typeface="Symbol" pitchFamily="18" charset="2"/>
              </a:rPr>
              <a:t></a:t>
            </a:r>
            <a:r>
              <a:rPr lang="en-US" altLang="zh-TW" sz="3300" baseline="30000" dirty="0">
                <a:latin typeface="Times New Roman" pitchFamily="18" charset="0"/>
                <a:sym typeface="Symbol" pitchFamily="18" charset="2"/>
              </a:rPr>
              <a:t>[k]</a:t>
            </a:r>
            <a:r>
              <a:rPr lang="en-US" altLang="zh-TW" sz="3300" dirty="0">
                <a:latin typeface="Times New Roman" pitchFamily="18" charset="0"/>
                <a:sym typeface="Symbol" pitchFamily="18" charset="2"/>
              </a:rPr>
              <a:t>)</a:t>
            </a:r>
          </a:p>
        </p:txBody>
      </p:sp>
      <p:graphicFrame>
        <p:nvGraphicFramePr>
          <p:cNvPr id="9220" name="Object 4"/>
          <p:cNvGraphicFramePr>
            <a:graphicFrameLocks noGrp="1" noChangeAspect="1"/>
          </p:cNvGraphicFramePr>
          <p:nvPr>
            <p:ph sz="quarter" idx="2"/>
          </p:nvPr>
        </p:nvGraphicFramePr>
        <p:xfrm>
          <a:off x="3593309" y="2079626"/>
          <a:ext cx="7603331" cy="1647825"/>
        </p:xfrm>
        <a:graphic>
          <a:graphicData uri="http://schemas.openxmlformats.org/presentationml/2006/ole">
            <mc:AlternateContent xmlns:mc="http://schemas.openxmlformats.org/markup-compatibility/2006">
              <mc:Choice xmlns:v="urn:schemas-microsoft-com:vml" Requires="v">
                <p:oleObj spid="_x0000_s62483" name="方程式" r:id="rId3" imgW="3009900" imgH="660400" progId="Equation.3">
                  <p:embed/>
                </p:oleObj>
              </mc:Choice>
              <mc:Fallback>
                <p:oleObj name="方程式" r:id="rId3" imgW="3009900" imgH="660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309" y="2079626"/>
                        <a:ext cx="7603331"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p:cNvGraphicFramePr>
            <a:graphicFrameLocks noChangeAspect="1"/>
          </p:cNvGraphicFramePr>
          <p:nvPr/>
        </p:nvGraphicFramePr>
        <p:xfrm>
          <a:off x="3540922" y="4294191"/>
          <a:ext cx="8062913" cy="545306"/>
        </p:xfrm>
        <a:graphic>
          <a:graphicData uri="http://schemas.openxmlformats.org/presentationml/2006/ole">
            <mc:AlternateContent xmlns:mc="http://schemas.openxmlformats.org/markup-compatibility/2006">
              <mc:Choice xmlns:v="urn:schemas-microsoft-com:vml" Requires="v">
                <p:oleObj spid="_x0000_s62484" name="方程式" r:id="rId5" imgW="3238500" imgH="215900" progId="Equation.3">
                  <p:embed/>
                </p:oleObj>
              </mc:Choice>
              <mc:Fallback>
                <p:oleObj name="方程式" r:id="rId5" imgW="3238500"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922" y="4294191"/>
                        <a:ext cx="8062913" cy="5453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Grp="1" noChangeAspect="1"/>
          </p:cNvGraphicFramePr>
          <p:nvPr>
            <p:ph sz="quarter" idx="3"/>
          </p:nvPr>
        </p:nvGraphicFramePr>
        <p:xfrm>
          <a:off x="3526632" y="5465764"/>
          <a:ext cx="7779543" cy="1083468"/>
        </p:xfrm>
        <a:graphic>
          <a:graphicData uri="http://schemas.openxmlformats.org/presentationml/2006/ole">
            <mc:AlternateContent xmlns:mc="http://schemas.openxmlformats.org/markup-compatibility/2006">
              <mc:Choice xmlns:v="urn:schemas-microsoft-com:vml" Requires="v">
                <p:oleObj spid="_x0000_s62485" name="方程式" r:id="rId7" imgW="2921000" imgH="406400" progId="Equation.3">
                  <p:embed/>
                </p:oleObj>
              </mc:Choice>
              <mc:Fallback>
                <p:oleObj name="方程式" r:id="rId7" imgW="2921000" imgH="406400" progId="Equation.3">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26632" y="5465764"/>
                        <a:ext cx="7779543" cy="108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7"/>
          <p:cNvSpPr txBox="1">
            <a:spLocks noChangeArrowheads="1"/>
          </p:cNvSpPr>
          <p:nvPr/>
        </p:nvSpPr>
        <p:spPr bwMode="auto">
          <a:xfrm>
            <a:off x="5860259" y="9371016"/>
            <a:ext cx="1757363"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algn="ctr" eaLnBrk="1" hangingPunct="1">
              <a:lnSpc>
                <a:spcPct val="80000"/>
              </a:lnSpc>
            </a:pPr>
            <a:r>
              <a:rPr lang="en-US" altLang="zh-TW" sz="2800" dirty="0" err="1">
                <a:latin typeface="Times New Roman" pitchFamily="18" charset="0"/>
              </a:rPr>
              <a:t>arg</a:t>
            </a:r>
            <a:r>
              <a:rPr lang="en-US" altLang="zh-TW" sz="2800" dirty="0">
                <a:latin typeface="Times New Roman" pitchFamily="18" charset="0"/>
              </a:rPr>
              <a:t> max</a:t>
            </a:r>
          </a:p>
          <a:p>
            <a:pPr algn="ctr" eaLnBrk="1" hangingPunct="1">
              <a:lnSpc>
                <a:spcPct val="80000"/>
              </a:lnSpc>
            </a:pPr>
            <a:r>
              <a:rPr lang="en-US" altLang="zh-TW" sz="2800" b="1" dirty="0">
                <a:latin typeface="Times New Roman" pitchFamily="18" charset="0"/>
                <a:sym typeface="Symbol" pitchFamily="18" charset="2"/>
              </a:rPr>
              <a:t>      </a:t>
            </a:r>
          </a:p>
        </p:txBody>
      </p:sp>
      <mc:AlternateContent xmlns:mc="http://schemas.openxmlformats.org/markup-compatibility/2006">
        <mc:Choice xmlns:a14="http://schemas.microsoft.com/office/drawing/2010/main" Requires="a14">
          <p:sp>
            <p:nvSpPr>
              <p:cNvPr id="2" name="文字方塊 1"/>
              <p:cNvSpPr txBox="1"/>
              <p:nvPr/>
            </p:nvSpPr>
            <p:spPr>
              <a:xfrm>
                <a:off x="8295330" y="3108639"/>
                <a:ext cx="7653426" cy="585994"/>
              </a:xfrm>
              <a:prstGeom prst="rect">
                <a:avLst/>
              </a:prstGeom>
              <a:noFill/>
            </p:spPr>
            <p:txBody>
              <a:bodyPr wrap="square" rtlCol="0">
                <a:spAutoFit/>
              </a:bodyPr>
              <a:lstStyle/>
              <a:p>
                <a:r>
                  <a:rPr lang="en-US" altLang="zh-TW" sz="3000" dirty="0">
                    <a:latin typeface="Times New Roman" panose="02020603050405020304" pitchFamily="18" charset="0"/>
                    <a:cs typeface="Times New Roman" panose="02020603050405020304" pitchFamily="18" charset="0"/>
                  </a:rPr>
                  <a:t>(estimate of the objective function given </a:t>
                </a:r>
                <a14:m>
                  <m:oMath xmlns:m="http://schemas.openxmlformats.org/officeDocument/2006/math">
                    <m:sSup>
                      <m:sSupPr>
                        <m:ctrlPr>
                          <a:rPr lang="en-US" altLang="zh-TW" sz="3000" i="1">
                            <a:latin typeface="Cambria Math" panose="02040503050406030204" pitchFamily="18" charset="0"/>
                            <a:cs typeface="Times New Roman" panose="02020603050405020304" pitchFamily="18" charset="0"/>
                          </a:rPr>
                        </m:ctrlPr>
                      </m:sSupPr>
                      <m:e>
                        <m:r>
                          <a:rPr lang="zh-TW" altLang="en-US" sz="3000" i="1">
                            <a:latin typeface="Cambria Math"/>
                            <a:cs typeface="Times New Roman" panose="02020603050405020304" pitchFamily="18" charset="0"/>
                          </a:rPr>
                          <m:t>𝜃</m:t>
                        </m:r>
                      </m:e>
                      <m:sup>
                        <m:d>
                          <m:dPr>
                            <m:begChr m:val="["/>
                            <m:endChr m:val="]"/>
                            <m:ctrlPr>
                              <a:rPr lang="en-US" altLang="zh-TW" sz="3000" i="1">
                                <a:latin typeface="Cambria Math" panose="02040503050406030204" pitchFamily="18" charset="0"/>
                                <a:cs typeface="Times New Roman" panose="02020603050405020304" pitchFamily="18" charset="0"/>
                              </a:rPr>
                            </m:ctrlPr>
                          </m:dPr>
                          <m:e>
                            <m:r>
                              <a:rPr lang="en-US" altLang="zh-TW" sz="3000" i="1">
                                <a:latin typeface="Cambria Math"/>
                                <a:cs typeface="Times New Roman" panose="02020603050405020304" pitchFamily="18" charset="0"/>
                              </a:rPr>
                              <m:t>𝑘</m:t>
                            </m:r>
                          </m:e>
                        </m:d>
                      </m:sup>
                    </m:sSup>
                  </m:oMath>
                </a14:m>
                <a:r>
                  <a:rPr lang="en-US" altLang="zh-TW" sz="3000" dirty="0">
                    <a:latin typeface="Times New Roman" panose="02020603050405020304" pitchFamily="18" charset="0"/>
                    <a:cs typeface="Times New Roman" panose="02020603050405020304" pitchFamily="18" charset="0"/>
                  </a:rPr>
                  <a:t>)</a:t>
                </a:r>
                <a:endParaRPr lang="zh-TW" altLang="en-US" sz="3000" dirty="0">
                  <a:latin typeface="Times New Roman" panose="02020603050405020304" pitchFamily="18" charset="0"/>
                  <a:cs typeface="Times New Roman" panose="02020603050405020304" pitchFamily="18" charset="0"/>
                </a:endParaRPr>
              </a:p>
            </p:txBody>
          </p:sp>
        </mc:Choice>
        <mc:Fallback>
          <p:sp>
            <p:nvSpPr>
              <p:cNvPr id="2" name="文字方塊 1"/>
              <p:cNvSpPr txBox="1">
                <a:spLocks noRot="1" noChangeAspect="1" noMove="1" noResize="1" noEditPoints="1" noAdjustHandles="1" noChangeArrowheads="1" noChangeShapeType="1" noTextEdit="1"/>
              </p:cNvSpPr>
              <p:nvPr/>
            </p:nvSpPr>
            <p:spPr>
              <a:xfrm>
                <a:off x="8295330" y="3108639"/>
                <a:ext cx="7653426" cy="585994"/>
              </a:xfrm>
              <a:prstGeom prst="rect">
                <a:avLst/>
              </a:prstGeom>
              <a:blipFill>
                <a:blip r:embed="rId9"/>
                <a:stretch>
                  <a:fillRect l="-1912" t="-7292" b="-3229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43406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3445</TotalTime>
  <Words>696</Words>
  <Application>Microsoft Office PowerPoint</Application>
  <PresentationFormat>自訂</PresentationFormat>
  <Paragraphs>120</Paragraphs>
  <Slides>11</Slides>
  <Notes>3</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11</vt:i4>
      </vt:variant>
    </vt:vector>
  </HeadingPairs>
  <TitlesOfParts>
    <vt:vector size="25" baseType="lpstr">
      <vt:lpstr>Benguiat Bk BT</vt:lpstr>
      <vt:lpstr>BiauKai</vt:lpstr>
      <vt:lpstr>全真魏碑體</vt:lpstr>
      <vt:lpstr>新細明體</vt:lpstr>
      <vt:lpstr>標楷體</vt:lpstr>
      <vt:lpstr>Arial</vt:lpstr>
      <vt:lpstr>Calibri</vt:lpstr>
      <vt:lpstr>Cambria Math</vt:lpstr>
      <vt:lpstr>Symbol</vt:lpstr>
      <vt:lpstr>Times New Roman</vt:lpstr>
      <vt:lpstr>Wingdings</vt:lpstr>
      <vt:lpstr>1_Office 佈景主題</vt:lpstr>
      <vt:lpstr>方程式</vt:lpstr>
      <vt:lpstr>Microsoft 方程式編輯器 3.0</vt:lpstr>
      <vt:lpstr>PowerPoint 簡報</vt:lpstr>
      <vt:lpstr>PowerPoint 簡報</vt:lpstr>
      <vt:lpstr>EM (Expectation and Maximization) Algorithm</vt:lpstr>
      <vt:lpstr>Parameter Estimation</vt:lpstr>
      <vt:lpstr>EM ( Expectation and Maximization) Algorithm</vt:lpstr>
      <vt:lpstr>EM ( Expectation and Maximization) Algorithm</vt:lpstr>
      <vt:lpstr>EM Algorithm: An example</vt:lpstr>
      <vt:lpstr>EM Algorithm</vt:lpstr>
      <vt:lpstr>EM Algorithm</vt:lpstr>
      <vt:lpstr>Example: Use of EM Algorithm in Solving Problem 3 of HMM</vt:lpstr>
      <vt:lpstr>版權聲明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cp:lastModifiedBy>演講網臺大</cp:lastModifiedBy>
  <cp:revision>275</cp:revision>
  <cp:lastPrinted>2016-02-25T02:51:32Z</cp:lastPrinted>
  <dcterms:created xsi:type="dcterms:W3CDTF">2013-01-13T14:50:10Z</dcterms:created>
  <dcterms:modified xsi:type="dcterms:W3CDTF">2017-03-30T07:35:06Z</dcterms:modified>
</cp:coreProperties>
</file>