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5" r:id="rId2"/>
    <p:sldMasterId id="2147483687" r:id="rId3"/>
  </p:sldMasterIdLst>
  <p:notesMasterIdLst>
    <p:notesMasterId r:id="rId42"/>
  </p:notesMasterIdLst>
  <p:handoutMasterIdLst>
    <p:handoutMasterId r:id="rId43"/>
  </p:handoutMasterIdLst>
  <p:sldIdLst>
    <p:sldId id="394" r:id="rId4"/>
    <p:sldId id="359" r:id="rId5"/>
    <p:sldId id="360" r:id="rId6"/>
    <p:sldId id="368" r:id="rId7"/>
    <p:sldId id="367" r:id="rId8"/>
    <p:sldId id="361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62" r:id="rId29"/>
    <p:sldId id="388" r:id="rId30"/>
    <p:sldId id="389" r:id="rId31"/>
    <p:sldId id="390" r:id="rId32"/>
    <p:sldId id="391" r:id="rId33"/>
    <p:sldId id="392" r:id="rId34"/>
    <p:sldId id="393" r:id="rId35"/>
    <p:sldId id="395" r:id="rId36"/>
    <p:sldId id="396" r:id="rId37"/>
    <p:sldId id="397" r:id="rId38"/>
    <p:sldId id="398" r:id="rId39"/>
    <p:sldId id="399" r:id="rId40"/>
    <p:sldId id="400" r:id="rId41"/>
  </p:sldIdLst>
  <p:sldSz cx="18288000" cy="10288588"/>
  <p:notesSz cx="6797675" cy="992822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914446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1828891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2743337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3657783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4572229" algn="l" defTabSz="1828891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5486674" algn="l" defTabSz="1828891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6401120" algn="l" defTabSz="1828891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7315566" algn="l" defTabSz="1828891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8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3300"/>
    <a:srgbClr val="339933"/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>
      <p:cViewPr varScale="1">
        <p:scale>
          <a:sx n="54" d="100"/>
          <a:sy n="54" d="100"/>
        </p:scale>
        <p:origin x="802" y="86"/>
      </p:cViewPr>
      <p:guideLst>
        <p:guide orient="horz" pos="126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1815"/>
            <a:ext cx="2946400" cy="494815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11CE030-37DB-4012-87E6-78C53A0B01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0DB33560-56D2-4843-BAAF-EAAE66DE55F6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2017/4/20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17.0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02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t" anchorCtr="0" compatLnSpc="1">
            <a:prstTxWarp prst="textNoShape">
              <a:avLst/>
            </a:prstTxWarp>
          </a:bodyPr>
          <a:lstStyle>
            <a:lvl1pPr algn="l" defTabSz="92672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t" anchorCtr="0" compatLnSpc="1">
            <a:prstTxWarp prst="textNoShape">
              <a:avLst/>
            </a:prstTxWarp>
          </a:bodyPr>
          <a:lstStyle>
            <a:lvl1pPr algn="r" defTabSz="92672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109"/>
            <a:ext cx="543560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8"/>
            <a:ext cx="2944813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b" anchorCtr="0" compatLnSpc="1">
            <a:prstTxWarp prst="textNoShape">
              <a:avLst/>
            </a:prstTxWarp>
          </a:bodyPr>
          <a:lstStyle>
            <a:lvl1pPr algn="l" defTabSz="92672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0218"/>
            <a:ext cx="2944813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4" tIns="46346" rIns="92694" bIns="46346" numCol="1" anchor="b" anchorCtr="0" compatLnSpc="1">
            <a:prstTxWarp prst="textNoShape">
              <a:avLst/>
            </a:prstTxWarp>
          </a:bodyPr>
          <a:lstStyle>
            <a:lvl1pPr algn="r" defTabSz="926727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E84E242-9ADA-4E1F-A554-9E377D6D8D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6963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914446"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1828891"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2743337"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3657783" algn="l" rtl="0" eaLnBrk="0" fontAlgn="base" hangingPunct="0">
      <a:spcBef>
        <a:spcPct val="3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04788" y="804863"/>
            <a:ext cx="7146926" cy="40211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83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020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14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882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BDDE79-2507-4DF3-AF9F-95E17403D336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TW" sz="13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6125"/>
            <a:ext cx="6613525" cy="3721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9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255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0251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AAD0DD-D83D-4808-83EF-B87C5C0C0DC3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26</a:t>
            </a:fld>
            <a:endParaRPr lang="en-US" altLang="zh-TW" sz="13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6125"/>
            <a:ext cx="6613525" cy="3721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582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B4E7-BB33-4D6F-845D-ED7CC246606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73D9CA-1992-44E5-ACA4-97B1B1781972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TW" sz="13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6125"/>
            <a:ext cx="6613525" cy="3721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84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E321D1-34EB-402B-B4F2-945AA49FB4F1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TW" sz="13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6125"/>
            <a:ext cx="6613525" cy="3721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0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CFAEE1-3EF2-4BB1-AF00-7590D86CD8DD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TW" sz="13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6125"/>
            <a:ext cx="6613525" cy="3721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84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12A9E9-E87E-4BC5-A14D-923CE7D25113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TW" sz="13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6125"/>
            <a:ext cx="6613525" cy="3721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32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algn="l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1521A2-CC37-4F1C-A624-45AC290F039A}" type="slidenum">
              <a:rPr lang="en-US" altLang="zh-TW" sz="1300" smtClean="0"/>
              <a:pPr algn="r" eaLnBrk="1" hangingPunct="1">
                <a:spcBef>
                  <a:spcPct val="0"/>
                </a:spcBef>
              </a:pPr>
              <a:t>6</a:t>
            </a:fld>
            <a:endParaRPr lang="en-US" altLang="zh-TW" sz="13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6125"/>
            <a:ext cx="6613525" cy="3721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748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713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26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" y="746125"/>
            <a:ext cx="6613525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4E242-9ADA-4E1F-A554-9E377D6D8DE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207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8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2"/>
            <a:ext cx="4114800" cy="8778643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2"/>
            <a:ext cx="12039600" cy="87786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3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4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9296400" y="2400672"/>
            <a:ext cx="8077200" cy="3279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9296400" y="5908797"/>
            <a:ext cx="8077200" cy="32818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12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0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7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7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8884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068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303026"/>
            <a:ext cx="8080376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3262816"/>
            <a:ext cx="8080376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6"/>
            <a:ext cx="8083550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13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69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191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64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409637"/>
            <a:ext cx="6016626" cy="1743345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0" cy="878102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152985"/>
            <a:ext cx="6016626" cy="7037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8704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9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21140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363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2"/>
            <a:ext cx="4114800" cy="8778643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2"/>
            <a:ext cx="12039600" cy="87786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134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09AA-D17A-48FA-A56B-69456E0FF7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08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3EE-DE9F-428B-98AA-D2C7D26FA47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532-0770-47B5-A026-C7A747365DC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51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94DF-A370-4184-B243-BFF1D809AB5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4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B282-4A11-4145-8128-94B758F6C63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5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7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695198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B2CE-A31B-4C26-B500-776671F1704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63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C0FD-839B-4CAE-A093-577F3ADE143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75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518-FBC3-4DB7-B03F-2BFE668DD58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9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7D49-68B1-487D-8031-2846D551CA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41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9246-9BDA-4AB6-8A69-E93CD0C5A52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992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5DDB-2418-4548-BCC6-A5E05E601B3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1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303026"/>
            <a:ext cx="8080376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3262816"/>
            <a:ext cx="8080376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6"/>
            <a:ext cx="8083550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0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5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6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409637"/>
            <a:ext cx="6016626" cy="1743345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0" cy="878102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152985"/>
            <a:ext cx="6016626" cy="7037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332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9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9417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50322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186"/>
            <a:ext cx="3823920" cy="1069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Char char="•"/>
        <a:defRPr kumimoji="1" sz="64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Char char="–"/>
        <a:defRPr kumimoji="1" sz="5600">
          <a:solidFill>
            <a:schemeClr val="tx1"/>
          </a:solidFill>
          <a:latin typeface="+mn-lt"/>
          <a:ea typeface="+mn-ea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4800">
          <a:solidFill>
            <a:schemeClr val="tx1"/>
          </a:solidFill>
          <a:latin typeface="+mn-lt"/>
          <a:ea typeface="+mn-ea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Char char="–"/>
        <a:defRPr kumimoji="1" sz="4000">
          <a:solidFill>
            <a:schemeClr val="tx1"/>
          </a:solidFill>
          <a:latin typeface="+mn-lt"/>
          <a:ea typeface="+mn-ea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5pPr>
      <a:lvl6pPr marL="50292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6pPr>
      <a:lvl7pPr marL="59436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7pPr>
      <a:lvl8pPr marL="68580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8pPr>
      <a:lvl9pPr marL="77724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0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Char char="•"/>
        <a:defRPr kumimoji="1" sz="64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Char char="–"/>
        <a:defRPr kumimoji="1" sz="5600">
          <a:solidFill>
            <a:schemeClr val="tx1"/>
          </a:solidFill>
          <a:latin typeface="+mn-lt"/>
          <a:ea typeface="+mn-ea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4800">
          <a:solidFill>
            <a:schemeClr val="tx1"/>
          </a:solidFill>
          <a:latin typeface="+mn-lt"/>
          <a:ea typeface="+mn-ea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Char char="–"/>
        <a:defRPr kumimoji="1" sz="4000">
          <a:solidFill>
            <a:schemeClr val="tx1"/>
          </a:solidFill>
          <a:latin typeface="+mn-lt"/>
          <a:ea typeface="+mn-ea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5pPr>
      <a:lvl6pPr marL="50292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6pPr>
      <a:lvl7pPr marL="59436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7pPr>
      <a:lvl8pPr marL="68580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8pPr>
      <a:lvl9pPr marL="77724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6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deed.zh_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3.0/tw/deed.zh_TW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creativecommons.org/licenses/by-nc-sa/3.0/tw/deed.zh_TW" TargetMode="Externa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3.0/tw/deed.zh_TW" TargetMode="Externa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sa/3.0/tw/deed.zh_TW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kkan.org/software/crfsuite/" TargetMode="External"/><Relationship Id="rId2" Type="http://schemas.openxmlformats.org/officeDocument/2006/relationships/hyperlink" Target="http://crfpp.googlecode.com/svn/trunk/doc/index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jpeg"/><Relationship Id="rId5" Type="http://schemas.openxmlformats.org/officeDocument/2006/relationships/image" Target="../media/image26.jpg"/><Relationship Id="rId4" Type="http://schemas.openxmlformats.org/officeDocument/2006/relationships/image" Target="../media/image25.jpe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jpe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e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.png"/><Relationship Id="rId7" Type="http://schemas.openxmlformats.org/officeDocument/2006/relationships/hyperlink" Target="http://ocw.aca.ntu.edu.tw/ntu-ocw/info/copyright-declara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3.jpeg"/><Relationship Id="rId11" Type="http://schemas.openxmlformats.org/officeDocument/2006/relationships/image" Target="../media/image2.png"/><Relationship Id="rId5" Type="http://schemas.openxmlformats.org/officeDocument/2006/relationships/image" Target="../media/image42.jpeg"/><Relationship Id="rId10" Type="http://schemas.openxmlformats.org/officeDocument/2006/relationships/hyperlink" Target="http://creativecommons.org/licenses/by-nc-sa/3.0/tw/deed.zh_TW" TargetMode="External"/><Relationship Id="rId4" Type="http://schemas.openxmlformats.org/officeDocument/2006/relationships/image" Target="../media/image41.jpeg"/><Relationship Id="rId9" Type="http://schemas.openxmlformats.org/officeDocument/2006/relationships/image" Target="../media/image4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creativecommons.org/licenses/by-nc-sa/3.0/tw/deed.zh_TW" TargetMode="Externa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3.0/tw/deed.zh_TW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creativecommons.org/licenses/by-nc-sa/3.0/tw/deed.zh_T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2984055"/>
            <a:ext cx="18505038" cy="5721214"/>
          </a:xfr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37140" tIns="68570" rIns="137140" bIns="68570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eaLnBrk="1" hangingPunct="1">
              <a:buFontTx/>
              <a:buNone/>
            </a:pPr>
            <a:r>
              <a:rPr lang="en-US" altLang="zh-TW" sz="7600" dirty="0">
                <a:latin typeface="Benguiat Bk BT" pitchFamily="18" charset="0"/>
              </a:rPr>
              <a:t>17.0 Spoken Dialogues</a:t>
            </a:r>
          </a:p>
          <a:p>
            <a:pPr algn="ctr" eaLnBrk="1" hangingPunct="1">
              <a:buFontTx/>
              <a:buNone/>
            </a:pPr>
            <a:endParaRPr lang="en-US" altLang="zh-TW" sz="6800" dirty="0">
              <a:latin typeface="Benguiat Bk BT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5600" b="1" dirty="0">
                <a:latin typeface="Times New Roman" pitchFamily="18" charset="0"/>
              </a:rPr>
              <a:t>References</a:t>
            </a:r>
            <a:r>
              <a:rPr lang="en-US" altLang="zh-TW" sz="5600" dirty="0">
                <a:latin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</a:rPr>
              <a:t>1. 11.1 </a:t>
            </a:r>
            <a:r>
              <a:rPr lang="en-US" altLang="zh-TW" dirty="0">
                <a:latin typeface="Times New Roman" pitchFamily="18" charset="0"/>
              </a:rPr>
              <a:t>- 11.2.1, Chapter 17 of </a:t>
            </a:r>
            <a:r>
              <a:rPr lang="en-US" altLang="zh-TW" dirty="0" smtClean="0">
                <a:latin typeface="Times New Roman" pitchFamily="18" charset="0"/>
              </a:rPr>
              <a:t>Huang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                             2</a:t>
            </a:r>
            <a:r>
              <a:rPr lang="en-US" altLang="zh-TW" dirty="0">
                <a:latin typeface="Times New Roman" pitchFamily="18" charset="0"/>
              </a:rPr>
              <a:t>. “Conversational Interfaces: Advances and Challenges”, </a:t>
            </a:r>
            <a:r>
              <a:rPr lang="en-US" altLang="zh-TW" dirty="0" smtClean="0">
                <a:latin typeface="Times New Roman" pitchFamily="18" charset="0"/>
              </a:rPr>
              <a:t>Proceedings of the IEEE, Aug 2000</a:t>
            </a: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</a:rPr>
              <a:t>	 </a:t>
            </a:r>
            <a:r>
              <a:rPr lang="en-US" altLang="zh-TW" dirty="0" smtClean="0">
                <a:latin typeface="Times New Roman" pitchFamily="18" charset="0"/>
              </a:rPr>
              <a:t>   3</a:t>
            </a:r>
            <a:r>
              <a:rPr lang="en-US" altLang="zh-TW" dirty="0">
                <a:latin typeface="Times New Roman" pitchFamily="18" charset="0"/>
              </a:rPr>
              <a:t>. “The AT&amp;T spoken language understanding system”, IEEE Trans. </a:t>
            </a:r>
            <a:r>
              <a:rPr lang="en-US" altLang="zh-TW" dirty="0" smtClean="0">
                <a:latin typeface="Times New Roman" pitchFamily="18" charset="0"/>
              </a:rPr>
              <a:t>on Speech </a:t>
            </a:r>
            <a:r>
              <a:rPr lang="en-US" altLang="zh-TW" dirty="0">
                <a:latin typeface="Times New Roman" pitchFamily="18" charset="0"/>
              </a:rPr>
              <a:t>and Audio Processing, vol.14, no.1, pp.213-222, 2006</a:t>
            </a: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</a:rPr>
              <a:t>	 </a:t>
            </a:r>
            <a:r>
              <a:rPr lang="en-US" altLang="zh-TW" dirty="0" smtClean="0">
                <a:latin typeface="Times New Roman" pitchFamily="18" charset="0"/>
              </a:rPr>
              <a:t>           4</a:t>
            </a:r>
            <a:r>
              <a:rPr lang="en-US" altLang="zh-TW" dirty="0">
                <a:latin typeface="Times New Roman" pitchFamily="18" charset="0"/>
              </a:rPr>
              <a:t>. “Talking to machine” in ICSLP, </a:t>
            </a:r>
            <a:r>
              <a:rPr lang="en-US" altLang="zh-TW" dirty="0" smtClean="0">
                <a:latin typeface="Times New Roman" pitchFamily="18" charset="0"/>
              </a:rPr>
              <a:t>2002 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</a:rPr>
              <a:t>                              5. “A telephone-based conversational interface for weather information” IEEE Trans. On Speech and Audio Processing, vol. 8,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</a:rPr>
              <a:t>no. 1, pp. 85-96, 2000.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	 </a:t>
            </a:r>
            <a:r>
              <a:rPr lang="en-US" altLang="zh-TW" dirty="0" smtClean="0">
                <a:latin typeface="Times New Roman" pitchFamily="18" charset="0"/>
              </a:rPr>
              <a:t>           6</a:t>
            </a:r>
            <a:r>
              <a:rPr lang="en-US" altLang="zh-TW" dirty="0">
                <a:latin typeface="Times New Roman" pitchFamily="18" charset="0"/>
              </a:rPr>
              <a:t>. “Spoken Language Understanding”, IEEE Signal Processing </a:t>
            </a:r>
            <a:r>
              <a:rPr lang="en-US" altLang="zh-TW" dirty="0" smtClean="0">
                <a:latin typeface="Times New Roman" pitchFamily="18" charset="0"/>
              </a:rPr>
              <a:t>Magazine</a:t>
            </a:r>
            <a:r>
              <a:rPr lang="en-US" altLang="zh-TW" dirty="0">
                <a:latin typeface="Times New Roman" pitchFamily="18" charset="0"/>
              </a:rPr>
              <a:t>, vol.22, no. 5, pp. 16-31, 2005</a:t>
            </a: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</a:rPr>
              <a:t>	 </a:t>
            </a:r>
            <a:r>
              <a:rPr lang="en-US" altLang="zh-TW" dirty="0" smtClean="0">
                <a:latin typeface="Times New Roman" pitchFamily="18" charset="0"/>
              </a:rPr>
              <a:t>           7</a:t>
            </a:r>
            <a:r>
              <a:rPr lang="en-US" altLang="zh-TW" dirty="0">
                <a:latin typeface="Times New Roman" pitchFamily="18" charset="0"/>
              </a:rPr>
              <a:t>. “Spoken Language Understanding”, IEEE Signal Processing </a:t>
            </a:r>
            <a:r>
              <a:rPr lang="en-US" altLang="zh-TW" dirty="0" smtClean="0">
                <a:latin typeface="Times New Roman" pitchFamily="18" charset="0"/>
              </a:rPr>
              <a:t>Magazine</a:t>
            </a:r>
            <a:r>
              <a:rPr lang="en-US" altLang="zh-TW" dirty="0">
                <a:latin typeface="Times New Roman" pitchFamily="18" charset="0"/>
              </a:rPr>
              <a:t>, May 2008</a:t>
            </a:r>
          </a:p>
          <a:p>
            <a:pPr algn="ctr" eaLnBrk="1" hangingPunct="1">
              <a:buFontTx/>
              <a:buNone/>
            </a:pPr>
            <a:r>
              <a:rPr lang="en-US" altLang="zh-TW" dirty="0" smtClean="0">
                <a:latin typeface="Benguiat Bk BT" pitchFamily="18" charset="0"/>
              </a:rPr>
              <a:t> </a:t>
            </a:r>
            <a:endParaRPr lang="en-US" altLang="zh-TW" dirty="0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376040" y="9535322"/>
            <a:ext cx="654660" cy="547688"/>
          </a:xfrm>
        </p:spPr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49039" y="967830"/>
            <a:ext cx="9984806" cy="1615827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defTabSz="1371600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6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en-US" sz="60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數位語音處理概論</a:t>
            </a:r>
            <a:endParaRPr kumimoji="0" lang="en-US" altLang="zh-TW" sz="60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13716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Digital Speech Processing</a:t>
            </a:r>
            <a:endParaRPr kumimoji="0" lang="zh-TW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038" y="8168630"/>
            <a:ext cx="10286368" cy="569387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defTabSz="1371600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授課教師：國立臺灣大學 電機工程學系 李琳山 教授</a:t>
            </a:r>
            <a:endParaRPr kumimoji="0" lang="en-US" altLang="zh-TW" sz="28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710520" y="8888708"/>
            <a:ext cx="10461840" cy="954106"/>
            <a:chOff x="746843" y="4207851"/>
            <a:chExt cx="6975636" cy="636168"/>
          </a:xfrm>
        </p:grpSpPr>
        <p:sp>
          <p:nvSpPr>
            <p:cNvPr id="8" name="矩形 18"/>
            <p:cNvSpPr>
              <a:spLocks noChangeArrowheads="1"/>
            </p:cNvSpPr>
            <p:nvPr/>
          </p:nvSpPr>
          <p:spPr bwMode="auto">
            <a:xfrm>
              <a:off x="2339751" y="4207851"/>
              <a:ext cx="5382728" cy="63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13716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kumimoji="0" lang="zh-TW" altLang="en-US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kumimoji="0"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創用</a:t>
              </a:r>
              <a:r>
                <a:rPr kumimoji="0" lang="en-US" altLang="zh-TW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CC</a:t>
              </a:r>
              <a:r>
                <a:rPr kumimoji="0"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「姓名標示－非商業性－相同方式分享」臺灣</a:t>
              </a:r>
              <a:r>
                <a:rPr kumimoji="0" lang="en-US" altLang="zh-TW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3.0</a:t>
              </a:r>
              <a:r>
                <a:rPr kumimoji="0"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版</a:t>
              </a:r>
              <a:r>
                <a:rPr kumimoji="0" lang="zh-TW" altLang="en-US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kumimoji="0" lang="en-US" altLang="zh-TW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9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43" y="4271714"/>
              <a:ext cx="1592909" cy="57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73"/>
            <a:ext cx="3823920" cy="10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1595"/>
            <a:ext cx="18288000" cy="8215582"/>
          </a:xfrm>
        </p:spPr>
        <p:txBody>
          <a:bodyPr>
            <a:spAutoFit/>
          </a:bodyPr>
          <a:lstStyle/>
          <a:p>
            <a:pPr marL="384176" indent="-384176" defTabSz="1936750" eaLnBrk="1" hangingPunct="1">
              <a:spcBef>
                <a:spcPct val="0"/>
              </a:spcBef>
              <a:spcAft>
                <a:spcPts val="2000"/>
              </a:spcAft>
            </a:pPr>
            <a:r>
              <a:rPr lang="en-US" altLang="zh-TW" sz="6000" b="1" dirty="0">
                <a:latin typeface="Times New Roman" pitchFamily="18" charset="0"/>
              </a:rPr>
              <a:t>POS Tagging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altLang="zh-TW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is determined by the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TW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740192" y="2660019"/>
            <a:ext cx="15743064" cy="3351290"/>
            <a:chOff x="370096" y="1772816"/>
            <a:chExt cx="7871532" cy="2234193"/>
          </a:xfrm>
        </p:grpSpPr>
        <p:sp>
          <p:nvSpPr>
            <p:cNvPr id="4" name="圓角矩形 3"/>
            <p:cNvSpPr/>
            <p:nvPr/>
          </p:nvSpPr>
          <p:spPr>
            <a:xfrm>
              <a:off x="1832916" y="1782059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Amy</a:t>
              </a:r>
              <a:endParaRPr lang="zh-TW" altLang="en-US" sz="4000" b="1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3179168" y="1782059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ate</a:t>
              </a:r>
              <a:endParaRPr lang="zh-TW" altLang="en-US" sz="4000" b="1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547320" y="1772816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lunch</a:t>
              </a:r>
              <a:endParaRPr lang="zh-TW" altLang="en-US" sz="4000" b="1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5915472" y="1782059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at</a:t>
              </a:r>
              <a:endParaRPr lang="zh-TW" altLang="en-US" sz="4000" b="1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7283624" y="1772816"/>
              <a:ext cx="936104" cy="648072"/>
            </a:xfrm>
            <a:prstGeom prst="roundRect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KFC</a:t>
              </a:r>
              <a:endParaRPr lang="zh-TW" altLang="en-US" sz="40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70096" y="1844824"/>
              <a:ext cx="1410803" cy="512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/>
                <a:t>Input word</a:t>
              </a:r>
              <a:endParaRPr lang="zh-TW" altLang="en-US" sz="4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873624" y="3494048"/>
              <a:ext cx="877805" cy="512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/>
                <a:t>output</a:t>
              </a:r>
              <a:endParaRPr lang="zh-TW" altLang="en-US" sz="4400" dirty="0"/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1854816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POS</a:t>
              </a:r>
              <a:r>
                <a:rPr lang="en-US" altLang="zh-TW" sz="4000" b="1" baseline="-25000" dirty="0"/>
                <a:t>1</a:t>
              </a:r>
              <a:endParaRPr lang="zh-TW" altLang="en-US" sz="4000" b="1" baseline="-25000" dirty="0"/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3201068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POS</a:t>
              </a:r>
              <a:r>
                <a:rPr lang="en-US" altLang="zh-TW" sz="4000" b="1" baseline="-25000" dirty="0"/>
                <a:t>2</a:t>
              </a:r>
              <a:endParaRPr lang="zh-TW" altLang="en-US" sz="4000" b="1" baseline="-25000" dirty="0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4569220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POS</a:t>
              </a:r>
              <a:r>
                <a:rPr lang="en-US" altLang="zh-TW" sz="4000" b="1" baseline="-25000" dirty="0"/>
                <a:t>3</a:t>
              </a:r>
              <a:endParaRPr lang="zh-TW" altLang="en-US" sz="4000" b="1" baseline="-25000" dirty="0"/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5937372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POS</a:t>
              </a:r>
              <a:r>
                <a:rPr lang="en-US" altLang="zh-TW" sz="4000" b="1" baseline="-25000" dirty="0"/>
                <a:t>4</a:t>
              </a:r>
              <a:endParaRPr lang="zh-TW" altLang="en-US" sz="4000" b="1" baseline="-25000" dirty="0"/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7305524" y="3356992"/>
              <a:ext cx="936104" cy="6480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POS</a:t>
              </a:r>
              <a:r>
                <a:rPr lang="en-US" altLang="zh-TW" sz="4000" b="1" baseline="-25000" dirty="0"/>
                <a:t>5</a:t>
              </a:r>
              <a:endParaRPr lang="zh-TW" altLang="en-US" sz="4000" b="1" baseline="-25000" dirty="0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2267744" y="2430131"/>
              <a:ext cx="0" cy="92686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195736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11216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979368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347520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15672" y="2996952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915816" y="3573016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/>
            <p:cNvCxnSpPr>
              <a:stCxn id="27" idx="3"/>
              <a:endCxn id="28" idx="1"/>
            </p:cNvCxnSpPr>
            <p:nvPr/>
          </p:nvCxnSpPr>
          <p:spPr>
            <a:xfrm>
              <a:off x="2790920" y="3681028"/>
              <a:ext cx="41014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28" idx="3"/>
              <a:endCxn id="29" idx="1"/>
            </p:cNvCxnSpPr>
            <p:nvPr/>
          </p:nvCxnSpPr>
          <p:spPr>
            <a:xfrm>
              <a:off x="4137172" y="3681028"/>
              <a:ext cx="43204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30" idx="1"/>
            </p:cNvCxnSpPr>
            <p:nvPr/>
          </p:nvCxnSpPr>
          <p:spPr>
            <a:xfrm>
              <a:off x="5505324" y="3681028"/>
              <a:ext cx="43204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endCxn id="31" idx="1"/>
            </p:cNvCxnSpPr>
            <p:nvPr/>
          </p:nvCxnSpPr>
          <p:spPr>
            <a:xfrm>
              <a:off x="6873476" y="3678714"/>
              <a:ext cx="432048" cy="231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83968" y="3573016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652120" y="3573016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20272" y="3573016"/>
              <a:ext cx="14401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10102752" y="3632126"/>
            <a:ext cx="0" cy="13902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12869656" y="3632126"/>
            <a:ext cx="0" cy="13902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5575360" y="3645992"/>
            <a:ext cx="0" cy="13902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7366448" y="3645992"/>
            <a:ext cx="0" cy="13902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952" y="6440438"/>
            <a:ext cx="2016224" cy="703168"/>
          </a:xfrm>
          <a:prstGeom prst="rect">
            <a:avLst/>
          </a:prstGeom>
        </p:spPr>
      </p:pic>
      <p:sp>
        <p:nvSpPr>
          <p:cNvPr id="36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Training/Testing of CRF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361594"/>
                <a:ext cx="18288000" cy="8759001"/>
              </a:xfrm>
            </p:spPr>
            <p:txBody>
              <a:bodyPr>
                <a:spAutoFit/>
              </a:bodyPr>
              <a:lstStyle/>
              <a:p>
                <a:pPr marL="384176" indent="-384176" defTabSz="1936750" eaLnBrk="1" hangingPunct="1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altLang="zh-TW" sz="4800" b="1" dirty="0">
                    <a:latin typeface="Times New Roman" pitchFamily="18" charset="0"/>
                  </a:rPr>
                  <a:t>Training</a:t>
                </a:r>
              </a:p>
              <a:p>
                <a:pPr marL="1184276" lvl="1" indent="-384176" defTabSz="1936750" eaLnBrk="1" hangingPunct="1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altLang="zh-TW" sz="4000" dirty="0">
                    <a:latin typeface="Times New Roman" pitchFamily="18" charset="0"/>
                  </a:rPr>
                  <a:t>Find a parameter set </a:t>
                </a:r>
                <a14:m>
                  <m:oMath xmlns:m="http://schemas.openxmlformats.org/officeDocument/2006/math">
                    <m:r>
                      <a:rPr lang="zh-TW" altLang="en-US" sz="4000" i="1">
                        <a:latin typeface="Cambria Math"/>
                      </a:rPr>
                      <m:t>𝜃</m:t>
                    </m:r>
                  </m:oMath>
                </a14:m>
                <a:r>
                  <a:rPr lang="zh-TW" altLang="en-US" sz="4000" dirty="0">
                    <a:latin typeface="Times New Roman" pitchFamily="18" charset="0"/>
                  </a:rPr>
                  <a:t> </a:t>
                </a:r>
                <a:r>
                  <a:rPr lang="en-US" altLang="zh-TW" sz="4000" dirty="0">
                    <a:latin typeface="Times New Roman" pitchFamily="18" charset="0"/>
                  </a:rPr>
                  <a:t>to maximize the conditioned likelihood function </a:t>
                </a: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400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TW" sz="4000" i="1">
                            <a:latin typeface="Cambria Math"/>
                          </a:rPr>
                          <m:t>𝑥</m:t>
                        </m:r>
                        <m:r>
                          <a:rPr lang="en-US" altLang="zh-TW" sz="4000">
                            <a:latin typeface="Cambria Math"/>
                          </a:rPr>
                          <m:t>;</m:t>
                        </m:r>
                        <m:r>
                          <a:rPr lang="zh-TW" altLang="en-US" sz="40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4000" dirty="0">
                    <a:latin typeface="Times New Roman" pitchFamily="18" charset="0"/>
                  </a:rPr>
                  <a:t> for the training set</a:t>
                </a:r>
              </a:p>
              <a:p>
                <a:pPr marL="1184276" lvl="1" indent="-384176" defTabSz="1936750" eaLnBrk="1" hangingPunct="1"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altLang="zh-TW" sz="4000" dirty="0">
                    <a:latin typeface="Times New Roman" pitchFamily="18" charset="0"/>
                  </a:rPr>
                  <a:t>Represent </a:t>
                </a: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400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TW" sz="4000" i="1">
                            <a:latin typeface="Cambria Math"/>
                          </a:rPr>
                          <m:t>𝑥</m:t>
                        </m:r>
                        <m:r>
                          <a:rPr lang="en-US" altLang="zh-TW" sz="4000">
                            <a:latin typeface="Cambria Math"/>
                          </a:rPr>
                          <m:t>;</m:t>
                        </m:r>
                        <m:r>
                          <a:rPr lang="zh-TW" altLang="en-US" sz="40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4000" dirty="0">
                    <a:latin typeface="Times New Roman" pitchFamily="18" charset="0"/>
                  </a:rPr>
                  <a:t> as log likelihood function</a:t>
                </a:r>
              </a:p>
              <a:p>
                <a:pPr lvl="2">
                  <a:spcAft>
                    <a:spcPts val="10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4000">
                                    <a:latin typeface="Cambria Math"/>
                                    <a:cs typeface="Times New Roman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altLang="zh-TW" sz="4000">
                                    <a:latin typeface="Cambria Math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4000">
                                    <a:latin typeface="Cambria Math"/>
                                    <a:cs typeface="Times New Roman" pitchFamily="18" charset="0"/>
                                  </a:rPr>
                                  <m:t>;</m:t>
                                </m:r>
                                <m:r>
                                  <a:rPr lang="zh-TW" altLang="en-US" sz="4000">
                                    <a:latin typeface="Cambria Math"/>
                                    <a:cs typeface="Times New Roman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TW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>
                  <a:spcAft>
                    <a:spcPts val="1000"/>
                  </a:spcAft>
                </a:pPr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solved by gradient descent algorithm</a:t>
                </a:r>
              </a:p>
              <a:p>
                <a:pPr marL="384176" indent="-384176" defTabSz="1936750" eaLnBrk="1" hangingPunct="1">
                  <a:spcBef>
                    <a:spcPts val="1000"/>
                  </a:spcBef>
                  <a:spcAft>
                    <a:spcPts val="2000"/>
                  </a:spcAft>
                </a:pPr>
                <a:r>
                  <a:rPr lang="en-US" altLang="zh-TW" sz="4800" b="1" dirty="0">
                    <a:latin typeface="Times New Roman" pitchFamily="18" charset="0"/>
                  </a:rPr>
                  <a:t>Testing</a:t>
                </a:r>
              </a:p>
              <a:p>
                <a:pPr marL="1184276" lvl="1" indent="-384176" defTabSz="1936750" eaLnBrk="1" hangingPunct="1">
                  <a:spcBef>
                    <a:spcPts val="1000"/>
                  </a:spcBef>
                  <a:spcAft>
                    <a:spcPts val="2000"/>
                  </a:spcAft>
                </a:pPr>
                <a:r>
                  <a:rPr lang="en-US" altLang="zh-TW" sz="4000" dirty="0">
                    <a:latin typeface="Times New Roman" pitchFamily="18" charset="0"/>
                  </a:rPr>
                  <a:t>Find a label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1">
                        <a:latin typeface="Cambria Math"/>
                      </a:rPr>
                      <m:t>y</m:t>
                    </m:r>
                  </m:oMath>
                </a14:m>
                <a:r>
                  <a:rPr lang="en-US" altLang="zh-TW" sz="4000" dirty="0">
                    <a:latin typeface="Times New Roman" pitchFamily="18" charset="0"/>
                  </a:rPr>
                  <a:t> that maximizes the conditioned likelihood function </a:t>
                </a: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400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TW" sz="4000" i="1">
                            <a:latin typeface="Cambria Math"/>
                          </a:rPr>
                          <m:t>𝑥</m:t>
                        </m:r>
                        <m:r>
                          <a:rPr lang="en-US" altLang="zh-TW" sz="4000">
                            <a:latin typeface="Cambria Math"/>
                          </a:rPr>
                          <m:t>;</m:t>
                        </m:r>
                        <m:r>
                          <a:rPr lang="zh-TW" altLang="en-US" sz="40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4000" dirty="0">
                    <a:latin typeface="Times New Roman" pitchFamily="18" charset="0"/>
                  </a:rPr>
                  <a:t> for the input </a:t>
                </a: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4000" dirty="0">
                  <a:latin typeface="Times New Roman" pitchFamily="18" charset="0"/>
                </a:endParaRPr>
              </a:p>
              <a:p>
                <a:pPr marL="1184276" lvl="1" indent="-384176" defTabSz="1936750" eaLnBrk="1" hangingPunct="1">
                  <a:spcBef>
                    <a:spcPts val="1000"/>
                  </a:spcBef>
                  <a:spcAft>
                    <a:spcPts val="2000"/>
                  </a:spcAft>
                </a:pPr>
                <a:r>
                  <a:rPr lang="en-US" altLang="zh-TW" sz="4000" dirty="0">
                    <a:latin typeface="Times New Roman" pitchFamily="18" charset="0"/>
                  </a:rPr>
                  <a:t>Solved by forward-backward and </a:t>
                </a:r>
                <a:r>
                  <a:rPr lang="en-US" altLang="zh-TW" sz="4000" dirty="0" err="1">
                    <a:latin typeface="Times New Roman" pitchFamily="18" charset="0"/>
                  </a:rPr>
                  <a:t>viterbi</a:t>
                </a:r>
                <a:r>
                  <a:rPr lang="en-US" altLang="zh-TW" sz="4000" dirty="0">
                    <a:latin typeface="Times New Roman" pitchFamily="18" charset="0"/>
                  </a:rPr>
                  <a:t> algorithms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61594"/>
                <a:ext cx="18288000" cy="8759001"/>
              </a:xfrm>
              <a:blipFill>
                <a:blip r:embed="rId3"/>
                <a:stretch>
                  <a:fillRect l="-1367" t="-1531" b="-2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Semi-conditional Random Field (Semi-CRF)</a:t>
            </a:r>
            <a:endParaRPr lang="zh-TW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361596"/>
                <a:ext cx="18288000" cy="5283947"/>
              </a:xfrm>
            </p:spPr>
            <p:txBody>
              <a:bodyPr>
                <a:spAutoFit/>
              </a:bodyPr>
              <a:lstStyle/>
              <a:p>
                <a:pPr marL="384176" indent="-384176" defTabSz="1936750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3000"/>
                  </a:spcAft>
                </a:pPr>
                <a:r>
                  <a:rPr lang="en-US" altLang="zh-TW" sz="4800" b="1" dirty="0">
                    <a:latin typeface="Times New Roman" pitchFamily="18" charset="0"/>
                  </a:rPr>
                  <a:t>Semi-CRF uses “phrase” instead of “word”</a:t>
                </a:r>
              </a:p>
              <a:p>
                <a:pPr marL="384176" indent="-384176" defTabSz="1936750" eaLnBrk="1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2000"/>
                  </a:spcAft>
                </a:pPr>
                <a:r>
                  <a:rPr lang="en-US" altLang="zh-TW" sz="4800" b="1" dirty="0">
                    <a:latin typeface="Times New Roman" pitchFamily="18" charset="0"/>
                  </a:rPr>
                  <a:t>To find the phrase and corresponding label sequence </a:t>
                </a:r>
                <a14:m>
                  <m:oMath xmlns:m="http://schemas.openxmlformats.org/officeDocument/2006/math">
                    <m:r>
                      <a:rPr lang="en-US" altLang="zh-TW" sz="48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altLang="zh-TW" sz="4800" b="1" dirty="0">
                    <a:latin typeface="Times New Roman" pitchFamily="18" charset="0"/>
                  </a:rPr>
                  <a:t> that maximize: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altLang="zh-TW" sz="5600" dirty="0"/>
                  <a:t>	</a:t>
                </a:r>
                <a:r>
                  <a:rPr lang="en-US" altLang="zh-TW" sz="56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4000" i="1">
                            <a:latin typeface="Cambria Math"/>
                          </a:rPr>
                          <m:t>𝑆</m:t>
                        </m:r>
                      </m:e>
                      <m:e>
                        <m:r>
                          <a:rPr lang="en-US" altLang="zh-TW" sz="4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4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4000" i="1">
                            <a:latin typeface="Cambria Math"/>
                          </a:rPr>
                          <m:t>𝑍</m:t>
                        </m:r>
                        <m:r>
                          <a:rPr lang="en-US" altLang="zh-TW" sz="4000" i="1">
                            <a:latin typeface="Cambria Math"/>
                          </a:rPr>
                          <m:t>(</m:t>
                        </m:r>
                        <m:r>
                          <a:rPr lang="en-US" altLang="zh-TW" sz="4000" i="1">
                            <a:latin typeface="Cambria Math"/>
                          </a:rPr>
                          <m:t>𝑥</m:t>
                        </m:r>
                        <m:r>
                          <a:rPr lang="en-US" altLang="zh-TW" sz="40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sz="4000">
                        <a:latin typeface="Cambria Math"/>
                      </a:rPr>
                      <m:t>exp</m:t>
                    </m:r>
                    <m:r>
                      <a:rPr lang="en-US" altLang="zh-TW" sz="4000" i="1">
                        <a:latin typeface="Cambria Math"/>
                      </a:rPr>
                      <m:t>⁡{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4000" i="1">
                            <a:latin typeface="Cambria Math"/>
                          </a:rPr>
                          <m:t>𝑗</m:t>
                        </m:r>
                        <m:r>
                          <a:rPr lang="en-US" altLang="zh-TW" sz="4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400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zh-TW" altLang="en-US" sz="4000" i="1">
                            <a:latin typeface="Cambria Math"/>
                          </a:rPr>
                          <m:t>𝜃</m:t>
                        </m:r>
                        <m:r>
                          <a:rPr lang="zh-TW" altLang="en-US" sz="4000" i="1">
                            <a:latin typeface="Cambria Math"/>
                          </a:rPr>
                          <m:t>∙</m:t>
                        </m:r>
                        <m:r>
                          <a:rPr lang="en-US" altLang="zh-TW" sz="4000" i="1">
                            <a:latin typeface="Cambria Math"/>
                          </a:rPr>
                          <m:t>𝑓</m:t>
                        </m:r>
                        <m:r>
                          <a:rPr lang="en-US" altLang="zh-TW" sz="4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40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4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4000" i="1">
                            <a:latin typeface="Cambria Math"/>
                          </a:rPr>
                          <m:t>,</m:t>
                        </m:r>
                        <m:r>
                          <a:rPr lang="en-US" altLang="zh-TW" sz="4000" b="1" i="1">
                            <a:latin typeface="Cambria Math"/>
                          </a:rPr>
                          <m:t>𝒙</m:t>
                        </m:r>
                        <m:r>
                          <a:rPr lang="en-US" altLang="zh-TW" sz="4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40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4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sz="4000" i="1">
                        <a:latin typeface="Cambria Math"/>
                      </a:rPr>
                      <m:t>}</m:t>
                    </m:r>
                  </m:oMath>
                </a14:m>
                <a:endParaRPr lang="en-US" altLang="zh-TW" sz="4000" dirty="0"/>
              </a:p>
              <a:p>
                <a:pPr lvl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 dirty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4000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 is a phrase in input sequence </a:t>
                </a:r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 and its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4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lvl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US" altLang="zh-TW" sz="40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/>
                                <a:cs typeface="Times New Roman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4000" i="1">
                            <a:latin typeface="Cambria Math"/>
                            <a:cs typeface="Times New Roman" pitchFamily="18" charset="0"/>
                          </a:rPr>
                          <m:t>,  </m:t>
                        </m:r>
                        <m:r>
                          <a:rPr lang="en-US" altLang="zh-TW" sz="4000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  <m:r>
                          <a:rPr lang="en-US" altLang="zh-TW" sz="4000" i="1">
                            <a:latin typeface="Cambria Math"/>
                            <a:cs typeface="Times New Roman" pitchFamily="18" charset="0"/>
                          </a:rPr>
                          <m:t>=1, 2,  ⋯</m:t>
                        </m:r>
                        <m:r>
                          <a:rPr lang="en-US" altLang="zh-TW" sz="4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TW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4000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is known in training but unknown in testing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61596"/>
                <a:ext cx="18288000" cy="5283947"/>
              </a:xfrm>
              <a:blipFill>
                <a:blip r:embed="rId3"/>
                <a:stretch>
                  <a:fillRect l="-1367" t="-5306" b="-3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3133473" y="6753044"/>
            <a:ext cx="11425266" cy="3423196"/>
            <a:chOff x="1566736" y="3376125"/>
            <a:chExt cx="5712633" cy="171159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1" t="28918" r="27939" b="46829"/>
            <a:stretch/>
          </p:blipFill>
          <p:spPr bwMode="auto">
            <a:xfrm>
              <a:off x="1583672" y="3381840"/>
              <a:ext cx="5580617" cy="1674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接點 4"/>
            <p:cNvCxnSpPr/>
            <p:nvPr/>
          </p:nvCxnSpPr>
          <p:spPr bwMode="auto">
            <a:xfrm>
              <a:off x="1583672" y="3381840"/>
              <a:ext cx="2124233" cy="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auto">
            <a:xfrm>
              <a:off x="1566736" y="5056026"/>
              <a:ext cx="2160000" cy="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 bwMode="auto">
            <a:xfrm>
              <a:off x="1583671" y="3376125"/>
              <a:ext cx="0" cy="167400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auto">
            <a:xfrm>
              <a:off x="3707904" y="3381840"/>
              <a:ext cx="0" cy="167400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auto">
            <a:xfrm>
              <a:off x="3851920" y="3381840"/>
              <a:ext cx="3420000" cy="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auto">
            <a:xfrm>
              <a:off x="4309369" y="5056026"/>
              <a:ext cx="2970000" cy="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auto">
            <a:xfrm>
              <a:off x="7261696" y="3389982"/>
              <a:ext cx="0" cy="167400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auto">
            <a:xfrm>
              <a:off x="3860304" y="3381840"/>
              <a:ext cx="0" cy="108000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auto">
            <a:xfrm>
              <a:off x="4328418" y="4466723"/>
              <a:ext cx="0" cy="62100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auto">
            <a:xfrm>
              <a:off x="3860304" y="4461840"/>
              <a:ext cx="540000" cy="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7" name="圖片 1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476" y="8582656"/>
            <a:ext cx="2016224" cy="703168"/>
          </a:xfrm>
          <a:prstGeom prst="rect">
            <a:avLst/>
          </a:prstGeom>
        </p:spPr>
      </p:pic>
      <p:sp>
        <p:nvSpPr>
          <p:cNvPr id="18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1595"/>
            <a:ext cx="18288000" cy="7182479"/>
          </a:xfrm>
        </p:spPr>
        <p:txBody>
          <a:bodyPr>
            <a:spAutoFit/>
          </a:bodyPr>
          <a:lstStyle/>
          <a:p>
            <a:pPr marL="384176" indent="-384176" defTabSz="1936750" eaLnBrk="1" hangingPunct="1">
              <a:spcBef>
                <a:spcPct val="0"/>
              </a:spcBef>
              <a:spcAft>
                <a:spcPts val="2000"/>
              </a:spcAft>
            </a:pPr>
            <a:r>
              <a:rPr lang="en-US" altLang="zh-TW" sz="6000" b="1" dirty="0">
                <a:latin typeface="Times New Roman" pitchFamily="18" charset="0"/>
              </a:rPr>
              <a:t>Slot filling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Input sequence: natural language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1892300" lvl="2" indent="-279400" defTabSz="1936750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5200" dirty="0">
                <a:latin typeface="Times New Roman" pitchFamily="18" charset="0"/>
              </a:rPr>
              <a:t>Ex: Funny movie about bridesmaid starring </a:t>
            </a:r>
            <a:r>
              <a:rPr lang="en-US" altLang="zh-TW" sz="5200" dirty="0" err="1">
                <a:latin typeface="Times New Roman" pitchFamily="18" charset="0"/>
              </a:rPr>
              <a:t>Keira</a:t>
            </a:r>
            <a:r>
              <a:rPr lang="en-US" altLang="zh-TW" sz="5200" dirty="0">
                <a:latin typeface="Times New Roman" pitchFamily="18" charset="0"/>
              </a:rPr>
              <a:t> Knightley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Output sequence: slot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1892300" lvl="2" indent="-279400" defTabSz="1936750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5200" dirty="0">
                <a:latin typeface="Times New Roman" pitchFamily="18" charset="0"/>
              </a:rPr>
              <a:t>GENRE, PLOT, ACTOR</a:t>
            </a:r>
          </a:p>
          <a:p>
            <a:pPr marL="1892300" lvl="2" indent="-279400" defTabSz="1936750" eaLnBrk="1" hangingPunct="1">
              <a:spcBef>
                <a:spcPts val="1000"/>
              </a:spcBef>
              <a:spcAft>
                <a:spcPts val="1000"/>
              </a:spcAft>
            </a:pPr>
            <a:r>
              <a:rPr lang="en-US" altLang="zh-TW" sz="5200" dirty="0">
                <a:latin typeface="Times New Roman" pitchFamily="18" charset="0"/>
              </a:rPr>
              <a:t>Ex: [Funny](</a:t>
            </a:r>
            <a:r>
              <a:rPr lang="en-US" altLang="zh-TW" sz="5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GENRE</a:t>
            </a:r>
            <a:r>
              <a:rPr lang="en-US" altLang="zh-TW" sz="5200" dirty="0">
                <a:latin typeface="Times New Roman" pitchFamily="18" charset="0"/>
              </a:rPr>
              <a:t>) movie about [bridesmaid](</a:t>
            </a:r>
            <a:r>
              <a:rPr lang="en-US" altLang="zh-TW" sz="5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PLOT</a:t>
            </a:r>
            <a:r>
              <a:rPr lang="en-US" altLang="zh-TW" sz="5200" dirty="0">
                <a:latin typeface="Times New Roman" pitchFamily="18" charset="0"/>
              </a:rPr>
              <a:t>) starring [</a:t>
            </a:r>
            <a:r>
              <a:rPr lang="en-US" altLang="zh-TW" sz="5200" dirty="0" err="1">
                <a:latin typeface="Times New Roman" pitchFamily="18" charset="0"/>
              </a:rPr>
              <a:t>Keira</a:t>
            </a:r>
            <a:r>
              <a:rPr lang="en-US" altLang="zh-TW" sz="5200" dirty="0">
                <a:latin typeface="Times New Roman" pitchFamily="18" charset="0"/>
              </a:rPr>
              <a:t> Knightley](</a:t>
            </a:r>
            <a:r>
              <a:rPr lang="en-US" altLang="zh-TW" sz="5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ACTOR</a:t>
            </a:r>
            <a:r>
              <a:rPr lang="en-US" altLang="zh-TW" sz="5200" dirty="0">
                <a:latin typeface="Times New Roman" pitchFamily="18" charset="0"/>
              </a:rPr>
              <a:t>)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324645"/>
            <a:ext cx="14982824" cy="6262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91428" rIns="182858" bIns="91428" numCol="1" anchor="t" anchorCtr="0" compatLnSpc="1">
            <a:prstTxWarp prst="textNoShape">
              <a:avLst/>
            </a:prstTxWarp>
          </a:bodyPr>
          <a:lstStyle/>
          <a:p>
            <a:pPr algn="l" defTabSz="1936750" eaLnBrk="1" hangingPunct="1">
              <a:lnSpc>
                <a:spcPct val="85000"/>
              </a:lnSpc>
            </a:pPr>
            <a:r>
              <a:rPr lang="en-US" altLang="zh-TW" sz="5600" b="1">
                <a:solidFill>
                  <a:schemeClr val="tx1"/>
                </a:solidFill>
                <a:latin typeface="Times New Roman" pitchFamily="18" charset="0"/>
              </a:rPr>
              <a:t>Discourse Analysis and Dialogue Management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33353" y="1296196"/>
            <a:ext cx="18154650" cy="49220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91428" rIns="182858" bIns="91428" numCol="1" anchor="t" anchorCtr="0" compatLnSpc="1">
            <a:prstTxWarp prst="textNoShape">
              <a:avLst/>
            </a:prstTxWarp>
          </a:bodyPr>
          <a:lstStyle/>
          <a:p>
            <a:pPr marL="384176" indent="-384176" defTabSz="1936750" eaLnBrk="1" hangingPunct="1">
              <a:spcBef>
                <a:spcPct val="0"/>
              </a:spcBef>
            </a:pPr>
            <a:r>
              <a:rPr lang="en-US" altLang="zh-TW" sz="3200" b="1" dirty="0">
                <a:latin typeface="Times New Roman" pitchFamily="18" charset="0"/>
              </a:rPr>
              <a:t>Discourse Analysis</a:t>
            </a:r>
          </a:p>
          <a:p>
            <a:pPr marL="1127126" lvl="1" indent="-384176" defTabSz="1936750" eaLnBrk="1" hangingPunct="1">
              <a:spcBef>
                <a:spcPct val="5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conversion from relative expressions(e.g. tomorrow, next week, he, it…) to real objects</a:t>
            </a:r>
          </a:p>
          <a:p>
            <a:pPr marL="1127126" lvl="1" indent="-384176" defTabSz="1936750" eaLnBrk="1" hangingPunct="1">
              <a:spcBef>
                <a:spcPct val="5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automatic inference: deciding on missing information based on available knowledge(e.g. “how many flights in the morning? ” implies the destination/origin previously mentioned)</a:t>
            </a:r>
          </a:p>
          <a:p>
            <a:pPr marL="1127126" lvl="1" indent="-384176" defTabSz="1936750" eaLnBrk="1" hangingPunct="1">
              <a:spcBef>
                <a:spcPct val="5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inconsistency/ambiguity detection (e.g. need clarification by confirmation)</a:t>
            </a:r>
          </a:p>
          <a:p>
            <a:pPr marL="1127126" lvl="1" indent="-384176" defTabSz="1936750" eaLnBrk="1" hangingPunct="1">
              <a:spcBef>
                <a:spcPct val="5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example approach: maintaining/updating the dialogue states(or semantic slots)</a:t>
            </a:r>
          </a:p>
          <a:p>
            <a:pPr marL="384176" indent="-384176" defTabSz="1936750" eaLnBrk="1" hangingPunct="1">
              <a:spcBef>
                <a:spcPct val="5000"/>
              </a:spcBef>
            </a:pP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Dialogue Management</a:t>
            </a:r>
          </a:p>
          <a:p>
            <a:pPr marL="1127126" lvl="1" indent="-384176" defTabSz="1936750" eaLnBrk="1" hangingPunct="1">
              <a:spcBef>
                <a:spcPct val="5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controlling the dialogue flow, interacting with the user, generating the next action</a:t>
            </a:r>
          </a:p>
          <a:p>
            <a:pPr marL="1790700" lvl="2" indent="-304800" defTabSz="1936750" eaLnBrk="1" hangingPunct="1">
              <a:spcBef>
                <a:spcPct val="5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e.g. asking for incomplete information, confirmation, clarify inconsistency, filling up the empty slots one-by-one towards the completion of the task, optimizing the accuracy/efficiency/user friendliness of the dialogue</a:t>
            </a:r>
          </a:p>
          <a:p>
            <a:pPr marL="1127126" lvl="1" indent="-384176" defTabSz="1936750" eaLnBrk="1" hangingPunct="1">
              <a:spcBef>
                <a:spcPct val="5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dialogue grammar: finite state machines as an example</a:t>
            </a:r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146053" y="8170864"/>
            <a:ext cx="1815465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58" tIns="91428" rIns="182858" bIns="91428"/>
          <a:lstStyle>
            <a:lvl1pPr marL="192088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63563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lvl="1" algn="l" eaLnBrk="1" hangingPunct="1">
              <a:buFontTx/>
              <a:buChar char="–"/>
            </a:pPr>
            <a:r>
              <a:rPr lang="en-US" altLang="zh-TW" sz="2400" dirty="0">
                <a:latin typeface="Times New Roman" pitchFamily="18" charset="0"/>
              </a:rPr>
              <a:t>plan-based dialogue management as another example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2400" dirty="0">
                <a:latin typeface="Times New Roman" pitchFamily="18" charset="0"/>
              </a:rPr>
              <a:t>challenging for mixed-initiative dialogues</a:t>
            </a:r>
          </a:p>
          <a:p>
            <a:pPr algn="l" eaLnBrk="1" hangingPunct="1">
              <a:buFontTx/>
              <a:buChar char="•"/>
            </a:pPr>
            <a:r>
              <a:rPr lang="en-US" altLang="zh-TW" sz="3200" b="1" dirty="0">
                <a:latin typeface="Times New Roman" pitchFamily="18" charset="0"/>
              </a:rPr>
              <a:t>Performance Measure</a:t>
            </a:r>
          </a:p>
          <a:p>
            <a:pPr lvl="1" algn="l" eaLnBrk="1" hangingPunct="1">
              <a:spcBef>
                <a:spcPct val="5000"/>
              </a:spcBef>
              <a:buFontTx/>
              <a:buChar char="–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internal: word error rate, slot accuracy (for understanding), etc.</a:t>
            </a:r>
          </a:p>
          <a:p>
            <a:pPr lvl="1" algn="l" eaLnBrk="1" hangingPunct="1">
              <a:spcBef>
                <a:spcPct val="5000"/>
              </a:spcBef>
              <a:buFontTx/>
              <a:buChar char="–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overall: average success rate (for accuracy), average number of turns (for efficiency), etc.</a:t>
            </a:r>
          </a:p>
        </p:txBody>
      </p:sp>
      <p:grpSp>
        <p:nvGrpSpPr>
          <p:cNvPr id="8197" name="Group 35"/>
          <p:cNvGrpSpPr>
            <a:grpSpLocks/>
          </p:cNvGrpSpPr>
          <p:nvPr/>
        </p:nvGrpSpPr>
        <p:grpSpPr bwMode="auto">
          <a:xfrm>
            <a:off x="82553" y="5013328"/>
            <a:ext cx="18107026" cy="3119439"/>
            <a:chOff x="26" y="2105"/>
            <a:chExt cx="5703" cy="1310"/>
          </a:xfrm>
        </p:grpSpPr>
        <p:sp>
          <p:nvSpPr>
            <p:cNvPr id="8201" name="Rectangle 4"/>
            <p:cNvSpPr>
              <a:spLocks noChangeArrowheads="1"/>
            </p:cNvSpPr>
            <p:nvPr/>
          </p:nvSpPr>
          <p:spPr bwMode="auto">
            <a:xfrm>
              <a:off x="26" y="2722"/>
              <a:ext cx="834" cy="52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2786" tIns="86392" rIns="172786" bIns="86392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b="1" dirty="0" err="1">
                  <a:latin typeface="Times New Roman" pitchFamily="18" charset="0"/>
                </a:rPr>
                <a:t>Subdialogue</a:t>
              </a:r>
              <a:r>
                <a:rPr lang="en-US" altLang="zh-TW" sz="2800" b="1" dirty="0">
                  <a:latin typeface="Times New Roman" pitchFamily="18" charset="0"/>
                </a:rPr>
                <a:t>:</a:t>
              </a:r>
            </a:p>
            <a:p>
              <a:pPr eaLnBrk="1" hangingPunct="1"/>
              <a:r>
                <a:rPr lang="en-US" altLang="zh-TW" sz="2800" b="1" dirty="0">
                  <a:latin typeface="Times New Roman" pitchFamily="18" charset="0"/>
                </a:rPr>
                <a:t>Conversation Opening</a:t>
              </a:r>
            </a:p>
          </p:txBody>
        </p:sp>
        <p:sp>
          <p:nvSpPr>
            <p:cNvPr id="8202" name="Rectangle 5"/>
            <p:cNvSpPr>
              <a:spLocks noChangeArrowheads="1"/>
            </p:cNvSpPr>
            <p:nvPr/>
          </p:nvSpPr>
          <p:spPr bwMode="auto">
            <a:xfrm>
              <a:off x="1103" y="2722"/>
              <a:ext cx="780" cy="524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2786" tIns="86392" rIns="172786" bIns="86392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b="1" dirty="0" err="1">
                  <a:latin typeface="Times New Roman" pitchFamily="18" charset="0"/>
                </a:rPr>
                <a:t>Subdialogue</a:t>
              </a:r>
              <a:r>
                <a:rPr lang="en-US" altLang="zh-TW" sz="2800" b="1" dirty="0">
                  <a:latin typeface="Times New Roman" pitchFamily="18" charset="0"/>
                </a:rPr>
                <a:t>:</a:t>
              </a:r>
            </a:p>
            <a:p>
              <a:pPr eaLnBrk="1" hangingPunct="1"/>
              <a:r>
                <a:rPr lang="en-US" altLang="zh-TW" sz="2800" b="1" dirty="0">
                  <a:latin typeface="Times New Roman" pitchFamily="18" charset="0"/>
                </a:rPr>
                <a:t>Asking for Destination</a:t>
              </a:r>
            </a:p>
          </p:txBody>
        </p:sp>
        <p:sp>
          <p:nvSpPr>
            <p:cNvPr id="8203" name="Rectangle 6"/>
            <p:cNvSpPr>
              <a:spLocks noChangeArrowheads="1"/>
            </p:cNvSpPr>
            <p:nvPr/>
          </p:nvSpPr>
          <p:spPr bwMode="auto">
            <a:xfrm>
              <a:off x="3492" y="2646"/>
              <a:ext cx="710" cy="633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72786" tIns="86392" rIns="172786" bIns="86392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2800" b="1" dirty="0" err="1">
                  <a:latin typeface="Times New Roman" pitchFamily="18" charset="0"/>
                </a:rPr>
                <a:t>Subdialogue</a:t>
              </a:r>
              <a:r>
                <a:rPr lang="en-US" altLang="zh-TW" sz="2800" b="1" dirty="0">
                  <a:latin typeface="Times New Roman" pitchFamily="18" charset="0"/>
                </a:rPr>
                <a:t>: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TW" sz="2800" b="1" dirty="0">
                  <a:latin typeface="Times New Roman" pitchFamily="18" charset="0"/>
                </a:rPr>
                <a:t>Asking for Departure Time</a:t>
              </a:r>
            </a:p>
          </p:txBody>
        </p:sp>
        <p:sp>
          <p:nvSpPr>
            <p:cNvPr id="8204" name="AutoShape 7"/>
            <p:cNvSpPr>
              <a:spLocks noChangeArrowheads="1"/>
            </p:cNvSpPr>
            <p:nvPr/>
          </p:nvSpPr>
          <p:spPr bwMode="auto">
            <a:xfrm>
              <a:off x="2028" y="2812"/>
              <a:ext cx="1285" cy="422"/>
            </a:xfrm>
            <a:prstGeom prst="diamond">
              <a:avLst/>
            </a:prstGeom>
            <a:solidFill>
              <a:srgbClr val="CCCCFF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86392" rIns="0" bIns="86392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b="1" dirty="0">
                  <a:latin typeface="Times New Roman" pitchFamily="18" charset="0"/>
                </a:rPr>
                <a:t>Destination</a:t>
              </a:r>
            </a:p>
            <a:p>
              <a:pPr eaLnBrk="1" hangingPunct="1"/>
              <a:r>
                <a:rPr lang="en-US" altLang="zh-TW" sz="2800" b="1" dirty="0"/>
                <a:t> </a:t>
              </a:r>
              <a:r>
                <a:rPr lang="en-US" altLang="zh-TW" sz="2800" b="1" dirty="0">
                  <a:latin typeface="Times New Roman" pitchFamily="18" charset="0"/>
                </a:rPr>
                <a:t>filled up</a:t>
              </a:r>
            </a:p>
          </p:txBody>
        </p:sp>
        <p:sp>
          <p:nvSpPr>
            <p:cNvPr id="8205" name="AutoShape 8"/>
            <p:cNvSpPr>
              <a:spLocks noChangeArrowheads="1"/>
            </p:cNvSpPr>
            <p:nvPr/>
          </p:nvSpPr>
          <p:spPr bwMode="auto">
            <a:xfrm>
              <a:off x="4352" y="2722"/>
              <a:ext cx="1111" cy="680"/>
            </a:xfrm>
            <a:prstGeom prst="diamond">
              <a:avLst/>
            </a:prstGeom>
            <a:solidFill>
              <a:srgbClr val="CCCCFF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86392" rIns="0" bIns="86392" anchor="ctr"/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b="1" dirty="0">
                  <a:latin typeface="Times New Roman" pitchFamily="18" charset="0"/>
                </a:rPr>
                <a:t>Departure</a:t>
              </a:r>
            </a:p>
            <a:p>
              <a:pPr eaLnBrk="1" hangingPunct="1"/>
              <a:r>
                <a:rPr lang="en-US" altLang="zh-TW" sz="2800" b="1" dirty="0">
                  <a:latin typeface="Times New Roman" pitchFamily="18" charset="0"/>
                </a:rPr>
                <a:t>Time </a:t>
              </a:r>
            </a:p>
            <a:p>
              <a:pPr eaLnBrk="1" hangingPunct="1"/>
              <a:r>
                <a:rPr lang="en-US" altLang="zh-TW" sz="2800" b="1" dirty="0">
                  <a:latin typeface="Times New Roman" pitchFamily="18" charset="0"/>
                </a:rPr>
                <a:t>filled up</a:t>
              </a:r>
              <a:endParaRPr lang="en-US" altLang="zh-TW" sz="2800" b="1" dirty="0"/>
            </a:p>
          </p:txBody>
        </p:sp>
        <p:grpSp>
          <p:nvGrpSpPr>
            <p:cNvPr id="8206" name="Group 31"/>
            <p:cNvGrpSpPr>
              <a:grpSpLocks/>
            </p:cNvGrpSpPr>
            <p:nvPr/>
          </p:nvGrpSpPr>
          <p:grpSpPr bwMode="auto">
            <a:xfrm>
              <a:off x="866" y="3022"/>
              <a:ext cx="237" cy="0"/>
              <a:chOff x="866" y="3022"/>
              <a:chExt cx="237" cy="0"/>
            </a:xfrm>
          </p:grpSpPr>
          <p:sp>
            <p:nvSpPr>
              <p:cNvPr id="8219" name="Line 10"/>
              <p:cNvSpPr>
                <a:spLocks noChangeShapeType="1"/>
              </p:cNvSpPr>
              <p:nvPr/>
            </p:nvSpPr>
            <p:spPr bwMode="auto">
              <a:xfrm>
                <a:off x="866" y="302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0" name="Line 11"/>
              <p:cNvSpPr>
                <a:spLocks noChangeShapeType="1"/>
              </p:cNvSpPr>
              <p:nvPr/>
            </p:nvSpPr>
            <p:spPr bwMode="auto">
              <a:xfrm>
                <a:off x="990" y="3022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1891" y="30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3334" y="302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4208" y="302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5481" y="30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5638" y="302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2" name="Arc 20"/>
            <p:cNvSpPr>
              <a:spLocks/>
            </p:cNvSpPr>
            <p:nvPr/>
          </p:nvSpPr>
          <p:spPr bwMode="auto">
            <a:xfrm rot="14286552" flipV="1">
              <a:off x="4034" y="2188"/>
              <a:ext cx="836" cy="670"/>
            </a:xfrm>
            <a:custGeom>
              <a:avLst/>
              <a:gdLst>
                <a:gd name="T0" fmla="*/ 0 w 29694"/>
                <a:gd name="T1" fmla="*/ 0 h 40044"/>
                <a:gd name="T2" fmla="*/ 0 w 29694"/>
                <a:gd name="T3" fmla="*/ 0 h 40044"/>
                <a:gd name="T4" fmla="*/ 0 w 29694"/>
                <a:gd name="T5" fmla="*/ 0 h 40044"/>
                <a:gd name="T6" fmla="*/ 0 60000 65536"/>
                <a:gd name="T7" fmla="*/ 0 60000 65536"/>
                <a:gd name="T8" fmla="*/ 0 60000 65536"/>
                <a:gd name="T9" fmla="*/ 0 w 29694"/>
                <a:gd name="T10" fmla="*/ 0 h 40044"/>
                <a:gd name="T11" fmla="*/ 29694 w 29694"/>
                <a:gd name="T12" fmla="*/ 40044 h 400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94" h="40044" fill="none" extrusionOk="0">
                  <a:moveTo>
                    <a:pt x="-1" y="1573"/>
                  </a:moveTo>
                  <a:cubicBezTo>
                    <a:pt x="2571" y="534"/>
                    <a:pt x="5319" y="-1"/>
                    <a:pt x="8094" y="0"/>
                  </a:cubicBezTo>
                  <a:cubicBezTo>
                    <a:pt x="20023" y="0"/>
                    <a:pt x="29694" y="9670"/>
                    <a:pt x="29694" y="21600"/>
                  </a:cubicBezTo>
                  <a:cubicBezTo>
                    <a:pt x="29694" y="29133"/>
                    <a:pt x="25768" y="36123"/>
                    <a:pt x="19335" y="40044"/>
                  </a:cubicBezTo>
                </a:path>
                <a:path w="29694" h="40044" stroke="0" extrusionOk="0">
                  <a:moveTo>
                    <a:pt x="-1" y="1573"/>
                  </a:moveTo>
                  <a:cubicBezTo>
                    <a:pt x="2571" y="534"/>
                    <a:pt x="5319" y="-1"/>
                    <a:pt x="8094" y="0"/>
                  </a:cubicBezTo>
                  <a:cubicBezTo>
                    <a:pt x="20023" y="0"/>
                    <a:pt x="29694" y="9670"/>
                    <a:pt x="29694" y="21600"/>
                  </a:cubicBezTo>
                  <a:cubicBezTo>
                    <a:pt x="29694" y="29133"/>
                    <a:pt x="25768" y="36123"/>
                    <a:pt x="19335" y="40044"/>
                  </a:cubicBezTo>
                  <a:lnTo>
                    <a:pt x="8094" y="21600"/>
                  </a:lnTo>
                  <a:lnTo>
                    <a:pt x="-1" y="1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4193" y="2222"/>
              <a:ext cx="31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dirty="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329" y="2796"/>
              <a:ext cx="31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8215" name="Arc 23"/>
            <p:cNvSpPr>
              <a:spLocks/>
            </p:cNvSpPr>
            <p:nvPr/>
          </p:nvSpPr>
          <p:spPr bwMode="auto">
            <a:xfrm rot="5256830" flipV="1">
              <a:off x="2006" y="2761"/>
              <a:ext cx="333" cy="976"/>
            </a:xfrm>
            <a:custGeom>
              <a:avLst/>
              <a:gdLst>
                <a:gd name="T0" fmla="*/ 0 w 21600"/>
                <a:gd name="T1" fmla="*/ 0 h 37580"/>
                <a:gd name="T2" fmla="*/ 0 w 21600"/>
                <a:gd name="T3" fmla="*/ 0 h 37580"/>
                <a:gd name="T4" fmla="*/ 0 w 21600"/>
                <a:gd name="T5" fmla="*/ 0 h 375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580"/>
                <a:gd name="T11" fmla="*/ 21600 w 21600"/>
                <a:gd name="T12" fmla="*/ 37580 h 375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580" fill="none" extrusionOk="0">
                  <a:moveTo>
                    <a:pt x="9491" y="0"/>
                  </a:moveTo>
                  <a:cubicBezTo>
                    <a:pt x="16901" y="3625"/>
                    <a:pt x="21600" y="11153"/>
                    <a:pt x="21600" y="19403"/>
                  </a:cubicBezTo>
                  <a:cubicBezTo>
                    <a:pt x="21600" y="26757"/>
                    <a:pt x="17857" y="33607"/>
                    <a:pt x="11668" y="37580"/>
                  </a:cubicBezTo>
                </a:path>
                <a:path w="21600" h="37580" stroke="0" extrusionOk="0">
                  <a:moveTo>
                    <a:pt x="9491" y="0"/>
                  </a:moveTo>
                  <a:cubicBezTo>
                    <a:pt x="16901" y="3625"/>
                    <a:pt x="21600" y="11153"/>
                    <a:pt x="21600" y="19403"/>
                  </a:cubicBezTo>
                  <a:cubicBezTo>
                    <a:pt x="21600" y="26757"/>
                    <a:pt x="17857" y="33607"/>
                    <a:pt x="11668" y="37580"/>
                  </a:cubicBezTo>
                  <a:lnTo>
                    <a:pt x="0" y="19403"/>
                  </a:lnTo>
                  <a:lnTo>
                    <a:pt x="949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sm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2021" y="3183"/>
              <a:ext cx="31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dirty="0">
                  <a:latin typeface="Times New Roman" pitchFamily="18" charset="0"/>
                </a:rPr>
                <a:t>no</a:t>
              </a:r>
            </a:p>
          </p:txBody>
        </p:sp>
        <p:cxnSp>
          <p:nvCxnSpPr>
            <p:cNvPr id="8217" name="AutoShape 25"/>
            <p:cNvCxnSpPr>
              <a:cxnSpLocks noChangeShapeType="1"/>
              <a:stCxn id="8203" idx="2"/>
              <a:endCxn id="8201" idx="2"/>
            </p:cNvCxnSpPr>
            <p:nvPr/>
          </p:nvCxnSpPr>
          <p:spPr bwMode="auto">
            <a:xfrm rot="5400000" flipH="1">
              <a:off x="2129" y="1561"/>
              <a:ext cx="32" cy="3404"/>
            </a:xfrm>
            <a:prstGeom prst="curvedConnector3">
              <a:avLst>
                <a:gd name="adj1" fmla="val -600000"/>
              </a:avLst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8" name="Text Box 28"/>
            <p:cNvSpPr txBox="1">
              <a:spLocks noChangeArrowheads="1"/>
            </p:cNvSpPr>
            <p:nvPr/>
          </p:nvSpPr>
          <p:spPr bwMode="auto">
            <a:xfrm>
              <a:off x="3243" y="2807"/>
              <a:ext cx="31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>
                  <a:latin typeface="Times New Roman" pitchFamily="18" charset="0"/>
                </a:rPr>
                <a:t>yes</a:t>
              </a:r>
            </a:p>
          </p:txBody>
        </p:sp>
      </p:grpSp>
      <p:grpSp>
        <p:nvGrpSpPr>
          <p:cNvPr id="8198" name="Group 34"/>
          <p:cNvGrpSpPr>
            <a:grpSpLocks/>
          </p:cNvGrpSpPr>
          <p:nvPr/>
        </p:nvGrpSpPr>
        <p:grpSpPr bwMode="auto">
          <a:xfrm>
            <a:off x="12039600" y="7816058"/>
            <a:ext cx="215900" cy="121444"/>
            <a:chOff x="3792" y="3282"/>
            <a:chExt cx="68" cy="51"/>
          </a:xfrm>
        </p:grpSpPr>
        <p:sp>
          <p:nvSpPr>
            <p:cNvPr id="8199" name="Line 32"/>
            <p:cNvSpPr>
              <a:spLocks noChangeShapeType="1"/>
            </p:cNvSpPr>
            <p:nvPr/>
          </p:nvSpPr>
          <p:spPr bwMode="auto">
            <a:xfrm flipH="1">
              <a:off x="3840" y="3282"/>
              <a:ext cx="14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Line 33"/>
            <p:cNvSpPr>
              <a:spLocks noChangeShapeType="1"/>
            </p:cNvSpPr>
            <p:nvPr/>
          </p:nvSpPr>
          <p:spPr bwMode="auto">
            <a:xfrm flipH="1">
              <a:off x="3792" y="3282"/>
              <a:ext cx="68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32" name="圖片 3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70" y="8198120"/>
            <a:ext cx="2016224" cy="703168"/>
          </a:xfrm>
          <a:prstGeom prst="rect">
            <a:avLst/>
          </a:prstGeom>
        </p:spPr>
      </p:pic>
      <p:sp>
        <p:nvSpPr>
          <p:cNvPr id="33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Dialogue Management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0" y="1360491"/>
            <a:ext cx="18288000" cy="133205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5200" b="1" dirty="0">
                <a:latin typeface="Times New Roman" pitchFamily="18" charset="0"/>
                <a:cs typeface="Times New Roman" pitchFamily="18" charset="0"/>
              </a:rPr>
              <a:t>Example Approach – MDP-based</a:t>
            </a:r>
          </a:p>
          <a:p>
            <a:r>
              <a:rPr lang="en-US" altLang="zh-TW" sz="5200" b="1" dirty="0">
                <a:latin typeface="Times New Roman" pitchFamily="18" charset="0"/>
                <a:cs typeface="Times New Roman" pitchFamily="18" charset="0"/>
              </a:rPr>
              <a:t>Example Task: flight booking</a:t>
            </a:r>
          </a:p>
          <a:p>
            <a:pPr lvl="1"/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The information the system needs to know: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departure city</a:t>
            </a:r>
          </a:p>
          <a:p>
            <a:pPr lvl="2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arrival city</a:t>
            </a:r>
          </a:p>
          <a:p>
            <a:pPr lvl="1"/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Define the state as (DEPARTURE,ARRIVAL)</a:t>
            </a:r>
          </a:p>
          <a:p>
            <a:pPr lvl="1"/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There are totally four states: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(?,?), (KNOWN,?), (?,KNOWN), (KNOWN,KNOWN)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62103" y="1796257"/>
            <a:ext cx="15322550" cy="459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(1/5)</a:t>
            </a: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0" y="6982620"/>
            <a:ext cx="18288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The state is decided by the information the system knows.</a:t>
            </a:r>
            <a:endParaRPr lang="en-US" altLang="zh-TW" sz="4800"/>
          </a:p>
        </p:txBody>
      </p:sp>
      <p:sp>
        <p:nvSpPr>
          <p:cNvPr id="11" name="Oval 10"/>
          <p:cNvSpPr/>
          <p:nvPr/>
        </p:nvSpPr>
        <p:spPr>
          <a:xfrm>
            <a:off x="2336800" y="2613027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8763000" y="4775203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 err="1"/>
              <a:t>Sf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13716000" y="2382045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S2</a:t>
            </a:r>
          </a:p>
        </p:txBody>
      </p:sp>
      <p:cxnSp>
        <p:nvCxnSpPr>
          <p:cNvPr id="23" name="Straight Arrow Connector 22"/>
          <p:cNvCxnSpPr>
            <a:stCxn id="10" idx="0"/>
            <a:endCxn id="11" idx="4"/>
          </p:cNvCxnSpPr>
          <p:nvPr/>
        </p:nvCxnSpPr>
        <p:spPr>
          <a:xfrm flipV="1">
            <a:off x="3124200" y="3813177"/>
            <a:ext cx="0" cy="37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47853" y="4189415"/>
            <a:ext cx="2549526" cy="566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8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26" name="Straight Arrow Connector 25"/>
          <p:cNvCxnSpPr>
            <a:stCxn id="27" idx="0"/>
          </p:cNvCxnSpPr>
          <p:nvPr/>
        </p:nvCxnSpPr>
        <p:spPr>
          <a:xfrm flipV="1">
            <a:off x="14220826" y="3548859"/>
            <a:ext cx="342900" cy="24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169776" y="3794157"/>
            <a:ext cx="41021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tx1"/>
                </a:solidFill>
              </a:rPr>
              <a:t>(KNOWN,?)</a:t>
            </a:r>
          </a:p>
        </p:txBody>
      </p:sp>
      <p:cxnSp>
        <p:nvCxnSpPr>
          <p:cNvPr id="30" name="Straight Arrow Connector 29"/>
          <p:cNvCxnSpPr>
            <a:stCxn id="31" idx="1"/>
            <a:endCxn id="12" idx="6"/>
          </p:cNvCxnSpPr>
          <p:nvPr/>
        </p:nvCxnSpPr>
        <p:spPr>
          <a:xfrm flipH="1">
            <a:off x="10337800" y="5371706"/>
            <a:ext cx="581029" cy="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918829" y="4956207"/>
            <a:ext cx="585787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tx1"/>
                </a:solidFill>
              </a:rPr>
              <a:t>(KNOWN,KNOWN)</a:t>
            </a:r>
          </a:p>
        </p:txBody>
      </p:sp>
      <p:pic>
        <p:nvPicPr>
          <p:cNvPr id="14" name="圖片 1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114" y="6492082"/>
            <a:ext cx="2016224" cy="703168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 txBox="1">
            <a:spLocks/>
          </p:cNvSpPr>
          <p:nvPr/>
        </p:nvSpPr>
        <p:spPr bwMode="auto">
          <a:xfrm>
            <a:off x="0" y="6982618"/>
            <a:ext cx="1828800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The state is decided by the information the system knows.</a:t>
            </a:r>
          </a:p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A set of available actions is also defined.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562103" y="1796255"/>
            <a:ext cx="15322550" cy="4591050"/>
            <a:chOff x="781051" y="897731"/>
            <a:chExt cx="7661275" cy="2295525"/>
          </a:xfrm>
        </p:grpSpPr>
        <p:sp>
          <p:nvSpPr>
            <p:cNvPr id="18" name="Rectangle 17"/>
            <p:cNvSpPr/>
            <p:nvPr/>
          </p:nvSpPr>
          <p:spPr>
            <a:xfrm>
              <a:off x="781051" y="897731"/>
              <a:ext cx="7661275" cy="2295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8400" y="1306116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381500" y="2563465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 err="1"/>
                <a:t>Sf</a:t>
              </a:r>
              <a:endParaRPr lang="en-US" sz="4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1190625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S2</a:t>
              </a:r>
            </a:p>
          </p:txBody>
        </p:sp>
        <p:sp>
          <p:nvSpPr>
            <p:cNvPr id="11271" name="TextBox 2"/>
            <p:cNvSpPr txBox="1">
              <a:spLocks noChangeArrowheads="1"/>
            </p:cNvSpPr>
            <p:nvPr/>
          </p:nvSpPr>
          <p:spPr bwMode="auto">
            <a:xfrm>
              <a:off x="4679011" y="931069"/>
              <a:ext cx="9236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en-US" altLang="zh-TW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1050" y="1098292"/>
              <a:ext cx="2951162" cy="18466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000000"/>
                  </a:solidFill>
                </a:rPr>
                <a:t>A1: ask DEPARTURE city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49462" y="1467624"/>
              <a:ext cx="2952750" cy="18466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000000"/>
                  </a:solidFill>
                </a:rPr>
                <a:t>A2: ask ARRIVAL city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1050" y="1803738"/>
              <a:ext cx="2952750" cy="18466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000000"/>
                  </a:solidFill>
                </a:rPr>
                <a:t>A3: confirm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1050" y="2116276"/>
              <a:ext cx="2952750" cy="18466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000000"/>
                  </a:solidFill>
                </a:rPr>
                <a:t>A4: return flight list</a:t>
              </a:r>
            </a:p>
          </p:txBody>
        </p:sp>
      </p:grpSp>
      <p:sp>
        <p:nvSpPr>
          <p:cNvPr id="11276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(1/5)</a:t>
            </a:r>
          </a:p>
        </p:txBody>
      </p:sp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232" y="6507208"/>
            <a:ext cx="2016224" cy="703168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 txBox="1">
            <a:spLocks/>
          </p:cNvSpPr>
          <p:nvPr/>
        </p:nvSpPr>
        <p:spPr bwMode="auto">
          <a:xfrm>
            <a:off x="0" y="6982621"/>
            <a:ext cx="18288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Assume the system is at state S1 and takes action A1.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562103" y="1687912"/>
            <a:ext cx="15322550" cy="4699396"/>
            <a:chOff x="781051" y="843559"/>
            <a:chExt cx="7661275" cy="2349698"/>
          </a:xfrm>
        </p:grpSpPr>
        <p:sp>
          <p:nvSpPr>
            <p:cNvPr id="18" name="Rectangle 17"/>
            <p:cNvSpPr/>
            <p:nvPr/>
          </p:nvSpPr>
          <p:spPr>
            <a:xfrm>
              <a:off x="781051" y="843559"/>
              <a:ext cx="7661275" cy="2349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8400" y="1306116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381500" y="2387204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 err="1"/>
                <a:t>Sf</a:t>
              </a:r>
              <a:endParaRPr lang="en-US" sz="4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1190625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S2</a:t>
              </a:r>
            </a:p>
          </p:txBody>
        </p:sp>
        <p:sp>
          <p:nvSpPr>
            <p:cNvPr id="12295" name="TextBox 2"/>
            <p:cNvSpPr txBox="1">
              <a:spLocks noChangeArrowheads="1"/>
            </p:cNvSpPr>
            <p:nvPr/>
          </p:nvSpPr>
          <p:spPr bwMode="auto">
            <a:xfrm>
              <a:off x="4679011" y="931069"/>
              <a:ext cx="9236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en-US" altLang="zh-TW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639" y="969110"/>
              <a:ext cx="2879725" cy="1846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</a:rPr>
                <a:t>A1: ask DEPARTURE city</a:t>
              </a:r>
            </a:p>
          </p:txBody>
        </p:sp>
        <p:sp>
          <p:nvSpPr>
            <p:cNvPr id="6" name="Diamond 5"/>
            <p:cNvSpPr/>
            <p:nvPr/>
          </p:nvSpPr>
          <p:spPr>
            <a:xfrm>
              <a:off x="2274889" y="1201341"/>
              <a:ext cx="935037" cy="49172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A1</a:t>
              </a:r>
            </a:p>
          </p:txBody>
        </p:sp>
        <p:cxnSp>
          <p:nvCxnSpPr>
            <p:cNvPr id="14" name="Curved Connector 13"/>
            <p:cNvCxnSpPr>
              <a:stCxn id="11" idx="6"/>
              <a:endCxn id="6" idx="1"/>
            </p:cNvCxnSpPr>
            <p:nvPr/>
          </p:nvCxnSpPr>
          <p:spPr>
            <a:xfrm flipV="1">
              <a:off x="1955800" y="1446610"/>
              <a:ext cx="319088" cy="159544"/>
            </a:xfrm>
            <a:prstGeom prst="curvedConnector3">
              <a:avLst>
                <a:gd name="adj1" fmla="val 1942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Down Arrow 20"/>
            <p:cNvSpPr/>
            <p:nvPr/>
          </p:nvSpPr>
          <p:spPr>
            <a:xfrm>
              <a:off x="1343025" y="1112044"/>
              <a:ext cx="412750" cy="1774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2" name="Straight Arrow Connector 21"/>
            <p:cNvCxnSpPr>
              <a:stCxn id="23" idx="0"/>
            </p:cNvCxnSpPr>
            <p:nvPr/>
          </p:nvCxnSpPr>
          <p:spPr>
            <a:xfrm flipV="1">
              <a:off x="1562100" y="1906191"/>
              <a:ext cx="0" cy="1881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923926" y="2094310"/>
              <a:ext cx="1274763" cy="282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800" dirty="0">
                  <a:solidFill>
                    <a:schemeClr val="tx1"/>
                  </a:solidFill>
                </a:rPr>
                <a:t>(?,?)</a:t>
              </a:r>
            </a:p>
          </p:txBody>
        </p:sp>
      </p:grpSp>
      <p:sp>
        <p:nvSpPr>
          <p:cNvPr id="12302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(2/5)</a:t>
            </a:r>
          </a:p>
        </p:txBody>
      </p:sp>
      <p:pic>
        <p:nvPicPr>
          <p:cNvPr id="16" name="圖片 1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466" y="6631036"/>
            <a:ext cx="2016224" cy="703168"/>
          </a:xfrm>
          <a:prstGeom prst="rect">
            <a:avLst/>
          </a:prstGeom>
        </p:spPr>
      </p:pic>
      <p:sp>
        <p:nvSpPr>
          <p:cNvPr id="17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62103" y="1732204"/>
            <a:ext cx="15322550" cy="465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Content Placeholder 2"/>
          <p:cNvSpPr txBox="1">
            <a:spLocks/>
          </p:cNvSpPr>
          <p:nvPr/>
        </p:nvSpPr>
        <p:spPr bwMode="auto">
          <a:xfrm>
            <a:off x="0" y="6982619"/>
            <a:ext cx="1828800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Assume the system is at state S1 and takes action A1.</a:t>
            </a:r>
          </a:p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User response will cause the state to transit.</a:t>
            </a:r>
          </a:p>
        </p:txBody>
      </p:sp>
      <p:sp>
        <p:nvSpPr>
          <p:cNvPr id="11" name="Oval 10"/>
          <p:cNvSpPr/>
          <p:nvPr/>
        </p:nvSpPr>
        <p:spPr>
          <a:xfrm>
            <a:off x="2336800" y="2613027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8763000" y="4775203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 err="1"/>
              <a:t>Sf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13716000" y="2382045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S2</a:t>
            </a:r>
          </a:p>
        </p:txBody>
      </p:sp>
      <p:sp>
        <p:nvSpPr>
          <p:cNvPr id="13319" name="TextBox 2"/>
          <p:cNvSpPr txBox="1">
            <a:spLocks noChangeArrowheads="1"/>
          </p:cNvSpPr>
          <p:nvPr/>
        </p:nvSpPr>
        <p:spPr bwMode="auto">
          <a:xfrm>
            <a:off x="9358022" y="136287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4105279" y="1941394"/>
            <a:ext cx="5759450" cy="3693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A1: ask DEPARTURE city</a:t>
            </a:r>
          </a:p>
        </p:txBody>
      </p:sp>
      <p:sp>
        <p:nvSpPr>
          <p:cNvPr id="6" name="Diamond 5"/>
          <p:cNvSpPr/>
          <p:nvPr/>
        </p:nvSpPr>
        <p:spPr>
          <a:xfrm>
            <a:off x="4549779" y="2403476"/>
            <a:ext cx="1870074" cy="9834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A1</a:t>
            </a:r>
          </a:p>
        </p:txBody>
      </p:sp>
      <p:cxnSp>
        <p:nvCxnSpPr>
          <p:cNvPr id="14" name="Curved Connector 13"/>
          <p:cNvCxnSpPr>
            <a:stCxn id="11" idx="6"/>
            <a:endCxn id="6" idx="1"/>
          </p:cNvCxnSpPr>
          <p:nvPr/>
        </p:nvCxnSpPr>
        <p:spPr>
          <a:xfrm flipV="1">
            <a:off x="3911600" y="2894014"/>
            <a:ext cx="638176" cy="319088"/>
          </a:xfrm>
          <a:prstGeom prst="curvedConnector3">
            <a:avLst>
              <a:gd name="adj1" fmla="val 194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686050" y="2227265"/>
            <a:ext cx="825500" cy="352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3124200" y="3813177"/>
            <a:ext cx="0" cy="37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47853" y="4189415"/>
            <a:ext cx="2549526" cy="566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8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17" name="Curved Connector 16"/>
          <p:cNvCxnSpPr>
            <a:stCxn id="6" idx="3"/>
            <a:endCxn id="13" idx="1"/>
          </p:cNvCxnSpPr>
          <p:nvPr/>
        </p:nvCxnSpPr>
        <p:spPr>
          <a:xfrm flipV="1">
            <a:off x="6419853" y="2558257"/>
            <a:ext cx="7527926" cy="335758"/>
          </a:xfrm>
          <a:prstGeom prst="curvedConnector4">
            <a:avLst>
              <a:gd name="adj1" fmla="val 46614"/>
              <a:gd name="adj2" fmla="val 25383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7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(2/5)</a:t>
            </a:r>
          </a:p>
        </p:txBody>
      </p:sp>
      <p:pic>
        <p:nvPicPr>
          <p:cNvPr id="19" name="圖片 1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70" y="6631034"/>
            <a:ext cx="2016224" cy="703168"/>
          </a:xfrm>
          <a:prstGeom prst="rect">
            <a:avLst/>
          </a:prstGeom>
        </p:spPr>
      </p:pic>
      <p:sp>
        <p:nvSpPr>
          <p:cNvPr id="20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V="1">
            <a:off x="4473576" y="7544594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676" y="129382"/>
            <a:ext cx="18221324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16" tIns="91406" rIns="182816" bIns="91406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zh-TW" sz="66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Spoken Dialogue Systems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1929" y="1372395"/>
            <a:ext cx="18126074" cy="264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16" tIns="91406" rIns="182816" bIns="91406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buSzPct val="120000"/>
              <a:buFontTx/>
              <a:buChar char="•"/>
            </a:pPr>
            <a:r>
              <a:rPr lang="en-US" altLang="zh-TW" sz="3200" b="1" dirty="0">
                <a:latin typeface="Times New Roman" pitchFamily="18" charset="0"/>
              </a:rPr>
              <a:t>Almost all human-network interactions can be made by spoken dialogue</a:t>
            </a:r>
          </a:p>
          <a:p>
            <a:pPr algn="l" eaLnBrk="1" hangingPunct="1">
              <a:buSzPct val="120000"/>
              <a:buFontTx/>
              <a:buChar char="•"/>
            </a:pPr>
            <a:r>
              <a:rPr lang="en-US" altLang="zh-TW" sz="3200" b="1" dirty="0">
                <a:latin typeface="Times New Roman" pitchFamily="18" charset="0"/>
              </a:rPr>
              <a:t>Speech understanding, speech synthesis, dialogue management, discourse analysis</a:t>
            </a:r>
          </a:p>
          <a:p>
            <a:pPr algn="l" eaLnBrk="1" hangingPunct="1">
              <a:buSzPct val="120000"/>
              <a:buFontTx/>
              <a:buChar char="•"/>
            </a:pPr>
            <a:r>
              <a:rPr lang="en-US" altLang="zh-TW" sz="3200" b="1" dirty="0">
                <a:latin typeface="Times New Roman" pitchFamily="18" charset="0"/>
              </a:rPr>
              <a:t>System/user/mixed initiatives</a:t>
            </a:r>
          </a:p>
          <a:p>
            <a:pPr algn="l" eaLnBrk="1" hangingPunct="1">
              <a:buSzPct val="120000"/>
              <a:buFontTx/>
              <a:buChar char="•"/>
            </a:pPr>
            <a:r>
              <a:rPr lang="en-US" altLang="zh-TW" sz="3200" b="1" dirty="0">
                <a:latin typeface="Times New Roman" pitchFamily="18" charset="0"/>
              </a:rPr>
              <a:t>Reliability/efficiency, dialogue modeling/flow control</a:t>
            </a:r>
          </a:p>
          <a:p>
            <a:pPr algn="l" eaLnBrk="1" hangingPunct="1">
              <a:buSzPct val="120000"/>
              <a:buFontTx/>
              <a:buChar char="•"/>
            </a:pPr>
            <a:r>
              <a:rPr lang="en-US" altLang="zh-TW" sz="3200" b="1" dirty="0">
                <a:latin typeface="Times New Roman" pitchFamily="18" charset="0"/>
              </a:rPr>
              <a:t>Transaction success rate/average dialogue turns</a:t>
            </a: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1371600" y="4580534"/>
            <a:ext cx="15611476" cy="5400676"/>
            <a:chOff x="4" y="1565"/>
            <a:chExt cx="5085" cy="2563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133" y="1565"/>
              <a:ext cx="2740" cy="2563"/>
            </a:xfrm>
            <a:prstGeom prst="rect">
              <a:avLst/>
            </a:prstGeom>
            <a:solidFill>
              <a:srgbClr val="E1F4FF">
                <a:alpha val="50195"/>
              </a:srgbClr>
            </a:solidFill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71" y="2548"/>
              <a:ext cx="1096" cy="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4253" y="2489"/>
              <a:ext cx="764" cy="611"/>
            </a:xfrm>
            <a:prstGeom prst="flowChartMagneticDisk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lIns="0" tIns="91406" rIns="0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lnSpc>
                  <a:spcPct val="60000"/>
                </a:lnSpc>
              </a:pPr>
              <a:endParaRPr kumimoji="0" lang="en-US" altLang="zh-TW" b="1" dirty="0"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0" lang="en-US" altLang="zh-TW" sz="2400" b="1" dirty="0">
                  <a:latin typeface="Times New Roman" pitchFamily="18" charset="0"/>
                </a:rPr>
                <a:t>Databases</a:t>
              </a:r>
              <a:endParaRPr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1998" y="1636"/>
              <a:ext cx="1517" cy="51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sz="2400" b="1" dirty="0">
                  <a:latin typeface="Times New Roman" pitchFamily="18" charset="0"/>
                </a:rPr>
                <a:t>Sentence Generation </a:t>
              </a:r>
            </a:p>
            <a:p>
              <a:r>
                <a:rPr kumimoji="0" lang="en-US" altLang="zh-TW" sz="2400" b="1" dirty="0">
                  <a:latin typeface="Times New Roman" pitchFamily="18" charset="0"/>
                </a:rPr>
                <a:t>and Speech Synthesis</a:t>
              </a:r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1035" y="1909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 dirty="0">
                  <a:solidFill>
                    <a:schemeClr val="accent2"/>
                  </a:solidFill>
                  <a:latin typeface="Times New Roman" pitchFamily="18" charset="0"/>
                </a:rPr>
                <a:t>Output Speech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35" y="3394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Speech</a:t>
              </a:r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 flipV="1">
              <a:off x="2983" y="2153"/>
              <a:ext cx="8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1021" y="1893"/>
              <a:ext cx="973" cy="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1014" y="1900"/>
              <a:ext cx="0" cy="61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2665" y="2571"/>
              <a:ext cx="793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sz="2400" b="1" dirty="0">
                  <a:latin typeface="Times New Roman" pitchFamily="18" charset="0"/>
                </a:rPr>
                <a:t>Dialogue</a:t>
              </a:r>
            </a:p>
            <a:p>
              <a:r>
                <a:rPr kumimoji="0" lang="en-US" altLang="zh-TW" sz="2400" b="1" dirty="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V="1">
              <a:off x="3459" y="2834"/>
              <a:ext cx="795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2188" y="3100"/>
              <a:ext cx="0" cy="45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2029" y="3556"/>
              <a:ext cx="1517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sz="2400" b="1" dirty="0">
                  <a:latin typeface="Times New Roman" pitchFamily="18" charset="0"/>
                </a:rPr>
                <a:t>Speech Recognition and Understanding</a:t>
              </a: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2974" y="3060"/>
              <a:ext cx="729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91406" rIns="0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User’s Intention</a:t>
              </a: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1424" y="2571"/>
              <a:ext cx="881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sz="2400" b="1" dirty="0">
                  <a:latin typeface="Times New Roman" pitchFamily="18" charset="0"/>
                </a:rPr>
                <a:t>Discourse Analysis</a:t>
              </a:r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V="1">
              <a:off x="1005" y="3894"/>
              <a:ext cx="1010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007" y="3365"/>
              <a:ext cx="0" cy="53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2311" y="2835"/>
              <a:ext cx="35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V="1">
              <a:off x="2977" y="3100"/>
              <a:ext cx="6" cy="46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2982" y="2096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 dirty="0">
                  <a:solidFill>
                    <a:schemeClr val="accent2"/>
                  </a:solidFill>
                  <a:latin typeface="Times New Roman" pitchFamily="18" charset="0"/>
                </a:rPr>
                <a:t>Response to the user</a:t>
              </a:r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316" y="2740"/>
              <a:ext cx="95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endParaRPr kumimoji="0" lang="zh-TW" altLang="zh-TW" sz="4400">
                <a:solidFill>
                  <a:srgbClr val="FF0066"/>
                </a:solidFill>
                <a:latin typeface="Benguiat Bk BT" pitchFamily="18" charset="0"/>
              </a:endParaRPr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 flipH="1" flipV="1">
              <a:off x="4635" y="2194"/>
              <a:ext cx="1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4209" y="1600"/>
              <a:ext cx="880" cy="606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182816" tIns="91406" rIns="182816" bIns="91406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sz="2400" b="1" dirty="0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316" y="2596"/>
              <a:ext cx="974" cy="624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182816" tIns="91406" rIns="182816" bIns="91406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r>
                <a:rPr kumimoji="0" lang="en-US" altLang="zh-TW" sz="4400">
                  <a:solidFill>
                    <a:schemeClr val="accent2"/>
                  </a:solidFill>
                  <a:latin typeface="Benguiat Bk BT" pitchFamily="18" charset="0"/>
                </a:rPr>
                <a:t>Networks</a:t>
              </a: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 flipH="1">
              <a:off x="4" y="1836"/>
              <a:ext cx="47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3400" b="1">
                  <a:solidFill>
                    <a:srgbClr val="000066"/>
                  </a:solidFill>
                  <a:latin typeface="Times New Roman" pitchFamily="18" charset="0"/>
                  <a:ea typeface="全真魏碑體" pitchFamily="49" charset="-120"/>
                </a:rPr>
                <a:t>Users</a:t>
              </a:r>
              <a:endParaRPr lang="en-US" altLang="zh-TW" sz="3400" b="1">
                <a:solidFill>
                  <a:srgbClr val="663300"/>
                </a:solidFill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3774" y="3314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/>
              <a:r>
                <a:rPr kumimoji="0" lang="en-US" altLang="zh-TW" b="1">
                  <a:latin typeface="Times New Roman" pitchFamily="18" charset="0"/>
                </a:rPr>
                <a:t>Dialogue Server</a:t>
              </a:r>
            </a:p>
          </p:txBody>
        </p:sp>
        <p:graphicFrame>
          <p:nvGraphicFramePr>
            <p:cNvPr id="3104" name="Object 32"/>
            <p:cNvGraphicFramePr>
              <a:graphicFrameLocks noChangeAspect="1"/>
            </p:cNvGraphicFramePr>
            <p:nvPr/>
          </p:nvGraphicFramePr>
          <p:xfrm>
            <a:off x="104" y="2066"/>
            <a:ext cx="29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CorelDRAW" r:id="rId4" imgW="1590675" imgH="2085975" progId="CorelDRAW.Graphic.9">
                    <p:embed/>
                  </p:oleObj>
                </mc:Choice>
                <mc:Fallback>
                  <p:oleObj name="CorelDRAW" r:id="rId4" imgW="1590675" imgH="2085975" progId="CorelDRAW.Graphic.9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2066"/>
                          <a:ext cx="29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5" name="Group 33"/>
            <p:cNvGrpSpPr>
              <a:grpSpLocks/>
            </p:cNvGrpSpPr>
            <p:nvPr/>
          </p:nvGrpSpPr>
          <p:grpSpPr bwMode="auto">
            <a:xfrm rot="3107657" flipH="1" flipV="1">
              <a:off x="359" y="2394"/>
              <a:ext cx="398" cy="125"/>
              <a:chOff x="4128" y="1654"/>
              <a:chExt cx="550" cy="122"/>
            </a:xfrm>
          </p:grpSpPr>
          <p:sp>
            <p:nvSpPr>
              <p:cNvPr id="3106" name="Line 34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07" name="Line 35"/>
              <p:cNvSpPr>
                <a:spLocks noChangeShapeType="1"/>
              </p:cNvSpPr>
              <p:nvPr/>
            </p:nvSpPr>
            <p:spPr bwMode="auto">
              <a:xfrm flipH="1">
                <a:off x="4128" y="1722"/>
                <a:ext cx="387" cy="54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08" name="Line 36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70" cy="36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pic>
        <p:nvPicPr>
          <p:cNvPr id="37" name="圖片 36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766" y="8930044"/>
            <a:ext cx="2016224" cy="703168"/>
          </a:xfrm>
          <a:prstGeom prst="rect">
            <a:avLst/>
          </a:prstGeom>
        </p:spPr>
      </p:pic>
      <p:sp>
        <p:nvSpPr>
          <p:cNvPr id="38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 txBox="1">
            <a:spLocks/>
          </p:cNvSpPr>
          <p:nvPr/>
        </p:nvSpPr>
        <p:spPr bwMode="auto">
          <a:xfrm>
            <a:off x="0" y="6982621"/>
            <a:ext cx="18288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The transition is probabilistic based on user response and recognition results (with errors).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562102" y="1687912"/>
            <a:ext cx="15849600" cy="4699396"/>
            <a:chOff x="781051" y="843559"/>
            <a:chExt cx="7924800" cy="2349698"/>
          </a:xfrm>
        </p:grpSpPr>
        <p:sp>
          <p:nvSpPr>
            <p:cNvPr id="18" name="Rectangle 17"/>
            <p:cNvSpPr/>
            <p:nvPr/>
          </p:nvSpPr>
          <p:spPr>
            <a:xfrm>
              <a:off x="781051" y="843559"/>
              <a:ext cx="7832725" cy="2349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8400" y="1306116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381500" y="2387204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 err="1"/>
                <a:t>Sf</a:t>
              </a:r>
              <a:endParaRPr lang="en-US" sz="4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1190625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S2</a:t>
              </a:r>
            </a:p>
          </p:txBody>
        </p:sp>
        <p:sp>
          <p:nvSpPr>
            <p:cNvPr id="14343" name="TextBox 2"/>
            <p:cNvSpPr txBox="1">
              <a:spLocks noChangeArrowheads="1"/>
            </p:cNvSpPr>
            <p:nvPr/>
          </p:nvSpPr>
          <p:spPr bwMode="auto">
            <a:xfrm>
              <a:off x="4679011" y="931069"/>
              <a:ext cx="9236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en-US" altLang="zh-TW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639" y="970300"/>
              <a:ext cx="2879725" cy="1846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</a:rPr>
                <a:t>A1: ask DEPARTURE city</a:t>
              </a:r>
            </a:p>
          </p:txBody>
        </p:sp>
        <p:sp>
          <p:nvSpPr>
            <p:cNvPr id="6" name="Diamond 5"/>
            <p:cNvSpPr/>
            <p:nvPr/>
          </p:nvSpPr>
          <p:spPr>
            <a:xfrm>
              <a:off x="2274889" y="1201341"/>
              <a:ext cx="935037" cy="49172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A1</a:t>
              </a:r>
            </a:p>
          </p:txBody>
        </p:sp>
        <p:cxnSp>
          <p:nvCxnSpPr>
            <p:cNvPr id="14" name="Curved Connector 13"/>
            <p:cNvCxnSpPr>
              <a:stCxn id="11" idx="6"/>
              <a:endCxn id="6" idx="1"/>
            </p:cNvCxnSpPr>
            <p:nvPr/>
          </p:nvCxnSpPr>
          <p:spPr>
            <a:xfrm flipV="1">
              <a:off x="1955800" y="1446610"/>
              <a:ext cx="319088" cy="159544"/>
            </a:xfrm>
            <a:prstGeom prst="curvedConnector3">
              <a:avLst>
                <a:gd name="adj1" fmla="val 1942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Down Arrow 20"/>
            <p:cNvSpPr/>
            <p:nvPr/>
          </p:nvSpPr>
          <p:spPr>
            <a:xfrm>
              <a:off x="1343025" y="1112044"/>
              <a:ext cx="412750" cy="1774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V="1">
              <a:off x="1562100" y="1906191"/>
              <a:ext cx="0" cy="1881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923926" y="2094310"/>
              <a:ext cx="1274763" cy="282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800" dirty="0">
                  <a:solidFill>
                    <a:schemeClr val="tx1"/>
                  </a:solidFill>
                </a:rPr>
                <a:t>(?,?)</a:t>
              </a:r>
            </a:p>
          </p:txBody>
        </p:sp>
        <p:cxnSp>
          <p:nvCxnSpPr>
            <p:cNvPr id="17" name="Curved Connector 16"/>
            <p:cNvCxnSpPr>
              <a:stCxn id="6" idx="3"/>
              <a:endCxn id="13" idx="1"/>
            </p:cNvCxnSpPr>
            <p:nvPr/>
          </p:nvCxnSpPr>
          <p:spPr>
            <a:xfrm flipV="1">
              <a:off x="3209926" y="1278731"/>
              <a:ext cx="3763963" cy="167879"/>
            </a:xfrm>
            <a:prstGeom prst="curvedConnector4">
              <a:avLst>
                <a:gd name="adj1" fmla="val 46614"/>
                <a:gd name="adj2" fmla="val 253835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3"/>
              <a:endCxn id="12" idx="0"/>
            </p:cNvCxnSpPr>
            <p:nvPr/>
          </p:nvCxnSpPr>
          <p:spPr>
            <a:xfrm>
              <a:off x="3209926" y="1446610"/>
              <a:ext cx="1565275" cy="940594"/>
            </a:xfrm>
            <a:prstGeom prst="curvedConnector2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3"/>
              <a:endCxn id="11" idx="5"/>
            </p:cNvCxnSpPr>
            <p:nvPr/>
          </p:nvCxnSpPr>
          <p:spPr>
            <a:xfrm flipH="1">
              <a:off x="1839913" y="1446610"/>
              <a:ext cx="1370012" cy="371475"/>
            </a:xfrm>
            <a:prstGeom prst="curvedConnector4">
              <a:avLst>
                <a:gd name="adj1" fmla="val -16689"/>
                <a:gd name="adj2" fmla="val 169901"/>
              </a:avLst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353" name="TextBox 22"/>
            <p:cNvSpPr txBox="1">
              <a:spLocks noChangeArrowheads="1"/>
            </p:cNvSpPr>
            <p:nvPr/>
          </p:nvSpPr>
          <p:spPr bwMode="auto">
            <a:xfrm>
              <a:off x="5000625" y="1184672"/>
              <a:ext cx="5794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rgbClr val="008000"/>
                  </a:solidFill>
                </a:rPr>
                <a:t>0.7</a:t>
              </a:r>
            </a:p>
          </p:txBody>
        </p:sp>
        <p:sp>
          <p:nvSpPr>
            <p:cNvPr id="14354" name="TextBox 23"/>
            <p:cNvSpPr txBox="1">
              <a:spLocks noChangeArrowheads="1"/>
            </p:cNvSpPr>
            <p:nvPr/>
          </p:nvSpPr>
          <p:spPr bwMode="auto">
            <a:xfrm>
              <a:off x="3916363" y="1756173"/>
              <a:ext cx="5842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rgbClr val="0000FF"/>
                  </a:solidFill>
                </a:rPr>
                <a:t>0.2</a:t>
              </a:r>
            </a:p>
          </p:txBody>
        </p:sp>
        <p:sp>
          <p:nvSpPr>
            <p:cNvPr id="14355" name="TextBox 24"/>
            <p:cNvSpPr txBox="1">
              <a:spLocks noChangeArrowheads="1"/>
            </p:cNvSpPr>
            <p:nvPr/>
          </p:nvSpPr>
          <p:spPr bwMode="auto">
            <a:xfrm>
              <a:off x="2544763" y="2058592"/>
              <a:ext cx="13589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rgbClr val="FF0000"/>
                  </a:solidFill>
                </a:rPr>
                <a:t>0.1</a:t>
              </a:r>
            </a:p>
          </p:txBody>
        </p:sp>
        <p:sp>
          <p:nvSpPr>
            <p:cNvPr id="14356" name="TextBox 28"/>
            <p:cNvSpPr txBox="1">
              <a:spLocks noChangeArrowheads="1"/>
            </p:cNvSpPr>
            <p:nvPr/>
          </p:nvSpPr>
          <p:spPr bwMode="auto">
            <a:xfrm>
              <a:off x="5003800" y="1832373"/>
              <a:ext cx="3108325" cy="323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600" i="1" u="sng" dirty="0">
                  <a:solidFill>
                    <a:srgbClr val="008000"/>
                  </a:solidFill>
                </a:rPr>
                <a:t>Response: From Taipei.</a:t>
              </a:r>
            </a:p>
          </p:txBody>
        </p:sp>
        <p:sp>
          <p:nvSpPr>
            <p:cNvPr id="14357" name="TextBox 30"/>
            <p:cNvSpPr txBox="1">
              <a:spLocks noChangeArrowheads="1"/>
            </p:cNvSpPr>
            <p:nvPr/>
          </p:nvSpPr>
          <p:spPr bwMode="auto">
            <a:xfrm>
              <a:off x="4932364" y="2112169"/>
              <a:ext cx="3773487" cy="323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600" i="1" u="sng" dirty="0">
                  <a:solidFill>
                    <a:srgbClr val="0000FF"/>
                  </a:solidFill>
                </a:rPr>
                <a:t>Response: From Taipei to Boston</a:t>
              </a:r>
              <a:r>
                <a:rPr lang="en-US" altLang="zh-TW" i="1" u="sng" dirty="0">
                  <a:solidFill>
                    <a:srgbClr val="0000FF"/>
                  </a:solidFill>
                </a:rPr>
                <a:t>.</a:t>
              </a:r>
            </a:p>
          </p:txBody>
        </p:sp>
        <p:sp>
          <p:nvSpPr>
            <p:cNvPr id="14358" name="TextBox 31"/>
            <p:cNvSpPr txBox="1">
              <a:spLocks noChangeArrowheads="1"/>
            </p:cNvSpPr>
            <p:nvPr/>
          </p:nvSpPr>
          <p:spPr bwMode="auto">
            <a:xfrm>
              <a:off x="5148264" y="2402681"/>
              <a:ext cx="3362325" cy="323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600" i="1" u="sng" dirty="0">
                  <a:solidFill>
                    <a:srgbClr val="FF0000"/>
                  </a:solidFill>
                </a:rPr>
                <a:t>Response: What did you say?</a:t>
              </a:r>
            </a:p>
          </p:txBody>
        </p:sp>
      </p:grpSp>
      <p:sp>
        <p:nvSpPr>
          <p:cNvPr id="14359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(3/5)</a:t>
            </a:r>
          </a:p>
        </p:txBody>
      </p:sp>
      <p:pic>
        <p:nvPicPr>
          <p:cNvPr id="25" name="圖片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066" y="6496006"/>
            <a:ext cx="2016224" cy="703168"/>
          </a:xfrm>
          <a:prstGeom prst="rect">
            <a:avLst/>
          </a:prstGeom>
        </p:spPr>
      </p:pic>
      <p:sp>
        <p:nvSpPr>
          <p:cNvPr id="26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62103" y="1732204"/>
            <a:ext cx="15322550" cy="465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363" name="Content Placeholder 2"/>
          <p:cNvSpPr txBox="1">
            <a:spLocks/>
          </p:cNvSpPr>
          <p:nvPr/>
        </p:nvSpPr>
        <p:spPr bwMode="auto">
          <a:xfrm>
            <a:off x="0" y="6982621"/>
            <a:ext cx="182880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 dirty="0">
                <a:latin typeface="Times New Roman" pitchFamily="18" charset="0"/>
                <a:cs typeface="Times New Roman" pitchFamily="18" charset="0"/>
              </a:rPr>
              <a:t>The transition is probabilistic based on user response and recognition results (with errors).</a:t>
            </a:r>
          </a:p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 dirty="0">
                <a:latin typeface="Times New Roman" pitchFamily="18" charset="0"/>
                <a:cs typeface="Times New Roman" pitchFamily="18" charset="0"/>
              </a:rPr>
              <a:t>A reward associated with each transition.</a:t>
            </a:r>
          </a:p>
        </p:txBody>
      </p:sp>
      <p:sp>
        <p:nvSpPr>
          <p:cNvPr id="11" name="Oval 10"/>
          <p:cNvSpPr/>
          <p:nvPr/>
        </p:nvSpPr>
        <p:spPr>
          <a:xfrm>
            <a:off x="2336800" y="2613027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8763000" y="4775203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 err="1"/>
              <a:t>Sf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13716000" y="2382045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S2</a:t>
            </a:r>
          </a:p>
        </p:txBody>
      </p:sp>
      <p:sp>
        <p:nvSpPr>
          <p:cNvPr id="15367" name="TextBox 2"/>
          <p:cNvSpPr txBox="1">
            <a:spLocks noChangeArrowheads="1"/>
          </p:cNvSpPr>
          <p:nvPr/>
        </p:nvSpPr>
        <p:spPr bwMode="auto">
          <a:xfrm>
            <a:off x="9358022" y="136287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4105279" y="1833673"/>
            <a:ext cx="5759450" cy="5847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00"/>
                </a:solidFill>
              </a:rPr>
              <a:t>A1: ask DEPARTURE city</a:t>
            </a:r>
          </a:p>
        </p:txBody>
      </p:sp>
      <p:sp>
        <p:nvSpPr>
          <p:cNvPr id="6" name="Diamond 5"/>
          <p:cNvSpPr/>
          <p:nvPr/>
        </p:nvSpPr>
        <p:spPr>
          <a:xfrm>
            <a:off x="4549779" y="2403476"/>
            <a:ext cx="1870074" cy="9834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A1</a:t>
            </a:r>
          </a:p>
        </p:txBody>
      </p:sp>
      <p:cxnSp>
        <p:nvCxnSpPr>
          <p:cNvPr id="14" name="Curved Connector 13"/>
          <p:cNvCxnSpPr>
            <a:stCxn id="11" idx="6"/>
            <a:endCxn id="6" idx="1"/>
          </p:cNvCxnSpPr>
          <p:nvPr/>
        </p:nvCxnSpPr>
        <p:spPr>
          <a:xfrm flipV="1">
            <a:off x="3911600" y="2894014"/>
            <a:ext cx="638176" cy="319088"/>
          </a:xfrm>
          <a:prstGeom prst="curvedConnector3">
            <a:avLst>
              <a:gd name="adj1" fmla="val 194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686050" y="2227265"/>
            <a:ext cx="825500" cy="352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3124200" y="3813177"/>
            <a:ext cx="0" cy="37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47853" y="4189415"/>
            <a:ext cx="2549526" cy="566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8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17" name="Curved Connector 16"/>
          <p:cNvCxnSpPr>
            <a:stCxn id="6" idx="3"/>
            <a:endCxn id="13" idx="1"/>
          </p:cNvCxnSpPr>
          <p:nvPr/>
        </p:nvCxnSpPr>
        <p:spPr>
          <a:xfrm flipV="1">
            <a:off x="6419853" y="2558257"/>
            <a:ext cx="7527926" cy="335758"/>
          </a:xfrm>
          <a:prstGeom prst="curvedConnector4">
            <a:avLst>
              <a:gd name="adj1" fmla="val 46614"/>
              <a:gd name="adj2" fmla="val 25383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12" idx="0"/>
          </p:cNvCxnSpPr>
          <p:nvPr/>
        </p:nvCxnSpPr>
        <p:spPr>
          <a:xfrm>
            <a:off x="6419853" y="2894014"/>
            <a:ext cx="3130550" cy="1881188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3"/>
            <a:endCxn id="11" idx="5"/>
          </p:cNvCxnSpPr>
          <p:nvPr/>
        </p:nvCxnSpPr>
        <p:spPr>
          <a:xfrm flipH="1">
            <a:off x="3679826" y="2894015"/>
            <a:ext cx="2740024" cy="742950"/>
          </a:xfrm>
          <a:prstGeom prst="curvedConnector4">
            <a:avLst>
              <a:gd name="adj1" fmla="val -16689"/>
              <a:gd name="adj2" fmla="val 169901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77" name="TextBox 22"/>
          <p:cNvSpPr txBox="1">
            <a:spLocks noChangeArrowheads="1"/>
          </p:cNvSpPr>
          <p:nvPr/>
        </p:nvSpPr>
        <p:spPr bwMode="auto">
          <a:xfrm>
            <a:off x="10001250" y="2370140"/>
            <a:ext cx="1158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dirty="0"/>
              <a:t>0.7</a:t>
            </a:r>
          </a:p>
        </p:txBody>
      </p:sp>
      <p:sp>
        <p:nvSpPr>
          <p:cNvPr id="15378" name="TextBox 23"/>
          <p:cNvSpPr txBox="1">
            <a:spLocks noChangeArrowheads="1"/>
          </p:cNvSpPr>
          <p:nvPr/>
        </p:nvSpPr>
        <p:spPr bwMode="auto">
          <a:xfrm>
            <a:off x="7832726" y="3515520"/>
            <a:ext cx="116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dirty="0"/>
              <a:t>0.2</a:t>
            </a:r>
          </a:p>
        </p:txBody>
      </p:sp>
      <p:sp>
        <p:nvSpPr>
          <p:cNvPr id="15379" name="TextBox 24"/>
          <p:cNvSpPr txBox="1">
            <a:spLocks noChangeArrowheads="1"/>
          </p:cNvSpPr>
          <p:nvPr/>
        </p:nvSpPr>
        <p:spPr bwMode="auto">
          <a:xfrm>
            <a:off x="4397379" y="4117978"/>
            <a:ext cx="1146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400" dirty="0"/>
              <a:t>0.1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1929" y="3150507"/>
            <a:ext cx="1285874" cy="584775"/>
          </a:xfrm>
          <a:prstGeom prst="rec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3200" dirty="0"/>
              <a:t>+10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956926" y="2353470"/>
            <a:ext cx="1066800" cy="454820"/>
          </a:xfrm>
          <a:prstGeom prst="rec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dirty="0"/>
              <a:t>+5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38826" y="4201320"/>
            <a:ext cx="1000124" cy="4929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dirty="0"/>
              <a:t>-5</a:t>
            </a:r>
          </a:p>
        </p:txBody>
      </p:sp>
      <p:sp>
        <p:nvSpPr>
          <p:cNvPr id="15383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(3/5)</a:t>
            </a:r>
          </a:p>
        </p:txBody>
      </p:sp>
      <p:pic>
        <p:nvPicPr>
          <p:cNvPr id="24" name="圖片 2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540" y="6453984"/>
            <a:ext cx="2016224" cy="703168"/>
          </a:xfrm>
          <a:prstGeom prst="rect">
            <a:avLst/>
          </a:prstGeom>
        </p:spPr>
      </p:pic>
      <p:sp>
        <p:nvSpPr>
          <p:cNvPr id="25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 txBox="1">
            <a:spLocks/>
          </p:cNvSpPr>
          <p:nvPr/>
        </p:nvSpPr>
        <p:spPr bwMode="auto">
          <a:xfrm>
            <a:off x="0" y="6982620"/>
            <a:ext cx="18288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The interaction continues.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562103" y="1543895"/>
            <a:ext cx="15322550" cy="4843414"/>
            <a:chOff x="781051" y="771550"/>
            <a:chExt cx="7661275" cy="2421707"/>
          </a:xfrm>
        </p:grpSpPr>
        <p:sp>
          <p:nvSpPr>
            <p:cNvPr id="18" name="Rectangle 17"/>
            <p:cNvSpPr/>
            <p:nvPr/>
          </p:nvSpPr>
          <p:spPr>
            <a:xfrm>
              <a:off x="781051" y="771550"/>
              <a:ext cx="7661275" cy="2421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8400" y="1306116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381500" y="2387204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 err="1"/>
                <a:t>Sf</a:t>
              </a:r>
              <a:endParaRPr lang="en-US" sz="4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1190625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S2</a:t>
              </a:r>
            </a:p>
          </p:txBody>
        </p:sp>
        <p:sp>
          <p:nvSpPr>
            <p:cNvPr id="16391" name="TextBox 2"/>
            <p:cNvSpPr txBox="1">
              <a:spLocks noChangeArrowheads="1"/>
            </p:cNvSpPr>
            <p:nvPr/>
          </p:nvSpPr>
          <p:spPr bwMode="auto">
            <a:xfrm>
              <a:off x="4679011" y="931069"/>
              <a:ext cx="9236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en-US" altLang="zh-TW"/>
            </a:p>
          </p:txBody>
        </p:sp>
        <p:sp>
          <p:nvSpPr>
            <p:cNvPr id="6" name="Diamond 5"/>
            <p:cNvSpPr/>
            <p:nvPr/>
          </p:nvSpPr>
          <p:spPr>
            <a:xfrm>
              <a:off x="5643564" y="1245394"/>
              <a:ext cx="935037" cy="49172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A2</a:t>
              </a:r>
            </a:p>
          </p:txBody>
        </p:sp>
        <p:cxnSp>
          <p:nvCxnSpPr>
            <p:cNvPr id="14" name="Curved Connector 13"/>
            <p:cNvCxnSpPr>
              <a:stCxn id="13" idx="2"/>
              <a:endCxn id="6" idx="3"/>
            </p:cNvCxnSpPr>
            <p:nvPr/>
          </p:nvCxnSpPr>
          <p:spPr>
            <a:xfrm rot="10800000" flipV="1">
              <a:off x="6578600" y="1490663"/>
              <a:ext cx="279400" cy="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Down Arrow 20"/>
            <p:cNvSpPr/>
            <p:nvPr/>
          </p:nvSpPr>
          <p:spPr>
            <a:xfrm>
              <a:off x="7029450" y="982266"/>
              <a:ext cx="412750" cy="177403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0" name="Straight Arrow Connector 19"/>
            <p:cNvCxnSpPr>
              <a:stCxn id="22" idx="0"/>
            </p:cNvCxnSpPr>
            <p:nvPr/>
          </p:nvCxnSpPr>
          <p:spPr>
            <a:xfrm flipH="1">
              <a:off x="6083303" y="1896086"/>
              <a:ext cx="1026316" cy="351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083300" y="1896086"/>
              <a:ext cx="2052638" cy="415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4800" dirty="0">
                  <a:solidFill>
                    <a:schemeClr val="tx1"/>
                  </a:solidFill>
                </a:rPr>
                <a:t>(KNOWN,?)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2000" y="914059"/>
              <a:ext cx="2400300" cy="29238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000000"/>
                  </a:solidFill>
                </a:rPr>
                <a:t>A2: ask ARRIVAL city</a:t>
              </a:r>
            </a:p>
          </p:txBody>
        </p:sp>
      </p:grpSp>
      <p:sp>
        <p:nvSpPr>
          <p:cNvPr id="16398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(4/5)</a:t>
            </a:r>
          </a:p>
        </p:txBody>
      </p:sp>
      <p:pic>
        <p:nvPicPr>
          <p:cNvPr id="16" name="圖片 1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718" y="6631036"/>
            <a:ext cx="2016224" cy="703168"/>
          </a:xfrm>
          <a:prstGeom prst="rect">
            <a:avLst/>
          </a:prstGeom>
        </p:spPr>
      </p:pic>
      <p:sp>
        <p:nvSpPr>
          <p:cNvPr id="17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0" y="6982620"/>
            <a:ext cx="18288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The interaction continues.</a:t>
            </a:r>
          </a:p>
        </p:txBody>
      </p:sp>
      <p:sp>
        <p:nvSpPr>
          <p:cNvPr id="17415" name="TextBox 2"/>
          <p:cNvSpPr txBox="1">
            <a:spLocks noChangeArrowheads="1"/>
          </p:cNvSpPr>
          <p:nvPr/>
        </p:nvSpPr>
        <p:spPr bwMode="auto">
          <a:xfrm>
            <a:off x="9358022" y="136287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grpSp>
        <p:nvGrpSpPr>
          <p:cNvPr id="2" name="群組 1"/>
          <p:cNvGrpSpPr/>
          <p:nvPr/>
        </p:nvGrpSpPr>
        <p:grpSpPr>
          <a:xfrm>
            <a:off x="1562103" y="1543895"/>
            <a:ext cx="15322550" cy="4843414"/>
            <a:chOff x="781051" y="771550"/>
            <a:chExt cx="7661275" cy="2421707"/>
          </a:xfrm>
        </p:grpSpPr>
        <p:sp>
          <p:nvSpPr>
            <p:cNvPr id="18" name="Rectangle 17"/>
            <p:cNvSpPr/>
            <p:nvPr/>
          </p:nvSpPr>
          <p:spPr>
            <a:xfrm>
              <a:off x="781051" y="771550"/>
              <a:ext cx="7661275" cy="2421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8400" y="1306116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381500" y="2387204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 err="1"/>
                <a:t>Sf</a:t>
              </a:r>
              <a:endParaRPr lang="en-US" sz="4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1190625"/>
              <a:ext cx="787400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S2</a:t>
              </a:r>
            </a:p>
          </p:txBody>
        </p:sp>
        <p:sp>
          <p:nvSpPr>
            <p:cNvPr id="6" name="Diamond 5"/>
            <p:cNvSpPr/>
            <p:nvPr/>
          </p:nvSpPr>
          <p:spPr>
            <a:xfrm>
              <a:off x="5643564" y="1245394"/>
              <a:ext cx="935037" cy="49172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4000" dirty="0"/>
                <a:t>A2</a:t>
              </a:r>
            </a:p>
          </p:txBody>
        </p:sp>
        <p:cxnSp>
          <p:nvCxnSpPr>
            <p:cNvPr id="14" name="Curved Connector 13"/>
            <p:cNvCxnSpPr>
              <a:stCxn id="13" idx="2"/>
              <a:endCxn id="6" idx="3"/>
            </p:cNvCxnSpPr>
            <p:nvPr/>
          </p:nvCxnSpPr>
          <p:spPr>
            <a:xfrm rot="10800000" flipV="1">
              <a:off x="6578600" y="1490663"/>
              <a:ext cx="279400" cy="119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Down Arrow 20"/>
            <p:cNvSpPr/>
            <p:nvPr/>
          </p:nvSpPr>
          <p:spPr>
            <a:xfrm>
              <a:off x="7029450" y="983456"/>
              <a:ext cx="412750" cy="176213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0" name="Straight Arrow Connector 19"/>
            <p:cNvCxnSpPr>
              <a:stCxn id="22" idx="0"/>
            </p:cNvCxnSpPr>
            <p:nvPr/>
          </p:nvCxnSpPr>
          <p:spPr>
            <a:xfrm flipH="1">
              <a:off x="6083303" y="1896682"/>
              <a:ext cx="1026316" cy="34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083300" y="1896682"/>
              <a:ext cx="2052638" cy="415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4800" dirty="0">
                  <a:solidFill>
                    <a:schemeClr val="tx1"/>
                  </a:solidFill>
                </a:rPr>
                <a:t>(KNOWN,?)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2000" y="914654"/>
              <a:ext cx="2401888" cy="2923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000000"/>
                  </a:solidFill>
                </a:rPr>
                <a:t>A2: ask ARRIVAL city</a:t>
              </a:r>
            </a:p>
          </p:txBody>
        </p:sp>
        <p:cxnSp>
          <p:nvCxnSpPr>
            <p:cNvPr id="24" name="Curved Connector 23"/>
            <p:cNvCxnSpPr>
              <a:stCxn id="6" idx="2"/>
              <a:endCxn id="13" idx="3"/>
            </p:cNvCxnSpPr>
            <p:nvPr/>
          </p:nvCxnSpPr>
          <p:spPr>
            <a:xfrm rot="5400000" flipH="1" flipV="1">
              <a:off x="6524824" y="1288058"/>
              <a:ext cx="34529" cy="863600"/>
            </a:xfrm>
            <a:prstGeom prst="curvedConnector3">
              <a:avLst>
                <a:gd name="adj1" fmla="val -650455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2"/>
              <a:endCxn id="12" idx="6"/>
            </p:cNvCxnSpPr>
            <p:nvPr/>
          </p:nvCxnSpPr>
          <p:spPr>
            <a:xfrm rot="5400000">
              <a:off x="5164535" y="1741488"/>
              <a:ext cx="950119" cy="941388"/>
            </a:xfrm>
            <a:prstGeom prst="curvedConnector2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6" idx="2"/>
              <a:endCxn id="11" idx="5"/>
            </p:cNvCxnSpPr>
            <p:nvPr/>
          </p:nvCxnSpPr>
          <p:spPr>
            <a:xfrm rot="5400000">
              <a:off x="3934620" y="-357584"/>
              <a:ext cx="80963" cy="4270375"/>
            </a:xfrm>
            <a:prstGeom prst="curvedConnector3">
              <a:avLst>
                <a:gd name="adj1" fmla="val 421367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25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(4/5)</a:t>
            </a:r>
          </a:p>
        </p:txBody>
      </p:sp>
      <p:pic>
        <p:nvPicPr>
          <p:cNvPr id="19" name="圖片 1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70" y="6631036"/>
            <a:ext cx="2016224" cy="703168"/>
          </a:xfrm>
          <a:prstGeom prst="rect">
            <a:avLst/>
          </a:prstGeom>
        </p:spPr>
      </p:pic>
      <p:sp>
        <p:nvSpPr>
          <p:cNvPr id="27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62103" y="1796257"/>
            <a:ext cx="15322550" cy="459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5" name="Content Placeholder 2"/>
          <p:cNvSpPr txBox="1">
            <a:spLocks/>
          </p:cNvSpPr>
          <p:nvPr/>
        </p:nvSpPr>
        <p:spPr bwMode="auto">
          <a:xfrm>
            <a:off x="0" y="6982621"/>
            <a:ext cx="182880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914400" indent="-4572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The interaction continues.</a:t>
            </a:r>
          </a:p>
          <a:p>
            <a:pPr algn="l">
              <a:spcBef>
                <a:spcPct val="20000"/>
              </a:spcBef>
              <a:buSzPct val="90000"/>
              <a:buFontTx/>
              <a:buChar char="•"/>
            </a:pPr>
            <a:r>
              <a:rPr lang="en-US" altLang="zh-TW" sz="5200" b="1">
                <a:latin typeface="Times New Roman" pitchFamily="18" charset="0"/>
                <a:cs typeface="Times New Roman" pitchFamily="18" charset="0"/>
              </a:rPr>
              <a:t>When the final state is reached, the task is completed and result is returned.</a:t>
            </a:r>
          </a:p>
        </p:txBody>
      </p:sp>
      <p:sp>
        <p:nvSpPr>
          <p:cNvPr id="11" name="Oval 10"/>
          <p:cNvSpPr/>
          <p:nvPr/>
        </p:nvSpPr>
        <p:spPr>
          <a:xfrm>
            <a:off x="2336800" y="2613027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8763000" y="4775203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 err="1"/>
              <a:t>Sf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13716000" y="2382045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S2</a:t>
            </a:r>
          </a:p>
        </p:txBody>
      </p:sp>
      <p:sp>
        <p:nvSpPr>
          <p:cNvPr id="18439" name="TextBox 2"/>
          <p:cNvSpPr txBox="1">
            <a:spLocks noChangeArrowheads="1"/>
          </p:cNvSpPr>
          <p:nvPr/>
        </p:nvSpPr>
        <p:spPr bwMode="auto">
          <a:xfrm>
            <a:off x="9358022" y="136287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21" name="Down Arrow 20"/>
          <p:cNvSpPr/>
          <p:nvPr/>
        </p:nvSpPr>
        <p:spPr>
          <a:xfrm>
            <a:off x="9150350" y="4377533"/>
            <a:ext cx="825500" cy="352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436226" y="5370515"/>
            <a:ext cx="581024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918829" y="5025233"/>
            <a:ext cx="5861050" cy="6905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800" dirty="0">
                <a:solidFill>
                  <a:schemeClr val="tx1"/>
                </a:solidFill>
              </a:rPr>
              <a:t>(KNOWN,KNOWN)</a:t>
            </a:r>
          </a:p>
        </p:txBody>
      </p:sp>
      <p:sp>
        <p:nvSpPr>
          <p:cNvPr id="18443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(4/5)</a:t>
            </a:r>
          </a:p>
        </p:txBody>
      </p:sp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70" y="6631036"/>
            <a:ext cx="2016224" cy="703168"/>
          </a:xfrm>
          <a:prstGeom prst="rect">
            <a:avLst/>
          </a:prstGeom>
        </p:spPr>
      </p:pic>
      <p:sp>
        <p:nvSpPr>
          <p:cNvPr id="17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62103" y="1472407"/>
            <a:ext cx="15322550" cy="459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459" name="Content Placeholder 2"/>
          <p:cNvSpPr txBox="1">
            <a:spLocks/>
          </p:cNvSpPr>
          <p:nvPr/>
        </p:nvSpPr>
        <p:spPr bwMode="auto">
          <a:xfrm>
            <a:off x="0" y="6332540"/>
            <a:ext cx="18288000" cy="323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5713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7025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1938338" indent="-34131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3955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8527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3099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767138" indent="-34131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>
              <a:buSzPct val="90000"/>
              <a:buFontTx/>
              <a:buChar char="•"/>
            </a:pP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For the overall dialogue session, the goal is to maximize the total reward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R = R1 + … + Rn = 5 + 5</a:t>
            </a:r>
          </a:p>
          <a:p>
            <a:pPr algn="l">
              <a:lnSpc>
                <a:spcPct val="90000"/>
              </a:lnSpc>
              <a:buSzPct val="90000"/>
              <a:buFontTx/>
              <a:buChar char="•"/>
            </a:pP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Dialogue optimized by choosing a right action given each state (policy).</a:t>
            </a:r>
          </a:p>
          <a:p>
            <a:pPr algn="l">
              <a:buSzPct val="90000"/>
              <a:buFontTx/>
              <a:buChar char="•"/>
            </a:pP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Learned by Reinforcement Learning.</a:t>
            </a:r>
          </a:p>
          <a:p>
            <a:pPr algn="l">
              <a:buSzPct val="90000"/>
              <a:buFontTx/>
              <a:buChar char="•"/>
            </a:pP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Improved as Partially Observable MDP (POMDP)</a:t>
            </a:r>
          </a:p>
        </p:txBody>
      </p:sp>
      <p:sp>
        <p:nvSpPr>
          <p:cNvPr id="11" name="Oval 10"/>
          <p:cNvSpPr/>
          <p:nvPr/>
        </p:nvSpPr>
        <p:spPr>
          <a:xfrm>
            <a:off x="2336800" y="2391571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S1</a:t>
            </a:r>
          </a:p>
        </p:txBody>
      </p:sp>
      <p:sp>
        <p:nvSpPr>
          <p:cNvPr id="12" name="Oval 11"/>
          <p:cNvSpPr/>
          <p:nvPr/>
        </p:nvSpPr>
        <p:spPr>
          <a:xfrm>
            <a:off x="8763000" y="4556127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 err="1"/>
              <a:t>Sf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13716000" y="2160589"/>
            <a:ext cx="1574800" cy="120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S2</a:t>
            </a: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9358022" y="136287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/>
          </a:p>
        </p:txBody>
      </p:sp>
      <p:sp>
        <p:nvSpPr>
          <p:cNvPr id="6" name="Diamond 5"/>
          <p:cNvSpPr/>
          <p:nvPr/>
        </p:nvSpPr>
        <p:spPr>
          <a:xfrm>
            <a:off x="4549779" y="2182019"/>
            <a:ext cx="1870074" cy="9834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A1</a:t>
            </a:r>
          </a:p>
        </p:txBody>
      </p:sp>
      <p:cxnSp>
        <p:nvCxnSpPr>
          <p:cNvPr id="14" name="Curved Connector 13"/>
          <p:cNvCxnSpPr>
            <a:stCxn id="11" idx="6"/>
            <a:endCxn id="6" idx="1"/>
          </p:cNvCxnSpPr>
          <p:nvPr/>
        </p:nvCxnSpPr>
        <p:spPr>
          <a:xfrm flipV="1">
            <a:off x="3911600" y="2674941"/>
            <a:ext cx="638176" cy="316706"/>
          </a:xfrm>
          <a:prstGeom prst="curvedConnector3">
            <a:avLst>
              <a:gd name="adj1" fmla="val 194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686050" y="2005807"/>
            <a:ext cx="825500" cy="352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3124200" y="3591721"/>
            <a:ext cx="0" cy="37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47853" y="3967959"/>
            <a:ext cx="2549526" cy="566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800" dirty="0">
                <a:solidFill>
                  <a:schemeClr val="tx1"/>
                </a:solidFill>
              </a:rPr>
              <a:t>(?,?)</a:t>
            </a:r>
          </a:p>
        </p:txBody>
      </p:sp>
      <p:cxnSp>
        <p:nvCxnSpPr>
          <p:cNvPr id="17" name="Curved Connector 16"/>
          <p:cNvCxnSpPr>
            <a:stCxn id="6" idx="3"/>
            <a:endCxn id="13" idx="1"/>
          </p:cNvCxnSpPr>
          <p:nvPr/>
        </p:nvCxnSpPr>
        <p:spPr>
          <a:xfrm flipV="1">
            <a:off x="6419853" y="2336803"/>
            <a:ext cx="7527926" cy="338138"/>
          </a:xfrm>
          <a:prstGeom prst="curvedConnector4">
            <a:avLst>
              <a:gd name="adj1" fmla="val 46614"/>
              <a:gd name="adj2" fmla="val 25383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77276" y="2713041"/>
            <a:ext cx="1066800" cy="452438"/>
          </a:xfrm>
          <a:prstGeom prst="rec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600" dirty="0"/>
              <a:t>+5</a:t>
            </a:r>
          </a:p>
        </p:txBody>
      </p:sp>
      <p:sp>
        <p:nvSpPr>
          <p:cNvPr id="29" name="Diamond 28"/>
          <p:cNvSpPr/>
          <p:nvPr/>
        </p:nvSpPr>
        <p:spPr>
          <a:xfrm>
            <a:off x="11287129" y="2270126"/>
            <a:ext cx="1870074" cy="9834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A2</a:t>
            </a:r>
          </a:p>
        </p:txBody>
      </p:sp>
      <p:cxnSp>
        <p:nvCxnSpPr>
          <p:cNvPr id="30" name="Curved Connector 29"/>
          <p:cNvCxnSpPr>
            <a:endCxn id="29" idx="3"/>
          </p:cNvCxnSpPr>
          <p:nvPr/>
        </p:nvCxnSpPr>
        <p:spPr>
          <a:xfrm rot="10800000" flipV="1">
            <a:off x="13157200" y="2760664"/>
            <a:ext cx="558800" cy="23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9" idx="2"/>
          </p:cNvCxnSpPr>
          <p:nvPr/>
        </p:nvCxnSpPr>
        <p:spPr>
          <a:xfrm rot="5400000">
            <a:off x="10327878" y="3263504"/>
            <a:ext cx="1902620" cy="1882776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671176" y="3808415"/>
            <a:ext cx="1066800" cy="452438"/>
          </a:xfrm>
          <a:prstGeom prst="rect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600" dirty="0"/>
              <a:t>+5</a:t>
            </a:r>
          </a:p>
        </p:txBody>
      </p:sp>
      <p:sp>
        <p:nvSpPr>
          <p:cNvPr id="19475" name="Title 1"/>
          <p:cNvSpPr>
            <a:spLocks noGrp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6600" b="1">
                <a:latin typeface="Times New Roman" pitchFamily="18" charset="0"/>
                <a:cs typeface="Times New Roman" pitchFamily="18" charset="0"/>
              </a:rPr>
              <a:t>Flight Booking with MDP (5/5)</a:t>
            </a:r>
          </a:p>
        </p:txBody>
      </p:sp>
      <p:pic>
        <p:nvPicPr>
          <p:cNvPr id="20" name="圖片 19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944" y="6249151"/>
            <a:ext cx="1620388" cy="565118"/>
          </a:xfrm>
          <a:prstGeom prst="rect">
            <a:avLst/>
          </a:prstGeom>
        </p:spPr>
      </p:pic>
      <p:sp>
        <p:nvSpPr>
          <p:cNvPr id="22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Tm="8587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94"/>
            <a:ext cx="18288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794" tIns="91394" rIns="182794" bIns="91394" numCol="1" anchor="ctr" anchorCtr="0" compatLnSpc="1">
            <a:prstTxWarp prst="textNoShape">
              <a:avLst/>
            </a:prstTxWarp>
          </a:bodyPr>
          <a:lstStyle/>
          <a:p>
            <a:pPr algn="l" defTabSz="1936750" eaLnBrk="1" hangingPunct="1">
              <a:lnSpc>
                <a:spcPct val="85000"/>
              </a:lnSpc>
            </a:pPr>
            <a:r>
              <a:rPr lang="en-US" altLang="zh-TW" sz="6600" b="1">
                <a:solidFill>
                  <a:schemeClr val="tx1"/>
                </a:solidFill>
                <a:latin typeface="Times New Roman" pitchFamily="18" charset="0"/>
              </a:rPr>
              <a:t>Client-Server Architecture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7800" y="1255715"/>
            <a:ext cx="8077200" cy="690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794" tIns="91394" rIns="182794" bIns="91394" numCol="1" anchor="t" anchorCtr="0" compatLnSpc="1">
            <a:prstTxWarp prst="textNoShape">
              <a:avLst/>
            </a:prstTxWarp>
          </a:bodyPr>
          <a:lstStyle/>
          <a:p>
            <a:pPr marL="361950" indent="-361950" defTabSz="19367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800" b="1">
                <a:latin typeface="Times New Roman" pitchFamily="18" charset="0"/>
              </a:rPr>
              <a:t>Galaxy, MIT</a:t>
            </a:r>
          </a:p>
        </p:txBody>
      </p:sp>
      <p:pic>
        <p:nvPicPr>
          <p:cNvPr id="20484" name="Picture 2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2160589"/>
            <a:ext cx="9572624" cy="53601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9213850" y="1265240"/>
            <a:ext cx="90043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794" tIns="91394" rIns="182794" bIns="91394"/>
          <a:lstStyle>
            <a:lvl1pPr marL="192088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zh-TW" sz="4800" b="1">
                <a:latin typeface="Times New Roman" pitchFamily="18" charset="0"/>
              </a:rPr>
              <a:t>Integration Platform, AT&amp; T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7844632"/>
            <a:ext cx="18288000" cy="259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794" tIns="91394" rIns="182794" bIns="91394">
            <a:spAutoFit/>
          </a:bodyPr>
          <a:lstStyle>
            <a:lvl1pPr marL="192088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74675" indent="-192088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683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altLang="zh-TW" sz="4800" b="1">
                <a:latin typeface="Times New Roman" pitchFamily="18" charset="0"/>
              </a:rPr>
              <a:t>Domain Dependent/Independent Servers Shared by Different Applications/Clients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4000">
                <a:latin typeface="Times New Roman" pitchFamily="18" charset="0"/>
              </a:rPr>
              <a:t>reducing computation requirements at user (client) by allocating most load at server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4000">
                <a:latin typeface="Times New Roman" pitchFamily="18" charset="0"/>
              </a:rPr>
              <a:t>higher portability to different tasks</a:t>
            </a:r>
          </a:p>
        </p:txBody>
      </p:sp>
      <p:pic>
        <p:nvPicPr>
          <p:cNvPr id="20487" name="Picture 45" descr="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1981994"/>
            <a:ext cx="8089900" cy="59269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8" name="Group 72"/>
          <p:cNvGrpSpPr>
            <a:grpSpLocks/>
          </p:cNvGrpSpPr>
          <p:nvPr/>
        </p:nvGrpSpPr>
        <p:grpSpPr bwMode="auto">
          <a:xfrm>
            <a:off x="9867903" y="2105821"/>
            <a:ext cx="7820026" cy="2014539"/>
            <a:chOff x="3108" y="1038"/>
            <a:chExt cx="2463" cy="846"/>
          </a:xfrm>
        </p:grpSpPr>
        <p:sp>
          <p:nvSpPr>
            <p:cNvPr id="20515" name="Text Box 57"/>
            <p:cNvSpPr txBox="1">
              <a:spLocks noChangeArrowheads="1"/>
            </p:cNvSpPr>
            <p:nvPr/>
          </p:nvSpPr>
          <p:spPr bwMode="auto">
            <a:xfrm>
              <a:off x="3108" y="1038"/>
              <a:ext cx="36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Application (Client)</a:t>
              </a:r>
            </a:p>
          </p:txBody>
        </p:sp>
        <p:sp>
          <p:nvSpPr>
            <p:cNvPr id="20516" name="Text Box 58"/>
            <p:cNvSpPr txBox="1">
              <a:spLocks noChangeArrowheads="1"/>
            </p:cNvSpPr>
            <p:nvPr/>
          </p:nvSpPr>
          <p:spPr bwMode="auto">
            <a:xfrm>
              <a:off x="3625" y="1038"/>
              <a:ext cx="36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Application (Client)</a:t>
              </a:r>
            </a:p>
          </p:txBody>
        </p:sp>
        <p:sp>
          <p:nvSpPr>
            <p:cNvPr id="20517" name="Text Box 59"/>
            <p:cNvSpPr txBox="1">
              <a:spLocks noChangeArrowheads="1"/>
            </p:cNvSpPr>
            <p:nvPr/>
          </p:nvSpPr>
          <p:spPr bwMode="auto">
            <a:xfrm>
              <a:off x="5209" y="1071"/>
              <a:ext cx="36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Times New Roman" pitchFamily="18" charset="0"/>
                </a:rPr>
                <a:t>Application (Client)</a:t>
              </a:r>
            </a:p>
          </p:txBody>
        </p:sp>
        <p:sp>
          <p:nvSpPr>
            <p:cNvPr id="20518" name="Text Box 60"/>
            <p:cNvSpPr txBox="1">
              <a:spLocks noChangeArrowheads="1"/>
            </p:cNvSpPr>
            <p:nvPr/>
          </p:nvSpPr>
          <p:spPr bwMode="auto">
            <a:xfrm>
              <a:off x="3119" y="1384"/>
              <a:ext cx="342" cy="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Dialogue/ Application Manager</a:t>
              </a:r>
            </a:p>
          </p:txBody>
        </p:sp>
        <p:sp>
          <p:nvSpPr>
            <p:cNvPr id="20519" name="Text Box 61"/>
            <p:cNvSpPr txBox="1">
              <a:spLocks noChangeArrowheads="1"/>
            </p:cNvSpPr>
            <p:nvPr/>
          </p:nvSpPr>
          <p:spPr bwMode="auto">
            <a:xfrm>
              <a:off x="3633" y="1383"/>
              <a:ext cx="342" cy="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1600" dirty="0">
                  <a:latin typeface="Times New Roman" pitchFamily="18" charset="0"/>
                </a:rPr>
                <a:t>Dialogue/ Application Manager</a:t>
              </a:r>
            </a:p>
          </p:txBody>
        </p:sp>
        <p:sp>
          <p:nvSpPr>
            <p:cNvPr id="20520" name="Text Box 62"/>
            <p:cNvSpPr txBox="1">
              <a:spLocks noChangeArrowheads="1"/>
            </p:cNvSpPr>
            <p:nvPr/>
          </p:nvSpPr>
          <p:spPr bwMode="auto">
            <a:xfrm rot="60000">
              <a:off x="5170" y="1354"/>
              <a:ext cx="395" cy="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50400" rIns="0" bIns="504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Dialogue/ Application Manager</a:t>
              </a:r>
            </a:p>
          </p:txBody>
        </p:sp>
        <p:sp>
          <p:nvSpPr>
            <p:cNvPr id="20521" name="Line 63"/>
            <p:cNvSpPr>
              <a:spLocks noChangeShapeType="1"/>
            </p:cNvSpPr>
            <p:nvPr/>
          </p:nvSpPr>
          <p:spPr bwMode="auto">
            <a:xfrm>
              <a:off x="5381" y="125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2" name="Text Box 66"/>
            <p:cNvSpPr txBox="1">
              <a:spLocks noChangeArrowheads="1"/>
            </p:cNvSpPr>
            <p:nvPr/>
          </p:nvSpPr>
          <p:spPr bwMode="auto">
            <a:xfrm>
              <a:off x="3276" y="1770"/>
              <a:ext cx="212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2200" b="1">
                  <a:latin typeface="Times New Roman" pitchFamily="18" charset="0"/>
                </a:rPr>
                <a:t>The Client API (Application Programming Interface)</a:t>
              </a:r>
            </a:p>
          </p:txBody>
        </p:sp>
        <p:sp>
          <p:nvSpPr>
            <p:cNvPr id="20523" name="Line 69"/>
            <p:cNvSpPr>
              <a:spLocks noChangeShapeType="1"/>
            </p:cNvSpPr>
            <p:nvPr/>
          </p:nvSpPr>
          <p:spPr bwMode="auto">
            <a:xfrm>
              <a:off x="5366" y="1598"/>
              <a:ext cx="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489" name="Group 78"/>
          <p:cNvGrpSpPr>
            <a:grpSpLocks/>
          </p:cNvGrpSpPr>
          <p:nvPr/>
        </p:nvGrpSpPr>
        <p:grpSpPr bwMode="auto">
          <a:xfrm>
            <a:off x="10299700" y="4699000"/>
            <a:ext cx="7051676" cy="3178968"/>
            <a:chOff x="3244" y="2127"/>
            <a:chExt cx="2221" cy="1335"/>
          </a:xfrm>
        </p:grpSpPr>
        <p:sp>
          <p:nvSpPr>
            <p:cNvPr id="20507" name="Text Box 67"/>
            <p:cNvSpPr txBox="1">
              <a:spLocks noChangeArrowheads="1"/>
            </p:cNvSpPr>
            <p:nvPr/>
          </p:nvSpPr>
          <p:spPr bwMode="auto">
            <a:xfrm>
              <a:off x="3288" y="2127"/>
              <a:ext cx="212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2200" b="1">
                  <a:latin typeface="Times New Roman" pitchFamily="18" charset="0"/>
                </a:rPr>
                <a:t>Resource Manager/Proxy Server)</a:t>
              </a:r>
            </a:p>
          </p:txBody>
        </p:sp>
        <p:sp>
          <p:nvSpPr>
            <p:cNvPr id="20508" name="Text Box 68"/>
            <p:cNvSpPr txBox="1">
              <a:spLocks noChangeArrowheads="1"/>
            </p:cNvSpPr>
            <p:nvPr/>
          </p:nvSpPr>
          <p:spPr bwMode="auto">
            <a:xfrm>
              <a:off x="3288" y="2483"/>
              <a:ext cx="212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2200" b="1">
                  <a:latin typeface="Times New Roman" pitchFamily="18" charset="0"/>
                </a:rPr>
                <a:t>The Server SPI (Server Provider Interface)</a:t>
              </a:r>
            </a:p>
          </p:txBody>
        </p:sp>
        <p:sp>
          <p:nvSpPr>
            <p:cNvPr id="20509" name="Text Box 71"/>
            <p:cNvSpPr txBox="1">
              <a:spLocks noChangeArrowheads="1"/>
            </p:cNvSpPr>
            <p:nvPr/>
          </p:nvSpPr>
          <p:spPr bwMode="auto">
            <a:xfrm>
              <a:off x="3244" y="2826"/>
              <a:ext cx="297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>
                  <a:latin typeface="Times New Roman" pitchFamily="18" charset="0"/>
                </a:rPr>
                <a:t>ASR  Server</a:t>
              </a:r>
            </a:p>
          </p:txBody>
        </p:sp>
        <p:sp>
          <p:nvSpPr>
            <p:cNvPr id="20510" name="Text Box 73"/>
            <p:cNvSpPr txBox="1">
              <a:spLocks noChangeArrowheads="1"/>
            </p:cNvSpPr>
            <p:nvPr/>
          </p:nvSpPr>
          <p:spPr bwMode="auto">
            <a:xfrm>
              <a:off x="3708" y="2826"/>
              <a:ext cx="297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>
                  <a:latin typeface="Times New Roman" pitchFamily="18" charset="0"/>
                </a:rPr>
                <a:t>TTS Server</a:t>
              </a:r>
            </a:p>
          </p:txBody>
        </p:sp>
        <p:sp>
          <p:nvSpPr>
            <p:cNvPr id="20511" name="Text Box 74"/>
            <p:cNvSpPr txBox="1">
              <a:spLocks noChangeArrowheads="1"/>
            </p:cNvSpPr>
            <p:nvPr/>
          </p:nvSpPr>
          <p:spPr bwMode="auto">
            <a:xfrm>
              <a:off x="4201" y="2829"/>
              <a:ext cx="297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>
                  <a:latin typeface="Times New Roman" pitchFamily="18" charset="0"/>
                </a:rPr>
                <a:t>Audio Server</a:t>
              </a:r>
            </a:p>
          </p:txBody>
        </p:sp>
        <p:sp>
          <p:nvSpPr>
            <p:cNvPr id="20512" name="Text Box 75"/>
            <p:cNvSpPr txBox="1">
              <a:spLocks noChangeArrowheads="1"/>
            </p:cNvSpPr>
            <p:nvPr/>
          </p:nvSpPr>
          <p:spPr bwMode="auto">
            <a:xfrm>
              <a:off x="4658" y="2834"/>
              <a:ext cx="297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>
                  <a:latin typeface="Times New Roman" pitchFamily="18" charset="0"/>
                </a:rPr>
                <a:t>Database Server</a:t>
              </a:r>
            </a:p>
          </p:txBody>
        </p:sp>
        <p:sp>
          <p:nvSpPr>
            <p:cNvPr id="20513" name="Text Box 76"/>
            <p:cNvSpPr txBox="1">
              <a:spLocks noChangeArrowheads="1"/>
            </p:cNvSpPr>
            <p:nvPr/>
          </p:nvSpPr>
          <p:spPr bwMode="auto">
            <a:xfrm>
              <a:off x="5168" y="2834"/>
              <a:ext cx="297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>
                  <a:latin typeface="Times New Roman" pitchFamily="18" charset="0"/>
                </a:rPr>
                <a:t>GDC  Server</a:t>
              </a:r>
            </a:p>
          </p:txBody>
        </p:sp>
        <p:sp>
          <p:nvSpPr>
            <p:cNvPr id="20514" name="Text Box 77"/>
            <p:cNvSpPr txBox="1">
              <a:spLocks noChangeArrowheads="1"/>
            </p:cNvSpPr>
            <p:nvPr/>
          </p:nvSpPr>
          <p:spPr bwMode="auto">
            <a:xfrm>
              <a:off x="4111" y="3297"/>
              <a:ext cx="479" cy="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</a:rPr>
                <a:t>Telephone/Audio Interface</a:t>
              </a:r>
            </a:p>
          </p:txBody>
        </p:sp>
      </p:grpSp>
      <p:grpSp>
        <p:nvGrpSpPr>
          <p:cNvPr id="20490" name="Group 90"/>
          <p:cNvGrpSpPr>
            <a:grpSpLocks/>
          </p:cNvGrpSpPr>
          <p:nvPr/>
        </p:nvGrpSpPr>
        <p:grpSpPr bwMode="auto">
          <a:xfrm>
            <a:off x="2400305" y="2725917"/>
            <a:ext cx="6169030" cy="3515832"/>
            <a:chOff x="756" y="1298"/>
            <a:chExt cx="1943" cy="1476"/>
          </a:xfrm>
        </p:grpSpPr>
        <p:sp>
          <p:nvSpPr>
            <p:cNvPr id="20491" name="Text Box 51"/>
            <p:cNvSpPr txBox="1">
              <a:spLocks noChangeArrowheads="1"/>
            </p:cNvSpPr>
            <p:nvPr/>
          </p:nvSpPr>
          <p:spPr bwMode="auto">
            <a:xfrm>
              <a:off x="2290" y="2477"/>
              <a:ext cx="409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b="1" i="1">
                  <a:latin typeface="Times New Roman" pitchFamily="18" charset="0"/>
                </a:rPr>
                <a:t>Domain Server</a:t>
              </a:r>
            </a:p>
          </p:txBody>
        </p:sp>
        <p:sp>
          <p:nvSpPr>
            <p:cNvPr id="20492" name="Text Box 53"/>
            <p:cNvSpPr txBox="1">
              <a:spLocks noChangeArrowheads="1"/>
            </p:cNvSpPr>
            <p:nvPr/>
          </p:nvSpPr>
          <p:spPr bwMode="auto">
            <a:xfrm>
              <a:off x="2154" y="1298"/>
              <a:ext cx="409" cy="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b="1" i="1">
                  <a:latin typeface="Times New Roman" pitchFamily="18" charset="0"/>
                </a:rPr>
                <a:t>HLT Server</a:t>
              </a:r>
            </a:p>
          </p:txBody>
        </p:sp>
        <p:sp>
          <p:nvSpPr>
            <p:cNvPr id="20493" name="Text Box 54"/>
            <p:cNvSpPr txBox="1">
              <a:spLocks noChangeArrowheads="1"/>
            </p:cNvSpPr>
            <p:nvPr/>
          </p:nvSpPr>
          <p:spPr bwMode="auto">
            <a:xfrm>
              <a:off x="756" y="2114"/>
              <a:ext cx="401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b="1" i="1"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20494" name="Text Box 55"/>
            <p:cNvSpPr txBox="1">
              <a:spLocks noChangeArrowheads="1"/>
            </p:cNvSpPr>
            <p:nvPr/>
          </p:nvSpPr>
          <p:spPr bwMode="auto">
            <a:xfrm>
              <a:off x="924" y="1871"/>
              <a:ext cx="401" cy="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b="1" i="1">
                  <a:latin typeface="Times New Roman" pitchFamily="18" charset="0"/>
                </a:rPr>
                <a:t>Network</a:t>
              </a:r>
            </a:p>
          </p:txBody>
        </p:sp>
        <p:sp>
          <p:nvSpPr>
            <p:cNvPr id="20495" name="Text Box 56"/>
            <p:cNvSpPr txBox="1">
              <a:spLocks noChangeArrowheads="1"/>
            </p:cNvSpPr>
            <p:nvPr/>
          </p:nvSpPr>
          <p:spPr bwMode="auto">
            <a:xfrm>
              <a:off x="1655" y="1952"/>
              <a:ext cx="407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 i="1">
                  <a:latin typeface="Times New Roman" pitchFamily="18" charset="0"/>
                </a:rPr>
                <a:t>Hub</a:t>
              </a:r>
            </a:p>
          </p:txBody>
        </p:sp>
        <p:sp>
          <p:nvSpPr>
            <p:cNvPr id="20496" name="Line 79"/>
            <p:cNvSpPr>
              <a:spLocks noChangeShapeType="1"/>
            </p:cNvSpPr>
            <p:nvPr/>
          </p:nvSpPr>
          <p:spPr bwMode="auto">
            <a:xfrm>
              <a:off x="1452" y="1524"/>
              <a:ext cx="8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7" name="Line 80"/>
            <p:cNvSpPr>
              <a:spLocks noChangeShapeType="1"/>
            </p:cNvSpPr>
            <p:nvPr/>
          </p:nvSpPr>
          <p:spPr bwMode="auto">
            <a:xfrm>
              <a:off x="1338" y="1932"/>
              <a:ext cx="1095" cy="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81"/>
            <p:cNvSpPr>
              <a:spLocks noChangeShapeType="1"/>
            </p:cNvSpPr>
            <p:nvPr/>
          </p:nvSpPr>
          <p:spPr bwMode="auto">
            <a:xfrm>
              <a:off x="1338" y="1932"/>
              <a:ext cx="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Line 82"/>
            <p:cNvSpPr>
              <a:spLocks noChangeShapeType="1"/>
            </p:cNvSpPr>
            <p:nvPr/>
          </p:nvSpPr>
          <p:spPr bwMode="auto">
            <a:xfrm>
              <a:off x="1338" y="2042"/>
              <a:ext cx="1098" cy="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83"/>
            <p:cNvSpPr>
              <a:spLocks noChangeShapeType="1"/>
            </p:cNvSpPr>
            <p:nvPr/>
          </p:nvSpPr>
          <p:spPr bwMode="auto">
            <a:xfrm>
              <a:off x="2437" y="1947"/>
              <a:ext cx="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Line 84"/>
            <p:cNvSpPr>
              <a:spLocks noChangeShapeType="1"/>
            </p:cNvSpPr>
            <p:nvPr/>
          </p:nvSpPr>
          <p:spPr bwMode="auto">
            <a:xfrm>
              <a:off x="2281" y="2047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2" name="Line 85"/>
            <p:cNvSpPr>
              <a:spLocks noChangeShapeType="1"/>
            </p:cNvSpPr>
            <p:nvPr/>
          </p:nvSpPr>
          <p:spPr bwMode="auto">
            <a:xfrm>
              <a:off x="2221" y="184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3" name="Line 86"/>
            <p:cNvSpPr>
              <a:spLocks noChangeShapeType="1"/>
            </p:cNvSpPr>
            <p:nvPr/>
          </p:nvSpPr>
          <p:spPr bwMode="auto">
            <a:xfrm>
              <a:off x="2064" y="2053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4" name="Line 87"/>
            <p:cNvSpPr>
              <a:spLocks noChangeShapeType="1"/>
            </p:cNvSpPr>
            <p:nvPr/>
          </p:nvSpPr>
          <p:spPr bwMode="auto">
            <a:xfrm>
              <a:off x="1382" y="2045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88"/>
            <p:cNvSpPr>
              <a:spLocks noChangeShapeType="1"/>
            </p:cNvSpPr>
            <p:nvPr/>
          </p:nvSpPr>
          <p:spPr bwMode="auto">
            <a:xfrm>
              <a:off x="1973" y="1537"/>
              <a:ext cx="8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89"/>
            <p:cNvSpPr>
              <a:spLocks noChangeShapeType="1"/>
            </p:cNvSpPr>
            <p:nvPr/>
          </p:nvSpPr>
          <p:spPr bwMode="auto">
            <a:xfrm flipV="1">
              <a:off x="1202" y="2340"/>
              <a:ext cx="3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44" name="圖片 4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8" y="6454826"/>
            <a:ext cx="2016224" cy="703168"/>
          </a:xfrm>
          <a:prstGeom prst="rect">
            <a:avLst/>
          </a:prstGeom>
        </p:spPr>
      </p:pic>
      <p:pic>
        <p:nvPicPr>
          <p:cNvPr id="45" name="圖片 44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70" y="6978352"/>
            <a:ext cx="2016224" cy="703168"/>
          </a:xfrm>
          <a:prstGeom prst="rect">
            <a:avLst/>
          </a:prstGeom>
        </p:spPr>
      </p:pic>
      <p:sp>
        <p:nvSpPr>
          <p:cNvPr id="46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5" t="24395" r="18046" b="21692"/>
          <a:stretch/>
        </p:blipFill>
        <p:spPr bwMode="auto">
          <a:xfrm>
            <a:off x="-1" y="2039971"/>
            <a:ext cx="15768738" cy="684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上彎箭號 3"/>
          <p:cNvSpPr/>
          <p:nvPr/>
        </p:nvSpPr>
        <p:spPr>
          <a:xfrm rot="5400000">
            <a:off x="3477583" y="3421914"/>
            <a:ext cx="1251718" cy="864096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225563" y="4479821"/>
            <a:ext cx="61286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600" b="1" dirty="0">
                <a:solidFill>
                  <a:schemeClr val="accent1">
                    <a:lumMod val="75000"/>
                  </a:schemeClr>
                </a:solidFill>
              </a:rPr>
              <a:t>Retrieved movies</a:t>
            </a:r>
            <a:endParaRPr lang="zh-TW" altLang="en-US" sz="5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48747" y="1084703"/>
            <a:ext cx="5757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600" b="1" dirty="0">
                <a:solidFill>
                  <a:schemeClr val="accent6">
                    <a:lumMod val="75000"/>
                  </a:schemeClr>
                </a:solidFill>
              </a:rPr>
              <a:t>Voice Command</a:t>
            </a:r>
            <a:endParaRPr lang="zh-TW" altLang="en-US" sz="5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15575" y="1097295"/>
            <a:ext cx="6886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600" b="1" dirty="0">
                <a:solidFill>
                  <a:schemeClr val="accent6">
                    <a:lumMod val="75000"/>
                  </a:schemeClr>
                </a:solidFill>
              </a:rPr>
              <a:t>Recognition results</a:t>
            </a:r>
            <a:endParaRPr lang="zh-TW" altLang="en-US" sz="5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上彎箭號 5"/>
          <p:cNvSpPr/>
          <p:nvPr/>
        </p:nvSpPr>
        <p:spPr>
          <a:xfrm rot="10800000">
            <a:off x="405802" y="1607922"/>
            <a:ext cx="1008112" cy="652460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彎箭號 9"/>
          <p:cNvSpPr/>
          <p:nvPr/>
        </p:nvSpPr>
        <p:spPr>
          <a:xfrm rot="10800000">
            <a:off x="7200572" y="1568288"/>
            <a:ext cx="1008112" cy="919276"/>
          </a:xfrm>
          <a:prstGeom prst="bentUp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 Movie Browser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768" y="8312647"/>
            <a:ext cx="814000" cy="7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6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5" t="24395" r="18046" b="17742"/>
          <a:stretch/>
        </p:blipFill>
        <p:spPr bwMode="auto">
          <a:xfrm>
            <a:off x="5831635" y="3776260"/>
            <a:ext cx="5615410" cy="261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圖片 3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70" y="8485054"/>
            <a:ext cx="2016224" cy="70316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818646" y="1903934"/>
            <a:ext cx="17286696" cy="8179076"/>
            <a:chOff x="409323" y="951570"/>
            <a:chExt cx="8643348" cy="4089538"/>
          </a:xfrm>
        </p:grpSpPr>
        <p:sp>
          <p:nvSpPr>
            <p:cNvPr id="17" name="矩形 16"/>
            <p:cNvSpPr/>
            <p:nvPr/>
          </p:nvSpPr>
          <p:spPr>
            <a:xfrm>
              <a:off x="7020272" y="2264653"/>
              <a:ext cx="936104" cy="910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柱 4"/>
            <p:cNvSpPr/>
            <p:nvPr/>
          </p:nvSpPr>
          <p:spPr>
            <a:xfrm>
              <a:off x="583018" y="1235318"/>
              <a:ext cx="1512168" cy="702078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database</a:t>
              </a:r>
              <a:endParaRPr lang="zh-TW" altLang="en-US" sz="4000" b="1" dirty="0"/>
            </a:p>
          </p:txBody>
        </p:sp>
        <p:sp>
          <p:nvSpPr>
            <p:cNvPr id="6" name="笑臉 5"/>
            <p:cNvSpPr/>
            <p:nvPr/>
          </p:nvSpPr>
          <p:spPr>
            <a:xfrm>
              <a:off x="4045513" y="1265371"/>
              <a:ext cx="648072" cy="486054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笑臉 7"/>
            <p:cNvSpPr/>
            <p:nvPr/>
          </p:nvSpPr>
          <p:spPr>
            <a:xfrm>
              <a:off x="8148668" y="2193708"/>
              <a:ext cx="648072" cy="486054"/>
            </a:xfrm>
            <a:prstGeom prst="smileyFace">
              <a:avLst/>
            </a:prstGeom>
            <a:solidFill>
              <a:srgbClr val="006600"/>
            </a:solidFill>
            <a:ln>
              <a:solidFill>
                <a:srgbClr val="0033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980894" y="951570"/>
              <a:ext cx="804067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rgbClr val="C00000"/>
                  </a:solidFill>
                </a:rPr>
                <a:t>USER</a:t>
              </a:r>
              <a:endParaRPr lang="zh-TW" altLang="en-US" sz="40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892738" y="1869672"/>
              <a:ext cx="115993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rgbClr val="339933"/>
                  </a:solidFill>
                </a:rPr>
                <a:t>TURKER</a:t>
              </a:r>
              <a:endParaRPr lang="zh-TW" altLang="en-US" sz="4000" b="1" dirty="0">
                <a:solidFill>
                  <a:srgbClr val="339933"/>
                </a:solidFill>
              </a:endParaRPr>
            </a:p>
          </p:txBody>
        </p:sp>
        <p:sp>
          <p:nvSpPr>
            <p:cNvPr id="11" name="流程圖: 多重文件 10"/>
            <p:cNvSpPr/>
            <p:nvPr/>
          </p:nvSpPr>
          <p:spPr>
            <a:xfrm>
              <a:off x="6155120" y="2651466"/>
              <a:ext cx="1908000" cy="676368"/>
            </a:xfrm>
            <a:prstGeom prst="flowChartMultidocument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annotations</a:t>
              </a:r>
              <a:endParaRPr lang="zh-TW" altLang="en-US" sz="4000" b="1" dirty="0"/>
            </a:p>
          </p:txBody>
        </p:sp>
        <p:sp>
          <p:nvSpPr>
            <p:cNvPr id="12" name="流程圖: 多重文件 11"/>
            <p:cNvSpPr/>
            <p:nvPr/>
          </p:nvSpPr>
          <p:spPr>
            <a:xfrm>
              <a:off x="6155120" y="1281188"/>
              <a:ext cx="1787930" cy="810090"/>
            </a:xfrm>
            <a:prstGeom prst="flowChartMultidocument">
              <a:avLst/>
            </a:prstGeom>
            <a:solidFill>
              <a:srgbClr val="00B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Query utterances</a:t>
              </a:r>
              <a:endParaRPr lang="zh-TW" altLang="en-US" sz="4000" b="1" dirty="0"/>
            </a:p>
          </p:txBody>
        </p:sp>
        <p:sp>
          <p:nvSpPr>
            <p:cNvPr id="16" name="向下箭號 15"/>
            <p:cNvSpPr/>
            <p:nvPr/>
          </p:nvSpPr>
          <p:spPr>
            <a:xfrm>
              <a:off x="6876256" y="2091277"/>
              <a:ext cx="288032" cy="452177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99136" y="4137924"/>
              <a:ext cx="1585232" cy="7020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CRF model</a:t>
              </a:r>
              <a:endParaRPr lang="zh-TW" altLang="en-US" sz="4000" b="1" dirty="0"/>
            </a:p>
          </p:txBody>
        </p:sp>
        <p:sp>
          <p:nvSpPr>
            <p:cNvPr id="19" name="上彎箭號 18"/>
            <p:cNvSpPr/>
            <p:nvPr/>
          </p:nvSpPr>
          <p:spPr>
            <a:xfrm flipV="1">
              <a:off x="4860032" y="1454393"/>
              <a:ext cx="504056" cy="337320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上彎箭號 19"/>
            <p:cNvSpPr/>
            <p:nvPr/>
          </p:nvSpPr>
          <p:spPr>
            <a:xfrm rot="16200000" flipV="1">
              <a:off x="3482879" y="1398173"/>
              <a:ext cx="378042" cy="449760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4319669" y="3465899"/>
              <a:ext cx="1620484" cy="59406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Speech</a:t>
              </a:r>
            </a:p>
            <a:p>
              <a:pPr algn="ctr"/>
              <a:r>
                <a:rPr lang="en-US" altLang="zh-TW" sz="4000" b="1" dirty="0"/>
                <a:t>recognizer</a:t>
              </a:r>
              <a:endParaRPr lang="zh-TW" altLang="en-US" sz="4000" b="1" dirty="0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2555776" y="3465899"/>
              <a:ext cx="1620484" cy="594066"/>
            </a:xfrm>
            <a:prstGeom prst="roundRect">
              <a:avLst/>
            </a:prstGeom>
            <a:solidFill>
              <a:srgbClr val="339933"/>
            </a:solidFill>
            <a:ln>
              <a:solidFill>
                <a:srgbClr val="33993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Speech</a:t>
              </a:r>
            </a:p>
            <a:p>
              <a:pPr algn="ctr"/>
              <a:r>
                <a:rPr lang="en-US" altLang="zh-TW" sz="4000" b="1" dirty="0"/>
                <a:t>Synthesis</a:t>
              </a:r>
              <a:endParaRPr lang="zh-TW" altLang="en-US" sz="4000" b="1" dirty="0"/>
            </a:p>
          </p:txBody>
        </p:sp>
        <p:sp>
          <p:nvSpPr>
            <p:cNvPr id="23" name="圓角化對角線角落矩形 22"/>
            <p:cNvSpPr/>
            <p:nvPr/>
          </p:nvSpPr>
          <p:spPr>
            <a:xfrm>
              <a:off x="409323" y="2679762"/>
              <a:ext cx="1872208" cy="568356"/>
            </a:xfrm>
            <a:prstGeom prst="round2Diag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Search Engine</a:t>
              </a:r>
              <a:endParaRPr lang="zh-TW" altLang="en-US" sz="4000" b="1" dirty="0"/>
            </a:p>
          </p:txBody>
        </p:sp>
        <p:sp>
          <p:nvSpPr>
            <p:cNvPr id="24" name="向下箭號 23"/>
            <p:cNvSpPr/>
            <p:nvPr/>
          </p:nvSpPr>
          <p:spPr>
            <a:xfrm>
              <a:off x="1231090" y="2019714"/>
              <a:ext cx="288032" cy="631753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631451" y="2186739"/>
              <a:ext cx="5668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indexing</a:t>
              </a:r>
              <a:endParaRPr lang="zh-TW" altLang="en-US" b="1" dirty="0"/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539553" y="4029912"/>
              <a:ext cx="1699649" cy="810090"/>
            </a:xfrm>
            <a:prstGeom prst="roundRect">
              <a:avLst/>
            </a:prstGeom>
            <a:solidFill>
              <a:srgbClr val="339933"/>
            </a:solidFill>
            <a:ln>
              <a:solidFill>
                <a:srgbClr val="33993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/>
                <a:t>Dialogue and Discourse</a:t>
              </a:r>
              <a:endParaRPr lang="zh-TW" altLang="en-US" sz="4000" b="1" dirty="0"/>
            </a:p>
          </p:txBody>
        </p:sp>
        <p:sp>
          <p:nvSpPr>
            <p:cNvPr id="27" name="向下箭號 26"/>
            <p:cNvSpPr/>
            <p:nvPr/>
          </p:nvSpPr>
          <p:spPr>
            <a:xfrm flipV="1">
              <a:off x="3303003" y="3191563"/>
              <a:ext cx="288032" cy="244283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向下箭號 27"/>
            <p:cNvSpPr/>
            <p:nvPr/>
          </p:nvSpPr>
          <p:spPr>
            <a:xfrm>
              <a:off x="5004048" y="3219822"/>
              <a:ext cx="288032" cy="244283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下箭號 28"/>
            <p:cNvSpPr/>
            <p:nvPr/>
          </p:nvSpPr>
          <p:spPr>
            <a:xfrm flipH="1" flipV="1">
              <a:off x="898939" y="3310246"/>
              <a:ext cx="288032" cy="71966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下箭號 29"/>
            <p:cNvSpPr/>
            <p:nvPr/>
          </p:nvSpPr>
          <p:spPr>
            <a:xfrm>
              <a:off x="1475656" y="3310246"/>
              <a:ext cx="288032" cy="71966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下箭號 31"/>
            <p:cNvSpPr/>
            <p:nvPr/>
          </p:nvSpPr>
          <p:spPr>
            <a:xfrm>
              <a:off x="6905069" y="3381840"/>
              <a:ext cx="288032" cy="68575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上彎箭號 34"/>
            <p:cNvSpPr/>
            <p:nvPr/>
          </p:nvSpPr>
          <p:spPr>
            <a:xfrm rot="16200000" flipH="1" flipV="1">
              <a:off x="5454200" y="3714979"/>
              <a:ext cx="395841" cy="1152128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上彎箭號 36"/>
            <p:cNvSpPr/>
            <p:nvPr/>
          </p:nvSpPr>
          <p:spPr>
            <a:xfrm>
              <a:off x="2411760" y="4093122"/>
              <a:ext cx="1188132" cy="368839"/>
            </a:xfrm>
            <a:prstGeom prst="bent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7"/>
            <p:cNvSpPr/>
            <p:nvPr/>
          </p:nvSpPr>
          <p:spPr>
            <a:xfrm flipH="1">
              <a:off x="2339752" y="4569972"/>
              <a:ext cx="3816424" cy="16201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投影片編號版面配置區 4"/>
            <p:cNvSpPr txBox="1">
              <a:spLocks/>
            </p:cNvSpPr>
            <p:nvPr/>
          </p:nvSpPr>
          <p:spPr>
            <a:xfrm>
              <a:off x="8100392" y="4767264"/>
              <a:ext cx="414958" cy="273844"/>
            </a:xfrm>
            <a:prstGeom prst="rect">
              <a:avLst/>
            </a:prstGeom>
          </p:spPr>
          <p:txBody>
            <a:bodyPr/>
            <a:lstStyle>
              <a:defPPr>
                <a:defRPr lang="zh-TW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9pPr>
            </a:lstStyle>
            <a:p>
              <a:fld id="{7A20235C-42BF-4B25-9723-BC31C62EF58C}" type="slidenum">
                <a:rPr lang="zh-TW" altLang="en-US" sz="2400">
                  <a:solidFill>
                    <a:prstClr val="black">
                      <a:tint val="75000"/>
                    </a:prstClr>
                  </a:solidFill>
                </a:rPr>
                <a:pPr/>
                <a:t>28</a:t>
              </a:fld>
              <a:endParaRPr lang="zh-TW" altLang="en-US" sz="2400" dirty="0">
                <a:solidFill>
                  <a:prstClr val="black">
                    <a:tint val="75000"/>
                  </a:prstClr>
                </a:solidFill>
              </a:endParaRPr>
            </a:p>
          </p:txBody>
        </p: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326" y="4523257"/>
            <a:ext cx="814000" cy="7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Semi-CRF for Slot Filling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1595"/>
            <a:ext cx="18288000" cy="9002464"/>
          </a:xfrm>
        </p:spPr>
        <p:txBody>
          <a:bodyPr>
            <a:spAutoFit/>
          </a:bodyPr>
          <a:lstStyle/>
          <a:p>
            <a:pPr marL="384176" indent="-384176" defTabSz="1936750" eaLnBrk="1" hangingPunct="1">
              <a:spcBef>
                <a:spcPct val="0"/>
              </a:spcBef>
              <a:spcAft>
                <a:spcPts val="1600"/>
              </a:spcAft>
            </a:pPr>
            <a:r>
              <a:rPr lang="en-US" altLang="zh-TW" sz="4800" b="1" dirty="0">
                <a:latin typeface="Times New Roman" pitchFamily="18" charset="0"/>
              </a:rPr>
              <a:t>Input data: user’s query for searching movie</a:t>
            </a:r>
          </a:p>
          <a:p>
            <a:pPr marL="384176" lvl="1" indent="-384176" defTabSz="1936750" eaLnBrk="1" hangingPunct="1">
              <a:spcBef>
                <a:spcPct val="0"/>
              </a:spcBef>
              <a:spcAft>
                <a:spcPts val="1600"/>
              </a:spcAft>
              <a:buChar char="•"/>
            </a:pPr>
            <a:r>
              <a:rPr lang="en-US" altLang="zh-TW" sz="4800" b="1" dirty="0">
                <a:latin typeface="Times New Roman" pitchFamily="18" charset="0"/>
                <a:cs typeface="+mn-cs"/>
              </a:rPr>
              <a:t>Ex: Show me the scary movie</a:t>
            </a:r>
          </a:p>
          <a:p>
            <a:pPr marL="384176" indent="-384176" defTabSz="1936750" eaLnBrk="1" hangingPunct="1">
              <a:spcBef>
                <a:spcPct val="0"/>
              </a:spcBef>
              <a:spcAft>
                <a:spcPts val="1600"/>
              </a:spcAft>
            </a:pPr>
            <a:r>
              <a:rPr lang="en-US" altLang="zh-TW" sz="4800" b="1" dirty="0">
                <a:latin typeface="Times New Roman" pitchFamily="18" charset="0"/>
              </a:rPr>
              <a:t>Output: label the input sentence with “GENRE”, “PLOT” and “ACTOR”  </a:t>
            </a:r>
          </a:p>
          <a:p>
            <a:pPr marL="384176" indent="-384176" defTabSz="1936750" eaLnBrk="1" hangingPunct="1">
              <a:spcBef>
                <a:spcPct val="0"/>
              </a:spcBef>
              <a:spcAft>
                <a:spcPts val="1600"/>
              </a:spcAft>
            </a:pPr>
            <a:r>
              <a:rPr lang="en-US" altLang="zh-TW" sz="4800" b="1" dirty="0">
                <a:latin typeface="Times New Roman" pitchFamily="18" charset="0"/>
              </a:rPr>
              <a:t> Topic modeling</a:t>
            </a:r>
          </a:p>
          <a:p>
            <a:pPr lvl="1"/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difficult to match terms exactly</a:t>
            </a:r>
          </a:p>
          <a:p>
            <a:pPr lvl="1"/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Ex. “funny” and “comedy” </a:t>
            </a:r>
          </a:p>
          <a:p>
            <a:pPr lvl="1">
              <a:spcAft>
                <a:spcPts val="1000"/>
              </a:spcAft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Use Latent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 Allocation (LDA) for topic modeling</a:t>
            </a:r>
          </a:p>
          <a:p>
            <a:pPr marL="384176" indent="-384176" defTabSz="1936750" eaLnBrk="1" hangingPunct="1">
              <a:spcBef>
                <a:spcPct val="0"/>
              </a:spcBef>
              <a:spcAft>
                <a:spcPts val="1600"/>
              </a:spcAft>
            </a:pPr>
            <a:r>
              <a:rPr lang="en-US" altLang="zh-TW" sz="4800" b="1" dirty="0">
                <a:latin typeface="Times New Roman" pitchFamily="18" charset="0"/>
              </a:rPr>
              <a:t>Handling misspelling</a:t>
            </a:r>
          </a:p>
          <a:p>
            <a:pPr lvl="1"/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Convert query terms to standard phonemes</a:t>
            </a:r>
          </a:p>
          <a:p>
            <a:pPr lvl="1"/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Search by pronunciations instead of spellings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3" y="188914"/>
            <a:ext cx="18141950" cy="9596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750" tIns="91372" rIns="182750" bIns="91372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6600" b="1">
                <a:latin typeface="Times New Roman" pitchFamily="18" charset="0"/>
              </a:rPr>
              <a:t>Key Processes in A Spoken Dialogue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1360489"/>
            <a:ext cx="18288000" cy="8924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750" tIns="91372" rIns="182750" bIns="91372" numCol="1" anchor="t" anchorCtr="0" compatLnSpc="1">
            <a:prstTxWarp prst="textNoShape">
              <a:avLst/>
            </a:prstTxWarp>
          </a:bodyPr>
          <a:lstStyle/>
          <a:p>
            <a:pPr marL="361950" indent="-3619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000" b="1" dirty="0">
                <a:latin typeface="Times New Roman" pitchFamily="18" charset="0"/>
              </a:rPr>
              <a:t>A Basic Formulation</a:t>
            </a:r>
          </a:p>
          <a:p>
            <a:pPr marL="1085850" lvl="1" indent="-365126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4800" dirty="0">
              <a:latin typeface="Times New Roman" pitchFamily="18" charset="0"/>
            </a:endParaRPr>
          </a:p>
          <a:p>
            <a:pPr marL="1085850" lvl="1" indent="-365126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4000" dirty="0">
              <a:latin typeface="Times New Roman" pitchFamily="18" charset="0"/>
            </a:endParaRPr>
          </a:p>
          <a:p>
            <a:pPr marL="1085850" lvl="1" indent="-365126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4000" dirty="0">
              <a:latin typeface="Times New Roman" pitchFamily="18" charset="0"/>
            </a:endParaRPr>
          </a:p>
          <a:p>
            <a:pPr marL="1085850" lvl="1" indent="-365126" eaLnBrk="1" hangingPunct="1">
              <a:lnSpc>
                <a:spcPct val="80000"/>
              </a:lnSpc>
              <a:spcBef>
                <a:spcPct val="120000"/>
              </a:spcBef>
            </a:pPr>
            <a:r>
              <a:rPr lang="en-US" altLang="zh-TW" sz="3200" dirty="0">
                <a:latin typeface="Times New Roman" pitchFamily="18" charset="0"/>
              </a:rPr>
              <a:t>goal: the system takes the right actions after each dialogue turn and complete the task successfully finally</a:t>
            </a:r>
            <a:r>
              <a:rPr lang="en-US" altLang="zh-TW" sz="4000" dirty="0">
                <a:latin typeface="Times New Roman" pitchFamily="18" charset="0"/>
              </a:rPr>
              <a:t>	</a:t>
            </a:r>
          </a:p>
          <a:p>
            <a:pPr marL="361950" indent="-361950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4800" dirty="0">
              <a:latin typeface="Times New Roman" pitchFamily="18" charset="0"/>
            </a:endParaRPr>
          </a:p>
          <a:p>
            <a:pPr marL="361950" indent="-361950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4800" dirty="0">
              <a:latin typeface="Times New Roman" pitchFamily="18" charset="0"/>
            </a:endParaRPr>
          </a:p>
          <a:p>
            <a:pPr marL="361950" indent="-361950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4800" dirty="0">
              <a:latin typeface="Times New Roman" pitchFamily="18" charset="0"/>
            </a:endParaRPr>
          </a:p>
          <a:p>
            <a:pPr marL="1085850" lvl="1" indent="-365126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dirty="0" smtClean="0">
              <a:latin typeface="Times New Roman" pitchFamily="18" charset="0"/>
            </a:endParaRPr>
          </a:p>
          <a:p>
            <a:pPr marL="361950" indent="-36195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z="4000" b="1" dirty="0">
                <a:latin typeface="Times New Roman" pitchFamily="18" charset="0"/>
              </a:rPr>
              <a:t>Three Key Elements</a:t>
            </a:r>
          </a:p>
          <a:p>
            <a:pPr marL="1085850" lvl="1" indent="-365126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</a:rPr>
              <a:t>speech recognition and understanding: converting </a:t>
            </a:r>
            <a:r>
              <a:rPr lang="en-US" altLang="zh-TW" sz="3200" dirty="0" err="1">
                <a:latin typeface="Times New Roman" pitchFamily="18" charset="0"/>
              </a:rPr>
              <a:t>X</a:t>
            </a:r>
            <a:r>
              <a:rPr lang="en-US" altLang="zh-TW" sz="3200" baseline="-25000" dirty="0" err="1">
                <a:latin typeface="Times New Roman" pitchFamily="18" charset="0"/>
              </a:rPr>
              <a:t>n</a:t>
            </a:r>
            <a:r>
              <a:rPr lang="en-US" altLang="zh-TW" sz="3200" dirty="0">
                <a:latin typeface="Times New Roman" pitchFamily="18" charset="0"/>
              </a:rPr>
              <a:t> to some semantic interpretation </a:t>
            </a:r>
            <a:r>
              <a:rPr lang="en-US" altLang="zh-TW" sz="3200" dirty="0" err="1">
                <a:latin typeface="Times New Roman" pitchFamily="18" charset="0"/>
              </a:rPr>
              <a:t>F</a:t>
            </a:r>
            <a:r>
              <a:rPr lang="en-US" altLang="zh-TW" sz="3200" baseline="-25000" dirty="0" err="1">
                <a:latin typeface="Times New Roman" pitchFamily="18" charset="0"/>
              </a:rPr>
              <a:t>n</a:t>
            </a:r>
            <a:endParaRPr lang="en-US" altLang="zh-TW" sz="3200" dirty="0">
              <a:latin typeface="Times New Roman" pitchFamily="18" charset="0"/>
            </a:endParaRPr>
          </a:p>
          <a:p>
            <a:pPr marL="1085850" lvl="1" indent="-365126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</a:rPr>
              <a:t>discourse analysis: converting S</a:t>
            </a:r>
            <a:r>
              <a:rPr lang="en-US" altLang="zh-TW" sz="3200" baseline="-25000" dirty="0">
                <a:latin typeface="Times New Roman" pitchFamily="18" charset="0"/>
              </a:rPr>
              <a:t>n-1 </a:t>
            </a:r>
            <a:r>
              <a:rPr lang="en-US" altLang="zh-TW" sz="3200" dirty="0">
                <a:latin typeface="Times New Roman" pitchFamily="18" charset="0"/>
              </a:rPr>
              <a:t>to </a:t>
            </a:r>
            <a:r>
              <a:rPr lang="en-US" altLang="zh-TW" sz="3200" dirty="0" err="1">
                <a:latin typeface="Times New Roman" pitchFamily="18" charset="0"/>
              </a:rPr>
              <a:t>S</a:t>
            </a:r>
            <a:r>
              <a:rPr lang="en-US" altLang="zh-TW" sz="3200" baseline="-25000" dirty="0" err="1">
                <a:latin typeface="Times New Roman" pitchFamily="18" charset="0"/>
              </a:rPr>
              <a:t>n</a:t>
            </a:r>
            <a:r>
              <a:rPr lang="en-US" altLang="zh-TW" sz="3200" dirty="0">
                <a:latin typeface="Times New Roman" pitchFamily="18" charset="0"/>
              </a:rPr>
              <a:t>, the new discourse semantics (dialogue state), given all possible </a:t>
            </a:r>
            <a:r>
              <a:rPr lang="en-US" altLang="zh-TW" sz="3200" dirty="0" err="1">
                <a:latin typeface="Times New Roman" pitchFamily="18" charset="0"/>
              </a:rPr>
              <a:t>F</a:t>
            </a:r>
            <a:r>
              <a:rPr lang="en-US" altLang="zh-TW" sz="3200" baseline="-25000" dirty="0" err="1">
                <a:latin typeface="Times New Roman" pitchFamily="18" charset="0"/>
              </a:rPr>
              <a:t>n</a:t>
            </a:r>
            <a:r>
              <a:rPr lang="en-US" altLang="zh-TW" sz="3200" dirty="0">
                <a:latin typeface="Times New Roman" pitchFamily="18" charset="0"/>
              </a:rPr>
              <a:t> </a:t>
            </a:r>
          </a:p>
          <a:p>
            <a:pPr marL="1085850" lvl="1" indent="-365126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</a:rPr>
              <a:t>dialogue management: select the most suitable action A</a:t>
            </a:r>
            <a:r>
              <a:rPr lang="en-US" altLang="zh-TW" sz="3200" baseline="-25000" dirty="0">
                <a:latin typeface="Times New Roman" pitchFamily="18" charset="0"/>
              </a:rPr>
              <a:t>n</a:t>
            </a:r>
            <a:r>
              <a:rPr lang="en-US" altLang="zh-TW" sz="3200" dirty="0">
                <a:latin typeface="Times New Roman" pitchFamily="18" charset="0"/>
              </a:rPr>
              <a:t> given the discourse semantics</a:t>
            </a:r>
          </a:p>
          <a:p>
            <a:pPr marL="720724" lvl="1" indent="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Times New Roman" pitchFamily="18" charset="0"/>
              </a:rPr>
              <a:t>   (dialogue state) S</a:t>
            </a:r>
            <a:r>
              <a:rPr lang="en-US" altLang="zh-TW" sz="3200" baseline="-25000" dirty="0">
                <a:latin typeface="Times New Roman" pitchFamily="18" charset="0"/>
              </a:rPr>
              <a:t>n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/>
        </p:nvGraphicFramePr>
        <p:xfrm>
          <a:off x="1292226" y="1798640"/>
          <a:ext cx="59309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方程式" r:id="rId4" imgW="1574800" imgH="254000" progId="Equation.3">
                  <p:embed/>
                </p:oleObj>
              </mc:Choice>
              <mc:Fallback>
                <p:oleObj name="方程式" r:id="rId4" imgW="1574800" imgH="2540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6" y="1798640"/>
                        <a:ext cx="59309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2517776" y="2407991"/>
            <a:ext cx="15554324" cy="161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16" tIns="91406" rIns="182816" bIns="91406"/>
          <a:lstStyle>
            <a:lvl1pPr marL="361950" indent="-3619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zh-TW" sz="3200" dirty="0" err="1">
                <a:latin typeface="Times New Roman" pitchFamily="18" charset="0"/>
              </a:rPr>
              <a:t>X</a:t>
            </a:r>
            <a:r>
              <a:rPr lang="en-US" altLang="zh-TW" sz="3200" baseline="-25000" dirty="0" err="1">
                <a:latin typeface="Times New Roman" pitchFamily="18" charset="0"/>
              </a:rPr>
              <a:t>n</a:t>
            </a:r>
            <a:r>
              <a:rPr lang="en-US" altLang="zh-TW" sz="3200" dirty="0">
                <a:latin typeface="Times New Roman" pitchFamily="18" charset="0"/>
              </a:rPr>
              <a:t>: speech input from the user in the n-</a:t>
            </a:r>
            <a:r>
              <a:rPr lang="en-US" altLang="zh-TW" sz="3200" dirty="0" err="1">
                <a:latin typeface="Times New Roman" pitchFamily="18" charset="0"/>
              </a:rPr>
              <a:t>th</a:t>
            </a:r>
            <a:r>
              <a:rPr lang="en-US" altLang="zh-TW" sz="3200" dirty="0">
                <a:latin typeface="Times New Roman" pitchFamily="18" charset="0"/>
              </a:rPr>
              <a:t> dialogue turn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zh-TW" sz="3200" dirty="0">
                <a:latin typeface="Times New Roman" pitchFamily="18" charset="0"/>
              </a:rPr>
              <a:t>S</a:t>
            </a:r>
            <a:r>
              <a:rPr lang="en-US" altLang="zh-TW" sz="3200" baseline="-25000" dirty="0">
                <a:latin typeface="Times New Roman" pitchFamily="18" charset="0"/>
              </a:rPr>
              <a:t>n</a:t>
            </a:r>
            <a:r>
              <a:rPr lang="en-US" altLang="zh-TW" sz="3200" dirty="0">
                <a:latin typeface="Times New Roman" pitchFamily="18" charset="0"/>
              </a:rPr>
              <a:t>: discourse semantics (dialogue state) at the n-</a:t>
            </a:r>
            <a:r>
              <a:rPr lang="en-US" altLang="zh-TW" sz="3200" dirty="0" err="1">
                <a:latin typeface="Times New Roman" pitchFamily="18" charset="0"/>
              </a:rPr>
              <a:t>th</a:t>
            </a:r>
            <a:r>
              <a:rPr lang="en-US" altLang="zh-TW" sz="3200" dirty="0">
                <a:latin typeface="Times New Roman" pitchFamily="18" charset="0"/>
              </a:rPr>
              <a:t> dialogue turn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zh-TW" sz="3200" dirty="0">
                <a:latin typeface="Times New Roman" pitchFamily="18" charset="0"/>
              </a:rPr>
              <a:t>A</a:t>
            </a:r>
            <a:r>
              <a:rPr lang="en-US" altLang="zh-TW" sz="3200" baseline="-25000" dirty="0">
                <a:latin typeface="Times New Roman" pitchFamily="18" charset="0"/>
              </a:rPr>
              <a:t>n</a:t>
            </a:r>
            <a:r>
              <a:rPr lang="en-US" altLang="zh-TW" sz="3200" dirty="0">
                <a:latin typeface="Times New Roman" pitchFamily="18" charset="0"/>
              </a:rPr>
              <a:t>: action (response, actions, etc.) of the system (computer, hand-held device,    network server, etc.) after the n-</a:t>
            </a:r>
            <a:r>
              <a:rPr lang="en-US" altLang="zh-TW" sz="3200" dirty="0" err="1">
                <a:latin typeface="Times New Roman" pitchFamily="18" charset="0"/>
              </a:rPr>
              <a:t>th</a:t>
            </a:r>
            <a:r>
              <a:rPr lang="en-US" altLang="zh-TW" sz="3200" dirty="0">
                <a:latin typeface="Times New Roman" pitchFamily="18" charset="0"/>
              </a:rPr>
              <a:t> dialogue turn</a:t>
            </a:r>
          </a:p>
        </p:txBody>
      </p:sp>
      <p:grpSp>
        <p:nvGrpSpPr>
          <p:cNvPr id="4102" name="Group 39"/>
          <p:cNvGrpSpPr>
            <a:grpSpLocks/>
          </p:cNvGrpSpPr>
          <p:nvPr/>
        </p:nvGrpSpPr>
        <p:grpSpPr bwMode="auto">
          <a:xfrm>
            <a:off x="1279526" y="5037138"/>
            <a:ext cx="14055724" cy="2202655"/>
            <a:chOff x="403" y="2059"/>
            <a:chExt cx="4427" cy="925"/>
          </a:xfrm>
        </p:grpSpPr>
        <p:graphicFrame>
          <p:nvGraphicFramePr>
            <p:cNvPr id="4103" name="Object 16"/>
            <p:cNvGraphicFramePr>
              <a:graphicFrameLocks noChangeAspect="1"/>
            </p:cNvGraphicFramePr>
            <p:nvPr/>
          </p:nvGraphicFramePr>
          <p:xfrm>
            <a:off x="403" y="2059"/>
            <a:ext cx="383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7" name="方程式" r:id="rId6" imgW="2781300" imgH="304800" progId="Equation.3">
                    <p:embed/>
                  </p:oleObj>
                </mc:Choice>
                <mc:Fallback>
                  <p:oleObj name="方程式" r:id="rId6" imgW="2781300" imgH="304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2059"/>
                          <a:ext cx="383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4" name="Group 30"/>
            <p:cNvGrpSpPr>
              <a:grpSpLocks/>
            </p:cNvGrpSpPr>
            <p:nvPr/>
          </p:nvGrpSpPr>
          <p:grpSpPr bwMode="auto">
            <a:xfrm>
              <a:off x="561" y="2292"/>
              <a:ext cx="907" cy="498"/>
              <a:chOff x="561" y="2160"/>
              <a:chExt cx="907" cy="498"/>
            </a:xfrm>
          </p:grpSpPr>
          <p:sp>
            <p:nvSpPr>
              <p:cNvPr id="4113" name="Text Box 24"/>
              <p:cNvSpPr txBox="1">
                <a:spLocks noChangeArrowheads="1"/>
              </p:cNvSpPr>
              <p:nvPr/>
            </p:nvSpPr>
            <p:spPr bwMode="auto">
              <a:xfrm>
                <a:off x="561" y="2251"/>
                <a:ext cx="77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2816" tIns="91406" rIns="182816" bIns="91406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</a:pPr>
                <a:r>
                  <a:rPr lang="en-US" altLang="zh-TW" sz="3000" dirty="0">
                    <a:latin typeface="Times New Roman" pitchFamily="18" charset="0"/>
                  </a:rPr>
                  <a:t>by dialogue management</a:t>
                </a:r>
              </a:p>
            </p:txBody>
          </p:sp>
          <p:sp>
            <p:nvSpPr>
              <p:cNvPr id="4114" name="Line 27"/>
              <p:cNvSpPr>
                <a:spLocks noChangeShapeType="1"/>
              </p:cNvSpPr>
              <p:nvPr/>
            </p:nvSpPr>
            <p:spPr bwMode="auto">
              <a:xfrm>
                <a:off x="1287" y="2387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5" name="Line 28"/>
              <p:cNvSpPr>
                <a:spLocks noChangeShapeType="1"/>
              </p:cNvSpPr>
              <p:nvPr/>
            </p:nvSpPr>
            <p:spPr bwMode="auto">
              <a:xfrm flipV="1">
                <a:off x="1468" y="216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105" name="Group 32"/>
            <p:cNvGrpSpPr>
              <a:grpSpLocks/>
            </p:cNvGrpSpPr>
            <p:nvPr/>
          </p:nvGrpSpPr>
          <p:grpSpPr bwMode="auto">
            <a:xfrm>
              <a:off x="2153" y="2268"/>
              <a:ext cx="772" cy="537"/>
              <a:chOff x="2109" y="2121"/>
              <a:chExt cx="772" cy="537"/>
            </a:xfrm>
          </p:grpSpPr>
          <p:sp>
            <p:nvSpPr>
              <p:cNvPr id="4111" name="Text Box 25"/>
              <p:cNvSpPr txBox="1">
                <a:spLocks noChangeArrowheads="1"/>
              </p:cNvSpPr>
              <p:nvPr/>
            </p:nvSpPr>
            <p:spPr bwMode="auto">
              <a:xfrm>
                <a:off x="2109" y="2251"/>
                <a:ext cx="77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2816" tIns="91406" rIns="182816" bIns="91406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</a:pPr>
                <a:r>
                  <a:rPr lang="en-US" altLang="zh-TW" sz="3000">
                    <a:latin typeface="Times New Roman" pitchFamily="18" charset="0"/>
                  </a:rPr>
                  <a:t>by discourse analysis</a:t>
                </a:r>
              </a:p>
            </p:txBody>
          </p:sp>
          <p:sp>
            <p:nvSpPr>
              <p:cNvPr id="4112" name="Line 31"/>
              <p:cNvSpPr>
                <a:spLocks noChangeShapeType="1"/>
              </p:cNvSpPr>
              <p:nvPr/>
            </p:nvSpPr>
            <p:spPr bwMode="auto">
              <a:xfrm flipV="1">
                <a:off x="2472" y="212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106" name="Group 35"/>
            <p:cNvGrpSpPr>
              <a:grpSpLocks/>
            </p:cNvGrpSpPr>
            <p:nvPr/>
          </p:nvGrpSpPr>
          <p:grpSpPr bwMode="auto">
            <a:xfrm>
              <a:off x="3334" y="2235"/>
              <a:ext cx="1315" cy="543"/>
              <a:chOff x="3243" y="2115"/>
              <a:chExt cx="1315" cy="543"/>
            </a:xfrm>
          </p:grpSpPr>
          <p:sp>
            <p:nvSpPr>
              <p:cNvPr id="4108" name="Text Box 26"/>
              <p:cNvSpPr txBox="1">
                <a:spLocks noChangeArrowheads="1"/>
              </p:cNvSpPr>
              <p:nvPr/>
            </p:nvSpPr>
            <p:spPr bwMode="auto">
              <a:xfrm>
                <a:off x="3288" y="2251"/>
                <a:ext cx="127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2816" tIns="91406" rIns="182816" bIns="91406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</a:pPr>
                <a:r>
                  <a:rPr lang="en-US" altLang="zh-TW" sz="3000">
                    <a:latin typeface="Times New Roman" pitchFamily="18" charset="0"/>
                  </a:rPr>
                  <a:t>by speech recognition and understanding</a:t>
                </a:r>
              </a:p>
            </p:txBody>
          </p:sp>
          <p:sp>
            <p:nvSpPr>
              <p:cNvPr id="4109" name="Line 33"/>
              <p:cNvSpPr>
                <a:spLocks noChangeShapeType="1"/>
              </p:cNvSpPr>
              <p:nvPr/>
            </p:nvSpPr>
            <p:spPr bwMode="auto">
              <a:xfrm>
                <a:off x="3243" y="234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0" name="Line 34"/>
              <p:cNvSpPr>
                <a:spLocks noChangeShapeType="1"/>
              </p:cNvSpPr>
              <p:nvPr/>
            </p:nvSpPr>
            <p:spPr bwMode="auto">
              <a:xfrm flipV="1">
                <a:off x="3243" y="2115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07" name="Text Box 36"/>
            <p:cNvSpPr txBox="1">
              <a:spLocks noChangeArrowheads="1"/>
            </p:cNvSpPr>
            <p:nvPr/>
          </p:nvSpPr>
          <p:spPr bwMode="auto">
            <a:xfrm>
              <a:off x="884" y="2700"/>
              <a:ext cx="394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3200" dirty="0" err="1">
                  <a:latin typeface="Times New Roman" pitchFamily="18" charset="0"/>
                </a:rPr>
                <a:t>F</a:t>
              </a:r>
              <a:r>
                <a:rPr lang="en-US" altLang="zh-TW" sz="3200" baseline="-25000" dirty="0" err="1">
                  <a:latin typeface="Times New Roman" pitchFamily="18" charset="0"/>
                </a:rPr>
                <a:t>n</a:t>
              </a:r>
              <a:r>
                <a:rPr lang="en-US" altLang="zh-TW" sz="3200" dirty="0">
                  <a:latin typeface="Times New Roman" pitchFamily="18" charset="0"/>
                </a:rPr>
                <a:t>: semantic interpretation of the input speech </a:t>
              </a:r>
              <a:r>
                <a:rPr lang="en-US" altLang="zh-TW" sz="3200" dirty="0" err="1">
                  <a:latin typeface="Times New Roman" pitchFamily="18" charset="0"/>
                </a:rPr>
                <a:t>X</a:t>
              </a:r>
              <a:r>
                <a:rPr lang="en-US" altLang="zh-TW" sz="3200" baseline="-25000" dirty="0" err="1">
                  <a:latin typeface="Times New Roman" pitchFamily="18" charset="0"/>
                </a:rPr>
                <a:t>n</a:t>
              </a:r>
              <a:endParaRPr lang="en-US" altLang="zh-TW" sz="3200" dirty="0">
                <a:latin typeface="Times New Roman" pitchFamily="18" charset="0"/>
              </a:endParaRPr>
            </a:p>
          </p:txBody>
        </p:sp>
      </p:grpSp>
      <p:sp>
        <p:nvSpPr>
          <p:cNvPr id="20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799184" y="2335982"/>
            <a:ext cx="15409712" cy="7668852"/>
            <a:chOff x="899592" y="1167594"/>
            <a:chExt cx="7704856" cy="38344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5" t="20969" r="15666" b="74744"/>
            <a:stretch/>
          </p:blipFill>
          <p:spPr bwMode="auto">
            <a:xfrm>
              <a:off x="899592" y="1167594"/>
              <a:ext cx="7704856" cy="257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5" t="25255" r="15666" b="67721"/>
            <a:stretch/>
          </p:blipFill>
          <p:spPr bwMode="auto">
            <a:xfrm>
              <a:off x="899592" y="1425179"/>
              <a:ext cx="7704856" cy="422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5" t="32279" r="15666" b="64039"/>
            <a:stretch/>
          </p:blipFill>
          <p:spPr bwMode="auto">
            <a:xfrm>
              <a:off x="899592" y="1864470"/>
              <a:ext cx="7704856" cy="221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5" t="35961" r="15666" b="57596"/>
            <a:stretch/>
          </p:blipFill>
          <p:spPr bwMode="auto">
            <a:xfrm>
              <a:off x="899592" y="2139702"/>
              <a:ext cx="7704856" cy="387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5" t="42404" r="15666" b="53914"/>
            <a:stretch/>
          </p:blipFill>
          <p:spPr bwMode="auto">
            <a:xfrm>
              <a:off x="899592" y="2517744"/>
              <a:ext cx="7704856" cy="221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5" t="46086" r="15666" b="16935"/>
            <a:stretch/>
          </p:blipFill>
          <p:spPr bwMode="auto">
            <a:xfrm>
              <a:off x="899592" y="2779978"/>
              <a:ext cx="7704856" cy="2222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圖片 1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288" y="8796642"/>
            <a:ext cx="2016224" cy="703168"/>
          </a:xfrm>
          <a:prstGeom prst="rect">
            <a:avLst/>
          </a:prstGeom>
        </p:spPr>
      </p:pic>
      <p:sp>
        <p:nvSpPr>
          <p:cNvPr id="13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for CRF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1594"/>
            <a:ext cx="18288000" cy="7679025"/>
          </a:xfrm>
        </p:spPr>
        <p:txBody>
          <a:bodyPr>
            <a:spAutoFit/>
          </a:bodyPr>
          <a:lstStyle/>
          <a:p>
            <a:pPr marL="384176" indent="-384176" defTabSz="193675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TW" sz="5600" b="1" dirty="0">
                <a:latin typeface="Times New Roman" pitchFamily="18" charset="0"/>
              </a:rPr>
              <a:t>References:</a:t>
            </a:r>
          </a:p>
          <a:p>
            <a:pPr lvl="1"/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Jingjing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Liu, Scott Cyphers,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Panupong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Pasupat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Ian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Mcgraw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and Jim Glass, 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A Conversational Movie Search System Based on Conditional Random Fields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Interspeech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2012</a:t>
            </a:r>
          </a:p>
          <a:p>
            <a:pPr lvl="1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J. Lafferty, A. McCallum, and F. Pereira. 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Conditional random fields: Probabilistic models for segmenting and labeling sequence data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In Proc. of ICML, pp.282-289, 2001</a:t>
            </a:r>
          </a:p>
          <a:p>
            <a:pPr lvl="1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Wallach, H.M.,  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Conditional random fields: An introduction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Technical report MS-CIS-04-21, University of Pennsylvania 2004</a:t>
            </a:r>
          </a:p>
          <a:p>
            <a:pPr lvl="1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Sutton, C., McCallum, A., 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An Introduction to Conditional Random Fields for Relational Learning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In Introduction to Statistical Relational Learning 2006</a:t>
            </a:r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1594"/>
            <a:ext cx="18288000" cy="8295604"/>
          </a:xfrm>
        </p:spPr>
        <p:txBody>
          <a:bodyPr>
            <a:spAutoFit/>
          </a:bodyPr>
          <a:lstStyle/>
          <a:p>
            <a:pPr marL="384176" indent="-384176" defTabSz="1936750" eaLnBrk="1" hangingPunct="1">
              <a:spcBef>
                <a:spcPct val="0"/>
              </a:spcBef>
              <a:spcAft>
                <a:spcPts val="1000"/>
              </a:spcAft>
            </a:pPr>
            <a:r>
              <a:rPr lang="en-US" altLang="zh-TW" sz="5600" b="1" dirty="0">
                <a:latin typeface="Times New Roman" pitchFamily="18" charset="0"/>
              </a:rPr>
              <a:t>References:</a:t>
            </a:r>
          </a:p>
          <a:p>
            <a:pPr lvl="1"/>
            <a:r>
              <a:rPr lang="en-US" altLang="zh-TW" sz="4800" dirty="0" err="1">
                <a:latin typeface="Times New Roman" pitchFamily="18" charset="0"/>
                <a:cs typeface="Times New Roman" pitchFamily="18" charset="0"/>
              </a:rPr>
              <a:t>Sunita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dirty="0" err="1">
                <a:latin typeface="Times New Roman" pitchFamily="18" charset="0"/>
                <a:cs typeface="Times New Roman" pitchFamily="18" charset="0"/>
              </a:rPr>
              <a:t>Sarawagi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, William W. Cohen: </a:t>
            </a:r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Semi-Markov Conditional Random Fields for Information Extraction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. NIPS 2004</a:t>
            </a:r>
          </a:p>
          <a:p>
            <a:pPr lvl="1"/>
            <a:r>
              <a:rPr lang="en-US" altLang="zh-TW" sz="4800" dirty="0" err="1">
                <a:latin typeface="Times New Roman" pitchFamily="18" charset="0"/>
                <a:cs typeface="Times New Roman" pitchFamily="18" charset="0"/>
              </a:rPr>
              <a:t>Bishan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 Yang and Claire </a:t>
            </a:r>
            <a:r>
              <a:rPr lang="en-US" altLang="zh-TW" sz="4800" dirty="0" err="1">
                <a:latin typeface="Times New Roman" pitchFamily="18" charset="0"/>
                <a:cs typeface="Times New Roman" pitchFamily="18" charset="0"/>
              </a:rPr>
              <a:t>Cardie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Extracting Opinion Expressions with semi-Markov Conditional Random Fields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, EMNLP-</a:t>
            </a:r>
            <a:r>
              <a:rPr lang="en-US" altLang="zh-TW" sz="4800" dirty="0" err="1">
                <a:latin typeface="Times New Roman" pitchFamily="18" charset="0"/>
                <a:cs typeface="Times New Roman" pitchFamily="18" charset="0"/>
              </a:rPr>
              <a:t>CoNLL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 2012</a:t>
            </a:r>
            <a:endParaRPr lang="en-US" altLang="zh-TW" sz="4800" dirty="0"/>
          </a:p>
          <a:p>
            <a:pPr marL="384176" indent="-384176" defTabSz="1936750" eaLnBrk="1" hangingPunct="1">
              <a:spcBef>
                <a:spcPts val="2000"/>
              </a:spcBef>
              <a:spcAft>
                <a:spcPts val="1000"/>
              </a:spcAft>
            </a:pPr>
            <a:r>
              <a:rPr lang="en-US" altLang="zh-TW" sz="5600" b="1" dirty="0">
                <a:latin typeface="Times New Roman" pitchFamily="18" charset="0"/>
              </a:rPr>
              <a:t>Toolkits:</a:t>
            </a:r>
          </a:p>
          <a:p>
            <a:pPr lvl="1">
              <a:spcAft>
                <a:spcPts val="1600"/>
              </a:spcAft>
            </a:pP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CRF++ (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  <a:hlinkClick r:id="rId2"/>
              </a:rPr>
              <a:t>http://crfpp.googlecode.com/svn/trunk/doc/index.html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spcAft>
                <a:spcPts val="1600"/>
              </a:spcAft>
            </a:pPr>
            <a:r>
              <a:rPr lang="en-US" altLang="zh-TW" sz="4800" dirty="0" err="1">
                <a:latin typeface="Times New Roman" pitchFamily="18" charset="0"/>
                <a:cs typeface="Times New Roman" pitchFamily="18" charset="0"/>
              </a:rPr>
              <a:t>CRFsuite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  <a:hlinkClick r:id="rId3"/>
              </a:rPr>
              <a:t>http://www.chokkan.org/software/crfsuite/</a:t>
            </a: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for CRF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68430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7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33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73"/>
            <a:ext cx="3823920" cy="10689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16" y="2165574"/>
            <a:ext cx="4320480" cy="1528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78" y="3774039"/>
            <a:ext cx="3169556" cy="15682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58" y="5577612"/>
            <a:ext cx="4896544" cy="12392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11" y="7041859"/>
            <a:ext cx="3760290" cy="1527730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7208491" y="2552509"/>
            <a:ext cx="2104106" cy="5685694"/>
            <a:chOff x="7208491" y="2552509"/>
            <a:chExt cx="2104106" cy="5685694"/>
          </a:xfrm>
        </p:grpSpPr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2552509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7483650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5819945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4180897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40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18979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7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34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73"/>
            <a:ext cx="3823920" cy="10689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18" y="2400889"/>
            <a:ext cx="4896544" cy="11382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19" y="3810428"/>
            <a:ext cx="4852274" cy="15102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48" y="5755973"/>
            <a:ext cx="4896544" cy="88249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19" y="7062743"/>
            <a:ext cx="4975470" cy="1503294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7208491" y="2552509"/>
            <a:ext cx="2104106" cy="5685694"/>
            <a:chOff x="7208491" y="2552509"/>
            <a:chExt cx="2104106" cy="5685694"/>
          </a:xfrm>
        </p:grpSpPr>
        <p:pic>
          <p:nvPicPr>
            <p:cNvPr id="19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2552509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7483650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5819945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4180897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02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09419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7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35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73"/>
            <a:ext cx="3823920" cy="10689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4" y="2179229"/>
            <a:ext cx="4896544" cy="14794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4" y="3797685"/>
            <a:ext cx="4917824" cy="15209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17" y="5461675"/>
            <a:ext cx="4607618" cy="15127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6" y="7058858"/>
            <a:ext cx="4917824" cy="1473080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7208491" y="2552509"/>
            <a:ext cx="2104106" cy="5685694"/>
            <a:chOff x="7208491" y="2552509"/>
            <a:chExt cx="2104106" cy="5685694"/>
          </a:xfrm>
        </p:grpSpPr>
        <p:pic>
          <p:nvPicPr>
            <p:cNvPr id="19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2552509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7483650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5819945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4180897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74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73854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7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36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73"/>
            <a:ext cx="3823920" cy="10689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32" y="2154749"/>
            <a:ext cx="4752528" cy="15603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76" y="3779620"/>
            <a:ext cx="4896544" cy="15571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76" y="5426268"/>
            <a:ext cx="4848744" cy="154190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96" y="7074528"/>
            <a:ext cx="4896544" cy="1479448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7208491" y="2552509"/>
            <a:ext cx="2104106" cy="5685694"/>
            <a:chOff x="7208491" y="2552509"/>
            <a:chExt cx="2104106" cy="5685694"/>
          </a:xfrm>
        </p:grpSpPr>
        <p:pic>
          <p:nvPicPr>
            <p:cNvPr id="19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2552509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7483650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5819945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4180897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02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19266"/>
              </p:ext>
            </p:extLst>
          </p:nvPr>
        </p:nvGraphicFramePr>
        <p:xfrm>
          <a:off x="791072" y="1579898"/>
          <a:ext cx="16849872" cy="812758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7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27,28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 Conversational Movie Search System Based on Conditional Random Fields, </a:t>
                      </a:r>
                      <a:r>
                        <a:rPr lang="en-US" altLang="zh-TW" sz="2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Interspeech</a:t>
                      </a:r>
                      <a:r>
                        <a:rPr lang="en-US" altLang="zh-TW" sz="2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2012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</a:t>
                      </a:r>
                      <a:r>
                        <a:rPr lang="en-US" altLang="zh-TW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Jingjing</a:t>
                      </a:r>
                      <a:r>
                        <a:rPr lang="en-US" altLang="zh-TW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Liu, Scott Cyphers, </a:t>
                      </a:r>
                      <a:r>
                        <a:rPr lang="en-US" altLang="zh-TW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Panupong</a:t>
                      </a:r>
                      <a:r>
                        <a:rPr lang="en-US" altLang="zh-TW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Pasupat</a:t>
                      </a:r>
                      <a:r>
                        <a:rPr lang="en-US" altLang="zh-TW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, Ian </a:t>
                      </a:r>
                      <a:r>
                        <a:rPr lang="en-US" altLang="zh-TW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Mcgraw</a:t>
                      </a:r>
                      <a:r>
                        <a:rPr lang="en-US" altLang="zh-TW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, and Jim Glass</a:t>
                      </a:r>
                      <a:r>
                        <a:rPr lang="zh-TW" altLang="en-US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37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73"/>
            <a:ext cx="3823920" cy="10689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12" y="2166505"/>
            <a:ext cx="4966964" cy="15243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63" y="3805071"/>
            <a:ext cx="2714462" cy="15214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83" y="5485060"/>
            <a:ext cx="1945990" cy="1424324"/>
          </a:xfrm>
          <a:prstGeom prst="rect">
            <a:avLst/>
          </a:prstGeom>
        </p:spPr>
      </p:pic>
      <p:pic>
        <p:nvPicPr>
          <p:cNvPr id="15" name="圖片 1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78" y="7977755"/>
            <a:ext cx="814000" cy="7804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12" y="7288369"/>
            <a:ext cx="4966964" cy="2159246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7208491" y="2552509"/>
            <a:ext cx="2104106" cy="4021989"/>
            <a:chOff x="7208491" y="2552509"/>
            <a:chExt cx="2104106" cy="4021989"/>
          </a:xfrm>
        </p:grpSpPr>
        <p:pic>
          <p:nvPicPr>
            <p:cNvPr id="19" name="Picture 15" descr="cc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2552509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5819945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4180897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04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13188"/>
              </p:ext>
            </p:extLst>
          </p:nvPr>
        </p:nvGraphicFramePr>
        <p:xfrm>
          <a:off x="791072" y="1579898"/>
          <a:ext cx="16849872" cy="380804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7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38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73"/>
            <a:ext cx="3823920" cy="10689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36" y="3814747"/>
            <a:ext cx="2985528" cy="14868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73" y="2161152"/>
            <a:ext cx="3196854" cy="1517228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208491" y="2552509"/>
            <a:ext cx="2104106" cy="2382941"/>
            <a:chOff x="7208491" y="2552509"/>
            <a:chExt cx="2104106" cy="2382941"/>
          </a:xfrm>
        </p:grpSpPr>
        <p:pic>
          <p:nvPicPr>
            <p:cNvPr id="11" name="Picture 15" descr="cc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2552509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5" descr="cc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491" y="4180897"/>
              <a:ext cx="2104106" cy="75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4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217489"/>
            <a:ext cx="7073900" cy="8643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6" tIns="91416" rIns="182836" bIns="91416" numCol="1" anchor="t" anchorCtr="0" compatLnSpc="1">
            <a:prstTxWarp prst="textNoShape">
              <a:avLst/>
            </a:prstTxWarp>
          </a:bodyPr>
          <a:lstStyle/>
          <a:p>
            <a:pPr algn="l" defTabSz="1936750" eaLnBrk="1" hangingPunct="1"/>
            <a:r>
              <a:rPr lang="en-US" altLang="zh-TW" sz="5600" b="1">
                <a:solidFill>
                  <a:schemeClr val="tx1"/>
                </a:solidFill>
                <a:latin typeface="Times New Roman" pitchFamily="18" charset="0"/>
              </a:rPr>
              <a:t>Dialogue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46050" y="1327152"/>
            <a:ext cx="17999076" cy="8627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6" tIns="91416" rIns="182836" bIns="91416" numCol="1" anchor="t" anchorCtr="0" compatLnSpc="1">
            <a:prstTxWarp prst="textNoShape">
              <a:avLst/>
            </a:prstTxWarp>
          </a:bodyPr>
          <a:lstStyle/>
          <a:p>
            <a:pPr marL="403226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3200" b="1" dirty="0">
                <a:latin typeface="Times New Roman" pitchFamily="18" charset="0"/>
              </a:rPr>
              <a:t>Turns</a:t>
            </a:r>
            <a:endParaRPr lang="en-US" altLang="zh-TW" sz="3200" dirty="0">
              <a:latin typeface="Times New Roman" pitchFamily="18" charset="0"/>
            </a:endParaRP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</a:rPr>
              <a:t>an uninterrupted stream of speech(one or several utterances/sentences) from one participant in a dialogue</a:t>
            </a: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</a:rPr>
              <a:t>speaking turn: conveys new information</a:t>
            </a: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</a:rPr>
              <a:t>	back-channel turn: acknowledgement and so on(e.g. O. K.) </a:t>
            </a:r>
          </a:p>
          <a:p>
            <a:pPr marL="403226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3200" b="1" dirty="0">
                <a:latin typeface="Times New Roman" pitchFamily="18" charset="0"/>
              </a:rPr>
              <a:t>Initiative-Response Pair</a:t>
            </a:r>
            <a:endParaRPr lang="en-US" altLang="zh-TW" sz="3200" dirty="0">
              <a:latin typeface="Times New Roman" pitchFamily="18" charset="0"/>
            </a:endParaRP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a turn may include both a response and an initiative</a:t>
            </a: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system initiative: the system always leads the interaction flow</a:t>
            </a: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</a:rPr>
              <a:t>	user initiative: the user decides how to proceed</a:t>
            </a: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</a:rPr>
              <a:t>	mixed initiative: both acceptable to some degree</a:t>
            </a:r>
          </a:p>
          <a:p>
            <a:pPr marL="403226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3200" b="1" dirty="0">
                <a:latin typeface="Times New Roman" pitchFamily="18" charset="0"/>
              </a:rPr>
              <a:t>Speech Acts(Dialogue Acts)</a:t>
            </a:r>
            <a:endParaRPr lang="en-US" altLang="zh-TW" sz="3200" dirty="0">
              <a:latin typeface="Times New Roman" pitchFamily="18" charset="0"/>
              <a:sym typeface="Symbol" pitchFamily="18" charset="2"/>
            </a:endParaRP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goal or intention carried by the speech regardless of the detailed linguistic form</a:t>
            </a: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forward looking acts</a:t>
            </a:r>
          </a:p>
          <a:p>
            <a:pPr marL="1892300" lvl="2" indent="-279400" defTabSz="193675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conversation opening(e.g. May I help you?), offer(e.g. There are three flights to Taipei…), assert(e.g. I’ll leave on Tuesday), reassert(e.g. No, I said Tuesday), information request(e.g. When does it depart?), etc.</a:t>
            </a: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backward looking acts</a:t>
            </a:r>
          </a:p>
          <a:p>
            <a:pPr marL="1892300" lvl="2" indent="-279400" defTabSz="193675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accept(e.g. Yes), accept-part(e.g. O.K., but economy class), reject(e.g. No), signal not clear(e.g. What did you say?), etc.</a:t>
            </a: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speech acts  linguistic forms : a many-to-many mapping</a:t>
            </a:r>
          </a:p>
          <a:p>
            <a:pPr marL="1892300" lvl="2" indent="-279400" defTabSz="1936750" eaLnBrk="1" hangingPunct="1">
              <a:lnSpc>
                <a:spcPct val="95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e.g. “O.K.”  request for confirmation, confirmation</a:t>
            </a:r>
          </a:p>
          <a:p>
            <a:pPr marL="1209676" lvl="1" indent="-403226" defTabSz="1936750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task dependent/independent</a:t>
            </a:r>
          </a:p>
          <a:p>
            <a:pPr marL="1209676" lvl="1" indent="-403226" defTabSz="1936750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helpful in analysis, modeling, training, system design, etc.</a:t>
            </a:r>
            <a:endParaRPr lang="en-US" altLang="zh-TW" sz="2800" b="1" dirty="0">
              <a:latin typeface="Times New Roman" pitchFamily="18" charset="0"/>
              <a:sym typeface="Symbol" pitchFamily="18" charset="2"/>
            </a:endParaRPr>
          </a:p>
          <a:p>
            <a:pPr marL="403226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Sub-dialogues</a:t>
            </a:r>
            <a:endParaRPr lang="en-US" altLang="zh-TW" sz="3200" dirty="0">
              <a:latin typeface="Times New Roman" pitchFamily="18" charset="0"/>
              <a:sym typeface="Symbol" pitchFamily="18" charset="2"/>
            </a:endParaRPr>
          </a:p>
          <a:p>
            <a:pPr marL="1209676" lvl="1" indent="-40322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e.g. “asking for destination”, “asking for departure time”, …..</a:t>
            </a:r>
            <a:endParaRPr lang="el-GR" altLang="zh-TW" sz="2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529" y="319883"/>
            <a:ext cx="18151474" cy="6262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16" tIns="91406" rIns="182816" bIns="91406" numCol="1" anchor="t" anchorCtr="0" compatLnSpc="1">
            <a:prstTxWarp prst="textNoShape">
              <a:avLst/>
            </a:prstTxWarp>
          </a:bodyPr>
          <a:lstStyle/>
          <a:p>
            <a:pPr algn="l" defTabSz="1936750" eaLnBrk="1" hangingPunct="1">
              <a:lnSpc>
                <a:spcPct val="85000"/>
              </a:lnSpc>
            </a:pPr>
            <a:r>
              <a:rPr lang="en-US" altLang="zh-TW" sz="5600" b="1" dirty="0">
                <a:solidFill>
                  <a:schemeClr val="tx1"/>
                </a:solidFill>
                <a:latin typeface="Times New Roman" pitchFamily="18" charset="0"/>
              </a:rPr>
              <a:t>Language Understanding for Limited Domain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33353" y="1296194"/>
            <a:ext cx="1815465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16" tIns="91406" rIns="182816" bIns="91406" numCol="1" anchor="t" anchorCtr="0" compatLnSpc="1">
            <a:prstTxWarp prst="textNoShape">
              <a:avLst/>
            </a:prstTxWarp>
          </a:bodyPr>
          <a:lstStyle/>
          <a:p>
            <a:pPr marL="384176" indent="-384176" defTabSz="193675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200" b="1" dirty="0">
                <a:latin typeface="Times New Roman" pitchFamily="18" charset="0"/>
              </a:rPr>
              <a:t>Semantic Frames 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 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An Example for Semantic Representation</a:t>
            </a:r>
            <a:endParaRPr lang="en-US" altLang="zh-TW" sz="3200" b="1" dirty="0">
              <a:latin typeface="Times New Roman" pitchFamily="18" charset="0"/>
            </a:endParaRPr>
          </a:p>
          <a:p>
            <a:pPr marL="1149350" lvl="1" indent="-384176" defTabSz="193675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a semantic class defined by an entity and a number of attributes(or slots)</a:t>
            </a:r>
          </a:p>
          <a:p>
            <a:pPr marL="1149350" lvl="1" indent="-384176" defTabSz="193675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		e.g. [Flight]:</a:t>
            </a:r>
          </a:p>
          <a:p>
            <a:pPr marL="1149350" lvl="1" indent="-384176" defTabSz="193675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			[Airline]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(United)</a:t>
            </a:r>
          </a:p>
          <a:p>
            <a:pPr marL="1149350" lvl="1" indent="-384176" defTabSz="193675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[Origin]  (San Francisco)</a:t>
            </a:r>
          </a:p>
          <a:p>
            <a:pPr marL="1149350" lvl="1" indent="-384176" defTabSz="193675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[Destination]  (Boston)</a:t>
            </a:r>
          </a:p>
          <a:p>
            <a:pPr marL="1149350" lvl="1" indent="-384176" defTabSz="193675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[Date]  (May 18)</a:t>
            </a:r>
          </a:p>
          <a:p>
            <a:pPr marL="1149350" lvl="1" indent="-384176" defTabSz="1936750"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[Flight No]  (2306)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1149350" lvl="1" indent="-384176" defTabSz="193675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“slot-and-filler” structure</a:t>
            </a:r>
          </a:p>
          <a:p>
            <a:pPr marL="384176" indent="-384176" defTabSz="193675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Sentence Parsing with Context-free Grammar (CFG) for Language Understanding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3829" y="9692482"/>
            <a:ext cx="18002250" cy="58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2746" tIns="86372" rIns="172746" bIns="86372">
            <a:spAutoFit/>
          </a:bodyPr>
          <a:lstStyle>
            <a:lvl1pPr marL="342900" indent="-3429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39750" indent="-179388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5000"/>
              </a:spcBef>
              <a:buFont typeface="Times New Roman" pitchFamily="18" charset="0"/>
              <a:buChar char="–"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extension to Probabilistic CFG, integration with N-gram(local relation without semantics), etc.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0080626" y="5849147"/>
            <a:ext cx="7343776" cy="390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2746" tIns="86372" rIns="172746" bIns="86372">
            <a:spAutoFit/>
          </a:bodyPr>
          <a:lstStyle>
            <a:lvl1pPr marL="342900" indent="-3429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360363" indent="-180975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Grammar(Rewrite Rules)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		S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NP VP</a:t>
            </a:r>
          </a:p>
          <a:p>
            <a:pPr lvl="1" algn="l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NP  N</a:t>
            </a:r>
          </a:p>
          <a:p>
            <a:pPr lvl="1" algn="l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VP  V-cluster PP</a:t>
            </a:r>
          </a:p>
          <a:p>
            <a:pPr lvl="1" algn="l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V-cluster  (would like to) V</a:t>
            </a:r>
          </a:p>
          <a:p>
            <a:pPr lvl="1" algn="l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V  fly| go</a:t>
            </a:r>
          </a:p>
          <a:p>
            <a:pPr lvl="1" algn="l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PP  Prep NP</a:t>
            </a:r>
          </a:p>
          <a:p>
            <a:pPr lvl="1" algn="l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N  Boston | I</a:t>
            </a:r>
          </a:p>
          <a:p>
            <a:pPr lvl="1" algn="l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Prep  to</a:t>
            </a:r>
          </a:p>
        </p:txBody>
      </p:sp>
      <p:grpSp>
        <p:nvGrpSpPr>
          <p:cNvPr id="6151" name="Group 39"/>
          <p:cNvGrpSpPr>
            <a:grpSpLocks/>
          </p:cNvGrpSpPr>
          <p:nvPr/>
        </p:nvGrpSpPr>
        <p:grpSpPr bwMode="auto">
          <a:xfrm>
            <a:off x="431801" y="5434810"/>
            <a:ext cx="9217027" cy="4426745"/>
            <a:chOff x="136" y="2282"/>
            <a:chExt cx="2903" cy="1859"/>
          </a:xfrm>
        </p:grpSpPr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1305" y="2282"/>
              <a:ext cx="18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777" y="2607"/>
              <a:ext cx="28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NP</a:t>
              </a:r>
            </a:p>
          </p:txBody>
        </p:sp>
        <p:sp>
          <p:nvSpPr>
            <p:cNvPr id="6154" name="Text Box 9"/>
            <p:cNvSpPr txBox="1">
              <a:spLocks noChangeArrowheads="1"/>
            </p:cNvSpPr>
            <p:nvPr/>
          </p:nvSpPr>
          <p:spPr bwMode="auto">
            <a:xfrm>
              <a:off x="136" y="3176"/>
              <a:ext cx="20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155" name="Text Box 10"/>
            <p:cNvSpPr txBox="1">
              <a:spLocks noChangeArrowheads="1"/>
            </p:cNvSpPr>
            <p:nvPr/>
          </p:nvSpPr>
          <p:spPr bwMode="auto">
            <a:xfrm>
              <a:off x="1134" y="2843"/>
              <a:ext cx="60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V-cluster</a:t>
              </a:r>
            </a:p>
          </p:txBody>
        </p:sp>
        <p:sp>
          <p:nvSpPr>
            <p:cNvPr id="6156" name="Text Box 11"/>
            <p:cNvSpPr txBox="1">
              <a:spLocks noChangeArrowheads="1"/>
            </p:cNvSpPr>
            <p:nvPr/>
          </p:nvSpPr>
          <p:spPr bwMode="auto">
            <a:xfrm>
              <a:off x="2177" y="2835"/>
              <a:ext cx="26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PP</a:t>
              </a:r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1667" y="2594"/>
              <a:ext cx="28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VP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548" y="3182"/>
              <a:ext cx="20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2619" y="3176"/>
              <a:ext cx="28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NP</a:t>
              </a: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009" y="3172"/>
              <a:ext cx="36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Prep</a:t>
              </a:r>
            </a:p>
          </p:txBody>
        </p:sp>
        <p:sp>
          <p:nvSpPr>
            <p:cNvPr id="6161" name="Text Box 16"/>
            <p:cNvSpPr txBox="1">
              <a:spLocks noChangeArrowheads="1"/>
            </p:cNvSpPr>
            <p:nvPr/>
          </p:nvSpPr>
          <p:spPr bwMode="auto">
            <a:xfrm>
              <a:off x="136" y="3848"/>
              <a:ext cx="15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499" y="3841"/>
              <a:ext cx="8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would like to</a:t>
              </a:r>
            </a:p>
          </p:txBody>
        </p:sp>
        <p:sp>
          <p:nvSpPr>
            <p:cNvPr id="6163" name="Text Box 18"/>
            <p:cNvSpPr txBox="1">
              <a:spLocks noChangeArrowheads="1"/>
            </p:cNvSpPr>
            <p:nvPr/>
          </p:nvSpPr>
          <p:spPr bwMode="auto">
            <a:xfrm>
              <a:off x="1553" y="3841"/>
              <a:ext cx="26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fly</a:t>
              </a:r>
            </a:p>
          </p:txBody>
        </p:sp>
        <p:sp>
          <p:nvSpPr>
            <p:cNvPr id="6164" name="Text Box 19"/>
            <p:cNvSpPr txBox="1">
              <a:spLocks noChangeArrowheads="1"/>
            </p:cNvSpPr>
            <p:nvPr/>
          </p:nvSpPr>
          <p:spPr bwMode="auto">
            <a:xfrm>
              <a:off x="2086" y="3841"/>
              <a:ext cx="21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to</a:t>
              </a:r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2540" y="3841"/>
              <a:ext cx="49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Boston</a:t>
              </a:r>
            </a:p>
          </p:txBody>
        </p:sp>
        <p:sp>
          <p:nvSpPr>
            <p:cNvPr id="6166" name="Text Box 21"/>
            <p:cNvSpPr txBox="1">
              <a:spLocks noChangeArrowheads="1"/>
            </p:cNvSpPr>
            <p:nvPr/>
          </p:nvSpPr>
          <p:spPr bwMode="auto">
            <a:xfrm>
              <a:off x="2676" y="3515"/>
              <a:ext cx="20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453" y="3186"/>
              <a:ext cx="92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2746" tIns="86372" rIns="172746" bIns="86372">
              <a:spAutoFit/>
            </a:bodyPr>
            <a:lstStyle>
              <a:lvl1pPr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863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3400">
                  <a:latin typeface="Times New Roman" pitchFamily="18" charset="0"/>
                </a:rPr>
                <a:t>(would like to)</a:t>
              </a:r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 flipH="1">
              <a:off x="1017" y="2438"/>
              <a:ext cx="264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 flipH="1">
              <a:off x="317" y="2789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 flipH="1">
              <a:off x="1078" y="3046"/>
              <a:ext cx="19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 flipH="1">
              <a:off x="1497" y="2744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 flipH="1" flipV="1">
              <a:off x="1477" y="2433"/>
              <a:ext cx="253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 flipH="1" flipV="1">
              <a:off x="1945" y="2732"/>
              <a:ext cx="1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 flipH="1" flipV="1">
              <a:off x="2404" y="3016"/>
              <a:ext cx="1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 flipH="1" flipV="1">
              <a:off x="1425" y="3062"/>
              <a:ext cx="1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 flipH="1" flipV="1">
              <a:off x="1656" y="3421"/>
              <a:ext cx="1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 flipH="1" flipV="1">
              <a:off x="905" y="3424"/>
              <a:ext cx="2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 flipH="1" flipV="1">
              <a:off x="227" y="3430"/>
              <a:ext cx="2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 flipH="1" flipV="1">
              <a:off x="2176" y="3424"/>
              <a:ext cx="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 flipH="1" flipV="1">
              <a:off x="2767" y="3719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 flipH="1" flipV="1">
              <a:off x="2767" y="3379"/>
              <a:ext cx="0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H="1">
              <a:off x="2182" y="3046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39" name="圖片 3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465" y="8570218"/>
            <a:ext cx="1565584" cy="546005"/>
          </a:xfrm>
          <a:prstGeom prst="rect">
            <a:avLst/>
          </a:prstGeom>
        </p:spPr>
      </p:pic>
      <p:sp>
        <p:nvSpPr>
          <p:cNvPr id="40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529" y="248445"/>
            <a:ext cx="18151474" cy="8477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794" tIns="91394" rIns="182794" bIns="91394" numCol="1" anchor="t" anchorCtr="0" compatLnSpc="1">
            <a:prstTxWarp prst="textNoShape">
              <a:avLst/>
            </a:prstTxWarp>
          </a:bodyPr>
          <a:lstStyle/>
          <a:p>
            <a:pPr algn="l" defTabSz="1936750" eaLnBrk="1" hangingPunct="1">
              <a:lnSpc>
                <a:spcPct val="85000"/>
              </a:lnSpc>
            </a:pPr>
            <a:r>
              <a:rPr lang="en-US" altLang="zh-TW" sz="6000" b="1" dirty="0">
                <a:solidFill>
                  <a:schemeClr val="tx1"/>
                </a:solidFill>
                <a:latin typeface="Times New Roman" pitchFamily="18" charset="0"/>
              </a:rPr>
              <a:t>Robust Parsing for Speech Understanding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39700" y="1284291"/>
            <a:ext cx="18288000" cy="90035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794" tIns="91394" rIns="182794" bIns="91394" numCol="1" anchor="t" anchorCtr="0" compatLnSpc="1">
            <a:prstTxWarp prst="textNoShape">
              <a:avLst/>
            </a:prstTxWarp>
          </a:bodyPr>
          <a:lstStyle/>
          <a:p>
            <a:pPr marL="384176" indent="-384176" defTabSz="19367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4800" b="1" dirty="0">
                <a:latin typeface="Times New Roman" pitchFamily="18" charset="0"/>
              </a:rPr>
              <a:t>Problems for Sentence Parsing with CFG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ungrammatical utterances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speech recognition errors (substitutions, deletions, insertions)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spontaneous speech problems: um–, cough, hesitation, repetition, repair, etc.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500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unnecessary details, irrelevant words, greetings, unlimited number of linguistic forms for a given act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		e.g.  to Boston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		        I’m going to Boston, I need be to at Boston Tomorrow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		        um– just a minute– I wish to – I wish to – go to Boston </a:t>
            </a:r>
          </a:p>
          <a:p>
            <a:pPr marL="384176" indent="-384176" defTabSz="1936750" eaLnBrk="1" hangingPunct="1">
              <a:lnSpc>
                <a:spcPct val="80000"/>
              </a:lnSpc>
            </a:pPr>
            <a:r>
              <a:rPr lang="en-US" altLang="zh-TW" sz="4800" b="1" dirty="0">
                <a:latin typeface="Times New Roman" pitchFamily="18" charset="0"/>
              </a:rPr>
              <a:t>Robust Parsing as an Example Approach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small grammars for particular items in a very limited domain, others handled as fillers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		e.g.  Destination→ Prep </a:t>
            </a:r>
            <a:r>
              <a:rPr lang="en-US" altLang="zh-TW" sz="3200" dirty="0" err="1">
                <a:latin typeface="Times New Roman" pitchFamily="18" charset="0"/>
                <a:cs typeface="Times New Roman" pitchFamily="18" charset="0"/>
              </a:rPr>
              <a:t>CityName</a:t>
            </a: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	 	        Prep → to |for| at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altLang="zh-TW" sz="3200" dirty="0" err="1">
                <a:latin typeface="Times New Roman" pitchFamily="18" charset="0"/>
                <a:cs typeface="Times New Roman" pitchFamily="18" charset="0"/>
              </a:rPr>
              <a:t>CityName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 → Boston |Los Angeles|... 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different small grammars may operate simultaneously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keyword spotting helpful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concept N-gram may be helpful		</a:t>
            </a:r>
          </a:p>
          <a:p>
            <a:pPr marL="384176" indent="-384176" defTabSz="1936750" eaLnBrk="1" hangingPunct="1">
              <a:lnSpc>
                <a:spcPct val="80000"/>
              </a:lnSpc>
            </a:pPr>
            <a:r>
              <a:rPr lang="en-US" altLang="zh-TW" sz="4800" b="1" dirty="0">
                <a:latin typeface="Times New Roman" pitchFamily="18" charset="0"/>
              </a:rPr>
              <a:t>Speech Understanding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two-stage: speech recognition (or keyword spotting) followed by semantic parsing (e.g. robust parsing)</a:t>
            </a:r>
          </a:p>
          <a:p>
            <a:pPr marL="1149350" lvl="1" indent="-384176" defTabSz="1936750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single-stage: integrated into a single stage</a:t>
            </a:r>
          </a:p>
        </p:txBody>
      </p:sp>
      <p:grpSp>
        <p:nvGrpSpPr>
          <p:cNvPr id="7172" name="Group 49"/>
          <p:cNvGrpSpPr>
            <a:grpSpLocks/>
          </p:cNvGrpSpPr>
          <p:nvPr/>
        </p:nvGrpSpPr>
        <p:grpSpPr bwMode="auto">
          <a:xfrm>
            <a:off x="8996364" y="6854032"/>
            <a:ext cx="9648824" cy="1595436"/>
            <a:chOff x="2789" y="2885"/>
            <a:chExt cx="3039" cy="670"/>
          </a:xfrm>
        </p:grpSpPr>
        <p:sp>
          <p:nvSpPr>
            <p:cNvPr id="7173" name="Line 34"/>
            <p:cNvSpPr>
              <a:spLocks noChangeShapeType="1"/>
            </p:cNvSpPr>
            <p:nvPr/>
          </p:nvSpPr>
          <p:spPr bwMode="auto">
            <a:xfrm flipV="1">
              <a:off x="4201" y="310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4" name="Line 35"/>
            <p:cNvSpPr>
              <a:spLocks noChangeShapeType="1"/>
            </p:cNvSpPr>
            <p:nvPr/>
          </p:nvSpPr>
          <p:spPr bwMode="auto">
            <a:xfrm flipV="1">
              <a:off x="4353" y="309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5" name="Line 36"/>
            <p:cNvSpPr>
              <a:spLocks noChangeShapeType="1"/>
            </p:cNvSpPr>
            <p:nvPr/>
          </p:nvSpPr>
          <p:spPr bwMode="auto">
            <a:xfrm>
              <a:off x="4353" y="32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Text Box 37"/>
            <p:cNvSpPr txBox="1">
              <a:spLocks noChangeArrowheads="1"/>
            </p:cNvSpPr>
            <p:nvPr/>
          </p:nvSpPr>
          <p:spPr bwMode="auto">
            <a:xfrm>
              <a:off x="2789" y="3153"/>
              <a:ext cx="13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2800" dirty="0" err="1">
                  <a:latin typeface="Times New Roman" pitchFamily="18" charset="0"/>
                </a:rPr>
                <a:t>CityName</a:t>
              </a:r>
              <a:r>
                <a:rPr lang="en-US" altLang="zh-TW" sz="2800" dirty="0">
                  <a:latin typeface="Times New Roman" pitchFamily="18" charset="0"/>
                </a:rPr>
                <a:t> (Boston,...)</a:t>
              </a:r>
            </a:p>
          </p:txBody>
        </p:sp>
        <p:sp>
          <p:nvSpPr>
            <p:cNvPr id="7177" name="Text Box 38"/>
            <p:cNvSpPr txBox="1">
              <a:spLocks noChangeArrowheads="1"/>
            </p:cNvSpPr>
            <p:nvPr/>
          </p:nvSpPr>
          <p:spPr bwMode="auto">
            <a:xfrm>
              <a:off x="4557" y="3157"/>
              <a:ext cx="127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16" tIns="91406" rIns="182816" bIns="91406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/>
              <a:r>
                <a:rPr lang="en-US" altLang="zh-TW" sz="2800" dirty="0">
                  <a:latin typeface="Times New Roman" pitchFamily="18" charset="0"/>
                </a:rPr>
                <a:t>direction (to, for...)</a:t>
              </a:r>
            </a:p>
          </p:txBody>
        </p:sp>
        <p:sp>
          <p:nvSpPr>
            <p:cNvPr id="7178" name="Text Box 44"/>
            <p:cNvSpPr txBox="1">
              <a:spLocks noChangeArrowheads="1"/>
            </p:cNvSpPr>
            <p:nvPr/>
          </p:nvSpPr>
          <p:spPr bwMode="auto">
            <a:xfrm>
              <a:off x="3446" y="3335"/>
              <a:ext cx="199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2800" dirty="0">
                  <a:latin typeface="Times New Roman" pitchFamily="18" charset="0"/>
                </a:rPr>
                <a:t>similar to class-based N-gram</a:t>
              </a:r>
            </a:p>
          </p:txBody>
        </p:sp>
        <p:sp>
          <p:nvSpPr>
            <p:cNvPr id="7179" name="Text Box 45"/>
            <p:cNvSpPr txBox="1">
              <a:spLocks noChangeArrowheads="1"/>
            </p:cNvSpPr>
            <p:nvPr/>
          </p:nvSpPr>
          <p:spPr bwMode="auto">
            <a:xfrm>
              <a:off x="3809" y="2885"/>
              <a:ext cx="199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2800" dirty="0" err="1">
                  <a:latin typeface="Times New Roman" pitchFamily="18" charset="0"/>
                </a:rPr>
                <a:t>Prob</a:t>
              </a:r>
              <a:r>
                <a:rPr lang="en-US" altLang="zh-TW" sz="2800" dirty="0">
                  <a:latin typeface="Times New Roman" pitchFamily="18" charset="0"/>
                </a:rPr>
                <a:t>(c</a:t>
              </a:r>
              <a:r>
                <a:rPr lang="en-US" altLang="zh-TW" sz="2800" baseline="-25000" dirty="0">
                  <a:latin typeface="Times New Roman" pitchFamily="18" charset="0"/>
                </a:rPr>
                <a:t>i</a:t>
              </a:r>
              <a:r>
                <a:rPr lang="en-US" altLang="zh-TW" sz="2800" dirty="0">
                  <a:latin typeface="Times New Roman" pitchFamily="18" charset="0"/>
                </a:rPr>
                <a:t>|c</a:t>
              </a:r>
              <a:r>
                <a:rPr lang="en-US" altLang="zh-TW" sz="2800" baseline="-25000" dirty="0">
                  <a:latin typeface="Times New Roman" pitchFamily="18" charset="0"/>
                </a:rPr>
                <a:t>i-1</a:t>
              </a:r>
              <a:r>
                <a:rPr lang="en-US" altLang="zh-TW" sz="2800" dirty="0">
                  <a:latin typeface="Times New Roman" pitchFamily="18" charset="0"/>
                </a:rPr>
                <a:t>), c</a:t>
              </a:r>
              <a:r>
                <a:rPr lang="en-US" altLang="zh-TW" sz="2800" baseline="-25000" dirty="0">
                  <a:latin typeface="Times New Roman" pitchFamily="18" charset="0"/>
                </a:rPr>
                <a:t>i</a:t>
              </a:r>
              <a:r>
                <a:rPr lang="en-US" altLang="zh-TW" sz="2800" dirty="0">
                  <a:latin typeface="Times New Roman" pitchFamily="18" charset="0"/>
                </a:rPr>
                <a:t>: concept</a:t>
              </a:r>
            </a:p>
          </p:txBody>
        </p:sp>
        <p:sp>
          <p:nvSpPr>
            <p:cNvPr id="7180" name="Line 48"/>
            <p:cNvSpPr>
              <a:spLocks noChangeShapeType="1"/>
            </p:cNvSpPr>
            <p:nvPr/>
          </p:nvSpPr>
          <p:spPr bwMode="auto">
            <a:xfrm flipH="1" flipV="1">
              <a:off x="4153" y="3283"/>
              <a:ext cx="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3204"/>
            <a:ext cx="18288000" cy="1107996"/>
          </a:xfrm>
        </p:spPr>
        <p:txBody>
          <a:bodyPr anchor="ctr" anchorCtr="0">
            <a:spAutoFit/>
          </a:bodyPr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 (CRF)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361595"/>
                <a:ext cx="18288000" cy="5863080"/>
              </a:xfrm>
            </p:spPr>
            <p:txBody>
              <a:bodyPr>
                <a:spAutoFit/>
              </a:bodyPr>
              <a:lstStyle/>
              <a:p>
                <a:pPr marL="384176" indent="-384176" defTabSz="1936750" eaLnBrk="1" hangingPunct="1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TW" sz="5200" b="1" dirty="0">
                    <a:latin typeface="Times New Roman" pitchFamily="18" charset="0"/>
                  </a:rPr>
                  <a:t>Find a label sequence </a:t>
                </a:r>
                <a14:m>
                  <m:oMath xmlns:m="http://schemas.openxmlformats.org/officeDocument/2006/math">
                    <m:r>
                      <a:rPr lang="en-US" altLang="zh-TW" sz="5200" b="1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TW" sz="5200" b="1" dirty="0">
                    <a:latin typeface="Times New Roman" pitchFamily="18" charset="0"/>
                  </a:rPr>
                  <a:t> that maximizes: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b="1" i="1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US" altLang="zh-TW" sz="4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4000" b="1" i="1">
                              <a:latin typeface="Cambria Math"/>
                            </a:rPr>
                            <m:t>;</m:t>
                          </m:r>
                          <m:r>
                            <a:rPr lang="zh-TW" altLang="en-US" sz="40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TW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4000" i="1">
                              <a:latin typeface="Cambria Math"/>
                            </a:rPr>
                            <m:t>𝑍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4000">
                          <a:latin typeface="Cambria Math"/>
                        </a:rPr>
                        <m:t>exp</m:t>
                      </m:r>
                      <m:r>
                        <a:rPr lang="en-US" altLang="zh-TW" sz="4000" i="1">
                          <a:latin typeface="Cambria Math"/>
                        </a:rPr>
                        <m:t>⁡{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4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40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zh-TW" altLang="en-US" sz="4000" i="1">
                              <a:latin typeface="Cambria Math"/>
                            </a:rPr>
                            <m:t>𝜃</m:t>
                          </m:r>
                          <m:r>
                            <a:rPr lang="zh-TW" altLang="en-US" sz="4000" i="1">
                              <a:latin typeface="Cambria Math"/>
                            </a:rPr>
                            <m:t>∙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4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4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TW" sz="4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4000" dirty="0"/>
              </a:p>
              <a:p>
                <a:pPr lvl="1"/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Input observation sequence </a:t>
                </a:r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Output label sequence </a:t>
                </a:r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 : feature function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4000">
                        <a:latin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: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𝑍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 : term </a:t>
                </a:r>
                <a:r>
                  <a:rPr lang="en-US" altLang="zh-TW" sz="4800" dirty="0">
                    <a:latin typeface="Times New Roman" pitchFamily="18" charset="0"/>
                    <a:cs typeface="Times New Roman" pitchFamily="18" charset="0"/>
                  </a:rPr>
                  <a:t>for normalization</a:t>
                </a:r>
                <a:endParaRPr lang="zh-TW" altLang="en-US" sz="4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61595"/>
                <a:ext cx="18288000" cy="5863080"/>
              </a:xfrm>
              <a:blipFill>
                <a:blip r:embed="rId3"/>
                <a:stretch>
                  <a:fillRect l="-1500" t="-5301" b="-4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2761386" y="7257322"/>
            <a:ext cx="12143254" cy="2747512"/>
            <a:chOff x="1380693" y="3628264"/>
            <a:chExt cx="6071627" cy="1373756"/>
          </a:xfrm>
        </p:grpSpPr>
        <p:pic>
          <p:nvPicPr>
            <p:cNvPr id="309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7" t="64366" r="26260" b="4105"/>
            <a:stretch/>
          </p:blipFill>
          <p:spPr bwMode="auto">
            <a:xfrm>
              <a:off x="2195736" y="3628264"/>
              <a:ext cx="5256584" cy="1373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1380693" y="3705877"/>
              <a:ext cx="624530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/>
                <a:t>Observed</a:t>
              </a:r>
            </a:p>
            <a:p>
              <a:pPr algn="ctr"/>
              <a:r>
                <a:rPr lang="en-US" altLang="zh-TW" b="1" dirty="0" smtClean="0"/>
                <a:t>variables</a:t>
              </a:r>
              <a:endParaRPr lang="zh-TW" altLang="en-US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412430" y="4515967"/>
              <a:ext cx="592470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/>
                <a:t>Target</a:t>
              </a:r>
            </a:p>
            <a:p>
              <a:pPr algn="ctr"/>
              <a:r>
                <a:rPr lang="en-US" altLang="zh-TW" b="1" dirty="0" smtClean="0"/>
                <a:t>variables</a:t>
              </a:r>
              <a:endParaRPr lang="zh-TW" altLang="en-US" b="1" dirty="0"/>
            </a:p>
          </p:txBody>
        </p:sp>
      </p:grpSp>
      <p:pic>
        <p:nvPicPr>
          <p:cNvPr id="8" name="圖片 7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72" y="8806952"/>
            <a:ext cx="2016224" cy="703168"/>
          </a:xfrm>
          <a:prstGeom prst="rect">
            <a:avLst/>
          </a:prstGeom>
        </p:spPr>
      </p:pic>
      <p:sp>
        <p:nvSpPr>
          <p:cNvPr id="9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361594"/>
                <a:ext cx="18288000" cy="5715347"/>
              </a:xfrm>
            </p:spPr>
            <p:txBody>
              <a:bodyPr>
                <a:spAutoFit/>
              </a:bodyPr>
              <a:lstStyle/>
              <a:p>
                <a:pPr marL="384176" indent="-384176" defTabSz="1936750" eaLnBrk="1" hangingPunct="1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TW" sz="5200" b="1" dirty="0">
                    <a:latin typeface="Times New Roman" pitchFamily="18" charset="0"/>
                  </a:rPr>
                  <a:t>Find a label sequence </a:t>
                </a:r>
                <a14:m>
                  <m:oMath xmlns:m="http://schemas.openxmlformats.org/officeDocument/2006/math">
                    <m:r>
                      <a:rPr lang="en-US" altLang="zh-TW" sz="5200" b="1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TW" sz="5200" b="1" dirty="0">
                    <a:latin typeface="Times New Roman" pitchFamily="18" charset="0"/>
                  </a:rPr>
                  <a:t> that maximizes: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000" b="1" i="1">
                              <a:latin typeface="Cambria Math"/>
                            </a:rPr>
                            <m:t>𝒚</m:t>
                          </m:r>
                        </m:e>
                        <m:e>
                          <m:r>
                            <a:rPr lang="en-US" altLang="zh-TW" sz="4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4000" b="1" i="1">
                              <a:latin typeface="Cambria Math"/>
                            </a:rPr>
                            <m:t>;</m:t>
                          </m:r>
                          <m:r>
                            <a:rPr lang="zh-TW" altLang="en-US" sz="40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TW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4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4000" i="1">
                              <a:latin typeface="Cambria Math"/>
                            </a:rPr>
                            <m:t>𝑍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4000">
                          <a:latin typeface="Cambria Math"/>
                        </a:rPr>
                        <m:t>exp</m:t>
                      </m:r>
                      <m:r>
                        <a:rPr lang="en-US" altLang="zh-TW" sz="4000" i="1">
                          <a:latin typeface="Cambria Math"/>
                        </a:rPr>
                        <m:t>⁡{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4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40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zh-TW" altLang="en-US" sz="4000" i="1">
                              <a:latin typeface="Cambria Math"/>
                            </a:rPr>
                            <m:t>𝜃</m:t>
                          </m:r>
                          <m:r>
                            <a:rPr lang="zh-TW" altLang="en-US" sz="4000" i="1">
                              <a:latin typeface="Cambria Math"/>
                            </a:rPr>
                            <m:t>∙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TW" sz="4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4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4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TW" sz="4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TW" sz="4000" dirty="0"/>
              </a:p>
              <a:p>
                <a:pPr lvl="1"/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Input observation sequence </a:t>
                </a:r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𝒙</m:t>
                    </m:r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Output label sequence </a:t>
                </a:r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𝒚</m:t>
                    </m:r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400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 : feature function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4000">
                        <a:latin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: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4000">
                        <a:latin typeface="Cambria Math"/>
                        <a:cs typeface="Times New Roman" pitchFamily="18" charset="0"/>
                      </a:rPr>
                      <m:t>𝑍</m:t>
                    </m:r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400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4000" dirty="0">
                    <a:latin typeface="Times New Roman" pitchFamily="18" charset="0"/>
                    <a:cs typeface="Times New Roman" pitchFamily="18" charset="0"/>
                  </a:rPr>
                  <a:t> : Normalized term</a:t>
                </a:r>
                <a:endParaRPr lang="zh-TW" altLang="en-US" sz="4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61594"/>
                <a:ext cx="18288000" cy="5715347"/>
              </a:xfrm>
              <a:blipFill>
                <a:blip r:embed="rId3"/>
                <a:stretch>
                  <a:fillRect l="-1500" t="-5437" b="-3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11507440" y="3136818"/>
            <a:ext cx="21010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967092" y="3272086"/>
                <a:ext cx="46999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b="1" i="1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altLang="zh-TW" sz="4000" b="1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sz="4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sz="4000" b="1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zh-TW" altLang="en-US" sz="4000" b="1" i="1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altLang="zh-TW" sz="4000" b="1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TW" sz="4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TW" sz="4000" b="1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092" y="3272086"/>
                <a:ext cx="469994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2812196" y="5743217"/>
            <a:ext cx="12092446" cy="4471632"/>
            <a:chOff x="1406098" y="2871211"/>
            <a:chExt cx="6046223" cy="2235816"/>
          </a:xfrm>
        </p:grpSpPr>
        <p:sp>
          <p:nvSpPr>
            <p:cNvPr id="4" name="文字方塊 3"/>
            <p:cNvSpPr txBox="1"/>
            <p:nvPr/>
          </p:nvSpPr>
          <p:spPr>
            <a:xfrm>
              <a:off x="1406098" y="3707182"/>
              <a:ext cx="624530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Observed</a:t>
              </a:r>
            </a:p>
            <a:p>
              <a:pPr algn="ctr"/>
              <a:r>
                <a:rPr lang="en-US" altLang="zh-TW" b="1" dirty="0"/>
                <a:t>variables</a:t>
              </a:r>
              <a:endParaRPr lang="zh-TW" altLang="en-US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412431" y="4525546"/>
              <a:ext cx="592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Target</a:t>
              </a:r>
            </a:p>
            <a:p>
              <a:pPr algn="ctr"/>
              <a:r>
                <a:rPr lang="en-US" altLang="zh-TW" b="1" dirty="0"/>
                <a:t>variables</a:t>
              </a:r>
              <a:endParaRPr lang="zh-TW" altLang="en-US" b="1" dirty="0"/>
            </a:p>
            <a:p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4160293" y="2871211"/>
                  <a:ext cx="2107532" cy="66172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TW" altLang="en-US" sz="4000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altLang="zh-TW" sz="4000" b="1" dirty="0">
                      <a:solidFill>
                        <a:srgbClr val="C00000"/>
                      </a:solidFill>
                    </a:rPr>
                    <a:t>is determined</a:t>
                  </a:r>
                  <a:br>
                    <a:rPr lang="en-US" altLang="zh-TW" sz="4000" b="1" dirty="0">
                      <a:solidFill>
                        <a:srgbClr val="C00000"/>
                      </a:solidFill>
                    </a:rPr>
                  </a:br>
                  <a:r>
                    <a:rPr lang="en-US" altLang="zh-TW" sz="4000" b="1" dirty="0">
                      <a:solidFill>
                        <a:srgbClr val="C00000"/>
                      </a:solidFill>
                    </a:rPr>
                    <a:t>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altLang="zh-TW" sz="4000" b="1" dirty="0">
                      <a:solidFill>
                        <a:srgbClr val="C0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TW" altLang="en-US" sz="4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293" y="2871211"/>
                  <a:ext cx="2107532" cy="661720"/>
                </a:xfrm>
                <a:prstGeom prst="rect">
                  <a:avLst/>
                </a:prstGeom>
                <a:blipFill>
                  <a:blip r:embed="rId5"/>
                  <a:stretch>
                    <a:fillRect t="-7763" r="-4473" b="-1826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10" t="33349" r="29756" b="33325"/>
            <a:stretch/>
          </p:blipFill>
          <p:spPr bwMode="auto">
            <a:xfrm>
              <a:off x="2265674" y="3599320"/>
              <a:ext cx="5186647" cy="145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直線單箭頭接點 10"/>
            <p:cNvCxnSpPr/>
            <p:nvPr/>
          </p:nvCxnSpPr>
          <p:spPr>
            <a:xfrm flipH="1">
              <a:off x="3995936" y="3579097"/>
              <a:ext cx="432048" cy="8828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792800" y="4130955"/>
                  <a:ext cx="921855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r>
                          <a:rPr lang="en-US" altLang="zh-TW" sz="32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32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32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800" y="4130955"/>
                  <a:ext cx="921855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691410" y="4814639"/>
                  <a:ext cx="1124635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r>
                          <a:rPr lang="en-US" altLang="zh-TW" sz="32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32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32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32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410" y="4814639"/>
                  <a:ext cx="1124635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0" y="-13204"/>
            <a:ext cx="18288000" cy="1107996"/>
          </a:xfrm>
        </p:spPr>
        <p:txBody>
          <a:bodyPr anchor="ctr" anchorCtr="0">
            <a:spAutoFit/>
          </a:bodyPr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 (CRF)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72" y="8700302"/>
            <a:ext cx="2016224" cy="703168"/>
          </a:xfrm>
          <a:prstGeom prst="rect">
            <a:avLst/>
          </a:prstGeom>
        </p:spPr>
      </p:pic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94"/>
            <a:ext cx="18288000" cy="1080000"/>
          </a:xfrm>
        </p:spPr>
        <p:txBody>
          <a:bodyPr anchor="ctr" anchorCtr="0"/>
          <a:lstStyle/>
          <a:p>
            <a:pPr algn="l"/>
            <a:r>
              <a:rPr lang="en-US" altLang="zh-TW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1594"/>
            <a:ext cx="18288000" cy="8751114"/>
          </a:xfrm>
        </p:spPr>
        <p:txBody>
          <a:bodyPr>
            <a:spAutoFit/>
          </a:bodyPr>
          <a:lstStyle/>
          <a:p>
            <a:pPr marL="384176" indent="-384176" defTabSz="1936750" eaLnBrk="1" hangingPunct="1">
              <a:spcBef>
                <a:spcPct val="0"/>
              </a:spcBef>
              <a:spcAft>
                <a:spcPts val="2000"/>
              </a:spcAft>
            </a:pPr>
            <a:r>
              <a:rPr lang="en-US" altLang="zh-TW" sz="6000" b="1" dirty="0">
                <a:latin typeface="Times New Roman" pitchFamily="18" charset="0"/>
              </a:rPr>
              <a:t>POS Tagging</a:t>
            </a:r>
          </a:p>
          <a:p>
            <a:pPr lvl="1">
              <a:spcBef>
                <a:spcPts val="2000"/>
              </a:spcBef>
              <a:spcAft>
                <a:spcPts val="2000"/>
              </a:spcAft>
            </a:pP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Input sequence: natural language sentence</a:t>
            </a:r>
          </a:p>
          <a:p>
            <a:pPr marL="1892300" lvl="2" indent="-279400" defTabSz="1936750" eaLnBrk="1" hangingPunct="1">
              <a:spcBef>
                <a:spcPts val="2000"/>
              </a:spcBef>
              <a:spcAft>
                <a:spcPts val="2000"/>
              </a:spcAft>
            </a:pPr>
            <a:r>
              <a:rPr lang="en-US" altLang="zh-TW" dirty="0">
                <a:latin typeface="Times New Roman" pitchFamily="18" charset="0"/>
              </a:rPr>
              <a:t>Ex: “Amy ate lunch at KFC”</a:t>
            </a:r>
          </a:p>
          <a:p>
            <a:pPr lvl="1">
              <a:spcBef>
                <a:spcPts val="2000"/>
              </a:spcBef>
              <a:spcAft>
                <a:spcPts val="2000"/>
              </a:spcAft>
            </a:pPr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Output sequence: POS tagging</a:t>
            </a:r>
          </a:p>
          <a:p>
            <a:pPr marL="1892300" lvl="2" indent="-279400" defTabSz="1936750" eaLnBrk="1" hangingPunct="1">
              <a:spcBef>
                <a:spcPts val="2000"/>
              </a:spcBef>
              <a:spcAft>
                <a:spcPts val="2000"/>
              </a:spcAft>
            </a:pPr>
            <a:r>
              <a:rPr lang="en-US" altLang="zh-TW" dirty="0">
                <a:latin typeface="Times New Roman" pitchFamily="18" charset="0"/>
              </a:rPr>
              <a:t>Possible POS tagging: NOUN, VERB, ADJECTIVE, ADVERB, PREPOSITION…</a:t>
            </a:r>
          </a:p>
          <a:p>
            <a:pPr marL="1892300" lvl="2" indent="-279400" defTabSz="1936750" eaLnBrk="1" hangingPunct="1">
              <a:spcBef>
                <a:spcPts val="2000"/>
              </a:spcBef>
              <a:spcAft>
                <a:spcPts val="2000"/>
              </a:spcAft>
            </a:pPr>
            <a:r>
              <a:rPr lang="en-US" altLang="zh-TW" dirty="0">
                <a:latin typeface="Times New Roman" pitchFamily="18" charset="0"/>
              </a:rPr>
              <a:t>Ex: “Amy(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NOUN</a:t>
            </a:r>
            <a:r>
              <a:rPr lang="en-US" altLang="zh-TW" dirty="0">
                <a:latin typeface="Times New Roman" pitchFamily="18" charset="0"/>
              </a:rPr>
              <a:t>) ate(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VERB</a:t>
            </a:r>
            <a:r>
              <a:rPr lang="en-US" altLang="zh-TW" dirty="0">
                <a:latin typeface="Times New Roman" pitchFamily="18" charset="0"/>
              </a:rPr>
              <a:t>) lunch(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NOUN</a:t>
            </a:r>
            <a:r>
              <a:rPr lang="en-US" altLang="zh-TW" dirty="0">
                <a:latin typeface="Times New Roman" pitchFamily="18" charset="0"/>
              </a:rPr>
              <a:t>) at(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PREPOSITION</a:t>
            </a:r>
            <a:r>
              <a:rPr lang="en-US" altLang="zh-TW" dirty="0">
                <a:latin typeface="Times New Roman" pitchFamily="18" charset="0"/>
              </a:rPr>
              <a:t>) KFC(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NOUN</a:t>
            </a:r>
            <a:r>
              <a:rPr lang="en-US" altLang="zh-TW" dirty="0">
                <a:latin typeface="Times New Roman" pitchFamily="18" charset="0"/>
              </a:rPr>
              <a:t>)”</a:t>
            </a:r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16200784" y="9535322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11160</TotalTime>
  <Words>2328</Words>
  <Application>Microsoft Office PowerPoint</Application>
  <PresentationFormat>自訂</PresentationFormat>
  <Paragraphs>591</Paragraphs>
  <Slides>38</Slides>
  <Notes>24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53" baseType="lpstr">
      <vt:lpstr>Benguiat Bk BT</vt:lpstr>
      <vt:lpstr>全真魏碑體</vt:lpstr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1_預設簡報設計</vt:lpstr>
      <vt:lpstr>3_預設簡報設計</vt:lpstr>
      <vt:lpstr>2_Office 佈景主題</vt:lpstr>
      <vt:lpstr>CorelDRAW</vt:lpstr>
      <vt:lpstr>方程式</vt:lpstr>
      <vt:lpstr>PowerPoint 簡報</vt:lpstr>
      <vt:lpstr>PowerPoint 簡報</vt:lpstr>
      <vt:lpstr>Key Processes in A Spoken Dialogue </vt:lpstr>
      <vt:lpstr>Dialogue Structure</vt:lpstr>
      <vt:lpstr>Language Understanding for Limited Domain</vt:lpstr>
      <vt:lpstr>Robust Parsing for Speech Understanding</vt:lpstr>
      <vt:lpstr>Conditional Random Field (CRF)</vt:lpstr>
      <vt:lpstr>Conditional Random Field (CRF)</vt:lpstr>
      <vt:lpstr>Example</vt:lpstr>
      <vt:lpstr>Example</vt:lpstr>
      <vt:lpstr>Training/Testing of CRF</vt:lpstr>
      <vt:lpstr>Semi-conditional Random Field (Semi-CRF)</vt:lpstr>
      <vt:lpstr>Example</vt:lpstr>
      <vt:lpstr>Discourse Analysis and Dialogue Management</vt:lpstr>
      <vt:lpstr>Dialogue Management</vt:lpstr>
      <vt:lpstr>Flight Booking with MDP (1/5)</vt:lpstr>
      <vt:lpstr>Flight Booking with MDP (1/5)</vt:lpstr>
      <vt:lpstr>Flight Booking with MDP (2/5)</vt:lpstr>
      <vt:lpstr>Flight Booking with MDP (2/5)</vt:lpstr>
      <vt:lpstr>Flight Booking with MDP (3/5)</vt:lpstr>
      <vt:lpstr>Flight Booking with MDP (3/5)</vt:lpstr>
      <vt:lpstr>Flight Booking with MDP (4/5)</vt:lpstr>
      <vt:lpstr>Flight Booking with MDP (4/5)</vt:lpstr>
      <vt:lpstr>Flight Booking with MDP (4/5)</vt:lpstr>
      <vt:lpstr>Flight Booking with MDP (5/5)</vt:lpstr>
      <vt:lpstr>Client-Server Architecture</vt:lpstr>
      <vt:lpstr>An Example: Movie Browser</vt:lpstr>
      <vt:lpstr>Flowchart</vt:lpstr>
      <vt:lpstr>Semi-CRF for Slot Filling</vt:lpstr>
      <vt:lpstr>Example</vt:lpstr>
      <vt:lpstr>References for CRF</vt:lpstr>
      <vt:lpstr>References for CRF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speech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戴敬倫</dc:creator>
  <cp:lastModifiedBy>user</cp:lastModifiedBy>
  <cp:revision>1392</cp:revision>
  <cp:lastPrinted>2015-08-11T01:24:35Z</cp:lastPrinted>
  <dcterms:created xsi:type="dcterms:W3CDTF">2002-02-22T11:13:19Z</dcterms:created>
  <dcterms:modified xsi:type="dcterms:W3CDTF">2017-04-20T06:05:21Z</dcterms:modified>
</cp:coreProperties>
</file>