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48" r:id="rId2"/>
    <p:sldId id="355" r:id="rId3"/>
    <p:sldId id="354" r:id="rId4"/>
  </p:sldIdLst>
  <p:sldSz cx="18288000" cy="10288588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2057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2743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3429000" algn="l" defTabSz="13716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4114800" algn="l" defTabSz="13716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4800600" algn="l" defTabSz="13716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5486400" algn="l" defTabSz="13716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98" userDrawn="1">
          <p15:clr>
            <a:srgbClr val="A4A3A4"/>
          </p15:clr>
        </p15:guide>
        <p15:guide id="2" pos="6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339933"/>
    <a:srgbClr val="003300"/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2" autoAdjust="0"/>
    <p:restoredTop sz="94660"/>
  </p:normalViewPr>
  <p:slideViewPr>
    <p:cSldViewPr>
      <p:cViewPr varScale="1">
        <p:scale>
          <a:sx n="77" d="100"/>
          <a:sy n="77" d="100"/>
        </p:scale>
        <p:origin x="684" y="114"/>
      </p:cViewPr>
      <p:guideLst>
        <p:guide orient="horz" pos="6098"/>
        <p:guide pos="680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269" y="-8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80538"/>
            <a:ext cx="2946400" cy="492125"/>
          </a:xfrm>
          <a:prstGeom prst="rect">
            <a:avLst/>
          </a:prstGeom>
        </p:spPr>
        <p:txBody>
          <a:bodyPr vert="horz" wrap="square" lIns="88230" tIns="44115" rIns="88230" bIns="441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D532DE-C6D2-B949-BFD2-6EC6B1F89AAE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90F44EF-235D-7246-B5FB-263D8A5A7061}" type="datetimeFigureOut">
              <a:rPr lang="zh-TW" altLang="en-US"/>
              <a:pPr>
                <a:defRPr/>
              </a:pPr>
              <a:t>2017/3/30</a:t>
            </a:fld>
            <a:endParaRPr lang="zh-TW" altLang="en-US" dirty="0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18.0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2" rIns="93507" bIns="46752" numCol="1" anchor="t" anchorCtr="0" compatLnSpc="1">
            <a:prstTxWarp prst="textNoShape">
              <a:avLst/>
            </a:prstTxWarp>
          </a:bodyPr>
          <a:lstStyle>
            <a:lvl1pPr defTabSz="93591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2" rIns="93507" bIns="46752" numCol="1" anchor="t" anchorCtr="0" compatLnSpc="1">
            <a:prstTxWarp prst="textNoShape">
              <a:avLst/>
            </a:prstTxWarp>
          </a:bodyPr>
          <a:lstStyle>
            <a:lvl1pPr algn="r" defTabSz="93591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713" y="741363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689475"/>
            <a:ext cx="543242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2" rIns="93507" bIns="46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2" rIns="93507" bIns="46752" numCol="1" anchor="b" anchorCtr="0" compatLnSpc="1">
            <a:prstTxWarp prst="textNoShape">
              <a:avLst/>
            </a:prstTxWarp>
          </a:bodyPr>
          <a:lstStyle>
            <a:lvl1pPr defTabSz="93591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736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2" rIns="93507" bIns="4675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9ABD3FE8-C837-4040-98DB-0712E662F0F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685800"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1371600"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2057400"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2743200"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D3FE8-C837-4040-98DB-0712E662F0F7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73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D3FE8-C837-4040-98DB-0712E662F0F7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435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685800" indent="0" algn="ctr">
              <a:buNone/>
              <a:defRPr/>
            </a:lvl2pPr>
            <a:lvl3pPr marL="1371600" indent="0" algn="ctr">
              <a:buNone/>
              <a:defRPr/>
            </a:lvl3pPr>
            <a:lvl4pPr marL="2057400" indent="0" algn="ctr">
              <a:buNone/>
              <a:defRPr/>
            </a:lvl4pPr>
            <a:lvl5pPr marL="2743200" indent="0" algn="ctr">
              <a:buNone/>
              <a:defRPr/>
            </a:lvl5pPr>
            <a:lvl6pPr marL="3429000" indent="0" algn="ctr">
              <a:buNone/>
              <a:defRPr/>
            </a:lvl6pPr>
            <a:lvl7pPr marL="4114800" indent="0" algn="ctr">
              <a:buNone/>
              <a:defRPr/>
            </a:lvl7pPr>
            <a:lvl8pPr marL="4800600" indent="0" algn="ctr">
              <a:buNone/>
              <a:defRPr/>
            </a:lvl8pPr>
            <a:lvl9pPr marL="54864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465442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400673"/>
            <a:ext cx="16459200" cy="67899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8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3"/>
            <a:ext cx="4114800" cy="8778642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3"/>
            <a:ext cx="12039600" cy="877864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8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2400673"/>
            <a:ext cx="16459200" cy="6789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8"/>
          </a:xfrm>
          <a:prstGeom prst="rect">
            <a:avLst/>
          </a:prstGeo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2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3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3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1" y="2303025"/>
            <a:ext cx="8080376" cy="9597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1" y="3262816"/>
            <a:ext cx="8080376" cy="592784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5"/>
            <a:ext cx="8083550" cy="9597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2" y="409638"/>
            <a:ext cx="6016626" cy="1743344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1" cy="878102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2" y="2152984"/>
            <a:ext cx="6016626" cy="7037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8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50322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307" y="175385"/>
            <a:ext cx="3401475" cy="92031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9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5pPr>
      <a:lvl6pPr marL="685800" algn="ctr" rtl="0" fontAlgn="base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6pPr>
      <a:lvl7pPr marL="1371600" algn="ctr" rtl="0" fontAlgn="base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7pPr>
      <a:lvl8pPr marL="2057400" algn="ctr" rtl="0" fontAlgn="base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8pPr>
      <a:lvl9pPr marL="2743200" algn="ctr" rtl="0" fontAlgn="base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har char="•"/>
        <a:defRPr kumimoji="1" sz="48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eaLnBrk="0" fontAlgn="base" hangingPunct="0">
        <a:spcBef>
          <a:spcPct val="20000"/>
        </a:spcBef>
        <a:spcAft>
          <a:spcPct val="0"/>
        </a:spcAft>
        <a:buChar char="–"/>
        <a:defRPr kumimoji="1" sz="4200">
          <a:solidFill>
            <a:schemeClr val="tx1"/>
          </a:solidFill>
          <a:latin typeface="+mn-lt"/>
          <a:ea typeface="+mn-ea"/>
        </a:defRPr>
      </a:lvl2pPr>
      <a:lvl3pPr marL="17145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</a:defRPr>
      </a:lvl3pPr>
      <a:lvl4pPr marL="2400300" indent="-342900" algn="l" rtl="0" eaLnBrk="0" fontAlgn="base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4pPr>
      <a:lvl5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5pPr>
      <a:lvl6pPr marL="3771900" indent="-342900" algn="l" rtl="0" fontAlgn="base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6pPr>
      <a:lvl7pPr marL="4457700" indent="-342900" algn="l" rtl="0" fontAlgn="base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7pPr>
      <a:lvl8pPr marL="5143500" indent="-342900" algn="l" rtl="0" fontAlgn="base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8pPr>
      <a:lvl9pPr marL="5829300" indent="-342900" algn="l" rtl="0" fontAlgn="base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tw/deed.zh_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40018" y="3630203"/>
            <a:ext cx="13704360" cy="194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37139" tIns="68570" rIns="137139" bIns="6857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TW" sz="4800" kern="0" dirty="0">
                <a:latin typeface="Benguiat Bk BT" pitchFamily="18" charset="0"/>
              </a:rPr>
              <a:t>18.0 Conclusion</a:t>
            </a:r>
            <a:endParaRPr lang="en-US" altLang="zh-TW" sz="4800" kern="0" dirty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49015" y="1523543"/>
            <a:ext cx="998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數位語音處理概論</a:t>
            </a:r>
            <a:endParaRPr lang="en-US" altLang="zh-TW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Digital Speech Processing</a:t>
            </a:r>
            <a:endParaRPr lang="zh-TW" altLang="en-US" sz="3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9013" y="7121541"/>
            <a:ext cx="10286369" cy="52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799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授課教師：國立臺灣大學 電機工程學系 李琳山 教授</a:t>
            </a:r>
            <a:endParaRPr lang="en-US" altLang="zh-TW" sz="2799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176218" y="8086137"/>
            <a:ext cx="10461840" cy="953851"/>
            <a:chOff x="746843" y="4207851"/>
            <a:chExt cx="6975636" cy="635999"/>
          </a:xfrm>
        </p:grpSpPr>
        <p:sp>
          <p:nvSpPr>
            <p:cNvPr id="8" name="矩形 18"/>
            <p:cNvSpPr>
              <a:spLocks noChangeArrowheads="1"/>
            </p:cNvSpPr>
            <p:nvPr/>
          </p:nvSpPr>
          <p:spPr bwMode="auto">
            <a:xfrm>
              <a:off x="2339752" y="4207851"/>
              <a:ext cx="5382727" cy="63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799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lang="zh-TW" altLang="en-US" sz="2799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lang="zh-TW" altLang="en-US" sz="2799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創用</a:t>
              </a:r>
              <a:r>
                <a:rPr lang="en-US" altLang="zh-TW" sz="2799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CC</a:t>
              </a:r>
              <a:r>
                <a:rPr lang="zh-TW" altLang="en-US" sz="2799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「姓名標示－非商業性－相同方式分享」臺灣</a:t>
              </a:r>
              <a:r>
                <a:rPr lang="en-US" altLang="zh-TW" sz="2799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3.0</a:t>
              </a:r>
              <a:r>
                <a:rPr lang="zh-TW" altLang="en-US" sz="2799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版</a:t>
              </a:r>
              <a:r>
                <a:rPr lang="zh-TW" altLang="en-US" sz="2799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lang="en-US" altLang="zh-TW" sz="2799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9" name="Picture 15" descr="cc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43" y="4271714"/>
              <a:ext cx="1592909" cy="57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3106400" y="9535321"/>
            <a:ext cx="4267200" cy="54768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fld id="{50D1E6F7-9DA6-4DD6-994D-66C3697C694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307" y="176152"/>
            <a:ext cx="3401475" cy="920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14663" y="2768030"/>
            <a:ext cx="12258675" cy="49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096" tIns="68546" rIns="137096" bIns="68546"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2403000" indent="-2403000" eaLnBrk="1" hangingPunct="1">
              <a:spcBef>
                <a:spcPct val="10000"/>
              </a:spcBef>
              <a:defRPr/>
            </a:pPr>
            <a:r>
              <a:rPr lang="en-US" altLang="zh-TW" sz="3300" b="1" dirty="0">
                <a:latin typeface="Times New Roman" pitchFamily="18" charset="0"/>
              </a:rPr>
              <a:t>Reference</a:t>
            </a:r>
            <a:r>
              <a:rPr lang="en-US" altLang="zh-TW" sz="3300" dirty="0">
                <a:latin typeface="Times New Roman" pitchFamily="18" charset="0"/>
              </a:rPr>
              <a:t>: </a:t>
            </a:r>
            <a:r>
              <a:rPr lang="en-US" altLang="zh-TW" sz="3000" dirty="0">
                <a:latin typeface="Times New Roman" pitchFamily="18" charset="0"/>
              </a:rPr>
              <a:t>1. “Special Section on Fundamental Technologies in Modern Speech  Recognition”, IEEE Signal Processing Magazine, Nov 2012</a:t>
            </a:r>
          </a:p>
          <a:p>
            <a:pPr eaLnBrk="1" hangingPunct="1">
              <a:spcBef>
                <a:spcPct val="10000"/>
              </a:spcBef>
              <a:defRPr/>
            </a:pPr>
            <a:endParaRPr lang="en-US" altLang="zh-TW" sz="3000" dirty="0">
              <a:latin typeface="Times New Roman" pitchFamily="18" charset="0"/>
            </a:endParaRPr>
          </a:p>
          <a:p>
            <a:pPr marL="2424113" indent="-411957" eaLnBrk="1" hangingPunct="1">
              <a:spcBef>
                <a:spcPct val="10000"/>
              </a:spcBef>
              <a:defRPr/>
            </a:pPr>
            <a:r>
              <a:rPr lang="en-US" altLang="zh-TW" sz="3000" dirty="0">
                <a:latin typeface="Times New Roman" pitchFamily="18" charset="0"/>
              </a:rPr>
              <a:t>2. “Special Issue on Spoken Language Technology”, IEEE Signal Processing Magazine, May 2008</a:t>
            </a:r>
          </a:p>
          <a:p>
            <a:pPr eaLnBrk="1" hangingPunct="1">
              <a:spcBef>
                <a:spcPct val="10000"/>
              </a:spcBef>
              <a:defRPr/>
            </a:pPr>
            <a:endParaRPr lang="en-US" altLang="zh-TW" sz="3000" dirty="0">
              <a:latin typeface="Times New Roman" pitchFamily="18" charset="0"/>
            </a:endParaRPr>
          </a:p>
          <a:p>
            <a:pPr marL="2424113" indent="-411957" eaLnBrk="1" hangingPunct="1">
              <a:spcBef>
                <a:spcPct val="10000"/>
              </a:spcBef>
              <a:defRPr/>
            </a:pPr>
            <a:r>
              <a:rPr lang="en-US" altLang="zh-TW" sz="3000" dirty="0">
                <a:latin typeface="Times New Roman" pitchFamily="18" charset="0"/>
              </a:rPr>
              <a:t>3. “Special Issue on Speech Technology in Human-Machine Communication”, IEEE Signal Processing Magazine, Sept 2005</a:t>
            </a:r>
          </a:p>
        </p:txBody>
      </p:sp>
      <p:sp>
        <p:nvSpPr>
          <p:cNvPr id="11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3106400" y="9535321"/>
            <a:ext cx="4267200" cy="54768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altLang="zh-TW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307" y="176152"/>
            <a:ext cx="3401475" cy="9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6"/>
            <a:ext cx="13716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950" b="1">
                <a:latin typeface="Times New Roman" charset="0"/>
              </a:rPr>
              <a:t>Concluding Remarks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92246"/>
            <a:ext cx="13716000" cy="84423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pPr marL="271463" indent="-271463" eaLnBrk="1" hangingPunct="1">
              <a:lnSpc>
                <a:spcPct val="80000"/>
              </a:lnSpc>
            </a:pPr>
            <a:r>
              <a:rPr lang="en-US" altLang="zh-TW" sz="3300" b="1">
                <a:latin typeface="Times New Roman" charset="0"/>
              </a:rPr>
              <a:t>Speech Technologies: Interdisciplinary Nature</a:t>
            </a:r>
          </a:p>
          <a:p>
            <a:pPr marL="812007" lvl="1" indent="-271463" eaLnBrk="1" hangingPunct="1">
              <a:lnSpc>
                <a:spcPct val="80000"/>
              </a:lnSpc>
            </a:pPr>
            <a:r>
              <a:rPr lang="en-US" altLang="zh-TW" sz="3000">
                <a:latin typeface="Times New Roman" charset="0"/>
              </a:rPr>
              <a:t>Digital Signal Processing, Perception Analysis, Phonetics, Linguistics, Natural Language Processing, Artificial Intelligence, Pattern Recognition, Machine Learning, Statistics, Information Theory, Detection/Estimation Theory, Information Retrieval, Wireless Communications, Multimedia, Networks...</a:t>
            </a:r>
          </a:p>
          <a:p>
            <a:pPr marL="812007" lvl="1" indent="-271463" eaLnBrk="1" hangingPunct="1">
              <a:lnSpc>
                <a:spcPct val="80000"/>
              </a:lnSpc>
            </a:pPr>
            <a:r>
              <a:rPr lang="en-US" altLang="zh-TW" sz="3000">
                <a:latin typeface="Times New Roman" charset="0"/>
              </a:rPr>
              <a:t>higher entry barrier with plenty of open space</a:t>
            </a:r>
          </a:p>
          <a:p>
            <a:pPr marL="812007" lvl="1" indent="-271463" eaLnBrk="1" hangingPunct="1">
              <a:lnSpc>
                <a:spcPct val="80000"/>
              </a:lnSpc>
            </a:pPr>
            <a:r>
              <a:rPr lang="en-US" altLang="zh-TW" sz="3000">
                <a:latin typeface="Times New Roman" charset="0"/>
              </a:rPr>
              <a:t>integrating mathematical models with programming</a:t>
            </a:r>
          </a:p>
          <a:p>
            <a:pPr marL="271463" indent="-271463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sz="3300" b="1">
                <a:latin typeface="Times New Roman" charset="0"/>
              </a:rPr>
              <a:t>Speech is the Most Natural Communication Media for Human Beings with Unlimited Variety</a:t>
            </a:r>
          </a:p>
          <a:p>
            <a:pPr marL="812007" lvl="1" indent="-271463" eaLnBrk="1" hangingPunct="1">
              <a:lnSpc>
                <a:spcPct val="80000"/>
              </a:lnSpc>
            </a:pPr>
            <a:r>
              <a:rPr lang="en-US" altLang="zh-TW" sz="3000">
                <a:latin typeface="Times New Roman" charset="0"/>
              </a:rPr>
              <a:t>everyone speaks everyday</a:t>
            </a:r>
          </a:p>
          <a:p>
            <a:pPr marL="812007" lvl="1" indent="-271463" eaLnBrk="1" hangingPunct="1">
              <a:lnSpc>
                <a:spcPct val="80000"/>
              </a:lnSpc>
            </a:pPr>
            <a:r>
              <a:rPr lang="en-US" altLang="zh-TW" sz="3000">
                <a:latin typeface="Times New Roman" charset="0"/>
              </a:rPr>
              <a:t>all sentences/utterances are different acoustically/linguistically</a:t>
            </a:r>
          </a:p>
          <a:p>
            <a:pPr marL="812007" lvl="1" indent="-271463" eaLnBrk="1" hangingPunct="1">
              <a:lnSpc>
                <a:spcPct val="80000"/>
              </a:lnSpc>
            </a:pPr>
            <a:r>
              <a:rPr lang="en-US" altLang="zh-TW" sz="3000">
                <a:latin typeface="Times New Roman" charset="0"/>
              </a:rPr>
              <a:t>at least 4,000 different languages all over the world, at least 100 extensively used</a:t>
            </a:r>
          </a:p>
          <a:p>
            <a:pPr marL="271463" indent="-271463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sz="3300" b="1">
                <a:latin typeface="Times New Roman" charset="0"/>
              </a:rPr>
              <a:t>The Time of Speech is Coming</a:t>
            </a:r>
          </a:p>
          <a:p>
            <a:pPr marL="812007" lvl="1" indent="-271463" eaLnBrk="1" hangingPunct="1">
              <a:lnSpc>
                <a:spcPct val="80000"/>
              </a:lnSpc>
              <a:buFont typeface="Times New Roman" charset="0"/>
              <a:buChar char="–"/>
            </a:pPr>
            <a:r>
              <a:rPr lang="en-US" altLang="zh-TW" sz="3000">
                <a:latin typeface="Times New Roman" charset="0"/>
              </a:rPr>
              <a:t>the post-PC era specially with wearable user terminals, wireless communications  and multimedia network content have created a perfect space for speech technologies</a:t>
            </a:r>
          </a:p>
          <a:p>
            <a:pPr marL="812007" lvl="1" indent="-271463" eaLnBrk="1" hangingPunct="1">
              <a:lnSpc>
                <a:spcPct val="80000"/>
              </a:lnSpc>
              <a:buFont typeface="Times New Roman" charset="0"/>
              <a:buChar char="–"/>
            </a:pPr>
            <a:r>
              <a:rPr lang="en-US" altLang="zh-TW" sz="3000">
                <a:latin typeface="Times New Roman" charset="0"/>
              </a:rPr>
              <a:t>the improved technologies and successful products indicate that more attractive applications are yet to appear</a:t>
            </a:r>
          </a:p>
          <a:p>
            <a:pPr marL="812007" lvl="1" indent="-271463" eaLnBrk="1" hangingPunct="1">
              <a:lnSpc>
                <a:spcPct val="80000"/>
              </a:lnSpc>
              <a:buFont typeface="Times New Roman" charset="0"/>
              <a:buChar char="–"/>
            </a:pPr>
            <a:r>
              <a:rPr lang="en-US" altLang="zh-TW" sz="3000">
                <a:latin typeface="Times New Roman" charset="0"/>
              </a:rPr>
              <a:t>the opportunities and challenges are simply limited by your imagination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3106400" y="9535321"/>
            <a:ext cx="4267200" cy="547688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altLang="zh-TW" dirty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59374"/>
      </p:ext>
    </p:extLst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9107</TotalTime>
  <Words>268</Words>
  <Application>Microsoft Office PowerPoint</Application>
  <PresentationFormat>自訂</PresentationFormat>
  <Paragraphs>28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Benguiat Bk BT</vt:lpstr>
      <vt:lpstr>全真魏碑體</vt:lpstr>
      <vt:lpstr>新細明體</vt:lpstr>
      <vt:lpstr>標楷體</vt:lpstr>
      <vt:lpstr>Arial</vt:lpstr>
      <vt:lpstr>Times New Roman</vt:lpstr>
      <vt:lpstr>1_預設簡報設計</vt:lpstr>
      <vt:lpstr>PowerPoint 簡報</vt:lpstr>
      <vt:lpstr>PowerPoint 簡報</vt:lpstr>
      <vt:lpstr>Concluding Remarks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演講網臺大</cp:lastModifiedBy>
  <cp:revision>1124</cp:revision>
  <cp:lastPrinted>2013-10-11T01:35:02Z</cp:lastPrinted>
  <dcterms:created xsi:type="dcterms:W3CDTF">2002-02-22T11:13:19Z</dcterms:created>
  <dcterms:modified xsi:type="dcterms:W3CDTF">2017-03-30T07:57:37Z</dcterms:modified>
</cp:coreProperties>
</file>